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10" r:id="rId4"/>
    <p:sldMasterId id="2147483724" r:id="rId5"/>
    <p:sldMasterId id="2147483738" r:id="rId6"/>
    <p:sldMasterId id="2147483752" r:id="rId7"/>
    <p:sldMasterId id="2147483766" r:id="rId8"/>
    <p:sldMasterId id="2147483780" r:id="rId9"/>
  </p:sldMasterIdLst>
  <p:notesMasterIdLst>
    <p:notesMasterId r:id="rId35"/>
  </p:notesMasterIdLst>
  <p:handoutMasterIdLst>
    <p:handoutMasterId r:id="rId36"/>
  </p:handoutMasterIdLst>
  <p:sldIdLst>
    <p:sldId id="300" r:id="rId10"/>
    <p:sldId id="361" r:id="rId11"/>
    <p:sldId id="365" r:id="rId12"/>
    <p:sldId id="363" r:id="rId13"/>
    <p:sldId id="364" r:id="rId14"/>
    <p:sldId id="376" r:id="rId15"/>
    <p:sldId id="378" r:id="rId16"/>
    <p:sldId id="405" r:id="rId17"/>
    <p:sldId id="409" r:id="rId18"/>
    <p:sldId id="395" r:id="rId19"/>
    <p:sldId id="396" r:id="rId20"/>
    <p:sldId id="397" r:id="rId21"/>
    <p:sldId id="404" r:id="rId22"/>
    <p:sldId id="398" r:id="rId23"/>
    <p:sldId id="399" r:id="rId24"/>
    <p:sldId id="393" r:id="rId25"/>
    <p:sldId id="400" r:id="rId26"/>
    <p:sldId id="401" r:id="rId27"/>
    <p:sldId id="402" r:id="rId28"/>
    <p:sldId id="403" r:id="rId29"/>
    <p:sldId id="406" r:id="rId30"/>
    <p:sldId id="407" r:id="rId31"/>
    <p:sldId id="368" r:id="rId32"/>
    <p:sldId id="380" r:id="rId33"/>
    <p:sldId id="381" r:id="rId34"/>
  </p:sldIdLst>
  <p:sldSz cx="9144000" cy="6858000" type="screen4x3"/>
  <p:notesSz cx="67849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94" autoAdjust="0"/>
  </p:normalViewPr>
  <p:slideViewPr>
    <p:cSldViewPr>
      <p:cViewPr>
        <p:scale>
          <a:sx n="100" d="100"/>
          <a:sy n="100" d="100"/>
        </p:scale>
        <p:origin x="-1944" y="-306"/>
      </p:cViewPr>
      <p:guideLst>
        <p:guide orient="horz" pos="2160"/>
        <p:guide pos="2880"/>
      </p:guideLst>
    </p:cSldViewPr>
  </p:slideViewPr>
  <p:notesTextViewPr>
    <p:cViewPr>
      <p:scale>
        <a:sx n="1" d="1"/>
        <a:sy n="1" d="1"/>
      </p:scale>
      <p:origin x="0" y="0"/>
    </p:cViewPr>
  </p:notesTextViewPr>
  <p:sorterViewPr>
    <p:cViewPr>
      <p:scale>
        <a:sx n="153" d="100"/>
        <a:sy n="153" d="100"/>
      </p:scale>
      <p:origin x="0" y="22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0050" cy="492125"/>
          </a:xfrm>
          <a:prstGeom prst="rect">
            <a:avLst/>
          </a:prstGeom>
        </p:spPr>
        <p:txBody>
          <a:bodyPr vert="horz" lIns="91433" tIns="45717" rIns="91433" bIns="45717" rtlCol="0"/>
          <a:lstStyle>
            <a:lvl1pPr algn="l">
              <a:defRPr sz="1200"/>
            </a:lvl1pPr>
          </a:lstStyle>
          <a:p>
            <a:endParaRPr lang="en-ZA" dirty="0"/>
          </a:p>
        </p:txBody>
      </p:sp>
      <p:sp>
        <p:nvSpPr>
          <p:cNvPr id="3" name="Date Placeholder 2"/>
          <p:cNvSpPr>
            <a:spLocks noGrp="1"/>
          </p:cNvSpPr>
          <p:nvPr>
            <p:ph type="dt" sz="quarter" idx="1"/>
          </p:nvPr>
        </p:nvSpPr>
        <p:spPr>
          <a:xfrm>
            <a:off x="3843339" y="1"/>
            <a:ext cx="2940050" cy="492125"/>
          </a:xfrm>
          <a:prstGeom prst="rect">
            <a:avLst/>
          </a:prstGeom>
        </p:spPr>
        <p:txBody>
          <a:bodyPr vert="horz" lIns="91433" tIns="45717" rIns="91433" bIns="45717" rtlCol="0"/>
          <a:lstStyle>
            <a:lvl1pPr algn="r">
              <a:defRPr sz="1200"/>
            </a:lvl1pPr>
          </a:lstStyle>
          <a:p>
            <a:fld id="{F57649B7-9FBE-43B8-94EE-CA746E34F9D8}" type="datetimeFigureOut">
              <a:rPr lang="en-ZA" smtClean="0"/>
              <a:pPr/>
              <a:t>2016/09/08</a:t>
            </a:fld>
            <a:endParaRPr lang="en-ZA" dirty="0"/>
          </a:p>
        </p:txBody>
      </p:sp>
      <p:sp>
        <p:nvSpPr>
          <p:cNvPr id="4" name="Footer Placeholder 3"/>
          <p:cNvSpPr>
            <a:spLocks noGrp="1"/>
          </p:cNvSpPr>
          <p:nvPr>
            <p:ph type="ftr" sz="quarter" idx="2"/>
          </p:nvPr>
        </p:nvSpPr>
        <p:spPr>
          <a:xfrm>
            <a:off x="1" y="9361489"/>
            <a:ext cx="2940050" cy="493712"/>
          </a:xfrm>
          <a:prstGeom prst="rect">
            <a:avLst/>
          </a:prstGeom>
        </p:spPr>
        <p:txBody>
          <a:bodyPr vert="horz" lIns="91433" tIns="45717" rIns="91433" bIns="4571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3339" y="9361489"/>
            <a:ext cx="2940050" cy="493712"/>
          </a:xfrm>
          <a:prstGeom prst="rect">
            <a:avLst/>
          </a:prstGeom>
        </p:spPr>
        <p:txBody>
          <a:bodyPr vert="horz" lIns="91433" tIns="45717" rIns="91433" bIns="45717" rtlCol="0" anchor="b"/>
          <a:lstStyle>
            <a:lvl1pPr algn="r">
              <a:defRPr sz="1200"/>
            </a:lvl1pPr>
          </a:lstStyle>
          <a:p>
            <a:fld id="{CF19F7FC-811B-4C38-85B5-23D01BE7C9A5}" type="slidenum">
              <a:rPr lang="en-ZA" smtClean="0"/>
              <a:pPr/>
              <a:t>‹#›</a:t>
            </a:fld>
            <a:endParaRPr lang="en-ZA" dirty="0"/>
          </a:p>
        </p:txBody>
      </p:sp>
    </p:spTree>
    <p:extLst>
      <p:ext uri="{BB962C8B-B14F-4D97-AF65-F5344CB8AC3E}">
        <p14:creationId xmlns:p14="http://schemas.microsoft.com/office/powerpoint/2010/main" xmlns="" val="165363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0156" cy="492839"/>
          </a:xfrm>
          <a:prstGeom prst="rect">
            <a:avLst/>
          </a:prstGeom>
        </p:spPr>
        <p:txBody>
          <a:bodyPr vert="horz" lIns="91433" tIns="45717" rIns="91433" bIns="45717" rtlCol="0"/>
          <a:lstStyle>
            <a:lvl1pPr algn="l">
              <a:defRPr sz="1200"/>
            </a:lvl1pPr>
          </a:lstStyle>
          <a:p>
            <a:endParaRPr lang="en-ZA" dirty="0"/>
          </a:p>
        </p:txBody>
      </p:sp>
      <p:sp>
        <p:nvSpPr>
          <p:cNvPr id="3" name="Date Placeholder 2"/>
          <p:cNvSpPr>
            <a:spLocks noGrp="1"/>
          </p:cNvSpPr>
          <p:nvPr>
            <p:ph type="dt" idx="1"/>
          </p:nvPr>
        </p:nvSpPr>
        <p:spPr>
          <a:xfrm>
            <a:off x="3843249" y="1"/>
            <a:ext cx="2940156" cy="492839"/>
          </a:xfrm>
          <a:prstGeom prst="rect">
            <a:avLst/>
          </a:prstGeom>
        </p:spPr>
        <p:txBody>
          <a:bodyPr vert="horz" lIns="91433" tIns="45717" rIns="91433" bIns="45717" rtlCol="0"/>
          <a:lstStyle>
            <a:lvl1pPr algn="r">
              <a:defRPr sz="1200"/>
            </a:lvl1pPr>
          </a:lstStyle>
          <a:p>
            <a:fld id="{AD56D3B9-3F75-4AB3-8E09-DC880979C248}" type="datetimeFigureOut">
              <a:rPr lang="en-ZA" smtClean="0"/>
              <a:pPr/>
              <a:t>2016/09/08</a:t>
            </a:fld>
            <a:endParaRPr lang="en-ZA" dirty="0"/>
          </a:p>
        </p:txBody>
      </p:sp>
      <p:sp>
        <p:nvSpPr>
          <p:cNvPr id="4" name="Slide Image Placeholder 3"/>
          <p:cNvSpPr>
            <a:spLocks noGrp="1" noRot="1" noChangeAspect="1"/>
          </p:cNvSpPr>
          <p:nvPr>
            <p:ph type="sldImg" idx="2"/>
          </p:nvPr>
        </p:nvSpPr>
        <p:spPr>
          <a:xfrm>
            <a:off x="928688" y="739775"/>
            <a:ext cx="4927600" cy="3695700"/>
          </a:xfrm>
          <a:prstGeom prst="rect">
            <a:avLst/>
          </a:prstGeom>
          <a:noFill/>
          <a:ln w="12700">
            <a:solidFill>
              <a:prstClr val="black"/>
            </a:solidFill>
          </a:ln>
        </p:spPr>
        <p:txBody>
          <a:bodyPr vert="horz" lIns="91433" tIns="45717" rIns="91433" bIns="45717" rtlCol="0" anchor="ctr"/>
          <a:lstStyle/>
          <a:p>
            <a:endParaRPr lang="en-ZA" dirty="0"/>
          </a:p>
        </p:txBody>
      </p:sp>
      <p:sp>
        <p:nvSpPr>
          <p:cNvPr id="5" name="Notes Placeholder 4"/>
          <p:cNvSpPr>
            <a:spLocks noGrp="1"/>
          </p:cNvSpPr>
          <p:nvPr>
            <p:ph type="body" sz="quarter" idx="3"/>
          </p:nvPr>
        </p:nvSpPr>
        <p:spPr>
          <a:xfrm>
            <a:off x="678498" y="4681975"/>
            <a:ext cx="5427980" cy="4435555"/>
          </a:xfrm>
          <a:prstGeom prst="rect">
            <a:avLst/>
          </a:prstGeom>
        </p:spPr>
        <p:txBody>
          <a:bodyPr vert="horz" lIns="91433" tIns="45717" rIns="91433"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362238"/>
            <a:ext cx="2940156" cy="492839"/>
          </a:xfrm>
          <a:prstGeom prst="rect">
            <a:avLst/>
          </a:prstGeom>
        </p:spPr>
        <p:txBody>
          <a:bodyPr vert="horz" lIns="91433" tIns="45717" rIns="91433" bIns="4571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3249" y="9362238"/>
            <a:ext cx="2940156" cy="492839"/>
          </a:xfrm>
          <a:prstGeom prst="rect">
            <a:avLst/>
          </a:prstGeom>
        </p:spPr>
        <p:txBody>
          <a:bodyPr vert="horz" lIns="91433" tIns="45717" rIns="91433" bIns="45717" rtlCol="0" anchor="b"/>
          <a:lstStyle>
            <a:lvl1pPr algn="r">
              <a:defRPr sz="1200"/>
            </a:lvl1pPr>
          </a:lstStyle>
          <a:p>
            <a:fld id="{6666A389-7CDE-4F5D-9910-98956F57B1A0}" type="slidenum">
              <a:rPr lang="en-ZA" smtClean="0"/>
              <a:pPr/>
              <a:t>‹#›</a:t>
            </a:fld>
            <a:endParaRPr lang="en-ZA" dirty="0"/>
          </a:p>
        </p:txBody>
      </p:sp>
    </p:spTree>
    <p:extLst>
      <p:ext uri="{BB962C8B-B14F-4D97-AF65-F5344CB8AC3E}">
        <p14:creationId xmlns:p14="http://schemas.microsoft.com/office/powerpoint/2010/main" xmlns="" val="111935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3</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13</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14</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15</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DCA25-22DF-4E03-B31B-08C8DC7DD4D3}" type="slidenum">
              <a:rPr lang="en-ZA" smtClean="0"/>
              <a:pPr/>
              <a:t>16</a:t>
            </a:fld>
            <a:endParaRPr lang="en-ZA"/>
          </a:p>
        </p:txBody>
      </p:sp>
    </p:spTree>
    <p:extLst>
      <p:ext uri="{BB962C8B-B14F-4D97-AF65-F5344CB8AC3E}">
        <p14:creationId xmlns:p14="http://schemas.microsoft.com/office/powerpoint/2010/main" xmlns="" val="230417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17</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18</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19</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20</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21</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22</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pPr>
                <a:defRPr/>
              </a:pPr>
              <a:t>4</a:t>
            </a:fld>
            <a:endParaRPr lang="en-ZA" dirty="0"/>
          </a:p>
        </p:txBody>
      </p:sp>
    </p:spTree>
    <p:extLst>
      <p:ext uri="{BB962C8B-B14F-4D97-AF65-F5344CB8AC3E}">
        <p14:creationId xmlns:p14="http://schemas.microsoft.com/office/powerpoint/2010/main" xmlns="" val="365055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5</a:t>
            </a:fld>
            <a:endParaRPr lang="en-ZA" dirty="0">
              <a:solidFill>
                <a:prstClr val="black"/>
              </a:solidFill>
            </a:endParaRPr>
          </a:p>
        </p:txBody>
      </p:sp>
    </p:spTree>
    <p:extLst>
      <p:ext uri="{BB962C8B-B14F-4D97-AF65-F5344CB8AC3E}">
        <p14:creationId xmlns:p14="http://schemas.microsoft.com/office/powerpoint/2010/main" xmlns="" val="181231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6</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7</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9</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10</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11</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27600" cy="36957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D7B2B1B-6D78-4ECB-9F5F-16A9AB2681E0}" type="slidenum">
              <a:rPr lang="en-ZA" smtClean="0">
                <a:solidFill>
                  <a:prstClr val="black"/>
                </a:solidFill>
              </a:rPr>
              <a:pPr>
                <a:defRPr/>
              </a:pPr>
              <a:t>12</a:t>
            </a:fld>
            <a:endParaRPr lang="en-ZA" dirty="0">
              <a:solidFill>
                <a:prstClr val="black"/>
              </a:solidFill>
            </a:endParaRPr>
          </a:p>
        </p:txBody>
      </p:sp>
    </p:spTree>
    <p:extLst>
      <p:ext uri="{BB962C8B-B14F-4D97-AF65-F5344CB8AC3E}">
        <p14:creationId xmlns:p14="http://schemas.microsoft.com/office/powerpoint/2010/main" xmlns="" val="112606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DBBB7A-7654-4F6D-9440-EB026ABC86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8445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E9C6E-4B91-4239-97F1-CAA45B16BD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037115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chemeClr val="tx1"/>
                </a:solidFill>
              </a:defRPr>
            </a:lvl1pPr>
          </a:lstStyle>
          <a:p>
            <a:r>
              <a:rPr lang="en-US" smtClean="0"/>
              <a:t>Click to edit Master title style</a:t>
            </a:r>
            <a:endParaRPr lang="en-GB" dirty="0"/>
          </a:p>
        </p:txBody>
      </p:sp>
      <p:sp>
        <p:nvSpPr>
          <p:cNvPr id="6" name="Content Placeholder 5"/>
          <p:cNvSpPr>
            <a:spLocks noGrp="1"/>
          </p:cNvSpPr>
          <p:nvPr>
            <p:ph sz="quarter" idx="10"/>
          </p:nvPr>
        </p:nvSpPr>
        <p:spPr>
          <a:xfrm>
            <a:off x="458799" y="1113218"/>
            <a:ext cx="8208694" cy="50896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283662155"/>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E1B5D2-BD5E-4AF2-9316-3A15D1A58440}"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C3F4E-089E-4850-BCC0-A940AC42F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7280955"/>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F1A72-AE66-46D2-97FD-0BA1F135789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8D225-39C6-4DB2-8A1B-5EBE861A76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48823686"/>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30AD41-C0AD-42FA-A666-6F79BE97501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7E275-F097-43C9-BB65-148376E0D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2529025"/>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0DF53C-B1C0-4FF8-8A22-718180C0EBE6}"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6DCD0-1D2E-4E95-A303-C553EE330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43718681"/>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64851-8731-4818-BBF7-6532E8B90698}" type="datetime1">
              <a:rPr lang="en-US">
                <a:solidFill>
                  <a:srgbClr val="000000"/>
                </a:solidFill>
              </a:rPr>
              <a:pPr>
                <a:defRPr/>
              </a:pPr>
              <a:t>9/8/2016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88CA6-004A-41F1-A4C3-25508EE4EB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39565193"/>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32171-79E1-4524-A742-66478A1B56A8}" type="datetime1">
              <a:rPr lang="en-US">
                <a:solidFill>
                  <a:srgbClr val="000000"/>
                </a:solidFill>
              </a:rPr>
              <a:pPr>
                <a:defRPr/>
              </a:pPr>
              <a:t>9/8/2016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1691208" cy="476250"/>
          </a:xfrm>
          <a:ln/>
        </p:spPr>
        <p:txBody>
          <a:bodyPr/>
          <a:lstStyle>
            <a:lvl1pPr>
              <a:defRPr/>
            </a:lvl1pPr>
          </a:lstStyle>
          <a:p>
            <a:pPr>
              <a:defRPr/>
            </a:pPr>
            <a:fld id="{CF04C07B-B764-4A5A-BFD9-0E15CE2BD3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8960543"/>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D8B143-EFB9-4B74-8927-F7B12D875262}" type="datetime1">
              <a:rPr lang="en-US">
                <a:solidFill>
                  <a:srgbClr val="000000"/>
                </a:solidFill>
              </a:rPr>
              <a:pPr>
                <a:defRPr/>
              </a:pPr>
              <a:t>9/8/2016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43E2D-CD36-472F-9F6C-30B28A8B9F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98664429"/>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C71CF-3EFB-4BFA-BAC6-C58481549EC4}"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7BD0-6963-4450-9F62-4796B80AB7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97770863"/>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2C5E4B-C07C-40D5-BD93-5381B0A97BA1}"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B4D6B-0D44-485B-9840-C5D8646729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5234252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82F52A-1C34-4E7B-AE29-9DE667D7E7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087695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2FFA8A-7CDE-4D7F-A9C0-FFECFFC973B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F1B09E-5A9E-459A-A6CF-4638ACF255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5743450"/>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8D6EF3-DB6E-406F-A6D0-1426D1C63EA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88D2E-ECB6-4D47-9FCF-A837A1D1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51734"/>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D4C8908C-ECF1-4A1B-8E47-5A274DD71E61}"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AB65E-91A3-4795-BC59-AED66D511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5784554"/>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chemeClr val="tx1"/>
                </a:solidFill>
              </a:defRPr>
            </a:lvl1pPr>
          </a:lstStyle>
          <a:p>
            <a:r>
              <a:rPr lang="en-US" smtClean="0"/>
              <a:t>Click to edit Master title style</a:t>
            </a:r>
            <a:endParaRPr lang="en-GB" dirty="0"/>
          </a:p>
        </p:txBody>
      </p:sp>
      <p:sp>
        <p:nvSpPr>
          <p:cNvPr id="6" name="Content Placeholder 5"/>
          <p:cNvSpPr>
            <a:spLocks noGrp="1"/>
          </p:cNvSpPr>
          <p:nvPr>
            <p:ph sz="quarter" idx="10"/>
          </p:nvPr>
        </p:nvSpPr>
        <p:spPr>
          <a:xfrm>
            <a:off x="458798" y="1113218"/>
            <a:ext cx="8208694" cy="50896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8855174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1EB944-21DA-46C6-912D-95911EB44B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640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7C4C85-C47C-4670-88A8-01326B30C5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99314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C5A8A6-AB10-42C8-8584-1C43BF653AB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3638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AFFD6A-13E9-451D-AE7C-AFFA5BD7A9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2097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0842259-3CAE-431B-915E-D958C4DD27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8640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2108013-8E68-4AA5-8FFC-AB451206868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39523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370D6F-4046-4293-8BB7-24FF8910517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29580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932C4D-6279-4A40-A4C1-05D5A6F3004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6403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322891-0700-40A5-9880-63482EA108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818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51C39F-EC45-4B06-87E9-9BEF759EE1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70275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26B59-15F2-4EFA-B423-8845FE40B5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41387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56634C-7F0E-464F-A334-6B7187351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2413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C5225F92-C79F-49E2-956B-74155329EDB0}" type="slidenum">
              <a:rPr lang="en-US"/>
              <a:pPr>
                <a:defRPr/>
              </a:pPr>
              <a:t>‹#›</a:t>
            </a:fld>
            <a:endParaRPr lang="en-US" dirty="0"/>
          </a:p>
        </p:txBody>
      </p:sp>
    </p:spTree>
    <p:extLst>
      <p:ext uri="{BB962C8B-B14F-4D97-AF65-F5344CB8AC3E}">
        <p14:creationId xmlns:p14="http://schemas.microsoft.com/office/powerpoint/2010/main" xmlns="" val="1310612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8" y="4763"/>
            <a:ext cx="9142412" cy="685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6035" name="Rectangle 3"/>
          <p:cNvSpPr>
            <a:spLocks noGrp="1" noChangeArrowheads="1"/>
          </p:cNvSpPr>
          <p:nvPr>
            <p:ph type="ctrTitle"/>
          </p:nvPr>
        </p:nvSpPr>
        <p:spPr>
          <a:xfrm>
            <a:off x="3059113" y="4221163"/>
            <a:ext cx="4608512" cy="431800"/>
          </a:xfrm>
        </p:spPr>
        <p:txBody>
          <a:bodyPr/>
          <a:lstStyle>
            <a:lvl1pPr>
              <a:defRPr sz="2400"/>
            </a:lvl1pPr>
          </a:lstStyle>
          <a:p>
            <a:r>
              <a:rPr lang="en-US"/>
              <a:t>PRESENTATION NAME</a:t>
            </a:r>
          </a:p>
        </p:txBody>
      </p:sp>
    </p:spTree>
    <p:extLst>
      <p:ext uri="{BB962C8B-B14F-4D97-AF65-F5344CB8AC3E}">
        <p14:creationId xmlns:p14="http://schemas.microsoft.com/office/powerpoint/2010/main" xmlns="" val="2175148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7E83BA-FF99-4337-93AC-120456FD2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4627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1B5650-8EC3-4ECC-A2E8-D5C6B1FDB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62370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248219-2A3F-4EB1-8F82-D79092318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12754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198FBC-2C2D-4B0B-81B3-C59208D223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51010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5B200D-811B-455C-8C17-07DFF8DD0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68118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3EF413-C4ED-40A1-9C22-6E4E6E86CE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59792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6AFB8B-2424-41D5-A1FE-8CEC4F8FF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32642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DEB87A-ABE8-42B9-9ECB-5D0AA14A0E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9623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A314C4-70FC-41DD-A066-E6992BD1E7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91387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53168A-310B-492D-9475-48567EA6D7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22205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3BD474-00D9-4DAD-81C0-A9DB417F02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31162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A4E2E-F6D4-4053-B91B-2E2763710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920805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E1B5D2-BD5E-4AF2-9316-3A15D1A58440}"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C3F4E-089E-4850-BCC0-A940AC42F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24395471"/>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F1A72-AE66-46D2-97FD-0BA1F135789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8D225-39C6-4DB2-8A1B-5EBE861A76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3770619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30AD41-C0AD-42FA-A666-6F79BE97501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7E275-F097-43C9-BB65-148376E0D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455746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0DF53C-B1C0-4FF8-8A22-718180C0EBE6}"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6DCD0-1D2E-4E95-A303-C553EE330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3309617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973CD9-0365-4626-B298-5D111C53DD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92689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64851-8731-4818-BBF7-6532E8B90698}" type="datetime1">
              <a:rPr lang="en-US">
                <a:solidFill>
                  <a:srgbClr val="000000"/>
                </a:solidFill>
              </a:rPr>
              <a:pPr>
                <a:defRPr/>
              </a:pPr>
              <a:t>9/8/2016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88CA6-004A-41F1-A4C3-25508EE4EB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0806863"/>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32171-79E1-4524-A742-66478A1B56A8}" type="datetime1">
              <a:rPr lang="en-US">
                <a:solidFill>
                  <a:srgbClr val="000000"/>
                </a:solidFill>
              </a:rPr>
              <a:pPr>
                <a:defRPr/>
              </a:pPr>
              <a:t>9/8/2016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1691208" cy="476250"/>
          </a:xfrm>
          <a:ln/>
        </p:spPr>
        <p:txBody>
          <a:bodyPr/>
          <a:lstStyle>
            <a:lvl1pPr>
              <a:defRPr/>
            </a:lvl1pPr>
          </a:lstStyle>
          <a:p>
            <a:pPr>
              <a:defRPr/>
            </a:pPr>
            <a:fld id="{CF04C07B-B764-4A5A-BFD9-0E15CE2BD3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18104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D8B143-EFB9-4B74-8927-F7B12D875262}" type="datetime1">
              <a:rPr lang="en-US">
                <a:solidFill>
                  <a:srgbClr val="000000"/>
                </a:solidFill>
              </a:rPr>
              <a:pPr>
                <a:defRPr/>
              </a:pPr>
              <a:t>9/8/2016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43E2D-CD36-472F-9F6C-30B28A8B9F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86976145"/>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C71CF-3EFB-4BFA-BAC6-C58481549EC4}"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7BD0-6963-4450-9F62-4796B80AB7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5351094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2C5E4B-C07C-40D5-BD93-5381B0A97BA1}"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B4D6B-0D44-485B-9840-C5D8646729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17749509"/>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2FFA8A-7CDE-4D7F-A9C0-FFECFFC973B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F1B09E-5A9E-459A-A6CF-4638ACF255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75022771"/>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8D6EF3-DB6E-406F-A6D0-1426D1C63EA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88D2E-ECB6-4D47-9FCF-A837A1D1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85698642"/>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D4C8908C-ECF1-4A1B-8E47-5A274DD71E61}"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AB65E-91A3-4795-BC59-AED66D511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13842713"/>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chemeClr val="tx1"/>
                </a:solidFill>
              </a:defRPr>
            </a:lvl1pPr>
          </a:lstStyle>
          <a:p>
            <a:r>
              <a:rPr lang="en-US" smtClean="0"/>
              <a:t>Click to edit Master title style</a:t>
            </a:r>
            <a:endParaRPr lang="en-GB" dirty="0"/>
          </a:p>
        </p:txBody>
      </p:sp>
      <p:sp>
        <p:nvSpPr>
          <p:cNvPr id="6" name="Content Placeholder 5"/>
          <p:cNvSpPr>
            <a:spLocks noGrp="1"/>
          </p:cNvSpPr>
          <p:nvPr>
            <p:ph sz="quarter" idx="10"/>
          </p:nvPr>
        </p:nvSpPr>
        <p:spPr>
          <a:xfrm>
            <a:off x="458799" y="1113218"/>
            <a:ext cx="8208694" cy="50896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8421050"/>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E1B5D2-BD5E-4AF2-9316-3A15D1A58440}"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C3F4E-089E-4850-BCC0-A940AC42F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0325309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D5FEC3-2AAB-46E8-9966-2AD407361C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37214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F1A72-AE66-46D2-97FD-0BA1F135789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8D225-39C6-4DB2-8A1B-5EBE861A76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33460059"/>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30AD41-C0AD-42FA-A666-6F79BE97501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7E275-F097-43C9-BB65-148376E0D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82294039"/>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0DF53C-B1C0-4FF8-8A22-718180C0EBE6}"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6DCD0-1D2E-4E95-A303-C553EE330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71992406"/>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64851-8731-4818-BBF7-6532E8B90698}" type="datetime1">
              <a:rPr lang="en-US">
                <a:solidFill>
                  <a:srgbClr val="000000"/>
                </a:solidFill>
              </a:rPr>
              <a:pPr>
                <a:defRPr/>
              </a:pPr>
              <a:t>9/8/2016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88CA6-004A-41F1-A4C3-25508EE4EB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7930154"/>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32171-79E1-4524-A742-66478A1B56A8}" type="datetime1">
              <a:rPr lang="en-US">
                <a:solidFill>
                  <a:srgbClr val="000000"/>
                </a:solidFill>
              </a:rPr>
              <a:pPr>
                <a:defRPr/>
              </a:pPr>
              <a:t>9/8/2016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1691208" cy="476250"/>
          </a:xfrm>
          <a:ln/>
        </p:spPr>
        <p:txBody>
          <a:bodyPr/>
          <a:lstStyle>
            <a:lvl1pPr>
              <a:defRPr/>
            </a:lvl1pPr>
          </a:lstStyle>
          <a:p>
            <a:pPr>
              <a:defRPr/>
            </a:pPr>
            <a:fld id="{CF04C07B-B764-4A5A-BFD9-0E15CE2BD3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56015240"/>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D8B143-EFB9-4B74-8927-F7B12D875262}" type="datetime1">
              <a:rPr lang="en-US">
                <a:solidFill>
                  <a:srgbClr val="000000"/>
                </a:solidFill>
              </a:rPr>
              <a:pPr>
                <a:defRPr/>
              </a:pPr>
              <a:t>9/8/2016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43E2D-CD36-472F-9F6C-30B28A8B9F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72363445"/>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C71CF-3EFB-4BFA-BAC6-C58481549EC4}"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7BD0-6963-4450-9F62-4796B80AB7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31158331"/>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2C5E4B-C07C-40D5-BD93-5381B0A97BA1}"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B4D6B-0D44-485B-9840-C5D8646729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64504491"/>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2FFA8A-7CDE-4D7F-A9C0-FFECFFC973B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F1B09E-5A9E-459A-A6CF-4638ACF255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34376002"/>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8D6EF3-DB6E-406F-A6D0-1426D1C63EA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88D2E-ECB6-4D47-9FCF-A837A1D1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4408966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999CC7-3B4B-4501-A73B-5ACF99A029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24156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D4C8908C-ECF1-4A1B-8E47-5A274DD71E61}"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AB65E-91A3-4795-BC59-AED66D511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16762104"/>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chemeClr val="tx1"/>
                </a:solidFill>
              </a:defRPr>
            </a:lvl1pPr>
          </a:lstStyle>
          <a:p>
            <a:r>
              <a:rPr lang="en-US" smtClean="0"/>
              <a:t>Click to edit Master title style</a:t>
            </a:r>
            <a:endParaRPr lang="en-GB" dirty="0"/>
          </a:p>
        </p:txBody>
      </p:sp>
      <p:sp>
        <p:nvSpPr>
          <p:cNvPr id="6" name="Content Placeholder 5"/>
          <p:cNvSpPr>
            <a:spLocks noGrp="1"/>
          </p:cNvSpPr>
          <p:nvPr>
            <p:ph sz="quarter" idx="10"/>
          </p:nvPr>
        </p:nvSpPr>
        <p:spPr>
          <a:xfrm>
            <a:off x="458799" y="1113218"/>
            <a:ext cx="8208694" cy="50896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125673833"/>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E1B5D2-BD5E-4AF2-9316-3A15D1A58440}"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C3F4E-089E-4850-BCC0-A940AC42F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203648"/>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F1A72-AE66-46D2-97FD-0BA1F135789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8D225-39C6-4DB2-8A1B-5EBE861A76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8780965"/>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30AD41-C0AD-42FA-A666-6F79BE97501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7E275-F097-43C9-BB65-148376E0D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95180018"/>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0DF53C-B1C0-4FF8-8A22-718180C0EBE6}"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6DCD0-1D2E-4E95-A303-C553EE330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553612040"/>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64851-8731-4818-BBF7-6532E8B90698}" type="datetime1">
              <a:rPr lang="en-US">
                <a:solidFill>
                  <a:srgbClr val="000000"/>
                </a:solidFill>
              </a:rPr>
              <a:pPr>
                <a:defRPr/>
              </a:pPr>
              <a:t>9/8/2016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88CA6-004A-41F1-A4C3-25508EE4EB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0303535"/>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32171-79E1-4524-A742-66478A1B56A8}" type="datetime1">
              <a:rPr lang="en-US">
                <a:solidFill>
                  <a:srgbClr val="000000"/>
                </a:solidFill>
              </a:rPr>
              <a:pPr>
                <a:defRPr/>
              </a:pPr>
              <a:t>9/8/2016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1691208" cy="476250"/>
          </a:xfrm>
          <a:ln/>
        </p:spPr>
        <p:txBody>
          <a:bodyPr/>
          <a:lstStyle>
            <a:lvl1pPr>
              <a:defRPr/>
            </a:lvl1pPr>
          </a:lstStyle>
          <a:p>
            <a:pPr>
              <a:defRPr/>
            </a:pPr>
            <a:fld id="{CF04C07B-B764-4A5A-BFD9-0E15CE2BD3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08670649"/>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D8B143-EFB9-4B74-8927-F7B12D875262}" type="datetime1">
              <a:rPr lang="en-US">
                <a:solidFill>
                  <a:srgbClr val="000000"/>
                </a:solidFill>
              </a:rPr>
              <a:pPr>
                <a:defRPr/>
              </a:pPr>
              <a:t>9/8/2016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43E2D-CD36-472F-9F6C-30B28A8B9F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02975924"/>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C71CF-3EFB-4BFA-BAC6-C58481549EC4}"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7BD0-6963-4450-9F62-4796B80AB7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9603848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A27C64-1144-4203-8407-87F24424E8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989609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2C5E4B-C07C-40D5-BD93-5381B0A97BA1}"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B4D6B-0D44-485B-9840-C5D8646729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5640637"/>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2FFA8A-7CDE-4D7F-A9C0-FFECFFC973B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F1B09E-5A9E-459A-A6CF-4638ACF255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7544347"/>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8D6EF3-DB6E-406F-A6D0-1426D1C63EA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88D2E-ECB6-4D47-9FCF-A837A1D1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67938932"/>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D4C8908C-ECF1-4A1B-8E47-5A274DD71E61}"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AB65E-91A3-4795-BC59-AED66D511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20617248"/>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chemeClr val="tx1"/>
                </a:solidFill>
              </a:defRPr>
            </a:lvl1pPr>
          </a:lstStyle>
          <a:p>
            <a:r>
              <a:rPr lang="en-US" smtClean="0"/>
              <a:t>Click to edit Master title style</a:t>
            </a:r>
            <a:endParaRPr lang="en-GB" dirty="0"/>
          </a:p>
        </p:txBody>
      </p:sp>
      <p:sp>
        <p:nvSpPr>
          <p:cNvPr id="6" name="Content Placeholder 5"/>
          <p:cNvSpPr>
            <a:spLocks noGrp="1"/>
          </p:cNvSpPr>
          <p:nvPr>
            <p:ph sz="quarter" idx="10"/>
          </p:nvPr>
        </p:nvSpPr>
        <p:spPr>
          <a:xfrm>
            <a:off x="458799" y="1113218"/>
            <a:ext cx="8208694" cy="50896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917252339"/>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E1B5D2-BD5E-4AF2-9316-3A15D1A58440}"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C3F4E-089E-4850-BCC0-A940AC42F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76394451"/>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F1A72-AE66-46D2-97FD-0BA1F135789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8D225-39C6-4DB2-8A1B-5EBE861A76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32689457"/>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30AD41-C0AD-42FA-A666-6F79BE97501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7E275-F097-43C9-BB65-148376E0D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6908080"/>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0DF53C-B1C0-4FF8-8A22-718180C0EBE6}"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6DCD0-1D2E-4E95-A303-C553EE330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98242255"/>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64851-8731-4818-BBF7-6532E8B90698}" type="datetime1">
              <a:rPr lang="en-US">
                <a:solidFill>
                  <a:srgbClr val="000000"/>
                </a:solidFill>
              </a:rPr>
              <a:pPr>
                <a:defRPr/>
              </a:pPr>
              <a:t>9/8/2016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88CA6-004A-41F1-A4C3-25508EE4EB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3089316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F25F84-40CF-4D4C-B966-D3C0C0AD54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5438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32171-79E1-4524-A742-66478A1B56A8}" type="datetime1">
              <a:rPr lang="en-US">
                <a:solidFill>
                  <a:srgbClr val="000000"/>
                </a:solidFill>
              </a:rPr>
              <a:pPr>
                <a:defRPr/>
              </a:pPr>
              <a:t>9/8/2016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1691208" cy="476250"/>
          </a:xfrm>
          <a:ln/>
        </p:spPr>
        <p:txBody>
          <a:bodyPr/>
          <a:lstStyle>
            <a:lvl1pPr>
              <a:defRPr/>
            </a:lvl1pPr>
          </a:lstStyle>
          <a:p>
            <a:pPr>
              <a:defRPr/>
            </a:pPr>
            <a:fld id="{CF04C07B-B764-4A5A-BFD9-0E15CE2BD3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5204675"/>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D8B143-EFB9-4B74-8927-F7B12D875262}" type="datetime1">
              <a:rPr lang="en-US">
                <a:solidFill>
                  <a:srgbClr val="000000"/>
                </a:solidFill>
              </a:rPr>
              <a:pPr>
                <a:defRPr/>
              </a:pPr>
              <a:t>9/8/2016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43E2D-CD36-472F-9F6C-30B28A8B9F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46235"/>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C71CF-3EFB-4BFA-BAC6-C58481549EC4}"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7BD0-6963-4450-9F62-4796B80AB7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70421483"/>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2C5E4B-C07C-40D5-BD93-5381B0A97BA1}"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B4D6B-0D44-485B-9840-C5D8646729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99194759"/>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2FFA8A-7CDE-4D7F-A9C0-FFECFFC973B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F1B09E-5A9E-459A-A6CF-4638ACF255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15834382"/>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8D6EF3-DB6E-406F-A6D0-1426D1C63EA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88D2E-ECB6-4D47-9FCF-A837A1D1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97318120"/>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D4C8908C-ECF1-4A1B-8E47-5A274DD71E61}"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AB65E-91A3-4795-BC59-AED66D511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487889"/>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chemeClr val="tx1"/>
                </a:solidFill>
              </a:defRPr>
            </a:lvl1pPr>
          </a:lstStyle>
          <a:p>
            <a:r>
              <a:rPr lang="en-US" smtClean="0"/>
              <a:t>Click to edit Master title style</a:t>
            </a:r>
            <a:endParaRPr lang="en-GB" dirty="0"/>
          </a:p>
        </p:txBody>
      </p:sp>
      <p:sp>
        <p:nvSpPr>
          <p:cNvPr id="6" name="Content Placeholder 5"/>
          <p:cNvSpPr>
            <a:spLocks noGrp="1"/>
          </p:cNvSpPr>
          <p:nvPr>
            <p:ph sz="quarter" idx="10"/>
          </p:nvPr>
        </p:nvSpPr>
        <p:spPr>
          <a:xfrm>
            <a:off x="458799" y="1113218"/>
            <a:ext cx="8208694" cy="50896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44921128"/>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E1B5D2-BD5E-4AF2-9316-3A15D1A58440}"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C3F4E-089E-4850-BCC0-A940AC42F6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51818533"/>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F1A72-AE66-46D2-97FD-0BA1F135789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E8D225-39C6-4DB2-8A1B-5EBE861A76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03074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A0BD9A-02F2-40C9-A017-0383E262B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77495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30AD41-C0AD-42FA-A666-6F79BE97501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E7E275-F097-43C9-BB65-148376E0DC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21688970"/>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0DF53C-B1C0-4FF8-8A22-718180C0EBE6}"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6DCD0-1D2E-4E95-A303-C553EE330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29967798"/>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64851-8731-4818-BBF7-6532E8B90698}" type="datetime1">
              <a:rPr lang="en-US">
                <a:solidFill>
                  <a:srgbClr val="000000"/>
                </a:solidFill>
              </a:rPr>
              <a:pPr>
                <a:defRPr/>
              </a:pPr>
              <a:t>9/8/2016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88CA6-004A-41F1-A4C3-25508EE4EB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9575709"/>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7432171-79E1-4524-A742-66478A1B56A8}" type="datetime1">
              <a:rPr lang="en-US">
                <a:solidFill>
                  <a:srgbClr val="000000"/>
                </a:solidFill>
              </a:rPr>
              <a:pPr>
                <a:defRPr/>
              </a:pPr>
              <a:t>9/8/2016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5225"/>
            <a:ext cx="1691208" cy="476250"/>
          </a:xfrm>
          <a:ln/>
        </p:spPr>
        <p:txBody>
          <a:bodyPr/>
          <a:lstStyle>
            <a:lvl1pPr>
              <a:defRPr/>
            </a:lvl1pPr>
          </a:lstStyle>
          <a:p>
            <a:pPr>
              <a:defRPr/>
            </a:pPr>
            <a:fld id="{CF04C07B-B764-4A5A-BFD9-0E15CE2BD3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82132691"/>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D8B143-EFB9-4B74-8927-F7B12D875262}" type="datetime1">
              <a:rPr lang="en-US">
                <a:solidFill>
                  <a:srgbClr val="000000"/>
                </a:solidFill>
              </a:rPr>
              <a:pPr>
                <a:defRPr/>
              </a:pPr>
              <a:t>9/8/2016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143E2D-CD36-472F-9F6C-30B28A8B9F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0976800"/>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C71CF-3EFB-4BFA-BAC6-C58481549EC4}"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7BD0-6963-4450-9F62-4796B80AB7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59376682"/>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2C5E4B-C07C-40D5-BD93-5381B0A97BA1}" type="datetime1">
              <a:rPr lang="en-US">
                <a:solidFill>
                  <a:srgbClr val="000000"/>
                </a:solidFill>
              </a:rPr>
              <a:pPr>
                <a:defRPr/>
              </a:pPr>
              <a:t>9/8/2016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3B4D6B-0D44-485B-9840-C5D8646729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01948684"/>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2FFA8A-7CDE-4D7F-A9C0-FFECFFC973BB}"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F1B09E-5A9E-459A-A6CF-4638ACF255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2458807"/>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8D6EF3-DB6E-406F-A6D0-1426D1C63EA3}"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188D2E-ECB6-4D47-9FCF-A837A1D14F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29004822"/>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6"/>
            <a:ext cx="8229600" cy="4525963"/>
          </a:xfrm>
          <a:prstGeom prst="rect">
            <a:avLst/>
          </a:prstGeom>
        </p:spPr>
        <p:txBody>
          <a:bodyPr/>
          <a:lstStyle/>
          <a:p>
            <a:pPr lvl="0"/>
            <a:endParaRPr lang="en-ZA" noProof="0" dirty="0"/>
          </a:p>
        </p:txBody>
      </p:sp>
      <p:sp>
        <p:nvSpPr>
          <p:cNvPr id="4" name="Rectangle 4"/>
          <p:cNvSpPr>
            <a:spLocks noGrp="1" noChangeArrowheads="1"/>
          </p:cNvSpPr>
          <p:nvPr>
            <p:ph type="dt" sz="half" idx="10"/>
          </p:nvPr>
        </p:nvSpPr>
        <p:spPr>
          <a:ln/>
        </p:spPr>
        <p:txBody>
          <a:bodyPr/>
          <a:lstStyle>
            <a:lvl1pPr>
              <a:defRPr/>
            </a:lvl1pPr>
          </a:lstStyle>
          <a:p>
            <a:pPr>
              <a:defRPr/>
            </a:pPr>
            <a:fld id="{D4C8908C-ECF1-4A1B-8E47-5A274DD71E61}" type="datetime1">
              <a:rPr lang="en-US">
                <a:solidFill>
                  <a:srgbClr val="000000"/>
                </a:solidFill>
              </a:rPr>
              <a:pPr>
                <a:defRPr/>
              </a:pPr>
              <a:t>9/8/2016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EAB65E-91A3-4795-BC59-AED66D511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094679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w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wmf"/><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5.wmf"/><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5.wmf"/><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5.wmf"/><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5.wmf"/><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CF439CA0-5EDD-40F9-8F6D-25E1E141CEB2}"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0641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5000" r="-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DF6646-093A-4B58-8608-A1D6D7F948C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952090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6507548-D910-4E28-872A-BF6846643745}"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29" name="Picture 8" descr="DBSA_logo_bigge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987675" y="981107"/>
            <a:ext cx="3152775" cy="446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94663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C188AA1-8028-4873-AD96-C0131047BF0E}" type="datetime1">
              <a:rPr lang="en-US">
                <a:solidFill>
                  <a:srgbClr val="000000"/>
                </a:solidFill>
              </a:rPr>
              <a:pPr fontAlgn="base">
                <a:spcBef>
                  <a:spcPct val="0"/>
                </a:spcBef>
                <a:spcAft>
                  <a:spcPct val="0"/>
                </a:spcAft>
                <a:defRPr/>
              </a:pPr>
              <a:t>9/8/2016</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870319F-F214-475F-AC44-7C699653C4B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49" name="Picture 7" descr="DBSA_logo"/>
          <p:cNvPicPr>
            <a:picLocks noChangeAspect="1" noChangeArrowheads="1"/>
          </p:cNvPicPr>
          <p:nvPr/>
        </p:nvPicPr>
        <p:blipFill>
          <a:blip r:embed="rId15" cstate="print"/>
          <a:srcRect/>
          <a:stretch>
            <a:fillRect/>
          </a:stretch>
        </p:blipFill>
        <p:spPr bwMode="auto">
          <a:xfrm>
            <a:off x="8316913" y="5753100"/>
            <a:ext cx="596900" cy="844550"/>
          </a:xfrm>
          <a:prstGeom prst="rect">
            <a:avLst/>
          </a:prstGeom>
          <a:noFill/>
          <a:ln w="9525">
            <a:noFill/>
            <a:miter lim="800000"/>
            <a:headEnd/>
            <a:tailEnd/>
          </a:ln>
        </p:spPr>
      </p:pic>
      <p:sp>
        <p:nvSpPr>
          <p:cNvPr id="6150" name="Rectangle 8"/>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9"/>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3171106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slow">
    <p:wipe/>
  </p:transition>
  <p:hf hdr="0" ftr="0" dt="0"/>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A25C0A"/>
          </a:solidFill>
          <a:latin typeface="+mn-lt"/>
          <a:ea typeface="+mn-ea"/>
          <a:cs typeface="+mn-cs"/>
        </a:defRPr>
      </a:lvl1pPr>
      <a:lvl2pPr marL="742950" indent="-285750" algn="l" rtl="0" eaLnBrk="0" fontAlgn="base" hangingPunct="0">
        <a:spcBef>
          <a:spcPct val="20000"/>
        </a:spcBef>
        <a:spcAft>
          <a:spcPct val="0"/>
        </a:spcAft>
        <a:buChar char="–"/>
        <a:defRPr sz="2800">
          <a:solidFill>
            <a:srgbClr val="A25C0A"/>
          </a:solidFill>
          <a:latin typeface="+mn-lt"/>
        </a:defRPr>
      </a:lvl2pPr>
      <a:lvl3pPr marL="1143000" indent="-228600" algn="l" rtl="0" eaLnBrk="0" fontAlgn="base" hangingPunct="0">
        <a:spcBef>
          <a:spcPct val="20000"/>
        </a:spcBef>
        <a:spcAft>
          <a:spcPct val="0"/>
        </a:spcAft>
        <a:buChar char="•"/>
        <a:defRPr sz="2400">
          <a:solidFill>
            <a:srgbClr val="A25C0A"/>
          </a:solidFill>
          <a:latin typeface="+mn-lt"/>
        </a:defRPr>
      </a:lvl3pPr>
      <a:lvl4pPr marL="1600200" indent="-228600" algn="l" rtl="0" eaLnBrk="0" fontAlgn="base" hangingPunct="0">
        <a:spcBef>
          <a:spcPct val="20000"/>
        </a:spcBef>
        <a:spcAft>
          <a:spcPct val="0"/>
        </a:spcAft>
        <a:buChar char="–"/>
        <a:defRPr sz="2000">
          <a:solidFill>
            <a:srgbClr val="A25C0A"/>
          </a:solidFill>
          <a:latin typeface="+mn-lt"/>
        </a:defRPr>
      </a:lvl4pPr>
      <a:lvl5pPr marL="2057400" indent="-228600" algn="l" rtl="0" eaLnBrk="0" fontAlgn="base" hangingPunct="0">
        <a:spcBef>
          <a:spcPct val="20000"/>
        </a:spcBef>
        <a:spcAft>
          <a:spcPct val="0"/>
        </a:spcAft>
        <a:buChar char="»"/>
        <a:defRPr sz="2000">
          <a:solidFill>
            <a:srgbClr val="A25C0A"/>
          </a:solidFill>
          <a:latin typeface="+mn-lt"/>
        </a:defRPr>
      </a:lvl5pPr>
      <a:lvl6pPr marL="2514600" indent="-228600" algn="l" rtl="0" fontAlgn="base">
        <a:spcBef>
          <a:spcPct val="20000"/>
        </a:spcBef>
        <a:spcAft>
          <a:spcPct val="0"/>
        </a:spcAft>
        <a:buChar char="»"/>
        <a:defRPr>
          <a:solidFill>
            <a:srgbClr val="A25C0A"/>
          </a:solidFill>
          <a:latin typeface="+mn-lt"/>
        </a:defRPr>
      </a:lvl6pPr>
      <a:lvl7pPr marL="2971800" indent="-228600" algn="l" rtl="0" fontAlgn="base">
        <a:spcBef>
          <a:spcPct val="20000"/>
        </a:spcBef>
        <a:spcAft>
          <a:spcPct val="0"/>
        </a:spcAft>
        <a:buChar char="»"/>
        <a:defRPr>
          <a:solidFill>
            <a:srgbClr val="A25C0A"/>
          </a:solidFill>
          <a:latin typeface="+mn-lt"/>
        </a:defRPr>
      </a:lvl7pPr>
      <a:lvl8pPr marL="3429000" indent="-228600" algn="l" rtl="0" fontAlgn="base">
        <a:spcBef>
          <a:spcPct val="20000"/>
        </a:spcBef>
        <a:spcAft>
          <a:spcPct val="0"/>
        </a:spcAft>
        <a:buChar char="»"/>
        <a:defRPr>
          <a:solidFill>
            <a:srgbClr val="A25C0A"/>
          </a:solidFill>
          <a:latin typeface="+mn-lt"/>
        </a:defRPr>
      </a:lvl8pPr>
      <a:lvl9pPr marL="3886200" indent="-228600" algn="l" rtl="0" fontAlgn="base">
        <a:spcBef>
          <a:spcPct val="20000"/>
        </a:spcBef>
        <a:spcAft>
          <a:spcPct val="0"/>
        </a:spcAft>
        <a:buChar char="»"/>
        <a:defRPr>
          <a:solidFill>
            <a:srgbClr val="A25C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C188AA1-8028-4873-AD96-C0131047BF0E}" type="datetime1">
              <a:rPr lang="en-US">
                <a:solidFill>
                  <a:srgbClr val="000000"/>
                </a:solidFill>
              </a:rPr>
              <a:pPr fontAlgn="base">
                <a:spcBef>
                  <a:spcPct val="0"/>
                </a:spcBef>
                <a:spcAft>
                  <a:spcPct val="0"/>
                </a:spcAft>
                <a:defRPr/>
              </a:pPr>
              <a:t>9/8/2016</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870319F-F214-475F-AC44-7C699653C4B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49" name="Picture 7" descr="DBSA_logo"/>
          <p:cNvPicPr>
            <a:picLocks noChangeAspect="1" noChangeArrowheads="1"/>
          </p:cNvPicPr>
          <p:nvPr/>
        </p:nvPicPr>
        <p:blipFill>
          <a:blip r:embed="rId15" cstate="print"/>
          <a:srcRect/>
          <a:stretch>
            <a:fillRect/>
          </a:stretch>
        </p:blipFill>
        <p:spPr bwMode="auto">
          <a:xfrm>
            <a:off x="8316913" y="5753100"/>
            <a:ext cx="596900" cy="844550"/>
          </a:xfrm>
          <a:prstGeom prst="rect">
            <a:avLst/>
          </a:prstGeom>
          <a:noFill/>
          <a:ln w="9525">
            <a:noFill/>
            <a:miter lim="800000"/>
            <a:headEnd/>
            <a:tailEnd/>
          </a:ln>
        </p:spPr>
      </p:pic>
      <p:sp>
        <p:nvSpPr>
          <p:cNvPr id="6150" name="Rectangle 8"/>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9"/>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34859935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spd="slow">
    <p:wipe/>
  </p:transition>
  <p:hf hdr="0" ftr="0" dt="0"/>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A25C0A"/>
          </a:solidFill>
          <a:latin typeface="+mn-lt"/>
          <a:ea typeface="+mn-ea"/>
          <a:cs typeface="+mn-cs"/>
        </a:defRPr>
      </a:lvl1pPr>
      <a:lvl2pPr marL="742950" indent="-285750" algn="l" rtl="0" eaLnBrk="0" fontAlgn="base" hangingPunct="0">
        <a:spcBef>
          <a:spcPct val="20000"/>
        </a:spcBef>
        <a:spcAft>
          <a:spcPct val="0"/>
        </a:spcAft>
        <a:buChar char="–"/>
        <a:defRPr sz="2800">
          <a:solidFill>
            <a:srgbClr val="A25C0A"/>
          </a:solidFill>
          <a:latin typeface="+mn-lt"/>
        </a:defRPr>
      </a:lvl2pPr>
      <a:lvl3pPr marL="1143000" indent="-228600" algn="l" rtl="0" eaLnBrk="0" fontAlgn="base" hangingPunct="0">
        <a:spcBef>
          <a:spcPct val="20000"/>
        </a:spcBef>
        <a:spcAft>
          <a:spcPct val="0"/>
        </a:spcAft>
        <a:buChar char="•"/>
        <a:defRPr sz="2400">
          <a:solidFill>
            <a:srgbClr val="A25C0A"/>
          </a:solidFill>
          <a:latin typeface="+mn-lt"/>
        </a:defRPr>
      </a:lvl3pPr>
      <a:lvl4pPr marL="1600200" indent="-228600" algn="l" rtl="0" eaLnBrk="0" fontAlgn="base" hangingPunct="0">
        <a:spcBef>
          <a:spcPct val="20000"/>
        </a:spcBef>
        <a:spcAft>
          <a:spcPct val="0"/>
        </a:spcAft>
        <a:buChar char="–"/>
        <a:defRPr sz="2000">
          <a:solidFill>
            <a:srgbClr val="A25C0A"/>
          </a:solidFill>
          <a:latin typeface="+mn-lt"/>
        </a:defRPr>
      </a:lvl4pPr>
      <a:lvl5pPr marL="2057400" indent="-228600" algn="l" rtl="0" eaLnBrk="0" fontAlgn="base" hangingPunct="0">
        <a:spcBef>
          <a:spcPct val="20000"/>
        </a:spcBef>
        <a:spcAft>
          <a:spcPct val="0"/>
        </a:spcAft>
        <a:buChar char="»"/>
        <a:defRPr sz="2000">
          <a:solidFill>
            <a:srgbClr val="A25C0A"/>
          </a:solidFill>
          <a:latin typeface="+mn-lt"/>
        </a:defRPr>
      </a:lvl5pPr>
      <a:lvl6pPr marL="2514600" indent="-228600" algn="l" rtl="0" fontAlgn="base">
        <a:spcBef>
          <a:spcPct val="20000"/>
        </a:spcBef>
        <a:spcAft>
          <a:spcPct val="0"/>
        </a:spcAft>
        <a:buChar char="»"/>
        <a:defRPr>
          <a:solidFill>
            <a:srgbClr val="A25C0A"/>
          </a:solidFill>
          <a:latin typeface="+mn-lt"/>
        </a:defRPr>
      </a:lvl6pPr>
      <a:lvl7pPr marL="2971800" indent="-228600" algn="l" rtl="0" fontAlgn="base">
        <a:spcBef>
          <a:spcPct val="20000"/>
        </a:spcBef>
        <a:spcAft>
          <a:spcPct val="0"/>
        </a:spcAft>
        <a:buChar char="»"/>
        <a:defRPr>
          <a:solidFill>
            <a:srgbClr val="A25C0A"/>
          </a:solidFill>
          <a:latin typeface="+mn-lt"/>
        </a:defRPr>
      </a:lvl7pPr>
      <a:lvl8pPr marL="3429000" indent="-228600" algn="l" rtl="0" fontAlgn="base">
        <a:spcBef>
          <a:spcPct val="20000"/>
        </a:spcBef>
        <a:spcAft>
          <a:spcPct val="0"/>
        </a:spcAft>
        <a:buChar char="»"/>
        <a:defRPr>
          <a:solidFill>
            <a:srgbClr val="A25C0A"/>
          </a:solidFill>
          <a:latin typeface="+mn-lt"/>
        </a:defRPr>
      </a:lvl8pPr>
      <a:lvl9pPr marL="3886200" indent="-228600" algn="l" rtl="0" fontAlgn="base">
        <a:spcBef>
          <a:spcPct val="20000"/>
        </a:spcBef>
        <a:spcAft>
          <a:spcPct val="0"/>
        </a:spcAft>
        <a:buChar char="»"/>
        <a:defRPr>
          <a:solidFill>
            <a:srgbClr val="A25C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C188AA1-8028-4873-AD96-C0131047BF0E}" type="datetime1">
              <a:rPr lang="en-US">
                <a:solidFill>
                  <a:srgbClr val="000000"/>
                </a:solidFill>
              </a:rPr>
              <a:pPr fontAlgn="base">
                <a:spcBef>
                  <a:spcPct val="0"/>
                </a:spcBef>
                <a:spcAft>
                  <a:spcPct val="0"/>
                </a:spcAft>
                <a:defRPr/>
              </a:pPr>
              <a:t>9/8/2016</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870319F-F214-475F-AC44-7C699653C4B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49" name="Picture 7" descr="DBSA_logo"/>
          <p:cNvPicPr>
            <a:picLocks noChangeAspect="1" noChangeArrowheads="1"/>
          </p:cNvPicPr>
          <p:nvPr/>
        </p:nvPicPr>
        <p:blipFill>
          <a:blip r:embed="rId15" cstate="print"/>
          <a:srcRect/>
          <a:stretch>
            <a:fillRect/>
          </a:stretch>
        </p:blipFill>
        <p:spPr bwMode="auto">
          <a:xfrm>
            <a:off x="8316913" y="5753100"/>
            <a:ext cx="596900" cy="844550"/>
          </a:xfrm>
          <a:prstGeom prst="rect">
            <a:avLst/>
          </a:prstGeom>
          <a:noFill/>
          <a:ln w="9525">
            <a:noFill/>
            <a:miter lim="800000"/>
            <a:headEnd/>
            <a:tailEnd/>
          </a:ln>
        </p:spPr>
      </p:pic>
      <p:sp>
        <p:nvSpPr>
          <p:cNvPr id="6150" name="Rectangle 8"/>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9"/>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7813361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ransition spd="slow">
    <p:wipe/>
  </p:transition>
  <p:hf hdr="0" ftr="0" dt="0"/>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A25C0A"/>
          </a:solidFill>
          <a:latin typeface="+mn-lt"/>
          <a:ea typeface="+mn-ea"/>
          <a:cs typeface="+mn-cs"/>
        </a:defRPr>
      </a:lvl1pPr>
      <a:lvl2pPr marL="742950" indent="-285750" algn="l" rtl="0" eaLnBrk="0" fontAlgn="base" hangingPunct="0">
        <a:spcBef>
          <a:spcPct val="20000"/>
        </a:spcBef>
        <a:spcAft>
          <a:spcPct val="0"/>
        </a:spcAft>
        <a:buChar char="–"/>
        <a:defRPr sz="2800">
          <a:solidFill>
            <a:srgbClr val="A25C0A"/>
          </a:solidFill>
          <a:latin typeface="+mn-lt"/>
        </a:defRPr>
      </a:lvl2pPr>
      <a:lvl3pPr marL="1143000" indent="-228600" algn="l" rtl="0" eaLnBrk="0" fontAlgn="base" hangingPunct="0">
        <a:spcBef>
          <a:spcPct val="20000"/>
        </a:spcBef>
        <a:spcAft>
          <a:spcPct val="0"/>
        </a:spcAft>
        <a:buChar char="•"/>
        <a:defRPr sz="2400">
          <a:solidFill>
            <a:srgbClr val="A25C0A"/>
          </a:solidFill>
          <a:latin typeface="+mn-lt"/>
        </a:defRPr>
      </a:lvl3pPr>
      <a:lvl4pPr marL="1600200" indent="-228600" algn="l" rtl="0" eaLnBrk="0" fontAlgn="base" hangingPunct="0">
        <a:spcBef>
          <a:spcPct val="20000"/>
        </a:spcBef>
        <a:spcAft>
          <a:spcPct val="0"/>
        </a:spcAft>
        <a:buChar char="–"/>
        <a:defRPr sz="2000">
          <a:solidFill>
            <a:srgbClr val="A25C0A"/>
          </a:solidFill>
          <a:latin typeface="+mn-lt"/>
        </a:defRPr>
      </a:lvl4pPr>
      <a:lvl5pPr marL="2057400" indent="-228600" algn="l" rtl="0" eaLnBrk="0" fontAlgn="base" hangingPunct="0">
        <a:spcBef>
          <a:spcPct val="20000"/>
        </a:spcBef>
        <a:spcAft>
          <a:spcPct val="0"/>
        </a:spcAft>
        <a:buChar char="»"/>
        <a:defRPr sz="2000">
          <a:solidFill>
            <a:srgbClr val="A25C0A"/>
          </a:solidFill>
          <a:latin typeface="+mn-lt"/>
        </a:defRPr>
      </a:lvl5pPr>
      <a:lvl6pPr marL="2514600" indent="-228600" algn="l" rtl="0" fontAlgn="base">
        <a:spcBef>
          <a:spcPct val="20000"/>
        </a:spcBef>
        <a:spcAft>
          <a:spcPct val="0"/>
        </a:spcAft>
        <a:buChar char="»"/>
        <a:defRPr>
          <a:solidFill>
            <a:srgbClr val="A25C0A"/>
          </a:solidFill>
          <a:latin typeface="+mn-lt"/>
        </a:defRPr>
      </a:lvl6pPr>
      <a:lvl7pPr marL="2971800" indent="-228600" algn="l" rtl="0" fontAlgn="base">
        <a:spcBef>
          <a:spcPct val="20000"/>
        </a:spcBef>
        <a:spcAft>
          <a:spcPct val="0"/>
        </a:spcAft>
        <a:buChar char="»"/>
        <a:defRPr>
          <a:solidFill>
            <a:srgbClr val="A25C0A"/>
          </a:solidFill>
          <a:latin typeface="+mn-lt"/>
        </a:defRPr>
      </a:lvl7pPr>
      <a:lvl8pPr marL="3429000" indent="-228600" algn="l" rtl="0" fontAlgn="base">
        <a:spcBef>
          <a:spcPct val="20000"/>
        </a:spcBef>
        <a:spcAft>
          <a:spcPct val="0"/>
        </a:spcAft>
        <a:buChar char="»"/>
        <a:defRPr>
          <a:solidFill>
            <a:srgbClr val="A25C0A"/>
          </a:solidFill>
          <a:latin typeface="+mn-lt"/>
        </a:defRPr>
      </a:lvl8pPr>
      <a:lvl9pPr marL="3886200" indent="-228600" algn="l" rtl="0" fontAlgn="base">
        <a:spcBef>
          <a:spcPct val="20000"/>
        </a:spcBef>
        <a:spcAft>
          <a:spcPct val="0"/>
        </a:spcAft>
        <a:buChar char="»"/>
        <a:defRPr>
          <a:solidFill>
            <a:srgbClr val="A25C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C188AA1-8028-4873-AD96-C0131047BF0E}" type="datetime1">
              <a:rPr lang="en-US">
                <a:solidFill>
                  <a:srgbClr val="000000"/>
                </a:solidFill>
              </a:rPr>
              <a:pPr fontAlgn="base">
                <a:spcBef>
                  <a:spcPct val="0"/>
                </a:spcBef>
                <a:spcAft>
                  <a:spcPct val="0"/>
                </a:spcAft>
                <a:defRPr/>
              </a:pPr>
              <a:t>9/8/2016</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870319F-F214-475F-AC44-7C699653C4B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49" name="Picture 7" descr="DBSA_logo"/>
          <p:cNvPicPr>
            <a:picLocks noChangeAspect="1" noChangeArrowheads="1"/>
          </p:cNvPicPr>
          <p:nvPr/>
        </p:nvPicPr>
        <p:blipFill>
          <a:blip r:embed="rId15" cstate="print"/>
          <a:srcRect/>
          <a:stretch>
            <a:fillRect/>
          </a:stretch>
        </p:blipFill>
        <p:spPr bwMode="auto">
          <a:xfrm>
            <a:off x="8316913" y="5753100"/>
            <a:ext cx="596900" cy="844550"/>
          </a:xfrm>
          <a:prstGeom prst="rect">
            <a:avLst/>
          </a:prstGeom>
          <a:noFill/>
          <a:ln w="9525">
            <a:noFill/>
            <a:miter lim="800000"/>
            <a:headEnd/>
            <a:tailEnd/>
          </a:ln>
        </p:spPr>
      </p:pic>
      <p:sp>
        <p:nvSpPr>
          <p:cNvPr id="6150" name="Rectangle 8"/>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9"/>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03076933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ransition spd="slow">
    <p:wipe/>
  </p:transition>
  <p:hf hdr="0" ftr="0" dt="0"/>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A25C0A"/>
          </a:solidFill>
          <a:latin typeface="+mn-lt"/>
          <a:ea typeface="+mn-ea"/>
          <a:cs typeface="+mn-cs"/>
        </a:defRPr>
      </a:lvl1pPr>
      <a:lvl2pPr marL="742950" indent="-285750" algn="l" rtl="0" eaLnBrk="0" fontAlgn="base" hangingPunct="0">
        <a:spcBef>
          <a:spcPct val="20000"/>
        </a:spcBef>
        <a:spcAft>
          <a:spcPct val="0"/>
        </a:spcAft>
        <a:buChar char="–"/>
        <a:defRPr sz="2800">
          <a:solidFill>
            <a:srgbClr val="A25C0A"/>
          </a:solidFill>
          <a:latin typeface="+mn-lt"/>
        </a:defRPr>
      </a:lvl2pPr>
      <a:lvl3pPr marL="1143000" indent="-228600" algn="l" rtl="0" eaLnBrk="0" fontAlgn="base" hangingPunct="0">
        <a:spcBef>
          <a:spcPct val="20000"/>
        </a:spcBef>
        <a:spcAft>
          <a:spcPct val="0"/>
        </a:spcAft>
        <a:buChar char="•"/>
        <a:defRPr sz="2400">
          <a:solidFill>
            <a:srgbClr val="A25C0A"/>
          </a:solidFill>
          <a:latin typeface="+mn-lt"/>
        </a:defRPr>
      </a:lvl3pPr>
      <a:lvl4pPr marL="1600200" indent="-228600" algn="l" rtl="0" eaLnBrk="0" fontAlgn="base" hangingPunct="0">
        <a:spcBef>
          <a:spcPct val="20000"/>
        </a:spcBef>
        <a:spcAft>
          <a:spcPct val="0"/>
        </a:spcAft>
        <a:buChar char="–"/>
        <a:defRPr sz="2000">
          <a:solidFill>
            <a:srgbClr val="A25C0A"/>
          </a:solidFill>
          <a:latin typeface="+mn-lt"/>
        </a:defRPr>
      </a:lvl4pPr>
      <a:lvl5pPr marL="2057400" indent="-228600" algn="l" rtl="0" eaLnBrk="0" fontAlgn="base" hangingPunct="0">
        <a:spcBef>
          <a:spcPct val="20000"/>
        </a:spcBef>
        <a:spcAft>
          <a:spcPct val="0"/>
        </a:spcAft>
        <a:buChar char="»"/>
        <a:defRPr sz="2000">
          <a:solidFill>
            <a:srgbClr val="A25C0A"/>
          </a:solidFill>
          <a:latin typeface="+mn-lt"/>
        </a:defRPr>
      </a:lvl5pPr>
      <a:lvl6pPr marL="2514600" indent="-228600" algn="l" rtl="0" fontAlgn="base">
        <a:spcBef>
          <a:spcPct val="20000"/>
        </a:spcBef>
        <a:spcAft>
          <a:spcPct val="0"/>
        </a:spcAft>
        <a:buChar char="»"/>
        <a:defRPr>
          <a:solidFill>
            <a:srgbClr val="A25C0A"/>
          </a:solidFill>
          <a:latin typeface="+mn-lt"/>
        </a:defRPr>
      </a:lvl6pPr>
      <a:lvl7pPr marL="2971800" indent="-228600" algn="l" rtl="0" fontAlgn="base">
        <a:spcBef>
          <a:spcPct val="20000"/>
        </a:spcBef>
        <a:spcAft>
          <a:spcPct val="0"/>
        </a:spcAft>
        <a:buChar char="»"/>
        <a:defRPr>
          <a:solidFill>
            <a:srgbClr val="A25C0A"/>
          </a:solidFill>
          <a:latin typeface="+mn-lt"/>
        </a:defRPr>
      </a:lvl7pPr>
      <a:lvl8pPr marL="3429000" indent="-228600" algn="l" rtl="0" fontAlgn="base">
        <a:spcBef>
          <a:spcPct val="20000"/>
        </a:spcBef>
        <a:spcAft>
          <a:spcPct val="0"/>
        </a:spcAft>
        <a:buChar char="»"/>
        <a:defRPr>
          <a:solidFill>
            <a:srgbClr val="A25C0A"/>
          </a:solidFill>
          <a:latin typeface="+mn-lt"/>
        </a:defRPr>
      </a:lvl8pPr>
      <a:lvl9pPr marL="3886200" indent="-228600" algn="l" rtl="0" fontAlgn="base">
        <a:spcBef>
          <a:spcPct val="20000"/>
        </a:spcBef>
        <a:spcAft>
          <a:spcPct val="0"/>
        </a:spcAft>
        <a:buChar char="»"/>
        <a:defRPr>
          <a:solidFill>
            <a:srgbClr val="A25C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C188AA1-8028-4873-AD96-C0131047BF0E}" type="datetime1">
              <a:rPr lang="en-US">
                <a:solidFill>
                  <a:srgbClr val="000000"/>
                </a:solidFill>
              </a:rPr>
              <a:pPr fontAlgn="base">
                <a:spcBef>
                  <a:spcPct val="0"/>
                </a:spcBef>
                <a:spcAft>
                  <a:spcPct val="0"/>
                </a:spcAft>
                <a:defRPr/>
              </a:pPr>
              <a:t>9/8/2016</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870319F-F214-475F-AC44-7C699653C4B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49" name="Picture 7" descr="DBSA_logo"/>
          <p:cNvPicPr>
            <a:picLocks noChangeAspect="1" noChangeArrowheads="1"/>
          </p:cNvPicPr>
          <p:nvPr/>
        </p:nvPicPr>
        <p:blipFill>
          <a:blip r:embed="rId15" cstate="print"/>
          <a:srcRect/>
          <a:stretch>
            <a:fillRect/>
          </a:stretch>
        </p:blipFill>
        <p:spPr bwMode="auto">
          <a:xfrm>
            <a:off x="8316913" y="5753100"/>
            <a:ext cx="596900" cy="844550"/>
          </a:xfrm>
          <a:prstGeom prst="rect">
            <a:avLst/>
          </a:prstGeom>
          <a:noFill/>
          <a:ln w="9525">
            <a:noFill/>
            <a:miter lim="800000"/>
            <a:headEnd/>
            <a:tailEnd/>
          </a:ln>
        </p:spPr>
      </p:pic>
      <p:sp>
        <p:nvSpPr>
          <p:cNvPr id="6150" name="Rectangle 8"/>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9"/>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93121543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spd="slow">
    <p:wipe/>
  </p:transition>
  <p:hf hdr="0" ftr="0" dt="0"/>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A25C0A"/>
          </a:solidFill>
          <a:latin typeface="+mn-lt"/>
          <a:ea typeface="+mn-ea"/>
          <a:cs typeface="+mn-cs"/>
        </a:defRPr>
      </a:lvl1pPr>
      <a:lvl2pPr marL="742950" indent="-285750" algn="l" rtl="0" eaLnBrk="0" fontAlgn="base" hangingPunct="0">
        <a:spcBef>
          <a:spcPct val="20000"/>
        </a:spcBef>
        <a:spcAft>
          <a:spcPct val="0"/>
        </a:spcAft>
        <a:buChar char="–"/>
        <a:defRPr sz="2800">
          <a:solidFill>
            <a:srgbClr val="A25C0A"/>
          </a:solidFill>
          <a:latin typeface="+mn-lt"/>
        </a:defRPr>
      </a:lvl2pPr>
      <a:lvl3pPr marL="1143000" indent="-228600" algn="l" rtl="0" eaLnBrk="0" fontAlgn="base" hangingPunct="0">
        <a:spcBef>
          <a:spcPct val="20000"/>
        </a:spcBef>
        <a:spcAft>
          <a:spcPct val="0"/>
        </a:spcAft>
        <a:buChar char="•"/>
        <a:defRPr sz="2400">
          <a:solidFill>
            <a:srgbClr val="A25C0A"/>
          </a:solidFill>
          <a:latin typeface="+mn-lt"/>
        </a:defRPr>
      </a:lvl3pPr>
      <a:lvl4pPr marL="1600200" indent="-228600" algn="l" rtl="0" eaLnBrk="0" fontAlgn="base" hangingPunct="0">
        <a:spcBef>
          <a:spcPct val="20000"/>
        </a:spcBef>
        <a:spcAft>
          <a:spcPct val="0"/>
        </a:spcAft>
        <a:buChar char="–"/>
        <a:defRPr sz="2000">
          <a:solidFill>
            <a:srgbClr val="A25C0A"/>
          </a:solidFill>
          <a:latin typeface="+mn-lt"/>
        </a:defRPr>
      </a:lvl4pPr>
      <a:lvl5pPr marL="2057400" indent="-228600" algn="l" rtl="0" eaLnBrk="0" fontAlgn="base" hangingPunct="0">
        <a:spcBef>
          <a:spcPct val="20000"/>
        </a:spcBef>
        <a:spcAft>
          <a:spcPct val="0"/>
        </a:spcAft>
        <a:buChar char="»"/>
        <a:defRPr sz="2000">
          <a:solidFill>
            <a:srgbClr val="A25C0A"/>
          </a:solidFill>
          <a:latin typeface="+mn-lt"/>
        </a:defRPr>
      </a:lvl5pPr>
      <a:lvl6pPr marL="2514600" indent="-228600" algn="l" rtl="0" fontAlgn="base">
        <a:spcBef>
          <a:spcPct val="20000"/>
        </a:spcBef>
        <a:spcAft>
          <a:spcPct val="0"/>
        </a:spcAft>
        <a:buChar char="»"/>
        <a:defRPr>
          <a:solidFill>
            <a:srgbClr val="A25C0A"/>
          </a:solidFill>
          <a:latin typeface="+mn-lt"/>
        </a:defRPr>
      </a:lvl6pPr>
      <a:lvl7pPr marL="2971800" indent="-228600" algn="l" rtl="0" fontAlgn="base">
        <a:spcBef>
          <a:spcPct val="20000"/>
        </a:spcBef>
        <a:spcAft>
          <a:spcPct val="0"/>
        </a:spcAft>
        <a:buChar char="»"/>
        <a:defRPr>
          <a:solidFill>
            <a:srgbClr val="A25C0A"/>
          </a:solidFill>
          <a:latin typeface="+mn-lt"/>
        </a:defRPr>
      </a:lvl7pPr>
      <a:lvl8pPr marL="3429000" indent="-228600" algn="l" rtl="0" fontAlgn="base">
        <a:spcBef>
          <a:spcPct val="20000"/>
        </a:spcBef>
        <a:spcAft>
          <a:spcPct val="0"/>
        </a:spcAft>
        <a:buChar char="»"/>
        <a:defRPr>
          <a:solidFill>
            <a:srgbClr val="A25C0A"/>
          </a:solidFill>
          <a:latin typeface="+mn-lt"/>
        </a:defRPr>
      </a:lvl8pPr>
      <a:lvl9pPr marL="3886200" indent="-228600" algn="l" rtl="0" fontAlgn="base">
        <a:spcBef>
          <a:spcPct val="20000"/>
        </a:spcBef>
        <a:spcAft>
          <a:spcPct val="0"/>
        </a:spcAft>
        <a:buChar char="»"/>
        <a:defRPr>
          <a:solidFill>
            <a:srgbClr val="A25C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C188AA1-8028-4873-AD96-C0131047BF0E}" type="datetime1">
              <a:rPr lang="en-US">
                <a:solidFill>
                  <a:srgbClr val="000000"/>
                </a:solidFill>
              </a:rPr>
              <a:pPr fontAlgn="base">
                <a:spcBef>
                  <a:spcPct val="0"/>
                </a:spcBef>
                <a:spcAft>
                  <a:spcPct val="0"/>
                </a:spcAft>
                <a:defRPr/>
              </a:pPr>
              <a:t>9/8/2016</a:t>
            </a:fld>
            <a:endParaRPr lang="en-US" dirty="0">
              <a:solidFill>
                <a:srgbClr val="000000"/>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dirty="0">
              <a:solidFill>
                <a:srgbClr val="000000"/>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870319F-F214-475F-AC44-7C699653C4B9}"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6149" name="Picture 7" descr="DBSA_logo"/>
          <p:cNvPicPr>
            <a:picLocks noChangeAspect="1" noChangeArrowheads="1"/>
          </p:cNvPicPr>
          <p:nvPr/>
        </p:nvPicPr>
        <p:blipFill>
          <a:blip r:embed="rId15" cstate="print"/>
          <a:srcRect/>
          <a:stretch>
            <a:fillRect/>
          </a:stretch>
        </p:blipFill>
        <p:spPr bwMode="auto">
          <a:xfrm>
            <a:off x="8316913" y="5753100"/>
            <a:ext cx="596900" cy="844550"/>
          </a:xfrm>
          <a:prstGeom prst="rect">
            <a:avLst/>
          </a:prstGeom>
          <a:noFill/>
          <a:ln w="9525">
            <a:noFill/>
            <a:miter lim="800000"/>
            <a:headEnd/>
            <a:tailEnd/>
          </a:ln>
        </p:spPr>
      </p:pic>
      <p:sp>
        <p:nvSpPr>
          <p:cNvPr id="6150" name="Rectangle 8"/>
          <p:cNvSpPr>
            <a:spLocks noGrp="1" noChangeArrowheads="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1" name="Rectangle 9"/>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9820889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ransition spd="slow">
    <p:wipe/>
  </p:transition>
  <p:hf hdr="0" ftr="0" dt="0"/>
  <p:txStyles>
    <p:title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A25C0A"/>
          </a:solidFill>
          <a:latin typeface="+mn-lt"/>
          <a:ea typeface="+mn-ea"/>
          <a:cs typeface="+mn-cs"/>
        </a:defRPr>
      </a:lvl1pPr>
      <a:lvl2pPr marL="742950" indent="-285750" algn="l" rtl="0" eaLnBrk="0" fontAlgn="base" hangingPunct="0">
        <a:spcBef>
          <a:spcPct val="20000"/>
        </a:spcBef>
        <a:spcAft>
          <a:spcPct val="0"/>
        </a:spcAft>
        <a:buChar char="–"/>
        <a:defRPr sz="2800">
          <a:solidFill>
            <a:srgbClr val="A25C0A"/>
          </a:solidFill>
          <a:latin typeface="+mn-lt"/>
        </a:defRPr>
      </a:lvl2pPr>
      <a:lvl3pPr marL="1143000" indent="-228600" algn="l" rtl="0" eaLnBrk="0" fontAlgn="base" hangingPunct="0">
        <a:spcBef>
          <a:spcPct val="20000"/>
        </a:spcBef>
        <a:spcAft>
          <a:spcPct val="0"/>
        </a:spcAft>
        <a:buChar char="•"/>
        <a:defRPr sz="2400">
          <a:solidFill>
            <a:srgbClr val="A25C0A"/>
          </a:solidFill>
          <a:latin typeface="+mn-lt"/>
        </a:defRPr>
      </a:lvl3pPr>
      <a:lvl4pPr marL="1600200" indent="-228600" algn="l" rtl="0" eaLnBrk="0" fontAlgn="base" hangingPunct="0">
        <a:spcBef>
          <a:spcPct val="20000"/>
        </a:spcBef>
        <a:spcAft>
          <a:spcPct val="0"/>
        </a:spcAft>
        <a:buChar char="–"/>
        <a:defRPr sz="2000">
          <a:solidFill>
            <a:srgbClr val="A25C0A"/>
          </a:solidFill>
          <a:latin typeface="+mn-lt"/>
        </a:defRPr>
      </a:lvl4pPr>
      <a:lvl5pPr marL="2057400" indent="-228600" algn="l" rtl="0" eaLnBrk="0" fontAlgn="base" hangingPunct="0">
        <a:spcBef>
          <a:spcPct val="20000"/>
        </a:spcBef>
        <a:spcAft>
          <a:spcPct val="0"/>
        </a:spcAft>
        <a:buChar char="»"/>
        <a:defRPr sz="2000">
          <a:solidFill>
            <a:srgbClr val="A25C0A"/>
          </a:solidFill>
          <a:latin typeface="+mn-lt"/>
        </a:defRPr>
      </a:lvl5pPr>
      <a:lvl6pPr marL="2514600" indent="-228600" algn="l" rtl="0" fontAlgn="base">
        <a:spcBef>
          <a:spcPct val="20000"/>
        </a:spcBef>
        <a:spcAft>
          <a:spcPct val="0"/>
        </a:spcAft>
        <a:buChar char="»"/>
        <a:defRPr>
          <a:solidFill>
            <a:srgbClr val="A25C0A"/>
          </a:solidFill>
          <a:latin typeface="+mn-lt"/>
        </a:defRPr>
      </a:lvl6pPr>
      <a:lvl7pPr marL="2971800" indent="-228600" algn="l" rtl="0" fontAlgn="base">
        <a:spcBef>
          <a:spcPct val="20000"/>
        </a:spcBef>
        <a:spcAft>
          <a:spcPct val="0"/>
        </a:spcAft>
        <a:buChar char="»"/>
        <a:defRPr>
          <a:solidFill>
            <a:srgbClr val="A25C0A"/>
          </a:solidFill>
          <a:latin typeface="+mn-lt"/>
        </a:defRPr>
      </a:lvl7pPr>
      <a:lvl8pPr marL="3429000" indent="-228600" algn="l" rtl="0" fontAlgn="base">
        <a:spcBef>
          <a:spcPct val="20000"/>
        </a:spcBef>
        <a:spcAft>
          <a:spcPct val="0"/>
        </a:spcAft>
        <a:buChar char="»"/>
        <a:defRPr>
          <a:solidFill>
            <a:srgbClr val="A25C0A"/>
          </a:solidFill>
          <a:latin typeface="+mn-lt"/>
        </a:defRPr>
      </a:lvl8pPr>
      <a:lvl9pPr marL="3886200" indent="-228600" algn="l" rtl="0" fontAlgn="base">
        <a:spcBef>
          <a:spcPct val="20000"/>
        </a:spcBef>
        <a:spcAft>
          <a:spcPct val="0"/>
        </a:spcAft>
        <a:buChar char="»"/>
        <a:defRPr>
          <a:solidFill>
            <a:srgbClr val="A25C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hyperlink" Target="mailto:SSamuel@thedti.gov.z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1547665" y="3933056"/>
            <a:ext cx="6336704" cy="1944216"/>
          </a:xfrm>
          <a:solidFill>
            <a:srgbClr val="CC9900"/>
          </a:solidFill>
        </p:spPr>
        <p:txBody>
          <a:bodyPr/>
          <a:lstStyle/>
          <a:p>
            <a:pPr eaLnBrk="1" hangingPunct="1">
              <a:spcBef>
                <a:spcPct val="20000"/>
              </a:spcBef>
              <a:spcAft>
                <a:spcPts val="1800"/>
              </a:spcAft>
              <a:defRPr/>
            </a:pPr>
            <a:r>
              <a:rPr lang="en-ZA" b="1" dirty="0" smtClean="0">
                <a:latin typeface="Arial" pitchFamily="34" charset="0"/>
                <a:ea typeface="+mn-ea"/>
                <a:cs typeface="Arial" pitchFamily="34" charset="0"/>
              </a:rPr>
              <a:t>Industrial Parks Revitalization Programme</a:t>
            </a:r>
            <a:br>
              <a:rPr lang="en-ZA" b="1" dirty="0" smtClean="0">
                <a:latin typeface="Arial" pitchFamily="34" charset="0"/>
                <a:ea typeface="+mn-ea"/>
                <a:cs typeface="Arial" pitchFamily="34" charset="0"/>
              </a:rPr>
            </a:br>
            <a:r>
              <a:rPr lang="en-ZA" b="1" dirty="0" smtClean="0">
                <a:latin typeface="Arial" pitchFamily="34" charset="0"/>
                <a:ea typeface="+mn-ea"/>
                <a:cs typeface="Arial" pitchFamily="34" charset="0"/>
              </a:rPr>
              <a:t/>
            </a:r>
            <a:br>
              <a:rPr lang="en-ZA" b="1" dirty="0" smtClean="0">
                <a:latin typeface="Arial" pitchFamily="34" charset="0"/>
                <a:ea typeface="+mn-ea"/>
                <a:cs typeface="Arial" pitchFamily="34" charset="0"/>
              </a:rPr>
            </a:br>
            <a:r>
              <a:rPr lang="en-ZA" b="1" dirty="0" smtClean="0">
                <a:latin typeface="Arial" pitchFamily="34" charset="0"/>
                <a:ea typeface="+mn-ea"/>
                <a:cs typeface="Arial" pitchFamily="34" charset="0"/>
              </a:rPr>
              <a:t>Presented to the Select Committee on Trade and International Relations</a:t>
            </a:r>
            <a:br>
              <a:rPr lang="en-ZA" b="1" dirty="0" smtClean="0">
                <a:latin typeface="Arial" pitchFamily="34" charset="0"/>
                <a:ea typeface="+mn-ea"/>
                <a:cs typeface="Arial" pitchFamily="34" charset="0"/>
              </a:rPr>
            </a:br>
            <a:endParaRPr lang="en-US" sz="2000" b="1" dirty="0">
              <a:effectLst>
                <a:outerShdw blurRad="38100" dist="38100" dir="2700000" algn="tl">
                  <a:srgbClr val="C0C0C0"/>
                </a:outerShdw>
              </a:effectLst>
              <a:latin typeface="Arial Black" pitchFamily="34" charset="0"/>
              <a:ea typeface="+mn-ea"/>
              <a:cs typeface="+mn-cs"/>
            </a:endParaRPr>
          </a:p>
        </p:txBody>
      </p:sp>
      <p:sp>
        <p:nvSpPr>
          <p:cNvPr id="287747" name="Rectangle 3"/>
          <p:cNvSpPr>
            <a:spLocks noGrp="1" noChangeArrowheads="1"/>
          </p:cNvSpPr>
          <p:nvPr>
            <p:ph type="subTitle" idx="4294967295"/>
          </p:nvPr>
        </p:nvSpPr>
        <p:spPr>
          <a:xfrm>
            <a:off x="2195736" y="6093326"/>
            <a:ext cx="4968552" cy="465137"/>
          </a:xfrm>
          <a:solidFill>
            <a:srgbClr val="FFFFFF"/>
          </a:solidFill>
        </p:spPr>
        <p:txBody>
          <a:bodyPr/>
          <a:lstStyle/>
          <a:p>
            <a:pPr marL="0" indent="0" algn="ctr" eaLnBrk="1" hangingPunct="1">
              <a:buFontTx/>
              <a:buNone/>
              <a:defRPr/>
            </a:pPr>
            <a:r>
              <a:rPr lang="en-US" sz="2000" b="1" dirty="0" smtClean="0">
                <a:solidFill>
                  <a:srgbClr val="CC0000"/>
                </a:solidFill>
                <a:effectLst>
                  <a:outerShdw blurRad="38100" dist="38100" dir="2700000" algn="tl">
                    <a:srgbClr val="C0C0C0"/>
                  </a:outerShdw>
                </a:effectLst>
                <a:latin typeface="Arial Black" pitchFamily="34" charset="0"/>
              </a:rPr>
              <a:t> 7 September, 2016</a:t>
            </a:r>
          </a:p>
        </p:txBody>
      </p:sp>
    </p:spTree>
    <p:extLst>
      <p:ext uri="{BB962C8B-B14F-4D97-AF65-F5344CB8AC3E}">
        <p14:creationId xmlns:p14="http://schemas.microsoft.com/office/powerpoint/2010/main" xmlns="" val="257498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BOTSHABELO INDUSTRIAL </a:t>
            </a:r>
            <a:r>
              <a:rPr lang="en-US" sz="2400" b="1" dirty="0" smtClean="0">
                <a:latin typeface="Arial" panose="020B0604020202020204" pitchFamily="34" charset="0"/>
                <a:cs typeface="Arial" panose="020B0604020202020204" pitchFamily="34" charset="0"/>
              </a:rPr>
              <a:t>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10</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spcBef>
                <a:spcPts val="0"/>
              </a:spcBef>
            </a:pPr>
            <a:r>
              <a:rPr lang="en-US" sz="2000" dirty="0">
                <a:latin typeface="Arial"/>
              </a:rPr>
              <a:t>The Industrial Park is situated in </a:t>
            </a:r>
            <a:r>
              <a:rPr lang="en-US" sz="2000" dirty="0" err="1">
                <a:latin typeface="Arial"/>
              </a:rPr>
              <a:t>Mangaung</a:t>
            </a:r>
            <a:r>
              <a:rPr lang="en-US" sz="2000" dirty="0">
                <a:latin typeface="Arial"/>
              </a:rPr>
              <a:t> in the proximity of </a:t>
            </a:r>
            <a:r>
              <a:rPr lang="en-US" sz="2000" dirty="0" err="1">
                <a:latin typeface="Arial"/>
              </a:rPr>
              <a:t>Botshabelo</a:t>
            </a:r>
            <a:r>
              <a:rPr lang="en-US" sz="2000" dirty="0">
                <a:latin typeface="Arial"/>
              </a:rPr>
              <a:t> township.</a:t>
            </a:r>
          </a:p>
          <a:p>
            <a:pPr marL="342900" lvl="2" indent="-342900">
              <a:spcBef>
                <a:spcPts val="0"/>
              </a:spcBef>
            </a:pPr>
            <a:endParaRPr lang="en-US" sz="2000" dirty="0">
              <a:latin typeface="Arial"/>
            </a:endParaRPr>
          </a:p>
          <a:p>
            <a:pPr marL="342900" lvl="2" indent="-342900">
              <a:spcBef>
                <a:spcPts val="0"/>
              </a:spcBef>
            </a:pPr>
            <a:r>
              <a:rPr lang="en-US" sz="2000" dirty="0">
                <a:latin typeface="Arial"/>
              </a:rPr>
              <a:t>It has an occupancy rate of about 234 282m² gross land area. </a:t>
            </a:r>
          </a:p>
          <a:p>
            <a:pPr marL="342900" lvl="2" indent="-342900">
              <a:spcBef>
                <a:spcPts val="0"/>
              </a:spcBef>
            </a:pPr>
            <a:endParaRPr lang="en-US" sz="2000" dirty="0">
              <a:latin typeface="Arial"/>
            </a:endParaRPr>
          </a:p>
          <a:p>
            <a:pPr marL="342900" lvl="2" indent="-342900">
              <a:spcBef>
                <a:spcPts val="0"/>
              </a:spcBef>
            </a:pPr>
            <a:r>
              <a:rPr lang="en-US" sz="2000" dirty="0">
                <a:latin typeface="Arial"/>
              </a:rPr>
              <a:t>It boasts of manufacturing and services companies in Textile, Electrical, Plastic Production, Poultry and Food &amp; Snack sectors.</a:t>
            </a:r>
          </a:p>
          <a:p>
            <a:pPr marL="342900" lvl="2" indent="-342900">
              <a:spcBef>
                <a:spcPts val="0"/>
              </a:spcBef>
            </a:pPr>
            <a:endParaRPr lang="en-US" sz="2000" dirty="0">
              <a:latin typeface="Arial"/>
            </a:endParaRPr>
          </a:p>
          <a:p>
            <a:pPr marL="342900" lvl="2" indent="-342900">
              <a:spcBef>
                <a:spcPts val="0"/>
              </a:spcBef>
            </a:pPr>
            <a:r>
              <a:rPr lang="en-US" sz="2000" dirty="0">
                <a:latin typeface="Arial"/>
              </a:rPr>
              <a:t>It plays a critical role in contributing to the employment of the </a:t>
            </a:r>
            <a:r>
              <a:rPr lang="en-US" sz="2000" dirty="0" smtClean="0">
                <a:latin typeface="Arial"/>
              </a:rPr>
              <a:t>area employing over 10,000 people. </a:t>
            </a:r>
            <a:endParaRPr lang="en-US" sz="2000" dirty="0">
              <a:latin typeface="Arial"/>
            </a:endParaRPr>
          </a:p>
          <a:p>
            <a:pPr marL="342900" lvl="2" indent="-342900">
              <a:spcBef>
                <a:spcPts val="0"/>
              </a:spcBef>
            </a:pPr>
            <a:endParaRPr lang="en-US" sz="2000" dirty="0">
              <a:latin typeface="Arial"/>
            </a:endParaRPr>
          </a:p>
          <a:p>
            <a:pPr marL="342900" lvl="2" indent="-342900">
              <a:spcBef>
                <a:spcPts val="0"/>
              </a:spcBef>
            </a:pPr>
            <a:r>
              <a:rPr lang="en-US" sz="2000" dirty="0">
                <a:latin typeface="Arial"/>
              </a:rPr>
              <a:t>It is also serves as a hive for the development of SME’s that require business and trading infrastructure.</a:t>
            </a:r>
          </a:p>
          <a:p>
            <a:pPr marL="342900" lvl="2" indent="-342900">
              <a:spcBef>
                <a:spcPts val="0"/>
              </a:spcBef>
            </a:pPr>
            <a:endParaRPr lang="en-US" sz="2000" dirty="0">
              <a:latin typeface="Arial"/>
            </a:endParaRPr>
          </a:p>
          <a:p>
            <a:pPr marL="0" lvl="2" indent="0">
              <a:spcBef>
                <a:spcPts val="0"/>
              </a:spcBef>
              <a:buNone/>
            </a:pPr>
            <a:r>
              <a:rPr lang="en-US" sz="2000" dirty="0">
                <a:latin typeface="Arial"/>
              </a:rPr>
              <a:t>The first phase of the revitalization industrial Park was completed in June 2016</a:t>
            </a:r>
            <a:endParaRPr lang="en-ZA" sz="2400" dirty="0" smtClean="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1888865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err="1">
                <a:latin typeface="Arial" panose="020B0604020202020204" pitchFamily="34" charset="0"/>
                <a:cs typeface="Arial" panose="020B0604020202020204" pitchFamily="34" charset="0"/>
              </a:rPr>
              <a:t>P</a:t>
            </a:r>
            <a:r>
              <a:rPr lang="en-US" sz="2400" b="1" cap="all" dirty="0" err="1">
                <a:latin typeface="Arial" panose="020B0604020202020204" pitchFamily="34" charset="0"/>
                <a:cs typeface="Arial" panose="020B0604020202020204" pitchFamily="34" charset="0"/>
              </a:rPr>
              <a:t>huthadijhaba</a:t>
            </a:r>
            <a:r>
              <a:rPr lang="en-US" sz="2400" b="1" dirty="0">
                <a:latin typeface="Arial" panose="020B0604020202020204" pitchFamily="34" charset="0"/>
                <a:cs typeface="Arial" panose="020B0604020202020204" pitchFamily="34" charset="0"/>
              </a:rPr>
              <a:t> INDUSTRIAL </a:t>
            </a:r>
            <a:r>
              <a:rPr lang="en-US" sz="2400" b="1" dirty="0" smtClean="0">
                <a:latin typeface="Arial" panose="020B0604020202020204" pitchFamily="34" charset="0"/>
                <a:cs typeface="Arial" panose="020B0604020202020204" pitchFamily="34" charset="0"/>
              </a:rPr>
              <a:t>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11</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r>
              <a:rPr lang="en-US" dirty="0">
                <a:latin typeface="Arial"/>
              </a:rPr>
              <a:t>The Industrial Park occupies a total of 257 360m² gross land area, with approximately 67% occupancy rate.</a:t>
            </a:r>
          </a:p>
          <a:p>
            <a:pPr marL="342900" lvl="2" indent="-342900"/>
            <a:endParaRPr lang="en-US" dirty="0">
              <a:latin typeface="Arial"/>
            </a:endParaRPr>
          </a:p>
          <a:p>
            <a:pPr marL="342900" lvl="2" indent="-342900"/>
            <a:r>
              <a:rPr lang="en-US" dirty="0">
                <a:latin typeface="Arial"/>
              </a:rPr>
              <a:t>It is one of the biggest local employers in the Textile sector, employing 1200 local people, who comprise of more than 90% women.</a:t>
            </a:r>
          </a:p>
          <a:p>
            <a:pPr marL="342900" lvl="2" indent="-342900"/>
            <a:endParaRPr lang="en-US" dirty="0">
              <a:latin typeface="Arial"/>
            </a:endParaRPr>
          </a:p>
          <a:p>
            <a:pPr marL="342900" lvl="2" indent="-342900"/>
            <a:r>
              <a:rPr lang="en-US" dirty="0">
                <a:latin typeface="Arial"/>
              </a:rPr>
              <a:t>The park is a major economic hub of the district, with varied businesses located In the Industrial Park. </a:t>
            </a:r>
          </a:p>
          <a:p>
            <a:pPr marL="0" lvl="0" indent="0">
              <a:buNone/>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5129570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EKANDUSTRIAL INDUSTRIAL </a:t>
            </a:r>
            <a:r>
              <a:rPr lang="en-US" sz="2400" b="1" dirty="0" smtClean="0">
                <a:latin typeface="Arial" panose="020B0604020202020204" pitchFamily="34" charset="0"/>
                <a:cs typeface="Arial" panose="020B0604020202020204" pitchFamily="34" charset="0"/>
              </a:rPr>
              <a:t>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12</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lvl="0" algn="just">
              <a:spcBef>
                <a:spcPts val="0"/>
              </a:spcBef>
            </a:pPr>
            <a:r>
              <a:rPr lang="en-US" sz="2000" dirty="0" err="1">
                <a:latin typeface="Arial"/>
              </a:rPr>
              <a:t>Ekandustrial</a:t>
            </a:r>
            <a:r>
              <a:rPr lang="en-US" sz="2000" dirty="0">
                <a:latin typeface="Arial"/>
              </a:rPr>
              <a:t> Economic Hub is situated outside Bronkhorstspruit, 57km East of Tshwane and 79km North East of OR Tambo International Airport (ORTIA), and is also close to the N4 Highway (Maputo Corridor) linked to Mpumalanga Province via Witbank and Middleburg.</a:t>
            </a:r>
          </a:p>
          <a:p>
            <a:pPr lvl="0" algn="just">
              <a:spcBef>
                <a:spcPts val="0"/>
              </a:spcBef>
            </a:pPr>
            <a:endParaRPr lang="en-US" sz="2000" dirty="0">
              <a:latin typeface="Arial"/>
            </a:endParaRPr>
          </a:p>
          <a:p>
            <a:pPr lvl="0" algn="just">
              <a:spcBef>
                <a:spcPts val="0"/>
              </a:spcBef>
            </a:pPr>
            <a:r>
              <a:rPr lang="en-US" sz="2000" dirty="0">
                <a:latin typeface="Arial"/>
              </a:rPr>
              <a:t>It is managed and operated </a:t>
            </a:r>
            <a:r>
              <a:rPr lang="en-US" sz="2000" dirty="0" smtClean="0">
                <a:latin typeface="Arial"/>
              </a:rPr>
              <a:t>by the </a:t>
            </a:r>
            <a:r>
              <a:rPr lang="en-US" sz="2000" dirty="0">
                <a:latin typeface="Arial"/>
              </a:rPr>
              <a:t>Mpumalanga Economic Growth Agency (MEGA).</a:t>
            </a:r>
          </a:p>
          <a:p>
            <a:pPr lvl="0" algn="just">
              <a:spcBef>
                <a:spcPts val="0"/>
              </a:spcBef>
            </a:pPr>
            <a:endParaRPr lang="en-US" sz="2000" dirty="0">
              <a:latin typeface="Arial"/>
            </a:endParaRPr>
          </a:p>
          <a:p>
            <a:pPr lvl="0" algn="just">
              <a:spcBef>
                <a:spcPts val="0"/>
              </a:spcBef>
            </a:pPr>
            <a:r>
              <a:rPr lang="en-US" sz="2000" dirty="0">
                <a:latin typeface="Arial"/>
              </a:rPr>
              <a:t>The park currently has 88% occupancy rate </a:t>
            </a:r>
            <a:r>
              <a:rPr lang="en-US" sz="2000" dirty="0" smtClean="0">
                <a:latin typeface="Arial"/>
              </a:rPr>
              <a:t>comprising </a:t>
            </a:r>
            <a:r>
              <a:rPr lang="en-US" sz="2000" dirty="0">
                <a:latin typeface="Arial"/>
              </a:rPr>
              <a:t>a </a:t>
            </a:r>
            <a:r>
              <a:rPr lang="en-US" sz="2000" dirty="0" smtClean="0">
                <a:latin typeface="Arial"/>
              </a:rPr>
              <a:t>mix </a:t>
            </a:r>
            <a:r>
              <a:rPr lang="en-US" sz="2000" dirty="0">
                <a:latin typeface="Arial"/>
              </a:rPr>
              <a:t>of tenants </a:t>
            </a:r>
            <a:r>
              <a:rPr lang="en-US" sz="2000" dirty="0" smtClean="0">
                <a:latin typeface="Arial"/>
              </a:rPr>
              <a:t>involved in manufacturing and services.</a:t>
            </a:r>
          </a:p>
          <a:p>
            <a:pPr lvl="0" algn="just">
              <a:spcBef>
                <a:spcPts val="0"/>
              </a:spcBef>
            </a:pPr>
            <a:endParaRPr lang="en-US" sz="2000" dirty="0" smtClean="0">
              <a:latin typeface="Arial"/>
            </a:endParaRPr>
          </a:p>
          <a:p>
            <a:pPr lvl="0" algn="just">
              <a:spcBef>
                <a:spcPts val="0"/>
              </a:spcBef>
            </a:pPr>
            <a:r>
              <a:rPr lang="en-US" sz="2000" dirty="0" smtClean="0">
                <a:latin typeface="Arial"/>
              </a:rPr>
              <a:t>Firms in  the industrial park produce plastic </a:t>
            </a:r>
            <a:r>
              <a:rPr lang="en-US" sz="2000" dirty="0">
                <a:latin typeface="Arial"/>
              </a:rPr>
              <a:t>goods, light and heavy steel works, wood and timber products, leather processing, food and snacks processing, textile and clothing products, valves and </a:t>
            </a:r>
            <a:r>
              <a:rPr lang="en-US" sz="2000" dirty="0" smtClean="0">
                <a:latin typeface="Arial"/>
              </a:rPr>
              <a:t>pumps.</a:t>
            </a:r>
            <a:endParaRPr lang="en-US" sz="2000" dirty="0">
              <a:latin typeface="Arial"/>
            </a:endParaRPr>
          </a:p>
          <a:p>
            <a:pPr lvl="0" algn="just">
              <a:spcBef>
                <a:spcPts val="0"/>
              </a:spcBef>
            </a:pPr>
            <a:endParaRPr lang="en-US" sz="2000" dirty="0">
              <a:latin typeface="Arial"/>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1624018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EKANDUSTRIAL INDUSTRIAL PARKS</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13</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lvl="0" algn="just">
              <a:spcBef>
                <a:spcPts val="0"/>
              </a:spcBef>
            </a:pPr>
            <a:endParaRPr lang="en-US" sz="2000" dirty="0">
              <a:latin typeface="Arial"/>
            </a:endParaRPr>
          </a:p>
          <a:p>
            <a:pPr>
              <a:buFont typeface="Wingdings" panose="05000000000000000000" pitchFamily="2" charset="2"/>
              <a:buChar char="q"/>
            </a:pPr>
            <a:endParaRPr lang="en-ZA" sz="2400" dirty="0">
              <a:latin typeface="Arial" panose="020B0604020202020204" pitchFamily="34" charset="0"/>
            </a:endParaRPr>
          </a:p>
        </p:txBody>
      </p:sp>
      <p:sp>
        <p:nvSpPr>
          <p:cNvPr id="7" name="Rectangle 6"/>
          <p:cNvSpPr/>
          <p:nvPr/>
        </p:nvSpPr>
        <p:spPr>
          <a:xfrm>
            <a:off x="683568" y="1196752"/>
            <a:ext cx="7632848" cy="4124206"/>
          </a:xfrm>
          <a:prstGeom prst="rect">
            <a:avLst/>
          </a:prstGeom>
        </p:spPr>
        <p:txBody>
          <a:bodyPr wrap="square">
            <a:spAutoFit/>
          </a:bodyPr>
          <a:lstStyle/>
          <a:p>
            <a:pPr lvl="0">
              <a:spcBef>
                <a:spcPts val="600"/>
              </a:spcBef>
              <a:spcAft>
                <a:spcPts val="1200"/>
              </a:spcAft>
            </a:pPr>
            <a:r>
              <a:rPr lang="en-ZA" dirty="0" smtClean="0">
                <a:latin typeface="Arial" panose="020B0604020202020204" pitchFamily="34" charset="0"/>
                <a:cs typeface="Arial" panose="020B0604020202020204" pitchFamily="34" charset="0"/>
              </a:rPr>
              <a:t>The assessment of the Industrial Park revealed the following requirements to be covered in phase 1 of the programme:</a:t>
            </a:r>
          </a:p>
          <a:p>
            <a:pPr marL="285750" lvl="0" indent="-285750">
              <a:spcBef>
                <a:spcPts val="6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High mast lighting </a:t>
            </a:r>
            <a:endParaRPr lang="en-US" dirty="0" smtClean="0">
              <a:latin typeface="Arial" panose="020B0604020202020204" pitchFamily="34" charset="0"/>
              <a:cs typeface="Arial" panose="020B0604020202020204" pitchFamily="34" charset="0"/>
            </a:endParaRPr>
          </a:p>
          <a:p>
            <a:pPr marL="285750" lvl="0" indent="-285750">
              <a:spcBef>
                <a:spcPts val="600"/>
              </a:spcBef>
              <a:spcAft>
                <a:spcPts val="1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Boundary </a:t>
            </a:r>
            <a:r>
              <a:rPr lang="en-ZA" dirty="0">
                <a:latin typeface="Arial" panose="020B0604020202020204" pitchFamily="34" charset="0"/>
                <a:cs typeface="Arial" panose="020B0604020202020204" pitchFamily="34" charset="0"/>
              </a:rPr>
              <a:t>Fencing</a:t>
            </a:r>
            <a:endParaRPr lang="en-US" dirty="0">
              <a:latin typeface="Arial" panose="020B0604020202020204" pitchFamily="34" charset="0"/>
              <a:cs typeface="Arial" panose="020B0604020202020204" pitchFamily="34" charset="0"/>
            </a:endParaRPr>
          </a:p>
          <a:p>
            <a:pPr marL="285750" lvl="0" indent="-285750">
              <a:spcBef>
                <a:spcPts val="60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Access control </a:t>
            </a:r>
            <a:endParaRPr lang="en-ZA" dirty="0" smtClean="0">
              <a:latin typeface="Arial" panose="020B0604020202020204" pitchFamily="34" charset="0"/>
              <a:cs typeface="Arial" panose="020B0604020202020204" pitchFamily="34" charset="0"/>
            </a:endParaRPr>
          </a:p>
          <a:p>
            <a:pPr marL="285750" lvl="0" indent="-285750">
              <a:spcBef>
                <a:spcPts val="600"/>
              </a:spcBef>
              <a:spcAft>
                <a:spcPts val="1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CCTV </a:t>
            </a:r>
            <a:r>
              <a:rPr lang="en-ZA" dirty="0">
                <a:latin typeface="Arial" panose="020B0604020202020204" pitchFamily="34" charset="0"/>
                <a:cs typeface="Arial" panose="020B0604020202020204" pitchFamily="34" charset="0"/>
              </a:rPr>
              <a:t>Installations</a:t>
            </a:r>
            <a:endParaRPr lang="en-US" dirty="0">
              <a:latin typeface="Arial" panose="020B0604020202020204" pitchFamily="34" charset="0"/>
              <a:cs typeface="Arial" panose="020B0604020202020204" pitchFamily="34" charset="0"/>
            </a:endParaRPr>
          </a:p>
          <a:p>
            <a:pPr marL="285750" lvl="0" indent="-285750">
              <a:spcBef>
                <a:spcPts val="600"/>
              </a:spcBef>
              <a:spcAft>
                <a:spcPts val="12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Water </a:t>
            </a:r>
            <a:r>
              <a:rPr lang="en-ZA" dirty="0">
                <a:latin typeface="Arial" panose="020B0604020202020204" pitchFamily="34" charset="0"/>
                <a:cs typeface="Arial" panose="020B0604020202020204" pitchFamily="34" charset="0"/>
              </a:rPr>
              <a:t>Treatment Plant</a:t>
            </a:r>
            <a:endParaRPr lang="en-US" dirty="0">
              <a:latin typeface="Arial" panose="020B0604020202020204" pitchFamily="34" charset="0"/>
              <a:cs typeface="Arial" panose="020B0604020202020204" pitchFamily="34" charset="0"/>
            </a:endParaRPr>
          </a:p>
          <a:p>
            <a:pPr marL="285750" indent="-285750">
              <a:spcBef>
                <a:spcPts val="600"/>
              </a:spcBef>
              <a:spcAft>
                <a:spcPts val="1200"/>
              </a:spcAft>
              <a:buFont typeface="Arial" panose="020B0604020202020204" pitchFamily="34" charset="0"/>
              <a:buChar char="•"/>
            </a:pPr>
            <a:r>
              <a:rPr lang="en-ZA" dirty="0">
                <a:latin typeface="Arial" panose="020B0604020202020204" pitchFamily="34" charset="0"/>
                <a:cs typeface="Arial" panose="020B0604020202020204" pitchFamily="34" charset="0"/>
              </a:rPr>
              <a:t>Bulk Services Provisional </a:t>
            </a:r>
            <a:r>
              <a:rPr lang="en-ZA" dirty="0" smtClean="0">
                <a:latin typeface="Arial" panose="020B0604020202020204" pitchFamily="34" charset="0"/>
                <a:cs typeface="Arial" panose="020B0604020202020204" pitchFamily="34" charset="0"/>
              </a:rPr>
              <a:t>Sums</a:t>
            </a:r>
          </a:p>
          <a:p>
            <a:pPr marL="285750"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942767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BABELEGI INDUSTRIAL PARKS</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14</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lvl="0"/>
            <a:r>
              <a:rPr lang="en-ZA" sz="2000" dirty="0" err="1">
                <a:latin typeface="Arial"/>
              </a:rPr>
              <a:t>Babelegi</a:t>
            </a:r>
            <a:r>
              <a:rPr lang="en-ZA" sz="2000" dirty="0">
                <a:latin typeface="Arial"/>
              </a:rPr>
              <a:t> is an Industrial Park managed by </a:t>
            </a:r>
            <a:r>
              <a:rPr lang="en-ZA" sz="2000" dirty="0" smtClean="0">
                <a:latin typeface="Arial"/>
              </a:rPr>
              <a:t>the North West Development Corporation (NWDC).</a:t>
            </a:r>
          </a:p>
          <a:p>
            <a:pPr lvl="0"/>
            <a:endParaRPr lang="en-ZA" sz="2000" dirty="0">
              <a:latin typeface="Arial"/>
            </a:endParaRPr>
          </a:p>
          <a:p>
            <a:pPr lvl="0"/>
            <a:r>
              <a:rPr lang="en-ZA" sz="2000" dirty="0" smtClean="0">
                <a:latin typeface="Arial"/>
              </a:rPr>
              <a:t>It </a:t>
            </a:r>
            <a:r>
              <a:rPr lang="en-ZA" sz="2000" dirty="0">
                <a:latin typeface="Arial"/>
              </a:rPr>
              <a:t>has approximately 261 developed units </a:t>
            </a:r>
            <a:r>
              <a:rPr lang="en-ZA" sz="2000" dirty="0" smtClean="0">
                <a:latin typeface="Arial"/>
              </a:rPr>
              <a:t>available </a:t>
            </a:r>
            <a:r>
              <a:rPr lang="en-ZA" sz="2000" dirty="0">
                <a:latin typeface="Arial"/>
              </a:rPr>
              <a:t>for leasing, and 188 of the units are occupied by firms operating in textiles, engineering, construction, light manufacturing, warehousing and distribution.</a:t>
            </a:r>
          </a:p>
          <a:p>
            <a:pPr lvl="0"/>
            <a:endParaRPr lang="en-ZA" sz="2000" dirty="0">
              <a:latin typeface="Arial"/>
            </a:endParaRPr>
          </a:p>
          <a:p>
            <a:pPr lvl="0"/>
            <a:r>
              <a:rPr lang="en-ZA" sz="2000" dirty="0">
                <a:latin typeface="Arial"/>
              </a:rPr>
              <a:t>The industrial park provides employment for residents in  nearby township including </a:t>
            </a:r>
            <a:r>
              <a:rPr lang="en-ZA" sz="2000" dirty="0" err="1">
                <a:latin typeface="Arial"/>
              </a:rPr>
              <a:t>Hamaanskraal</a:t>
            </a:r>
            <a:r>
              <a:rPr lang="en-ZA" sz="2000" dirty="0">
                <a:latin typeface="Arial"/>
              </a:rPr>
              <a:t>.</a:t>
            </a:r>
          </a:p>
          <a:p>
            <a:pPr lvl="0"/>
            <a:endParaRPr lang="en-ZA" sz="2000" dirty="0">
              <a:latin typeface="Arial"/>
            </a:endParaRPr>
          </a:p>
          <a:p>
            <a:pPr lvl="0"/>
            <a:r>
              <a:rPr lang="en-ZA" sz="2000" dirty="0">
                <a:latin typeface="Arial"/>
              </a:rPr>
              <a:t>The park is strategically located 60 kilometres from the Tshwane CBD and close to the N1.</a:t>
            </a:r>
          </a:p>
        </p:txBody>
      </p:sp>
    </p:spTree>
    <p:extLst>
      <p:ext uri="{BB962C8B-B14F-4D97-AF65-F5344CB8AC3E}">
        <p14:creationId xmlns:p14="http://schemas.microsoft.com/office/powerpoint/2010/main" xmlns="" val="2040098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BABELEGI INDUSTRIAL PARKS</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15</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0" lvl="0" indent="0">
              <a:buNone/>
            </a:pPr>
            <a:r>
              <a:rPr lang="en-ZA" sz="1900" dirty="0">
                <a:latin typeface="Arial" panose="020B0604020202020204" pitchFamily="34" charset="0"/>
                <a:cs typeface="Arial" panose="020B0604020202020204" pitchFamily="34" charset="0"/>
              </a:rPr>
              <a:t>Key areas that have been addressed by the upgrades </a:t>
            </a:r>
            <a:r>
              <a:rPr lang="en-ZA" sz="1900" dirty="0" err="1" smtClean="0">
                <a:latin typeface="Arial" panose="020B0604020202020204" pitchFamily="34" charset="0"/>
                <a:cs typeface="Arial" panose="020B0604020202020204" pitchFamily="34" charset="0"/>
              </a:rPr>
              <a:t>Babelegi</a:t>
            </a:r>
            <a:r>
              <a:rPr lang="en-ZA" sz="1900" dirty="0" smtClean="0">
                <a:latin typeface="Arial" panose="020B0604020202020204" pitchFamily="34" charset="0"/>
                <a:cs typeface="Arial" panose="020B0604020202020204" pitchFamily="34" charset="0"/>
              </a:rPr>
              <a:t> include :-</a:t>
            </a:r>
            <a:endParaRPr lang="en-ZA"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Fencing – Steel, invisible high density type to a height of 3.2meters</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Pedestrian swing gates </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Upgrade internal fencing</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Installation of new boom gate </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Install Perimeter lighting</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High mast lighting upgrade and maintenance</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CCTV cameras and WIFI installation</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Upgrade one office at the NWDC as control room for security and CCTV cameras</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Remove existing roller shutter doors and replace with new including its opening and closing mechanisms.</a:t>
            </a:r>
            <a:endParaRPr lang="en-US" sz="1900" dirty="0">
              <a:latin typeface="Arial" panose="020B0604020202020204" pitchFamily="34" charset="0"/>
              <a:cs typeface="Arial" panose="020B0604020202020204" pitchFamily="34" charset="0"/>
            </a:endParaRPr>
          </a:p>
          <a:p>
            <a:pPr lvl="0"/>
            <a:r>
              <a:rPr lang="en-ZA" sz="1900" dirty="0">
                <a:latin typeface="Arial" panose="020B0604020202020204" pitchFamily="34" charset="0"/>
                <a:cs typeface="Arial" panose="020B0604020202020204" pitchFamily="34" charset="0"/>
              </a:rPr>
              <a:t>Maintenance of electrical infrastructures (mini substations and substations)</a:t>
            </a:r>
            <a:endParaRPr lang="en-US" sz="1900" dirty="0">
              <a:latin typeface="Arial" panose="020B0604020202020204" pitchFamily="34" charset="0"/>
              <a:cs typeface="Arial" panose="020B0604020202020204" pitchFamily="34" charset="0"/>
            </a:endParaRPr>
          </a:p>
          <a:p>
            <a:pPr lvl="0">
              <a:buFont typeface="Wingdings" panose="05000000000000000000" pitchFamily="2" charset="2"/>
              <a:buChar char="q"/>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7116050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pPr algn="ctr"/>
            <a:endParaRPr lang="en-US" dirty="0"/>
          </a:p>
        </p:txBody>
      </p:sp>
      <p:pic>
        <p:nvPicPr>
          <p:cNvPr id="6" name="Picture 5" descr="C:\Users\04758\AppData\Local\Microsoft\Windows\INetCache\Content.Word\IMG_130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02181" y="1077842"/>
            <a:ext cx="2692781" cy="2575560"/>
          </a:xfrm>
          <a:prstGeom prst="rect">
            <a:avLst/>
          </a:prstGeom>
          <a:ln>
            <a:noFill/>
          </a:ln>
          <a:effectLst>
            <a:softEdge rad="112500"/>
          </a:effectLst>
        </p:spPr>
      </p:pic>
      <p:pic>
        <p:nvPicPr>
          <p:cNvPr id="7" name="Picture 6" descr="IMG_127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2321" y="3601164"/>
            <a:ext cx="2311608" cy="3102610"/>
          </a:xfrm>
          <a:prstGeom prst="rect">
            <a:avLst/>
          </a:prstGeom>
          <a:ln>
            <a:noFill/>
          </a:ln>
          <a:effectLst>
            <a:softEdge rad="112500"/>
          </a:effectLst>
        </p:spPr>
      </p:pic>
      <p:pic>
        <p:nvPicPr>
          <p:cNvPr id="8" name="Picture 7" descr="IMG_128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6432377" y="1584211"/>
            <a:ext cx="3064510" cy="2182091"/>
          </a:xfrm>
          <a:prstGeom prst="rect">
            <a:avLst/>
          </a:prstGeom>
          <a:ln>
            <a:noFill/>
          </a:ln>
          <a:effectLst>
            <a:softEdge rad="112500"/>
          </a:effectLst>
        </p:spPr>
      </p:pic>
      <p:sp>
        <p:nvSpPr>
          <p:cNvPr id="9" name="Title 1"/>
          <p:cNvSpPr txBox="1">
            <a:spLocks/>
          </p:cNvSpPr>
          <p:nvPr/>
        </p:nvSpPr>
        <p:spPr bwMode="auto">
          <a:xfrm>
            <a:off x="323528" y="44624"/>
            <a:ext cx="7641104" cy="864096"/>
          </a:xfrm>
          <a:prstGeom prst="rect">
            <a:avLst/>
          </a:prstGeom>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a:solidFill>
                  <a:schemeClr val="bg1"/>
                </a:solidFill>
                <a:latin typeface="+mj-lt"/>
                <a:ea typeface="+mj-ea"/>
                <a:cs typeface="+mj-cs"/>
              </a:defRPr>
            </a:lvl1pPr>
            <a:lvl2pPr algn="l" rtl="0" eaLnBrk="0" fontAlgn="base" hangingPunct="0">
              <a:spcBef>
                <a:spcPct val="0"/>
              </a:spcBef>
              <a:spcAft>
                <a:spcPct val="0"/>
              </a:spcAft>
              <a:defRPr sz="2500">
                <a:solidFill>
                  <a:schemeClr val="bg1"/>
                </a:solidFill>
                <a:latin typeface="Arial" charset="0"/>
              </a:defRPr>
            </a:lvl2pPr>
            <a:lvl3pPr algn="l" rtl="0" eaLnBrk="0" fontAlgn="base" hangingPunct="0">
              <a:spcBef>
                <a:spcPct val="0"/>
              </a:spcBef>
              <a:spcAft>
                <a:spcPct val="0"/>
              </a:spcAft>
              <a:defRPr sz="2500">
                <a:solidFill>
                  <a:schemeClr val="bg1"/>
                </a:solidFill>
                <a:latin typeface="Arial" charset="0"/>
              </a:defRPr>
            </a:lvl3pPr>
            <a:lvl4pPr algn="l" rtl="0" eaLnBrk="0" fontAlgn="base" hangingPunct="0">
              <a:spcBef>
                <a:spcPct val="0"/>
              </a:spcBef>
              <a:spcAft>
                <a:spcPct val="0"/>
              </a:spcAft>
              <a:defRPr sz="2500">
                <a:solidFill>
                  <a:schemeClr val="bg1"/>
                </a:solidFill>
                <a:latin typeface="Arial" charset="0"/>
              </a:defRPr>
            </a:lvl4pPr>
            <a:lvl5pPr algn="l" rtl="0" eaLnBrk="0" fontAlgn="base" hangingPunct="0">
              <a:spcBef>
                <a:spcPct val="0"/>
              </a:spcBef>
              <a:spcAft>
                <a:spcPct val="0"/>
              </a:spcAft>
              <a:defRPr sz="2500">
                <a:solidFill>
                  <a:schemeClr val="bg1"/>
                </a:solidFill>
                <a:latin typeface="Arial" charset="0"/>
              </a:defRPr>
            </a:lvl5pPr>
            <a:lvl6pPr marL="457200" algn="l" rtl="0" fontAlgn="base">
              <a:spcBef>
                <a:spcPct val="0"/>
              </a:spcBef>
              <a:spcAft>
                <a:spcPct val="0"/>
              </a:spcAft>
              <a:defRPr sz="2500">
                <a:solidFill>
                  <a:schemeClr val="bg1"/>
                </a:solidFill>
                <a:latin typeface="Arial" charset="0"/>
              </a:defRPr>
            </a:lvl6pPr>
            <a:lvl7pPr marL="914400" algn="l" rtl="0" fontAlgn="base">
              <a:spcBef>
                <a:spcPct val="0"/>
              </a:spcBef>
              <a:spcAft>
                <a:spcPct val="0"/>
              </a:spcAft>
              <a:defRPr sz="2500">
                <a:solidFill>
                  <a:schemeClr val="bg1"/>
                </a:solidFill>
                <a:latin typeface="Arial" charset="0"/>
              </a:defRPr>
            </a:lvl7pPr>
            <a:lvl8pPr marL="1371600" algn="l" rtl="0" fontAlgn="base">
              <a:spcBef>
                <a:spcPct val="0"/>
              </a:spcBef>
              <a:spcAft>
                <a:spcPct val="0"/>
              </a:spcAft>
              <a:defRPr sz="2500">
                <a:solidFill>
                  <a:schemeClr val="bg1"/>
                </a:solidFill>
                <a:latin typeface="Arial" charset="0"/>
              </a:defRPr>
            </a:lvl8pPr>
            <a:lvl9pPr marL="1828800" algn="l" rtl="0" fontAlgn="base">
              <a:spcBef>
                <a:spcPct val="0"/>
              </a:spcBef>
              <a:spcAft>
                <a:spcPct val="0"/>
              </a:spcAft>
              <a:defRPr sz="2500">
                <a:solidFill>
                  <a:schemeClr val="bg1"/>
                </a:solidFill>
                <a:latin typeface="Arial" charset="0"/>
              </a:defRPr>
            </a:lvl9pPr>
          </a:lstStyle>
          <a:p>
            <a:r>
              <a:rPr lang="en-US" b="1" kern="0" dirty="0" err="1" smtClean="0">
                <a:solidFill>
                  <a:schemeClr val="tx1"/>
                </a:solidFill>
              </a:rPr>
              <a:t>Babelegi</a:t>
            </a:r>
            <a:r>
              <a:rPr lang="en-US" b="1" kern="0" dirty="0" smtClean="0">
                <a:solidFill>
                  <a:schemeClr val="tx1"/>
                </a:solidFill>
              </a:rPr>
              <a:t> Industrial Park - Photos</a:t>
            </a:r>
            <a:endParaRPr lang="en-US" b="1" kern="0" dirty="0">
              <a:solidFill>
                <a:schemeClr val="tx1"/>
              </a:solidFil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1340768"/>
            <a:ext cx="3852863" cy="417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48620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G</a:t>
            </a:r>
            <a:r>
              <a:rPr lang="en-US" sz="2400" b="1" cap="all" dirty="0">
                <a:latin typeface="Arial" panose="020B0604020202020204" pitchFamily="34" charset="0"/>
                <a:cs typeface="Arial" panose="020B0604020202020204" pitchFamily="34" charset="0"/>
              </a:rPr>
              <a:t>a-</a:t>
            </a:r>
            <a:r>
              <a:rPr lang="en-US" sz="2400" b="1" cap="all" dirty="0" err="1">
                <a:latin typeface="Arial" panose="020B0604020202020204" pitchFamily="34" charset="0"/>
                <a:cs typeface="Arial" panose="020B0604020202020204" pitchFamily="34" charset="0"/>
              </a:rPr>
              <a:t>rankuwa</a:t>
            </a:r>
            <a:r>
              <a:rPr lang="en-US" sz="2400" b="1" dirty="0">
                <a:latin typeface="Arial" panose="020B0604020202020204" pitchFamily="34" charset="0"/>
                <a:cs typeface="Arial" panose="020B0604020202020204" pitchFamily="34" charset="0"/>
              </a:rPr>
              <a:t> INDUSTRIAL </a:t>
            </a:r>
            <a:r>
              <a:rPr lang="en-US" sz="2400" b="1" dirty="0" smtClean="0">
                <a:latin typeface="Arial" panose="020B0604020202020204" pitchFamily="34" charset="0"/>
                <a:cs typeface="Arial" panose="020B0604020202020204" pitchFamily="34" charset="0"/>
              </a:rPr>
              <a:t>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17</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lvl="0" algn="just"/>
            <a:endParaRPr lang="en-US" sz="2000" dirty="0" smtClean="0">
              <a:latin typeface="Arial"/>
            </a:endParaRPr>
          </a:p>
          <a:p>
            <a:pPr lvl="0" algn="just"/>
            <a:r>
              <a:rPr lang="en-US" sz="2000" dirty="0" smtClean="0">
                <a:latin typeface="Arial"/>
              </a:rPr>
              <a:t>The Ga-</a:t>
            </a:r>
            <a:r>
              <a:rPr lang="en-US" sz="2000" dirty="0" err="1" smtClean="0">
                <a:latin typeface="Arial"/>
              </a:rPr>
              <a:t>rankuwa</a:t>
            </a:r>
            <a:r>
              <a:rPr lang="en-US" sz="2000" dirty="0" smtClean="0">
                <a:latin typeface="Arial"/>
              </a:rPr>
              <a:t> </a:t>
            </a:r>
            <a:r>
              <a:rPr lang="en-US" sz="2000" dirty="0">
                <a:latin typeface="Arial"/>
              </a:rPr>
              <a:t>is </a:t>
            </a:r>
            <a:r>
              <a:rPr lang="en-US" sz="2000" dirty="0" smtClean="0">
                <a:latin typeface="Arial"/>
              </a:rPr>
              <a:t>also managed </a:t>
            </a:r>
            <a:r>
              <a:rPr lang="en-US" sz="2000" dirty="0">
                <a:latin typeface="Arial"/>
              </a:rPr>
              <a:t>by </a:t>
            </a:r>
            <a:r>
              <a:rPr lang="en-US" sz="2000" dirty="0" smtClean="0">
                <a:latin typeface="Arial"/>
              </a:rPr>
              <a:t>the NWDC and is located </a:t>
            </a:r>
            <a:r>
              <a:rPr lang="en-US" sz="2000" dirty="0">
                <a:latin typeface="Arial"/>
              </a:rPr>
              <a:t>15 km west of Rosslyn Industrial Park.</a:t>
            </a:r>
          </a:p>
          <a:p>
            <a:pPr lvl="0" algn="just"/>
            <a:endParaRPr lang="en-US" sz="2000" dirty="0">
              <a:latin typeface="Arial"/>
            </a:endParaRPr>
          </a:p>
          <a:p>
            <a:pPr lvl="0" algn="just"/>
            <a:r>
              <a:rPr lang="en-US" sz="2000" dirty="0" smtClean="0">
                <a:latin typeface="Arial"/>
              </a:rPr>
              <a:t>The Industrial Park </a:t>
            </a:r>
            <a:r>
              <a:rPr lang="en-US" sz="2000" dirty="0">
                <a:latin typeface="Arial"/>
              </a:rPr>
              <a:t>hosts approximately 283 developed units of which 210 of them are fully occupied by manufacturing and commercial businesses.</a:t>
            </a:r>
          </a:p>
          <a:p>
            <a:pPr lvl="0" algn="just"/>
            <a:endParaRPr lang="en-US" sz="2000" dirty="0">
              <a:latin typeface="Arial"/>
            </a:endParaRPr>
          </a:p>
          <a:p>
            <a:pPr lvl="0" algn="just"/>
            <a:r>
              <a:rPr lang="en-US" sz="2000" dirty="0">
                <a:latin typeface="Arial"/>
              </a:rPr>
              <a:t>It has a total of 1262 stands some stands have several factory subdivisions on them allowing multi-discipline companies to operate. </a:t>
            </a:r>
          </a:p>
          <a:p>
            <a:pPr lvl="0" algn="just"/>
            <a:endParaRPr lang="en-US" sz="2000" dirty="0">
              <a:latin typeface="Arial"/>
            </a:endParaRPr>
          </a:p>
          <a:p>
            <a:pPr lvl="0" algn="just"/>
            <a:endParaRPr lang="en-US" sz="2000" dirty="0">
              <a:latin typeface="Arial"/>
            </a:endParaRPr>
          </a:p>
          <a:p>
            <a:pPr marL="342900" lvl="2" indent="-342900" algn="just"/>
            <a:endParaRPr lang="en-US" sz="2000" dirty="0">
              <a:latin typeface="Arial"/>
            </a:endParaRPr>
          </a:p>
          <a:p>
            <a:pPr lvl="0">
              <a:buFont typeface="Wingdings" panose="05000000000000000000" pitchFamily="2" charset="2"/>
              <a:buChar char="q"/>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3957141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SESHEGO INDUSTRIAL </a:t>
            </a:r>
            <a:r>
              <a:rPr lang="en-US" sz="2400" b="1" dirty="0" smtClean="0">
                <a:latin typeface="Arial" panose="020B0604020202020204" pitchFamily="34" charset="0"/>
                <a:cs typeface="Arial" panose="020B0604020202020204" pitchFamily="34" charset="0"/>
              </a:rPr>
              <a:t>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18</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lvl="0"/>
            <a:r>
              <a:rPr lang="en-US" sz="2000" dirty="0">
                <a:latin typeface="Arial"/>
              </a:rPr>
              <a:t>The industrial park is located in the jurisdiction of Polokwane City Municipality which is within the Capricorn District.</a:t>
            </a:r>
          </a:p>
          <a:p>
            <a:pPr lvl="0"/>
            <a:endParaRPr lang="en-US" sz="2000" dirty="0">
              <a:latin typeface="Arial"/>
            </a:endParaRPr>
          </a:p>
          <a:p>
            <a:pPr lvl="0"/>
            <a:r>
              <a:rPr lang="en-US" sz="2000" dirty="0">
                <a:latin typeface="Arial"/>
              </a:rPr>
              <a:t>The Industrial Park is strategically positioned in an area which is within 11 </a:t>
            </a:r>
            <a:r>
              <a:rPr lang="en-US" sz="2000" dirty="0" err="1">
                <a:latin typeface="Arial"/>
              </a:rPr>
              <a:t>kilometres</a:t>
            </a:r>
            <a:r>
              <a:rPr lang="en-US" sz="2000" dirty="0">
                <a:latin typeface="Arial"/>
              </a:rPr>
              <a:t> to Polokwane City and has a direct access to the N1 highway.</a:t>
            </a:r>
          </a:p>
          <a:p>
            <a:pPr lvl="0"/>
            <a:endParaRPr lang="en-US" sz="2000" dirty="0">
              <a:latin typeface="Arial"/>
            </a:endParaRPr>
          </a:p>
          <a:p>
            <a:pPr lvl="0"/>
            <a:r>
              <a:rPr lang="en-US" sz="2000" dirty="0">
                <a:latin typeface="Arial"/>
              </a:rPr>
              <a:t>Furthermore, the industrial park is located within close proximity to the Gateway International Airport and railway lines traversing the Province from the South to the North into Zimbabwe.</a:t>
            </a:r>
          </a:p>
          <a:p>
            <a:pPr marL="0" lvl="0" indent="0">
              <a:buNone/>
            </a:pPr>
            <a:endParaRPr lang="en-US" sz="2000" dirty="0">
              <a:latin typeface="Arial"/>
            </a:endParaRPr>
          </a:p>
          <a:p>
            <a:pPr marL="0" lvl="0" indent="0">
              <a:buNone/>
            </a:pPr>
            <a:r>
              <a:rPr lang="en-US" sz="2000" dirty="0">
                <a:latin typeface="Arial"/>
              </a:rPr>
              <a:t>The first phase of </a:t>
            </a:r>
            <a:r>
              <a:rPr lang="en-US" sz="2000" dirty="0" err="1">
                <a:latin typeface="Arial"/>
              </a:rPr>
              <a:t>rivitalization</a:t>
            </a:r>
            <a:r>
              <a:rPr lang="en-US" sz="2000" dirty="0">
                <a:latin typeface="Arial"/>
              </a:rPr>
              <a:t> of the Industrial Park was completed and launched in July 2016</a:t>
            </a:r>
          </a:p>
          <a:p>
            <a:pPr marL="0" lvl="0" indent="0">
              <a:buNone/>
            </a:pPr>
            <a:endParaRPr lang="en-US" sz="2000" dirty="0">
              <a:latin typeface="Arial"/>
            </a:endParaRPr>
          </a:p>
          <a:p>
            <a:pPr marL="342900" lvl="2" indent="-342900"/>
            <a:endParaRPr lang="en-US" sz="1600" dirty="0">
              <a:solidFill>
                <a:srgbClr val="A25C0A"/>
              </a:solidFill>
              <a:latin typeface="Arial"/>
            </a:endParaRPr>
          </a:p>
        </p:txBody>
      </p:sp>
    </p:spTree>
    <p:extLst>
      <p:ext uri="{BB962C8B-B14F-4D97-AF65-F5344CB8AC3E}">
        <p14:creationId xmlns:p14="http://schemas.microsoft.com/office/powerpoint/2010/main" xmlns="" val="40444915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NKOWANKOWA INDUSTRIAL PARKS</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19</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spcBef>
                <a:spcPts val="0"/>
              </a:spcBef>
            </a:pPr>
            <a:endParaRPr lang="en-ZA" sz="2000" dirty="0" smtClean="0">
              <a:latin typeface="Arial"/>
            </a:endParaRPr>
          </a:p>
          <a:p>
            <a:pPr marL="342900" lvl="2" indent="-342900">
              <a:spcBef>
                <a:spcPts val="0"/>
              </a:spcBef>
            </a:pPr>
            <a:endParaRPr lang="en-ZA" sz="2000" dirty="0">
              <a:latin typeface="Arial"/>
            </a:endParaRPr>
          </a:p>
          <a:p>
            <a:pPr marL="342900" lvl="2" indent="-342900">
              <a:spcBef>
                <a:spcPts val="0"/>
              </a:spcBef>
            </a:pPr>
            <a:r>
              <a:rPr lang="en-ZA" sz="2000" dirty="0" smtClean="0">
                <a:latin typeface="Arial"/>
              </a:rPr>
              <a:t>The </a:t>
            </a:r>
            <a:r>
              <a:rPr lang="en-ZA" sz="2000" dirty="0">
                <a:latin typeface="Arial"/>
              </a:rPr>
              <a:t>industrial park is situated in the Mopani District Municipality, approximately 15 kilometres from Tzaneen </a:t>
            </a:r>
            <a:r>
              <a:rPr lang="en-ZA" sz="2000" dirty="0" smtClean="0">
                <a:latin typeface="Arial"/>
              </a:rPr>
              <a:t>CBD</a:t>
            </a:r>
          </a:p>
          <a:p>
            <a:pPr marL="342900" lvl="2" indent="-342900">
              <a:spcBef>
                <a:spcPts val="0"/>
              </a:spcBef>
            </a:pPr>
            <a:endParaRPr lang="en-ZA" sz="2000" dirty="0">
              <a:latin typeface="Arial"/>
            </a:endParaRPr>
          </a:p>
          <a:p>
            <a:pPr marL="342900" lvl="2" indent="-342900">
              <a:spcBef>
                <a:spcPts val="0"/>
              </a:spcBef>
            </a:pPr>
            <a:r>
              <a:rPr lang="en-ZA" sz="2000" dirty="0" smtClean="0">
                <a:latin typeface="Arial"/>
              </a:rPr>
              <a:t>The Phalaborwa </a:t>
            </a:r>
            <a:r>
              <a:rPr lang="en-ZA" sz="2000" dirty="0">
                <a:latin typeface="Arial"/>
              </a:rPr>
              <a:t>Corridor, which connects Tzaneen to the Maputo Corridor, and the deep-water port in </a:t>
            </a:r>
            <a:r>
              <a:rPr lang="en-ZA" sz="2000" dirty="0" smtClean="0">
                <a:latin typeface="Arial"/>
              </a:rPr>
              <a:t>Mozambique is within close reach to the Industrial Park</a:t>
            </a:r>
            <a:endParaRPr lang="en-ZA" sz="2000" dirty="0">
              <a:latin typeface="Arial"/>
            </a:endParaRPr>
          </a:p>
          <a:p>
            <a:pPr marL="342900" lvl="2" indent="-342900">
              <a:spcBef>
                <a:spcPts val="0"/>
              </a:spcBef>
            </a:pPr>
            <a:endParaRPr lang="en-ZA" sz="2000" dirty="0">
              <a:latin typeface="Arial"/>
            </a:endParaRPr>
          </a:p>
          <a:p>
            <a:pPr marL="342900" lvl="2" indent="-342900">
              <a:spcBef>
                <a:spcPts val="0"/>
              </a:spcBef>
            </a:pPr>
            <a:r>
              <a:rPr lang="en-ZA" sz="2000" dirty="0" smtClean="0">
                <a:latin typeface="Arial"/>
              </a:rPr>
              <a:t>The </a:t>
            </a:r>
            <a:r>
              <a:rPr lang="en-ZA" sz="2000" dirty="0">
                <a:latin typeface="Arial"/>
              </a:rPr>
              <a:t>industrial park has a total of 90 factories with a 76% occupancy despite it’s state.</a:t>
            </a:r>
          </a:p>
        </p:txBody>
      </p:sp>
    </p:spTree>
    <p:extLst>
      <p:ext uri="{BB962C8B-B14F-4D97-AF65-F5344CB8AC3E}">
        <p14:creationId xmlns:p14="http://schemas.microsoft.com/office/powerpoint/2010/main" xmlns="" val="3948445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59832" y="2963560"/>
            <a:ext cx="2903924" cy="1938992"/>
          </a:xfrm>
          <a:prstGeom prst="rect">
            <a:avLst/>
          </a:prstGeom>
          <a:noFill/>
        </p:spPr>
        <p:txBody>
          <a:bodyPr wrap="square" rtlCol="0">
            <a:spAutoFit/>
          </a:bodyPr>
          <a:lstStyle/>
          <a:p>
            <a:pPr algn="ctr" fontAlgn="base">
              <a:lnSpc>
                <a:spcPct val="150000"/>
              </a:lnSpc>
              <a:spcBef>
                <a:spcPct val="0"/>
              </a:spcBef>
              <a:spcAft>
                <a:spcPct val="0"/>
              </a:spcAft>
            </a:pPr>
            <a:endParaRPr lang="en-US" sz="2000" b="1" kern="0" dirty="0" smtClean="0">
              <a:solidFill>
                <a:srgbClr val="FF6600"/>
              </a:solidFill>
              <a:latin typeface="Copperplate Gothic Bold"/>
              <a:cs typeface="Copperplate Gothic Bold"/>
            </a:endParaRPr>
          </a:p>
          <a:p>
            <a:pPr algn="ctr" fontAlgn="base">
              <a:lnSpc>
                <a:spcPct val="150000"/>
              </a:lnSpc>
              <a:spcBef>
                <a:spcPct val="0"/>
              </a:spcBef>
              <a:spcAft>
                <a:spcPct val="0"/>
              </a:spcAft>
            </a:pPr>
            <a:r>
              <a:rPr lang="en-US" sz="2000" b="1" kern="0" dirty="0" smtClean="0">
                <a:solidFill>
                  <a:srgbClr val="FF6600"/>
                </a:solidFill>
                <a:latin typeface="Copperplate Gothic Bold"/>
                <a:cs typeface="Copperplate Gothic Bold"/>
              </a:rPr>
              <a:t>INDUSTRIAL PARK REVITALIZATION PROGRAMME</a:t>
            </a:r>
          </a:p>
        </p:txBody>
      </p:sp>
      <p:pic>
        <p:nvPicPr>
          <p:cNvPr id="9" name="Picture 8"/>
          <p:cNvPicPr>
            <a:picLocks noChangeAspect="1"/>
          </p:cNvPicPr>
          <p:nvPr/>
        </p:nvPicPr>
        <p:blipFill>
          <a:blip r:embed="rId2" cstate="print"/>
          <a:stretch>
            <a:fillRect/>
          </a:stretch>
        </p:blipFill>
        <p:spPr>
          <a:xfrm>
            <a:off x="3851920" y="604063"/>
            <a:ext cx="2044867" cy="1296146"/>
          </a:xfrm>
          <a:prstGeom prst="rect">
            <a:avLst/>
          </a:prstGeom>
        </p:spPr>
      </p:pic>
      <p:pic>
        <p:nvPicPr>
          <p:cNvPr id="3074" name="Picture 2" descr="C:\Users\SSamuel\Documents\GroupWise\IMG_38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166" y="3423475"/>
            <a:ext cx="2968674" cy="29581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3756" y="3284983"/>
            <a:ext cx="3048000" cy="309664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6241"/>
            <a:ext cx="3635896" cy="312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6176" y="389012"/>
            <a:ext cx="2592288" cy="246392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965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a:latin typeface="Arial" panose="020B0604020202020204" pitchFamily="34" charset="0"/>
                <a:cs typeface="Arial" panose="020B0604020202020204" pitchFamily="34" charset="0"/>
              </a:rPr>
              <a:t>ISITHEBE INDUSTRIAL PARKS</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20</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r>
              <a:rPr lang="en-ZA" sz="2000" dirty="0">
                <a:latin typeface="Arial"/>
              </a:rPr>
              <a:t>The </a:t>
            </a:r>
            <a:r>
              <a:rPr lang="en-ZA" sz="2000" dirty="0" err="1">
                <a:latin typeface="Arial"/>
              </a:rPr>
              <a:t>Isithebe</a:t>
            </a:r>
            <a:r>
              <a:rPr lang="en-ZA" sz="2000" dirty="0">
                <a:latin typeface="Arial"/>
              </a:rPr>
              <a:t> Industrial Estate comprises approximately 442 hectares of serviced industrial land. </a:t>
            </a:r>
          </a:p>
          <a:p>
            <a:pPr marL="342900" lvl="2" indent="-342900"/>
            <a:endParaRPr lang="en-ZA" sz="2000" dirty="0">
              <a:latin typeface="Arial"/>
            </a:endParaRPr>
          </a:p>
          <a:p>
            <a:pPr marL="342900" lvl="2" indent="-342900"/>
            <a:r>
              <a:rPr lang="en-ZA" sz="2000" dirty="0" err="1">
                <a:latin typeface="Arial"/>
              </a:rPr>
              <a:t>Isithebe</a:t>
            </a:r>
            <a:r>
              <a:rPr lang="en-ZA" sz="2000" dirty="0">
                <a:latin typeface="Arial"/>
              </a:rPr>
              <a:t> was established as an industrial growth point some forty years ago to stimulate development in the Mandeni and </a:t>
            </a:r>
            <a:r>
              <a:rPr lang="en-ZA" sz="2000" dirty="0" err="1">
                <a:latin typeface="Arial"/>
              </a:rPr>
              <a:t>Sundumbili</a:t>
            </a:r>
            <a:r>
              <a:rPr lang="en-ZA" sz="2000" dirty="0">
                <a:latin typeface="Arial"/>
              </a:rPr>
              <a:t> region. </a:t>
            </a:r>
          </a:p>
          <a:p>
            <a:pPr marL="342900" lvl="2" indent="-342900"/>
            <a:endParaRPr lang="en-ZA" sz="2000" dirty="0">
              <a:latin typeface="Arial"/>
            </a:endParaRPr>
          </a:p>
          <a:p>
            <a:pPr marL="342900" lvl="2" indent="-342900"/>
            <a:r>
              <a:rPr lang="en-ZA" sz="2000" dirty="0">
                <a:latin typeface="Arial"/>
              </a:rPr>
              <a:t>To date </a:t>
            </a:r>
            <a:r>
              <a:rPr lang="en-ZA" sz="2000" dirty="0" err="1">
                <a:latin typeface="Arial"/>
              </a:rPr>
              <a:t>Isithebe</a:t>
            </a:r>
            <a:r>
              <a:rPr lang="en-ZA" sz="2000" dirty="0">
                <a:latin typeface="Arial"/>
              </a:rPr>
              <a:t> can be considered as a successful industrial estate given the high occupation rates, low turnover, the mix of industrial activity. </a:t>
            </a:r>
          </a:p>
          <a:p>
            <a:pPr marL="342900" lvl="2" indent="-342900"/>
            <a:endParaRPr lang="en-ZA" sz="2000" dirty="0">
              <a:latin typeface="Arial"/>
            </a:endParaRPr>
          </a:p>
          <a:p>
            <a:pPr marL="342900" lvl="2" indent="-342900"/>
            <a:r>
              <a:rPr lang="en-ZA" sz="2000" dirty="0" err="1">
                <a:latin typeface="Arial"/>
              </a:rPr>
              <a:t>Isithebe</a:t>
            </a:r>
            <a:r>
              <a:rPr lang="en-ZA" sz="2000" dirty="0">
                <a:latin typeface="Arial"/>
              </a:rPr>
              <a:t> Industrial Park is managed by </a:t>
            </a:r>
            <a:r>
              <a:rPr lang="en-ZA" sz="2000" dirty="0" err="1">
                <a:latin typeface="Arial"/>
              </a:rPr>
              <a:t>Ithala</a:t>
            </a:r>
            <a:r>
              <a:rPr lang="en-ZA" sz="2000" dirty="0">
                <a:latin typeface="Arial"/>
              </a:rPr>
              <a:t> Bank with their offices located on the South Eastern part of the industrial park.</a:t>
            </a:r>
          </a:p>
          <a:p>
            <a:pPr marL="342900" lvl="2" indent="-342900"/>
            <a:endParaRPr lang="en-ZA" sz="1600" dirty="0">
              <a:solidFill>
                <a:srgbClr val="A25C0A"/>
              </a:solidFill>
              <a:latin typeface="Arial"/>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11479207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518985"/>
          </a:xfrm>
          <a:solidFill>
            <a:srgbClr val="FFC000"/>
          </a:solidFill>
        </p:spPr>
        <p:txBody>
          <a:bodyPr/>
          <a:lstStyle/>
          <a:p>
            <a:r>
              <a:rPr lang="en-US" sz="2400" b="1" dirty="0" smtClean="0">
                <a:latin typeface="Arial" panose="020B0604020202020204" pitchFamily="34" charset="0"/>
                <a:cs typeface="Arial" panose="020B0604020202020204" pitchFamily="34" charset="0"/>
              </a:rPr>
              <a:t>QUEENDUSTRIAL 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21</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endParaRPr lang="en-ZA" sz="1600" dirty="0" smtClean="0">
              <a:latin typeface="Arial"/>
            </a:endParaRPr>
          </a:p>
          <a:p>
            <a:pPr marL="342900" lvl="2" indent="-342900"/>
            <a:r>
              <a:rPr lang="en-ZA" sz="1600" dirty="0" smtClean="0">
                <a:latin typeface="Arial"/>
              </a:rPr>
              <a:t>The </a:t>
            </a:r>
            <a:r>
              <a:rPr lang="en-ZA" sz="1600" dirty="0">
                <a:latin typeface="Arial"/>
              </a:rPr>
              <a:t>Industrial Park Complex is located 5KM from Queenstown Central Business District with the entrance to the park positioned on the road to </a:t>
            </a:r>
            <a:r>
              <a:rPr lang="en-ZA" sz="1600" dirty="0" err="1">
                <a:latin typeface="Arial"/>
              </a:rPr>
              <a:t>Ezibeleni</a:t>
            </a:r>
            <a:r>
              <a:rPr lang="en-ZA" sz="1600" dirty="0">
                <a:latin typeface="Arial"/>
              </a:rPr>
              <a:t> Township</a:t>
            </a:r>
            <a:r>
              <a:rPr lang="en-ZA" sz="1600" dirty="0" smtClean="0">
                <a:latin typeface="Arial"/>
              </a:rPr>
              <a:t>.</a:t>
            </a:r>
          </a:p>
          <a:p>
            <a:pPr marL="0" lvl="2" indent="0">
              <a:buNone/>
            </a:pPr>
            <a:endParaRPr lang="en-ZA" sz="1600" dirty="0">
              <a:latin typeface="Arial"/>
            </a:endParaRPr>
          </a:p>
          <a:p>
            <a:pPr marL="342900" lvl="2" indent="-342900"/>
            <a:r>
              <a:rPr lang="en-ZA" sz="1600" dirty="0">
                <a:latin typeface="Arial"/>
              </a:rPr>
              <a:t>The extent of the land area covered by the park is in a region of ± </a:t>
            </a:r>
            <a:r>
              <a:rPr lang="en-ZA" sz="1600" dirty="0" smtClean="0">
                <a:latin typeface="Arial"/>
              </a:rPr>
              <a:t>360ha</a:t>
            </a:r>
            <a:r>
              <a:rPr lang="en-ZA" sz="1600" dirty="0">
                <a:latin typeface="Arial"/>
              </a:rPr>
              <a:t> and is linked to the railway line that links East London Harbour with the Free State and Gauteng Province and the N6 national road</a:t>
            </a:r>
            <a:r>
              <a:rPr lang="en-ZA" sz="1600" dirty="0" smtClean="0">
                <a:latin typeface="Arial"/>
              </a:rPr>
              <a:t>.</a:t>
            </a:r>
          </a:p>
          <a:p>
            <a:pPr marL="342900" lvl="2" indent="-342900"/>
            <a:endParaRPr lang="en-ZA" sz="1600" dirty="0">
              <a:latin typeface="Arial"/>
            </a:endParaRPr>
          </a:p>
          <a:p>
            <a:pPr marL="342900" lvl="2" indent="-342900"/>
            <a:r>
              <a:rPr lang="en-ZA" sz="1600" dirty="0" smtClean="0">
                <a:latin typeface="Arial"/>
              </a:rPr>
              <a:t> </a:t>
            </a:r>
            <a:r>
              <a:rPr lang="en-ZA" sz="1600" dirty="0" err="1">
                <a:latin typeface="Arial"/>
              </a:rPr>
              <a:t>Ezibeleni</a:t>
            </a:r>
            <a:r>
              <a:rPr lang="en-ZA" sz="1600" dirty="0">
                <a:latin typeface="Arial"/>
              </a:rPr>
              <a:t> Industrial Complex is owned and managed by </a:t>
            </a:r>
            <a:r>
              <a:rPr lang="en-ZA" sz="1600" dirty="0" err="1">
                <a:latin typeface="Arial"/>
              </a:rPr>
              <a:t>Lukhanji</a:t>
            </a:r>
            <a:r>
              <a:rPr lang="en-ZA" sz="1600" dirty="0">
                <a:latin typeface="Arial"/>
              </a:rPr>
              <a:t> Municipality, whist the adjacent Industrial Park, </a:t>
            </a:r>
            <a:r>
              <a:rPr lang="en-ZA" sz="1600" dirty="0" err="1">
                <a:latin typeface="Arial"/>
              </a:rPr>
              <a:t>Queendustria</a:t>
            </a:r>
            <a:r>
              <a:rPr lang="en-ZA" sz="1600" dirty="0">
                <a:latin typeface="Arial"/>
              </a:rPr>
              <a:t> has a combination of state owned and privately owned stands and factories and is managed by the Chris Hani Development Agency. </a:t>
            </a:r>
            <a:endParaRPr lang="en-ZA" sz="1600" dirty="0" smtClean="0">
              <a:latin typeface="Arial"/>
            </a:endParaRPr>
          </a:p>
          <a:p>
            <a:pPr marL="342900" lvl="2" indent="-342900"/>
            <a:endParaRPr lang="en-ZA" sz="1600" dirty="0">
              <a:latin typeface="Arial"/>
            </a:endParaRPr>
          </a:p>
          <a:p>
            <a:pPr marL="342900" lvl="2" indent="-342900"/>
            <a:r>
              <a:rPr lang="en-ZA" sz="1600" dirty="0" err="1" smtClean="0">
                <a:latin typeface="Arial"/>
              </a:rPr>
              <a:t>Queendustria</a:t>
            </a:r>
            <a:r>
              <a:rPr lang="en-ZA" sz="1600" dirty="0" smtClean="0">
                <a:latin typeface="Arial"/>
              </a:rPr>
              <a:t> is a mixed industrial park and boast an operational occupancy rate of 80%. It offers 555 employment opportunities to the local community.</a:t>
            </a:r>
          </a:p>
          <a:p>
            <a:pPr marL="342900" lvl="2" indent="-342900"/>
            <a:endParaRPr lang="en-ZA" sz="1600" dirty="0">
              <a:latin typeface="Arial"/>
            </a:endParaRPr>
          </a:p>
          <a:p>
            <a:pPr marL="0" lvl="2" indent="0">
              <a:buNone/>
            </a:pPr>
            <a:endParaRPr lang="en-ZA" sz="1600" dirty="0">
              <a:latin typeface="Arial"/>
            </a:endParaRPr>
          </a:p>
          <a:p>
            <a:pPr marL="342900" lvl="2" indent="-342900"/>
            <a:endParaRPr lang="en-ZA" sz="1600" dirty="0">
              <a:solidFill>
                <a:srgbClr val="A25C0A"/>
              </a:solidFill>
              <a:latin typeface="Arial"/>
            </a:endParaRPr>
          </a:p>
          <a:p>
            <a:pPr marL="342900" lvl="2" indent="-342900"/>
            <a:endParaRPr lang="en-ZA" sz="1600" dirty="0">
              <a:solidFill>
                <a:srgbClr val="A25C0A"/>
              </a:solidFill>
              <a:latin typeface="Arial"/>
            </a:endParaRPr>
          </a:p>
          <a:p>
            <a:pPr marL="342900" lvl="2" indent="-342900"/>
            <a:endParaRPr lang="en-US" sz="1600" dirty="0">
              <a:solidFill>
                <a:srgbClr val="A25C0A"/>
              </a:solidFill>
              <a:latin typeface="Arial"/>
            </a:endParaRPr>
          </a:p>
          <a:p>
            <a:pPr marL="342900" lvl="2" indent="-342900"/>
            <a:endParaRPr lang="en-US" sz="1600" dirty="0">
              <a:solidFill>
                <a:srgbClr val="A25C0A"/>
              </a:solidFill>
              <a:latin typeface="Arial"/>
            </a:endParaRPr>
          </a:p>
          <a:p>
            <a:pPr marL="0" lvl="0" indent="0">
              <a:buNone/>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11152016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518985"/>
          </a:xfrm>
          <a:solidFill>
            <a:srgbClr val="FFC000"/>
          </a:solidFill>
        </p:spPr>
        <p:txBody>
          <a:bodyPr/>
          <a:lstStyle/>
          <a:p>
            <a:r>
              <a:rPr lang="en-US" sz="2400" b="1" dirty="0" smtClean="0">
                <a:latin typeface="Arial" panose="020B0604020202020204" pitchFamily="34" charset="0"/>
                <a:cs typeface="Arial" panose="020B0604020202020204" pitchFamily="34" charset="0"/>
              </a:rPr>
              <a:t>VULINDLELA INDUSTRIAL PARK</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22</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spcBef>
                <a:spcPts val="0"/>
              </a:spcBef>
            </a:pPr>
            <a:endParaRPr lang="en-ZA" sz="1800" dirty="0" smtClean="0">
              <a:latin typeface="Arial"/>
            </a:endParaRPr>
          </a:p>
          <a:p>
            <a:pPr marL="342900" lvl="2" indent="-342900">
              <a:spcBef>
                <a:spcPts val="0"/>
              </a:spcBef>
            </a:pPr>
            <a:r>
              <a:rPr lang="en-ZA" sz="1800" dirty="0" err="1" smtClean="0">
                <a:latin typeface="Arial"/>
              </a:rPr>
              <a:t>Vulindlela</a:t>
            </a:r>
            <a:r>
              <a:rPr lang="en-ZA" sz="1800" dirty="0" smtClean="0">
                <a:latin typeface="Arial"/>
              </a:rPr>
              <a:t> </a:t>
            </a:r>
            <a:r>
              <a:rPr lang="en-ZA" sz="1800" dirty="0">
                <a:latin typeface="Arial"/>
              </a:rPr>
              <a:t>Heights </a:t>
            </a:r>
            <a:r>
              <a:rPr lang="en-ZA" sz="1800" dirty="0" smtClean="0">
                <a:latin typeface="Arial"/>
              </a:rPr>
              <a:t>Industrial </a:t>
            </a:r>
            <a:r>
              <a:rPr lang="en-ZA" sz="1800" dirty="0">
                <a:latin typeface="Arial"/>
              </a:rPr>
              <a:t>Park comprises of stand-alone units, semi-detached units and factory block units. </a:t>
            </a:r>
            <a:endParaRPr lang="en-ZA" sz="1800" dirty="0" smtClean="0">
              <a:latin typeface="Arial"/>
            </a:endParaRPr>
          </a:p>
          <a:p>
            <a:pPr marL="342900" lvl="2" indent="-342900">
              <a:spcBef>
                <a:spcPts val="0"/>
              </a:spcBef>
            </a:pPr>
            <a:endParaRPr lang="en-ZA" sz="1800" dirty="0">
              <a:latin typeface="Arial"/>
            </a:endParaRPr>
          </a:p>
          <a:p>
            <a:pPr marL="342900" lvl="2" indent="-342900">
              <a:spcBef>
                <a:spcPts val="0"/>
              </a:spcBef>
            </a:pPr>
            <a:r>
              <a:rPr lang="en-ZA" sz="1800" dirty="0" smtClean="0">
                <a:latin typeface="Arial"/>
              </a:rPr>
              <a:t>The </a:t>
            </a:r>
            <a:r>
              <a:rPr lang="en-ZA" sz="1800" dirty="0">
                <a:latin typeface="Arial"/>
              </a:rPr>
              <a:t>tenancy matrix includes heavy and light industry, manufacturing and retail, goods and services; and private and public enterprises.</a:t>
            </a:r>
          </a:p>
          <a:p>
            <a:pPr marL="342900" lvl="2" indent="-342900">
              <a:spcBef>
                <a:spcPts val="0"/>
              </a:spcBef>
            </a:pPr>
            <a:endParaRPr lang="en-ZA" sz="1800" dirty="0">
              <a:latin typeface="Arial"/>
            </a:endParaRPr>
          </a:p>
          <a:p>
            <a:pPr marL="342900" lvl="2" indent="-342900">
              <a:spcBef>
                <a:spcPts val="0"/>
              </a:spcBef>
            </a:pPr>
            <a:r>
              <a:rPr lang="en-ZA" sz="1800" dirty="0" smtClean="0">
                <a:latin typeface="Arial"/>
              </a:rPr>
              <a:t>The </a:t>
            </a:r>
            <a:r>
              <a:rPr lang="en-ZA" sz="1800" dirty="0">
                <a:latin typeface="Arial"/>
              </a:rPr>
              <a:t>park is occupied largely by commercial tenants varying from industrial, commercial, retail, offices, </a:t>
            </a:r>
            <a:r>
              <a:rPr lang="en-ZA" sz="1800" dirty="0" err="1" smtClean="0">
                <a:latin typeface="Arial"/>
              </a:rPr>
              <a:t>etc</a:t>
            </a:r>
            <a:r>
              <a:rPr lang="en-ZA" sz="1800" dirty="0" smtClean="0">
                <a:latin typeface="Arial"/>
              </a:rPr>
              <a:t> and had an </a:t>
            </a:r>
            <a:r>
              <a:rPr lang="en-US" sz="1800" dirty="0" smtClean="0">
                <a:latin typeface="Arial"/>
              </a:rPr>
              <a:t>occupancy </a:t>
            </a:r>
            <a:r>
              <a:rPr lang="en-US" sz="1800" dirty="0">
                <a:latin typeface="Arial"/>
              </a:rPr>
              <a:t>rate of 86%</a:t>
            </a:r>
          </a:p>
          <a:p>
            <a:pPr marL="0" lvl="2" indent="0">
              <a:spcBef>
                <a:spcPts val="0"/>
              </a:spcBef>
              <a:buNone/>
            </a:pPr>
            <a:endParaRPr lang="en-ZA" sz="1800" dirty="0" smtClean="0">
              <a:latin typeface="Arial"/>
            </a:endParaRPr>
          </a:p>
          <a:p>
            <a:pPr marL="342900" lvl="2" indent="-342900">
              <a:spcBef>
                <a:spcPts val="0"/>
              </a:spcBef>
            </a:pPr>
            <a:endParaRPr lang="en-ZA" sz="1800" dirty="0" smtClean="0">
              <a:latin typeface="Arial"/>
            </a:endParaRPr>
          </a:p>
          <a:p>
            <a:pPr marL="342900" lvl="2" indent="-342900">
              <a:spcBef>
                <a:spcPts val="0"/>
              </a:spcBef>
            </a:pPr>
            <a:r>
              <a:rPr lang="en-ZA" sz="1800" dirty="0">
                <a:latin typeface="Arial"/>
              </a:rPr>
              <a:t>It is envisaged that the Park will form part of the greater developmental goals of the District, namely, the Wild Coast SEZ development</a:t>
            </a:r>
            <a:r>
              <a:rPr lang="en-ZA" sz="1800" dirty="0" smtClean="0">
                <a:latin typeface="Arial"/>
              </a:rPr>
              <a:t>.</a:t>
            </a:r>
          </a:p>
          <a:p>
            <a:pPr marL="342900" lvl="2" indent="-342900">
              <a:spcBef>
                <a:spcPts val="0"/>
              </a:spcBef>
            </a:pPr>
            <a:endParaRPr lang="en-ZA" sz="1800" dirty="0">
              <a:latin typeface="Arial"/>
            </a:endParaRPr>
          </a:p>
          <a:p>
            <a:pPr marL="0" lvl="2" indent="0">
              <a:buNone/>
            </a:pPr>
            <a:endParaRPr lang="en-US" sz="1600" dirty="0">
              <a:solidFill>
                <a:srgbClr val="A25C0A"/>
              </a:solidFill>
              <a:latin typeface="Arial"/>
            </a:endParaRPr>
          </a:p>
          <a:p>
            <a:pPr marL="0" lvl="0" indent="0">
              <a:buNone/>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1486768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a:solidFill>
            <a:srgbClr val="FFC000"/>
          </a:solidFill>
        </p:spPr>
        <p:txBody>
          <a:bodyPr/>
          <a:lstStyle/>
          <a:p>
            <a:pPr algn="ctr"/>
            <a:r>
              <a:rPr lang="en-US" b="1" dirty="0">
                <a:solidFill>
                  <a:schemeClr val="tx1"/>
                </a:solidFill>
              </a:rPr>
              <a:t>Current Status of Industrial </a:t>
            </a:r>
            <a:r>
              <a:rPr lang="en-US" b="1" dirty="0" smtClean="0">
                <a:solidFill>
                  <a:schemeClr val="tx1"/>
                </a:solidFill>
              </a:rPr>
              <a:t>Parks </a:t>
            </a:r>
            <a:endParaRPr lang="en-US" b="1" dirty="0">
              <a:solidFill>
                <a:schemeClr val="tx1"/>
              </a:solidFill>
            </a:endParaRPr>
          </a:p>
        </p:txBody>
      </p:sp>
      <p:pic>
        <p:nvPicPr>
          <p:cNvPr id="5" name="Picture 4"/>
          <p:cNvPicPr>
            <a:picLocks noChangeAspect="1"/>
          </p:cNvPicPr>
          <p:nvPr/>
        </p:nvPicPr>
        <p:blipFill>
          <a:blip r:embed="rId2" cstate="print"/>
          <a:stretch>
            <a:fillRect/>
          </a:stretch>
        </p:blipFill>
        <p:spPr>
          <a:xfrm>
            <a:off x="106137" y="6059329"/>
            <a:ext cx="1265464" cy="719908"/>
          </a:xfrm>
          <a:prstGeom prst="rect">
            <a:avLst/>
          </a:prstGeom>
        </p:spPr>
      </p:pic>
      <p:pic>
        <p:nvPicPr>
          <p:cNvPr id="13" name="Content Placeholder 12" descr="C:\Users\05221\AppData\Local\Microsoft\Windows\INetCache\Content.Word\IMG_0627.jpg"/>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1117210"/>
            <a:ext cx="2274425" cy="2423160"/>
          </a:xfrm>
          <a:prstGeom prst="rect">
            <a:avLst/>
          </a:prstGeom>
          <a:ln>
            <a:noFill/>
          </a:ln>
          <a:effectLst>
            <a:softEdge rad="112500"/>
          </a:effectLst>
        </p:spPr>
      </p:pic>
      <p:pic>
        <p:nvPicPr>
          <p:cNvPr id="14" name="Picture 13" descr="C:\Users\05221\Pictures\2015-09-22 Queenindustria Industrial Park\Queenindustria Industrial Park 069.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20" y="3634173"/>
            <a:ext cx="3435191" cy="2785110"/>
          </a:xfrm>
          <a:prstGeom prst="rect">
            <a:avLst/>
          </a:prstGeom>
          <a:ln>
            <a:noFill/>
          </a:ln>
          <a:effectLst>
            <a:softEdge rad="112500"/>
          </a:effectLst>
        </p:spPr>
      </p:pic>
      <p:pic>
        <p:nvPicPr>
          <p:cNvPr id="17" name="Picture 16" descr="C:\Users\05221\Pictures\2015-09-22 Queenindustria Industrial Park\Queenindustria Industrial Park 070.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4555454"/>
            <a:ext cx="2854088" cy="2163565"/>
          </a:xfrm>
          <a:prstGeom prst="rect">
            <a:avLst/>
          </a:prstGeom>
          <a:ln>
            <a:noFill/>
          </a:ln>
          <a:effectLst>
            <a:softEdge rad="112500"/>
          </a:effectLst>
        </p:spPr>
      </p:pic>
      <p:pic>
        <p:nvPicPr>
          <p:cNvPr id="18" name="Picture 17" descr="C:\Users\05221\Pictures\2015-09-22 Queenindustria Industrial Park\Queenindustria Industrial Park 093.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43625" y="3768531"/>
            <a:ext cx="3624739" cy="2950488"/>
          </a:xfrm>
          <a:prstGeom prst="rect">
            <a:avLst/>
          </a:prstGeom>
          <a:ln>
            <a:noFill/>
          </a:ln>
          <a:effectLst>
            <a:softEdge rad="112500"/>
          </a:effec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117210"/>
            <a:ext cx="3230563"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66717" y="1052736"/>
            <a:ext cx="3490788" cy="251777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229579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24</a:t>
            </a:fld>
            <a:endParaRPr lang="en-US" dirty="0">
              <a:solidFill>
                <a:srgbClr val="000000"/>
              </a:solidFill>
            </a:endParaRPr>
          </a:p>
        </p:txBody>
      </p:sp>
      <p:pic>
        <p:nvPicPr>
          <p:cNvPr id="5" name="Picture 2" descr="C:\Users\SSamuel\AppData\Local\Temp\XPgrpwise\IMG_3807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69144" y="-561640"/>
            <a:ext cx="3140968" cy="426424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SSamuel\Documents\GroupWise\IMG_38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1752" y="0"/>
            <a:ext cx="4737546" cy="314096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Users\SSamuel\AppData\Local\Temp\XPgrpwise\IMG_383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2499544" y="2693144"/>
            <a:ext cx="3744416" cy="406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531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25</a:t>
            </a:fld>
            <a:endParaRPr lang="en-US" dirty="0">
              <a:solidFill>
                <a:srgbClr val="000000"/>
              </a:solidFill>
            </a:endParaRPr>
          </a:p>
        </p:txBody>
      </p:sp>
      <p:sp>
        <p:nvSpPr>
          <p:cNvPr id="5" name="Content Placeholder 4"/>
          <p:cNvSpPr>
            <a:spLocks noGrp="1"/>
          </p:cNvSpPr>
          <p:nvPr>
            <p:ph idx="1"/>
          </p:nvPr>
        </p:nvSpPr>
        <p:spPr>
          <a:xfrm>
            <a:off x="611560" y="3140968"/>
            <a:ext cx="7772400" cy="1877437"/>
          </a:xfrm>
          <a:prstGeom prst="rect">
            <a:avLst/>
          </a:prstGeom>
        </p:spPr>
        <p:txBody>
          <a:bodyPr>
            <a:spAutoFit/>
          </a:bodyPr>
          <a:lstStyle/>
          <a:p>
            <a:pPr marL="0" lvl="0" indent="0" eaLnBrk="0" fontAlgn="base" hangingPunct="0">
              <a:spcAft>
                <a:spcPct val="0"/>
              </a:spcAft>
              <a:buNone/>
            </a:pPr>
            <a:r>
              <a:rPr lang="en-US" sz="2000" kern="0" dirty="0">
                <a:solidFill>
                  <a:srgbClr val="000000"/>
                </a:solidFill>
                <a:latin typeface="Arial" panose="020B0604020202020204" pitchFamily="34" charset="0"/>
                <a:cs typeface="Arial" panose="020B0604020202020204" pitchFamily="34" charset="0"/>
              </a:rPr>
              <a:t>Stieneke Samuel</a:t>
            </a:r>
          </a:p>
          <a:p>
            <a:pPr marL="0" lvl="0" indent="0" eaLnBrk="0" fontAlgn="base" hangingPunct="0">
              <a:spcAft>
                <a:spcPct val="0"/>
              </a:spcAft>
              <a:buNone/>
            </a:pPr>
            <a:r>
              <a:rPr lang="en-US" sz="2000" kern="0" dirty="0">
                <a:solidFill>
                  <a:srgbClr val="000000"/>
                </a:solidFill>
                <a:latin typeface="Arial" panose="020B0604020202020204" pitchFamily="34" charset="0"/>
                <a:cs typeface="Arial" panose="020B0604020202020204" pitchFamily="34" charset="0"/>
              </a:rPr>
              <a:t>Chief Director </a:t>
            </a:r>
            <a:r>
              <a:rPr lang="en-US" sz="2000" kern="0" dirty="0" smtClean="0">
                <a:solidFill>
                  <a:srgbClr val="000000"/>
                </a:solidFill>
                <a:latin typeface="Arial" panose="020B0604020202020204" pitchFamily="34" charset="0"/>
                <a:cs typeface="Arial" panose="020B0604020202020204" pitchFamily="34" charset="0"/>
              </a:rPr>
              <a:t>RIC</a:t>
            </a:r>
            <a:endParaRPr lang="en-US" sz="20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None/>
            </a:pPr>
            <a:r>
              <a:rPr lang="en-US" sz="2000" kern="0" dirty="0" smtClean="0">
                <a:solidFill>
                  <a:srgbClr val="000000"/>
                </a:solidFill>
                <a:latin typeface="Arial" panose="020B0604020202020204" pitchFamily="34" charset="0"/>
                <a:cs typeface="Arial" panose="020B0604020202020204" pitchFamily="34" charset="0"/>
                <a:hlinkClick r:id="rId2"/>
              </a:rPr>
              <a:t>SSamuel@thedti.gov.za</a:t>
            </a:r>
            <a:endParaRPr lang="en-US" sz="20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None/>
            </a:pPr>
            <a:r>
              <a:rPr lang="en-US" sz="2000" kern="0" dirty="0">
                <a:solidFill>
                  <a:srgbClr val="000000"/>
                </a:solidFill>
                <a:latin typeface="Arial" panose="020B0604020202020204" pitchFamily="34" charset="0"/>
                <a:cs typeface="Arial" panose="020B0604020202020204" pitchFamily="34" charset="0"/>
              </a:rPr>
              <a:t>012 394 </a:t>
            </a:r>
            <a:r>
              <a:rPr lang="en-US" sz="2000" kern="0" dirty="0" smtClean="0">
                <a:solidFill>
                  <a:srgbClr val="000000"/>
                </a:solidFill>
                <a:latin typeface="Arial" panose="020B0604020202020204" pitchFamily="34" charset="0"/>
                <a:cs typeface="Arial" panose="020B0604020202020204" pitchFamily="34" charset="0"/>
              </a:rPr>
              <a:t>3563</a:t>
            </a:r>
          </a:p>
          <a:p>
            <a:pPr marL="0" lvl="0" indent="0" eaLnBrk="0" fontAlgn="base" hangingPunct="0">
              <a:spcAft>
                <a:spcPct val="0"/>
              </a:spcAft>
              <a:buNone/>
            </a:pPr>
            <a:r>
              <a:rPr lang="en-US" sz="2000" kern="0" dirty="0" smtClean="0">
                <a:solidFill>
                  <a:srgbClr val="000000"/>
                </a:solidFill>
                <a:latin typeface="Arial" panose="020B0604020202020204" pitchFamily="34" charset="0"/>
                <a:cs typeface="Arial" panose="020B0604020202020204" pitchFamily="34" charset="0"/>
              </a:rPr>
              <a:t>071 607 4970</a:t>
            </a:r>
            <a:endParaRPr lang="en-US" sz="20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21509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smtClean="0">
                <a:latin typeface="Arial" panose="020B0604020202020204" pitchFamily="34" charset="0"/>
                <a:cs typeface="Arial" panose="020B0604020202020204" pitchFamily="34" charset="0"/>
              </a:rPr>
              <a:t>Introduction </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3</a:t>
            </a:fld>
            <a:endParaRPr lang="en-US" dirty="0">
              <a:solidFill>
                <a:srgbClr val="000000"/>
              </a:solidFill>
            </a:endParaRPr>
          </a:p>
        </p:txBody>
      </p:sp>
      <p:sp>
        <p:nvSpPr>
          <p:cNvPr id="5" name="Content Placeholder 4"/>
          <p:cNvSpPr>
            <a:spLocks noGrp="1"/>
          </p:cNvSpPr>
          <p:nvPr>
            <p:ph idx="1"/>
          </p:nvPr>
        </p:nvSpPr>
        <p:spPr>
          <a:xfrm>
            <a:off x="539552" y="980728"/>
            <a:ext cx="8229600" cy="4670693"/>
          </a:xfrm>
        </p:spPr>
        <p:txBody>
          <a:bodyPr/>
          <a:lstStyle/>
          <a:p>
            <a:pPr>
              <a:lnSpc>
                <a:spcPct val="118000"/>
              </a:lnSpc>
              <a:spcBef>
                <a:spcPts val="0"/>
              </a:spcBef>
              <a:spcAft>
                <a:spcPts val="600"/>
              </a:spcAft>
              <a:buFont typeface="Wingdings" panose="05000000000000000000" pitchFamily="2" charset="2"/>
              <a:buChar char="q"/>
            </a:pPr>
            <a:r>
              <a:rPr lang="en-ZA" sz="1800" b="1" dirty="0" smtClean="0">
                <a:latin typeface="Arial" panose="020B0604020202020204" pitchFamily="34" charset="0"/>
                <a:ea typeface="Times New Roman" panose="02020603050405020304" pitchFamily="18" charset="0"/>
              </a:rPr>
              <a:t>the </a:t>
            </a:r>
            <a:r>
              <a:rPr lang="en-ZA" sz="1800" b="1" dirty="0">
                <a:latin typeface="Arial" panose="020B0604020202020204" pitchFamily="34" charset="0"/>
                <a:ea typeface="Times New Roman" panose="02020603050405020304" pitchFamily="18" charset="0"/>
              </a:rPr>
              <a:t>dti</a:t>
            </a:r>
            <a:r>
              <a:rPr lang="en-ZA" sz="1800" dirty="0">
                <a:latin typeface="Arial" panose="020B0604020202020204" pitchFamily="34" charset="0"/>
                <a:ea typeface="Times New Roman" panose="02020603050405020304" pitchFamily="18" charset="0"/>
              </a:rPr>
              <a:t> has </a:t>
            </a:r>
            <a:r>
              <a:rPr lang="en-ZA" sz="1800" dirty="0" smtClean="0">
                <a:latin typeface="Arial" panose="020B0604020202020204" pitchFamily="34" charset="0"/>
                <a:ea typeface="Times New Roman" panose="02020603050405020304" pitchFamily="18" charset="0"/>
              </a:rPr>
              <a:t>responded to a call by the President to work towards full scale industrialization and inclusive growth. </a:t>
            </a:r>
          </a:p>
          <a:p>
            <a:pPr>
              <a:lnSpc>
                <a:spcPct val="118000"/>
              </a:lnSpc>
              <a:spcBef>
                <a:spcPts val="0"/>
              </a:spcBef>
              <a:spcAft>
                <a:spcPts val="600"/>
              </a:spcAft>
              <a:buFont typeface="Wingdings" panose="05000000000000000000" pitchFamily="2" charset="2"/>
              <a:buChar char="q"/>
            </a:pPr>
            <a:r>
              <a:rPr lang="en-ZA" sz="1800" dirty="0">
                <a:latin typeface="Arial" panose="020B0604020202020204" pitchFamily="34" charset="0"/>
                <a:ea typeface="Times New Roman" panose="02020603050405020304" pitchFamily="18" charset="0"/>
              </a:rPr>
              <a:t>A</a:t>
            </a:r>
            <a:r>
              <a:rPr lang="en-ZA" sz="1800" dirty="0" smtClean="0">
                <a:latin typeface="Arial" panose="020B0604020202020204" pitchFamily="34" charset="0"/>
                <a:ea typeface="Times New Roman" panose="02020603050405020304" pitchFamily="18" charset="0"/>
              </a:rPr>
              <a:t> </a:t>
            </a:r>
            <a:r>
              <a:rPr lang="en-ZA" sz="1800" dirty="0">
                <a:latin typeface="Arial" panose="020B0604020202020204" pitchFamily="34" charset="0"/>
                <a:ea typeface="Times New Roman" panose="02020603050405020304" pitchFamily="18" charset="0"/>
              </a:rPr>
              <a:t>structured programme for the revitalization of industrial parks located in the old industrial areas across the </a:t>
            </a:r>
            <a:r>
              <a:rPr lang="en-ZA" sz="1800" dirty="0" smtClean="0">
                <a:latin typeface="Arial" panose="020B0604020202020204" pitchFamily="34" charset="0"/>
                <a:ea typeface="Times New Roman" panose="02020603050405020304" pitchFamily="18" charset="0"/>
              </a:rPr>
              <a:t>country has been initiated.</a:t>
            </a:r>
          </a:p>
          <a:p>
            <a:pPr>
              <a:lnSpc>
                <a:spcPct val="118000"/>
              </a:lnSpc>
              <a:spcBef>
                <a:spcPts val="0"/>
              </a:spcBef>
              <a:spcAft>
                <a:spcPts val="600"/>
              </a:spcAft>
              <a:buFont typeface="Wingdings" panose="05000000000000000000" pitchFamily="2" charset="2"/>
              <a:buChar char="q"/>
            </a:pPr>
            <a:r>
              <a:rPr lang="en-ZA" sz="1800" dirty="0" smtClean="0">
                <a:latin typeface="Arial" panose="020B0604020202020204" pitchFamily="34" charset="0"/>
                <a:ea typeface="Times New Roman" panose="02020603050405020304" pitchFamily="18" charset="0"/>
              </a:rPr>
              <a:t>The programme has identified the first ten (10) state owned industrial parks to be revitalized.</a:t>
            </a:r>
          </a:p>
          <a:p>
            <a:pPr>
              <a:lnSpc>
                <a:spcPct val="118000"/>
              </a:lnSpc>
              <a:spcBef>
                <a:spcPts val="0"/>
              </a:spcBef>
              <a:spcAft>
                <a:spcPts val="600"/>
              </a:spcAft>
              <a:buFont typeface="Wingdings" panose="05000000000000000000" pitchFamily="2" charset="2"/>
              <a:buChar char="q"/>
            </a:pPr>
            <a:r>
              <a:rPr lang="en-ZA" sz="1800" dirty="0" smtClean="0">
                <a:latin typeface="Arial" panose="020B0604020202020204" pitchFamily="34" charset="0"/>
                <a:ea typeface="Times New Roman" panose="02020603050405020304" pitchFamily="18" charset="0"/>
                <a:cs typeface="Arial" pitchFamily="34" charset="0"/>
              </a:rPr>
              <a:t>The programme focuses on </a:t>
            </a:r>
            <a:r>
              <a:rPr lang="en-ZA" sz="1800" dirty="0">
                <a:latin typeface="Arial" panose="020B0604020202020204" pitchFamily="34" charset="0"/>
                <a:ea typeface="Times New Roman" panose="02020603050405020304" pitchFamily="18" charset="0"/>
                <a:cs typeface="Arial" pitchFamily="34" charset="0"/>
              </a:rPr>
              <a:t>both the physical infrastructure and other </a:t>
            </a:r>
            <a:r>
              <a:rPr lang="en-ZA" sz="1800" dirty="0" smtClean="0">
                <a:latin typeface="Arial" panose="020B0604020202020204" pitchFamily="34" charset="0"/>
                <a:ea typeface="Times New Roman" panose="02020603050405020304" pitchFamily="18" charset="0"/>
                <a:cs typeface="Arial" pitchFamily="34" charset="0"/>
              </a:rPr>
              <a:t>support requirements in line with outcome 4 and 6.</a:t>
            </a:r>
          </a:p>
          <a:p>
            <a:pPr lvl="0">
              <a:lnSpc>
                <a:spcPct val="118000"/>
              </a:lnSpc>
              <a:spcBef>
                <a:spcPts val="0"/>
              </a:spcBef>
              <a:spcAft>
                <a:spcPts val="600"/>
              </a:spcAft>
              <a:buFont typeface="Wingdings" panose="05000000000000000000" pitchFamily="2" charset="2"/>
              <a:buChar char="q"/>
            </a:pPr>
            <a:r>
              <a:rPr lang="en-ZA" sz="1800" b="1" dirty="0" smtClean="0">
                <a:latin typeface="Arial" panose="020B0604020202020204" pitchFamily="34" charset="0"/>
                <a:cs typeface="Arial" pitchFamily="34" charset="0"/>
              </a:rPr>
              <a:t>the dti </a:t>
            </a:r>
            <a:r>
              <a:rPr lang="en-ZA" sz="1800" dirty="0" smtClean="0">
                <a:latin typeface="Arial" panose="020B0604020202020204" pitchFamily="34" charset="0"/>
                <a:cs typeface="Arial" pitchFamily="34" charset="0"/>
              </a:rPr>
              <a:t>has forged strategic partnerships for the implementation of the programme on a national scale.</a:t>
            </a:r>
          </a:p>
          <a:p>
            <a:pPr lvl="0">
              <a:lnSpc>
                <a:spcPct val="118000"/>
              </a:lnSpc>
              <a:spcBef>
                <a:spcPts val="0"/>
              </a:spcBef>
              <a:spcAft>
                <a:spcPts val="600"/>
              </a:spcAft>
              <a:buFont typeface="Wingdings" panose="05000000000000000000" pitchFamily="2" charset="2"/>
              <a:buChar char="q"/>
            </a:pPr>
            <a:r>
              <a:rPr lang="en-ZA" sz="1800" dirty="0" smtClean="0">
                <a:latin typeface="Arial" panose="020B0604020202020204" pitchFamily="34" charset="0"/>
                <a:cs typeface="Arial" pitchFamily="34" charset="0"/>
              </a:rPr>
              <a:t>The first phase covering six industrial parks has been initiated.</a:t>
            </a:r>
          </a:p>
        </p:txBody>
      </p:sp>
    </p:spTree>
    <p:extLst>
      <p:ext uri="{BB962C8B-B14F-4D97-AF65-F5344CB8AC3E}">
        <p14:creationId xmlns:p14="http://schemas.microsoft.com/office/powerpoint/2010/main" xmlns="" val="4284516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88640"/>
            <a:ext cx="8352928" cy="864095"/>
          </a:xfrm>
          <a:solidFill>
            <a:srgbClr val="FFC000"/>
          </a:solidFill>
        </p:spPr>
        <p:txBody>
          <a:bodyPr/>
          <a:lstStyle/>
          <a:p>
            <a:r>
              <a:rPr lang="en-US" sz="2600" b="1" dirty="0" smtClean="0">
                <a:latin typeface="Arial" panose="020B0604020202020204" pitchFamily="34" charset="0"/>
                <a:cs typeface="Arial" panose="020B0604020202020204" pitchFamily="34" charset="0"/>
              </a:rPr>
              <a:t>Purpose of the Industrial Parks Revitalization Programme</a:t>
            </a:r>
            <a:endParaRPr lang="en-ZA" sz="2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4</a:t>
            </a:fld>
            <a:endParaRPr lang="en-US" dirty="0">
              <a:solidFill>
                <a:srgbClr val="000000"/>
              </a:solidFill>
            </a:endParaRPr>
          </a:p>
        </p:txBody>
      </p:sp>
      <p:sp>
        <p:nvSpPr>
          <p:cNvPr id="5" name="Content Placeholder 4"/>
          <p:cNvSpPr>
            <a:spLocks noGrp="1"/>
          </p:cNvSpPr>
          <p:nvPr>
            <p:ph idx="1"/>
          </p:nvPr>
        </p:nvSpPr>
        <p:spPr>
          <a:xfrm>
            <a:off x="457200" y="1254513"/>
            <a:ext cx="8229600" cy="5466962"/>
          </a:xfrm>
        </p:spPr>
        <p:txBody>
          <a:bodyPr/>
          <a:lstStyle/>
          <a:p>
            <a:pPr marL="0" marR="0" indent="0" algn="just">
              <a:lnSpc>
                <a:spcPct val="150000"/>
              </a:lnSpc>
              <a:spcBef>
                <a:spcPts val="0"/>
              </a:spcBef>
              <a:spcAft>
                <a:spcPts val="1200"/>
              </a:spcAft>
              <a:buNone/>
            </a:pPr>
            <a:r>
              <a:rPr lang="en-GB" sz="2400" dirty="0" smtClean="0">
                <a:latin typeface="Arial" panose="020B0604020202020204" pitchFamily="34" charset="0"/>
                <a:ea typeface="Times" panose="02020603050405020304" pitchFamily="18" charset="0"/>
              </a:rPr>
              <a:t>To </a:t>
            </a:r>
            <a:r>
              <a:rPr lang="en-GB" sz="2400" dirty="0">
                <a:latin typeface="Arial" panose="020B0604020202020204" pitchFamily="34" charset="0"/>
                <a:ea typeface="Times" panose="02020603050405020304" pitchFamily="18" charset="0"/>
              </a:rPr>
              <a:t>revitalise South Africa’s old industrial parks </a:t>
            </a:r>
            <a:r>
              <a:rPr lang="en-GB" sz="2400" dirty="0" smtClean="0">
                <a:latin typeface="Arial" panose="020B0604020202020204" pitchFamily="34" charset="0"/>
                <a:ea typeface="Times" panose="02020603050405020304" pitchFamily="18" charset="0"/>
              </a:rPr>
              <a:t>allowing them to </a:t>
            </a:r>
            <a:r>
              <a:rPr lang="en-GB" sz="2400" dirty="0">
                <a:latin typeface="Arial" panose="020B0604020202020204" pitchFamily="34" charset="0"/>
                <a:ea typeface="Times" panose="02020603050405020304" pitchFamily="18" charset="0"/>
              </a:rPr>
              <a:t>serve as catalysts for broader economic and industrial development in their host regions </a:t>
            </a:r>
            <a:r>
              <a:rPr lang="en-GB" sz="2400" i="1" dirty="0">
                <a:latin typeface="Arial" panose="020B0604020202020204" pitchFamily="34" charset="0"/>
                <a:ea typeface="Times" panose="02020603050405020304" pitchFamily="18" charset="0"/>
              </a:rPr>
              <a:t>(townships and rural </a:t>
            </a:r>
            <a:r>
              <a:rPr lang="en-GB" sz="2400" i="1" dirty="0" smtClean="0">
                <a:latin typeface="Arial" panose="020B0604020202020204" pitchFamily="34" charset="0"/>
                <a:ea typeface="Times" panose="02020603050405020304" pitchFamily="18" charset="0"/>
              </a:rPr>
              <a:t>areas).</a:t>
            </a:r>
          </a:p>
          <a:p>
            <a:pPr marL="0" marR="0" indent="0" algn="just">
              <a:lnSpc>
                <a:spcPct val="150000"/>
              </a:lnSpc>
              <a:spcBef>
                <a:spcPts val="0"/>
              </a:spcBef>
              <a:spcAft>
                <a:spcPts val="0"/>
              </a:spcAft>
              <a:buNone/>
            </a:pPr>
            <a:r>
              <a:rPr lang="en-GB" sz="2400" dirty="0" smtClean="0">
                <a:latin typeface="Arial" panose="020B0604020202020204" pitchFamily="34" charset="0"/>
                <a:ea typeface="Times" panose="02020603050405020304" pitchFamily="18" charset="0"/>
              </a:rPr>
              <a:t>The Industrial Parks contribute </a:t>
            </a:r>
            <a:r>
              <a:rPr lang="en-GB" sz="2400" dirty="0">
                <a:latin typeface="Arial" panose="020B0604020202020204" pitchFamily="34" charset="0"/>
                <a:ea typeface="Times" panose="02020603050405020304" pitchFamily="18" charset="0"/>
              </a:rPr>
              <a:t>to economic growth, diversification of economic activity, attracting </a:t>
            </a:r>
            <a:r>
              <a:rPr lang="en-GB" sz="2400" dirty="0" smtClean="0">
                <a:latin typeface="Arial" panose="020B0604020202020204" pitchFamily="34" charset="0"/>
                <a:ea typeface="Times" panose="02020603050405020304" pitchFamily="18" charset="0"/>
              </a:rPr>
              <a:t>investments, job </a:t>
            </a:r>
            <a:r>
              <a:rPr lang="en-GB" sz="2400" dirty="0">
                <a:latin typeface="Arial" panose="020B0604020202020204" pitchFamily="34" charset="0"/>
                <a:ea typeface="Times" panose="02020603050405020304" pitchFamily="18" charset="0"/>
              </a:rPr>
              <a:t>creation and addressing inequality. </a:t>
            </a:r>
            <a:endParaRPr lang="en-US" sz="2400" dirty="0">
              <a:effectLst/>
              <a:latin typeface="Times" panose="02020603050405020304" pitchFamily="18" charset="0"/>
              <a:ea typeface="Times" panose="02020603050405020304" pitchFamily="18" charset="0"/>
            </a:endParaRPr>
          </a:p>
        </p:txBody>
      </p:sp>
    </p:spTree>
    <p:extLst>
      <p:ext uri="{BB962C8B-B14F-4D97-AF65-F5344CB8AC3E}">
        <p14:creationId xmlns:p14="http://schemas.microsoft.com/office/powerpoint/2010/main" xmlns="" val="2077368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83941"/>
            <a:ext cx="8352928" cy="518985"/>
          </a:xfrm>
          <a:solidFill>
            <a:srgbClr val="FFC000"/>
          </a:solidFill>
        </p:spPr>
        <p:txBody>
          <a:bodyPr/>
          <a:lstStyle/>
          <a:p>
            <a:r>
              <a:rPr lang="en-US" sz="2400" b="1" dirty="0" smtClean="0">
                <a:latin typeface="Arial" panose="020B0604020202020204" pitchFamily="34" charset="0"/>
                <a:cs typeface="Arial" panose="020B0604020202020204" pitchFamily="34" charset="0"/>
              </a:rPr>
              <a:t>Objectives</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5</a:t>
            </a:fld>
            <a:endParaRPr lang="en-US" dirty="0">
              <a:solidFill>
                <a:srgbClr val="000000"/>
              </a:solidFill>
            </a:endParaRPr>
          </a:p>
        </p:txBody>
      </p:sp>
      <p:sp>
        <p:nvSpPr>
          <p:cNvPr id="5" name="Content Placeholder 4"/>
          <p:cNvSpPr>
            <a:spLocks noGrp="1"/>
          </p:cNvSpPr>
          <p:nvPr>
            <p:ph idx="1"/>
          </p:nvPr>
        </p:nvSpPr>
        <p:spPr>
          <a:xfrm>
            <a:off x="395536" y="836712"/>
            <a:ext cx="8218604" cy="5466962"/>
          </a:xfrm>
        </p:spPr>
        <p:txBody>
          <a:bodyPr/>
          <a:lstStyle/>
          <a:p>
            <a:pPr marR="0" algn="just">
              <a:lnSpc>
                <a:spcPct val="150000"/>
              </a:lnSpc>
              <a:spcBef>
                <a:spcPts val="0"/>
              </a:spcBef>
              <a:spcAft>
                <a:spcPts val="1200"/>
              </a:spcAft>
              <a:buFont typeface="Wingdings" panose="05000000000000000000" pitchFamily="2" charset="2"/>
              <a:buChar char="q"/>
            </a:pPr>
            <a:r>
              <a:rPr lang="en-GB" sz="1800" dirty="0" smtClean="0">
                <a:latin typeface="Arial" panose="020B0604020202020204" pitchFamily="34" charset="0"/>
                <a:ea typeface="Times" panose="02020603050405020304" pitchFamily="18" charset="0"/>
                <a:cs typeface="Arial" panose="020B0604020202020204" pitchFamily="34" charset="0"/>
              </a:rPr>
              <a:t>The </a:t>
            </a:r>
            <a:r>
              <a:rPr lang="en-GB" sz="1800" dirty="0">
                <a:latin typeface="Arial" panose="020B0604020202020204" pitchFamily="34" charset="0"/>
                <a:ea typeface="Times" panose="02020603050405020304" pitchFamily="18" charset="0"/>
                <a:cs typeface="Arial" panose="020B0604020202020204" pitchFamily="34" charset="0"/>
              </a:rPr>
              <a:t>objectives of the Revitalization of Industrial Parks Programmes </a:t>
            </a:r>
            <a:r>
              <a:rPr lang="en-GB" sz="1800" dirty="0" smtClean="0">
                <a:latin typeface="Arial" panose="020B0604020202020204" pitchFamily="34" charset="0"/>
                <a:ea typeface="Times" panose="02020603050405020304" pitchFamily="18" charset="0"/>
                <a:cs typeface="Arial" panose="020B0604020202020204" pitchFamily="34" charset="0"/>
              </a:rPr>
              <a:t>are:</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lgn="just">
              <a:spcBef>
                <a:spcPts val="0"/>
              </a:spcBef>
              <a:spcAft>
                <a:spcPts val="1200"/>
              </a:spcAft>
              <a:buFont typeface="+mj-lt"/>
              <a:buAutoNum type="romanLcPeriod"/>
            </a:pPr>
            <a:r>
              <a:rPr lang="en-GB" sz="1800" dirty="0">
                <a:latin typeface="Arial" panose="020B0604020202020204" pitchFamily="34" charset="0"/>
                <a:ea typeface="Times" panose="02020603050405020304" pitchFamily="18" charset="0"/>
                <a:cs typeface="Arial" panose="020B0604020202020204" pitchFamily="34" charset="0"/>
              </a:rPr>
              <a:t>To accelerate economic development in the lagging regions by attracting business investments to locate in the areas.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lgn="just">
              <a:spcBef>
                <a:spcPts val="0"/>
              </a:spcBef>
              <a:spcAft>
                <a:spcPts val="1200"/>
              </a:spcAft>
              <a:buFont typeface="+mj-lt"/>
              <a:buAutoNum type="romanLcPeriod"/>
            </a:pPr>
            <a:r>
              <a:rPr lang="en-GB" sz="1800" dirty="0">
                <a:latin typeface="Arial" panose="020B0604020202020204" pitchFamily="34" charset="0"/>
                <a:ea typeface="Times" panose="02020603050405020304" pitchFamily="18" charset="0"/>
                <a:cs typeface="Arial" panose="020B0604020202020204" pitchFamily="34" charset="0"/>
              </a:rPr>
              <a:t>To support job creation in manufacturing and related sectors so as to arrest negative externalities associated with urban congestion.</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lgn="just">
              <a:spcBef>
                <a:spcPts val="0"/>
              </a:spcBef>
              <a:spcAft>
                <a:spcPts val="1200"/>
              </a:spcAft>
              <a:buFont typeface="+mj-lt"/>
              <a:buAutoNum type="romanLcPeriod"/>
            </a:pPr>
            <a:r>
              <a:rPr lang="en-GB" sz="1800" dirty="0">
                <a:latin typeface="Arial" panose="020B0604020202020204" pitchFamily="34" charset="0"/>
                <a:ea typeface="Times" panose="02020603050405020304" pitchFamily="18" charset="0"/>
                <a:cs typeface="Arial" panose="020B0604020202020204" pitchFamily="34" charset="0"/>
              </a:rPr>
              <a:t>To remove barriers related to infrastructure, market access and institutional and support firm level competitiveness.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lgn="just">
              <a:spcBef>
                <a:spcPts val="0"/>
              </a:spcBef>
              <a:spcAft>
                <a:spcPts val="1200"/>
              </a:spcAft>
              <a:buFont typeface="+mj-lt"/>
              <a:buAutoNum type="romanLcPeriod"/>
            </a:pPr>
            <a:r>
              <a:rPr lang="en-GB" sz="1800" dirty="0">
                <a:latin typeface="Arial" panose="020B0604020202020204" pitchFamily="34" charset="0"/>
                <a:ea typeface="Times" panose="02020603050405020304" pitchFamily="18" charset="0"/>
                <a:cs typeface="Arial" panose="020B0604020202020204" pitchFamily="34" charset="0"/>
              </a:rPr>
              <a:t>To provide new opportunities and support the high growth in the townships, rural and distressed areas.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lgn="just">
              <a:spcBef>
                <a:spcPts val="0"/>
              </a:spcBef>
              <a:spcAft>
                <a:spcPts val="1200"/>
              </a:spcAft>
              <a:buFont typeface="+mj-lt"/>
              <a:buAutoNum type="romanLcPeriod"/>
            </a:pPr>
            <a:r>
              <a:rPr lang="en-GB" sz="1800" dirty="0">
                <a:latin typeface="Arial" panose="020B0604020202020204" pitchFamily="34" charset="0"/>
                <a:ea typeface="Times" panose="02020603050405020304" pitchFamily="18" charset="0"/>
                <a:cs typeface="Arial" panose="020B0604020202020204" pitchFamily="34" charset="0"/>
              </a:rPr>
              <a:t>To assist regions to build, strengthen and develop strategic industrial capabilities; </a:t>
            </a:r>
            <a:r>
              <a:rPr lang="en-GB" sz="1800" dirty="0" smtClean="0">
                <a:latin typeface="Arial" panose="020B0604020202020204" pitchFamily="34" charset="0"/>
                <a:ea typeface="Times" panose="02020603050405020304" pitchFamily="18" charset="0"/>
                <a:cs typeface="Arial" panose="020B0604020202020204" pitchFamily="34" charset="0"/>
              </a:rPr>
              <a:t>and </a:t>
            </a:r>
          </a:p>
          <a:p>
            <a:pPr lvl="1" algn="just">
              <a:spcBef>
                <a:spcPts val="0"/>
              </a:spcBef>
              <a:spcAft>
                <a:spcPts val="1200"/>
              </a:spcAft>
              <a:buFont typeface="+mj-lt"/>
              <a:buAutoNum type="romanLcPeriod"/>
            </a:pPr>
            <a:r>
              <a:rPr lang="en-GB" sz="1800" dirty="0" smtClean="0">
                <a:latin typeface="Arial" panose="020B0604020202020204" pitchFamily="34" charset="0"/>
                <a:ea typeface="Times" panose="02020603050405020304" pitchFamily="18" charset="0"/>
                <a:cs typeface="Arial" panose="020B0604020202020204" pitchFamily="34" charset="0"/>
              </a:rPr>
              <a:t>To </a:t>
            </a:r>
            <a:r>
              <a:rPr lang="en-GB" sz="1800" dirty="0">
                <a:latin typeface="Arial" panose="020B0604020202020204" pitchFamily="34" charset="0"/>
                <a:ea typeface="Times" panose="02020603050405020304" pitchFamily="18" charset="0"/>
                <a:cs typeface="Arial" panose="020B0604020202020204" pitchFamily="34" charset="0"/>
              </a:rPr>
              <a:t>develop sustainable industrial clusters on the back of the old industrial assets in those regions.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lvl="1"/>
            <a:endParaRPr lang="en-ZA" sz="2000" dirty="0"/>
          </a:p>
        </p:txBody>
      </p:sp>
    </p:spTree>
    <p:extLst>
      <p:ext uri="{BB962C8B-B14F-4D97-AF65-F5344CB8AC3E}">
        <p14:creationId xmlns:p14="http://schemas.microsoft.com/office/powerpoint/2010/main" xmlns="" val="1019182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624779"/>
          </a:xfrm>
          <a:solidFill>
            <a:srgbClr val="FFC000"/>
          </a:solidFill>
        </p:spPr>
        <p:txBody>
          <a:bodyPr/>
          <a:lstStyle/>
          <a:p>
            <a:r>
              <a:rPr lang="en-US" sz="2400" b="1" dirty="0" smtClean="0">
                <a:latin typeface="Arial" panose="020B0604020202020204" pitchFamily="34" charset="0"/>
                <a:cs typeface="Arial" panose="020B0604020202020204" pitchFamily="34" charset="0"/>
              </a:rPr>
              <a:t>Implementation Programme</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6</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R="0" algn="just">
              <a:lnSpc>
                <a:spcPct val="150000"/>
              </a:lnSpc>
              <a:spcBef>
                <a:spcPts val="0"/>
              </a:spcBef>
              <a:spcAft>
                <a:spcPts val="1200"/>
              </a:spcAft>
              <a:buFont typeface="Wingdings" panose="05000000000000000000" pitchFamily="2" charset="2"/>
              <a:buChar char="q"/>
            </a:pPr>
            <a:r>
              <a:rPr lang="en-US" sz="2000" dirty="0" smtClean="0">
                <a:latin typeface="Arial" panose="020B0604020202020204" pitchFamily="34" charset="0"/>
              </a:rPr>
              <a:t>The </a:t>
            </a:r>
            <a:r>
              <a:rPr lang="en-US" sz="2000" dirty="0">
                <a:latin typeface="Arial" panose="020B0604020202020204" pitchFamily="34" charset="0"/>
              </a:rPr>
              <a:t>revitalization </a:t>
            </a:r>
            <a:r>
              <a:rPr lang="en-US" sz="2000" dirty="0" smtClean="0">
                <a:latin typeface="Arial" panose="020B0604020202020204" pitchFamily="34" charset="0"/>
              </a:rPr>
              <a:t>Programme is categorized into the following phases:-</a:t>
            </a:r>
            <a:endParaRPr lang="en-US" sz="2000" dirty="0">
              <a:latin typeface="Arial" panose="020B0604020202020204" pitchFamily="34" charset="0"/>
            </a:endParaRPr>
          </a:p>
          <a:p>
            <a:pPr marL="400050" lvl="1" indent="0">
              <a:lnSpc>
                <a:spcPct val="114000"/>
              </a:lnSpc>
              <a:spcBef>
                <a:spcPts val="0"/>
              </a:spcBef>
              <a:spcAft>
                <a:spcPts val="1200"/>
              </a:spcAft>
              <a:buNone/>
            </a:pPr>
            <a:r>
              <a:rPr lang="en-GB" sz="2000" b="1" dirty="0" smtClean="0">
                <a:latin typeface="Arial" panose="020B0604020202020204" pitchFamily="34" charset="0"/>
                <a:ea typeface="Times New Roman" panose="02020603050405020304" pitchFamily="18" charset="0"/>
                <a:cs typeface="Times New Roman" panose="02020603050405020304" pitchFamily="18" charset="0"/>
              </a:rPr>
              <a:t>Phase </a:t>
            </a:r>
            <a:r>
              <a:rPr lang="en-GB" sz="2000" b="1" dirty="0">
                <a:latin typeface="Arial" panose="020B0604020202020204" pitchFamily="34" charset="0"/>
                <a:ea typeface="Times New Roman" panose="02020603050405020304" pitchFamily="18" charset="0"/>
                <a:cs typeface="Times New Roman" panose="02020603050405020304" pitchFamily="18" charset="0"/>
              </a:rPr>
              <a:t>1:</a:t>
            </a:r>
            <a:r>
              <a:rPr lang="en-GB" sz="2000" dirty="0">
                <a:latin typeface="Arial" panose="020B0604020202020204" pitchFamily="34" charset="0"/>
                <a:ea typeface="Times New Roman" panose="02020603050405020304" pitchFamily="18" charset="0"/>
                <a:cs typeface="Times New Roman" panose="02020603050405020304" pitchFamily="18" charset="0"/>
              </a:rPr>
              <a:t> Security infrastructure upgrade, fencing, street lighting, top structures and critical electricity requirements</a:t>
            </a:r>
            <a:endParaRPr lang="en-US" sz="2000" dirty="0">
              <a:latin typeface="Times" panose="02020603050405020304" pitchFamily="18" charset="0"/>
              <a:ea typeface="Times" panose="02020603050405020304" pitchFamily="18" charset="0"/>
              <a:cs typeface="Times New Roman" panose="02020603050405020304" pitchFamily="18" charset="0"/>
            </a:endParaRPr>
          </a:p>
          <a:p>
            <a:pPr marL="400050" lvl="1" indent="0">
              <a:lnSpc>
                <a:spcPct val="114000"/>
              </a:lnSpc>
              <a:spcBef>
                <a:spcPts val="0"/>
              </a:spcBef>
              <a:spcAft>
                <a:spcPts val="1200"/>
              </a:spcAft>
              <a:buNone/>
            </a:pPr>
            <a:r>
              <a:rPr lang="en-GB" sz="2000" b="1" dirty="0">
                <a:latin typeface="Arial" panose="020B0604020202020204" pitchFamily="34" charset="0"/>
                <a:ea typeface="Times New Roman" panose="02020603050405020304" pitchFamily="18" charset="0"/>
                <a:cs typeface="Times New Roman" panose="02020603050405020304" pitchFamily="18" charset="0"/>
              </a:rPr>
              <a:t>Phase 2:</a:t>
            </a:r>
            <a:r>
              <a:rPr lang="en-GB" sz="2000" dirty="0">
                <a:latin typeface="Arial" panose="020B0604020202020204" pitchFamily="34" charset="0"/>
                <a:ea typeface="Times New Roman" panose="02020603050405020304" pitchFamily="18" charset="0"/>
                <a:cs typeface="Times New Roman" panose="02020603050405020304" pitchFamily="18" charset="0"/>
              </a:rPr>
              <a:t> Engineering designs and construction of new and existing roads, bulk water supply and sewage treatment plants or industrial effluent control </a:t>
            </a:r>
            <a:endParaRPr lang="en-US" sz="2000" dirty="0">
              <a:latin typeface="Times" panose="02020603050405020304" pitchFamily="18" charset="0"/>
              <a:ea typeface="Times" panose="02020603050405020304" pitchFamily="18" charset="0"/>
              <a:cs typeface="Times New Roman" panose="02020603050405020304" pitchFamily="18" charset="0"/>
            </a:endParaRPr>
          </a:p>
          <a:p>
            <a:pPr marL="400050" lvl="1" indent="0">
              <a:lnSpc>
                <a:spcPct val="114000"/>
              </a:lnSpc>
              <a:spcBef>
                <a:spcPts val="0"/>
              </a:spcBef>
              <a:spcAft>
                <a:spcPts val="1200"/>
              </a:spcAft>
              <a:buNone/>
            </a:pPr>
            <a:r>
              <a:rPr lang="en-GB" sz="2000" b="1" dirty="0">
                <a:latin typeface="Arial" panose="020B0604020202020204" pitchFamily="34" charset="0"/>
                <a:ea typeface="Times New Roman" panose="02020603050405020304" pitchFamily="18" charset="0"/>
                <a:cs typeface="Times New Roman" panose="02020603050405020304" pitchFamily="18" charset="0"/>
              </a:rPr>
              <a:t>Phase 3:</a:t>
            </a:r>
            <a:r>
              <a:rPr lang="en-GB" sz="2000" dirty="0">
                <a:latin typeface="Arial" panose="020B0604020202020204" pitchFamily="34" charset="0"/>
                <a:ea typeface="Times New Roman" panose="02020603050405020304" pitchFamily="18" charset="0"/>
                <a:cs typeface="Times New Roman" panose="02020603050405020304" pitchFamily="18" charset="0"/>
              </a:rPr>
              <a:t> Upgrading electricity infrastructure, and build new top structures in line with the expansion programme of the Parks.</a:t>
            </a:r>
            <a:endParaRPr lang="en-US" sz="2000" dirty="0">
              <a:latin typeface="Times" panose="02020603050405020304" pitchFamily="18" charset="0"/>
              <a:ea typeface="Times" panose="02020603050405020304" pitchFamily="18" charset="0"/>
              <a:cs typeface="Times New Roman" panose="02020603050405020304" pitchFamily="18" charset="0"/>
            </a:endParaRPr>
          </a:p>
          <a:p>
            <a:pPr marL="400050" lvl="1" indent="0">
              <a:lnSpc>
                <a:spcPct val="114000"/>
              </a:lnSpc>
              <a:spcBef>
                <a:spcPts val="0"/>
              </a:spcBef>
              <a:spcAft>
                <a:spcPts val="1200"/>
              </a:spcAft>
              <a:buNone/>
            </a:pPr>
            <a:r>
              <a:rPr lang="en-GB" sz="2000" b="1" dirty="0">
                <a:latin typeface="Arial" panose="020B0604020202020204" pitchFamily="34" charset="0"/>
                <a:ea typeface="Times New Roman" panose="02020603050405020304" pitchFamily="18" charset="0"/>
                <a:cs typeface="Times New Roman" panose="02020603050405020304" pitchFamily="18" charset="0"/>
              </a:rPr>
              <a:t>Phase 4:</a:t>
            </a:r>
            <a:r>
              <a:rPr lang="en-GB" sz="2000" dirty="0">
                <a:latin typeface="Arial" panose="020B0604020202020204" pitchFamily="34" charset="0"/>
                <a:ea typeface="Times New Roman" panose="02020603050405020304" pitchFamily="18" charset="0"/>
                <a:cs typeface="Times New Roman" panose="02020603050405020304" pitchFamily="18" charset="0"/>
              </a:rPr>
              <a:t> Development of sustainable industrial clusters in the Parks</a:t>
            </a:r>
            <a:r>
              <a:rPr lang="en-GB" sz="1600" dirty="0">
                <a:latin typeface="Arial" panose="020B0604020202020204" pitchFamily="34" charset="0"/>
                <a:ea typeface="Times New Roman" panose="02020603050405020304" pitchFamily="18" charset="0"/>
                <a:cs typeface="Times New Roman" panose="02020603050405020304" pitchFamily="18" charset="0"/>
              </a:rPr>
              <a:t>.</a:t>
            </a:r>
            <a:endParaRPr lang="en-US" sz="1600" dirty="0">
              <a:latin typeface="Times" panose="02020603050405020304" pitchFamily="18" charset="0"/>
              <a:ea typeface="Times" panose="02020603050405020304" pitchFamily="18" charset="0"/>
              <a:cs typeface="Times New Roman" panose="02020603050405020304" pitchFamily="18" charset="0"/>
            </a:endParaRPr>
          </a:p>
          <a:p>
            <a:pPr lvl="0">
              <a:buFont typeface="Wingdings" panose="05000000000000000000" pitchFamily="2" charset="2"/>
              <a:buChar char="q"/>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spTree>
    <p:extLst>
      <p:ext uri="{BB962C8B-B14F-4D97-AF65-F5344CB8AC3E}">
        <p14:creationId xmlns:p14="http://schemas.microsoft.com/office/powerpoint/2010/main" xmlns="" val="29388847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47" y="116632"/>
            <a:ext cx="8012575" cy="552771"/>
          </a:xfrm>
          <a:solidFill>
            <a:srgbClr val="FFC000"/>
          </a:solidFill>
        </p:spPr>
        <p:txBody>
          <a:bodyPr/>
          <a:lstStyle/>
          <a:p>
            <a:r>
              <a:rPr lang="en-US" sz="2400" b="1" dirty="0">
                <a:latin typeface="Arial" panose="020B0604020202020204" pitchFamily="34" charset="0"/>
                <a:cs typeface="Arial" panose="020B0604020202020204" pitchFamily="34" charset="0"/>
              </a:rPr>
              <a:t>List of Approved Industrial Parks and Value</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7</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0" lvl="0" indent="0">
              <a:buNone/>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28410344"/>
              </p:ext>
            </p:extLst>
          </p:nvPr>
        </p:nvGraphicFramePr>
        <p:xfrm>
          <a:off x="1979712" y="692695"/>
          <a:ext cx="4968552" cy="5121401"/>
        </p:xfrm>
        <a:graphic>
          <a:graphicData uri="http://schemas.openxmlformats.org/drawingml/2006/table">
            <a:tbl>
              <a:tblPr firstRow="1" firstCol="1" bandRow="1">
                <a:effectLst>
                  <a:outerShdw blurRad="50800" dist="38100" algn="l" rotWithShape="0">
                    <a:prstClr val="black">
                      <a:alpha val="40000"/>
                    </a:prstClr>
                  </a:outerShdw>
                </a:effectLst>
              </a:tblPr>
              <a:tblGrid>
                <a:gridCol w="1296144"/>
                <a:gridCol w="2088232"/>
                <a:gridCol w="1584176"/>
              </a:tblGrid>
              <a:tr h="703291">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PROVINCE</a:t>
                      </a:r>
                      <a:endParaRPr lang="en-US" sz="13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just">
                        <a:lnSpc>
                          <a:spcPct val="115000"/>
                        </a:lnSpc>
                        <a:spcBef>
                          <a:spcPts val="0"/>
                        </a:spcBef>
                        <a:spcAft>
                          <a:spcPts val="0"/>
                        </a:spcAft>
                        <a:tabLst>
                          <a:tab pos="2743200" algn="ctr"/>
                          <a:tab pos="5486400" algn="r"/>
                        </a:tabLst>
                      </a:pPr>
                      <a:r>
                        <a:rPr lang="en-ZA" sz="1300" b="1">
                          <a:effectLst/>
                          <a:latin typeface="Arial" pitchFamily="34" charset="0"/>
                          <a:ea typeface="Times New Roman"/>
                          <a:cs typeface="Arial" pitchFamily="34" charset="0"/>
                        </a:rPr>
                        <a:t>INDUSTRIAL PARK</a:t>
                      </a:r>
                      <a:endParaRPr lang="en-US" sz="130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TOTAL APPROVED BUDGET</a:t>
                      </a:r>
                      <a:endParaRPr lang="en-US" sz="1300" dirty="0">
                        <a:effectLst/>
                        <a:latin typeface="Arial" pitchFamily="34" charset="0"/>
                        <a:ea typeface="Calibri"/>
                        <a:cs typeface="Arial" pitchFamily="34" charset="0"/>
                      </a:endParaRPr>
                    </a:p>
                  </a:txBody>
                  <a:tcPr marL="68580" marR="68580" marT="0" marB="0">
                    <a:solidFill>
                      <a:srgbClr val="FFC000"/>
                    </a:solidFill>
                  </a:tcPr>
                </a:tc>
              </a:tr>
              <a:tr h="847556">
                <a:tc>
                  <a:txBody>
                    <a:bodyPr/>
                    <a:lstStyle/>
                    <a:p>
                      <a:pPr marL="0" marR="0" algn="just">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Eastern Cape</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Vulindlela</a:t>
                      </a:r>
                      <a:r>
                        <a:rPr lang="en-ZA" sz="1300" b="1" dirty="0">
                          <a:effectLst/>
                          <a:latin typeface="Arial" pitchFamily="34" charset="0"/>
                          <a:ea typeface="Times New Roman"/>
                          <a:cs typeface="Arial" pitchFamily="34" charset="0"/>
                        </a:rPr>
                        <a:t> </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Eastern Cape Development </a:t>
                      </a:r>
                      <a:r>
                        <a:rPr lang="en-ZA" sz="1300" dirty="0" smtClean="0">
                          <a:effectLst/>
                          <a:latin typeface="Arial" pitchFamily="34" charset="0"/>
                          <a:ea typeface="Times New Roman"/>
                          <a:cs typeface="Arial" pitchFamily="34" charset="0"/>
                        </a:rPr>
                        <a:t>Corporation </a:t>
                      </a:r>
                    </a:p>
                    <a:p>
                      <a:pPr marL="0" marR="0" algn="l">
                        <a:lnSpc>
                          <a:spcPct val="115000"/>
                        </a:lnSpc>
                        <a:spcBef>
                          <a:spcPts val="0"/>
                        </a:spcBef>
                        <a:spcAft>
                          <a:spcPts val="0"/>
                        </a:spcAft>
                        <a:tabLst>
                          <a:tab pos="2743200" algn="ctr"/>
                          <a:tab pos="5486400" algn="r"/>
                        </a:tabLst>
                      </a:pPr>
                      <a:endParaRPr lang="en-US" sz="8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R</a:t>
                      </a:r>
                      <a:r>
                        <a:rPr lang="en-US" sz="1300" b="1" dirty="0">
                          <a:effectLst/>
                          <a:latin typeface="Arial" pitchFamily="34" charset="0"/>
                          <a:ea typeface="Times New Roman"/>
                          <a:cs typeface="Arial" pitchFamily="34" charset="0"/>
                        </a:rPr>
                        <a:t> 22 723 571 </a:t>
                      </a:r>
                      <a:endParaRPr lang="en-US" sz="1300" dirty="0">
                        <a:effectLst/>
                        <a:latin typeface="Arial" pitchFamily="34" charset="0"/>
                        <a:ea typeface="Calibri"/>
                        <a:cs typeface="Arial" pitchFamily="34" charset="0"/>
                      </a:endParaRPr>
                    </a:p>
                  </a:txBody>
                  <a:tcPr marL="68580" marR="68580" marT="0" marB="0">
                    <a:solidFill>
                      <a:schemeClr val="bg1"/>
                    </a:solidFill>
                  </a:tcPr>
                </a:tc>
              </a:tr>
              <a:tr h="847556">
                <a:tc>
                  <a:txBody>
                    <a:bodyPr/>
                    <a:lstStyle/>
                    <a:p>
                      <a:pPr marL="0" marR="0" algn="just">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Eastern Cape</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Queenindustria</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Chris Hani Development </a:t>
                      </a:r>
                      <a:r>
                        <a:rPr lang="en-ZA" sz="1300" dirty="0" smtClean="0">
                          <a:effectLst/>
                          <a:latin typeface="Arial" pitchFamily="34" charset="0"/>
                          <a:ea typeface="Times New Roman"/>
                          <a:cs typeface="Arial" pitchFamily="34" charset="0"/>
                        </a:rPr>
                        <a:t>Agency</a:t>
                      </a:r>
                    </a:p>
                    <a:p>
                      <a:pPr marL="0" marR="0" algn="l">
                        <a:lnSpc>
                          <a:spcPct val="115000"/>
                        </a:lnSpc>
                        <a:spcBef>
                          <a:spcPts val="0"/>
                        </a:spcBef>
                        <a:spcAft>
                          <a:spcPts val="0"/>
                        </a:spcAft>
                        <a:tabLst>
                          <a:tab pos="2743200" algn="ctr"/>
                          <a:tab pos="5486400" algn="r"/>
                        </a:tabLst>
                      </a:pPr>
                      <a:endParaRPr lang="en-US" sz="8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R22 500 000</a:t>
                      </a:r>
                      <a:endParaRPr lang="en-US" sz="1300" dirty="0">
                        <a:effectLst/>
                        <a:latin typeface="Arial" pitchFamily="34" charset="0"/>
                        <a:ea typeface="Calibri"/>
                        <a:cs typeface="Arial" pitchFamily="34" charset="0"/>
                      </a:endParaRPr>
                    </a:p>
                  </a:txBody>
                  <a:tcPr marL="68580" marR="68580" marT="0" marB="0">
                    <a:solidFill>
                      <a:schemeClr val="bg1"/>
                    </a:solidFill>
                  </a:tcPr>
                </a:tc>
              </a:tr>
              <a:tr h="613125">
                <a:tc>
                  <a:txBody>
                    <a:bodyPr/>
                    <a:lstStyle/>
                    <a:p>
                      <a:pPr marL="0" marR="0" algn="just">
                        <a:lnSpc>
                          <a:spcPct val="115000"/>
                        </a:lnSpc>
                        <a:spcBef>
                          <a:spcPts val="0"/>
                        </a:spcBef>
                        <a:spcAft>
                          <a:spcPts val="0"/>
                        </a:spcAft>
                        <a:tabLst>
                          <a:tab pos="2743200" algn="ctr"/>
                          <a:tab pos="5486400" algn="r"/>
                        </a:tabLst>
                      </a:pPr>
                      <a:r>
                        <a:rPr lang="en-ZA" sz="1300">
                          <a:effectLst/>
                          <a:latin typeface="Arial" pitchFamily="34" charset="0"/>
                          <a:ea typeface="Times New Roman"/>
                          <a:cs typeface="Arial" pitchFamily="34" charset="0"/>
                        </a:rPr>
                        <a:t>KwaZulu-Natal</a:t>
                      </a:r>
                      <a:endParaRPr lang="en-US" sz="1300">
                        <a:effectLst/>
                        <a:latin typeface="Arial" pitchFamily="34" charset="0"/>
                        <a:ea typeface="Calibri"/>
                        <a:cs typeface="Arial" pitchFamily="34" charset="0"/>
                      </a:endParaRPr>
                    </a:p>
                    <a:p>
                      <a:pPr marL="0" marR="0">
                        <a:lnSpc>
                          <a:spcPct val="115000"/>
                        </a:lnSpc>
                        <a:spcBef>
                          <a:spcPts val="0"/>
                        </a:spcBef>
                        <a:spcAft>
                          <a:spcPts val="0"/>
                        </a:spcAft>
                        <a:tabLst>
                          <a:tab pos="2133600" algn="l"/>
                        </a:tabLst>
                      </a:pPr>
                      <a:r>
                        <a:rPr lang="en-ZA" sz="1300">
                          <a:effectLst/>
                          <a:latin typeface="Arial" pitchFamily="34" charset="0"/>
                          <a:ea typeface="Times New Roman"/>
                          <a:cs typeface="Arial" pitchFamily="34" charset="0"/>
                        </a:rPr>
                        <a:t>	</a:t>
                      </a:r>
                      <a:endParaRPr lang="en-US" sz="130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Isithebe</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pPr>
                      <a:r>
                        <a:rPr lang="en-ZA" sz="1300" dirty="0" err="1">
                          <a:effectLst/>
                          <a:latin typeface="Arial" pitchFamily="34" charset="0"/>
                          <a:ea typeface="Times New Roman"/>
                          <a:cs typeface="Arial" pitchFamily="34" charset="0"/>
                        </a:rPr>
                        <a:t>Ithala</a:t>
                      </a:r>
                      <a:r>
                        <a:rPr lang="en-ZA" sz="1300" dirty="0">
                          <a:effectLst/>
                          <a:latin typeface="Arial" pitchFamily="34" charset="0"/>
                          <a:ea typeface="Times New Roman"/>
                          <a:cs typeface="Arial" pitchFamily="34" charset="0"/>
                        </a:rPr>
                        <a:t> Bank</a:t>
                      </a:r>
                      <a:r>
                        <a:rPr lang="en-ZA" sz="1300" dirty="0">
                          <a:effectLst/>
                          <a:latin typeface="Arial" pitchFamily="34" charset="0"/>
                          <a:ea typeface="Arial Unicode MS"/>
                          <a:cs typeface="Arial" pitchFamily="34" charset="0"/>
                        </a:rPr>
                        <a:t> </a:t>
                      </a:r>
                      <a:endParaRPr lang="en-ZA" sz="1300" dirty="0" smtClean="0">
                        <a:effectLst/>
                        <a:latin typeface="Arial" pitchFamily="34" charset="0"/>
                        <a:ea typeface="Arial Unicode MS"/>
                        <a:cs typeface="Arial" pitchFamily="34" charset="0"/>
                      </a:endParaRPr>
                    </a:p>
                    <a:p>
                      <a:pPr marL="0" marR="0" algn="l">
                        <a:lnSpc>
                          <a:spcPct val="115000"/>
                        </a:lnSpc>
                        <a:spcBef>
                          <a:spcPts val="0"/>
                        </a:spcBef>
                        <a:spcAft>
                          <a:spcPts val="0"/>
                        </a:spcAft>
                      </a:pPr>
                      <a:endParaRPr lang="en-US" sz="8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R</a:t>
                      </a:r>
                      <a:r>
                        <a:rPr lang="en-ZA" sz="1300" dirty="0">
                          <a:effectLst/>
                          <a:latin typeface="Arial" pitchFamily="34" charset="0"/>
                          <a:ea typeface="Calibri"/>
                          <a:cs typeface="Arial" pitchFamily="34" charset="0"/>
                        </a:rPr>
                        <a:t> </a:t>
                      </a:r>
                      <a:r>
                        <a:rPr lang="en-ZA" sz="1300" b="1" dirty="0">
                          <a:effectLst/>
                          <a:latin typeface="Arial" pitchFamily="34" charset="0"/>
                          <a:ea typeface="Times New Roman"/>
                          <a:cs typeface="Arial" pitchFamily="34" charset="0"/>
                        </a:rPr>
                        <a:t>49 580 020</a:t>
                      </a:r>
                      <a:endParaRPr lang="en-US" sz="1300" dirty="0">
                        <a:effectLst/>
                        <a:latin typeface="Arial" pitchFamily="34" charset="0"/>
                        <a:ea typeface="Calibri"/>
                        <a:cs typeface="Arial" pitchFamily="34" charset="0"/>
                      </a:endParaRPr>
                    </a:p>
                  </a:txBody>
                  <a:tcPr marL="68580" marR="68580" marT="0" marB="0">
                    <a:solidFill>
                      <a:schemeClr val="bg1"/>
                    </a:solidFill>
                  </a:tcPr>
                </a:tc>
              </a:tr>
              <a:tr h="703291">
                <a:tc>
                  <a:txBody>
                    <a:bodyPr/>
                    <a:lstStyle/>
                    <a:p>
                      <a:pPr marL="0" marR="0" algn="just">
                        <a:lnSpc>
                          <a:spcPct val="115000"/>
                        </a:lnSpc>
                        <a:spcBef>
                          <a:spcPts val="0"/>
                        </a:spcBef>
                        <a:spcAft>
                          <a:spcPts val="0"/>
                        </a:spcAft>
                        <a:tabLst>
                          <a:tab pos="2743200" algn="ctr"/>
                          <a:tab pos="5486400" algn="r"/>
                        </a:tabLst>
                      </a:pPr>
                      <a:r>
                        <a:rPr lang="en-ZA" sz="1300">
                          <a:effectLst/>
                          <a:latin typeface="Arial" pitchFamily="34" charset="0"/>
                          <a:ea typeface="Times New Roman"/>
                          <a:cs typeface="Arial" pitchFamily="34" charset="0"/>
                        </a:rPr>
                        <a:t>Free State</a:t>
                      </a:r>
                      <a:endParaRPr lang="en-US" sz="130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Botshabelo</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Free State Development Corporation (FDC)</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ZA" sz="1300" b="1">
                          <a:effectLst/>
                          <a:latin typeface="Arial" pitchFamily="34" charset="0"/>
                          <a:ea typeface="Times New Roman"/>
                          <a:cs typeface="Arial" pitchFamily="34" charset="0"/>
                        </a:rPr>
                        <a:t>R</a:t>
                      </a:r>
                      <a:r>
                        <a:rPr lang="en-ZA" sz="1300">
                          <a:effectLst/>
                          <a:latin typeface="Arial" pitchFamily="34" charset="0"/>
                          <a:ea typeface="Calibri"/>
                          <a:cs typeface="Arial" pitchFamily="34" charset="0"/>
                        </a:rPr>
                        <a:t> </a:t>
                      </a:r>
                      <a:r>
                        <a:rPr lang="en-ZA" sz="1300" b="1">
                          <a:effectLst/>
                          <a:latin typeface="Arial" pitchFamily="34" charset="0"/>
                          <a:ea typeface="Times New Roman"/>
                          <a:cs typeface="Arial" pitchFamily="34" charset="0"/>
                        </a:rPr>
                        <a:t>24 462 780</a:t>
                      </a:r>
                      <a:endParaRPr lang="en-US" sz="1300">
                        <a:effectLst/>
                        <a:latin typeface="Arial" pitchFamily="34" charset="0"/>
                        <a:ea typeface="Calibri"/>
                        <a:cs typeface="Arial" pitchFamily="34" charset="0"/>
                      </a:endParaRPr>
                    </a:p>
                  </a:txBody>
                  <a:tcPr marL="68580" marR="68580" marT="0" marB="0">
                    <a:solidFill>
                      <a:schemeClr val="bg1"/>
                    </a:solidFill>
                  </a:tcPr>
                </a:tc>
              </a:tr>
              <a:tr h="703291">
                <a:tc>
                  <a:txBody>
                    <a:bodyPr/>
                    <a:lstStyle/>
                    <a:p>
                      <a:pPr marL="0" marR="0" algn="just">
                        <a:lnSpc>
                          <a:spcPct val="115000"/>
                        </a:lnSpc>
                        <a:spcBef>
                          <a:spcPts val="0"/>
                        </a:spcBef>
                        <a:spcAft>
                          <a:spcPts val="0"/>
                        </a:spcAft>
                        <a:tabLst>
                          <a:tab pos="2743200" algn="ctr"/>
                          <a:tab pos="5486400" algn="r"/>
                        </a:tabLst>
                      </a:pPr>
                      <a:r>
                        <a:rPr lang="en-ZA" sz="1300">
                          <a:effectLst/>
                          <a:latin typeface="Arial" pitchFamily="34" charset="0"/>
                          <a:ea typeface="Times New Roman"/>
                          <a:cs typeface="Arial" pitchFamily="34" charset="0"/>
                        </a:rPr>
                        <a:t>North West</a:t>
                      </a:r>
                      <a:endParaRPr lang="en-US" sz="1300">
                        <a:effectLst/>
                        <a:latin typeface="Arial" pitchFamily="34" charset="0"/>
                        <a:ea typeface="Calibri"/>
                        <a:cs typeface="Arial" pitchFamily="34" charset="0"/>
                      </a:endParaRPr>
                    </a:p>
                  </a:txBody>
                  <a:tcPr marL="68580" marR="68580" marT="0" marB="0"/>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Babelegi</a:t>
                      </a:r>
                      <a:r>
                        <a:rPr lang="en-ZA" sz="1300" b="1" dirty="0">
                          <a:effectLst/>
                          <a:latin typeface="Arial" pitchFamily="34" charset="0"/>
                          <a:ea typeface="Times New Roman"/>
                          <a:cs typeface="Arial" pitchFamily="34" charset="0"/>
                        </a:rPr>
                        <a:t> </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North West Development Agency (NWDA)</a:t>
                      </a:r>
                      <a:endParaRPr lang="en-US" sz="1300" dirty="0">
                        <a:effectLst/>
                        <a:latin typeface="Arial" pitchFamily="34" charset="0"/>
                        <a:ea typeface="Calibri"/>
                        <a:cs typeface="Arial" pitchFamily="34" charset="0"/>
                      </a:endParaRPr>
                    </a:p>
                  </a:txBody>
                  <a:tcPr marL="68580" marR="68580" marT="0" marB="0"/>
                </a:tc>
                <a:tc>
                  <a:txBody>
                    <a:bodyPr/>
                    <a:lstStyle/>
                    <a:p>
                      <a:pPr marL="0" marR="0" algn="just">
                        <a:lnSpc>
                          <a:spcPct val="115000"/>
                        </a:lnSpc>
                        <a:spcBef>
                          <a:spcPts val="0"/>
                        </a:spcBef>
                        <a:spcAft>
                          <a:spcPts val="0"/>
                        </a:spcAft>
                        <a:tabLst>
                          <a:tab pos="2743200" algn="ctr"/>
                          <a:tab pos="5486400" algn="r"/>
                        </a:tabLst>
                      </a:pPr>
                      <a:r>
                        <a:rPr lang="en-ZA" sz="1300" b="1">
                          <a:effectLst/>
                          <a:latin typeface="Arial" pitchFamily="34" charset="0"/>
                          <a:ea typeface="Times New Roman"/>
                          <a:cs typeface="Arial" pitchFamily="34" charset="0"/>
                        </a:rPr>
                        <a:t>R 49 341 028</a:t>
                      </a:r>
                      <a:endParaRPr lang="en-US" sz="1300">
                        <a:effectLst/>
                        <a:latin typeface="Arial" pitchFamily="34" charset="0"/>
                        <a:ea typeface="Calibri"/>
                        <a:cs typeface="Arial" pitchFamily="34" charset="0"/>
                      </a:endParaRPr>
                    </a:p>
                  </a:txBody>
                  <a:tcPr marL="68580" marR="68580" marT="0" marB="0"/>
                </a:tc>
              </a:tr>
              <a:tr h="703291">
                <a:tc>
                  <a:txBody>
                    <a:bodyPr/>
                    <a:lstStyle/>
                    <a:p>
                      <a:pPr marL="0" marR="0" algn="just">
                        <a:lnSpc>
                          <a:spcPct val="115000"/>
                        </a:lnSpc>
                        <a:spcBef>
                          <a:spcPts val="0"/>
                        </a:spcBef>
                        <a:spcAft>
                          <a:spcPts val="0"/>
                        </a:spcAft>
                        <a:tabLst>
                          <a:tab pos="2743200" algn="ctr"/>
                          <a:tab pos="5486400" algn="r"/>
                        </a:tabLst>
                      </a:pPr>
                      <a:r>
                        <a:rPr lang="en-ZA" sz="1300">
                          <a:effectLst/>
                          <a:latin typeface="Arial" pitchFamily="34" charset="0"/>
                          <a:ea typeface="Times New Roman"/>
                          <a:cs typeface="Arial" pitchFamily="34" charset="0"/>
                        </a:rPr>
                        <a:t>Limpopo</a:t>
                      </a:r>
                      <a:endParaRPr lang="en-US" sz="1300">
                        <a:effectLst/>
                        <a:latin typeface="Arial" pitchFamily="34" charset="0"/>
                        <a:ea typeface="Calibri"/>
                        <a:cs typeface="Arial" pitchFamily="34" charset="0"/>
                      </a:endParaRPr>
                    </a:p>
                  </a:txBody>
                  <a:tcPr marL="68580" marR="68580" marT="0" marB="0"/>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Seshego</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Limpopo Development </a:t>
                      </a:r>
                      <a:r>
                        <a:rPr lang="en-ZA" sz="1300" dirty="0" smtClean="0">
                          <a:effectLst/>
                          <a:latin typeface="Arial" pitchFamily="34" charset="0"/>
                          <a:ea typeface="Times New Roman"/>
                          <a:cs typeface="Arial" pitchFamily="34" charset="0"/>
                        </a:rPr>
                        <a:t>Agency </a:t>
                      </a:r>
                      <a:r>
                        <a:rPr lang="en-ZA" sz="1300" dirty="0">
                          <a:effectLst/>
                          <a:latin typeface="Arial" pitchFamily="34" charset="0"/>
                          <a:ea typeface="Times New Roman"/>
                          <a:cs typeface="Arial" pitchFamily="34" charset="0"/>
                        </a:rPr>
                        <a:t>(LEDA)</a:t>
                      </a:r>
                      <a:endParaRPr lang="en-US" sz="1300" dirty="0">
                        <a:effectLst/>
                        <a:latin typeface="Arial" pitchFamily="34" charset="0"/>
                        <a:ea typeface="Calibri"/>
                        <a:cs typeface="Arial" pitchFamily="34" charset="0"/>
                      </a:endParaRPr>
                    </a:p>
                  </a:txBody>
                  <a:tcPr marL="68580" marR="68580" marT="0" marB="0"/>
                </a:tc>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R</a:t>
                      </a:r>
                      <a:r>
                        <a:rPr lang="en-ZA" sz="1300" dirty="0">
                          <a:effectLst/>
                          <a:latin typeface="Arial" pitchFamily="34" charset="0"/>
                          <a:ea typeface="Calibri"/>
                          <a:cs typeface="Arial" pitchFamily="34" charset="0"/>
                        </a:rPr>
                        <a:t> </a:t>
                      </a:r>
                      <a:r>
                        <a:rPr lang="en-ZA" sz="1300" b="1" dirty="0">
                          <a:effectLst/>
                          <a:latin typeface="Arial" pitchFamily="34" charset="0"/>
                          <a:ea typeface="Times New Roman"/>
                          <a:cs typeface="Arial" pitchFamily="34" charset="0"/>
                        </a:rPr>
                        <a:t>21 069 308</a:t>
                      </a:r>
                      <a:endParaRPr lang="en-US" sz="1300" dirty="0">
                        <a:effectLst/>
                        <a:latin typeface="Arial" pitchFamily="34" charset="0"/>
                        <a:ea typeface="Calibri"/>
                        <a:cs typeface="Arial" pitchFamily="34" charset="0"/>
                      </a:endParaRPr>
                    </a:p>
                  </a:txBody>
                  <a:tcPr marL="68580" marR="68580" marT="0" marB="0"/>
                </a:tc>
              </a:tr>
            </a:tbl>
          </a:graphicData>
        </a:graphic>
      </p:graphicFrame>
      <p:sp>
        <p:nvSpPr>
          <p:cNvPr id="7" name="Content Placeholder 2"/>
          <p:cNvSpPr txBox="1">
            <a:spLocks/>
          </p:cNvSpPr>
          <p:nvPr/>
        </p:nvSpPr>
        <p:spPr bwMode="auto">
          <a:xfrm rot="16200000">
            <a:off x="-1485746" y="3248000"/>
            <a:ext cx="4745600" cy="53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ZA" sz="2400" dirty="0" smtClean="0">
                <a:latin typeface="Arial" pitchFamily="34" charset="0"/>
                <a:cs typeface="Arial" pitchFamily="34" charset="0"/>
              </a:rPr>
              <a:t>Prioritised Industrial Parks</a:t>
            </a:r>
          </a:p>
          <a:p>
            <a:pPr lvl="1"/>
            <a:endParaRPr lang="en-ZA" sz="2000" dirty="0" smtClean="0"/>
          </a:p>
        </p:txBody>
      </p:sp>
    </p:spTree>
    <p:extLst>
      <p:ext uri="{BB962C8B-B14F-4D97-AF65-F5344CB8AC3E}">
        <p14:creationId xmlns:p14="http://schemas.microsoft.com/office/powerpoint/2010/main" xmlns="" val="27997770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8322891-0700-40A5-9880-63482EA108BA}" type="slidenum">
              <a:rPr lang="en-US" smtClean="0">
                <a:solidFill>
                  <a:srgbClr val="000000"/>
                </a:solidFill>
              </a:rPr>
              <a:pPr>
                <a:defRPr/>
              </a:pPr>
              <a:t>8</a:t>
            </a:fld>
            <a:endParaRPr lang="en-US" dirty="0">
              <a:solidFill>
                <a:srgbClr val="000000"/>
              </a:solidFill>
            </a:endParaRPr>
          </a:p>
        </p:txBody>
      </p:sp>
      <p:graphicFrame>
        <p:nvGraphicFramePr>
          <p:cNvPr id="8" name="Table Placeholder 6"/>
          <p:cNvGraphicFramePr>
            <a:graphicFrameLocks/>
          </p:cNvGraphicFramePr>
          <p:nvPr>
            <p:extLst>
              <p:ext uri="{D42A27DB-BD31-4B8C-83A1-F6EECF244321}">
                <p14:modId xmlns:p14="http://schemas.microsoft.com/office/powerpoint/2010/main" xmlns="" val="1778428535"/>
              </p:ext>
            </p:extLst>
          </p:nvPr>
        </p:nvGraphicFramePr>
        <p:xfrm>
          <a:off x="457202" y="908721"/>
          <a:ext cx="8507286" cy="5544615"/>
        </p:xfrm>
        <a:graphic>
          <a:graphicData uri="http://schemas.openxmlformats.org/drawingml/2006/table">
            <a:tbl>
              <a:tblPr firstRow="1" bandRow="1">
                <a:tableStyleId>{5C22544A-7EE6-4342-B048-85BDC9FD1C3A}</a:tableStyleId>
              </a:tblPr>
              <a:tblGrid>
                <a:gridCol w="8507286"/>
              </a:tblGrid>
              <a:tr h="348738">
                <a:tc>
                  <a:txBody>
                    <a:bodyPr/>
                    <a:lstStyle/>
                    <a:p>
                      <a:r>
                        <a:rPr lang="en-ZA" dirty="0" smtClean="0"/>
                        <a:t>Scope of work on Individual Industrial Parks</a:t>
                      </a:r>
                      <a:endParaRPr lang="en-ZA" dirty="0"/>
                    </a:p>
                  </a:txBody>
                  <a:tcPr marL="68580" marR="68580">
                    <a:solidFill>
                      <a:schemeClr val="accent1">
                        <a:lumMod val="75000"/>
                      </a:schemeClr>
                    </a:solidFill>
                  </a:tcPr>
                </a:tc>
              </a:tr>
              <a:tr h="348738">
                <a:tc>
                  <a:txBody>
                    <a:bodyPr/>
                    <a:lstStyle/>
                    <a:p>
                      <a:r>
                        <a:rPr lang="en-ZA" b="1" dirty="0" smtClean="0"/>
                        <a:t>Fencing</a:t>
                      </a:r>
                    </a:p>
                  </a:txBody>
                  <a:tcPr marL="68580" marR="68580"/>
                </a:tc>
              </a:tr>
              <a:tr h="1595416">
                <a:tc>
                  <a:txBody>
                    <a:bodyPr/>
                    <a:lstStyle/>
                    <a:p>
                      <a:pPr marL="285750" indent="-285750">
                        <a:buFont typeface="Arial"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Perimeter fencing </a:t>
                      </a:r>
                    </a:p>
                    <a:p>
                      <a:pPr marL="285750" indent="-285750">
                        <a:buFont typeface="Arial" pitchFamily="34" charset="0"/>
                        <a:buChar char="•"/>
                      </a:pPr>
                      <a:r>
                        <a:rPr lang="en-ZA" dirty="0" smtClean="0">
                          <a:latin typeface="Arial" panose="020B0604020202020204" pitchFamily="34" charset="0"/>
                          <a:cs typeface="Arial" panose="020B0604020202020204" pitchFamily="34" charset="0"/>
                        </a:rPr>
                        <a:t>Fencing between </a:t>
                      </a:r>
                      <a:r>
                        <a:rPr lang="en-ZA" dirty="0" err="1" smtClean="0">
                          <a:latin typeface="Arial" panose="020B0604020202020204" pitchFamily="34" charset="0"/>
                          <a:cs typeface="Arial" panose="020B0604020202020204" pitchFamily="34" charset="0"/>
                        </a:rPr>
                        <a:t>erven</a:t>
                      </a:r>
                      <a:r>
                        <a:rPr lang="en-ZA" dirty="0" smtClean="0">
                          <a:latin typeface="Arial" panose="020B0604020202020204" pitchFamily="34" charset="0"/>
                          <a:cs typeface="Arial" panose="020B0604020202020204" pitchFamily="34" charset="0"/>
                        </a:rPr>
                        <a:t> </a:t>
                      </a:r>
                    </a:p>
                    <a:p>
                      <a:pPr marL="285750" indent="-285750">
                        <a:buFont typeface="Arial"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Fencing around all the sub-station and mini sub-stations </a:t>
                      </a:r>
                    </a:p>
                    <a:p>
                      <a:pPr lvl="0" algn="l"/>
                      <a:r>
                        <a:rPr lang="en-ZA" sz="1800" b="1" kern="1200" dirty="0" smtClean="0">
                          <a:solidFill>
                            <a:schemeClr val="dk1"/>
                          </a:solidFill>
                          <a:effectLst/>
                          <a:latin typeface="Arial" panose="020B0604020202020204" pitchFamily="34" charset="0"/>
                          <a:ea typeface="+mn-ea"/>
                          <a:cs typeface="Arial" panose="020B0604020202020204" pitchFamily="34" charset="0"/>
                        </a:rPr>
                        <a:t>Security </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pPr marL="285750" indent="-285750">
                        <a:buFont typeface="Arial"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CCTV cameras installations complete with control centres </a:t>
                      </a:r>
                    </a:p>
                    <a:p>
                      <a:pPr marL="285750" indent="-285750">
                        <a:buFont typeface="Arial"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Access control – access control gates complete with boom gates </a:t>
                      </a:r>
                    </a:p>
                    <a:p>
                      <a:pPr marL="285750" indent="-285750">
                        <a:buFont typeface="Arial"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Pedestrian access point - a combination of turnstiles and pedestrian gates</a:t>
                      </a:r>
                      <a:endParaRPr lang="en-ZA" dirty="0">
                        <a:latin typeface="Arial" panose="020B0604020202020204" pitchFamily="34" charset="0"/>
                        <a:cs typeface="Arial" panose="020B0604020202020204" pitchFamily="34" charset="0"/>
                      </a:endParaRPr>
                    </a:p>
                  </a:txBody>
                  <a:tcPr marL="68580" marR="68580"/>
                </a:tc>
              </a:tr>
              <a:tr h="1091600">
                <a:tc>
                  <a:txBody>
                    <a:bodyPr/>
                    <a:lstStyle/>
                    <a:p>
                      <a:pPr lvl="0"/>
                      <a:r>
                        <a:rPr lang="en-US" b="1" dirty="0" smtClean="0">
                          <a:latin typeface="Arial" panose="020B0604020202020204" pitchFamily="34" charset="0"/>
                          <a:cs typeface="Arial" panose="020B0604020202020204" pitchFamily="34" charset="0"/>
                        </a:rPr>
                        <a:t>Street Lighting and Electrical Installations</a:t>
                      </a:r>
                    </a:p>
                    <a:p>
                      <a:pPr marL="285750" lvl="0" indent="-285750">
                        <a:buFont typeface="Arial" pitchFamily="34" charset="0"/>
                        <a:buChar char="•"/>
                      </a:pPr>
                      <a:r>
                        <a:rPr lang="en-US" dirty="0" smtClean="0">
                          <a:latin typeface="Arial" panose="020B0604020202020204" pitchFamily="34" charset="0"/>
                          <a:cs typeface="Arial" panose="020B0604020202020204" pitchFamily="34" charset="0"/>
                        </a:rPr>
                        <a:t>High mast lighting </a:t>
                      </a:r>
                    </a:p>
                    <a:p>
                      <a:pPr marL="285750" lvl="0" indent="-285750">
                        <a:buFont typeface="Arial" pitchFamily="34" charset="0"/>
                        <a:buChar char="•"/>
                      </a:pPr>
                      <a:r>
                        <a:rPr lang="en-US" dirty="0" smtClean="0">
                          <a:latin typeface="Arial" panose="020B0604020202020204" pitchFamily="34" charset="0"/>
                          <a:cs typeface="Arial" panose="020B0604020202020204" pitchFamily="34" charset="0"/>
                        </a:rPr>
                        <a:t>Intermediate street lighting </a:t>
                      </a:r>
                    </a:p>
                    <a:p>
                      <a:pPr marL="285750" lvl="0" indent="-285750">
                        <a:buFont typeface="Arial" pitchFamily="34" charset="0"/>
                        <a:buChar char="•"/>
                      </a:pPr>
                      <a:r>
                        <a:rPr lang="en-US" dirty="0" smtClean="0">
                          <a:latin typeface="Arial" panose="020B0604020202020204" pitchFamily="34" charset="0"/>
                          <a:cs typeface="Arial" panose="020B0604020202020204" pitchFamily="34" charset="0"/>
                        </a:rPr>
                        <a:t>Maintenance of electrical infrastructure (mini substations and substations)</a:t>
                      </a:r>
                    </a:p>
                    <a:p>
                      <a:pPr marL="285750" lvl="0" indent="-285750">
                        <a:buFont typeface="Arial" pitchFamily="34" charset="0"/>
                        <a:buChar char="•"/>
                      </a:pPr>
                      <a:r>
                        <a:rPr lang="en-US" dirty="0" smtClean="0">
                          <a:latin typeface="Arial" panose="020B0604020202020204" pitchFamily="34" charset="0"/>
                          <a:cs typeface="Arial" panose="020B0604020202020204" pitchFamily="34" charset="0"/>
                        </a:rPr>
                        <a:t>Site lighting; Solar powered lights fixed to 20m high mast towers including excavation for its bases</a:t>
                      </a:r>
                      <a:endParaRPr lang="en-ZA" dirty="0">
                        <a:latin typeface="Arial" panose="020B0604020202020204" pitchFamily="34" charset="0"/>
                        <a:cs typeface="Arial" panose="020B0604020202020204" pitchFamily="34" charset="0"/>
                      </a:endParaRPr>
                    </a:p>
                  </a:txBody>
                  <a:tcPr marL="68580" marR="68580"/>
                </a:tc>
              </a:tr>
              <a:tr h="1064055">
                <a:tc>
                  <a:txBody>
                    <a:bodyPr/>
                    <a:lstStyle/>
                    <a:p>
                      <a:r>
                        <a:rPr lang="en-ZA" b="1" dirty="0" smtClean="0">
                          <a:latin typeface="Arial" panose="020B0604020202020204" pitchFamily="34" charset="0"/>
                          <a:cs typeface="Arial" panose="020B0604020202020204" pitchFamily="34" charset="0"/>
                        </a:rPr>
                        <a:t>Waste</a:t>
                      </a:r>
                      <a:r>
                        <a:rPr lang="en-ZA" b="1" baseline="0" dirty="0" smtClean="0">
                          <a:latin typeface="Arial" panose="020B0604020202020204" pitchFamily="34" charset="0"/>
                          <a:cs typeface="Arial" panose="020B0604020202020204" pitchFamily="34" charset="0"/>
                        </a:rPr>
                        <a:t> Management</a:t>
                      </a:r>
                    </a:p>
                    <a:p>
                      <a:pPr marL="285750" indent="-285750">
                        <a:buFont typeface="Arial" pitchFamily="34" charset="0"/>
                        <a:buChar char="•"/>
                      </a:pPr>
                      <a:r>
                        <a:rPr lang="en-ZA" baseline="0" dirty="0" smtClean="0">
                          <a:latin typeface="Arial" panose="020B0604020202020204" pitchFamily="34" charset="0"/>
                          <a:cs typeface="Arial" panose="020B0604020202020204" pitchFamily="34" charset="0"/>
                        </a:rPr>
                        <a:t>Waste</a:t>
                      </a:r>
                      <a:r>
                        <a:rPr lang="en-ZA" dirty="0" smtClean="0">
                          <a:latin typeface="Arial" panose="020B0604020202020204" pitchFamily="34" charset="0"/>
                          <a:cs typeface="Arial" panose="020B0604020202020204" pitchFamily="34" charset="0"/>
                        </a:rPr>
                        <a:t> skip structures made of brick structure and plastered inside  with 10m3 capacity</a:t>
                      </a:r>
                    </a:p>
                  </a:txBody>
                  <a:tcPr marL="68580" marR="68580"/>
                </a:tc>
              </a:tr>
            </a:tbl>
          </a:graphicData>
        </a:graphic>
      </p:graphicFrame>
      <p:sp>
        <p:nvSpPr>
          <p:cNvPr id="9" name="Title 1"/>
          <p:cNvSpPr txBox="1">
            <a:spLocks/>
          </p:cNvSpPr>
          <p:nvPr/>
        </p:nvSpPr>
        <p:spPr bwMode="auto">
          <a:xfrm>
            <a:off x="539552" y="188640"/>
            <a:ext cx="8003232" cy="576064"/>
          </a:xfrm>
          <a:prstGeom prst="rect">
            <a:avLst/>
          </a:prstGeom>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r>
              <a:rPr lang="en-ZA" sz="2800" b="1" dirty="0" smtClean="0">
                <a:solidFill>
                  <a:schemeClr val="tx1"/>
                </a:solidFill>
              </a:rPr>
              <a:t>PHASE 1 DELIVERABLES</a:t>
            </a:r>
            <a:endParaRPr lang="en-ZA" sz="2800" b="1" dirty="0">
              <a:solidFill>
                <a:schemeClr val="tx1"/>
              </a:solidFill>
            </a:endParaRPr>
          </a:p>
        </p:txBody>
      </p:sp>
    </p:spTree>
    <p:extLst>
      <p:ext uri="{BB962C8B-B14F-4D97-AF65-F5344CB8AC3E}">
        <p14:creationId xmlns:p14="http://schemas.microsoft.com/office/powerpoint/2010/main" xmlns="" val="4190895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57" y="283941"/>
            <a:ext cx="8012575" cy="518985"/>
          </a:xfrm>
          <a:solidFill>
            <a:srgbClr val="FFC000"/>
          </a:solidFill>
        </p:spPr>
        <p:txBody>
          <a:bodyPr/>
          <a:lstStyle/>
          <a:p>
            <a:r>
              <a:rPr lang="en-US" sz="2400" b="1" dirty="0" smtClean="0">
                <a:latin typeface="Arial" panose="020B0604020202020204" pitchFamily="34" charset="0"/>
                <a:cs typeface="Arial" panose="020B0604020202020204" pitchFamily="34" charset="0"/>
              </a:rPr>
              <a:t>INDUSTRIAL PARKS OCCUPANCY</a:t>
            </a:r>
            <a:endParaRPr lang="en-ZA"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EE8D225-39C6-4DB2-8A1B-5EBE861A768A}" type="slidenum">
              <a:rPr lang="en-US" smtClean="0">
                <a:solidFill>
                  <a:srgbClr val="000000"/>
                </a:solidFill>
              </a:rPr>
              <a:pPr>
                <a:defRPr/>
              </a:pPr>
              <a:t>9</a:t>
            </a:fld>
            <a:endParaRPr lang="en-US" dirty="0">
              <a:solidFill>
                <a:srgbClr val="000000"/>
              </a:solidFill>
            </a:endParaRPr>
          </a:p>
        </p:txBody>
      </p:sp>
      <p:sp>
        <p:nvSpPr>
          <p:cNvPr id="5" name="Content Placeholder 4"/>
          <p:cNvSpPr>
            <a:spLocks noGrp="1"/>
          </p:cNvSpPr>
          <p:nvPr>
            <p:ph idx="1"/>
          </p:nvPr>
        </p:nvSpPr>
        <p:spPr>
          <a:xfrm>
            <a:off x="467544" y="990555"/>
            <a:ext cx="8229600" cy="5466962"/>
          </a:xfrm>
        </p:spPr>
        <p:txBody>
          <a:bodyPr/>
          <a:lstStyle/>
          <a:p>
            <a:pPr marL="342900" lvl="2" indent="-342900"/>
            <a:endParaRPr lang="en-US" sz="1600" dirty="0">
              <a:solidFill>
                <a:srgbClr val="A25C0A"/>
              </a:solidFill>
              <a:latin typeface="Arial"/>
            </a:endParaRPr>
          </a:p>
          <a:p>
            <a:pPr marL="0" lvl="0" indent="0">
              <a:buNone/>
            </a:pPr>
            <a:endParaRPr lang="en-ZA" sz="2400" dirty="0">
              <a:latin typeface="Arial" panose="020B0604020202020204" pitchFamily="34" charset="0"/>
            </a:endParaRPr>
          </a:p>
          <a:p>
            <a:pPr>
              <a:buFont typeface="Wingdings" panose="05000000000000000000" pitchFamily="2" charset="2"/>
              <a:buChar char="q"/>
            </a:pPr>
            <a:endParaRPr lang="en-ZA" sz="240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71851381"/>
              </p:ext>
            </p:extLst>
          </p:nvPr>
        </p:nvGraphicFramePr>
        <p:xfrm>
          <a:off x="1331640" y="1052736"/>
          <a:ext cx="6121489" cy="3881250"/>
        </p:xfrm>
        <a:graphic>
          <a:graphicData uri="http://schemas.openxmlformats.org/drawingml/2006/table">
            <a:tbl>
              <a:tblPr firstRow="1" firstCol="1" bandRow="1">
                <a:effectLst>
                  <a:outerShdw blurRad="50800" dist="38100" algn="l" rotWithShape="0">
                    <a:prstClr val="black">
                      <a:alpha val="40000"/>
                    </a:prstClr>
                  </a:outerShdw>
                </a:effectLst>
              </a:tblPr>
              <a:tblGrid>
                <a:gridCol w="1296144"/>
                <a:gridCol w="3385185"/>
                <a:gridCol w="1440160"/>
              </a:tblGrid>
              <a:tr h="458169">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PROVINCE</a:t>
                      </a:r>
                      <a:endParaRPr lang="en-US" sz="13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just">
                        <a:lnSpc>
                          <a:spcPct val="115000"/>
                        </a:lnSpc>
                        <a:spcBef>
                          <a:spcPts val="0"/>
                        </a:spcBef>
                        <a:spcAft>
                          <a:spcPts val="0"/>
                        </a:spcAft>
                        <a:tabLst>
                          <a:tab pos="2743200" algn="ctr"/>
                          <a:tab pos="5486400" algn="r"/>
                        </a:tabLst>
                      </a:pPr>
                      <a:r>
                        <a:rPr lang="en-ZA" sz="1300" b="1" dirty="0">
                          <a:effectLst/>
                          <a:latin typeface="Arial" pitchFamily="34" charset="0"/>
                          <a:ea typeface="Times New Roman"/>
                          <a:cs typeface="Arial" pitchFamily="34" charset="0"/>
                        </a:rPr>
                        <a:t>INDUSTRIAL PARK</a:t>
                      </a:r>
                      <a:endParaRPr lang="en-US" sz="13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just" defTabSz="914400" rtl="0" eaLnBrk="1" latinLnBrk="0" hangingPunct="1">
                        <a:lnSpc>
                          <a:spcPct val="115000"/>
                        </a:lnSpc>
                        <a:spcBef>
                          <a:spcPts val="0"/>
                        </a:spcBef>
                        <a:spcAft>
                          <a:spcPts val="0"/>
                        </a:spcAft>
                        <a:tabLst>
                          <a:tab pos="2743200" algn="ctr"/>
                          <a:tab pos="5486400" algn="r"/>
                        </a:tabLst>
                      </a:pPr>
                      <a:r>
                        <a:rPr lang="en-US" sz="1300" b="1" kern="1200" dirty="0" smtClean="0">
                          <a:solidFill>
                            <a:schemeClr val="tx1"/>
                          </a:solidFill>
                          <a:effectLst/>
                          <a:latin typeface="Arial" pitchFamily="34" charset="0"/>
                          <a:ea typeface="Times New Roman"/>
                          <a:cs typeface="Arial" pitchFamily="34" charset="0"/>
                        </a:rPr>
                        <a:t>OCCUPANCY</a:t>
                      </a:r>
                      <a:endParaRPr lang="en-US" sz="1300" b="1" kern="1200" dirty="0">
                        <a:solidFill>
                          <a:schemeClr val="tx1"/>
                        </a:solidFill>
                        <a:effectLst/>
                        <a:latin typeface="Arial" pitchFamily="34" charset="0"/>
                        <a:ea typeface="Times New Roman"/>
                        <a:cs typeface="Arial" pitchFamily="34" charset="0"/>
                      </a:endParaRPr>
                    </a:p>
                  </a:txBody>
                  <a:tcPr marL="68580" marR="68580" marT="0" marB="0">
                    <a:solidFill>
                      <a:srgbClr val="FFC000"/>
                    </a:solidFill>
                  </a:tcPr>
                </a:tc>
              </a:tr>
              <a:tr h="458169">
                <a:tc>
                  <a:txBody>
                    <a:bodyPr/>
                    <a:lstStyle/>
                    <a:p>
                      <a:pPr marL="0" marR="0" algn="just">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Eastern Cape</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Vulindlela</a:t>
                      </a:r>
                      <a:r>
                        <a:rPr lang="en-ZA" sz="1300" b="1" dirty="0">
                          <a:effectLst/>
                          <a:latin typeface="Arial" pitchFamily="34" charset="0"/>
                          <a:ea typeface="Times New Roman"/>
                          <a:cs typeface="Arial" pitchFamily="34" charset="0"/>
                        </a:rPr>
                        <a:t> </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Eastern Cape Development </a:t>
                      </a:r>
                      <a:r>
                        <a:rPr lang="en-ZA" sz="1300" dirty="0" smtClean="0">
                          <a:effectLst/>
                          <a:latin typeface="Arial" pitchFamily="34" charset="0"/>
                          <a:ea typeface="Times New Roman"/>
                          <a:cs typeface="Arial" pitchFamily="34" charset="0"/>
                        </a:rPr>
                        <a:t>Corporation </a:t>
                      </a:r>
                    </a:p>
                    <a:p>
                      <a:pPr marL="0" marR="0" algn="l">
                        <a:lnSpc>
                          <a:spcPct val="115000"/>
                        </a:lnSpc>
                        <a:spcBef>
                          <a:spcPts val="0"/>
                        </a:spcBef>
                        <a:spcAft>
                          <a:spcPts val="0"/>
                        </a:spcAft>
                        <a:tabLst>
                          <a:tab pos="2743200" algn="ctr"/>
                          <a:tab pos="5486400" algn="r"/>
                        </a:tabLst>
                      </a:pPr>
                      <a:endParaRPr lang="en-US" sz="8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US" sz="1300" dirty="0" smtClean="0">
                          <a:effectLst/>
                          <a:latin typeface="Arial" pitchFamily="34" charset="0"/>
                          <a:ea typeface="Calibri"/>
                          <a:cs typeface="Arial" pitchFamily="34" charset="0"/>
                        </a:rPr>
                        <a:t>86%</a:t>
                      </a:r>
                      <a:endParaRPr lang="en-US" sz="1300" dirty="0">
                        <a:effectLst/>
                        <a:latin typeface="Arial" pitchFamily="34" charset="0"/>
                        <a:ea typeface="Calibri"/>
                        <a:cs typeface="Arial" pitchFamily="34" charset="0"/>
                      </a:endParaRPr>
                    </a:p>
                  </a:txBody>
                  <a:tcPr marL="68580" marR="68580" marT="0" marB="0">
                    <a:solidFill>
                      <a:schemeClr val="bg1"/>
                    </a:solidFill>
                  </a:tcPr>
                </a:tc>
              </a:tr>
              <a:tr h="458169">
                <a:tc>
                  <a:txBody>
                    <a:bodyPr/>
                    <a:lstStyle/>
                    <a:p>
                      <a:pPr marL="0" marR="0" algn="just">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Eastern Cape</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Queenindustria</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Chris Hani Development </a:t>
                      </a:r>
                      <a:r>
                        <a:rPr lang="en-ZA" sz="1300" dirty="0" smtClean="0">
                          <a:effectLst/>
                          <a:latin typeface="Arial" pitchFamily="34" charset="0"/>
                          <a:ea typeface="Times New Roman"/>
                          <a:cs typeface="Arial" pitchFamily="34" charset="0"/>
                        </a:rPr>
                        <a:t>Agency</a:t>
                      </a:r>
                    </a:p>
                    <a:p>
                      <a:pPr marL="0" marR="0" algn="l">
                        <a:lnSpc>
                          <a:spcPct val="115000"/>
                        </a:lnSpc>
                        <a:spcBef>
                          <a:spcPts val="0"/>
                        </a:spcBef>
                        <a:spcAft>
                          <a:spcPts val="0"/>
                        </a:spcAft>
                        <a:tabLst>
                          <a:tab pos="2743200" algn="ctr"/>
                          <a:tab pos="5486400" algn="r"/>
                        </a:tabLst>
                      </a:pPr>
                      <a:endParaRPr lang="en-US" sz="8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US" sz="1300" dirty="0" smtClean="0">
                          <a:effectLst/>
                          <a:latin typeface="Arial" pitchFamily="34" charset="0"/>
                          <a:ea typeface="Calibri"/>
                          <a:cs typeface="Arial" pitchFamily="34" charset="0"/>
                        </a:rPr>
                        <a:t>80%</a:t>
                      </a:r>
                      <a:endParaRPr lang="en-US" sz="1300" dirty="0">
                        <a:effectLst/>
                        <a:latin typeface="Arial" pitchFamily="34" charset="0"/>
                        <a:ea typeface="Calibri"/>
                        <a:cs typeface="Arial" pitchFamily="34" charset="0"/>
                      </a:endParaRPr>
                    </a:p>
                  </a:txBody>
                  <a:tcPr marL="68580" marR="68580" marT="0" marB="0">
                    <a:solidFill>
                      <a:schemeClr val="bg1"/>
                    </a:solidFill>
                  </a:tcPr>
                </a:tc>
              </a:tr>
              <a:tr h="458169">
                <a:tc>
                  <a:txBody>
                    <a:bodyPr/>
                    <a:lstStyle/>
                    <a:p>
                      <a:pPr marL="0" marR="0" algn="just">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KwaZulu-Natal</a:t>
                      </a:r>
                      <a:endParaRPr lang="en-US" sz="1300" dirty="0">
                        <a:effectLst/>
                        <a:latin typeface="Arial" pitchFamily="34" charset="0"/>
                        <a:ea typeface="Calibri"/>
                        <a:cs typeface="Arial" pitchFamily="34" charset="0"/>
                      </a:endParaRPr>
                    </a:p>
                    <a:p>
                      <a:pPr marL="0" marR="0">
                        <a:lnSpc>
                          <a:spcPct val="115000"/>
                        </a:lnSpc>
                        <a:spcBef>
                          <a:spcPts val="0"/>
                        </a:spcBef>
                        <a:spcAft>
                          <a:spcPts val="0"/>
                        </a:spcAft>
                        <a:tabLst>
                          <a:tab pos="2133600" algn="l"/>
                        </a:tabLst>
                      </a:pPr>
                      <a:r>
                        <a:rPr lang="en-ZA" sz="1300" dirty="0">
                          <a:effectLst/>
                          <a:latin typeface="Arial" pitchFamily="34" charset="0"/>
                          <a:ea typeface="Times New Roman"/>
                          <a:cs typeface="Arial" pitchFamily="34" charset="0"/>
                        </a:rPr>
                        <a:t>	</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Isithebe</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pPr>
                      <a:r>
                        <a:rPr lang="en-ZA" sz="1300" dirty="0" err="1">
                          <a:effectLst/>
                          <a:latin typeface="Arial" pitchFamily="34" charset="0"/>
                          <a:ea typeface="Times New Roman"/>
                          <a:cs typeface="Arial" pitchFamily="34" charset="0"/>
                        </a:rPr>
                        <a:t>Ithala</a:t>
                      </a:r>
                      <a:r>
                        <a:rPr lang="en-ZA" sz="1300" dirty="0">
                          <a:effectLst/>
                          <a:latin typeface="Arial" pitchFamily="34" charset="0"/>
                          <a:ea typeface="Times New Roman"/>
                          <a:cs typeface="Arial" pitchFamily="34" charset="0"/>
                        </a:rPr>
                        <a:t> Bank</a:t>
                      </a:r>
                      <a:r>
                        <a:rPr lang="en-ZA" sz="1300" dirty="0">
                          <a:effectLst/>
                          <a:latin typeface="Arial" pitchFamily="34" charset="0"/>
                          <a:ea typeface="Arial Unicode MS"/>
                          <a:cs typeface="Arial" pitchFamily="34" charset="0"/>
                        </a:rPr>
                        <a:t> </a:t>
                      </a:r>
                      <a:endParaRPr lang="en-ZA" sz="1300" dirty="0" smtClean="0">
                        <a:effectLst/>
                        <a:latin typeface="Arial" pitchFamily="34" charset="0"/>
                        <a:ea typeface="Arial Unicode MS"/>
                        <a:cs typeface="Arial" pitchFamily="34" charset="0"/>
                      </a:endParaRPr>
                    </a:p>
                    <a:p>
                      <a:pPr marL="0" marR="0" algn="l">
                        <a:lnSpc>
                          <a:spcPct val="115000"/>
                        </a:lnSpc>
                        <a:spcBef>
                          <a:spcPts val="0"/>
                        </a:spcBef>
                        <a:spcAft>
                          <a:spcPts val="0"/>
                        </a:spcAft>
                      </a:pPr>
                      <a:endParaRPr lang="en-US" sz="8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US" sz="1300" dirty="0" smtClean="0">
                          <a:effectLst/>
                          <a:latin typeface="Arial" pitchFamily="34" charset="0"/>
                          <a:ea typeface="Calibri"/>
                          <a:cs typeface="Arial" pitchFamily="34" charset="0"/>
                        </a:rPr>
                        <a:t>90%</a:t>
                      </a:r>
                      <a:endParaRPr lang="en-US" sz="1300" dirty="0">
                        <a:effectLst/>
                        <a:latin typeface="Arial" pitchFamily="34" charset="0"/>
                        <a:ea typeface="Calibri"/>
                        <a:cs typeface="Arial" pitchFamily="34" charset="0"/>
                      </a:endParaRPr>
                    </a:p>
                  </a:txBody>
                  <a:tcPr marL="68580" marR="68580" marT="0" marB="0">
                    <a:solidFill>
                      <a:schemeClr val="bg1"/>
                    </a:solidFill>
                  </a:tcPr>
                </a:tc>
              </a:tr>
              <a:tr h="458169">
                <a:tc>
                  <a:txBody>
                    <a:bodyPr/>
                    <a:lstStyle/>
                    <a:p>
                      <a:pPr marL="0" marR="0" algn="just">
                        <a:lnSpc>
                          <a:spcPct val="115000"/>
                        </a:lnSpc>
                        <a:spcBef>
                          <a:spcPts val="0"/>
                        </a:spcBef>
                        <a:spcAft>
                          <a:spcPts val="0"/>
                        </a:spcAft>
                        <a:tabLst>
                          <a:tab pos="2743200" algn="ctr"/>
                          <a:tab pos="5486400" algn="r"/>
                        </a:tabLst>
                      </a:pPr>
                      <a:r>
                        <a:rPr lang="en-ZA" sz="1300">
                          <a:effectLst/>
                          <a:latin typeface="Arial" pitchFamily="34" charset="0"/>
                          <a:ea typeface="Times New Roman"/>
                          <a:cs typeface="Arial" pitchFamily="34" charset="0"/>
                        </a:rPr>
                        <a:t>Free State</a:t>
                      </a:r>
                      <a:endParaRPr lang="en-US" sz="130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Botshabelo</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Free State Development Corporation (FDC)</a:t>
                      </a:r>
                      <a:endParaRPr lang="en-US" sz="1300" dirty="0">
                        <a:effectLst/>
                        <a:latin typeface="Arial" pitchFamily="34" charset="0"/>
                        <a:ea typeface="Calibri"/>
                        <a:cs typeface="Arial" pitchFamily="34" charset="0"/>
                      </a:endParaRPr>
                    </a:p>
                  </a:txBody>
                  <a:tcPr marL="68580" marR="68580" marT="0" marB="0">
                    <a:solidFill>
                      <a:schemeClr val="bg1"/>
                    </a:solidFill>
                  </a:tcPr>
                </a:tc>
                <a:tc>
                  <a:txBody>
                    <a:bodyPr/>
                    <a:lstStyle/>
                    <a:p>
                      <a:pPr marL="0" marR="0" algn="just">
                        <a:lnSpc>
                          <a:spcPct val="115000"/>
                        </a:lnSpc>
                        <a:spcBef>
                          <a:spcPts val="0"/>
                        </a:spcBef>
                        <a:spcAft>
                          <a:spcPts val="0"/>
                        </a:spcAft>
                        <a:tabLst>
                          <a:tab pos="2743200" algn="ctr"/>
                          <a:tab pos="5486400" algn="r"/>
                        </a:tabLst>
                      </a:pPr>
                      <a:r>
                        <a:rPr lang="en-US" sz="1300" dirty="0" smtClean="0">
                          <a:effectLst/>
                          <a:latin typeface="Arial" pitchFamily="34" charset="0"/>
                          <a:ea typeface="Calibri"/>
                          <a:cs typeface="Arial" pitchFamily="34" charset="0"/>
                        </a:rPr>
                        <a:t>87%</a:t>
                      </a:r>
                      <a:endParaRPr lang="en-US" sz="1300" dirty="0">
                        <a:effectLst/>
                        <a:latin typeface="Arial" pitchFamily="34" charset="0"/>
                        <a:ea typeface="Calibri"/>
                        <a:cs typeface="Arial" pitchFamily="34" charset="0"/>
                      </a:endParaRPr>
                    </a:p>
                  </a:txBody>
                  <a:tcPr marL="68580" marR="68580" marT="0" marB="0">
                    <a:solidFill>
                      <a:schemeClr val="bg1"/>
                    </a:solidFill>
                  </a:tcPr>
                </a:tc>
              </a:tr>
              <a:tr h="470904">
                <a:tc>
                  <a:txBody>
                    <a:bodyPr/>
                    <a:lstStyle/>
                    <a:p>
                      <a:pPr marL="0" marR="0" algn="just">
                        <a:lnSpc>
                          <a:spcPct val="115000"/>
                        </a:lnSpc>
                        <a:spcBef>
                          <a:spcPts val="0"/>
                        </a:spcBef>
                        <a:spcAft>
                          <a:spcPts val="0"/>
                        </a:spcAft>
                        <a:tabLst>
                          <a:tab pos="2743200" algn="ctr"/>
                          <a:tab pos="5486400" algn="r"/>
                        </a:tabLst>
                      </a:pPr>
                      <a:r>
                        <a:rPr lang="en-ZA" sz="1300">
                          <a:effectLst/>
                          <a:latin typeface="Arial" pitchFamily="34" charset="0"/>
                          <a:ea typeface="Times New Roman"/>
                          <a:cs typeface="Arial" pitchFamily="34" charset="0"/>
                        </a:rPr>
                        <a:t>North West</a:t>
                      </a:r>
                      <a:endParaRPr lang="en-US" sz="1300">
                        <a:effectLst/>
                        <a:latin typeface="Arial" pitchFamily="34" charset="0"/>
                        <a:ea typeface="Calibri"/>
                        <a:cs typeface="Arial" pitchFamily="34" charset="0"/>
                      </a:endParaRPr>
                    </a:p>
                  </a:txBody>
                  <a:tcPr marL="68580" marR="68580" marT="0" marB="0"/>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Babelegi</a:t>
                      </a:r>
                      <a:r>
                        <a:rPr lang="en-ZA" sz="1300" b="1" dirty="0">
                          <a:effectLst/>
                          <a:latin typeface="Arial" pitchFamily="34" charset="0"/>
                          <a:ea typeface="Times New Roman"/>
                          <a:cs typeface="Arial" pitchFamily="34" charset="0"/>
                        </a:rPr>
                        <a:t> </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North West Development Agency (NWDA)</a:t>
                      </a:r>
                      <a:endParaRPr lang="en-US" sz="1300" dirty="0">
                        <a:effectLst/>
                        <a:latin typeface="Arial" pitchFamily="34" charset="0"/>
                        <a:ea typeface="Calibri"/>
                        <a:cs typeface="Arial" pitchFamily="34" charset="0"/>
                      </a:endParaRPr>
                    </a:p>
                  </a:txBody>
                  <a:tcPr marL="68580" marR="68580" marT="0" marB="0"/>
                </a:tc>
                <a:tc>
                  <a:txBody>
                    <a:bodyPr/>
                    <a:lstStyle/>
                    <a:p>
                      <a:pPr marL="0" marR="0" algn="just">
                        <a:lnSpc>
                          <a:spcPct val="115000"/>
                        </a:lnSpc>
                        <a:spcBef>
                          <a:spcPts val="0"/>
                        </a:spcBef>
                        <a:spcAft>
                          <a:spcPts val="0"/>
                        </a:spcAft>
                        <a:tabLst>
                          <a:tab pos="2743200" algn="ctr"/>
                          <a:tab pos="5486400" algn="r"/>
                        </a:tabLst>
                      </a:pPr>
                      <a:r>
                        <a:rPr lang="en-US" sz="1300" dirty="0" smtClean="0">
                          <a:effectLst/>
                          <a:latin typeface="Arial" pitchFamily="34" charset="0"/>
                          <a:ea typeface="Calibri"/>
                          <a:cs typeface="Arial" pitchFamily="34" charset="0"/>
                        </a:rPr>
                        <a:t>82%</a:t>
                      </a:r>
                      <a:endParaRPr lang="en-US" sz="1300" dirty="0">
                        <a:effectLst/>
                        <a:latin typeface="Arial" pitchFamily="34" charset="0"/>
                        <a:ea typeface="Calibri"/>
                        <a:cs typeface="Arial" pitchFamily="34" charset="0"/>
                      </a:endParaRPr>
                    </a:p>
                  </a:txBody>
                  <a:tcPr marL="68580" marR="68580" marT="0" marB="0"/>
                </a:tc>
              </a:tr>
              <a:tr h="706356">
                <a:tc>
                  <a:txBody>
                    <a:bodyPr/>
                    <a:lstStyle/>
                    <a:p>
                      <a:pPr marL="0" marR="0" algn="just">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Limpopo</a:t>
                      </a:r>
                      <a:endParaRPr lang="en-US" sz="1300" dirty="0">
                        <a:effectLst/>
                        <a:latin typeface="Arial" pitchFamily="34" charset="0"/>
                        <a:ea typeface="Calibri"/>
                        <a:cs typeface="Arial" pitchFamily="34" charset="0"/>
                      </a:endParaRPr>
                    </a:p>
                  </a:txBody>
                  <a:tcPr marL="68580" marR="68580" marT="0" marB="0"/>
                </a:tc>
                <a:tc>
                  <a:txBody>
                    <a:bodyPr/>
                    <a:lstStyle/>
                    <a:p>
                      <a:pPr marL="0" marR="0" algn="l">
                        <a:lnSpc>
                          <a:spcPct val="115000"/>
                        </a:lnSpc>
                        <a:spcBef>
                          <a:spcPts val="0"/>
                        </a:spcBef>
                        <a:spcAft>
                          <a:spcPts val="0"/>
                        </a:spcAft>
                        <a:tabLst>
                          <a:tab pos="2743200" algn="ctr"/>
                          <a:tab pos="5486400" algn="r"/>
                        </a:tabLst>
                      </a:pPr>
                      <a:r>
                        <a:rPr lang="en-ZA" sz="1300" b="1" dirty="0" err="1">
                          <a:effectLst/>
                          <a:latin typeface="Arial" pitchFamily="34" charset="0"/>
                          <a:ea typeface="Times New Roman"/>
                          <a:cs typeface="Arial" pitchFamily="34" charset="0"/>
                        </a:rPr>
                        <a:t>Seshego</a:t>
                      </a:r>
                      <a:endParaRPr lang="en-US" sz="1300" dirty="0">
                        <a:effectLst/>
                        <a:latin typeface="Arial" pitchFamily="34" charset="0"/>
                        <a:ea typeface="Calibri"/>
                        <a:cs typeface="Arial" pitchFamily="34" charset="0"/>
                      </a:endParaRPr>
                    </a:p>
                    <a:p>
                      <a:pPr marL="0" marR="0" algn="l">
                        <a:lnSpc>
                          <a:spcPct val="115000"/>
                        </a:lnSpc>
                        <a:spcBef>
                          <a:spcPts val="0"/>
                        </a:spcBef>
                        <a:spcAft>
                          <a:spcPts val="0"/>
                        </a:spcAft>
                        <a:tabLst>
                          <a:tab pos="2743200" algn="ctr"/>
                          <a:tab pos="5486400" algn="r"/>
                        </a:tabLst>
                      </a:pPr>
                      <a:r>
                        <a:rPr lang="en-ZA" sz="1300" dirty="0">
                          <a:effectLst/>
                          <a:latin typeface="Arial" pitchFamily="34" charset="0"/>
                          <a:ea typeface="Times New Roman"/>
                          <a:cs typeface="Arial" pitchFamily="34" charset="0"/>
                        </a:rPr>
                        <a:t>Limpopo Development </a:t>
                      </a:r>
                      <a:r>
                        <a:rPr lang="en-ZA" sz="1300" dirty="0" smtClean="0">
                          <a:effectLst/>
                          <a:latin typeface="Arial" pitchFamily="34" charset="0"/>
                          <a:ea typeface="Times New Roman"/>
                          <a:cs typeface="Arial" pitchFamily="34" charset="0"/>
                        </a:rPr>
                        <a:t>Agency </a:t>
                      </a:r>
                      <a:r>
                        <a:rPr lang="en-ZA" sz="1300" dirty="0">
                          <a:effectLst/>
                          <a:latin typeface="Arial" pitchFamily="34" charset="0"/>
                          <a:ea typeface="Times New Roman"/>
                          <a:cs typeface="Arial" pitchFamily="34" charset="0"/>
                        </a:rPr>
                        <a:t>(LEDA)</a:t>
                      </a:r>
                      <a:endParaRPr lang="en-US" sz="1300" dirty="0">
                        <a:effectLst/>
                        <a:latin typeface="Arial" pitchFamily="34" charset="0"/>
                        <a:ea typeface="Calibri"/>
                        <a:cs typeface="Arial" pitchFamily="34" charset="0"/>
                      </a:endParaRPr>
                    </a:p>
                  </a:txBody>
                  <a:tcPr marL="68580" marR="68580" marT="0" marB="0"/>
                </a:tc>
                <a:tc>
                  <a:txBody>
                    <a:bodyPr/>
                    <a:lstStyle/>
                    <a:p>
                      <a:pPr marL="0" marR="0" algn="just">
                        <a:lnSpc>
                          <a:spcPct val="115000"/>
                        </a:lnSpc>
                        <a:spcBef>
                          <a:spcPts val="0"/>
                        </a:spcBef>
                        <a:spcAft>
                          <a:spcPts val="0"/>
                        </a:spcAft>
                        <a:tabLst>
                          <a:tab pos="2743200" algn="ctr"/>
                          <a:tab pos="5486400" algn="r"/>
                        </a:tabLst>
                      </a:pPr>
                      <a:r>
                        <a:rPr lang="en-US" sz="1300" dirty="0" smtClean="0">
                          <a:effectLst/>
                          <a:latin typeface="Arial" pitchFamily="34" charset="0"/>
                          <a:ea typeface="Calibri"/>
                          <a:cs typeface="Arial" pitchFamily="34" charset="0"/>
                        </a:rPr>
                        <a:t>92%</a:t>
                      </a:r>
                      <a:endParaRPr lang="en-US" sz="130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xmlns="" val="3174307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BSA_PPT_V3">
  <a:themeElements>
    <a:clrScheme name="DBSA_PPT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PPT_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PPT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PPT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PPT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PPT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PPT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PPT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PPT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PPT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PPT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PPT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PPT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PPT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BSA_Template">
  <a:themeElements>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BSA_Template">
  <a:themeElements>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BSA_Template">
  <a:themeElements>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BSA_Template">
  <a:themeElements>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BSA_Template">
  <a:themeElements>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BSA_Template">
  <a:themeElements>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BSA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BS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BS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BS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BS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BS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BS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BS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BS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BS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BS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BS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BS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2835</TotalTime>
  <Words>1747</Words>
  <Application>Microsoft Office PowerPoint</Application>
  <PresentationFormat>On-screen Show (4:3)</PresentationFormat>
  <Paragraphs>267</Paragraphs>
  <Slides>25</Slides>
  <Notes>19</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Blank Presentation</vt:lpstr>
      <vt:lpstr>Office Theme</vt:lpstr>
      <vt:lpstr>2_DBSA_PPT_V3</vt:lpstr>
      <vt:lpstr>2_DBSA_Template</vt:lpstr>
      <vt:lpstr>3_DBSA_Template</vt:lpstr>
      <vt:lpstr>4_DBSA_Template</vt:lpstr>
      <vt:lpstr>5_DBSA_Template</vt:lpstr>
      <vt:lpstr>6_DBSA_Template</vt:lpstr>
      <vt:lpstr>7_DBSA_Template</vt:lpstr>
      <vt:lpstr>Industrial Parks Revitalization Programme  Presented to the Select Committee on Trade and International Relations </vt:lpstr>
      <vt:lpstr>Slide 2</vt:lpstr>
      <vt:lpstr>Introduction </vt:lpstr>
      <vt:lpstr>Purpose of the Industrial Parks Revitalization Programme</vt:lpstr>
      <vt:lpstr>Objectives</vt:lpstr>
      <vt:lpstr>Implementation Programme</vt:lpstr>
      <vt:lpstr>List of Approved Industrial Parks and Value</vt:lpstr>
      <vt:lpstr>Slide 8</vt:lpstr>
      <vt:lpstr>INDUSTRIAL PARKS OCCUPANCY</vt:lpstr>
      <vt:lpstr>BOTSHABELO INDUSTRIAL PARK</vt:lpstr>
      <vt:lpstr>Phuthadijhaba INDUSTRIAL PARK</vt:lpstr>
      <vt:lpstr>EKANDUSTRIAL INDUSTRIAL PARK</vt:lpstr>
      <vt:lpstr>EKANDUSTRIAL INDUSTRIAL PARKS</vt:lpstr>
      <vt:lpstr>BABELEGI INDUSTRIAL PARKS</vt:lpstr>
      <vt:lpstr>BABELEGI INDUSTRIAL PARKS</vt:lpstr>
      <vt:lpstr>Slide 16</vt:lpstr>
      <vt:lpstr>Ga-rankuwa INDUSTRIAL PARK</vt:lpstr>
      <vt:lpstr>SESHEGO INDUSTRIAL PARK</vt:lpstr>
      <vt:lpstr>NKOWANKOWA INDUSTRIAL PARKS</vt:lpstr>
      <vt:lpstr>ISITHEBE INDUSTRIAL PARKS</vt:lpstr>
      <vt:lpstr>QUEENDUSTRIAL PARK</vt:lpstr>
      <vt:lpstr>VULINDLELA INDUSTRIAL PARK</vt:lpstr>
      <vt:lpstr>Current Status of Industrial Parks </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Broad-Based Black Economic Empowerment Amendment Act 46 of  2013 and Codes of Good Practice</dc:title>
  <dc:creator>LCMadonsela</dc:creator>
  <cp:lastModifiedBy>PUMZA</cp:lastModifiedBy>
  <cp:revision>228</cp:revision>
  <cp:lastPrinted>2015-07-02T12:46:53Z</cp:lastPrinted>
  <dcterms:created xsi:type="dcterms:W3CDTF">2014-05-29T12:46:26Z</dcterms:created>
  <dcterms:modified xsi:type="dcterms:W3CDTF">2016-09-08T10:39:24Z</dcterms:modified>
</cp:coreProperties>
</file>