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90" r:id="rId3"/>
  </p:sldMasterIdLst>
  <p:notesMasterIdLst>
    <p:notesMasterId r:id="rId29"/>
  </p:notesMasterIdLst>
  <p:handoutMasterIdLst>
    <p:handoutMasterId r:id="rId30"/>
  </p:handoutMasterIdLst>
  <p:sldIdLst>
    <p:sldId id="256" r:id="rId4"/>
    <p:sldId id="310" r:id="rId5"/>
    <p:sldId id="524" r:id="rId6"/>
    <p:sldId id="507" r:id="rId7"/>
    <p:sldId id="511" r:id="rId8"/>
    <p:sldId id="527" r:id="rId9"/>
    <p:sldId id="520" r:id="rId10"/>
    <p:sldId id="315" r:id="rId11"/>
    <p:sldId id="510" r:id="rId12"/>
    <p:sldId id="525" r:id="rId13"/>
    <p:sldId id="526" r:id="rId14"/>
    <p:sldId id="513" r:id="rId15"/>
    <p:sldId id="522" r:id="rId16"/>
    <p:sldId id="515" r:id="rId17"/>
    <p:sldId id="516" r:id="rId18"/>
    <p:sldId id="517" r:id="rId19"/>
    <p:sldId id="518" r:id="rId20"/>
    <p:sldId id="519" r:id="rId21"/>
    <p:sldId id="523" r:id="rId22"/>
    <p:sldId id="499" r:id="rId23"/>
    <p:sldId id="500" r:id="rId24"/>
    <p:sldId id="501" r:id="rId25"/>
    <p:sldId id="502" r:id="rId26"/>
    <p:sldId id="503" r:id="rId27"/>
    <p:sldId id="528" r:id="rId2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734E3D-F4A5-4394-9B1F-E906501BFC48}" type="datetimeFigureOut">
              <a:rPr lang="en-US"/>
              <a:pPr>
                <a:defRPr/>
              </a:pPr>
              <a:t>9/8/2016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DC3879-14CF-4E8E-8107-02D10203F7B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87539842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0FCF22-2563-482D-8D12-10B7ECEE6445}" type="datetimeFigureOut">
              <a:rPr lang="en-US"/>
              <a:pPr>
                <a:defRPr/>
              </a:pPr>
              <a:t>9/8/2016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0D0028-295A-41AF-B215-93DC58952DF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24851056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4C26EF7-2866-4306-ADC7-DF3ADA0C2840}" type="datetime1">
              <a:rPr lang="en-US" smtClean="0"/>
              <a:pPr>
                <a:defRPr/>
              </a:pPr>
              <a:t>9/8/2016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0028-295A-41AF-B215-93DC58952DF0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135554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472FE8-B84C-4384-B762-4BCB81BD79C1}" type="datetime1">
              <a:rPr lang="en-US" smtClean="0"/>
              <a:pPr>
                <a:defRPr/>
              </a:pPr>
              <a:t>9/8/2016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0028-295A-41AF-B215-93DC58952DF0}" type="slidenum">
              <a:rPr lang="en-ZA" smtClean="0"/>
              <a:pPr>
                <a:defRPr/>
              </a:pPr>
              <a:t>24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7061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5999"/>
          <a:stretch>
            <a:fillRect/>
          </a:stretch>
        </p:blipFill>
        <p:spPr bwMode="auto">
          <a:xfrm>
            <a:off x="228600" y="1219200"/>
            <a:ext cx="152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18813" r="5798"/>
          <a:stretch>
            <a:fillRect/>
          </a:stretch>
        </p:blipFill>
        <p:spPr bwMode="auto">
          <a:xfrm>
            <a:off x="228600" y="2743200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68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495252" y="4726012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51920" y="62373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Slide </a:t>
            </a:r>
            <a:fld id="{524CF71C-6A97-43E1-8446-D24C75243793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TextBox 4"/>
          <p:cNvSpPr txBox="1"/>
          <p:nvPr userDrawn="1"/>
        </p:nvSpPr>
        <p:spPr>
          <a:xfrm>
            <a:off x="4139952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Slide </a:t>
            </a:r>
            <a:fld id="{56700395-F408-44B5-838D-87625AFFA1E8}" type="slidenum">
              <a:rPr lang="en-ZA" smtClean="0"/>
              <a:pPr/>
              <a:t>‹#›</a:t>
            </a:fld>
            <a:r>
              <a:rPr lang="en-ZA" dirty="0"/>
              <a:t> of x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4067944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1D5410DB-BB37-440A-A175-86B39946E105}" type="slidenum">
              <a:rPr lang="en-US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6C626C6-37D8-4E42-B863-70BDD396015F}" type="datetime1">
              <a:rPr lang="en-US"/>
              <a:pPr>
                <a:defRPr/>
              </a:pPr>
              <a:t>9/8/2016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r>
              <a:rPr lang="en-ZA" dirty="0"/>
              <a:t>Barry Kistnasamy - Vision for the NIOH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3D4DA173-242F-481C-9D0E-4485BAAA69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842A56-EB72-4E50-9A6C-B40549C6C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8" r:id="rId2"/>
    <p:sldLayoutId id="2147483687" r:id="rId3"/>
    <p:sldLayoutId id="214748368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195" name="Picture 7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1"/>
          <p:cNvPicPr>
            <a:picLocks noChangeAspect="1" noChangeArrowheads="1"/>
          </p:cNvPicPr>
          <p:nvPr userDrawn="1"/>
        </p:nvPicPr>
        <p:blipFill>
          <a:blip r:embed="rId6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55776" y="4437112"/>
            <a:ext cx="5791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Arial" pitchFamily="34" charset="0"/>
              </a:rPr>
              <a:t>7 September 2016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+mj-lt"/>
              </a:rPr>
              <a:t>The Compensation Commissioner for Occupational Diseases (CCOD)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9752" y="1412776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rgbClr val="003300"/>
                </a:solidFill>
                <a:latin typeface="+mn-lt"/>
              </a:rPr>
              <a:t>Presentation to </a:t>
            </a:r>
          </a:p>
          <a:p>
            <a:r>
              <a:rPr lang="en-ZA" sz="3200" b="1" dirty="0">
                <a:solidFill>
                  <a:srgbClr val="003300"/>
                </a:solidFill>
                <a:latin typeface="+mn-lt"/>
              </a:rPr>
              <a:t>Portfolio Committee on Health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2924944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n-lt"/>
              </a:rPr>
              <a:t>Progress in addressing challenges at the CCOD – Financial Statements</a:t>
            </a:r>
            <a:endParaRPr lang="en-ZA" sz="3200" b="1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Statements Improvements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424935" cy="4536504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Accounting system</a:t>
            </a:r>
          </a:p>
          <a:p>
            <a:pPr lvl="1"/>
            <a:r>
              <a:rPr lang="en-US" sz="2000" dirty="0">
                <a:solidFill>
                  <a:srgbClr val="003300"/>
                </a:solidFill>
              </a:rPr>
              <a:t>Pastel Evolution implemented 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2011/2012 </a:t>
            </a:r>
            <a:r>
              <a:rPr lang="en-US" sz="2000" dirty="0">
                <a:solidFill>
                  <a:srgbClr val="003300"/>
                </a:solidFill>
              </a:rPr>
              <a:t>FY </a:t>
            </a:r>
            <a:r>
              <a:rPr lang="en-US" sz="2000" dirty="0" smtClean="0">
                <a:solidFill>
                  <a:srgbClr val="003300"/>
                </a:solidFill>
              </a:rPr>
              <a:t>transactions loaded </a:t>
            </a:r>
            <a:r>
              <a:rPr lang="en-US" sz="2000" dirty="0">
                <a:solidFill>
                  <a:srgbClr val="003300"/>
                </a:solidFill>
              </a:rPr>
              <a:t>into Pastel </a:t>
            </a:r>
            <a:r>
              <a:rPr lang="en-US" sz="2000" dirty="0" smtClean="0">
                <a:solidFill>
                  <a:srgbClr val="003300"/>
                </a:solidFill>
              </a:rPr>
              <a:t>Evolution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Cashbook entries loaded for review</a:t>
            </a:r>
            <a:endParaRPr lang="en-US" sz="2000" dirty="0">
              <a:solidFill>
                <a:srgbClr val="003300"/>
              </a:solidFill>
            </a:endParaRPr>
          </a:p>
          <a:p>
            <a:pPr lvl="1"/>
            <a:r>
              <a:rPr lang="en-US" sz="2000" dirty="0">
                <a:solidFill>
                  <a:srgbClr val="003300"/>
                </a:solidFill>
              </a:rPr>
              <a:t>Risk shifts loaded from </a:t>
            </a:r>
            <a:r>
              <a:rPr lang="en-US" sz="2000" dirty="0" smtClean="0">
                <a:solidFill>
                  <a:srgbClr val="003300"/>
                </a:solidFill>
              </a:rPr>
              <a:t>template for review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Live processing in progress for revenue</a:t>
            </a:r>
            <a:endParaRPr lang="en-US" sz="2000" dirty="0">
              <a:solidFill>
                <a:srgbClr val="003300"/>
              </a:solidFill>
            </a:endParaRPr>
          </a:p>
          <a:p>
            <a:r>
              <a:rPr lang="en-US" sz="2400" dirty="0"/>
              <a:t>Business </a:t>
            </a:r>
            <a:r>
              <a:rPr lang="en-US" sz="2400" dirty="0" smtClean="0"/>
              <a:t>processes mapped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538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Statements Improvements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424935" cy="4536504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Tools provided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nterest calculation model </a:t>
            </a:r>
            <a:r>
              <a:rPr lang="en-US" sz="2000" dirty="0"/>
              <a:t>– Levy revenue and claims payables</a:t>
            </a:r>
          </a:p>
          <a:p>
            <a:pPr lvl="1"/>
            <a:r>
              <a:rPr lang="en-US" sz="2000" dirty="0" smtClean="0"/>
              <a:t>Benefit calculator</a:t>
            </a:r>
            <a:endParaRPr lang="en-US" sz="2000" dirty="0"/>
          </a:p>
          <a:p>
            <a:pPr lvl="1"/>
            <a:r>
              <a:rPr lang="en-US" sz="2000" dirty="0"/>
              <a:t>Internet </a:t>
            </a:r>
            <a:r>
              <a:rPr lang="en-US" sz="2000" dirty="0" smtClean="0"/>
              <a:t>Banking to facilitate payments</a:t>
            </a:r>
            <a:endParaRPr lang="en-US" sz="2000" dirty="0"/>
          </a:p>
          <a:p>
            <a:pPr lvl="1"/>
            <a:r>
              <a:rPr lang="en-US" sz="2000" dirty="0" smtClean="0"/>
              <a:t>Risk Shift upload tool for revenue processing</a:t>
            </a:r>
            <a:endParaRPr lang="en-US" sz="2000" dirty="0"/>
          </a:p>
          <a:p>
            <a:pPr lvl="1"/>
            <a:r>
              <a:rPr lang="en-US" sz="2000" dirty="0"/>
              <a:t>Risk assessment </a:t>
            </a:r>
            <a:r>
              <a:rPr lang="en-US" sz="2000" dirty="0" smtClean="0"/>
              <a:t>matrix for analytics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71955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Statements Improvements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412776"/>
            <a:ext cx="842493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Audit preparation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dirty="0">
                <a:latin typeface="+mn-lt"/>
                <a:cs typeface="+mn-cs"/>
              </a:rPr>
              <a:t>Audit team appointed by Auditor General of South Africa in March 2016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dirty="0">
                <a:latin typeface="+mn-lt"/>
                <a:cs typeface="+mn-cs"/>
              </a:rPr>
              <a:t>Regular meetings with Finance team and Audit team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dirty="0">
                <a:latin typeface="+mn-lt"/>
                <a:cs typeface="+mn-cs"/>
              </a:rPr>
              <a:t>Regular meetings with Finance team and Actuarial Valuation team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dirty="0">
                <a:latin typeface="+mn-lt"/>
                <a:cs typeface="+mn-cs"/>
              </a:rPr>
              <a:t>Audit Strategy to be approved at Audit and risk committee meeting on 15 September 2016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dirty="0">
                <a:latin typeface="+mn-lt"/>
                <a:cs typeface="+mn-cs"/>
              </a:rPr>
              <a:t>Audit for 2011/12 FY in progress</a:t>
            </a:r>
          </a:p>
        </p:txBody>
      </p:sp>
    </p:spTree>
    <p:extLst>
      <p:ext uri="{BB962C8B-B14F-4D97-AF65-F5344CB8AC3E}">
        <p14:creationId xmlns="" xmlns:p14="http://schemas.microsoft.com/office/powerpoint/2010/main" val="124417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800" dirty="0">
                <a:solidFill>
                  <a:srgbClr val="FFFF00"/>
                </a:solidFill>
              </a:rPr>
              <a:t>Overview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08912" cy="432048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400" dirty="0"/>
              <a:t>Initial Status</a:t>
            </a:r>
          </a:p>
          <a:p>
            <a:pPr eaLnBrk="1" hangingPunct="1"/>
            <a:r>
              <a:rPr lang="en-ZA" sz="4400" dirty="0"/>
              <a:t>Challenges and improvements</a:t>
            </a:r>
          </a:p>
          <a:p>
            <a:pPr eaLnBrk="1" hangingPunct="1"/>
            <a:r>
              <a:rPr lang="en-US" sz="4400" dirty="0"/>
              <a:t>Timetable for submission of Financial reports</a:t>
            </a:r>
          </a:p>
          <a:p>
            <a:pPr eaLnBrk="1" hangingPunct="1"/>
            <a:r>
              <a:rPr lang="en-US" sz="4400" dirty="0"/>
              <a:t>Unaudited Financial Statements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11560" y="2852936"/>
            <a:ext cx="8352928" cy="14401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5862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07504" y="188640"/>
            <a:ext cx="6664400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 - Timelines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9195288"/>
              </p:ext>
            </p:extLst>
          </p:nvPr>
        </p:nvGraphicFramePr>
        <p:xfrm>
          <a:off x="395536" y="1268760"/>
          <a:ext cx="8136904" cy="371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803">
                  <a:extLst>
                    <a:ext uri="{9D8B030D-6E8A-4147-A177-3AD203B41FA5}">
                      <a16:colId xmlns:a16="http://schemas.microsoft.com/office/drawing/2014/main" xmlns="" val="2680591712"/>
                    </a:ext>
                  </a:extLst>
                </a:gridCol>
                <a:gridCol w="3189250">
                  <a:extLst>
                    <a:ext uri="{9D8B030D-6E8A-4147-A177-3AD203B41FA5}">
                      <a16:colId xmlns:a16="http://schemas.microsoft.com/office/drawing/2014/main" xmlns="" val="2129669804"/>
                    </a:ext>
                  </a:extLst>
                </a:gridCol>
                <a:gridCol w="1412828">
                  <a:extLst>
                    <a:ext uri="{9D8B030D-6E8A-4147-A177-3AD203B41FA5}">
                      <a16:colId xmlns:a16="http://schemas.microsoft.com/office/drawing/2014/main" xmlns="" val="3194758700"/>
                    </a:ext>
                  </a:extLst>
                </a:gridCol>
                <a:gridCol w="2818023">
                  <a:extLst>
                    <a:ext uri="{9D8B030D-6E8A-4147-A177-3AD203B41FA5}">
                      <a16:colId xmlns:a16="http://schemas.microsoft.com/office/drawing/2014/main" xmlns="" val="129008393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Year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Action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Status / Start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Target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97283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2010-11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112457"/>
                  </a:ext>
                </a:extLst>
              </a:tr>
              <a:tr h="27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AFS update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 week after Actuarial Valuation / Confirmation of Certified Claims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98767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Audit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Update will be provided during assignment - KPMG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9271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Calculation / Confirmation of movement in claims / payments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 August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64349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Submit Financial Statements / Approval of AFS by ARC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30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3234549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2011-12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5940003"/>
                  </a:ext>
                </a:extLst>
              </a:tr>
              <a:tr h="278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AFS update 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2 weeks after Actuarial Valuation / Confirmation of Certified Claims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005015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Calculation / Confirmation of movement in claims / payments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 August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216978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Submit Financial Statements / Approval of AFS by ARC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30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38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2053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3274627"/>
              </p:ext>
            </p:extLst>
          </p:nvPr>
        </p:nvGraphicFramePr>
        <p:xfrm>
          <a:off x="467544" y="1124744"/>
          <a:ext cx="8136904" cy="4970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803">
                  <a:extLst>
                    <a:ext uri="{9D8B030D-6E8A-4147-A177-3AD203B41FA5}">
                      <a16:colId xmlns:a16="http://schemas.microsoft.com/office/drawing/2014/main" xmlns="" val="2680591712"/>
                    </a:ext>
                  </a:extLst>
                </a:gridCol>
                <a:gridCol w="3189250">
                  <a:extLst>
                    <a:ext uri="{9D8B030D-6E8A-4147-A177-3AD203B41FA5}">
                      <a16:colId xmlns:a16="http://schemas.microsoft.com/office/drawing/2014/main" xmlns="" val="2129669804"/>
                    </a:ext>
                  </a:extLst>
                </a:gridCol>
                <a:gridCol w="1412828">
                  <a:extLst>
                    <a:ext uri="{9D8B030D-6E8A-4147-A177-3AD203B41FA5}">
                      <a16:colId xmlns:a16="http://schemas.microsoft.com/office/drawing/2014/main" xmlns="" val="3194758700"/>
                    </a:ext>
                  </a:extLst>
                </a:gridCol>
                <a:gridCol w="2818023">
                  <a:extLst>
                    <a:ext uri="{9D8B030D-6E8A-4147-A177-3AD203B41FA5}">
                      <a16:colId xmlns:a16="http://schemas.microsoft.com/office/drawing/2014/main" xmlns="" val="129008393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Year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Action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Status / Start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Target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972835"/>
                  </a:ext>
                </a:extLst>
              </a:tr>
              <a:tr h="409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112457"/>
                  </a:ext>
                </a:extLst>
              </a:tr>
              <a:tr h="27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Bulk loading of transactions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July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98767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/ Audit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August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ZA" sz="120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</a:t>
                      </a: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9271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November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November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64349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November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will be provided during assignment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3234549"/>
                  </a:ext>
                </a:extLst>
              </a:tr>
              <a:tr h="4473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Calculation / Confirmation of movement in claims / payments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September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139168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Financial Statements / Approval of AFS by ARC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December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30616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2013-14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5940003"/>
                  </a:ext>
                </a:extLst>
              </a:tr>
              <a:tr h="278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Bulk loading of transactions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August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Z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October</a:t>
                      </a: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0050151"/>
                  </a:ext>
                </a:extLst>
              </a:tr>
              <a:tr h="387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/ Audit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November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December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216978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January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January</a:t>
                      </a:r>
                      <a:r>
                        <a:rPr lang="en-ZA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38305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January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will be provided during assignment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919782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Calculation / Confirmation of movement in claims / payments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September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60474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 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Financial Statements / Approval of AFS by ARC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February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44389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-468560" y="188640"/>
            <a:ext cx="7456488" cy="60344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dirty="0">
                <a:solidFill>
                  <a:srgbClr val="FFFF00"/>
                </a:solidFill>
              </a:rPr>
              <a:t>Financial Statement - Timelines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8939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7799812"/>
              </p:ext>
            </p:extLst>
          </p:nvPr>
        </p:nvGraphicFramePr>
        <p:xfrm>
          <a:off x="395536" y="1196752"/>
          <a:ext cx="8136904" cy="4770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803">
                  <a:extLst>
                    <a:ext uri="{9D8B030D-6E8A-4147-A177-3AD203B41FA5}">
                      <a16:colId xmlns:a16="http://schemas.microsoft.com/office/drawing/2014/main" xmlns="" val="2680591712"/>
                    </a:ext>
                  </a:extLst>
                </a:gridCol>
                <a:gridCol w="3189250">
                  <a:extLst>
                    <a:ext uri="{9D8B030D-6E8A-4147-A177-3AD203B41FA5}">
                      <a16:colId xmlns:a16="http://schemas.microsoft.com/office/drawing/2014/main" xmlns="" val="2129669804"/>
                    </a:ext>
                  </a:extLst>
                </a:gridCol>
                <a:gridCol w="1412828">
                  <a:extLst>
                    <a:ext uri="{9D8B030D-6E8A-4147-A177-3AD203B41FA5}">
                      <a16:colId xmlns:a16="http://schemas.microsoft.com/office/drawing/2014/main" xmlns="" val="3194758700"/>
                    </a:ext>
                  </a:extLst>
                </a:gridCol>
                <a:gridCol w="2818023">
                  <a:extLst>
                    <a:ext uri="{9D8B030D-6E8A-4147-A177-3AD203B41FA5}">
                      <a16:colId xmlns:a16="http://schemas.microsoft.com/office/drawing/2014/main" xmlns="" val="129008393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Year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Action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Status / Start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Target Date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97283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112457"/>
                  </a:ext>
                </a:extLst>
              </a:tr>
              <a:tr h="27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Bulk loading of transactions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November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ZA" sz="1200" baseline="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December</a:t>
                      </a: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98767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/ Audit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January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March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9271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March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March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643490"/>
                  </a:ext>
                </a:extLst>
              </a:tr>
              <a:tr h="343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March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will be provided during assignment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323454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Calculation / Confirmation of movement in claims / payments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September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139168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Financial Statements / Approval of AFS by ARC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May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306167"/>
                  </a:ext>
                </a:extLst>
              </a:tr>
              <a:tr h="278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005015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Bulk loading of transactions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Jan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Mar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2169784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/ Audit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Mar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38305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May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9197822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will be provided during assignment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860474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Calculation / Confirmation of movement in claims / payments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</a:rPr>
                        <a:t>15 September 2016</a:t>
                      </a: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September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4438965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Financial Statements / Approval of AFS by ARC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July 2017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020250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468560" y="188640"/>
            <a:ext cx="7456488" cy="60344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dirty="0">
                <a:solidFill>
                  <a:srgbClr val="FFFF00"/>
                </a:solidFill>
              </a:rPr>
              <a:t>Financial Statement - Timelines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2213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-684584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 Timelines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4672044"/>
              </p:ext>
            </p:extLst>
          </p:nvPr>
        </p:nvGraphicFramePr>
        <p:xfrm>
          <a:off x="395536" y="1268760"/>
          <a:ext cx="8136904" cy="2471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803">
                  <a:extLst>
                    <a:ext uri="{9D8B030D-6E8A-4147-A177-3AD203B41FA5}">
                      <a16:colId xmlns:a16="http://schemas.microsoft.com/office/drawing/2014/main" xmlns="" val="2680591712"/>
                    </a:ext>
                  </a:extLst>
                </a:gridCol>
                <a:gridCol w="3189250">
                  <a:extLst>
                    <a:ext uri="{9D8B030D-6E8A-4147-A177-3AD203B41FA5}">
                      <a16:colId xmlns:a16="http://schemas.microsoft.com/office/drawing/2014/main" xmlns="" val="2129669804"/>
                    </a:ext>
                  </a:extLst>
                </a:gridCol>
                <a:gridCol w="1412828">
                  <a:extLst>
                    <a:ext uri="{9D8B030D-6E8A-4147-A177-3AD203B41FA5}">
                      <a16:colId xmlns:a16="http://schemas.microsoft.com/office/drawing/2014/main" xmlns="" val="3194758700"/>
                    </a:ext>
                  </a:extLst>
                </a:gridCol>
                <a:gridCol w="2818023">
                  <a:extLst>
                    <a:ext uri="{9D8B030D-6E8A-4147-A177-3AD203B41FA5}">
                      <a16:colId xmlns:a16="http://schemas.microsoft.com/office/drawing/2014/main" xmlns="" val="1290083933"/>
                    </a:ext>
                  </a:extLst>
                </a:gridCol>
              </a:tblGrid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3300"/>
                          </a:solidFill>
                          <a:effectLst/>
                        </a:rPr>
                        <a:t>Year</a:t>
                      </a:r>
                      <a:endParaRPr lang="en-ZA" sz="10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3300"/>
                          </a:solidFill>
                          <a:effectLst/>
                        </a:rPr>
                        <a:t>Action</a:t>
                      </a:r>
                      <a:endParaRPr lang="en-ZA" sz="10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3300"/>
                          </a:solidFill>
                          <a:effectLst/>
                        </a:rPr>
                        <a:t>Status / Start Date</a:t>
                      </a:r>
                      <a:endParaRPr lang="en-ZA" sz="10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solidFill>
                            <a:srgbClr val="003300"/>
                          </a:solidFill>
                          <a:effectLst/>
                        </a:rPr>
                        <a:t>Target Date</a:t>
                      </a:r>
                      <a:endParaRPr lang="en-ZA" sz="1000" dirty="0">
                        <a:solidFill>
                          <a:srgbClr val="00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972835"/>
                  </a:ext>
                </a:extLst>
              </a:tr>
              <a:tr h="196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Actuarial Valuation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In progress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15 September</a:t>
                      </a:r>
                      <a:r>
                        <a:rPr lang="en-ZA" sz="1200" baseline="0" dirty="0">
                          <a:solidFill>
                            <a:schemeClr val="tx1"/>
                          </a:solidFill>
                          <a:effectLst/>
                        </a:rPr>
                        <a:t> 2016 </a:t>
                      </a:r>
                      <a:r>
                        <a:rPr lang="en-ZA" sz="1200" dirty="0">
                          <a:solidFill>
                            <a:schemeClr val="tx1"/>
                          </a:solidFill>
                          <a:effectLst/>
                        </a:rPr>
                        <a:t>– Draft report on liabilities</a:t>
                      </a:r>
                      <a:endParaRPr lang="en-ZA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1" marR="594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112457"/>
                  </a:ext>
                </a:extLst>
              </a:tr>
              <a:tr h="27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Bulk loading of transactions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Mar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April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98767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/ Audit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April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9271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 preparation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June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8643490"/>
                  </a:ext>
                </a:extLst>
              </a:tr>
              <a:tr h="265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July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will be provided during assignment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3234549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Calculation / Confirmation of movement in claims / payments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June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June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21391686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 Financial Statements / Approval of AFS by ARC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0033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August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306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5209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5944320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Statements - Status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7920880" cy="49009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690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800" dirty="0">
                <a:solidFill>
                  <a:srgbClr val="FFFF00"/>
                </a:solidFill>
              </a:rPr>
              <a:t>Overview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08912" cy="432048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400" dirty="0"/>
              <a:t>Initial Status</a:t>
            </a:r>
          </a:p>
          <a:p>
            <a:pPr eaLnBrk="1" hangingPunct="1"/>
            <a:r>
              <a:rPr lang="en-ZA" sz="4400" dirty="0"/>
              <a:t>Challenges and improvements</a:t>
            </a:r>
          </a:p>
          <a:p>
            <a:pPr eaLnBrk="1" hangingPunct="1"/>
            <a:r>
              <a:rPr lang="en-US" sz="4400" dirty="0"/>
              <a:t>Timetable for submission of Financial reports</a:t>
            </a:r>
          </a:p>
          <a:p>
            <a:pPr eaLnBrk="1" hangingPunct="1"/>
            <a:r>
              <a:rPr lang="en-US" sz="4400" dirty="0"/>
              <a:t>Unaudited Financial Statements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11560" y="4293096"/>
            <a:ext cx="835292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7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800" dirty="0">
                <a:solidFill>
                  <a:srgbClr val="FFFF00"/>
                </a:solidFill>
              </a:rPr>
              <a:t>Overview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08912" cy="432048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400" dirty="0"/>
              <a:t>Initial Status</a:t>
            </a:r>
          </a:p>
          <a:p>
            <a:pPr eaLnBrk="1" hangingPunct="1"/>
            <a:r>
              <a:rPr lang="en-ZA" sz="4400" dirty="0"/>
              <a:t>Challenges and improvements</a:t>
            </a:r>
          </a:p>
          <a:p>
            <a:pPr eaLnBrk="1" hangingPunct="1"/>
            <a:r>
              <a:rPr lang="en-US" sz="4400" dirty="0"/>
              <a:t>Timetable for submission of Financial reports</a:t>
            </a:r>
          </a:p>
          <a:p>
            <a:pPr eaLnBrk="1" hangingPunct="1"/>
            <a:r>
              <a:rPr lang="en-US" sz="4400" dirty="0"/>
              <a:t>Unaudited Financial Statements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34888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+mn-lt"/>
              </a:rPr>
              <a:t>UNAUDITED FINANCIAL STATEMENTS OF THE COMPENSATION FUND</a:t>
            </a:r>
            <a:endParaRPr lang="en-ZA" sz="4800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236296" cy="95436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cs typeface="Calibri" pitchFamily="34" charset="0"/>
              </a:rPr>
              <a:t>Revenue</a:t>
            </a:r>
            <a:endParaRPr lang="en-ZA" b="0" dirty="0">
              <a:solidFill>
                <a:srgbClr val="FFFF00"/>
              </a:solidFill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9384890"/>
              </p:ext>
            </p:extLst>
          </p:nvPr>
        </p:nvGraphicFramePr>
        <p:xfrm>
          <a:off x="323528" y="1196752"/>
          <a:ext cx="8568952" cy="4282567"/>
        </p:xfrm>
        <a:graphic>
          <a:graphicData uri="http://schemas.openxmlformats.org/drawingml/2006/table">
            <a:tbl>
              <a:tblPr/>
              <a:tblGrid>
                <a:gridCol w="1655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2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2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14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14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28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768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Statement of financial performance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Unaudited amount (’000)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Target (‘000)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Actual (‘000)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% Deviation from target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13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2012/13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2013/14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2014/15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Levy income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286 316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269 202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260 939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296 795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310 208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4,52%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Interest received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114 230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130 851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172 104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201 170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210 854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4,81%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Transfers received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2 916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3 062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3 215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3 363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3 363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1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Total revenue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403 462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403 115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436 258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501 328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524 425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latin typeface="+mn-lt"/>
                          <a:ea typeface="Times New Roman"/>
                          <a:cs typeface="Times New Roman"/>
                        </a:rPr>
                        <a:t>4,61%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236296" cy="954360"/>
          </a:xfrm>
          <a:prstGeom prst="rect">
            <a:avLst/>
          </a:prstGeom>
        </p:spPr>
        <p:txBody>
          <a:bodyPr/>
          <a:lstStyle/>
          <a:p>
            <a:r>
              <a:rPr lang="en-ZA" b="0" dirty="0">
                <a:solidFill>
                  <a:srgbClr val="FFFF00"/>
                </a:solidFill>
                <a:cs typeface="Calibri" pitchFamily="34" charset="0"/>
              </a:rPr>
              <a:t>Expenditure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2153927"/>
              </p:ext>
            </p:extLst>
          </p:nvPr>
        </p:nvGraphicFramePr>
        <p:xfrm>
          <a:off x="467544" y="1124745"/>
          <a:ext cx="8208912" cy="4665553"/>
        </p:xfrm>
        <a:graphic>
          <a:graphicData uri="http://schemas.openxmlformats.org/drawingml/2006/table">
            <a:tbl>
              <a:tblPr/>
              <a:tblGrid>
                <a:gridCol w="1404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3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45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4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41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3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45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373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Statement of financial performance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Unaudited amount (’000)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Target (‘000)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Actual (‘000)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% Deviation from target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65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2012/13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2013/14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2014/15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Administration costs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7 839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7 724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7 411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7 839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7 571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-3,42%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5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Claims payments including pensioners 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108 966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136 862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158 508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164</a:t>
                      </a:r>
                      <a:r>
                        <a:rPr lang="en-ZA" sz="2000" baseline="0" dirty="0">
                          <a:latin typeface="+mn-lt"/>
                          <a:ea typeface="Times New Roman"/>
                          <a:cs typeface="Times New Roman"/>
                        </a:rPr>
                        <a:t> 066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63 392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latin typeface="+mn-lt"/>
                          <a:ea typeface="Times New Roman"/>
                          <a:cs typeface="Times New Roman"/>
                        </a:rPr>
                        <a:t>-61,36%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Total expenditure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116 805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144 586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165 919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171</a:t>
                      </a:r>
                      <a:r>
                        <a:rPr lang="en-ZA" sz="2000" b="1" baseline="0" dirty="0">
                          <a:latin typeface="+mn-lt"/>
                          <a:ea typeface="Times New Roman"/>
                          <a:cs typeface="Times New Roman"/>
                        </a:rPr>
                        <a:t> 905</a:t>
                      </a:r>
                      <a:endParaRPr lang="en-ZA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70 963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latin typeface="+mn-lt"/>
                          <a:ea typeface="Times New Roman"/>
                          <a:cs typeface="Times New Roman"/>
                        </a:rPr>
                        <a:t>-58,72%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236296" cy="954360"/>
          </a:xfrm>
          <a:prstGeom prst="rect">
            <a:avLst/>
          </a:prstGeom>
        </p:spPr>
        <p:txBody>
          <a:bodyPr/>
          <a:lstStyle/>
          <a:p>
            <a:r>
              <a:rPr lang="en-ZA" b="0" dirty="0">
                <a:solidFill>
                  <a:srgbClr val="FFFF00"/>
                </a:solidFill>
                <a:cs typeface="Calibri" pitchFamily="34" charset="0"/>
              </a:rPr>
              <a:t>Assets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9101808"/>
              </p:ext>
            </p:extLst>
          </p:nvPr>
        </p:nvGraphicFramePr>
        <p:xfrm>
          <a:off x="251520" y="1124742"/>
          <a:ext cx="8568952" cy="4753297"/>
        </p:xfrm>
        <a:graphic>
          <a:graphicData uri="http://schemas.openxmlformats.org/drawingml/2006/table">
            <a:tbl>
              <a:tblPr/>
              <a:tblGrid>
                <a:gridCol w="1305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76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53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26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26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78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74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18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Statement of financial performance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Unaudited amount (’000)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Target (‘000)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Actual (‘000)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% Deviation from target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591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2012/13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2013/14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2014/15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0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Investments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2 229 267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2 606 886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2 963 136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3 163 067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3 349 193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5,88%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6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Accounts receivable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3 017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29 578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40 488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27 338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18 508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-32,30%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Cash and cash equivalents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169 797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74 618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58 995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60 000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en-ZA" sz="1600" baseline="0" dirty="0">
                          <a:latin typeface="+mn-lt"/>
                          <a:ea typeface="Times New Roman"/>
                          <a:cs typeface="Times New Roman"/>
                        </a:rPr>
                        <a:t> 351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103,92%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Total assets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ZA" sz="1600" b="1" baseline="0" dirty="0">
                          <a:latin typeface="+mn-lt"/>
                          <a:ea typeface="Times New Roman"/>
                          <a:cs typeface="Times New Roman"/>
                        </a:rPr>
                        <a:t> 402 081</a:t>
                      </a:r>
                      <a:endParaRPr lang="en-ZA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2 711 082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3 062 619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3 250 405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3 490 052</a:t>
                      </a: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7,37%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497" marR="67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236296" cy="954360"/>
          </a:xfrm>
          <a:prstGeom prst="rect">
            <a:avLst/>
          </a:prstGeom>
        </p:spPr>
        <p:txBody>
          <a:bodyPr/>
          <a:lstStyle/>
          <a:p>
            <a:r>
              <a:rPr lang="en-ZA" b="0" dirty="0">
                <a:solidFill>
                  <a:srgbClr val="FFFF00"/>
                </a:solidFill>
                <a:cs typeface="Calibri" pitchFamily="34" charset="0"/>
              </a:rPr>
              <a:t>Liabilities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2314029"/>
              </p:ext>
            </p:extLst>
          </p:nvPr>
        </p:nvGraphicFramePr>
        <p:xfrm>
          <a:off x="395536" y="1268760"/>
          <a:ext cx="8496943" cy="4636900"/>
        </p:xfrm>
        <a:graphic>
          <a:graphicData uri="http://schemas.openxmlformats.org/drawingml/2006/table">
            <a:tbl>
              <a:tblPr/>
              <a:tblGrid>
                <a:gridCol w="14539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1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60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60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5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22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020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Statement of financial performance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Unaudited amount (’000)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Target (‘000)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Actual (‘000)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% Deviation from target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7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2012/13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2013/4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2014/15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2015/16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9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Surplus/(deficit)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842 673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1 353 934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1 891 950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ZA" sz="1600" baseline="0" dirty="0">
                          <a:latin typeface="+mn-lt"/>
                          <a:ea typeface="Times New Roman"/>
                          <a:cs typeface="Times New Roman"/>
                        </a:rPr>
                        <a:t> 176 824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2 121 962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-2,52%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Provisions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1 554 807</a:t>
                      </a:r>
                      <a:endParaRPr lang="en-ZA" sz="160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1 311 395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ZA" sz="1600" baseline="0" dirty="0">
                          <a:latin typeface="+mn-lt"/>
                          <a:ea typeface="Times New Roman"/>
                          <a:cs typeface="Times New Roman"/>
                        </a:rPr>
                        <a:t>1 143 645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1 054 021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ZA" sz="1600" baseline="0" dirty="0">
                          <a:latin typeface="+mn-lt"/>
                          <a:ea typeface="Times New Roman"/>
                          <a:cs typeface="Times New Roman"/>
                        </a:rPr>
                        <a:t> 349 455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28,03%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7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+mn-lt"/>
                          <a:ea typeface="Times New Roman"/>
                          <a:cs typeface="Times New Roman"/>
                        </a:rPr>
                        <a:t>Accounts payable and other payables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4 601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45 753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27 024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19 560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18 635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latin typeface="+mn-lt"/>
                          <a:ea typeface="Times New Roman"/>
                          <a:cs typeface="Times New Roman"/>
                        </a:rPr>
                        <a:t>-4,73%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ZA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2 402 081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2 711 082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3 062 619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3 250 405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3 490 052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latin typeface="+mn-lt"/>
                          <a:ea typeface="Times New Roman"/>
                          <a:cs typeface="Times New Roman"/>
                        </a:rPr>
                        <a:t>7,37%</a:t>
                      </a:r>
                    </a:p>
                  </a:txBody>
                  <a:tcPr marL="67539" marR="67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060848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+mn-lt"/>
              </a:rPr>
              <a:t>Thank You</a:t>
            </a:r>
          </a:p>
          <a:p>
            <a:pPr algn="ctr"/>
            <a:endParaRPr lang="en-US" sz="4800" dirty="0">
              <a:latin typeface="+mn-lt"/>
            </a:endParaRPr>
          </a:p>
          <a:p>
            <a:pPr algn="ctr"/>
            <a:r>
              <a:rPr lang="en-US" sz="4800" dirty="0">
                <a:latin typeface="+mn-lt"/>
              </a:rPr>
              <a:t>kistnb@health.gov.za</a:t>
            </a:r>
            <a:endParaRPr lang="en-ZA" sz="4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949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800" dirty="0">
                <a:solidFill>
                  <a:srgbClr val="FFFF00"/>
                </a:solidFill>
              </a:rPr>
              <a:t>Overview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08912" cy="432048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400" dirty="0"/>
              <a:t>Initial Status</a:t>
            </a:r>
          </a:p>
          <a:p>
            <a:pPr eaLnBrk="1" hangingPunct="1"/>
            <a:r>
              <a:rPr lang="en-ZA" sz="4400" dirty="0"/>
              <a:t>Challenges and improvements</a:t>
            </a:r>
          </a:p>
          <a:p>
            <a:pPr eaLnBrk="1" hangingPunct="1"/>
            <a:r>
              <a:rPr lang="en-US" sz="4400" dirty="0"/>
              <a:t>Timetable for submission of Financial reports</a:t>
            </a:r>
          </a:p>
          <a:p>
            <a:pPr eaLnBrk="1" hangingPunct="1"/>
            <a:r>
              <a:rPr lang="en-US" sz="4400" dirty="0"/>
              <a:t>Unaudited Financial Statements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3405" y="1205170"/>
            <a:ext cx="835292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461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Statements – Initial Status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24744"/>
            <a:ext cx="8424935" cy="4536504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Financial Statements outstanding since 2010/11 </a:t>
            </a:r>
            <a:r>
              <a:rPr lang="en-US" sz="2400" dirty="0" smtClean="0"/>
              <a:t>FY</a:t>
            </a:r>
          </a:p>
          <a:p>
            <a:r>
              <a:rPr lang="en-US" sz="2400" dirty="0" smtClean="0"/>
              <a:t>2010/11FY </a:t>
            </a:r>
            <a:r>
              <a:rPr lang="en-US" sz="2400" dirty="0"/>
              <a:t>Submitted to AGSA and disclaimed. Not submitted to parliament</a:t>
            </a:r>
          </a:p>
          <a:p>
            <a:r>
              <a:rPr lang="en-US" sz="2400" dirty="0"/>
              <a:t>Processing in the Accounting system limited to 2011/12 FY</a:t>
            </a:r>
          </a:p>
          <a:p>
            <a:r>
              <a:rPr lang="en-US" sz="2400" dirty="0"/>
              <a:t>Accounts prepared manually in Excel after 2011/12 FY on a cash basis</a:t>
            </a:r>
          </a:p>
          <a:p>
            <a:r>
              <a:rPr lang="en-US" sz="2400" dirty="0"/>
              <a:t>No balance sheet reconciliations</a:t>
            </a:r>
          </a:p>
          <a:p>
            <a:r>
              <a:rPr lang="en-US" sz="2400" dirty="0" smtClean="0"/>
              <a:t>Financial Statements not reconciled </a:t>
            </a:r>
            <a:r>
              <a:rPr lang="en-US" sz="2400" dirty="0"/>
              <a:t>to Trial Balance (2009/10 FY)</a:t>
            </a:r>
          </a:p>
          <a:p>
            <a:r>
              <a:rPr lang="en-US" sz="2400" dirty="0"/>
              <a:t>No defined list of controlled mines (Revenue)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2187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124744"/>
            <a:ext cx="8424935" cy="453650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Manual interest calculations (Debtors)</a:t>
            </a:r>
          </a:p>
          <a:p>
            <a:r>
              <a:rPr lang="en-US" sz="2400" dirty="0"/>
              <a:t>Payment rejections without detail (Creditors)</a:t>
            </a:r>
          </a:p>
          <a:p>
            <a:r>
              <a:rPr lang="en-US" sz="2400" dirty="0"/>
              <a:t>Manual payment records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reporting functionality in the Administration system</a:t>
            </a:r>
          </a:p>
          <a:p>
            <a:r>
              <a:rPr lang="en-US" sz="2400" dirty="0"/>
              <a:t>No support for the Mineworkers compensation system (2004)</a:t>
            </a:r>
          </a:p>
          <a:p>
            <a:r>
              <a:rPr lang="en-US" sz="2400" dirty="0"/>
              <a:t>No data management</a:t>
            </a:r>
          </a:p>
          <a:p>
            <a:r>
              <a:rPr lang="en-US" sz="2400" dirty="0"/>
              <a:t>No </a:t>
            </a:r>
            <a:r>
              <a:rPr lang="en-US" sz="2400" dirty="0" smtClean="0"/>
              <a:t>document management</a:t>
            </a:r>
            <a:endParaRPr lang="en-US" sz="2400" dirty="0"/>
          </a:p>
          <a:p>
            <a:r>
              <a:rPr lang="en-US" sz="2400" dirty="0" smtClean="0"/>
              <a:t>No reconciliation of payments between administration and accounting system</a:t>
            </a:r>
          </a:p>
          <a:p>
            <a:r>
              <a:rPr lang="en-US" sz="2400" dirty="0" smtClean="0"/>
              <a:t>Manual calculation of claims benefits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dirty="0">
                <a:solidFill>
                  <a:srgbClr val="FFFF00"/>
                </a:solidFill>
              </a:rPr>
              <a:t>Financial Statements – Initial Status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13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124744"/>
            <a:ext cx="8424935" cy="453650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Manual calculation of interest on claims</a:t>
            </a:r>
          </a:p>
          <a:p>
            <a:r>
              <a:rPr lang="en-US" sz="2400" dirty="0"/>
              <a:t>Manual payment procedures for settlement of claims</a:t>
            </a:r>
          </a:p>
          <a:p>
            <a:r>
              <a:rPr lang="en-US" sz="2400" dirty="0"/>
              <a:t>Upgrades to hardware/software required for accounting system</a:t>
            </a:r>
          </a:p>
          <a:p>
            <a:r>
              <a:rPr lang="en-US" sz="2400" dirty="0"/>
              <a:t>No process flow documentation available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dirty="0">
                <a:solidFill>
                  <a:srgbClr val="FFFF00"/>
                </a:solidFill>
              </a:rPr>
              <a:t>Financial Statements – Initial Status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88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800" dirty="0">
                <a:solidFill>
                  <a:srgbClr val="FFFF00"/>
                </a:solidFill>
              </a:rPr>
              <a:t>Overview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08912" cy="432048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4400" dirty="0"/>
              <a:t>Initial Status</a:t>
            </a:r>
          </a:p>
          <a:p>
            <a:pPr eaLnBrk="1" hangingPunct="1"/>
            <a:r>
              <a:rPr lang="en-ZA" sz="4400" dirty="0"/>
              <a:t>Challenges and improvements</a:t>
            </a:r>
          </a:p>
          <a:p>
            <a:pPr eaLnBrk="1" hangingPunct="1"/>
            <a:r>
              <a:rPr lang="en-US" sz="4400" dirty="0"/>
              <a:t>Timetable for submission of Financial reports</a:t>
            </a:r>
          </a:p>
          <a:p>
            <a:pPr eaLnBrk="1" hangingPunct="1"/>
            <a:r>
              <a:rPr lang="en-US" sz="4400" dirty="0"/>
              <a:t>Unaudited Financial Statements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39552" y="2060848"/>
            <a:ext cx="835292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43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ZA" sz="3600" dirty="0">
                <a:solidFill>
                  <a:srgbClr val="FFFF00"/>
                </a:solidFill>
              </a:rPr>
              <a:t>Financial statement Challenges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24935" cy="4536504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Complexity of Actuarial valuation </a:t>
            </a:r>
          </a:p>
          <a:p>
            <a:pPr lvl="1"/>
            <a:r>
              <a:rPr lang="en-US" sz="2000" dirty="0"/>
              <a:t>Unique methodology </a:t>
            </a:r>
          </a:p>
          <a:p>
            <a:pPr lvl="1"/>
            <a:r>
              <a:rPr lang="en-US" sz="2000" dirty="0"/>
              <a:t>Complex data requirements</a:t>
            </a:r>
          </a:p>
          <a:p>
            <a:pPr lvl="1"/>
            <a:r>
              <a:rPr lang="en-US" sz="2000" dirty="0"/>
              <a:t>Multiple claims data sources (MCS, TEBA, Ku-Riha, Agendas, Payments)</a:t>
            </a:r>
            <a:endParaRPr lang="en-US" sz="2400" dirty="0"/>
          </a:p>
          <a:p>
            <a:pPr eaLnBrk="1" hangingPunct="1"/>
            <a:r>
              <a:rPr lang="en-US" sz="2400" dirty="0"/>
              <a:t>Lack of detail on rejected payments to claimants</a:t>
            </a:r>
          </a:p>
          <a:p>
            <a:pPr eaLnBrk="1" hangingPunct="1"/>
            <a:r>
              <a:rPr lang="en-US" sz="2400" dirty="0"/>
              <a:t>Delays in procurement of new software</a:t>
            </a:r>
          </a:p>
          <a:p>
            <a:pPr eaLnBrk="1" hangingPunct="1"/>
            <a:r>
              <a:rPr lang="en-US" sz="2400" dirty="0"/>
              <a:t>Limitations with the previous Accounting Software</a:t>
            </a:r>
          </a:p>
          <a:p>
            <a:pPr lvl="1"/>
            <a:r>
              <a:rPr lang="en-US" sz="2000" dirty="0"/>
              <a:t>Multi-year processing not possible </a:t>
            </a:r>
          </a:p>
          <a:p>
            <a:pPr lvl="1"/>
            <a:r>
              <a:rPr lang="en-US" sz="2000" dirty="0"/>
              <a:t>Processing/calculations manual in nature</a:t>
            </a:r>
          </a:p>
          <a:p>
            <a:pPr eaLnBrk="1" hangingPunct="1"/>
            <a:r>
              <a:rPr lang="en-US" sz="2400" dirty="0"/>
              <a:t>Availability of Government Gazettes (Controlled Mines)</a:t>
            </a:r>
          </a:p>
          <a:p>
            <a:pPr marL="0" indent="0" eaLnBrk="1" hangingPunct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921870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88640"/>
            <a:ext cx="7456488" cy="60344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dirty="0">
                <a:solidFill>
                  <a:srgbClr val="FFFF00"/>
                </a:solidFill>
              </a:rPr>
              <a:t>Financial statement Improvements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1412776"/>
            <a:ext cx="8424935" cy="453650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Actuarial valuators appointed in Quarter 3 of 2015/16 FY</a:t>
            </a:r>
          </a:p>
          <a:p>
            <a:pPr lvl="1"/>
            <a:r>
              <a:rPr lang="en-US" sz="2000" dirty="0"/>
              <a:t>Data for Actuarial valuation - Integrity checks and data clean-up completed in July 2016</a:t>
            </a:r>
          </a:p>
          <a:p>
            <a:pPr lvl="1"/>
            <a:r>
              <a:rPr lang="en-US" sz="2000" dirty="0"/>
              <a:t>Actuarial report - Due September 2016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Revenue</a:t>
            </a:r>
          </a:p>
          <a:p>
            <a:pPr lvl="1"/>
            <a:r>
              <a:rPr lang="en-US" sz="2000" dirty="0"/>
              <a:t>Register of controlled mines and works approved by Risk committee</a:t>
            </a:r>
          </a:p>
          <a:p>
            <a:pPr lvl="1"/>
            <a:r>
              <a:rPr lang="en-US" sz="2000" dirty="0"/>
              <a:t>Risk assessment matrix created and analytics performed</a:t>
            </a:r>
          </a:p>
          <a:p>
            <a:pPr lvl="1"/>
            <a:r>
              <a:rPr lang="en-US" sz="2000" dirty="0" smtClean="0"/>
              <a:t>Inspection of mines leading to submission of outstanding assessments</a:t>
            </a:r>
            <a:endParaRPr lang="en-US" sz="2000" dirty="0"/>
          </a:p>
          <a:p>
            <a:r>
              <a:rPr lang="en-US" sz="2400" dirty="0"/>
              <a:t>Expenditure</a:t>
            </a:r>
          </a:p>
          <a:p>
            <a:pPr lvl="1"/>
            <a:r>
              <a:rPr lang="en-US" sz="2000" dirty="0" smtClean="0"/>
              <a:t>Reconciliation of payments between cashbooks and administration system</a:t>
            </a:r>
          </a:p>
          <a:p>
            <a:pPr lvl="1"/>
            <a:r>
              <a:rPr lang="en-US" sz="2000" dirty="0" smtClean="0"/>
              <a:t>Review of accounts payable detail to allocate payments and rejections</a:t>
            </a: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57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</TotalTime>
  <Words>1452</Words>
  <Application>Microsoft Office PowerPoint</Application>
  <PresentationFormat>On-screen Show (4:3)</PresentationFormat>
  <Paragraphs>478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Custom Design</vt:lpstr>
      <vt:lpstr>1_Custom Design</vt:lpstr>
      <vt:lpstr>Slide 1</vt:lpstr>
      <vt:lpstr>Overview</vt:lpstr>
      <vt:lpstr>Overview</vt:lpstr>
      <vt:lpstr>Financial Statements – Initial Status</vt:lpstr>
      <vt:lpstr>Slide 5</vt:lpstr>
      <vt:lpstr>Slide 6</vt:lpstr>
      <vt:lpstr>Overview</vt:lpstr>
      <vt:lpstr>Financial statement Challenges </vt:lpstr>
      <vt:lpstr>Slide 9</vt:lpstr>
      <vt:lpstr>Financial Statements Improvements</vt:lpstr>
      <vt:lpstr>Financial Statements Improvements</vt:lpstr>
      <vt:lpstr>Financial Statements Improvements</vt:lpstr>
      <vt:lpstr>Overview</vt:lpstr>
      <vt:lpstr>Financial Statement - Timelines</vt:lpstr>
      <vt:lpstr>Slide 15</vt:lpstr>
      <vt:lpstr>Slide 16</vt:lpstr>
      <vt:lpstr>Financial Statement Timelines</vt:lpstr>
      <vt:lpstr>Financial Statements - Status </vt:lpstr>
      <vt:lpstr>Overview</vt:lpstr>
      <vt:lpstr>Slide 20</vt:lpstr>
      <vt:lpstr>Revenue</vt:lpstr>
      <vt:lpstr>Expenditure</vt:lpstr>
      <vt:lpstr>Assets</vt:lpstr>
      <vt:lpstr>Liabilities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PUMZA</cp:lastModifiedBy>
  <cp:revision>449</cp:revision>
  <dcterms:created xsi:type="dcterms:W3CDTF">2013-10-17T06:13:57Z</dcterms:created>
  <dcterms:modified xsi:type="dcterms:W3CDTF">2016-09-08T10:41:21Z</dcterms:modified>
</cp:coreProperties>
</file>