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handoutMasterIdLst>
    <p:handoutMasterId r:id="rId26"/>
  </p:handoutMasterIdLst>
  <p:sldIdLst>
    <p:sldId id="408" r:id="rId3"/>
    <p:sldId id="512" r:id="rId4"/>
    <p:sldId id="490" r:id="rId5"/>
    <p:sldId id="491" r:id="rId6"/>
    <p:sldId id="492" r:id="rId7"/>
    <p:sldId id="493" r:id="rId8"/>
    <p:sldId id="497" r:id="rId9"/>
    <p:sldId id="505" r:id="rId10"/>
    <p:sldId id="498" r:id="rId11"/>
    <p:sldId id="499" r:id="rId12"/>
    <p:sldId id="500" r:id="rId13"/>
    <p:sldId id="502" r:id="rId14"/>
    <p:sldId id="506" r:id="rId15"/>
    <p:sldId id="503" r:id="rId16"/>
    <p:sldId id="501" r:id="rId17"/>
    <p:sldId id="504" r:id="rId18"/>
    <p:sldId id="507" r:id="rId19"/>
    <p:sldId id="496" r:id="rId20"/>
    <p:sldId id="509" r:id="rId21"/>
    <p:sldId id="510" r:id="rId22"/>
    <p:sldId id="511" r:id="rId23"/>
    <p:sldId id="299" r:id="rId24"/>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814" y="-966"/>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577" tIns="45789" rIns="91577" bIns="45789" rtlCol="0"/>
          <a:lstStyle>
            <a:lvl1pPr algn="l">
              <a:defRPr sz="1200"/>
            </a:lvl1pPr>
          </a:lstStyle>
          <a:p>
            <a:endParaRPr lang="en-ZA"/>
          </a:p>
        </p:txBody>
      </p:sp>
      <p:sp>
        <p:nvSpPr>
          <p:cNvPr id="3" name="Date Placeholder 2"/>
          <p:cNvSpPr>
            <a:spLocks noGrp="1"/>
          </p:cNvSpPr>
          <p:nvPr>
            <p:ph type="dt" sz="quarter" idx="1"/>
          </p:nvPr>
        </p:nvSpPr>
        <p:spPr>
          <a:xfrm>
            <a:off x="3856741" y="0"/>
            <a:ext cx="2950475" cy="497046"/>
          </a:xfrm>
          <a:prstGeom prst="rect">
            <a:avLst/>
          </a:prstGeom>
        </p:spPr>
        <p:txBody>
          <a:bodyPr vert="horz" lIns="91577" tIns="45789" rIns="91577" bIns="45789" rtlCol="0"/>
          <a:lstStyle>
            <a:lvl1pPr algn="r">
              <a:defRPr sz="1200"/>
            </a:lvl1pPr>
          </a:lstStyle>
          <a:p>
            <a:fld id="{DDABFB02-BABE-40C6-973F-A6FCD770DE74}" type="datetimeFigureOut">
              <a:rPr lang="en-ZA" smtClean="0"/>
              <a:pPr/>
              <a:t>2016/09/08</a:t>
            </a:fld>
            <a:endParaRPr lang="en-ZA"/>
          </a:p>
        </p:txBody>
      </p:sp>
      <p:sp>
        <p:nvSpPr>
          <p:cNvPr id="4" name="Footer Placeholder 3"/>
          <p:cNvSpPr>
            <a:spLocks noGrp="1"/>
          </p:cNvSpPr>
          <p:nvPr>
            <p:ph type="ftr" sz="quarter" idx="2"/>
          </p:nvPr>
        </p:nvSpPr>
        <p:spPr>
          <a:xfrm>
            <a:off x="0" y="9442153"/>
            <a:ext cx="2950475" cy="497046"/>
          </a:xfrm>
          <a:prstGeom prst="rect">
            <a:avLst/>
          </a:prstGeom>
        </p:spPr>
        <p:txBody>
          <a:bodyPr vert="horz" lIns="91577" tIns="45789" rIns="91577" bIns="45789" rtlCol="0" anchor="b"/>
          <a:lstStyle>
            <a:lvl1pPr algn="l">
              <a:defRPr sz="1200"/>
            </a:lvl1pPr>
          </a:lstStyle>
          <a:p>
            <a:endParaRPr lang="en-ZA"/>
          </a:p>
        </p:txBody>
      </p:sp>
      <p:sp>
        <p:nvSpPr>
          <p:cNvPr id="5" name="Slide Number Placeholder 4"/>
          <p:cNvSpPr>
            <a:spLocks noGrp="1"/>
          </p:cNvSpPr>
          <p:nvPr>
            <p:ph type="sldNum" sz="quarter" idx="3"/>
          </p:nvPr>
        </p:nvSpPr>
        <p:spPr>
          <a:xfrm>
            <a:off x="3856741" y="9442153"/>
            <a:ext cx="2950475" cy="497046"/>
          </a:xfrm>
          <a:prstGeom prst="rect">
            <a:avLst/>
          </a:prstGeom>
        </p:spPr>
        <p:txBody>
          <a:bodyPr vert="horz" lIns="91577" tIns="45789" rIns="91577" bIns="45789" rtlCol="0" anchor="b"/>
          <a:lstStyle>
            <a:lvl1pPr algn="r">
              <a:defRPr sz="1200"/>
            </a:lvl1pPr>
          </a:lstStyle>
          <a:p>
            <a:fld id="{2C2DA808-CEC0-4E5A-90BC-7A715475E561}" type="slidenum">
              <a:rPr lang="en-ZA" smtClean="0"/>
              <a:pPr/>
              <a:t>‹#›</a:t>
            </a:fld>
            <a:endParaRPr lang="en-ZA"/>
          </a:p>
        </p:txBody>
      </p:sp>
    </p:spTree>
    <p:extLst>
      <p:ext uri="{BB962C8B-B14F-4D97-AF65-F5344CB8AC3E}">
        <p14:creationId xmlns:p14="http://schemas.microsoft.com/office/powerpoint/2010/main" xmlns="" val="276600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577" tIns="45789" rIns="91577" bIns="45789" rtlCol="0"/>
          <a:lstStyle>
            <a:lvl1pPr algn="l">
              <a:defRPr sz="1200"/>
            </a:lvl1pPr>
          </a:lstStyle>
          <a:p>
            <a:endParaRPr lang="en-ZA"/>
          </a:p>
        </p:txBody>
      </p:sp>
      <p:sp>
        <p:nvSpPr>
          <p:cNvPr id="3" name="Date Placeholder 2"/>
          <p:cNvSpPr>
            <a:spLocks noGrp="1"/>
          </p:cNvSpPr>
          <p:nvPr>
            <p:ph type="dt" idx="1"/>
          </p:nvPr>
        </p:nvSpPr>
        <p:spPr>
          <a:xfrm>
            <a:off x="3856741" y="0"/>
            <a:ext cx="2950475" cy="497046"/>
          </a:xfrm>
          <a:prstGeom prst="rect">
            <a:avLst/>
          </a:prstGeom>
        </p:spPr>
        <p:txBody>
          <a:bodyPr vert="horz" lIns="91577" tIns="45789" rIns="91577" bIns="45789" rtlCol="0"/>
          <a:lstStyle>
            <a:lvl1pPr algn="r">
              <a:defRPr sz="1200"/>
            </a:lvl1pPr>
          </a:lstStyle>
          <a:p>
            <a:fld id="{8FD1F4CF-9162-42C9-96F2-47DAB2DBAB68}" type="datetimeFigureOut">
              <a:rPr lang="en-ZA" smtClean="0"/>
              <a:pPr/>
              <a:t>2016/09/08</a:t>
            </a:fld>
            <a:endParaRPr lang="en-ZA"/>
          </a:p>
        </p:txBody>
      </p:sp>
      <p:sp>
        <p:nvSpPr>
          <p:cNvPr id="4" name="Slide Image Placeholder 3"/>
          <p:cNvSpPr>
            <a:spLocks noGrp="1" noRot="1" noChangeAspect="1"/>
          </p:cNvSpPr>
          <p:nvPr>
            <p:ph type="sldImg" idx="2"/>
          </p:nvPr>
        </p:nvSpPr>
        <p:spPr>
          <a:xfrm>
            <a:off x="917575" y="746125"/>
            <a:ext cx="4973638" cy="3729038"/>
          </a:xfrm>
          <a:prstGeom prst="rect">
            <a:avLst/>
          </a:prstGeom>
          <a:noFill/>
          <a:ln w="12700">
            <a:solidFill>
              <a:prstClr val="black"/>
            </a:solidFill>
          </a:ln>
        </p:spPr>
        <p:txBody>
          <a:bodyPr vert="horz" lIns="91577" tIns="45789" rIns="91577" bIns="45789" rtlCol="0" anchor="ctr"/>
          <a:lstStyle/>
          <a:p>
            <a:endParaRPr lang="en-ZA"/>
          </a:p>
        </p:txBody>
      </p:sp>
      <p:sp>
        <p:nvSpPr>
          <p:cNvPr id="5" name="Notes Placeholder 4"/>
          <p:cNvSpPr>
            <a:spLocks noGrp="1"/>
          </p:cNvSpPr>
          <p:nvPr>
            <p:ph type="body" sz="quarter" idx="3"/>
          </p:nvPr>
        </p:nvSpPr>
        <p:spPr>
          <a:xfrm>
            <a:off x="680881" y="4721940"/>
            <a:ext cx="5447030" cy="4473416"/>
          </a:xfrm>
          <a:prstGeom prst="rect">
            <a:avLst/>
          </a:prstGeom>
        </p:spPr>
        <p:txBody>
          <a:bodyPr vert="horz" lIns="91577" tIns="45789" rIns="91577"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2153"/>
            <a:ext cx="2950475" cy="497046"/>
          </a:xfrm>
          <a:prstGeom prst="rect">
            <a:avLst/>
          </a:prstGeom>
        </p:spPr>
        <p:txBody>
          <a:bodyPr vert="horz" lIns="91577" tIns="45789" rIns="91577" bIns="45789" rtlCol="0" anchor="b"/>
          <a:lstStyle>
            <a:lvl1pPr algn="l">
              <a:defRPr sz="1200"/>
            </a:lvl1pPr>
          </a:lstStyle>
          <a:p>
            <a:endParaRPr lang="en-ZA"/>
          </a:p>
        </p:txBody>
      </p:sp>
      <p:sp>
        <p:nvSpPr>
          <p:cNvPr id="7" name="Slide Number Placeholder 6"/>
          <p:cNvSpPr>
            <a:spLocks noGrp="1"/>
          </p:cNvSpPr>
          <p:nvPr>
            <p:ph type="sldNum" sz="quarter" idx="5"/>
          </p:nvPr>
        </p:nvSpPr>
        <p:spPr>
          <a:xfrm>
            <a:off x="3856741" y="9442153"/>
            <a:ext cx="2950475" cy="497046"/>
          </a:xfrm>
          <a:prstGeom prst="rect">
            <a:avLst/>
          </a:prstGeom>
        </p:spPr>
        <p:txBody>
          <a:bodyPr vert="horz" lIns="91577" tIns="45789" rIns="91577" bIns="45789" rtlCol="0" anchor="b"/>
          <a:lstStyle>
            <a:lvl1pPr algn="r">
              <a:defRPr sz="1200"/>
            </a:lvl1pPr>
          </a:lstStyle>
          <a:p>
            <a:fld id="{00B0B14A-3DA4-4294-B78D-FE62D9387E6A}" type="slidenum">
              <a:rPr lang="en-ZA" smtClean="0"/>
              <a:pPr/>
              <a:t>‹#›</a:t>
            </a:fld>
            <a:endParaRPr lang="en-ZA"/>
          </a:p>
        </p:txBody>
      </p:sp>
    </p:spTree>
    <p:extLst>
      <p:ext uri="{BB962C8B-B14F-4D97-AF65-F5344CB8AC3E}">
        <p14:creationId xmlns:p14="http://schemas.microsoft.com/office/powerpoint/2010/main" xmlns="" val="87752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A196693-E4BD-4FD3-9FF3-BB6B6C64541F}" type="datetime1">
              <a:rPr lang="en-US" smtClean="0"/>
              <a:pPr>
                <a:defRPr/>
              </a:pPr>
              <a:t>9/8/2016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00740C-6C01-4018-A5CF-B75C7655A4D5}" type="slidenum">
              <a:rPr lang="en-US"/>
              <a:pPr>
                <a:defRPr/>
              </a:pPr>
              <a:t>‹#›</a:t>
            </a:fld>
            <a:endParaRPr lang="en-US" dirty="0"/>
          </a:p>
        </p:txBody>
      </p:sp>
    </p:spTree>
    <p:extLst>
      <p:ext uri="{BB962C8B-B14F-4D97-AF65-F5344CB8AC3E}">
        <p14:creationId xmlns:p14="http://schemas.microsoft.com/office/powerpoint/2010/main" xmlns="" val="238775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4298DA-49AD-49F9-AD08-DBBC5EEF0252}" type="datetime1">
              <a:rPr lang="en-US" smtClean="0"/>
              <a:pPr>
                <a:defRPr/>
              </a:pPr>
              <a:t>9/8/2016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8CD5E8-4CF9-40FA-9D71-61A21CF874F9}" type="slidenum">
              <a:rPr lang="en-US"/>
              <a:pPr>
                <a:defRPr/>
              </a:pPr>
              <a:t>‹#›</a:t>
            </a:fld>
            <a:endParaRPr lang="en-US" dirty="0"/>
          </a:p>
        </p:txBody>
      </p:sp>
    </p:spTree>
    <p:extLst>
      <p:ext uri="{BB962C8B-B14F-4D97-AF65-F5344CB8AC3E}">
        <p14:creationId xmlns:p14="http://schemas.microsoft.com/office/powerpoint/2010/main" xmlns="" val="413180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C89D2B-3F18-4C42-9B1C-079EC208418C}" type="datetime1">
              <a:rPr lang="en-US" smtClean="0"/>
              <a:pPr>
                <a:defRPr/>
              </a:pPr>
              <a:t>9/8/2016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3A8A88-0AE8-4247-9912-6B6AE6BE9F74}" type="slidenum">
              <a:rPr lang="en-US"/>
              <a:pPr>
                <a:defRPr/>
              </a:pPr>
              <a:t>‹#›</a:t>
            </a:fld>
            <a:endParaRPr lang="en-US" dirty="0"/>
          </a:p>
        </p:txBody>
      </p:sp>
    </p:spTree>
    <p:extLst>
      <p:ext uri="{BB962C8B-B14F-4D97-AF65-F5344CB8AC3E}">
        <p14:creationId xmlns:p14="http://schemas.microsoft.com/office/powerpoint/2010/main" xmlns="" val="197204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D3BC4DD-EE51-4B11-982A-09ABE0C91F72}" type="datetime1">
              <a:rPr lang="en-US"/>
              <a:pPr/>
              <a:t>9/8/2016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447536-22AF-4143-81F6-C1A8AFE5AC92}" type="slidenum">
              <a:rPr lang="en-US"/>
              <a:pPr/>
              <a:t>‹#›</a:t>
            </a:fld>
            <a:endParaRPr lang="en-US"/>
          </a:p>
        </p:txBody>
      </p:sp>
    </p:spTree>
    <p:extLst>
      <p:ext uri="{BB962C8B-B14F-4D97-AF65-F5344CB8AC3E}">
        <p14:creationId xmlns:p14="http://schemas.microsoft.com/office/powerpoint/2010/main" xmlns="" val="2382807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BA2EF255-18C9-4345-BE9D-97A9AAD6E8F7}" type="datetime1">
              <a:rPr lang="en-US"/>
              <a:pPr/>
              <a:t>9/8/2016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6CA8298-9D91-4CF9-AB6A-504DBB769D5D}" type="slidenum">
              <a:rPr lang="en-US"/>
              <a:pPr/>
              <a:t>‹#›</a:t>
            </a:fld>
            <a:endParaRPr lang="en-US"/>
          </a:p>
        </p:txBody>
      </p:sp>
    </p:spTree>
    <p:extLst>
      <p:ext uri="{BB962C8B-B14F-4D97-AF65-F5344CB8AC3E}">
        <p14:creationId xmlns:p14="http://schemas.microsoft.com/office/powerpoint/2010/main" xmlns="" val="3316519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BADCF618-9140-4188-95D9-7DCA61A09C65}" type="datetime1">
              <a:rPr lang="en-US"/>
              <a:pPr/>
              <a:t>9/8/2016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88F8AA9-DFB0-4371-BB00-DC18305C6D98}" type="slidenum">
              <a:rPr lang="en-US"/>
              <a:pPr/>
              <a:t>‹#›</a:t>
            </a:fld>
            <a:endParaRPr lang="en-US"/>
          </a:p>
        </p:txBody>
      </p:sp>
    </p:spTree>
    <p:extLst>
      <p:ext uri="{BB962C8B-B14F-4D97-AF65-F5344CB8AC3E}">
        <p14:creationId xmlns:p14="http://schemas.microsoft.com/office/powerpoint/2010/main" xmlns="" val="1119279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4AE3B176-8929-45BE-8FAB-1DE1E9B69816}" type="datetime1">
              <a:rPr lang="en-US"/>
              <a:pPr/>
              <a:t>9/8/2016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FF367F-689C-4869-A227-B32F27F13C4D}" type="slidenum">
              <a:rPr lang="en-US"/>
              <a:pPr/>
              <a:t>‹#›</a:t>
            </a:fld>
            <a:endParaRPr lang="en-US"/>
          </a:p>
        </p:txBody>
      </p:sp>
    </p:spTree>
    <p:extLst>
      <p:ext uri="{BB962C8B-B14F-4D97-AF65-F5344CB8AC3E}">
        <p14:creationId xmlns:p14="http://schemas.microsoft.com/office/powerpoint/2010/main" xmlns="" val="3775133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FF28A0EF-5B52-4EC5-A22D-7B640BCED1CE}" type="datetime1">
              <a:rPr lang="en-US"/>
              <a:pPr/>
              <a:t>9/8/2016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9BD2271-0387-4FF9-90FA-A25D3002F9D7}" type="slidenum">
              <a:rPr lang="en-US"/>
              <a:pPr/>
              <a:t>‹#›</a:t>
            </a:fld>
            <a:endParaRPr lang="en-US"/>
          </a:p>
        </p:txBody>
      </p:sp>
    </p:spTree>
    <p:extLst>
      <p:ext uri="{BB962C8B-B14F-4D97-AF65-F5344CB8AC3E}">
        <p14:creationId xmlns:p14="http://schemas.microsoft.com/office/powerpoint/2010/main" xmlns="" val="11081700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7E9A70B-CB3F-495F-B904-4B866FD2B5EC}" type="datetime1">
              <a:rPr lang="en-US"/>
              <a:pPr/>
              <a:t>9/8/2016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6DE7E9-D672-4467-B7E1-F53554DDBA46}" type="slidenum">
              <a:rPr lang="en-US"/>
              <a:pPr/>
              <a:t>‹#›</a:t>
            </a:fld>
            <a:endParaRPr lang="en-US"/>
          </a:p>
        </p:txBody>
      </p:sp>
    </p:spTree>
    <p:extLst>
      <p:ext uri="{BB962C8B-B14F-4D97-AF65-F5344CB8AC3E}">
        <p14:creationId xmlns:p14="http://schemas.microsoft.com/office/powerpoint/2010/main" xmlns="" val="18053054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E5BCD0D-2F08-4773-9136-19DD3DB1531B}" type="datetime1">
              <a:rPr lang="en-US"/>
              <a:pPr/>
              <a:t>9/8/2016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CDE42A9-6B77-4B39-81F0-B2DF67EB7C58}" type="slidenum">
              <a:rPr lang="en-US"/>
              <a:pPr/>
              <a:t>‹#›</a:t>
            </a:fld>
            <a:endParaRPr lang="en-US"/>
          </a:p>
        </p:txBody>
      </p:sp>
    </p:spTree>
    <p:extLst>
      <p:ext uri="{BB962C8B-B14F-4D97-AF65-F5344CB8AC3E}">
        <p14:creationId xmlns:p14="http://schemas.microsoft.com/office/powerpoint/2010/main" xmlns="" val="1729449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E3AC85F-1797-491F-A298-DD65B72A9C60}" type="datetime1">
              <a:rPr lang="en-US"/>
              <a:pPr/>
              <a:t>9/8/2016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5654062-A2B4-4338-9426-6948011D0162}" type="slidenum">
              <a:rPr lang="en-US"/>
              <a:pPr/>
              <a:t>‹#›</a:t>
            </a:fld>
            <a:endParaRPr lang="en-US"/>
          </a:p>
        </p:txBody>
      </p:sp>
    </p:spTree>
    <p:extLst>
      <p:ext uri="{BB962C8B-B14F-4D97-AF65-F5344CB8AC3E}">
        <p14:creationId xmlns:p14="http://schemas.microsoft.com/office/powerpoint/2010/main" xmlns="" val="59839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1CE0E2-59D5-419F-8564-9A47C39379C2}" type="datetime1">
              <a:rPr lang="en-US" smtClean="0"/>
              <a:pPr>
                <a:defRPr/>
              </a:pPr>
              <a:t>9/8/2016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6AF1B2-E7A4-446A-84DC-90AA83BA6A19}" type="slidenum">
              <a:rPr lang="en-US"/>
              <a:pPr>
                <a:defRPr/>
              </a:pPr>
              <a:t>‹#›</a:t>
            </a:fld>
            <a:endParaRPr lang="en-US" dirty="0"/>
          </a:p>
        </p:txBody>
      </p:sp>
    </p:spTree>
    <p:extLst>
      <p:ext uri="{BB962C8B-B14F-4D97-AF65-F5344CB8AC3E}">
        <p14:creationId xmlns:p14="http://schemas.microsoft.com/office/powerpoint/2010/main" xmlns="" val="2793068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0317FA0-CCD6-4E55-B68F-2CF7D75E1340}" type="datetime1">
              <a:rPr lang="en-US"/>
              <a:pPr/>
              <a:t>9/8/2016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B750AA2-1139-4C4B-AE40-D9E7A6E10B37}" type="slidenum">
              <a:rPr lang="en-US"/>
              <a:pPr/>
              <a:t>‹#›</a:t>
            </a:fld>
            <a:endParaRPr lang="en-US"/>
          </a:p>
        </p:txBody>
      </p:sp>
    </p:spTree>
    <p:extLst>
      <p:ext uri="{BB962C8B-B14F-4D97-AF65-F5344CB8AC3E}">
        <p14:creationId xmlns:p14="http://schemas.microsoft.com/office/powerpoint/2010/main" xmlns="" val="2009478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06B31AA-7593-4B37-ABDE-6E94EBDC2053}" type="datetime1">
              <a:rPr lang="en-US"/>
              <a:pPr/>
              <a:t>9/8/2016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32E539-4C1F-4D8A-8F09-0C18F5ABABF1}" type="slidenum">
              <a:rPr lang="en-US"/>
              <a:pPr/>
              <a:t>‹#›</a:t>
            </a:fld>
            <a:endParaRPr lang="en-US"/>
          </a:p>
        </p:txBody>
      </p:sp>
    </p:spTree>
    <p:extLst>
      <p:ext uri="{BB962C8B-B14F-4D97-AF65-F5344CB8AC3E}">
        <p14:creationId xmlns:p14="http://schemas.microsoft.com/office/powerpoint/2010/main" xmlns="" val="834736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DCA20C2B-4386-4809-8311-AED7CEAF0102}" type="datetime1">
              <a:rPr lang="en-US"/>
              <a:pPr/>
              <a:t>9/8/2016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129B2D1-C12C-470D-A867-9861C0A5562F}" type="slidenum">
              <a:rPr lang="en-US"/>
              <a:pPr/>
              <a:t>‹#›</a:t>
            </a:fld>
            <a:endParaRPr lang="en-US"/>
          </a:p>
        </p:txBody>
      </p:sp>
    </p:spTree>
    <p:extLst>
      <p:ext uri="{BB962C8B-B14F-4D97-AF65-F5344CB8AC3E}">
        <p14:creationId xmlns:p14="http://schemas.microsoft.com/office/powerpoint/2010/main" xmlns="" val="274947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F7ABB63-DD71-49D1-8B7F-E36AA90E061A}" type="datetime1">
              <a:rPr lang="en-US" smtClean="0"/>
              <a:pPr>
                <a:defRPr/>
              </a:pPr>
              <a:t>9/8/2016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08C020-5014-4A95-938F-D43DD3BD30E1}" type="slidenum">
              <a:rPr lang="en-US"/>
              <a:pPr>
                <a:defRPr/>
              </a:pPr>
              <a:t>‹#›</a:t>
            </a:fld>
            <a:endParaRPr lang="en-US" dirty="0"/>
          </a:p>
        </p:txBody>
      </p:sp>
    </p:spTree>
    <p:extLst>
      <p:ext uri="{BB962C8B-B14F-4D97-AF65-F5344CB8AC3E}">
        <p14:creationId xmlns:p14="http://schemas.microsoft.com/office/powerpoint/2010/main" xmlns="" val="104778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2D28AE-7BF2-44C9-A4B9-0D44D7CFF19B}" type="datetime1">
              <a:rPr lang="en-US" smtClean="0"/>
              <a:pPr>
                <a:defRPr/>
              </a:pPr>
              <a:t>9/8/2016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7A7A15-FAE7-49E2-908D-FB5D78A7FA53}" type="slidenum">
              <a:rPr lang="en-US"/>
              <a:pPr>
                <a:defRPr/>
              </a:pPr>
              <a:t>‹#›</a:t>
            </a:fld>
            <a:endParaRPr lang="en-US" dirty="0"/>
          </a:p>
        </p:txBody>
      </p:sp>
    </p:spTree>
    <p:extLst>
      <p:ext uri="{BB962C8B-B14F-4D97-AF65-F5344CB8AC3E}">
        <p14:creationId xmlns:p14="http://schemas.microsoft.com/office/powerpoint/2010/main" xmlns="" val="327230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71431C-B756-4297-BFE7-0D8673CD67C5}" type="datetime1">
              <a:rPr lang="en-US" smtClean="0"/>
              <a:pPr>
                <a:defRPr/>
              </a:pPr>
              <a:t>9/8/2016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4D4705D-D417-401A-894A-DAACC86796FE}" type="slidenum">
              <a:rPr lang="en-US"/>
              <a:pPr>
                <a:defRPr/>
              </a:pPr>
              <a:t>‹#›</a:t>
            </a:fld>
            <a:endParaRPr lang="en-US" dirty="0"/>
          </a:p>
        </p:txBody>
      </p:sp>
    </p:spTree>
    <p:extLst>
      <p:ext uri="{BB962C8B-B14F-4D97-AF65-F5344CB8AC3E}">
        <p14:creationId xmlns:p14="http://schemas.microsoft.com/office/powerpoint/2010/main" xmlns="" val="33596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1EC330-C1D3-4855-B4DF-98A0EAF745AC}" type="datetime1">
              <a:rPr lang="en-US" smtClean="0"/>
              <a:pPr>
                <a:defRPr/>
              </a:pPr>
              <a:t>9/8/2016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EE383F-EC86-405A-B485-FE7E7178F53F}" type="slidenum">
              <a:rPr lang="en-US"/>
              <a:pPr>
                <a:defRPr/>
              </a:pPr>
              <a:t>‹#›</a:t>
            </a:fld>
            <a:endParaRPr lang="en-US" dirty="0"/>
          </a:p>
        </p:txBody>
      </p:sp>
    </p:spTree>
    <p:extLst>
      <p:ext uri="{BB962C8B-B14F-4D97-AF65-F5344CB8AC3E}">
        <p14:creationId xmlns:p14="http://schemas.microsoft.com/office/powerpoint/2010/main" xmlns="" val="255817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A97C55-B3A8-4EA6-8059-BB4CF5D1BDD8}" type="datetime1">
              <a:rPr lang="en-US" smtClean="0"/>
              <a:pPr>
                <a:defRPr/>
              </a:pPr>
              <a:t>9/8/2016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1A11813-0B29-44F7-BF30-6CAF80A3F5F0}" type="slidenum">
              <a:rPr lang="en-US"/>
              <a:pPr>
                <a:defRPr/>
              </a:pPr>
              <a:t>‹#›</a:t>
            </a:fld>
            <a:endParaRPr lang="en-US" dirty="0"/>
          </a:p>
        </p:txBody>
      </p:sp>
    </p:spTree>
    <p:extLst>
      <p:ext uri="{BB962C8B-B14F-4D97-AF65-F5344CB8AC3E}">
        <p14:creationId xmlns:p14="http://schemas.microsoft.com/office/powerpoint/2010/main" xmlns="" val="295252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939A72-1F38-40E3-8383-5C5A053600BE}" type="datetime1">
              <a:rPr lang="en-US" smtClean="0"/>
              <a:pPr>
                <a:defRPr/>
              </a:pPr>
              <a:t>9/8/2016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6C1343-9C7F-4B45-87B8-7011318DC00A}" type="slidenum">
              <a:rPr lang="en-US"/>
              <a:pPr>
                <a:defRPr/>
              </a:pPr>
              <a:t>‹#›</a:t>
            </a:fld>
            <a:endParaRPr lang="en-US" dirty="0"/>
          </a:p>
        </p:txBody>
      </p:sp>
    </p:spTree>
    <p:extLst>
      <p:ext uri="{BB962C8B-B14F-4D97-AF65-F5344CB8AC3E}">
        <p14:creationId xmlns:p14="http://schemas.microsoft.com/office/powerpoint/2010/main" xmlns="" val="21210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D03915-1AE2-4678-A0C4-E15DF60DCA5E}" type="datetime1">
              <a:rPr lang="en-US" smtClean="0"/>
              <a:pPr>
                <a:defRPr/>
              </a:pPr>
              <a:t>9/8/2016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68CBD58-72F8-47A2-BBA2-F334F95CAAF4}" type="slidenum">
              <a:rPr lang="en-US"/>
              <a:pPr>
                <a:defRPr/>
              </a:pPr>
              <a:t>‹#›</a:t>
            </a:fld>
            <a:endParaRPr lang="en-US" dirty="0"/>
          </a:p>
        </p:txBody>
      </p:sp>
    </p:spTree>
    <p:extLst>
      <p:ext uri="{BB962C8B-B14F-4D97-AF65-F5344CB8AC3E}">
        <p14:creationId xmlns:p14="http://schemas.microsoft.com/office/powerpoint/2010/main" xmlns="" val="319044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defRPr>
            </a:lvl1pPr>
          </a:lstStyle>
          <a:p>
            <a:pPr defTabSz="457200" fontAlgn="base">
              <a:spcBef>
                <a:spcPct val="0"/>
              </a:spcBef>
              <a:spcAft>
                <a:spcPct val="0"/>
              </a:spcAft>
              <a:defRPr/>
            </a:pPr>
            <a:fld id="{E4508107-1F65-4E06-BA80-642B701AA3AF}" type="datetime1">
              <a:rPr lang="en-US" smtClean="0"/>
              <a:pPr defTabSz="457200" fontAlgn="base">
                <a:spcBef>
                  <a:spcPct val="0"/>
                </a:spcBef>
                <a:spcAft>
                  <a:spcPct val="0"/>
                </a:spcAft>
                <a:defRPr/>
              </a:pPr>
              <a:t>9/8/2016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defRPr>
            </a:lvl1pPr>
          </a:lstStyle>
          <a:p>
            <a:pPr defTabSz="457200" fontAlgn="base">
              <a:spcBef>
                <a:spcPct val="0"/>
              </a:spcBef>
              <a:spcAft>
                <a:spcPct val="0"/>
              </a:spcAft>
              <a:defRPr/>
            </a:pPr>
            <a:fld id="{2FF7B5DB-245E-4E0D-9231-0995256D0CAC}" type="slidenum">
              <a:rPr lang="en-US"/>
              <a:pPr defTabSz="457200" fontAlgn="base">
                <a:spcBef>
                  <a:spcPct val="0"/>
                </a:spcBef>
                <a:spcAft>
                  <a:spcPct val="0"/>
                </a:spcAft>
                <a:defRPr/>
              </a:pPr>
              <a:t>‹#›</a:t>
            </a:fld>
            <a:endParaRPr lang="en-US" dirty="0"/>
          </a:p>
        </p:txBody>
      </p:sp>
    </p:spTree>
    <p:extLst>
      <p:ext uri="{BB962C8B-B14F-4D97-AF65-F5344CB8AC3E}">
        <p14:creationId xmlns:p14="http://schemas.microsoft.com/office/powerpoint/2010/main" xmlns="" val="575731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mj-cs"/>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11" charset="0"/>
              </a:defRPr>
            </a:lvl1pPr>
          </a:lstStyle>
          <a:p>
            <a:pPr defTabSz="457200" fontAlgn="base">
              <a:spcBef>
                <a:spcPct val="0"/>
              </a:spcBef>
              <a:spcAft>
                <a:spcPct val="0"/>
              </a:spcAft>
            </a:pPr>
            <a:fld id="{66EB0342-8D58-4604-ADF2-47040EDC186D}" type="datetime1">
              <a:rPr lang="en-US" smtClean="0">
                <a:ea typeface="ＭＳ Ｐゴシック" pitchFamily="-111" charset="-128"/>
              </a:rPr>
              <a:pPr defTabSz="457200" fontAlgn="base">
                <a:spcBef>
                  <a:spcPct val="0"/>
                </a:spcBef>
                <a:spcAft>
                  <a:spcPct val="0"/>
                </a:spcAft>
              </a:pPr>
              <a:t>9/8/2016</a:t>
            </a:fld>
            <a:endParaRPr lang="en-US" smtClean="0">
              <a:ea typeface="ＭＳ Ｐゴシック" pitchFamily="-111"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11" charset="0"/>
                <a:cs typeface="ＭＳ Ｐゴシック" pitchFamily="-111" charset="-128"/>
              </a:defRPr>
            </a:lvl1pPr>
          </a:lstStyle>
          <a:p>
            <a:pPr defTabSz="457200" fontAlgn="base">
              <a:spcBef>
                <a:spcPct val="0"/>
              </a:spcBef>
              <a:spcAft>
                <a:spcPct val="0"/>
              </a:spcAft>
              <a:defRPr/>
            </a:pPr>
            <a:endParaRPr lang="en-US">
              <a:ea typeface="ＭＳ Ｐゴシック" pitchFamily="-111"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1" charset="0"/>
              </a:defRPr>
            </a:lvl1pPr>
          </a:lstStyle>
          <a:p>
            <a:pPr defTabSz="457200" fontAlgn="base">
              <a:spcBef>
                <a:spcPct val="0"/>
              </a:spcBef>
              <a:spcAft>
                <a:spcPct val="0"/>
              </a:spcAft>
            </a:pPr>
            <a:fld id="{C7539224-21BC-4D61-B8DA-45C9DA586EF4}" type="slidenum">
              <a:rPr lang="en-US" smtClean="0">
                <a:ea typeface="ＭＳ Ｐゴシック" pitchFamily="-111" charset="-128"/>
              </a:rPr>
              <a:pPr defTabSz="457200" fontAlgn="base">
                <a:spcBef>
                  <a:spcPct val="0"/>
                </a:spcBef>
                <a:spcAft>
                  <a:spcPct val="0"/>
                </a:spcAft>
              </a:pPr>
              <a:t>‹#›</a:t>
            </a:fld>
            <a:endParaRPr lang="en-US" smtClean="0">
              <a:ea typeface="ＭＳ Ｐゴシック" pitchFamily="-111" charset="-128"/>
            </a:endParaRPr>
          </a:p>
        </p:txBody>
      </p:sp>
    </p:spTree>
    <p:extLst>
      <p:ext uri="{BB962C8B-B14F-4D97-AF65-F5344CB8AC3E}">
        <p14:creationId xmlns:p14="http://schemas.microsoft.com/office/powerpoint/2010/main" xmlns="" val="31468166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New_Powerpoint presentation-01.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Title 16"/>
          <p:cNvSpPr txBox="1">
            <a:spLocks/>
          </p:cNvSpPr>
          <p:nvPr/>
        </p:nvSpPr>
        <p:spPr bwMode="auto">
          <a:xfrm>
            <a:off x="1405665" y="332656"/>
            <a:ext cx="6692709" cy="15841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fontAlgn="base">
              <a:spcBef>
                <a:spcPct val="0"/>
              </a:spcBef>
              <a:spcAft>
                <a:spcPct val="0"/>
              </a:spcAft>
            </a:pPr>
            <a:r>
              <a:rPr lang="en-US" sz="3200" b="1" dirty="0" smtClean="0">
                <a:solidFill>
                  <a:srgbClr val="663300"/>
                </a:solidFill>
                <a:latin typeface="+mn-lt"/>
                <a:ea typeface="+mn-ea"/>
              </a:rPr>
              <a:t>DEPARTMENT OF LABOUR</a:t>
            </a:r>
          </a:p>
          <a:p>
            <a:pPr algn="ctr" fontAlgn="base">
              <a:spcBef>
                <a:spcPct val="0"/>
              </a:spcBef>
              <a:spcAft>
                <a:spcPct val="0"/>
              </a:spcAft>
            </a:pPr>
            <a:r>
              <a:rPr lang="en-US" sz="2000" b="1" dirty="0" smtClean="0">
                <a:solidFill>
                  <a:srgbClr val="663300"/>
                </a:solidFill>
                <a:latin typeface="+mn-lt"/>
                <a:ea typeface="+mn-ea"/>
              </a:rPr>
              <a:t>UNEMPLOYMENT INSURANCE FUND</a:t>
            </a:r>
          </a:p>
          <a:p>
            <a:pPr algn="ctr" fontAlgn="base">
              <a:spcBef>
                <a:spcPct val="0"/>
              </a:spcBef>
              <a:spcAft>
                <a:spcPct val="0"/>
              </a:spcAft>
            </a:pPr>
            <a:r>
              <a:rPr lang="en-US" sz="2000" b="1" dirty="0" smtClean="0">
                <a:solidFill>
                  <a:srgbClr val="663300"/>
                </a:solidFill>
                <a:latin typeface="+mn-lt"/>
                <a:ea typeface="+mn-ea"/>
              </a:rPr>
              <a:t>Select Committee on Economic and Business Development </a:t>
            </a:r>
          </a:p>
          <a:p>
            <a:pPr algn="ctr" fontAlgn="base">
              <a:spcBef>
                <a:spcPct val="0"/>
              </a:spcBef>
              <a:spcAft>
                <a:spcPct val="0"/>
              </a:spcAft>
            </a:pPr>
            <a:r>
              <a:rPr lang="en-US" sz="2000" b="1" dirty="0" smtClean="0">
                <a:solidFill>
                  <a:srgbClr val="663300"/>
                </a:solidFill>
                <a:latin typeface="+mn-lt"/>
                <a:ea typeface="+mn-ea"/>
              </a:rPr>
              <a:t>06 September 2016</a:t>
            </a:r>
            <a:endParaRPr lang="en-ZA" sz="2000" b="1" dirty="0">
              <a:solidFill>
                <a:srgbClr val="663300"/>
              </a:solidFill>
              <a:latin typeface="+mn-lt"/>
              <a:ea typeface="+mn-ea"/>
            </a:endParaRPr>
          </a:p>
        </p:txBody>
      </p:sp>
      <p:sp>
        <p:nvSpPr>
          <p:cNvPr id="13317" name="Subtitle 17"/>
          <p:cNvSpPr txBox="1">
            <a:spLocks/>
          </p:cNvSpPr>
          <p:nvPr/>
        </p:nvSpPr>
        <p:spPr bwMode="auto">
          <a:xfrm>
            <a:off x="1979712" y="2008188"/>
            <a:ext cx="5544616" cy="750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r" defTabSz="457200" eaLnBrk="1" fontAlgn="base" hangingPunct="1">
              <a:spcBef>
                <a:spcPct val="20000"/>
              </a:spcBef>
              <a:spcAft>
                <a:spcPct val="0"/>
              </a:spcAft>
            </a:pPr>
            <a:r>
              <a:rPr lang="en-US" sz="2000" b="1" dirty="0" smtClean="0">
                <a:solidFill>
                  <a:srgbClr val="404040"/>
                </a:solidFill>
                <a:latin typeface="Calibri"/>
                <a:ea typeface="ＭＳ Ｐゴシック" pitchFamily="34" charset="-128"/>
              </a:rPr>
              <a:t>THE AMENDMENTS TO THE UNEMPLOYMENT INSURANCE ACT, 2001 (Act No. 63 of 2001</a:t>
            </a:r>
            <a:r>
              <a:rPr lang="en-US" sz="2200" b="1" u="sng" dirty="0" smtClean="0">
                <a:solidFill>
                  <a:srgbClr val="404040"/>
                </a:solidFill>
                <a:latin typeface="Calibri"/>
                <a:ea typeface="ＭＳ Ｐゴシック" pitchFamily="34" charset="-128"/>
              </a:rPr>
              <a:t>)</a:t>
            </a:r>
            <a:endParaRPr lang="en-US" sz="2200" b="1" u="sng" dirty="0">
              <a:solidFill>
                <a:srgbClr val="404040"/>
              </a:solidFill>
              <a:latin typeface="Calibri"/>
              <a:ea typeface="ＭＳ Ｐゴシック" pitchFamily="34" charset="-128"/>
            </a:endParaRPr>
          </a:p>
        </p:txBody>
      </p:sp>
    </p:spTree>
    <p:extLst>
      <p:ext uri="{BB962C8B-B14F-4D97-AF65-F5344CB8AC3E}">
        <p14:creationId xmlns:p14="http://schemas.microsoft.com/office/powerpoint/2010/main" xmlns="" val="2891077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1" fontAlgn="auto" hangingPunct="1">
              <a:spcBef>
                <a:spcPts val="0"/>
              </a:spcBef>
              <a:spcAft>
                <a:spcPts val="0"/>
              </a:spcAft>
            </a:pPr>
            <a:r>
              <a:rPr lang="en-US" sz="3200" b="1" dirty="0" smtClean="0">
                <a:solidFill>
                  <a:srgbClr val="1F497D"/>
                </a:solidFill>
                <a:ea typeface="+mn-ea"/>
                <a:cs typeface="+mn-cs"/>
              </a:rPr>
              <a:t>UI </a:t>
            </a:r>
            <a:r>
              <a:rPr lang="en-US" sz="3200" b="1" dirty="0">
                <a:solidFill>
                  <a:srgbClr val="1F497D"/>
                </a:solidFill>
                <a:ea typeface="+mn-ea"/>
                <a:cs typeface="+mn-cs"/>
              </a:rPr>
              <a:t>AMENDMENT BILL</a:t>
            </a:r>
            <a:br>
              <a:rPr lang="en-US" sz="3200" b="1" dirty="0">
                <a:solidFill>
                  <a:srgbClr val="1F497D"/>
                </a:solidFill>
                <a:ea typeface="+mn-ea"/>
                <a:cs typeface="+mn-cs"/>
              </a:rPr>
            </a:br>
            <a:endParaRPr lang="en-ZA" dirty="0"/>
          </a:p>
        </p:txBody>
      </p:sp>
      <p:sp>
        <p:nvSpPr>
          <p:cNvPr id="3" name="Content Placeholder 2"/>
          <p:cNvSpPr>
            <a:spLocks noGrp="1"/>
          </p:cNvSpPr>
          <p:nvPr>
            <p:ph idx="1"/>
          </p:nvPr>
        </p:nvSpPr>
        <p:spPr>
          <a:xfrm>
            <a:off x="251520" y="1412776"/>
            <a:ext cx="8435280" cy="4713387"/>
          </a:xfrm>
        </p:spPr>
        <p:txBody>
          <a:bodyPr/>
          <a:lstStyle/>
          <a:p>
            <a:pPr marL="0" indent="0">
              <a:buNone/>
            </a:pPr>
            <a:r>
              <a:rPr lang="en-ZA" sz="2000" b="1" dirty="0" smtClean="0"/>
              <a:t> </a:t>
            </a:r>
            <a:endParaRPr lang="en-ZA" sz="2000" b="1"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10</a:t>
            </a:fld>
            <a:endParaRPr lang="en-US" dirty="0"/>
          </a:p>
        </p:txBody>
      </p:sp>
      <p:sp>
        <p:nvSpPr>
          <p:cNvPr id="6" name="Rectangle 5"/>
          <p:cNvSpPr/>
          <p:nvPr/>
        </p:nvSpPr>
        <p:spPr>
          <a:xfrm>
            <a:off x="251520" y="1412776"/>
            <a:ext cx="8424936" cy="5693866"/>
          </a:xfrm>
          <a:prstGeom prst="rect">
            <a:avLst/>
          </a:prstGeom>
        </p:spPr>
        <p:txBody>
          <a:bodyPr wrap="square">
            <a:spAutoFit/>
          </a:bodyPr>
          <a:lstStyle/>
          <a:p>
            <a:r>
              <a:rPr lang="en-ZA" sz="2800" b="1" dirty="0"/>
              <a:t>CLAUSE </a:t>
            </a:r>
            <a:r>
              <a:rPr lang="en-ZA" sz="2800" b="1" dirty="0" smtClean="0"/>
              <a:t>5</a:t>
            </a:r>
            <a:endParaRPr lang="en-ZA" sz="2800" b="1" dirty="0"/>
          </a:p>
          <a:p>
            <a:pPr algn="just"/>
            <a:endParaRPr lang="en-ZA" sz="2800" b="1" dirty="0" smtClean="0"/>
          </a:p>
          <a:p>
            <a:pPr algn="just"/>
            <a:r>
              <a:rPr lang="en-ZA" sz="2800" b="1" dirty="0" smtClean="0"/>
              <a:t>Section </a:t>
            </a:r>
            <a:r>
              <a:rPr lang="en-ZA" sz="2800" b="1" dirty="0"/>
              <a:t>13 is further amended by the insertion of a new provision which seeks to allow contributors to claim benefits if they have credits regardless of whether or not they claimed within that four year circle. </a:t>
            </a:r>
            <a:r>
              <a:rPr lang="en-ZA" sz="2800" b="1" dirty="0" smtClean="0"/>
              <a:t>The clause also seeks to delink maternity benefits from unemployment benefits.</a:t>
            </a:r>
          </a:p>
          <a:p>
            <a:endParaRPr lang="en-ZA" sz="2800" b="1" dirty="0"/>
          </a:p>
          <a:p>
            <a:endParaRPr lang="en-ZA" sz="2800" b="1" dirty="0" smtClean="0"/>
          </a:p>
          <a:p>
            <a:endParaRPr lang="en-ZA" sz="2800" b="1" dirty="0"/>
          </a:p>
          <a:p>
            <a:endParaRPr lang="en-ZA" sz="2800" b="1" dirty="0" smtClean="0"/>
          </a:p>
          <a:p>
            <a:r>
              <a:rPr lang="en-ZA" sz="2800" b="1" dirty="0" smtClean="0"/>
              <a:t> </a:t>
            </a:r>
            <a:endParaRPr lang="en-ZA" sz="2800" b="1" dirty="0"/>
          </a:p>
        </p:txBody>
      </p:sp>
    </p:spTree>
    <p:extLst>
      <p:ext uri="{BB962C8B-B14F-4D97-AF65-F5344CB8AC3E}">
        <p14:creationId xmlns:p14="http://schemas.microsoft.com/office/powerpoint/2010/main" xmlns="" val="1331233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1" fontAlgn="auto" hangingPunct="1">
              <a:spcBef>
                <a:spcPts val="0"/>
              </a:spcBef>
              <a:spcAft>
                <a:spcPts val="0"/>
              </a:spcAft>
            </a:pPr>
            <a:r>
              <a:rPr lang="en-US" sz="3200" b="1" dirty="0" smtClean="0">
                <a:solidFill>
                  <a:srgbClr val="1F497D"/>
                </a:solidFill>
                <a:ea typeface="+mn-ea"/>
                <a:cs typeface="+mn-cs"/>
              </a:rPr>
              <a:t>UI </a:t>
            </a:r>
            <a:r>
              <a:rPr lang="en-US" sz="3200" b="1" dirty="0">
                <a:solidFill>
                  <a:srgbClr val="1F497D"/>
                </a:solidFill>
                <a:ea typeface="+mn-ea"/>
                <a:cs typeface="+mn-cs"/>
              </a:rPr>
              <a:t>AMENDMENT BILL</a:t>
            </a:r>
            <a:br>
              <a:rPr lang="en-US" sz="3200" b="1" dirty="0">
                <a:solidFill>
                  <a:srgbClr val="1F497D"/>
                </a:solidFill>
                <a:ea typeface="+mn-ea"/>
                <a:cs typeface="+mn-cs"/>
              </a:rPr>
            </a:br>
            <a:endParaRPr lang="en-ZA" dirty="0"/>
          </a:p>
        </p:txBody>
      </p:sp>
      <p:sp>
        <p:nvSpPr>
          <p:cNvPr id="3" name="Content Placeholder 2"/>
          <p:cNvSpPr>
            <a:spLocks noGrp="1"/>
          </p:cNvSpPr>
          <p:nvPr>
            <p:ph idx="1"/>
          </p:nvPr>
        </p:nvSpPr>
        <p:spPr/>
        <p:txBody>
          <a:bodyPr/>
          <a:lstStyle/>
          <a:p>
            <a:pPr marL="0" indent="0">
              <a:buNone/>
            </a:pPr>
            <a:r>
              <a:rPr lang="en-ZA" sz="2800" b="1" dirty="0"/>
              <a:t>CLAUSE </a:t>
            </a:r>
            <a:r>
              <a:rPr lang="en-ZA" sz="2800" b="1" dirty="0" smtClean="0"/>
              <a:t>7</a:t>
            </a:r>
            <a:endParaRPr lang="en-ZA" sz="2800" b="1" dirty="0"/>
          </a:p>
          <a:p>
            <a:pPr marL="0" indent="0">
              <a:buNone/>
            </a:pPr>
            <a:endParaRPr lang="en-ZA" sz="2800" b="1" dirty="0" smtClean="0"/>
          </a:p>
          <a:p>
            <a:pPr marL="0" indent="0" algn="just">
              <a:buNone/>
            </a:pPr>
            <a:r>
              <a:rPr lang="en-ZA" sz="2800" b="1" dirty="0" smtClean="0"/>
              <a:t>Clause 7 </a:t>
            </a:r>
            <a:r>
              <a:rPr lang="en-ZA" sz="2800" b="1" dirty="0"/>
              <a:t>seeks to amend section 17 of the Act in order to increase the period of submitting application for unemployment benefits. Currently applications must be submitted within six months and the proposal is to extend the period for submitting unemployment benefits from six to twelve months.</a:t>
            </a:r>
          </a:p>
          <a:p>
            <a:endParaRPr lang="en-ZA" sz="24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11</a:t>
            </a:fld>
            <a:endParaRPr lang="en-US" dirty="0"/>
          </a:p>
        </p:txBody>
      </p:sp>
    </p:spTree>
    <p:extLst>
      <p:ext uri="{BB962C8B-B14F-4D97-AF65-F5344CB8AC3E}">
        <p14:creationId xmlns:p14="http://schemas.microsoft.com/office/powerpoint/2010/main" xmlns="" val="3009397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1" fontAlgn="auto" hangingPunct="1">
              <a:spcBef>
                <a:spcPts val="0"/>
              </a:spcBef>
              <a:spcAft>
                <a:spcPts val="0"/>
              </a:spcAft>
            </a:pPr>
            <a:r>
              <a:rPr lang="en-US" sz="3200" b="1" dirty="0">
                <a:solidFill>
                  <a:srgbClr val="1F497D"/>
                </a:solidFill>
                <a:ea typeface="+mn-ea"/>
                <a:cs typeface="+mn-cs"/>
              </a:rPr>
              <a:t>UI AMENDMENT BILL</a:t>
            </a:r>
            <a:br>
              <a:rPr lang="en-US" sz="3200" b="1" dirty="0">
                <a:solidFill>
                  <a:srgbClr val="1F497D"/>
                </a:solidFill>
                <a:ea typeface="+mn-ea"/>
                <a:cs typeface="+mn-cs"/>
              </a:rPr>
            </a:br>
            <a:endParaRPr lang="en-ZA" dirty="0"/>
          </a:p>
        </p:txBody>
      </p:sp>
      <p:sp>
        <p:nvSpPr>
          <p:cNvPr id="3" name="Content Placeholder 2"/>
          <p:cNvSpPr>
            <a:spLocks noGrp="1"/>
          </p:cNvSpPr>
          <p:nvPr>
            <p:ph idx="1"/>
          </p:nvPr>
        </p:nvSpPr>
        <p:spPr>
          <a:xfrm>
            <a:off x="457200" y="1600200"/>
            <a:ext cx="8229600" cy="4853136"/>
          </a:xfrm>
        </p:spPr>
        <p:txBody>
          <a:bodyPr/>
          <a:lstStyle/>
          <a:p>
            <a:pPr marL="0" indent="0" algn="just">
              <a:buNone/>
            </a:pPr>
            <a:r>
              <a:rPr lang="en-ZA" sz="2800" b="1" dirty="0" smtClean="0"/>
              <a:t>CLAUSE 8</a:t>
            </a:r>
          </a:p>
          <a:p>
            <a:pPr marL="0" indent="0" algn="just">
              <a:buNone/>
            </a:pPr>
            <a:r>
              <a:rPr lang="en-ZA" sz="2800" b="1" dirty="0" smtClean="0"/>
              <a:t>Clause 8 </a:t>
            </a:r>
            <a:r>
              <a:rPr lang="en-ZA" sz="2800" b="1" dirty="0"/>
              <a:t>seeks to amend section 20 of the Act so as to provide that a contributor is entitled to illness benefits if the </a:t>
            </a:r>
            <a:r>
              <a:rPr lang="en-ZA" sz="2800" b="1" dirty="0" smtClean="0"/>
              <a:t>employee has been ill  for a minimum of seven days</a:t>
            </a:r>
          </a:p>
          <a:p>
            <a:pPr marL="0" indent="0" algn="just">
              <a:buNone/>
            </a:pPr>
            <a:endParaRPr lang="en-ZA" sz="2800" b="1" dirty="0" smtClean="0"/>
          </a:p>
          <a:p>
            <a:pPr marL="0" indent="0" algn="just">
              <a:buNone/>
            </a:pPr>
            <a:r>
              <a:rPr lang="en-ZA" sz="2800" b="1" dirty="0" smtClean="0"/>
              <a:t>CLAUSE 9</a:t>
            </a:r>
            <a:endParaRPr lang="en-ZA" sz="2800" b="1" dirty="0"/>
          </a:p>
          <a:p>
            <a:pPr marL="0" indent="0" algn="just">
              <a:buNone/>
            </a:pPr>
            <a:r>
              <a:rPr lang="en-ZA" sz="2800" b="1" dirty="0"/>
              <a:t>Clause </a:t>
            </a:r>
            <a:r>
              <a:rPr lang="en-ZA" sz="2800" b="1" dirty="0" smtClean="0"/>
              <a:t>9 </a:t>
            </a:r>
            <a:r>
              <a:rPr lang="en-ZA" sz="2800" b="1" dirty="0"/>
              <a:t>seeks to amend section 24 of the Act so as to provide for a period when a contributor is entitled for maternity benefits in case of miscarriage.</a:t>
            </a:r>
          </a:p>
          <a:p>
            <a:pPr marL="0" indent="0" algn="just">
              <a:buNone/>
            </a:pPr>
            <a:endParaRPr lang="en-ZA" sz="2800" b="1" dirty="0"/>
          </a:p>
          <a:p>
            <a:endParaRPr lang="en-ZA" sz="28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12</a:t>
            </a:fld>
            <a:endParaRPr lang="en-US" dirty="0"/>
          </a:p>
        </p:txBody>
      </p:sp>
    </p:spTree>
    <p:extLst>
      <p:ext uri="{BB962C8B-B14F-4D97-AF65-F5344CB8AC3E}">
        <p14:creationId xmlns:p14="http://schemas.microsoft.com/office/powerpoint/2010/main" xmlns="" val="2309405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UI AMENDMENT BILL</a:t>
            </a:r>
          </a:p>
        </p:txBody>
      </p:sp>
      <p:sp>
        <p:nvSpPr>
          <p:cNvPr id="3" name="Content Placeholder 2"/>
          <p:cNvSpPr>
            <a:spLocks noGrp="1"/>
          </p:cNvSpPr>
          <p:nvPr>
            <p:ph idx="1"/>
          </p:nvPr>
        </p:nvSpPr>
        <p:spPr/>
        <p:txBody>
          <a:bodyPr/>
          <a:lstStyle/>
          <a:p>
            <a:pPr marL="0" indent="0">
              <a:buNone/>
            </a:pPr>
            <a:r>
              <a:rPr lang="en-ZA" b="1" dirty="0" smtClean="0"/>
              <a:t>Clause 10</a:t>
            </a:r>
          </a:p>
          <a:p>
            <a:pPr marL="0" indent="0">
              <a:buNone/>
            </a:pPr>
            <a:endParaRPr lang="en-ZA" b="1" dirty="0" smtClean="0"/>
          </a:p>
          <a:p>
            <a:pPr marL="0" indent="0" algn="just">
              <a:buNone/>
            </a:pPr>
            <a:r>
              <a:rPr lang="en-ZA" b="1" dirty="0" smtClean="0"/>
              <a:t>Clause 10 seeks to amend the act by changing   the period for submitting of maternity benefits and allowing application to be submitted anytime as long as it will be within 12 months from the date of the birth of the child instead of the current 8 weeks before child birth.</a:t>
            </a:r>
            <a:endParaRPr lang="en-ZA" b="1"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13</a:t>
            </a:fld>
            <a:endParaRPr lang="en-US" dirty="0"/>
          </a:p>
        </p:txBody>
      </p:sp>
    </p:spTree>
    <p:extLst>
      <p:ext uri="{BB962C8B-B14F-4D97-AF65-F5344CB8AC3E}">
        <p14:creationId xmlns:p14="http://schemas.microsoft.com/office/powerpoint/2010/main" xmlns="" val="1641449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1" fontAlgn="auto" hangingPunct="1">
              <a:spcBef>
                <a:spcPts val="0"/>
              </a:spcBef>
              <a:spcAft>
                <a:spcPts val="0"/>
              </a:spcAft>
            </a:pPr>
            <a:r>
              <a:rPr lang="en-US" sz="3200" b="1" dirty="0">
                <a:solidFill>
                  <a:srgbClr val="1F497D"/>
                </a:solidFill>
                <a:ea typeface="+mn-ea"/>
                <a:cs typeface="+mn-cs"/>
              </a:rPr>
              <a:t>UI AMENDMENT BILL</a:t>
            </a:r>
            <a:br>
              <a:rPr lang="en-US" sz="3200" b="1" dirty="0">
                <a:solidFill>
                  <a:srgbClr val="1F497D"/>
                </a:solidFill>
                <a:ea typeface="+mn-ea"/>
                <a:cs typeface="+mn-cs"/>
              </a:rPr>
            </a:br>
            <a:endParaRPr lang="en-ZA" dirty="0"/>
          </a:p>
        </p:txBody>
      </p:sp>
      <p:sp>
        <p:nvSpPr>
          <p:cNvPr id="3" name="Content Placeholder 2"/>
          <p:cNvSpPr>
            <a:spLocks noGrp="1"/>
          </p:cNvSpPr>
          <p:nvPr>
            <p:ph idx="1"/>
          </p:nvPr>
        </p:nvSpPr>
        <p:spPr>
          <a:xfrm>
            <a:off x="467544" y="1268760"/>
            <a:ext cx="8229600" cy="5328592"/>
          </a:xfrm>
        </p:spPr>
        <p:txBody>
          <a:bodyPr/>
          <a:lstStyle/>
          <a:p>
            <a:pPr algn="just"/>
            <a:endParaRPr lang="en-ZA" sz="2400" dirty="0" smtClean="0"/>
          </a:p>
          <a:p>
            <a:pPr marL="0" indent="0" algn="just">
              <a:buNone/>
            </a:pPr>
            <a:r>
              <a:rPr lang="en-ZA" sz="2800" b="1" dirty="0" smtClean="0"/>
              <a:t>CLAUSE 11</a:t>
            </a:r>
          </a:p>
          <a:p>
            <a:pPr marL="0" indent="0" algn="just">
              <a:buNone/>
            </a:pPr>
            <a:endParaRPr lang="en-ZA" sz="2800" b="1" dirty="0" smtClean="0"/>
          </a:p>
          <a:p>
            <a:pPr marL="0" indent="0" algn="just">
              <a:buNone/>
            </a:pPr>
            <a:r>
              <a:rPr lang="en-ZA" sz="2800" b="1" dirty="0" smtClean="0"/>
              <a:t>Clause 11 </a:t>
            </a:r>
            <a:r>
              <a:rPr lang="en-ZA" sz="2800" b="1" dirty="0"/>
              <a:t>seeks to amend section 30 of the Act by extending a period in which the dependents may apply for benefits on behalf of the deceased </a:t>
            </a:r>
            <a:r>
              <a:rPr lang="en-ZA" sz="2800" b="1" dirty="0" smtClean="0"/>
              <a:t>contributor from </a:t>
            </a:r>
            <a:r>
              <a:rPr lang="en-ZA" sz="2800" b="1" dirty="0"/>
              <a:t>six months to 18 months. Section 30 is further amended by the insertion of a new provision allowing contributors to nominate their beneficiaries in cases of death benefits</a:t>
            </a:r>
            <a:r>
              <a:rPr lang="en-ZA" sz="2800" dirty="0"/>
              <a:t>.</a:t>
            </a:r>
          </a:p>
          <a:p>
            <a:endParaRPr lang="en-ZA" sz="20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14</a:t>
            </a:fld>
            <a:endParaRPr lang="en-US" dirty="0"/>
          </a:p>
        </p:txBody>
      </p:sp>
    </p:spTree>
    <p:extLst>
      <p:ext uri="{BB962C8B-B14F-4D97-AF65-F5344CB8AC3E}">
        <p14:creationId xmlns:p14="http://schemas.microsoft.com/office/powerpoint/2010/main" xmlns="" val="1961412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1" fontAlgn="auto" hangingPunct="1">
              <a:spcBef>
                <a:spcPts val="0"/>
              </a:spcBef>
              <a:spcAft>
                <a:spcPts val="0"/>
              </a:spcAft>
            </a:pPr>
            <a:r>
              <a:rPr lang="en-US" sz="3200" b="1" dirty="0">
                <a:solidFill>
                  <a:srgbClr val="1F497D"/>
                </a:solidFill>
                <a:ea typeface="+mn-ea"/>
                <a:cs typeface="+mn-cs"/>
              </a:rPr>
              <a:t>UI AMENDMENT BILL</a:t>
            </a:r>
            <a:endParaRPr lang="en-ZA" dirty="0"/>
          </a:p>
        </p:txBody>
      </p:sp>
      <p:sp>
        <p:nvSpPr>
          <p:cNvPr id="3" name="Content Placeholder 2"/>
          <p:cNvSpPr>
            <a:spLocks noGrp="1"/>
          </p:cNvSpPr>
          <p:nvPr>
            <p:ph idx="1"/>
          </p:nvPr>
        </p:nvSpPr>
        <p:spPr>
          <a:xfrm>
            <a:off x="251520" y="1412776"/>
            <a:ext cx="8640960" cy="5184576"/>
          </a:xfrm>
        </p:spPr>
        <p:txBody>
          <a:bodyPr/>
          <a:lstStyle/>
          <a:p>
            <a:pPr marL="0" indent="0" algn="just">
              <a:buNone/>
            </a:pPr>
            <a:r>
              <a:rPr lang="en-ZA" sz="2800" b="1" dirty="0" smtClean="0"/>
              <a:t>CLAUSE 12</a:t>
            </a:r>
          </a:p>
          <a:p>
            <a:pPr marL="0" indent="0" algn="just">
              <a:buNone/>
            </a:pPr>
            <a:endParaRPr lang="en-ZA" sz="2800" b="1" dirty="0" smtClean="0"/>
          </a:p>
          <a:p>
            <a:pPr marL="0" indent="0" algn="just">
              <a:buNone/>
            </a:pPr>
            <a:r>
              <a:rPr lang="en-ZA" sz="2800" b="1" dirty="0" smtClean="0"/>
              <a:t>The </a:t>
            </a:r>
            <a:r>
              <a:rPr lang="en-ZA" sz="2800" b="1" dirty="0"/>
              <a:t>Bill also seeks to amend section 33 of the Act by prohibiting any agency or a person purporting to be acting on behalf of the applicant to charge any fee against the applicant</a:t>
            </a:r>
            <a:r>
              <a:rPr lang="en-ZA" sz="2800" dirty="0"/>
              <a:t>.</a:t>
            </a:r>
          </a:p>
          <a:p>
            <a:pPr algn="just"/>
            <a:endParaRPr lang="en-ZA" sz="2800" dirty="0"/>
          </a:p>
          <a:p>
            <a:pPr marL="0" indent="0" algn="just">
              <a:buNone/>
            </a:pPr>
            <a:r>
              <a:rPr lang="en-ZA" sz="2800" b="1" dirty="0" smtClean="0"/>
              <a:t>CLAUSE 13</a:t>
            </a:r>
          </a:p>
          <a:p>
            <a:pPr marL="0" indent="0" algn="just">
              <a:buNone/>
            </a:pPr>
            <a:r>
              <a:rPr lang="en-ZA" sz="2800" b="1" dirty="0" smtClean="0"/>
              <a:t>The </a:t>
            </a:r>
            <a:r>
              <a:rPr lang="en-ZA" sz="2800" b="1" dirty="0"/>
              <a:t>amendment seeks to empower the Board to appoint regional appeal committees for each region determined by the Minister</a:t>
            </a:r>
            <a:r>
              <a:rPr lang="en-ZA" sz="2800" dirty="0"/>
              <a:t>.</a:t>
            </a:r>
          </a:p>
          <a:p>
            <a:endParaRPr lang="en-ZA" sz="24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15</a:t>
            </a:fld>
            <a:endParaRPr lang="en-US" dirty="0"/>
          </a:p>
        </p:txBody>
      </p:sp>
    </p:spTree>
    <p:extLst>
      <p:ext uri="{BB962C8B-B14F-4D97-AF65-F5344CB8AC3E}">
        <p14:creationId xmlns:p14="http://schemas.microsoft.com/office/powerpoint/2010/main" xmlns="" val="3223842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1" fontAlgn="auto" hangingPunct="1">
              <a:spcBef>
                <a:spcPts val="0"/>
              </a:spcBef>
              <a:spcAft>
                <a:spcPts val="0"/>
              </a:spcAft>
            </a:pPr>
            <a:r>
              <a:rPr lang="en-US" sz="3200" b="1" dirty="0">
                <a:solidFill>
                  <a:srgbClr val="1F497D"/>
                </a:solidFill>
                <a:ea typeface="+mn-ea"/>
                <a:cs typeface="+mn-cs"/>
              </a:rPr>
              <a:t>UI AMENDMENT BILL</a:t>
            </a:r>
            <a:br>
              <a:rPr lang="en-US" sz="3200" b="1" dirty="0">
                <a:solidFill>
                  <a:srgbClr val="1F497D"/>
                </a:solidFill>
                <a:ea typeface="+mn-ea"/>
                <a:cs typeface="+mn-cs"/>
              </a:rPr>
            </a:br>
            <a:endParaRPr lang="en-ZA" dirty="0"/>
          </a:p>
        </p:txBody>
      </p:sp>
      <p:sp>
        <p:nvSpPr>
          <p:cNvPr id="3" name="Content Placeholder 2"/>
          <p:cNvSpPr>
            <a:spLocks noGrp="1"/>
          </p:cNvSpPr>
          <p:nvPr>
            <p:ph idx="1"/>
          </p:nvPr>
        </p:nvSpPr>
        <p:spPr>
          <a:xfrm>
            <a:off x="179512" y="1340768"/>
            <a:ext cx="8784976" cy="5328592"/>
          </a:xfrm>
        </p:spPr>
        <p:txBody>
          <a:bodyPr/>
          <a:lstStyle/>
          <a:p>
            <a:pPr marL="0" indent="0" algn="just">
              <a:buNone/>
            </a:pPr>
            <a:r>
              <a:rPr lang="en-ZA" sz="2400" b="1" dirty="0" smtClean="0"/>
              <a:t>Clause 14</a:t>
            </a:r>
          </a:p>
          <a:p>
            <a:pPr marL="0" indent="0" algn="just">
              <a:buNone/>
            </a:pPr>
            <a:r>
              <a:rPr lang="en-ZA" sz="2400" b="1" dirty="0" smtClean="0"/>
              <a:t>Clause 14 seeks to repeal the enforcement processes which are enforced through the Basic Conditions of </a:t>
            </a:r>
            <a:r>
              <a:rPr lang="en-ZA" sz="2400" b="1" dirty="0" err="1" smtClean="0"/>
              <a:t>Emlpoyment</a:t>
            </a:r>
            <a:r>
              <a:rPr lang="en-ZA" sz="2400" b="1" dirty="0" smtClean="0"/>
              <a:t> Act</a:t>
            </a:r>
          </a:p>
          <a:p>
            <a:pPr marL="0" indent="0" algn="just">
              <a:buNone/>
            </a:pPr>
            <a:endParaRPr lang="en-ZA" sz="2400" b="1" dirty="0" smtClean="0"/>
          </a:p>
          <a:p>
            <a:pPr marL="0" indent="0" algn="just">
              <a:buNone/>
            </a:pPr>
            <a:r>
              <a:rPr lang="en-ZA" sz="2400" b="1" dirty="0" smtClean="0"/>
              <a:t>Clause 15</a:t>
            </a:r>
          </a:p>
          <a:p>
            <a:pPr marL="0" indent="0" algn="just">
              <a:buNone/>
            </a:pPr>
            <a:r>
              <a:rPr lang="en-ZA" sz="2400" b="1" dirty="0" smtClean="0"/>
              <a:t>Section 50 is amended to provide for the functions of the regional appeals committee in the Constitution of the Board</a:t>
            </a:r>
          </a:p>
          <a:p>
            <a:pPr marL="0" indent="0" algn="just">
              <a:buNone/>
            </a:pPr>
            <a:endParaRPr lang="en-ZA" sz="2400" b="1" dirty="0" smtClean="0"/>
          </a:p>
          <a:p>
            <a:pPr marL="0" indent="0" algn="just">
              <a:buNone/>
            </a:pPr>
            <a:r>
              <a:rPr lang="en-ZA" sz="2400" b="1" dirty="0" smtClean="0"/>
              <a:t>Clause 16</a:t>
            </a:r>
          </a:p>
          <a:p>
            <a:pPr marL="0" indent="0" algn="just">
              <a:buNone/>
            </a:pPr>
            <a:r>
              <a:rPr lang="en-ZA" sz="2400" b="1" dirty="0" smtClean="0"/>
              <a:t>Clause 16 seeks to amend section 56 to allow the Minister to issue regulation pertaining to special dispensation on domestic employers, small business/ enterprise regarding submission of information.</a:t>
            </a:r>
            <a:endParaRPr lang="en-ZA" sz="2400" b="1" dirty="0"/>
          </a:p>
          <a:p>
            <a:endParaRPr lang="en-ZA" sz="2400"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16</a:t>
            </a:fld>
            <a:endParaRPr lang="en-US" dirty="0"/>
          </a:p>
        </p:txBody>
      </p:sp>
    </p:spTree>
    <p:extLst>
      <p:ext uri="{BB962C8B-B14F-4D97-AF65-F5344CB8AC3E}">
        <p14:creationId xmlns:p14="http://schemas.microsoft.com/office/powerpoint/2010/main" xmlns="" val="252470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UI </a:t>
            </a:r>
            <a:r>
              <a:rPr lang="en-ZA" dirty="0"/>
              <a:t>AMENDMENT BILL</a:t>
            </a:r>
          </a:p>
        </p:txBody>
      </p:sp>
      <p:sp>
        <p:nvSpPr>
          <p:cNvPr id="3" name="Content Placeholder 2"/>
          <p:cNvSpPr>
            <a:spLocks noGrp="1"/>
          </p:cNvSpPr>
          <p:nvPr>
            <p:ph idx="1"/>
          </p:nvPr>
        </p:nvSpPr>
        <p:spPr>
          <a:xfrm>
            <a:off x="179512" y="1340768"/>
            <a:ext cx="8712968" cy="5112568"/>
          </a:xfrm>
        </p:spPr>
        <p:txBody>
          <a:bodyPr/>
          <a:lstStyle/>
          <a:p>
            <a:pPr marL="0" indent="0" algn="just">
              <a:buNone/>
            </a:pPr>
            <a:r>
              <a:rPr lang="en-ZA" sz="2800" b="1" dirty="0"/>
              <a:t>CLAUSE </a:t>
            </a:r>
            <a:r>
              <a:rPr lang="en-ZA" sz="2800" b="1" dirty="0" smtClean="0"/>
              <a:t>17</a:t>
            </a:r>
            <a:endParaRPr lang="en-ZA" sz="2800" b="1" dirty="0"/>
          </a:p>
          <a:p>
            <a:pPr marL="0" indent="0" algn="just">
              <a:buNone/>
            </a:pPr>
            <a:endParaRPr lang="en-ZA" sz="2800" b="1" dirty="0" smtClean="0"/>
          </a:p>
          <a:p>
            <a:pPr marL="0" indent="0" algn="just">
              <a:buNone/>
            </a:pPr>
            <a:r>
              <a:rPr lang="en-ZA" sz="2800" b="1" dirty="0" smtClean="0"/>
              <a:t>Clause </a:t>
            </a:r>
            <a:r>
              <a:rPr lang="en-ZA" sz="2800" b="1" dirty="0"/>
              <a:t>18 seeks to amend Schedule 2 of the Act so as to empower the Minister to vary the Income Replacement Rate and the benefit period through Regulations</a:t>
            </a:r>
            <a:r>
              <a:rPr lang="en-ZA" dirty="0"/>
              <a:t>.</a:t>
            </a:r>
          </a:p>
          <a:p>
            <a:endParaRPr lang="en-ZA"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17</a:t>
            </a:fld>
            <a:endParaRPr lang="en-US" dirty="0"/>
          </a:p>
        </p:txBody>
      </p:sp>
    </p:spTree>
    <p:extLst>
      <p:ext uri="{BB962C8B-B14F-4D97-AF65-F5344CB8AC3E}">
        <p14:creationId xmlns:p14="http://schemas.microsoft.com/office/powerpoint/2010/main" xmlns="" val="1671615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A11813-0B29-44F7-BF30-6CAF80A3F5F0}" type="slidenum">
              <a:rPr lang="en-US" smtClean="0"/>
              <a:pPr>
                <a:defRPr/>
              </a:pPr>
              <a:t>18</a:t>
            </a:fld>
            <a:endParaRPr lang="en-US" dirty="0"/>
          </a:p>
        </p:txBody>
      </p:sp>
      <p:sp>
        <p:nvSpPr>
          <p:cNvPr id="3" name="Rectangle 2"/>
          <p:cNvSpPr/>
          <p:nvPr/>
        </p:nvSpPr>
        <p:spPr>
          <a:xfrm>
            <a:off x="467544" y="1412776"/>
            <a:ext cx="8280920" cy="5509200"/>
          </a:xfrm>
          <a:prstGeom prst="rect">
            <a:avLst/>
          </a:prstGeom>
        </p:spPr>
        <p:txBody>
          <a:bodyPr wrap="square">
            <a:spAutoFit/>
          </a:bodyPr>
          <a:lstStyle/>
          <a:p>
            <a:pPr marL="342900" indent="-342900" algn="just">
              <a:buFont typeface="Wingdings" pitchFamily="2" charset="2"/>
              <a:buChar char="q"/>
            </a:pPr>
            <a:r>
              <a:rPr lang="en-ZA" sz="2200" b="1" dirty="0"/>
              <a:t>Cabinet has approved the UI Bill </a:t>
            </a:r>
          </a:p>
          <a:p>
            <a:pPr marL="342900" indent="-342900" algn="just">
              <a:buFont typeface="Wingdings" pitchFamily="2" charset="2"/>
              <a:buChar char="q"/>
            </a:pPr>
            <a:r>
              <a:rPr lang="en-ZA" sz="2200" b="1" dirty="0" smtClean="0"/>
              <a:t>The </a:t>
            </a:r>
            <a:r>
              <a:rPr lang="en-ZA" sz="2200" b="1" dirty="0"/>
              <a:t>Department released the Bill for public comments. </a:t>
            </a:r>
          </a:p>
          <a:p>
            <a:pPr marL="342900" indent="-342900" algn="just">
              <a:buFont typeface="Wingdings" pitchFamily="2" charset="2"/>
              <a:buChar char="q"/>
            </a:pPr>
            <a:r>
              <a:rPr lang="en-ZA" sz="2200" b="1" dirty="0" smtClean="0"/>
              <a:t>After </a:t>
            </a:r>
            <a:r>
              <a:rPr lang="en-ZA" sz="2200" b="1" dirty="0"/>
              <a:t>encapsulating public comments in the Bill, it was then tabled at NEDLAC for social partners to deliberate on the Bill.</a:t>
            </a:r>
          </a:p>
          <a:p>
            <a:pPr marL="342900" indent="-342900" algn="just">
              <a:buFont typeface="Wingdings" pitchFamily="2" charset="2"/>
              <a:buChar char="q"/>
            </a:pPr>
            <a:r>
              <a:rPr lang="en-ZA" sz="2200" b="1" dirty="0" smtClean="0"/>
              <a:t>NEDLAC </a:t>
            </a:r>
            <a:r>
              <a:rPr lang="en-ZA" sz="2200" b="1" dirty="0"/>
              <a:t>deliberations were </a:t>
            </a:r>
            <a:r>
              <a:rPr lang="en-ZA" sz="2200" b="1" dirty="0" smtClean="0"/>
              <a:t>concluded.</a:t>
            </a:r>
          </a:p>
          <a:p>
            <a:pPr marL="342900" indent="-342900" algn="just">
              <a:buFont typeface="Wingdings" pitchFamily="2" charset="2"/>
              <a:buChar char="q"/>
            </a:pPr>
            <a:r>
              <a:rPr lang="en-ZA" sz="2200" b="1" dirty="0" smtClean="0"/>
              <a:t>On the 6</a:t>
            </a:r>
            <a:r>
              <a:rPr lang="en-ZA" sz="2200" b="1" baseline="30000" dirty="0" smtClean="0"/>
              <a:t>th</a:t>
            </a:r>
            <a:r>
              <a:rPr lang="en-ZA" sz="2200" b="1" dirty="0" smtClean="0"/>
              <a:t> October 2015, the Office of the State Law Advisor certified the UI Bill.</a:t>
            </a:r>
          </a:p>
          <a:p>
            <a:pPr marL="342900" indent="-342900" algn="just">
              <a:buFont typeface="Wingdings" pitchFamily="2" charset="2"/>
              <a:buChar char="q"/>
            </a:pPr>
            <a:r>
              <a:rPr lang="en-ZA" sz="2200" b="1" dirty="0" smtClean="0"/>
              <a:t>The Bill was tabled in Parliament and the presentation was done on the 30</a:t>
            </a:r>
            <a:r>
              <a:rPr lang="en-ZA" sz="2200" b="1" baseline="30000" dirty="0" smtClean="0"/>
              <a:t>th</a:t>
            </a:r>
            <a:r>
              <a:rPr lang="en-ZA" sz="2200" b="1" dirty="0" smtClean="0"/>
              <a:t> October 2015.</a:t>
            </a:r>
          </a:p>
          <a:p>
            <a:pPr marL="342900" indent="-342900" algn="just">
              <a:buFont typeface="Wingdings" pitchFamily="2" charset="2"/>
              <a:buChar char="q"/>
            </a:pPr>
            <a:r>
              <a:rPr lang="en-ZA" sz="2200" b="1" dirty="0" smtClean="0"/>
              <a:t>Subsequent deliberations followed in February and March 2016</a:t>
            </a:r>
          </a:p>
          <a:p>
            <a:pPr marL="342900" indent="-342900" algn="just">
              <a:buFont typeface="Wingdings" pitchFamily="2" charset="2"/>
              <a:buChar char="q"/>
            </a:pPr>
            <a:r>
              <a:rPr lang="en-ZA" sz="2200" b="1" dirty="0" smtClean="0"/>
              <a:t>The Bill was adopted by the PC on the 8</a:t>
            </a:r>
            <a:r>
              <a:rPr lang="en-ZA" sz="2200" b="1" baseline="30000" dirty="0" smtClean="0"/>
              <a:t>th</a:t>
            </a:r>
            <a:r>
              <a:rPr lang="en-ZA" sz="2200" b="1" dirty="0" smtClean="0"/>
              <a:t> March and referred to the National Assembly</a:t>
            </a:r>
          </a:p>
          <a:p>
            <a:pPr marL="342900" indent="-342900" algn="just">
              <a:buFont typeface="Wingdings" pitchFamily="2" charset="2"/>
              <a:buChar char="q"/>
            </a:pPr>
            <a:r>
              <a:rPr lang="en-ZA" sz="2200" b="1" dirty="0" smtClean="0"/>
              <a:t>National Assembly passed the Bill on 19 May 2016 and referred it to NCOP</a:t>
            </a:r>
          </a:p>
          <a:p>
            <a:pPr marL="342900" indent="-342900" algn="just">
              <a:buFont typeface="Wingdings" pitchFamily="2" charset="2"/>
              <a:buChar char="q"/>
            </a:pPr>
            <a:r>
              <a:rPr lang="en-ZA" sz="2200" b="1" dirty="0" smtClean="0"/>
              <a:t>Awaiting NCOP date</a:t>
            </a:r>
          </a:p>
          <a:p>
            <a:endParaRPr lang="en-ZA" sz="2200" b="1" dirty="0"/>
          </a:p>
        </p:txBody>
      </p:sp>
      <p:sp>
        <p:nvSpPr>
          <p:cNvPr id="4" name="TextBox 3"/>
          <p:cNvSpPr txBox="1"/>
          <p:nvPr/>
        </p:nvSpPr>
        <p:spPr>
          <a:xfrm>
            <a:off x="1043608" y="548680"/>
            <a:ext cx="7200800" cy="584775"/>
          </a:xfrm>
          <a:prstGeom prst="rect">
            <a:avLst/>
          </a:prstGeom>
          <a:noFill/>
        </p:spPr>
        <p:txBody>
          <a:bodyPr wrap="square" rtlCol="0">
            <a:spAutoFit/>
          </a:bodyPr>
          <a:lstStyle/>
          <a:p>
            <a:pPr algn="ctr"/>
            <a:r>
              <a:rPr lang="en-US" sz="3200" b="1" dirty="0" smtClean="0">
                <a:solidFill>
                  <a:schemeClr val="tx2"/>
                </a:solidFill>
              </a:rPr>
              <a:t>PROCESS FOLLOWED</a:t>
            </a:r>
            <a:endParaRPr lang="en-ZA" sz="3200" b="1" dirty="0">
              <a:solidFill>
                <a:schemeClr val="tx2"/>
              </a:solidFill>
            </a:endParaRPr>
          </a:p>
        </p:txBody>
      </p:sp>
    </p:spTree>
    <p:extLst>
      <p:ext uri="{BB962C8B-B14F-4D97-AF65-F5344CB8AC3E}">
        <p14:creationId xmlns:p14="http://schemas.microsoft.com/office/powerpoint/2010/main" xmlns="" val="1346578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2. LABOUR LAWS AMENDMENT BILL</a:t>
            </a:r>
            <a:endParaRPr lang="en-ZA" dirty="0"/>
          </a:p>
        </p:txBody>
      </p:sp>
      <p:sp>
        <p:nvSpPr>
          <p:cNvPr id="3" name="Content Placeholder 2"/>
          <p:cNvSpPr>
            <a:spLocks noGrp="1"/>
          </p:cNvSpPr>
          <p:nvPr>
            <p:ph idx="1"/>
          </p:nvPr>
        </p:nvSpPr>
        <p:spPr>
          <a:xfrm>
            <a:off x="457200" y="1340768"/>
            <a:ext cx="8291264" cy="5328592"/>
          </a:xfrm>
        </p:spPr>
        <p:txBody>
          <a:bodyPr/>
          <a:lstStyle/>
          <a:p>
            <a:pPr algn="just">
              <a:buFont typeface="Wingdings" pitchFamily="2" charset="2"/>
              <a:buChar char="q"/>
            </a:pPr>
            <a:r>
              <a:rPr lang="en-ZA" sz="2800" b="1" dirty="0" smtClean="0"/>
              <a:t>The Bill was introduced by Ms </a:t>
            </a:r>
            <a:r>
              <a:rPr lang="en-ZA" sz="2800" b="1" dirty="0" err="1" smtClean="0"/>
              <a:t>Ceryllyn</a:t>
            </a:r>
            <a:r>
              <a:rPr lang="en-ZA" sz="2800" b="1" dirty="0" smtClean="0"/>
              <a:t> Dudley, MP</a:t>
            </a:r>
          </a:p>
          <a:p>
            <a:pPr algn="just">
              <a:buFont typeface="Wingdings" pitchFamily="2" charset="2"/>
              <a:buChar char="q"/>
            </a:pPr>
            <a:r>
              <a:rPr lang="en-ZA" sz="2800" b="1" dirty="0" smtClean="0"/>
              <a:t>The Bill is before the Portfolio Committee on Labour for Consideration </a:t>
            </a:r>
          </a:p>
          <a:p>
            <a:pPr algn="just">
              <a:buFont typeface="Wingdings" pitchFamily="2" charset="2"/>
              <a:buChar char="q"/>
            </a:pPr>
            <a:r>
              <a:rPr lang="en-ZA" sz="2800" b="1" dirty="0" smtClean="0"/>
              <a:t>The focus areas of the Bill are:</a:t>
            </a:r>
          </a:p>
          <a:p>
            <a:pPr marL="0" indent="0" algn="just">
              <a:buNone/>
            </a:pPr>
            <a:r>
              <a:rPr lang="en-ZA" sz="2800" b="1" dirty="0"/>
              <a:t>	</a:t>
            </a:r>
            <a:r>
              <a:rPr lang="en-ZA" sz="2800" b="1" dirty="0" smtClean="0"/>
              <a:t>- To align the UI Act with the BCEA</a:t>
            </a:r>
          </a:p>
          <a:p>
            <a:pPr marL="0" indent="0" algn="just">
              <a:buNone/>
            </a:pPr>
            <a:r>
              <a:rPr lang="en-ZA" sz="2800" b="1" dirty="0"/>
              <a:t>	</a:t>
            </a:r>
            <a:r>
              <a:rPr lang="en-ZA" sz="2800" b="1" dirty="0" smtClean="0"/>
              <a:t>-To provide for parental, adoption and 	commissioning parental (surrogate motherhood ) 	leave to employees in the BCEA</a:t>
            </a:r>
          </a:p>
          <a:p>
            <a:pPr marL="0" indent="0" algn="just">
              <a:buNone/>
            </a:pPr>
            <a:r>
              <a:rPr lang="en-ZA" sz="2800" b="1" dirty="0" smtClean="0"/>
              <a:t>	-To provide for payment of benefits in parental, 	adoption and commissioning parents benefits in 	terms of UI Act</a:t>
            </a:r>
          </a:p>
          <a:p>
            <a:pPr marL="0" indent="0">
              <a:buNone/>
            </a:pPr>
            <a:endParaRPr lang="en-ZA" sz="2800" dirty="0" smtClean="0"/>
          </a:p>
          <a:p>
            <a:pPr marL="0" indent="0">
              <a:buNone/>
            </a:pPr>
            <a:r>
              <a:rPr lang="en-ZA" sz="2800" dirty="0"/>
              <a:t>	</a:t>
            </a:r>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19</a:t>
            </a:fld>
            <a:endParaRPr lang="en-US" dirty="0"/>
          </a:p>
        </p:txBody>
      </p:sp>
    </p:spTree>
    <p:extLst>
      <p:ext uri="{BB962C8B-B14F-4D97-AF65-F5344CB8AC3E}">
        <p14:creationId xmlns:p14="http://schemas.microsoft.com/office/powerpoint/2010/main" xmlns="" val="1358089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Contents </a:t>
            </a:r>
            <a:endParaRPr lang="en-ZA" dirty="0"/>
          </a:p>
        </p:txBody>
      </p:sp>
      <p:sp>
        <p:nvSpPr>
          <p:cNvPr id="3" name="Content Placeholder 2"/>
          <p:cNvSpPr>
            <a:spLocks noGrp="1"/>
          </p:cNvSpPr>
          <p:nvPr>
            <p:ph idx="1"/>
          </p:nvPr>
        </p:nvSpPr>
        <p:spPr/>
        <p:txBody>
          <a:bodyPr/>
          <a:lstStyle/>
          <a:p>
            <a:pPr marL="514350" indent="-514350">
              <a:buFont typeface="+mj-lt"/>
              <a:buAutoNum type="arabicPeriod"/>
            </a:pPr>
            <a:r>
              <a:rPr lang="en-ZA" b="1" dirty="0" smtClean="0"/>
              <a:t>UI Amendment Bill</a:t>
            </a:r>
          </a:p>
          <a:p>
            <a:pPr marL="514350" indent="-514350">
              <a:buFont typeface="+mj-lt"/>
              <a:buAutoNum type="arabicPeriod"/>
            </a:pPr>
            <a:r>
              <a:rPr lang="en-ZA" b="1" dirty="0" smtClean="0"/>
              <a:t>Labour Laws Amendment Bill</a:t>
            </a:r>
            <a:endParaRPr lang="en-ZA" b="1" dirty="0"/>
          </a:p>
        </p:txBody>
      </p:sp>
    </p:spTree>
    <p:extLst>
      <p:ext uri="{BB962C8B-B14F-4D97-AF65-F5344CB8AC3E}">
        <p14:creationId xmlns:p14="http://schemas.microsoft.com/office/powerpoint/2010/main" xmlns="" val="2419991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LABOUR LAWS AMENDMENT BILL</a:t>
            </a:r>
          </a:p>
        </p:txBody>
      </p:sp>
      <p:sp>
        <p:nvSpPr>
          <p:cNvPr id="3" name="Content Placeholder 2"/>
          <p:cNvSpPr>
            <a:spLocks noGrp="1"/>
          </p:cNvSpPr>
          <p:nvPr>
            <p:ph idx="1"/>
          </p:nvPr>
        </p:nvSpPr>
        <p:spPr>
          <a:xfrm>
            <a:off x="457200" y="1412776"/>
            <a:ext cx="8229600" cy="5040560"/>
          </a:xfrm>
        </p:spPr>
        <p:txBody>
          <a:bodyPr/>
          <a:lstStyle/>
          <a:p>
            <a:pPr algn="just">
              <a:buFont typeface="Wingdings" pitchFamily="2" charset="2"/>
              <a:buChar char="q"/>
            </a:pPr>
            <a:r>
              <a:rPr lang="en-ZA" sz="2800" b="1" dirty="0" smtClean="0"/>
              <a:t>Key Provisions in the Amendment:</a:t>
            </a:r>
          </a:p>
          <a:p>
            <a:pPr marL="0" indent="0" algn="just">
              <a:buNone/>
            </a:pPr>
            <a:r>
              <a:rPr lang="en-ZA" sz="2800" b="1" dirty="0"/>
              <a:t>	</a:t>
            </a:r>
            <a:r>
              <a:rPr lang="en-ZA" sz="2800" b="1" dirty="0" smtClean="0"/>
              <a:t>-Clause 1 and 2 seeks to align the BCEA with the UI  	Act by amending the citation of the Act</a:t>
            </a:r>
          </a:p>
          <a:p>
            <a:pPr marL="0" indent="0" algn="just">
              <a:buNone/>
            </a:pPr>
            <a:r>
              <a:rPr lang="en-ZA" sz="2800" b="1" dirty="0"/>
              <a:t>	</a:t>
            </a:r>
            <a:r>
              <a:rPr lang="en-ZA" sz="2800" b="1" dirty="0" smtClean="0"/>
              <a:t>-Clause 3 seeks to introduce parental leave in the 	BCEA and the related matters.</a:t>
            </a:r>
          </a:p>
          <a:p>
            <a:pPr marL="0" indent="0" algn="just">
              <a:buNone/>
            </a:pPr>
            <a:r>
              <a:rPr lang="en-ZA" sz="2800" b="1" dirty="0"/>
              <a:t>	</a:t>
            </a:r>
            <a:r>
              <a:rPr lang="en-ZA" sz="2800" b="1" dirty="0" smtClean="0"/>
              <a:t>-It further seeks to provide for the payment of the 	parental benefits in terms of UI Act</a:t>
            </a:r>
          </a:p>
          <a:p>
            <a:pPr marL="0" indent="0" algn="just">
              <a:buNone/>
            </a:pPr>
            <a:r>
              <a:rPr lang="en-ZA" sz="2800" b="1" dirty="0" smtClean="0"/>
              <a:t>	- The same clause introduces adoption leave in the 	BCEA</a:t>
            </a:r>
            <a:endParaRPr lang="en-ZA" sz="2800" b="1"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20</a:t>
            </a:fld>
            <a:endParaRPr lang="en-US" dirty="0"/>
          </a:p>
        </p:txBody>
      </p:sp>
    </p:spTree>
    <p:extLst>
      <p:ext uri="{BB962C8B-B14F-4D97-AF65-F5344CB8AC3E}">
        <p14:creationId xmlns:p14="http://schemas.microsoft.com/office/powerpoint/2010/main" xmlns="" val="449314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LABOUR LAWS AMENDMENT BILL</a:t>
            </a:r>
          </a:p>
        </p:txBody>
      </p:sp>
      <p:sp>
        <p:nvSpPr>
          <p:cNvPr id="3" name="Content Placeholder 2"/>
          <p:cNvSpPr>
            <a:spLocks noGrp="1"/>
          </p:cNvSpPr>
          <p:nvPr>
            <p:ph idx="1"/>
          </p:nvPr>
        </p:nvSpPr>
        <p:spPr>
          <a:xfrm>
            <a:off x="251520" y="1268760"/>
            <a:ext cx="8640960" cy="5328592"/>
          </a:xfrm>
        </p:spPr>
        <p:txBody>
          <a:bodyPr/>
          <a:lstStyle/>
          <a:p>
            <a:pPr marL="0" indent="0" algn="just">
              <a:buNone/>
            </a:pPr>
            <a:r>
              <a:rPr lang="en-ZA" dirty="0" smtClean="0"/>
              <a:t>	-</a:t>
            </a:r>
            <a:r>
              <a:rPr lang="en-ZA" b="1" dirty="0" smtClean="0"/>
              <a:t>It further provides for the payment of 	adoption 	benefits in terms of the UI Act 	(already in place)</a:t>
            </a:r>
          </a:p>
          <a:p>
            <a:pPr marL="0" indent="0" algn="just">
              <a:buNone/>
            </a:pPr>
            <a:endParaRPr lang="en-ZA" b="1" dirty="0" smtClean="0"/>
          </a:p>
          <a:p>
            <a:pPr marL="0" indent="0" algn="just">
              <a:buNone/>
            </a:pPr>
            <a:r>
              <a:rPr lang="en-ZA" b="1" dirty="0"/>
              <a:t>	</a:t>
            </a:r>
            <a:r>
              <a:rPr lang="en-ZA" b="1" dirty="0" smtClean="0"/>
              <a:t>-The clause further seeks to introduce leave  	for in surrogate motherhood (for 	commissioning mothers)</a:t>
            </a:r>
          </a:p>
          <a:p>
            <a:pPr marL="0" indent="0" algn="just">
              <a:buNone/>
            </a:pPr>
            <a:endParaRPr lang="en-ZA" b="1" dirty="0" smtClean="0"/>
          </a:p>
          <a:p>
            <a:pPr marL="0" indent="0" algn="just">
              <a:buNone/>
            </a:pPr>
            <a:r>
              <a:rPr lang="en-ZA" b="1" dirty="0"/>
              <a:t>	</a:t>
            </a:r>
            <a:r>
              <a:rPr lang="en-ZA" b="1" dirty="0" smtClean="0"/>
              <a:t>-The Bill seeks to introduce payment of 	benefits to commissioning mothers.</a:t>
            </a:r>
            <a:endParaRPr lang="en-ZA" b="1"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21</a:t>
            </a:fld>
            <a:endParaRPr lang="en-US" dirty="0"/>
          </a:p>
        </p:txBody>
      </p:sp>
    </p:spTree>
    <p:extLst>
      <p:ext uri="{BB962C8B-B14F-4D97-AF65-F5344CB8AC3E}">
        <p14:creationId xmlns:p14="http://schemas.microsoft.com/office/powerpoint/2010/main" xmlns="" val="87862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 descr="Extra3_3-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2291" name="Title 1"/>
          <p:cNvSpPr txBox="1">
            <a:spLocks/>
          </p:cNvSpPr>
          <p:nvPr/>
        </p:nvSpPr>
        <p:spPr bwMode="auto">
          <a:xfrm>
            <a:off x="6772275" y="4321175"/>
            <a:ext cx="2252663" cy="541338"/>
          </a:xfrm>
          <a:prstGeom prst="rect">
            <a:avLst/>
          </a:prstGeom>
          <a:noFill/>
          <a:ln w="9525">
            <a:noFill/>
            <a:miter lim="800000"/>
            <a:headEnd/>
            <a:tailEnd/>
          </a:ln>
        </p:spPr>
        <p:txBody>
          <a:bodyPr anchor="ctr"/>
          <a:lstStyle/>
          <a:p>
            <a:pPr defTabSz="457200" fontAlgn="base">
              <a:spcBef>
                <a:spcPct val="0"/>
              </a:spcBef>
              <a:spcAft>
                <a:spcPct val="0"/>
              </a:spcAft>
            </a:pPr>
            <a:r>
              <a:rPr lang="en-US" sz="2400" b="1" dirty="0">
                <a:solidFill>
                  <a:srgbClr val="FFAB16"/>
                </a:solidFill>
                <a:latin typeface="Arial" charset="0"/>
                <a:cs typeface="Arial" charset="0"/>
              </a:rPr>
              <a:t>Thank </a:t>
            </a:r>
            <a:r>
              <a:rPr lang="en-US" sz="2400" b="1" dirty="0">
                <a:solidFill>
                  <a:prstClr val="white"/>
                </a:solidFill>
                <a:latin typeface="Arial" charset="0"/>
                <a:cs typeface="Arial" charset="0"/>
              </a:rPr>
              <a:t>You</a:t>
            </a:r>
            <a:r>
              <a:rPr lang="en-US" sz="2400" b="1" dirty="0">
                <a:solidFill>
                  <a:srgbClr val="FFAB16"/>
                </a:solidFill>
                <a:latin typeface="Arial" charset="0"/>
                <a:cs typeface="Arial" charset="0"/>
              </a:rPr>
              <a:t>…</a:t>
            </a:r>
          </a:p>
        </p:txBody>
      </p:sp>
      <p:sp>
        <p:nvSpPr>
          <p:cNvPr id="2" name="Slide Number Placeholder 1"/>
          <p:cNvSpPr>
            <a:spLocks noGrp="1"/>
          </p:cNvSpPr>
          <p:nvPr>
            <p:ph type="sldNum" sz="quarter" idx="12"/>
          </p:nvPr>
        </p:nvSpPr>
        <p:spPr/>
        <p:txBody>
          <a:bodyPr/>
          <a:lstStyle/>
          <a:p>
            <a:pPr>
              <a:defRPr/>
            </a:pPr>
            <a:fld id="{416AF1B2-E7A4-446A-84DC-90AA83BA6A19}" type="slidenum">
              <a:rPr lang="en-US" smtClean="0"/>
              <a:pPr>
                <a:defRPr/>
              </a:pPr>
              <a:t>22</a:t>
            </a:fld>
            <a:endParaRPr lang="en-US" dirty="0"/>
          </a:p>
        </p:txBody>
      </p:sp>
    </p:spTree>
    <p:extLst>
      <p:ext uri="{BB962C8B-B14F-4D97-AF65-F5344CB8AC3E}">
        <p14:creationId xmlns:p14="http://schemas.microsoft.com/office/powerpoint/2010/main" xmlns="" val="477689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A11813-0B29-44F7-BF30-6CAF80A3F5F0}" type="slidenum">
              <a:rPr lang="en-US" smtClean="0"/>
              <a:pPr>
                <a:defRPr/>
              </a:pPr>
              <a:t>3</a:t>
            </a:fld>
            <a:endParaRPr lang="en-US" dirty="0"/>
          </a:p>
        </p:txBody>
      </p:sp>
      <p:sp>
        <p:nvSpPr>
          <p:cNvPr id="3" name="Rectangle 2"/>
          <p:cNvSpPr/>
          <p:nvPr/>
        </p:nvSpPr>
        <p:spPr>
          <a:xfrm>
            <a:off x="683568" y="1443841"/>
            <a:ext cx="7776864" cy="4154984"/>
          </a:xfrm>
          <a:prstGeom prst="rect">
            <a:avLst/>
          </a:prstGeom>
        </p:spPr>
        <p:txBody>
          <a:bodyPr wrap="square">
            <a:spAutoFit/>
          </a:bodyPr>
          <a:lstStyle/>
          <a:p>
            <a:pPr marL="285750" indent="-285750" algn="just">
              <a:buFont typeface="Wingdings" pitchFamily="2" charset="2"/>
              <a:buChar char="q"/>
            </a:pPr>
            <a:r>
              <a:rPr lang="en-ZA" sz="2400" b="1" dirty="0"/>
              <a:t>The Unemployment Insurance Act, 2001 (Act No. 63 of 2001) came into operation on 1 April 2002. </a:t>
            </a:r>
          </a:p>
          <a:p>
            <a:pPr marL="285750" indent="-285750" algn="just">
              <a:buFont typeface="Wingdings" pitchFamily="2" charset="2"/>
              <a:buChar char="q"/>
            </a:pPr>
            <a:endParaRPr lang="en-ZA" sz="2400" b="1" dirty="0"/>
          </a:p>
          <a:p>
            <a:pPr marL="285750" indent="-285750" algn="just">
              <a:buFont typeface="Wingdings" pitchFamily="2" charset="2"/>
              <a:buChar char="q"/>
            </a:pPr>
            <a:r>
              <a:rPr lang="en-ZA" sz="2400" b="1" dirty="0"/>
              <a:t>The purpose of the Act was to establish an Unemployment Insurance Fund (UIF) to which employers and employees contribute and from which employees who become unemployed, or their beneficiaries as the case may be, can benefit. </a:t>
            </a:r>
          </a:p>
          <a:p>
            <a:pPr marL="285750" indent="-285750" algn="just">
              <a:buFont typeface="Wingdings" pitchFamily="2" charset="2"/>
              <a:buChar char="q"/>
            </a:pPr>
            <a:endParaRPr lang="en-ZA" sz="2400" b="1" dirty="0"/>
          </a:p>
          <a:p>
            <a:pPr marL="285750" indent="-285750" algn="just">
              <a:buFont typeface="Wingdings" pitchFamily="2" charset="2"/>
              <a:buChar char="q"/>
            </a:pPr>
            <a:r>
              <a:rPr lang="en-ZA" sz="2400" b="1" dirty="0"/>
              <a:t>In that regard, the harmful economic and social effects of unemployment can be alleviated.</a:t>
            </a:r>
          </a:p>
        </p:txBody>
      </p:sp>
      <p:sp>
        <p:nvSpPr>
          <p:cNvPr id="4" name="TextBox 3"/>
          <p:cNvSpPr txBox="1"/>
          <p:nvPr/>
        </p:nvSpPr>
        <p:spPr>
          <a:xfrm>
            <a:off x="1259632" y="764703"/>
            <a:ext cx="6912768" cy="584775"/>
          </a:xfrm>
          <a:prstGeom prst="rect">
            <a:avLst/>
          </a:prstGeom>
          <a:noFill/>
        </p:spPr>
        <p:txBody>
          <a:bodyPr wrap="square" rtlCol="0">
            <a:spAutoFit/>
          </a:bodyPr>
          <a:lstStyle/>
          <a:p>
            <a:pPr algn="ctr"/>
            <a:r>
              <a:rPr lang="en-US" sz="3200" b="1" dirty="0" smtClean="0">
                <a:solidFill>
                  <a:schemeClr val="tx2"/>
                </a:solidFill>
              </a:rPr>
              <a:t>1. BACKGROUND</a:t>
            </a:r>
            <a:r>
              <a:rPr lang="en-US" sz="2800" b="1" dirty="0" smtClean="0">
                <a:solidFill>
                  <a:schemeClr val="tx2"/>
                </a:solidFill>
              </a:rPr>
              <a:t> INFORMATION</a:t>
            </a:r>
            <a:endParaRPr lang="en-ZA" sz="2800" b="1" dirty="0">
              <a:solidFill>
                <a:schemeClr val="tx2"/>
              </a:solidFill>
            </a:endParaRPr>
          </a:p>
        </p:txBody>
      </p:sp>
    </p:spTree>
    <p:extLst>
      <p:ext uri="{BB962C8B-B14F-4D97-AF65-F5344CB8AC3E}">
        <p14:creationId xmlns:p14="http://schemas.microsoft.com/office/powerpoint/2010/main" xmlns="" val="293479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A11813-0B29-44F7-BF30-6CAF80A3F5F0}" type="slidenum">
              <a:rPr lang="en-US" smtClean="0"/>
              <a:pPr>
                <a:defRPr/>
              </a:pPr>
              <a:t>4</a:t>
            </a:fld>
            <a:endParaRPr lang="en-US" dirty="0"/>
          </a:p>
        </p:txBody>
      </p:sp>
      <p:sp>
        <p:nvSpPr>
          <p:cNvPr id="3" name="Rectangle 2"/>
          <p:cNvSpPr/>
          <p:nvPr/>
        </p:nvSpPr>
        <p:spPr>
          <a:xfrm>
            <a:off x="251520" y="1443841"/>
            <a:ext cx="8280920" cy="4678204"/>
          </a:xfrm>
          <a:prstGeom prst="rect">
            <a:avLst/>
          </a:prstGeom>
        </p:spPr>
        <p:txBody>
          <a:bodyPr wrap="square">
            <a:spAutoFit/>
          </a:bodyPr>
          <a:lstStyle/>
          <a:p>
            <a:pPr marL="342900" indent="-342900" algn="just">
              <a:buFont typeface="Wingdings" pitchFamily="2" charset="2"/>
              <a:buChar char="q"/>
            </a:pPr>
            <a:endParaRPr lang="en-ZA" sz="2200" b="1" dirty="0" smtClean="0"/>
          </a:p>
          <a:p>
            <a:pPr marL="342900" indent="-342900" algn="just">
              <a:buFont typeface="Wingdings" pitchFamily="2" charset="2"/>
              <a:buChar char="q"/>
            </a:pPr>
            <a:r>
              <a:rPr lang="en-ZA" sz="2200" b="1" dirty="0" smtClean="0"/>
              <a:t>Over the years, the Fund has grown immensely to over 120 billion in total assets.</a:t>
            </a:r>
          </a:p>
          <a:p>
            <a:pPr marL="342900" indent="-342900" algn="just">
              <a:buFont typeface="Wingdings" pitchFamily="2" charset="2"/>
              <a:buChar char="q"/>
            </a:pPr>
            <a:endParaRPr lang="en-ZA" sz="2200" b="1" dirty="0"/>
          </a:p>
          <a:p>
            <a:pPr marL="342900" indent="-342900" algn="just">
              <a:buFont typeface="Wingdings" pitchFamily="2" charset="2"/>
              <a:buChar char="q"/>
            </a:pPr>
            <a:r>
              <a:rPr lang="en-ZA" sz="2400" b="1" dirty="0" smtClean="0"/>
              <a:t>During </a:t>
            </a:r>
            <a:r>
              <a:rPr lang="en-ZA" sz="2400" b="1" dirty="0"/>
              <a:t>economic meltdown, the Fund responded by contributing to training lay-offs by helping companies that were facing economic distress to cope with the crisis.  Rather than employees been laid off, they were retrained and absorbed back by their companies. </a:t>
            </a:r>
          </a:p>
          <a:p>
            <a:pPr algn="just"/>
            <a:endParaRPr lang="en-ZA" b="1" dirty="0"/>
          </a:p>
          <a:p>
            <a:pPr marL="342900" indent="-342900" algn="just">
              <a:buFont typeface="Wingdings" pitchFamily="2" charset="2"/>
              <a:buChar char="q"/>
            </a:pPr>
            <a:r>
              <a:rPr lang="en-ZA" sz="2400" b="1" dirty="0"/>
              <a:t>Jointly with the mining sector, the Fund </a:t>
            </a:r>
            <a:r>
              <a:rPr lang="en-ZA" sz="2400" b="1" dirty="0" smtClean="0"/>
              <a:t>has </a:t>
            </a:r>
            <a:r>
              <a:rPr lang="en-ZA" sz="2400" b="1" dirty="0"/>
              <a:t>contributing to the housing development to the communities of Northwest </a:t>
            </a:r>
            <a:r>
              <a:rPr lang="en-ZA" sz="2400" b="1" dirty="0" smtClean="0"/>
              <a:t>province.</a:t>
            </a:r>
            <a:endParaRPr lang="en-ZA" sz="2400" b="1" dirty="0"/>
          </a:p>
        </p:txBody>
      </p:sp>
      <p:sp>
        <p:nvSpPr>
          <p:cNvPr id="4" name="TextBox 3"/>
          <p:cNvSpPr txBox="1"/>
          <p:nvPr/>
        </p:nvSpPr>
        <p:spPr>
          <a:xfrm>
            <a:off x="1187624" y="692696"/>
            <a:ext cx="7344816" cy="584775"/>
          </a:xfrm>
          <a:prstGeom prst="rect">
            <a:avLst/>
          </a:prstGeom>
          <a:noFill/>
        </p:spPr>
        <p:txBody>
          <a:bodyPr wrap="square" rtlCol="0">
            <a:spAutoFit/>
          </a:bodyPr>
          <a:lstStyle/>
          <a:p>
            <a:r>
              <a:rPr lang="en-US" sz="3200" b="1" dirty="0" smtClean="0">
                <a:solidFill>
                  <a:schemeClr val="tx2"/>
                </a:solidFill>
              </a:rPr>
              <a:t>PROGRESS OF THE FUND OVER THE YEARS</a:t>
            </a:r>
            <a:endParaRPr lang="en-ZA" sz="3200" b="1" dirty="0">
              <a:solidFill>
                <a:schemeClr val="tx2"/>
              </a:solidFill>
            </a:endParaRPr>
          </a:p>
        </p:txBody>
      </p:sp>
    </p:spTree>
    <p:extLst>
      <p:ext uri="{BB962C8B-B14F-4D97-AF65-F5344CB8AC3E}">
        <p14:creationId xmlns:p14="http://schemas.microsoft.com/office/powerpoint/2010/main" xmlns="" val="3542515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A11813-0B29-44F7-BF30-6CAF80A3F5F0}" type="slidenum">
              <a:rPr lang="en-US" smtClean="0"/>
              <a:pPr>
                <a:defRPr/>
              </a:pPr>
              <a:t>5</a:t>
            </a:fld>
            <a:endParaRPr lang="en-US" dirty="0"/>
          </a:p>
        </p:txBody>
      </p:sp>
      <p:sp>
        <p:nvSpPr>
          <p:cNvPr id="3" name="Rectangle 2"/>
          <p:cNvSpPr/>
          <p:nvPr/>
        </p:nvSpPr>
        <p:spPr>
          <a:xfrm>
            <a:off x="323528" y="1720840"/>
            <a:ext cx="8640960" cy="4154984"/>
          </a:xfrm>
          <a:prstGeom prst="rect">
            <a:avLst/>
          </a:prstGeom>
        </p:spPr>
        <p:txBody>
          <a:bodyPr wrap="square">
            <a:spAutoFit/>
          </a:bodyPr>
          <a:lstStyle/>
          <a:p>
            <a:pPr marL="342900" indent="-342900" algn="just">
              <a:buFont typeface="Wingdings" pitchFamily="2" charset="2"/>
              <a:buChar char="q"/>
            </a:pPr>
            <a:r>
              <a:rPr lang="en-ZA" sz="2200" b="1" dirty="0"/>
              <a:t>In order to improve service delivery by the Fund, the Unemployment Insurance Board decided to recommend the  Act should be amended.</a:t>
            </a:r>
          </a:p>
          <a:p>
            <a:pPr marL="342900" indent="-342900" algn="just">
              <a:buFont typeface="Wingdings" pitchFamily="2" charset="2"/>
              <a:buChar char="q"/>
            </a:pPr>
            <a:endParaRPr lang="en-ZA" sz="2200" b="1" dirty="0"/>
          </a:p>
          <a:p>
            <a:pPr marL="342900" indent="-342900" algn="just">
              <a:buFont typeface="Wingdings" pitchFamily="2" charset="2"/>
              <a:buChar char="q"/>
            </a:pPr>
            <a:r>
              <a:rPr lang="en-ZA" sz="2200" b="1" dirty="0" smtClean="0"/>
              <a:t>The </a:t>
            </a:r>
            <a:r>
              <a:rPr lang="en-ZA" sz="2200" b="1" dirty="0"/>
              <a:t>proposed amendments to the Bill need to address the Issue of   workers who are presently excluded in the Act and by so doing to conform with the International Labour  Organization standards;    improve payment of benefits to  contributors; and  extend the period within which benefits are payable</a:t>
            </a:r>
            <a:r>
              <a:rPr lang="en-ZA" sz="2200" b="1" dirty="0" smtClean="0"/>
              <a:t>.</a:t>
            </a:r>
          </a:p>
          <a:p>
            <a:pPr marL="342900" indent="-342900" algn="just">
              <a:buFont typeface="Wingdings" pitchFamily="2" charset="2"/>
              <a:buChar char="q"/>
            </a:pPr>
            <a:endParaRPr lang="en-ZA" sz="2200" b="1" dirty="0" smtClean="0"/>
          </a:p>
          <a:p>
            <a:pPr marL="342900" indent="-342900" algn="just">
              <a:buFont typeface="Wingdings" pitchFamily="2" charset="2"/>
              <a:buChar char="q"/>
            </a:pPr>
            <a:r>
              <a:rPr lang="en-ZA" sz="2200" b="1" dirty="0" smtClean="0"/>
              <a:t> To comply with the Constitution of the Republic of South Africa, the Bill had to address the exclusion of the civil servants in the current legislation.</a:t>
            </a:r>
            <a:endParaRPr lang="en-ZA" sz="2200" b="1" dirty="0"/>
          </a:p>
        </p:txBody>
      </p:sp>
      <p:sp>
        <p:nvSpPr>
          <p:cNvPr id="4" name="TextBox 3"/>
          <p:cNvSpPr txBox="1"/>
          <p:nvPr/>
        </p:nvSpPr>
        <p:spPr>
          <a:xfrm>
            <a:off x="971600" y="476672"/>
            <a:ext cx="7776864" cy="584775"/>
          </a:xfrm>
          <a:prstGeom prst="rect">
            <a:avLst/>
          </a:prstGeom>
          <a:noFill/>
        </p:spPr>
        <p:txBody>
          <a:bodyPr wrap="square" rtlCol="0">
            <a:spAutoFit/>
          </a:bodyPr>
          <a:lstStyle/>
          <a:p>
            <a:r>
              <a:rPr lang="en-US" sz="3200" b="1" dirty="0" smtClean="0">
                <a:solidFill>
                  <a:schemeClr val="tx2"/>
                </a:solidFill>
              </a:rPr>
              <a:t>THE INTENTION OF THE UI AMENDMENT</a:t>
            </a:r>
            <a:endParaRPr lang="en-ZA" sz="3200" b="1" dirty="0">
              <a:solidFill>
                <a:schemeClr val="tx2"/>
              </a:solidFill>
            </a:endParaRPr>
          </a:p>
        </p:txBody>
      </p:sp>
    </p:spTree>
    <p:extLst>
      <p:ext uri="{BB962C8B-B14F-4D97-AF65-F5344CB8AC3E}">
        <p14:creationId xmlns:p14="http://schemas.microsoft.com/office/powerpoint/2010/main" xmlns="" val="267290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1A11813-0B29-44F7-BF30-6CAF80A3F5F0}" type="slidenum">
              <a:rPr lang="en-US" smtClean="0"/>
              <a:pPr>
                <a:defRPr/>
              </a:pPr>
              <a:t>6</a:t>
            </a:fld>
            <a:endParaRPr lang="en-US" dirty="0"/>
          </a:p>
        </p:txBody>
      </p:sp>
      <p:sp>
        <p:nvSpPr>
          <p:cNvPr id="3" name="Rectangle 2"/>
          <p:cNvSpPr/>
          <p:nvPr/>
        </p:nvSpPr>
        <p:spPr>
          <a:xfrm>
            <a:off x="251520" y="1305342"/>
            <a:ext cx="8640960" cy="5355312"/>
          </a:xfrm>
          <a:prstGeom prst="rect">
            <a:avLst/>
          </a:prstGeom>
        </p:spPr>
        <p:txBody>
          <a:bodyPr wrap="square">
            <a:spAutoFit/>
          </a:bodyPr>
          <a:lstStyle/>
          <a:p>
            <a:pPr marL="342900" indent="-342900" algn="just">
              <a:buFont typeface="Wingdings" pitchFamily="2" charset="2"/>
              <a:buChar char="q"/>
            </a:pPr>
            <a:r>
              <a:rPr lang="en-ZA" sz="2400" b="1" dirty="0"/>
              <a:t> </a:t>
            </a:r>
            <a:r>
              <a:rPr lang="en-ZA" sz="2200" b="1" dirty="0"/>
              <a:t>The proposed amendments to the Act deal with a  number  of issues namely: </a:t>
            </a:r>
          </a:p>
          <a:p>
            <a:pPr marL="342900" indent="-342900" algn="just">
              <a:buFont typeface="Wingdings" pitchFamily="2" charset="2"/>
              <a:buChar char="q"/>
            </a:pPr>
            <a:endParaRPr lang="en-ZA" sz="2200" b="1" dirty="0" smtClean="0"/>
          </a:p>
          <a:p>
            <a:pPr algn="just">
              <a:lnSpc>
                <a:spcPct val="150000"/>
              </a:lnSpc>
              <a:spcAft>
                <a:spcPts val="0"/>
              </a:spcAft>
            </a:pPr>
            <a:r>
              <a:rPr lang="en-US" sz="2400" b="1" dirty="0" smtClean="0">
                <a:ea typeface="Times New Roman"/>
                <a:cs typeface="Times New Roman"/>
              </a:rPr>
              <a:t>CLAUSE 1</a:t>
            </a:r>
            <a:endParaRPr lang="en-ZA" sz="2400" b="1" dirty="0" smtClean="0">
              <a:ea typeface="Times New Roman"/>
              <a:cs typeface="Times New Roman"/>
            </a:endParaRPr>
          </a:p>
          <a:p>
            <a:pPr algn="just">
              <a:lnSpc>
                <a:spcPct val="150000"/>
              </a:lnSpc>
              <a:spcAft>
                <a:spcPts val="0"/>
              </a:spcAft>
            </a:pPr>
            <a:r>
              <a:rPr lang="en-US" sz="2400" b="1" dirty="0" smtClean="0">
                <a:ea typeface="Times New Roman"/>
                <a:cs typeface="Times New Roman"/>
              </a:rPr>
              <a:t>Clause </a:t>
            </a:r>
            <a:r>
              <a:rPr lang="en-US" sz="2400" b="1" dirty="0">
                <a:ea typeface="Times New Roman"/>
                <a:cs typeface="Times New Roman"/>
              </a:rPr>
              <a:t>1 seeks to amend section 3 of the Act by extending unemployment insurance benefits to employees who are under contract of employment contemplated in section 18(2) of the Skills Development Act, 1998 (Act No. 97 of 1998), and  employees as defined in section 1 of the Public Service Act, 1994 (Proclamation No. 103 of 1994). </a:t>
            </a:r>
            <a:endParaRPr lang="en-ZA" sz="2400" b="1" dirty="0">
              <a:ea typeface="Times New Roman"/>
              <a:cs typeface="Times New Roman"/>
            </a:endParaRPr>
          </a:p>
          <a:p>
            <a:pPr marL="342900" indent="-342900" algn="just">
              <a:buFont typeface="Wingdings" pitchFamily="2" charset="2"/>
              <a:buChar char="q"/>
            </a:pPr>
            <a:endParaRPr lang="en-ZA" sz="2200" b="1" dirty="0"/>
          </a:p>
        </p:txBody>
      </p:sp>
      <p:sp>
        <p:nvSpPr>
          <p:cNvPr id="4" name="TextBox 3"/>
          <p:cNvSpPr txBox="1"/>
          <p:nvPr/>
        </p:nvSpPr>
        <p:spPr>
          <a:xfrm>
            <a:off x="899592" y="350438"/>
            <a:ext cx="7056784" cy="584775"/>
          </a:xfrm>
          <a:prstGeom prst="rect">
            <a:avLst/>
          </a:prstGeom>
          <a:noFill/>
        </p:spPr>
        <p:txBody>
          <a:bodyPr wrap="square" rtlCol="0">
            <a:spAutoFit/>
          </a:bodyPr>
          <a:lstStyle/>
          <a:p>
            <a:pPr algn="ctr"/>
            <a:r>
              <a:rPr lang="en-US" sz="3200" b="1" dirty="0" smtClean="0">
                <a:solidFill>
                  <a:schemeClr val="tx2"/>
                </a:solidFill>
              </a:rPr>
              <a:t>UI </a:t>
            </a:r>
            <a:r>
              <a:rPr lang="en-US" sz="3200" b="1" dirty="0">
                <a:solidFill>
                  <a:schemeClr val="tx2"/>
                </a:solidFill>
              </a:rPr>
              <a:t>AMENDMENT BILL</a:t>
            </a:r>
            <a:endParaRPr lang="en-ZA" sz="3200" b="1" dirty="0">
              <a:solidFill>
                <a:schemeClr val="tx2"/>
              </a:solidFill>
            </a:endParaRPr>
          </a:p>
        </p:txBody>
      </p:sp>
    </p:spTree>
    <p:extLst>
      <p:ext uri="{BB962C8B-B14F-4D97-AF65-F5344CB8AC3E}">
        <p14:creationId xmlns:p14="http://schemas.microsoft.com/office/powerpoint/2010/main" xmlns="" val="3910747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1" fontAlgn="auto" hangingPunct="1">
              <a:spcBef>
                <a:spcPts val="0"/>
              </a:spcBef>
              <a:spcAft>
                <a:spcPts val="0"/>
              </a:spcAft>
            </a:pPr>
            <a:r>
              <a:rPr lang="en-US" sz="3200" b="1" dirty="0" smtClean="0">
                <a:solidFill>
                  <a:srgbClr val="1F497D"/>
                </a:solidFill>
                <a:ea typeface="+mn-ea"/>
                <a:cs typeface="+mn-cs"/>
              </a:rPr>
              <a:t>UI </a:t>
            </a:r>
            <a:r>
              <a:rPr lang="en-US" sz="3200" b="1" dirty="0">
                <a:solidFill>
                  <a:srgbClr val="1F497D"/>
                </a:solidFill>
                <a:ea typeface="+mn-ea"/>
                <a:cs typeface="+mn-cs"/>
              </a:rPr>
              <a:t>AMENDMENT BILL</a:t>
            </a:r>
            <a:br>
              <a:rPr lang="en-US" sz="3200" b="1" dirty="0">
                <a:solidFill>
                  <a:srgbClr val="1F497D"/>
                </a:solidFill>
                <a:ea typeface="+mn-ea"/>
                <a:cs typeface="+mn-cs"/>
              </a:rPr>
            </a:br>
            <a:endParaRPr lang="en-ZA" dirty="0"/>
          </a:p>
        </p:txBody>
      </p:sp>
      <p:sp>
        <p:nvSpPr>
          <p:cNvPr id="3" name="Content Placeholder 2"/>
          <p:cNvSpPr>
            <a:spLocks noGrp="1"/>
          </p:cNvSpPr>
          <p:nvPr>
            <p:ph idx="1"/>
          </p:nvPr>
        </p:nvSpPr>
        <p:spPr/>
        <p:txBody>
          <a:bodyPr/>
          <a:lstStyle/>
          <a:p>
            <a:pPr marL="0" indent="0" algn="just">
              <a:spcAft>
                <a:spcPts val="0"/>
              </a:spcAft>
              <a:buNone/>
            </a:pPr>
            <a:r>
              <a:rPr lang="en-US" sz="2400" b="1" dirty="0" smtClean="0">
                <a:ea typeface="Times New Roman"/>
                <a:cs typeface="Times New Roman"/>
              </a:rPr>
              <a:t>CLAUSE 2</a:t>
            </a:r>
            <a:endParaRPr lang="en-ZA" sz="2400" dirty="0" smtClean="0">
              <a:ea typeface="Times New Roman"/>
              <a:cs typeface="Times New Roman"/>
            </a:endParaRPr>
          </a:p>
          <a:p>
            <a:pPr marL="0" indent="0" algn="just">
              <a:spcAft>
                <a:spcPts val="0"/>
              </a:spcAft>
              <a:buNone/>
            </a:pPr>
            <a:r>
              <a:rPr lang="en-US" sz="2400" b="1" dirty="0" smtClean="0">
                <a:ea typeface="Times New Roman"/>
                <a:cs typeface="Times New Roman"/>
              </a:rPr>
              <a:t>Clause </a:t>
            </a:r>
            <a:r>
              <a:rPr lang="en-US" sz="2400" b="1" dirty="0">
                <a:ea typeface="Times New Roman"/>
                <a:cs typeface="Times New Roman"/>
              </a:rPr>
              <a:t>2 seeks to amend section 5 of the Act so as to make provisions for the refinancing of the unemployment insurance beneficiaries to facilitate re-entry into the </a:t>
            </a:r>
            <a:r>
              <a:rPr lang="en-US" sz="2400" b="1" dirty="0" err="1">
                <a:ea typeface="Times New Roman"/>
                <a:cs typeface="Times New Roman"/>
              </a:rPr>
              <a:t>labour</a:t>
            </a:r>
            <a:r>
              <a:rPr lang="en-US" sz="2400" b="1" dirty="0">
                <a:ea typeface="Times New Roman"/>
                <a:cs typeface="Times New Roman"/>
              </a:rPr>
              <a:t> market</a:t>
            </a:r>
            <a:r>
              <a:rPr lang="en-US" sz="2400" dirty="0" smtClean="0">
                <a:ea typeface="Times New Roman"/>
                <a:cs typeface="Times New Roman"/>
              </a:rPr>
              <a:t>.</a:t>
            </a:r>
          </a:p>
          <a:p>
            <a:pPr marL="0" indent="0" algn="just">
              <a:spcAft>
                <a:spcPts val="0"/>
              </a:spcAft>
              <a:buNone/>
            </a:pPr>
            <a:endParaRPr lang="en-US" sz="2400" dirty="0">
              <a:ea typeface="Times New Roman"/>
              <a:cs typeface="Times New Roman"/>
            </a:endParaRPr>
          </a:p>
          <a:p>
            <a:pPr marL="0" indent="0" algn="just">
              <a:spcAft>
                <a:spcPts val="0"/>
              </a:spcAft>
              <a:buNone/>
            </a:pPr>
            <a:r>
              <a:rPr lang="en-US" sz="2400" b="1" dirty="0" smtClean="0">
                <a:ea typeface="Times New Roman"/>
                <a:cs typeface="Times New Roman"/>
              </a:rPr>
              <a:t>CLAUSE 3</a:t>
            </a:r>
          </a:p>
          <a:p>
            <a:pPr marL="0" indent="0" algn="just">
              <a:spcAft>
                <a:spcPts val="0"/>
              </a:spcAft>
              <a:buNone/>
            </a:pPr>
            <a:r>
              <a:rPr lang="en-US" sz="2400" b="1" dirty="0" smtClean="0">
                <a:ea typeface="Times New Roman"/>
                <a:cs typeface="Times New Roman"/>
              </a:rPr>
              <a:t>Clause 3 seeks to amend section 7 in order to </a:t>
            </a:r>
            <a:r>
              <a:rPr lang="en-US" sz="2400" b="1" dirty="0" err="1" smtClean="0">
                <a:ea typeface="Times New Roman"/>
                <a:cs typeface="Times New Roman"/>
              </a:rPr>
              <a:t>to</a:t>
            </a:r>
            <a:r>
              <a:rPr lang="en-US" sz="2400" b="1" dirty="0" smtClean="0">
                <a:ea typeface="Times New Roman"/>
                <a:cs typeface="Times New Roman"/>
              </a:rPr>
              <a:t> align the Unemployment Insurance Act with the Public Investment Corporation Act, 2004</a:t>
            </a:r>
          </a:p>
          <a:p>
            <a:pPr marL="0" indent="0" algn="just">
              <a:lnSpc>
                <a:spcPct val="200000"/>
              </a:lnSpc>
              <a:spcAft>
                <a:spcPts val="0"/>
              </a:spcAft>
              <a:buNone/>
            </a:pPr>
            <a:endParaRPr lang="en-ZA" sz="2400" dirty="0">
              <a:ea typeface="Times New Roman"/>
              <a:cs typeface="Times New Roman"/>
            </a:endParaRPr>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7</a:t>
            </a:fld>
            <a:endParaRPr lang="en-US" dirty="0"/>
          </a:p>
        </p:txBody>
      </p:sp>
    </p:spTree>
    <p:extLst>
      <p:ext uri="{BB962C8B-B14F-4D97-AF65-F5344CB8AC3E}">
        <p14:creationId xmlns:p14="http://schemas.microsoft.com/office/powerpoint/2010/main" xmlns="" val="2199087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lstStyle/>
          <a:p>
            <a:r>
              <a:rPr lang="en-ZA" dirty="0" smtClean="0"/>
              <a:t>UI </a:t>
            </a:r>
            <a:r>
              <a:rPr lang="en-ZA" dirty="0"/>
              <a:t>AMENDMENT BILL</a:t>
            </a:r>
            <a:br>
              <a:rPr lang="en-ZA" dirty="0"/>
            </a:br>
            <a:endParaRPr lang="en-ZA" dirty="0"/>
          </a:p>
        </p:txBody>
      </p:sp>
      <p:sp>
        <p:nvSpPr>
          <p:cNvPr id="3" name="Content Placeholder 2"/>
          <p:cNvSpPr>
            <a:spLocks noGrp="1"/>
          </p:cNvSpPr>
          <p:nvPr>
            <p:ph idx="1"/>
          </p:nvPr>
        </p:nvSpPr>
        <p:spPr/>
        <p:txBody>
          <a:bodyPr/>
          <a:lstStyle/>
          <a:p>
            <a:pPr marL="0" indent="0">
              <a:buNone/>
            </a:pPr>
            <a:r>
              <a:rPr lang="en-ZA" sz="2800" b="1" dirty="0"/>
              <a:t>CLAUSE 4</a:t>
            </a:r>
          </a:p>
          <a:p>
            <a:pPr marL="0" indent="0" algn="just">
              <a:buNone/>
            </a:pPr>
            <a:r>
              <a:rPr lang="en-ZA" sz="2800" b="1" dirty="0"/>
              <a:t>Clause 4 seeks to amend section 12 of the Act by providing for the payment of benefits to contributors who lose part of their income due to reduced working times, and to provide for a 66% fixed rate of the payment of maternity benefits.</a:t>
            </a:r>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8</a:t>
            </a:fld>
            <a:endParaRPr lang="en-US" dirty="0"/>
          </a:p>
        </p:txBody>
      </p:sp>
    </p:spTree>
    <p:extLst>
      <p:ext uri="{BB962C8B-B14F-4D97-AF65-F5344CB8AC3E}">
        <p14:creationId xmlns:p14="http://schemas.microsoft.com/office/powerpoint/2010/main" xmlns="" val="192438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defTabSz="914400" eaLnBrk="1" fontAlgn="auto" hangingPunct="1">
              <a:spcBef>
                <a:spcPts val="0"/>
              </a:spcBef>
              <a:spcAft>
                <a:spcPts val="0"/>
              </a:spcAft>
            </a:pPr>
            <a:r>
              <a:rPr lang="en-US" sz="3200" b="1" dirty="0" smtClean="0">
                <a:solidFill>
                  <a:srgbClr val="1F497D"/>
                </a:solidFill>
                <a:ea typeface="+mn-ea"/>
                <a:cs typeface="+mn-cs"/>
              </a:rPr>
              <a:t>UI </a:t>
            </a:r>
            <a:r>
              <a:rPr lang="en-US" sz="3200" b="1" dirty="0">
                <a:solidFill>
                  <a:srgbClr val="1F497D"/>
                </a:solidFill>
                <a:ea typeface="+mn-ea"/>
                <a:cs typeface="+mn-cs"/>
              </a:rPr>
              <a:t>AMENDMENT BILL</a:t>
            </a:r>
            <a:br>
              <a:rPr lang="en-US" sz="3200" b="1" dirty="0">
                <a:solidFill>
                  <a:srgbClr val="1F497D"/>
                </a:solidFill>
                <a:ea typeface="+mn-ea"/>
                <a:cs typeface="+mn-cs"/>
              </a:rPr>
            </a:br>
            <a:endParaRPr lang="en-ZA" dirty="0"/>
          </a:p>
        </p:txBody>
      </p:sp>
      <p:sp>
        <p:nvSpPr>
          <p:cNvPr id="3" name="Content Placeholder 2"/>
          <p:cNvSpPr>
            <a:spLocks noGrp="1"/>
          </p:cNvSpPr>
          <p:nvPr>
            <p:ph idx="1"/>
          </p:nvPr>
        </p:nvSpPr>
        <p:spPr>
          <a:xfrm>
            <a:off x="457200" y="1600200"/>
            <a:ext cx="8229600" cy="4925144"/>
          </a:xfrm>
        </p:spPr>
        <p:txBody>
          <a:bodyPr/>
          <a:lstStyle/>
          <a:p>
            <a:pPr marL="0" indent="0" algn="just">
              <a:spcAft>
                <a:spcPts val="0"/>
              </a:spcAft>
              <a:buNone/>
            </a:pPr>
            <a:r>
              <a:rPr lang="en-ZA" sz="2800" b="1" dirty="0" smtClean="0"/>
              <a:t>CLAUSE 5</a:t>
            </a:r>
            <a:endParaRPr lang="en-ZA" sz="2800" b="1" dirty="0"/>
          </a:p>
          <a:p>
            <a:pPr marL="0" indent="0" algn="just">
              <a:spcAft>
                <a:spcPts val="0"/>
              </a:spcAft>
              <a:buNone/>
            </a:pPr>
            <a:r>
              <a:rPr lang="en-ZA" sz="2800" b="1" dirty="0" smtClean="0"/>
              <a:t>Section </a:t>
            </a:r>
            <a:r>
              <a:rPr lang="en-ZA" sz="2800" b="1" dirty="0"/>
              <a:t>13(3) of the Act provides that a contributor’s entitlement to benefits accrues at a rate of one day’s benefit for every completed six days of employment as a contributor subject to a maximum accrual of 238 days. It has been found that the maximum of 238 days is not in line with Schedule 2 as proposed in the Act. In order to address this anomaly, an amendment to section 13 of the Act is proposed in order to provide for 365 days instead of 238 days.</a:t>
            </a:r>
          </a:p>
          <a:p>
            <a:pPr marL="0" indent="0" algn="just">
              <a:spcAft>
                <a:spcPts val="0"/>
              </a:spcAft>
              <a:buNone/>
            </a:pPr>
            <a:endParaRPr lang="en-ZA" dirty="0"/>
          </a:p>
        </p:txBody>
      </p:sp>
      <p:sp>
        <p:nvSpPr>
          <p:cNvPr id="4" name="Slide Number Placeholder 3"/>
          <p:cNvSpPr>
            <a:spLocks noGrp="1"/>
          </p:cNvSpPr>
          <p:nvPr>
            <p:ph type="sldNum" sz="quarter" idx="12"/>
          </p:nvPr>
        </p:nvSpPr>
        <p:spPr/>
        <p:txBody>
          <a:bodyPr/>
          <a:lstStyle/>
          <a:p>
            <a:pPr>
              <a:defRPr/>
            </a:pPr>
            <a:fld id="{416AF1B2-E7A4-446A-84DC-90AA83BA6A19}" type="slidenum">
              <a:rPr lang="en-US" smtClean="0"/>
              <a:pPr>
                <a:defRPr/>
              </a:pPr>
              <a:t>9</a:t>
            </a:fld>
            <a:endParaRPr lang="en-US" dirty="0"/>
          </a:p>
        </p:txBody>
      </p:sp>
    </p:spTree>
    <p:extLst>
      <p:ext uri="{BB962C8B-B14F-4D97-AF65-F5344CB8AC3E}">
        <p14:creationId xmlns:p14="http://schemas.microsoft.com/office/powerpoint/2010/main" xmlns="" val="39306380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1285</Words>
  <Application>Microsoft Office PowerPoint</Application>
  <PresentationFormat>On-screen Show (4:3)</PresentationFormat>
  <Paragraphs>146</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1_Office Theme</vt:lpstr>
      <vt:lpstr>Office Theme</vt:lpstr>
      <vt:lpstr>Slide 1</vt:lpstr>
      <vt:lpstr>Contents </vt:lpstr>
      <vt:lpstr>Slide 3</vt:lpstr>
      <vt:lpstr>Slide 4</vt:lpstr>
      <vt:lpstr>Slide 5</vt:lpstr>
      <vt:lpstr>Slide 6</vt:lpstr>
      <vt:lpstr>UI AMENDMENT BILL </vt:lpstr>
      <vt:lpstr>UI AMENDMENT BILL </vt:lpstr>
      <vt:lpstr>UI AMENDMENT BILL </vt:lpstr>
      <vt:lpstr>UI AMENDMENT BILL </vt:lpstr>
      <vt:lpstr>UI AMENDMENT BILL </vt:lpstr>
      <vt:lpstr>UI AMENDMENT BILL </vt:lpstr>
      <vt:lpstr>UI AMENDMENT BILL</vt:lpstr>
      <vt:lpstr>UI AMENDMENT BILL </vt:lpstr>
      <vt:lpstr>UI AMENDMENT BILL</vt:lpstr>
      <vt:lpstr>UI AMENDMENT BILL </vt:lpstr>
      <vt:lpstr>UI AMENDMENT BILL</vt:lpstr>
      <vt:lpstr>Slide 18</vt:lpstr>
      <vt:lpstr>2. LABOUR LAWS AMENDMENT BILL</vt:lpstr>
      <vt:lpstr>LABOUR LAWS AMENDMENT BILL</vt:lpstr>
      <vt:lpstr>LABOUR LAWS AMENDMENT BILL</vt:lpstr>
      <vt:lpstr>Slide 22</vt:lpstr>
    </vt:vector>
  </TitlesOfParts>
  <Company>Dol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Ledwaba (HQ)</dc:creator>
  <cp:lastModifiedBy>PUMZA</cp:lastModifiedBy>
  <cp:revision>490</cp:revision>
  <cp:lastPrinted>2016-09-02T12:36:57Z</cp:lastPrinted>
  <dcterms:created xsi:type="dcterms:W3CDTF">2012-07-27T11:56:16Z</dcterms:created>
  <dcterms:modified xsi:type="dcterms:W3CDTF">2016-09-08T07:43:07Z</dcterms:modified>
</cp:coreProperties>
</file>