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handoutMasterIdLst>
    <p:handoutMasterId r:id="rId32"/>
  </p:handoutMasterIdLst>
  <p:sldIdLst>
    <p:sldId id="256" r:id="rId2"/>
    <p:sldId id="269" r:id="rId3"/>
    <p:sldId id="319" r:id="rId4"/>
    <p:sldId id="387" r:id="rId5"/>
    <p:sldId id="502" r:id="rId6"/>
    <p:sldId id="503" r:id="rId7"/>
    <p:sldId id="504" r:id="rId8"/>
    <p:sldId id="409" r:id="rId9"/>
    <p:sldId id="482" r:id="rId10"/>
    <p:sldId id="494" r:id="rId11"/>
    <p:sldId id="483" r:id="rId12"/>
    <p:sldId id="484" r:id="rId13"/>
    <p:sldId id="492" r:id="rId14"/>
    <p:sldId id="499" r:id="rId15"/>
    <p:sldId id="495" r:id="rId16"/>
    <p:sldId id="487" r:id="rId17"/>
    <p:sldId id="488" r:id="rId18"/>
    <p:sldId id="489" r:id="rId19"/>
    <p:sldId id="496" r:id="rId20"/>
    <p:sldId id="497" r:id="rId21"/>
    <p:sldId id="498" r:id="rId22"/>
    <p:sldId id="505" r:id="rId23"/>
    <p:sldId id="506" r:id="rId24"/>
    <p:sldId id="507" r:id="rId25"/>
    <p:sldId id="512" r:id="rId26"/>
    <p:sldId id="509" r:id="rId27"/>
    <p:sldId id="513" r:id="rId28"/>
    <p:sldId id="363" r:id="rId29"/>
    <p:sldId id="403" r:id="rId3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hola Mabizela Mabaso" initials="PM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3300"/>
    <a:srgbClr val="8B3331"/>
    <a:srgbClr val="B77727"/>
    <a:srgbClr val="CAA53B"/>
    <a:srgbClr val="A99F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70" d="100"/>
          <a:sy n="70" d="100"/>
        </p:scale>
        <p:origin x="-2814" y="-9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4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z="1000" dirty="0" smtClean="0">
                <a:latin typeface="Gill Sans"/>
                <a:cs typeface="Gill Sans"/>
              </a:rPr>
              <a:t>DEPARTMENT OF ARTS AND CULTURE</a:t>
            </a:r>
            <a:endParaRPr lang="en-US" sz="1000" dirty="0">
              <a:latin typeface="Gill Sans"/>
              <a:cs typeface="Gill Sans"/>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B067551-1F5D-0341-B9EA-7928B0DA13A7}" type="datetime1">
              <a:rPr lang="en-US" sz="900" smtClean="0">
                <a:latin typeface="Gill Sans"/>
                <a:cs typeface="Gill Sans"/>
              </a:rPr>
              <a:pPr/>
              <a:t>9/7/2016</a:t>
            </a:fld>
            <a:endParaRPr lang="en-US" sz="900" dirty="0">
              <a:latin typeface="Gill Sans"/>
              <a:cs typeface="Gill Sans"/>
            </a:endParaRPr>
          </a:p>
        </p:txBody>
      </p:sp>
      <p:sp>
        <p:nvSpPr>
          <p:cNvPr id="4" name="Footer Placeholder 3"/>
          <p:cNvSpPr>
            <a:spLocks noGrp="1"/>
          </p:cNvSpPr>
          <p:nvPr>
            <p:ph type="ftr" sz="quarter" idx="2"/>
          </p:nvPr>
        </p:nvSpPr>
        <p:spPr>
          <a:xfrm>
            <a:off x="0" y="9430306"/>
            <a:ext cx="2945659" cy="496332"/>
          </a:xfrm>
          <a:prstGeom prst="rect">
            <a:avLst/>
          </a:prstGeom>
        </p:spPr>
        <p:txBody>
          <a:bodyPr vert="horz" lIns="91440" tIns="45720" rIns="91440" bIns="45720" rtlCol="0" anchor="t"/>
          <a:lstStyle>
            <a:lvl1pPr algn="l">
              <a:defRPr sz="1200"/>
            </a:lvl1pPr>
          </a:lstStyle>
          <a:p>
            <a:r>
              <a:rPr lang="en-US" sz="900" dirty="0" smtClean="0">
                <a:latin typeface="Calibri (Body)"/>
                <a:cs typeface="Calibri (Body)"/>
              </a:rPr>
              <a:t>INSERT YOUR THEME HERE</a:t>
            </a:r>
            <a:endParaRPr lang="en-US" sz="900" dirty="0">
              <a:latin typeface="Calibri (Body)"/>
              <a:cs typeface="Calibri (Body)"/>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xmlns="" val="324942327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dirty="0" smtClean="0"/>
              <a:t>DEPARTMENT OF ARTS AND CULTURE</a:t>
            </a:r>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6F60FE2-17F6-6946-AE1B-DAB315879F09}" type="datetime1">
              <a:rPr lang="en-US" smtClean="0"/>
              <a:pPr/>
              <a:t>9/7/2016</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dirty="0"/>
          </a:p>
        </p:txBody>
      </p:sp>
    </p:spTree>
    <p:extLst>
      <p:ext uri="{BB962C8B-B14F-4D97-AF65-F5344CB8AC3E}">
        <p14:creationId xmlns:p14="http://schemas.microsoft.com/office/powerpoint/2010/main" xmlns="" val="607759351"/>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9/7/2016</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12</a:t>
            </a:fld>
            <a:endParaRPr lang="en-US" dirty="0"/>
          </a:p>
        </p:txBody>
      </p:sp>
    </p:spTree>
    <p:extLst>
      <p:ext uri="{BB962C8B-B14F-4D97-AF65-F5344CB8AC3E}">
        <p14:creationId xmlns:p14="http://schemas.microsoft.com/office/powerpoint/2010/main" xmlns="" val="37101978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cstate="print"/>
          <a:stretch>
            <a:fillRect/>
          </a:stretch>
        </p:blipFill>
        <p:spPr>
          <a:xfrm>
            <a:off x="457200" y="533400"/>
            <a:ext cx="2286000" cy="829056"/>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userDrawn="1"/>
        </p:nvPicPr>
        <p:blipFill>
          <a:blip r:embed="rId12" cstate="print"/>
          <a:stretch>
            <a:fillRect/>
          </a:stretch>
        </p:blipFill>
        <p:spPr>
          <a:xfrm>
            <a:off x="76200" y="5742432"/>
            <a:ext cx="7559040" cy="111556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dt="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1119" y="3068960"/>
            <a:ext cx="8460281" cy="721140"/>
          </a:xfrm>
        </p:spPr>
        <p:txBody>
          <a:bodyPr>
            <a:noAutofit/>
          </a:bodyPr>
          <a:lstStyle/>
          <a:p>
            <a:pPr algn="ctr"/>
            <a:r>
              <a:rPr lang="en-ZA" sz="3600" dirty="0" smtClean="0">
                <a:latin typeface="+mj-lt"/>
              </a:rPr>
              <a:t>INFRASTRUCTURE PROGRAMME</a:t>
            </a:r>
            <a:endParaRPr lang="en-ZA" sz="3600" dirty="0">
              <a:latin typeface="+mj-lt"/>
            </a:endParaRPr>
          </a:p>
        </p:txBody>
      </p:sp>
      <p:sp>
        <p:nvSpPr>
          <p:cNvPr id="3" name="Subtitle 2"/>
          <p:cNvSpPr>
            <a:spLocks noGrp="1"/>
          </p:cNvSpPr>
          <p:nvPr>
            <p:ph type="subTitle" idx="1"/>
          </p:nvPr>
        </p:nvSpPr>
        <p:spPr>
          <a:xfrm>
            <a:off x="179512" y="3810000"/>
            <a:ext cx="8468242" cy="453240"/>
          </a:xfrm>
        </p:spPr>
        <p:txBody>
          <a:bodyPr>
            <a:normAutofit/>
          </a:bodyPr>
          <a:lstStyle/>
          <a:p>
            <a:pPr algn="ctr"/>
            <a:r>
              <a:rPr lang="en-US" sz="2000" b="1" dirty="0" smtClean="0">
                <a:latin typeface="+mn-lt"/>
              </a:rPr>
              <a:t>State of legacy projects and infrastructure maintenance projects </a:t>
            </a:r>
            <a:endParaRPr lang="en-ZA" sz="2000" b="1" dirty="0">
              <a:latin typeface="+mn-lt"/>
            </a:endParaRPr>
          </a:p>
        </p:txBody>
      </p:sp>
      <p:sp>
        <p:nvSpPr>
          <p:cNvPr id="11" name="Rectangle 10"/>
          <p:cNvSpPr/>
          <p:nvPr/>
        </p:nvSpPr>
        <p:spPr>
          <a:xfrm>
            <a:off x="3347864" y="4862038"/>
            <a:ext cx="5587246" cy="799210"/>
          </a:xfrm>
          <a:prstGeom prst="rect">
            <a:avLst/>
          </a:prstGeom>
        </p:spPr>
        <p:txBody>
          <a:bodyPr wrap="square">
            <a:noAutofit/>
          </a:bodyPr>
          <a:lstStyle/>
          <a:p>
            <a:pPr algn="r">
              <a:spcAft>
                <a:spcPts val="600"/>
              </a:spcAft>
            </a:pPr>
            <a:r>
              <a:rPr lang="en-US" sz="2000" b="1" dirty="0" smtClean="0">
                <a:solidFill>
                  <a:srgbClr val="800000"/>
                </a:solidFill>
                <a:cs typeface="Arial"/>
              </a:rPr>
              <a:t>Presented by: Act Director-General</a:t>
            </a:r>
            <a:endParaRPr lang="en-ZA" sz="2000" b="1" dirty="0" smtClean="0">
              <a:solidFill>
                <a:srgbClr val="800000"/>
              </a:solidFill>
              <a:cs typeface="Arial"/>
            </a:endParaRPr>
          </a:p>
          <a:p>
            <a:pPr algn="r">
              <a:spcAft>
                <a:spcPts val="600"/>
              </a:spcAft>
            </a:pPr>
            <a:r>
              <a:rPr lang="en-ZA" sz="2000" b="1" dirty="0" smtClean="0">
                <a:solidFill>
                  <a:srgbClr val="800000"/>
                </a:solidFill>
                <a:cs typeface="Arial"/>
              </a:rPr>
              <a:t>Date: September 2016</a:t>
            </a:r>
            <a:endParaRPr lang="en-ZA" sz="2000" b="1" dirty="0">
              <a:solidFill>
                <a:srgbClr val="800000"/>
              </a:solidFill>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67544" y="188640"/>
            <a:ext cx="8229600" cy="562074"/>
          </a:xfrm>
        </p:spPr>
        <p:txBody>
          <a:bodyPr>
            <a:noAutofit/>
          </a:bodyPr>
          <a:lstStyle/>
          <a:p>
            <a:pPr algn="ctr"/>
            <a:r>
              <a:rPr lang="en-ZA" sz="3200" dirty="0" smtClean="0">
                <a:latin typeface="+mj-lt"/>
              </a:rPr>
              <a:t>2016/17</a:t>
            </a:r>
            <a:r>
              <a:rPr lang="en-ZA" sz="3200" b="1" dirty="0" smtClean="0">
                <a:latin typeface="+mj-lt"/>
              </a:rPr>
              <a:t> INFRASTRUCTURE PROJECTS </a:t>
            </a:r>
            <a:r>
              <a:rPr lang="en-US" sz="2800" dirty="0"/>
              <a:t>cont…</a:t>
            </a:r>
            <a:endParaRPr lang="en-ZA" sz="2800" dirty="0">
              <a:latin typeface="+mj-lt"/>
            </a:endParaRPr>
          </a:p>
        </p:txBody>
      </p:sp>
      <p:sp>
        <p:nvSpPr>
          <p:cNvPr id="6"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10</a:t>
            </a:fld>
            <a:endParaRPr lang="en-ZA" sz="1200" b="1" dirty="0" smtClean="0">
              <a:latin typeface="Arial" panose="020B060402020202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xmlns="" val="3184628573"/>
              </p:ext>
            </p:extLst>
          </p:nvPr>
        </p:nvGraphicFramePr>
        <p:xfrm>
          <a:off x="1187625" y="980729"/>
          <a:ext cx="7128791" cy="4884228"/>
        </p:xfrm>
        <a:graphic>
          <a:graphicData uri="http://schemas.openxmlformats.org/drawingml/2006/table">
            <a:tbl>
              <a:tblPr firstRow="1" bandRow="1">
                <a:tableStyleId>{5C22544A-7EE6-4342-B048-85BDC9FD1C3A}</a:tableStyleId>
              </a:tblPr>
              <a:tblGrid>
                <a:gridCol w="2528924"/>
                <a:gridCol w="1461281"/>
                <a:gridCol w="1461281"/>
                <a:gridCol w="1677305"/>
              </a:tblGrid>
              <a:tr h="388239">
                <a:tc>
                  <a:txBody>
                    <a:bodyPr/>
                    <a:lstStyle/>
                    <a:p>
                      <a:pPr marL="0" marR="0" algn="ctr">
                        <a:lnSpc>
                          <a:spcPct val="115000"/>
                        </a:lnSpc>
                        <a:spcBef>
                          <a:spcPts val="0"/>
                        </a:spcBef>
                        <a:spcAft>
                          <a:spcPts val="0"/>
                        </a:spcAft>
                      </a:pPr>
                      <a:r>
                        <a:rPr lang="en-US" sz="1600" dirty="0" smtClean="0">
                          <a:effectLst/>
                          <a:latin typeface="+mn-lt"/>
                        </a:rPr>
                        <a:t>PROJECT</a:t>
                      </a:r>
                      <a:endParaRPr lang="en-ZA" sz="1600" dirty="0">
                        <a:solidFill>
                          <a:schemeClr val="bg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rPr>
                        <a:t>BUDGET</a:t>
                      </a:r>
                      <a:endParaRPr lang="en-ZA" sz="1600" dirty="0">
                        <a:solidFill>
                          <a:schemeClr val="bg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solidFill>
                            <a:schemeClr val="bg1"/>
                          </a:solidFill>
                          <a:effectLst/>
                          <a:latin typeface="+mn-lt"/>
                          <a:ea typeface="Calibri"/>
                          <a:cs typeface="Times New Roman"/>
                        </a:rPr>
                        <a:t>EXPENDITURE TO DATE</a:t>
                      </a:r>
                      <a:endParaRPr lang="en-ZA" sz="1600" dirty="0">
                        <a:solidFill>
                          <a:schemeClr val="bg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solidFill>
                            <a:schemeClr val="bg1"/>
                          </a:solidFill>
                          <a:effectLst/>
                          <a:latin typeface="+mn-lt"/>
                          <a:ea typeface="Calibri"/>
                          <a:cs typeface="Times New Roman"/>
                        </a:rPr>
                        <a:t>STATUS</a:t>
                      </a:r>
                      <a:endParaRPr lang="en-ZA" sz="1600" dirty="0">
                        <a:solidFill>
                          <a:schemeClr val="bg1"/>
                        </a:solidFill>
                        <a:effectLst/>
                        <a:latin typeface="+mn-lt"/>
                        <a:ea typeface="Calibri"/>
                        <a:cs typeface="Times New Roman"/>
                      </a:endParaRPr>
                    </a:p>
                  </a:txBody>
                  <a:tcPr marL="68580" marR="68580" marT="0" marB="0"/>
                </a:tc>
              </a:tr>
              <a:tr h="892475">
                <a:tc>
                  <a:txBody>
                    <a:bodyPr/>
                    <a:lstStyle/>
                    <a:p>
                      <a:pPr marL="0" marR="0">
                        <a:lnSpc>
                          <a:spcPct val="115000"/>
                        </a:lnSpc>
                        <a:spcBef>
                          <a:spcPts val="0"/>
                        </a:spcBef>
                        <a:spcAft>
                          <a:spcPts val="0"/>
                        </a:spcAft>
                      </a:pPr>
                      <a:r>
                        <a:rPr lang="en-ZA" sz="1600" b="1" dirty="0">
                          <a:effectLst/>
                          <a:latin typeface="+mn-lt"/>
                        </a:rPr>
                        <a:t>Performing Arts Centre of the Free </a:t>
                      </a:r>
                      <a:r>
                        <a:rPr lang="en-ZA" sz="1600" b="1" dirty="0" smtClean="0">
                          <a:effectLst/>
                          <a:latin typeface="+mn-lt"/>
                        </a:rPr>
                        <a:t>state</a:t>
                      </a:r>
                    </a:p>
                    <a:p>
                      <a:pPr marL="0" marR="0">
                        <a:lnSpc>
                          <a:spcPct val="115000"/>
                        </a:lnSpc>
                        <a:spcBef>
                          <a:spcPts val="0"/>
                        </a:spcBef>
                        <a:spcAft>
                          <a:spcPts val="0"/>
                        </a:spcAft>
                      </a:pPr>
                      <a:endParaRPr lang="en-ZA" sz="1600" b="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effectLst/>
                          <a:latin typeface="+mn-lt"/>
                        </a:rPr>
                        <a:t> 30 000 000 </a:t>
                      </a:r>
                      <a:endParaRPr lang="en-ZA" sz="1600" dirty="0">
                        <a:effectLst/>
                        <a:latin typeface="+mn-lt"/>
                      </a:endParaRPr>
                    </a:p>
                  </a:txBody>
                  <a:tcPr marL="68580" marR="68580" marT="0" marB="0"/>
                </a:tc>
                <a:tc>
                  <a:txBody>
                    <a:bodyPr/>
                    <a:lstStyle/>
                    <a:p>
                      <a:pPr marL="0" marR="0" algn="r">
                        <a:lnSpc>
                          <a:spcPct val="115000"/>
                        </a:lnSpc>
                        <a:spcBef>
                          <a:spcPts val="0"/>
                        </a:spcBef>
                        <a:spcAft>
                          <a:spcPts val="0"/>
                        </a:spcAft>
                      </a:pPr>
                      <a:r>
                        <a:rPr lang="en-ZA" sz="1600" b="0" dirty="0" smtClean="0">
                          <a:effectLst/>
                          <a:latin typeface="+mn-lt"/>
                          <a:ea typeface="Calibri"/>
                          <a:cs typeface="Times New Roman"/>
                        </a:rPr>
                        <a:t>-</a:t>
                      </a:r>
                      <a:endParaRPr lang="en-ZA" sz="1600" b="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b="0" dirty="0" smtClean="0">
                          <a:effectLst/>
                          <a:latin typeface="+mn-lt"/>
                          <a:ea typeface="Calibri"/>
                          <a:cs typeface="Times New Roman"/>
                        </a:rPr>
                        <a:t>-</a:t>
                      </a:r>
                      <a:endParaRPr lang="en-ZA" sz="1600" b="0" dirty="0">
                        <a:effectLst/>
                        <a:latin typeface="+mn-lt"/>
                        <a:ea typeface="Calibri"/>
                        <a:cs typeface="Times New Roman"/>
                      </a:endParaRPr>
                    </a:p>
                  </a:txBody>
                  <a:tcPr marL="68580" marR="68580" marT="0" marB="0"/>
                </a:tc>
              </a:tr>
              <a:tr h="594983">
                <a:tc>
                  <a:txBody>
                    <a:bodyPr/>
                    <a:lstStyle/>
                    <a:p>
                      <a:pPr marL="0" marR="0">
                        <a:lnSpc>
                          <a:spcPct val="115000"/>
                        </a:lnSpc>
                        <a:spcBef>
                          <a:spcPts val="0"/>
                        </a:spcBef>
                        <a:spcAft>
                          <a:spcPts val="0"/>
                        </a:spcAft>
                      </a:pPr>
                      <a:r>
                        <a:rPr lang="en-ZA" sz="1600" dirty="0">
                          <a:effectLst/>
                          <a:latin typeface="+mn-lt"/>
                        </a:rPr>
                        <a:t>Mechanical Ventilation &amp; Air Conditioning System</a:t>
                      </a:r>
                      <a:endParaRPr lang="en-ZA" sz="1600" b="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a:effectLst/>
                          <a:latin typeface="+mn-lt"/>
                        </a:rPr>
                        <a:t>3</a:t>
                      </a:r>
                      <a:r>
                        <a:rPr lang="en-ZA" sz="1600" dirty="0" smtClean="0">
                          <a:effectLst/>
                          <a:latin typeface="+mn-lt"/>
                        </a:rPr>
                        <a:t>0 </a:t>
                      </a:r>
                      <a:r>
                        <a:rPr lang="en-ZA" sz="1600" dirty="0">
                          <a:effectLst/>
                          <a:latin typeface="+mn-lt"/>
                        </a:rPr>
                        <a:t>000 000</a:t>
                      </a:r>
                      <a:endParaRPr lang="en-ZA" sz="1600" b="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b="0" dirty="0" smtClean="0">
                          <a:effectLst/>
                          <a:latin typeface="+mn-lt"/>
                          <a:ea typeface="Calibri"/>
                          <a:cs typeface="Times New Roman"/>
                        </a:rPr>
                        <a:t>0</a:t>
                      </a:r>
                      <a:endParaRPr lang="en-ZA" sz="1600" b="0" dirty="0">
                        <a:effectLst/>
                        <a:latin typeface="+mn-lt"/>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600" b="0" dirty="0" smtClean="0">
                          <a:effectLst/>
                          <a:latin typeface="+mn-lt"/>
                          <a:ea typeface="Calibri"/>
                          <a:cs typeface="Times New Roman"/>
                        </a:rPr>
                        <a:t>Design stage</a:t>
                      </a:r>
                      <a:endParaRPr lang="en-ZA" sz="1600" b="0" dirty="0">
                        <a:effectLst/>
                        <a:latin typeface="+mn-lt"/>
                        <a:ea typeface="Calibri"/>
                        <a:cs typeface="Times New Roman"/>
                      </a:endParaRPr>
                    </a:p>
                  </a:txBody>
                  <a:tcPr marL="68580" marR="68580" marT="0" marB="0"/>
                </a:tc>
              </a:tr>
              <a:tr h="456006">
                <a:tc>
                  <a:txBody>
                    <a:bodyPr/>
                    <a:lstStyle/>
                    <a:p>
                      <a:pPr marL="0" marR="0">
                        <a:lnSpc>
                          <a:spcPct val="115000"/>
                        </a:lnSpc>
                        <a:spcBef>
                          <a:spcPts val="0"/>
                        </a:spcBef>
                        <a:spcAft>
                          <a:spcPts val="0"/>
                        </a:spcAft>
                      </a:pPr>
                      <a:r>
                        <a:rPr lang="en-ZA" sz="1600" b="1" dirty="0">
                          <a:solidFill>
                            <a:schemeClr val="tx1"/>
                          </a:solidFill>
                          <a:effectLst/>
                          <a:latin typeface="+mn-lt"/>
                        </a:rPr>
                        <a:t>The Playhouse Company </a:t>
                      </a:r>
                      <a:endParaRPr lang="en-ZA" sz="1600" b="1"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effectLst/>
                          <a:latin typeface="+mn-lt"/>
                          <a:ea typeface="+mn-ea"/>
                          <a:cs typeface="+mn-cs"/>
                        </a:rPr>
                        <a:t>13</a:t>
                      </a:r>
                      <a:r>
                        <a:rPr lang="en-ZA" sz="1600" baseline="0" dirty="0" smtClean="0">
                          <a:effectLst/>
                          <a:latin typeface="+mn-lt"/>
                          <a:ea typeface="+mn-ea"/>
                          <a:cs typeface="+mn-cs"/>
                        </a:rPr>
                        <a:t> 818 406</a:t>
                      </a: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endParaRPr lang="en-ZA" sz="1600" dirty="0">
                        <a:effectLst/>
                        <a:latin typeface="+mn-lt"/>
                        <a:ea typeface="Calibri"/>
                        <a:cs typeface="Times New Roman"/>
                      </a:endParaRPr>
                    </a:p>
                  </a:txBody>
                  <a:tcPr marL="68580" marR="68580" marT="0" marB="0"/>
                </a:tc>
                <a:tc>
                  <a:txBody>
                    <a:bodyPr/>
                    <a:lstStyle/>
                    <a:p>
                      <a:pPr marL="0" marR="0" algn="l">
                        <a:lnSpc>
                          <a:spcPct val="115000"/>
                        </a:lnSpc>
                        <a:spcBef>
                          <a:spcPts val="0"/>
                        </a:spcBef>
                        <a:spcAft>
                          <a:spcPts val="0"/>
                        </a:spcAft>
                      </a:pPr>
                      <a:endParaRPr lang="en-ZA" sz="1600" dirty="0">
                        <a:effectLst/>
                        <a:latin typeface="+mn-lt"/>
                        <a:ea typeface="Calibri"/>
                        <a:cs typeface="Times New Roman"/>
                      </a:endParaRPr>
                    </a:p>
                  </a:txBody>
                  <a:tcPr marL="68580" marR="68580" marT="0" marB="0"/>
                </a:tc>
              </a:tr>
              <a:tr h="594983">
                <a:tc>
                  <a:txBody>
                    <a:bodyPr/>
                    <a:lstStyle/>
                    <a:p>
                      <a:pPr marL="0" marR="0">
                        <a:lnSpc>
                          <a:spcPct val="115000"/>
                        </a:lnSpc>
                        <a:spcBef>
                          <a:spcPts val="0"/>
                        </a:spcBef>
                        <a:spcAft>
                          <a:spcPts val="0"/>
                        </a:spcAft>
                      </a:pPr>
                      <a:r>
                        <a:rPr lang="en-ZA" sz="1600" dirty="0" smtClean="0">
                          <a:effectLst/>
                          <a:latin typeface="+mn-lt"/>
                        </a:rPr>
                        <a:t>Installation</a:t>
                      </a:r>
                      <a:r>
                        <a:rPr lang="en-ZA" sz="1600" baseline="0" dirty="0" smtClean="0">
                          <a:effectLst/>
                          <a:latin typeface="+mn-lt"/>
                        </a:rPr>
                        <a:t> of Back-up Generators</a:t>
                      </a: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effectLst/>
                          <a:latin typeface="+mn-lt"/>
                        </a:rPr>
                        <a:t>13</a:t>
                      </a:r>
                      <a:r>
                        <a:rPr lang="en-ZA" sz="1600" baseline="0" dirty="0" smtClean="0">
                          <a:effectLst/>
                          <a:latin typeface="+mn-lt"/>
                        </a:rPr>
                        <a:t> 818 406</a:t>
                      </a: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endParaRPr lang="en-ZA" sz="1600" dirty="0">
                        <a:effectLst/>
                        <a:latin typeface="+mn-lt"/>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600" dirty="0" smtClean="0">
                          <a:effectLst/>
                          <a:latin typeface="+mn-lt"/>
                          <a:ea typeface="Calibri"/>
                          <a:cs typeface="Times New Roman"/>
                        </a:rPr>
                        <a:t>Planning</a:t>
                      </a:r>
                      <a:r>
                        <a:rPr lang="en-US" sz="1600" baseline="0" dirty="0" smtClean="0">
                          <a:effectLst/>
                          <a:latin typeface="+mn-lt"/>
                          <a:ea typeface="Calibri"/>
                          <a:cs typeface="Times New Roman"/>
                        </a:rPr>
                        <a:t> stage</a:t>
                      </a:r>
                      <a:endParaRPr lang="en-ZA" sz="1600" dirty="0">
                        <a:effectLst/>
                        <a:latin typeface="+mn-lt"/>
                        <a:ea typeface="Calibri"/>
                        <a:cs typeface="Times New Roman"/>
                      </a:endParaRPr>
                    </a:p>
                  </a:txBody>
                  <a:tcPr marL="68580" marR="68580" marT="0" marB="0"/>
                </a:tc>
              </a:tr>
              <a:tr h="594983">
                <a:tc>
                  <a:txBody>
                    <a:bodyPr/>
                    <a:lstStyle/>
                    <a:p>
                      <a:pPr marL="0" marR="0">
                        <a:lnSpc>
                          <a:spcPct val="115000"/>
                        </a:lnSpc>
                        <a:spcBef>
                          <a:spcPts val="0"/>
                        </a:spcBef>
                        <a:spcAft>
                          <a:spcPts val="0"/>
                        </a:spcAft>
                      </a:pPr>
                      <a:r>
                        <a:rPr lang="en-ZA" sz="1600" b="1" dirty="0" smtClean="0">
                          <a:effectLst/>
                          <a:latin typeface="+mn-lt"/>
                          <a:ea typeface="Calibri"/>
                          <a:cs typeface="Times New Roman"/>
                        </a:rPr>
                        <a:t>State Theatre</a:t>
                      </a:r>
                    </a:p>
                    <a:p>
                      <a:pPr marL="0" marR="0">
                        <a:lnSpc>
                          <a:spcPct val="115000"/>
                        </a:lnSpc>
                        <a:spcBef>
                          <a:spcPts val="0"/>
                        </a:spcBef>
                        <a:spcAft>
                          <a:spcPts val="0"/>
                        </a:spcAft>
                      </a:pP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effectLst/>
                          <a:latin typeface="+mn-lt"/>
                          <a:ea typeface="Calibri"/>
                          <a:cs typeface="Times New Roman"/>
                        </a:rPr>
                        <a:t>4 800 000</a:t>
                      </a: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effectLst/>
                          <a:latin typeface="+mn-lt"/>
                          <a:ea typeface="Calibri"/>
                          <a:cs typeface="Times New Roman"/>
                        </a:rPr>
                        <a:t>-</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dirty="0" smtClean="0">
                          <a:effectLst/>
                          <a:latin typeface="+mn-lt"/>
                          <a:ea typeface="Calibri"/>
                          <a:cs typeface="Times New Roman"/>
                        </a:rPr>
                        <a:t>-</a:t>
                      </a:r>
                      <a:endParaRPr lang="en-ZA" sz="1600" dirty="0">
                        <a:effectLst/>
                        <a:latin typeface="+mn-lt"/>
                        <a:ea typeface="Calibri"/>
                        <a:cs typeface="Times New Roman"/>
                      </a:endParaRPr>
                    </a:p>
                  </a:txBody>
                  <a:tcPr marL="68580" marR="68580" marT="0" marB="0"/>
                </a:tc>
              </a:tr>
              <a:tr h="594983">
                <a:tc>
                  <a:txBody>
                    <a:bodyPr/>
                    <a:lstStyle/>
                    <a:p>
                      <a:pPr marL="0" marR="0">
                        <a:lnSpc>
                          <a:spcPct val="115000"/>
                        </a:lnSpc>
                        <a:spcBef>
                          <a:spcPts val="0"/>
                        </a:spcBef>
                        <a:spcAft>
                          <a:spcPts val="0"/>
                        </a:spcAft>
                      </a:pPr>
                      <a:r>
                        <a:rPr lang="en-ZA" sz="1600" dirty="0" smtClean="0">
                          <a:effectLst/>
                          <a:latin typeface="+mn-lt"/>
                          <a:ea typeface="Calibri"/>
                          <a:cs typeface="Times New Roman"/>
                        </a:rPr>
                        <a:t>Refurbishment of foyer and ablutions</a:t>
                      </a: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effectLst/>
                          <a:latin typeface="+mn-lt"/>
                          <a:ea typeface="Calibri"/>
                          <a:cs typeface="Times New Roman"/>
                        </a:rPr>
                        <a:t>4 000 000</a:t>
                      </a: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endParaRPr lang="en-ZA" sz="1600" dirty="0">
                        <a:effectLst/>
                        <a:latin typeface="+mn-lt"/>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600" dirty="0" smtClean="0">
                          <a:effectLst/>
                          <a:latin typeface="+mn-lt"/>
                          <a:ea typeface="Calibri"/>
                          <a:cs typeface="Times New Roman"/>
                        </a:rPr>
                        <a:t>Construction stage</a:t>
                      </a:r>
                      <a:endParaRPr lang="en-ZA" sz="1600" dirty="0">
                        <a:effectLst/>
                        <a:latin typeface="+mn-lt"/>
                        <a:ea typeface="Calibri"/>
                        <a:cs typeface="Times New Roman"/>
                      </a:endParaRPr>
                    </a:p>
                  </a:txBody>
                  <a:tcPr marL="68580" marR="68580" marT="0" marB="0"/>
                </a:tc>
              </a:tr>
              <a:tr h="594983">
                <a:tc>
                  <a:txBody>
                    <a:bodyPr/>
                    <a:lstStyle/>
                    <a:p>
                      <a:pPr marL="0" marR="0">
                        <a:lnSpc>
                          <a:spcPct val="115000"/>
                        </a:lnSpc>
                        <a:spcBef>
                          <a:spcPts val="0"/>
                        </a:spcBef>
                        <a:spcAft>
                          <a:spcPts val="0"/>
                        </a:spcAft>
                      </a:pPr>
                      <a:r>
                        <a:rPr lang="en-ZA" sz="1600" dirty="0" smtClean="0">
                          <a:effectLst/>
                          <a:latin typeface="+mn-lt"/>
                          <a:ea typeface="Calibri"/>
                          <a:cs typeface="Times New Roman"/>
                        </a:rPr>
                        <a:t>Replacement of stage lighting equipment</a:t>
                      </a: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effectLst/>
                          <a:latin typeface="+mn-lt"/>
                          <a:ea typeface="Calibri"/>
                          <a:cs typeface="Times New Roman"/>
                        </a:rPr>
                        <a:t>8 000 000</a:t>
                      </a: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endParaRPr lang="en-ZA" sz="1600" dirty="0">
                        <a:effectLst/>
                        <a:latin typeface="+mn-lt"/>
                        <a:ea typeface="Calibri"/>
                        <a:cs typeface="Times New Roman"/>
                      </a:endParaRPr>
                    </a:p>
                  </a:txBody>
                  <a:tcPr marL="68580" marR="68580" marT="0" marB="0"/>
                </a:tc>
                <a:tc>
                  <a:txBody>
                    <a:bodyPr/>
                    <a:lstStyle/>
                    <a:p>
                      <a:pPr marL="0" marR="0" algn="l">
                        <a:lnSpc>
                          <a:spcPct val="115000"/>
                        </a:lnSpc>
                        <a:spcBef>
                          <a:spcPts val="0"/>
                        </a:spcBef>
                        <a:spcAft>
                          <a:spcPts val="0"/>
                        </a:spcAft>
                      </a:pPr>
                      <a:r>
                        <a:rPr lang="en-ZA" sz="1600" dirty="0" smtClean="0">
                          <a:effectLst/>
                          <a:latin typeface="+mn-lt"/>
                          <a:ea typeface="Calibri"/>
                          <a:cs typeface="Times New Roman"/>
                        </a:rPr>
                        <a:t>Planning stage</a:t>
                      </a:r>
                      <a:endParaRPr lang="en-ZA" sz="1600" dirty="0">
                        <a:effectLst/>
                        <a:latin typeface="+mn-lt"/>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1109950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67544" y="188640"/>
            <a:ext cx="8229600" cy="562074"/>
          </a:xfrm>
        </p:spPr>
        <p:txBody>
          <a:bodyPr>
            <a:noAutofit/>
          </a:bodyPr>
          <a:lstStyle/>
          <a:p>
            <a:pPr algn="ctr"/>
            <a:r>
              <a:rPr lang="en-ZA" sz="3200" dirty="0" smtClean="0">
                <a:latin typeface="+mj-lt"/>
              </a:rPr>
              <a:t>2016/17</a:t>
            </a:r>
            <a:r>
              <a:rPr lang="en-ZA" sz="3200" b="1" dirty="0" smtClean="0">
                <a:latin typeface="+mj-lt"/>
              </a:rPr>
              <a:t> INFRASTRUCTURE PROJECTS </a:t>
            </a:r>
            <a:r>
              <a:rPr lang="en-US" sz="3200" dirty="0"/>
              <a:t>cont…</a:t>
            </a:r>
            <a:endParaRPr lang="en-ZA" sz="3200" dirty="0">
              <a:latin typeface="+mj-lt"/>
            </a:endParaRPr>
          </a:p>
        </p:txBody>
      </p:sp>
      <p:sp>
        <p:nvSpPr>
          <p:cNvPr id="6"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11</a:t>
            </a:fld>
            <a:endParaRPr lang="en-ZA" sz="1200" b="1" dirty="0" smtClean="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2413228484"/>
              </p:ext>
            </p:extLst>
          </p:nvPr>
        </p:nvGraphicFramePr>
        <p:xfrm>
          <a:off x="1115616" y="1124744"/>
          <a:ext cx="6840760" cy="4815852"/>
        </p:xfrm>
        <a:graphic>
          <a:graphicData uri="http://schemas.openxmlformats.org/drawingml/2006/table">
            <a:tbl>
              <a:tblPr firstRow="1" bandRow="1">
                <a:tableStyleId>{5C22544A-7EE6-4342-B048-85BDC9FD1C3A}</a:tableStyleId>
              </a:tblPr>
              <a:tblGrid>
                <a:gridCol w="2325859"/>
                <a:gridCol w="1504967"/>
                <a:gridCol w="1504967"/>
                <a:gridCol w="1504967"/>
              </a:tblGrid>
              <a:tr h="425502">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PROJECT</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BUDGET</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EXPENDITURE TO DATE</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STATUS</a:t>
                      </a:r>
                      <a:endParaRPr lang="en-ZA" sz="1600" dirty="0">
                        <a:effectLst/>
                        <a:latin typeface="+mn-lt"/>
                        <a:ea typeface="Calibri"/>
                        <a:cs typeface="Times New Roman"/>
                      </a:endParaRPr>
                    </a:p>
                  </a:txBody>
                  <a:tcPr marL="68580" marR="68580" marT="0" marB="0"/>
                </a:tc>
              </a:tr>
              <a:tr h="851004">
                <a:tc>
                  <a:txBody>
                    <a:bodyPr/>
                    <a:lstStyle/>
                    <a:p>
                      <a:pPr marL="0" marR="0">
                        <a:lnSpc>
                          <a:spcPct val="115000"/>
                        </a:lnSpc>
                        <a:spcBef>
                          <a:spcPts val="0"/>
                        </a:spcBef>
                        <a:spcAft>
                          <a:spcPts val="0"/>
                        </a:spcAft>
                      </a:pPr>
                      <a:r>
                        <a:rPr lang="en-US" sz="1600" b="1" dirty="0" smtClean="0">
                          <a:solidFill>
                            <a:schemeClr val="tx1"/>
                          </a:solidFill>
                          <a:effectLst/>
                          <a:latin typeface="+mn-lt"/>
                          <a:ea typeface="Calibri"/>
                          <a:cs typeface="Times New Roman"/>
                        </a:rPr>
                        <a:t>Incubator</a:t>
                      </a:r>
                      <a:endParaRPr lang="en-ZA" sz="1600" b="1" dirty="0">
                        <a:solidFill>
                          <a:schemeClr val="tx1"/>
                        </a:solidFill>
                        <a:effectLst/>
                        <a:latin typeface="+mn-lt"/>
                        <a:ea typeface="Calibri"/>
                        <a:cs typeface="Times New Roman"/>
                      </a:endParaRPr>
                    </a:p>
                  </a:txBody>
                  <a:tcPr marL="68580" marR="68580" marT="0" marB="0"/>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en-ZA" sz="1600" dirty="0" smtClean="0">
                          <a:solidFill>
                            <a:schemeClr val="tx1"/>
                          </a:solidFill>
                          <a:effectLst/>
                          <a:latin typeface="+mn-lt"/>
                        </a:rPr>
                        <a:t> 2 000 000 </a:t>
                      </a:r>
                    </a:p>
                    <a:p>
                      <a:pPr marL="0" marR="0" algn="r">
                        <a:lnSpc>
                          <a:spcPct val="115000"/>
                        </a:lnSpc>
                        <a:spcBef>
                          <a:spcPts val="0"/>
                        </a:spcBef>
                        <a:spcAft>
                          <a:spcPts val="0"/>
                        </a:spcAft>
                      </a:pPr>
                      <a:endParaRPr lang="en-ZA" sz="160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effectLst/>
                          <a:latin typeface="+mn-lt"/>
                          <a:ea typeface="Calibri"/>
                          <a:cs typeface="Times New Roman"/>
                        </a:rPr>
                        <a:t>-</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dirty="0" smtClean="0">
                          <a:effectLst/>
                          <a:latin typeface="+mn-lt"/>
                          <a:ea typeface="Calibri"/>
                          <a:cs typeface="Times New Roman"/>
                        </a:rPr>
                        <a:t>-</a:t>
                      </a:r>
                      <a:endParaRPr lang="en-ZA" sz="1600" dirty="0">
                        <a:effectLst/>
                        <a:latin typeface="+mn-lt"/>
                        <a:ea typeface="Calibri"/>
                        <a:cs typeface="Times New Roman"/>
                      </a:endParaRPr>
                    </a:p>
                  </a:txBody>
                  <a:tcPr marL="68580" marR="68580" marT="0" marB="0"/>
                </a:tc>
              </a:tr>
              <a:tr h="851004">
                <a:tc>
                  <a:txBody>
                    <a:bodyPr/>
                    <a:lstStyle/>
                    <a:p>
                      <a:pPr marL="0" marR="0">
                        <a:lnSpc>
                          <a:spcPct val="115000"/>
                        </a:lnSpc>
                        <a:spcBef>
                          <a:spcPts val="0"/>
                        </a:spcBef>
                        <a:spcAft>
                          <a:spcPts val="0"/>
                        </a:spcAft>
                      </a:pPr>
                      <a:r>
                        <a:rPr lang="en-ZA" sz="1600" dirty="0">
                          <a:solidFill>
                            <a:schemeClr val="tx1"/>
                          </a:solidFill>
                          <a:effectLst/>
                          <a:latin typeface="+mn-lt"/>
                        </a:rPr>
                        <a:t>Polokwane Performing Arts Centre</a:t>
                      </a:r>
                      <a:endParaRPr lang="en-ZA" sz="160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solidFill>
                            <a:schemeClr val="tx1"/>
                          </a:solidFill>
                          <a:effectLst/>
                          <a:latin typeface="+mn-lt"/>
                        </a:rPr>
                        <a:t>2 000 </a:t>
                      </a:r>
                      <a:r>
                        <a:rPr lang="en-ZA" sz="1600" dirty="0">
                          <a:solidFill>
                            <a:schemeClr val="tx1"/>
                          </a:solidFill>
                          <a:effectLst/>
                          <a:latin typeface="+mn-lt"/>
                        </a:rPr>
                        <a:t>000</a:t>
                      </a:r>
                      <a:endParaRPr lang="en-ZA" sz="160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dirty="0" smtClean="0">
                          <a:solidFill>
                            <a:srgbClr val="7030A0"/>
                          </a:solidFill>
                          <a:effectLst/>
                          <a:latin typeface="+mn-lt"/>
                          <a:ea typeface="Calibri"/>
                          <a:cs typeface="Times New Roman"/>
                        </a:rPr>
                        <a:t>0</a:t>
                      </a:r>
                      <a:endParaRPr lang="en-ZA" sz="1600" dirty="0">
                        <a:solidFill>
                          <a:srgbClr val="7030A0"/>
                        </a:solidFill>
                        <a:effectLst/>
                        <a:latin typeface="+mn-lt"/>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600" dirty="0" smtClean="0">
                          <a:solidFill>
                            <a:schemeClr val="tx1"/>
                          </a:solidFill>
                          <a:effectLst/>
                          <a:latin typeface="+mn-lt"/>
                          <a:ea typeface="Calibri"/>
                          <a:cs typeface="Times New Roman"/>
                        </a:rPr>
                        <a:t>Feasibility stage</a:t>
                      </a:r>
                      <a:endParaRPr lang="en-ZA" sz="1600" dirty="0">
                        <a:solidFill>
                          <a:schemeClr val="tx1"/>
                        </a:solidFill>
                        <a:effectLst/>
                        <a:latin typeface="+mn-lt"/>
                        <a:ea typeface="Calibri"/>
                        <a:cs typeface="Times New Roman"/>
                      </a:endParaRPr>
                    </a:p>
                  </a:txBody>
                  <a:tcPr marL="68580" marR="68580" marT="0" marB="0"/>
                </a:tc>
              </a:tr>
              <a:tr h="425502">
                <a:tc>
                  <a:txBody>
                    <a:bodyPr/>
                    <a:lstStyle/>
                    <a:p>
                      <a:pPr marL="0" marR="0">
                        <a:lnSpc>
                          <a:spcPct val="115000"/>
                        </a:lnSpc>
                        <a:spcBef>
                          <a:spcPts val="0"/>
                        </a:spcBef>
                        <a:spcAft>
                          <a:spcPts val="0"/>
                        </a:spcAft>
                      </a:pPr>
                      <a:r>
                        <a:rPr lang="en-ZA" sz="1600" b="1" dirty="0" smtClean="0">
                          <a:solidFill>
                            <a:schemeClr val="tx1"/>
                          </a:solidFill>
                          <a:effectLst/>
                          <a:latin typeface="+mn-lt"/>
                        </a:rPr>
                        <a:t>Community </a:t>
                      </a:r>
                      <a:r>
                        <a:rPr lang="en-ZA" sz="1600" b="1" dirty="0">
                          <a:solidFill>
                            <a:schemeClr val="tx1"/>
                          </a:solidFill>
                          <a:effectLst/>
                          <a:latin typeface="+mn-lt"/>
                        </a:rPr>
                        <a:t>arts centres</a:t>
                      </a:r>
                      <a:endParaRPr lang="en-ZA" sz="1600" b="1"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b="1" dirty="0" smtClean="0">
                          <a:solidFill>
                            <a:schemeClr val="tx1"/>
                          </a:solidFill>
                          <a:effectLst/>
                          <a:latin typeface="+mn-lt"/>
                        </a:rPr>
                        <a:t> 23 992 000 </a:t>
                      </a:r>
                      <a:endParaRPr lang="en-ZA" sz="1600" b="1" dirty="0">
                        <a:solidFill>
                          <a:schemeClr val="tx1"/>
                        </a:solidFill>
                        <a:effectLst/>
                        <a:latin typeface="+mn-lt"/>
                      </a:endParaRPr>
                    </a:p>
                  </a:txBody>
                  <a:tcPr marL="68580" marR="68580" marT="0" marB="0"/>
                </a:tc>
                <a:tc>
                  <a:txBody>
                    <a:bodyPr/>
                    <a:lstStyle/>
                    <a:p>
                      <a:pPr marL="0" marR="0" algn="r">
                        <a:lnSpc>
                          <a:spcPct val="115000"/>
                        </a:lnSpc>
                        <a:spcBef>
                          <a:spcPts val="0"/>
                        </a:spcBef>
                        <a:spcAft>
                          <a:spcPts val="0"/>
                        </a:spcAft>
                      </a:pPr>
                      <a:r>
                        <a:rPr lang="en-ZA" sz="1600" dirty="0" smtClean="0">
                          <a:effectLst/>
                          <a:latin typeface="+mn-lt"/>
                          <a:ea typeface="Calibri"/>
                          <a:cs typeface="Times New Roman"/>
                        </a:rPr>
                        <a:t>-</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dirty="0" smtClean="0">
                          <a:effectLst/>
                          <a:latin typeface="+mn-lt"/>
                          <a:ea typeface="Calibri"/>
                          <a:cs typeface="Times New Roman"/>
                        </a:rPr>
                        <a:t>-</a:t>
                      </a:r>
                      <a:endParaRPr lang="en-ZA" sz="1600" dirty="0">
                        <a:effectLst/>
                        <a:latin typeface="+mn-lt"/>
                        <a:ea typeface="Calibri"/>
                        <a:cs typeface="Times New Roman"/>
                      </a:endParaRPr>
                    </a:p>
                  </a:txBody>
                  <a:tcPr marL="68580" marR="68580" marT="0" marB="0"/>
                </a:tc>
              </a:tr>
              <a:tr h="851004">
                <a:tc>
                  <a:txBody>
                    <a:bodyPr/>
                    <a:lstStyle/>
                    <a:p>
                      <a:pPr marL="0" marR="0">
                        <a:lnSpc>
                          <a:spcPct val="115000"/>
                        </a:lnSpc>
                        <a:spcBef>
                          <a:spcPts val="0"/>
                        </a:spcBef>
                        <a:spcAft>
                          <a:spcPts val="0"/>
                        </a:spcAft>
                      </a:pPr>
                      <a:r>
                        <a:rPr lang="en-ZA" sz="1600" dirty="0" smtClean="0">
                          <a:solidFill>
                            <a:schemeClr val="tx1"/>
                          </a:solidFill>
                          <a:effectLst/>
                          <a:latin typeface="+mn-lt"/>
                        </a:rPr>
                        <a:t>Upgrading of Community Art Centres</a:t>
                      </a:r>
                    </a:p>
                  </a:txBody>
                  <a:tcPr marL="68580" marR="68580" marT="0" marB="0"/>
                </a:tc>
                <a:tc>
                  <a:txBody>
                    <a:bodyPr/>
                    <a:lstStyle/>
                    <a:p>
                      <a:pPr marL="0" marR="0" algn="r">
                        <a:lnSpc>
                          <a:spcPct val="115000"/>
                        </a:lnSpc>
                        <a:spcBef>
                          <a:spcPts val="0"/>
                        </a:spcBef>
                        <a:spcAft>
                          <a:spcPts val="0"/>
                        </a:spcAft>
                      </a:pPr>
                      <a:r>
                        <a:rPr lang="en-ZA" sz="1600" dirty="0" smtClean="0">
                          <a:solidFill>
                            <a:schemeClr val="tx1"/>
                          </a:solidFill>
                          <a:effectLst/>
                          <a:latin typeface="+mn-lt"/>
                        </a:rPr>
                        <a:t>12 000 000</a:t>
                      </a:r>
                      <a:endParaRPr lang="en-ZA" sz="160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dirty="0" smtClean="0">
                          <a:solidFill>
                            <a:srgbClr val="7030A0"/>
                          </a:solidFill>
                          <a:effectLst/>
                          <a:latin typeface="+mn-lt"/>
                          <a:ea typeface="Calibri"/>
                          <a:cs typeface="Times New Roman"/>
                        </a:rPr>
                        <a:t>0</a:t>
                      </a:r>
                      <a:endParaRPr lang="en-ZA" sz="1600" dirty="0">
                        <a:solidFill>
                          <a:srgbClr val="7030A0"/>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dirty="0" smtClean="0">
                          <a:solidFill>
                            <a:schemeClr val="tx1"/>
                          </a:solidFill>
                          <a:effectLst/>
                          <a:latin typeface="+mn-lt"/>
                          <a:ea typeface="Calibri"/>
                          <a:cs typeface="Times New Roman"/>
                        </a:rPr>
                        <a:t>Planning phase</a:t>
                      </a:r>
                      <a:endParaRPr lang="en-ZA" sz="1600" dirty="0">
                        <a:solidFill>
                          <a:schemeClr val="tx1"/>
                        </a:solidFill>
                        <a:effectLst/>
                        <a:latin typeface="+mn-lt"/>
                        <a:ea typeface="Calibri"/>
                        <a:cs typeface="Times New Roman"/>
                      </a:endParaRPr>
                    </a:p>
                  </a:txBody>
                  <a:tcPr marL="68580" marR="68580" marT="0" marB="0"/>
                </a:tc>
              </a:tr>
              <a:tr h="851004">
                <a:tc>
                  <a:txBody>
                    <a:bodyPr/>
                    <a:lstStyle/>
                    <a:p>
                      <a:pPr marL="0" marR="0">
                        <a:lnSpc>
                          <a:spcPct val="115000"/>
                        </a:lnSpc>
                        <a:spcBef>
                          <a:spcPts val="0"/>
                        </a:spcBef>
                        <a:spcAft>
                          <a:spcPts val="0"/>
                        </a:spcAft>
                      </a:pPr>
                      <a:r>
                        <a:rPr lang="en-ZA" sz="1600" dirty="0" smtClean="0">
                          <a:solidFill>
                            <a:schemeClr val="tx1"/>
                          </a:solidFill>
                          <a:effectLst/>
                          <a:latin typeface="+mn-lt"/>
                        </a:rPr>
                        <a:t>Construction of Community Art Centres</a:t>
                      </a:r>
                      <a:endParaRPr lang="en-ZA" sz="1600" dirty="0">
                        <a:solidFill>
                          <a:schemeClr val="tx1"/>
                        </a:solidFill>
                        <a:effectLst/>
                        <a:latin typeface="+mn-lt"/>
                      </a:endParaRPr>
                    </a:p>
                  </a:txBody>
                  <a:tcPr marL="68580" marR="68580" marT="0" marB="0"/>
                </a:tc>
                <a:tc>
                  <a:txBody>
                    <a:bodyPr/>
                    <a:lstStyle/>
                    <a:p>
                      <a:pPr marL="0" marR="0" algn="r">
                        <a:lnSpc>
                          <a:spcPct val="115000"/>
                        </a:lnSpc>
                        <a:spcBef>
                          <a:spcPts val="0"/>
                        </a:spcBef>
                        <a:spcAft>
                          <a:spcPts val="0"/>
                        </a:spcAft>
                      </a:pPr>
                      <a:r>
                        <a:rPr lang="en-ZA" sz="1600" dirty="0" smtClean="0">
                          <a:solidFill>
                            <a:schemeClr val="tx1"/>
                          </a:solidFill>
                          <a:effectLst/>
                          <a:latin typeface="+mn-lt"/>
                        </a:rPr>
                        <a:t>11 991 823</a:t>
                      </a:r>
                      <a:endParaRPr lang="en-ZA" sz="1600" dirty="0">
                        <a:solidFill>
                          <a:schemeClr val="tx1"/>
                        </a:solidFill>
                        <a:effectLst/>
                        <a:latin typeface="+mn-lt"/>
                      </a:endParaRPr>
                    </a:p>
                  </a:txBody>
                  <a:tcPr marL="68580" marR="68580" marT="0" marB="0"/>
                </a:tc>
                <a:tc>
                  <a:txBody>
                    <a:bodyPr/>
                    <a:lstStyle/>
                    <a:p>
                      <a:pPr marL="0" marR="0" algn="r">
                        <a:lnSpc>
                          <a:spcPct val="115000"/>
                        </a:lnSpc>
                        <a:spcBef>
                          <a:spcPts val="0"/>
                        </a:spcBef>
                        <a:spcAft>
                          <a:spcPts val="0"/>
                        </a:spcAft>
                      </a:pPr>
                      <a:r>
                        <a:rPr lang="en-US" sz="1600" dirty="0" smtClean="0">
                          <a:solidFill>
                            <a:srgbClr val="7030A0"/>
                          </a:solidFill>
                          <a:effectLst/>
                          <a:latin typeface="+mn-lt"/>
                          <a:ea typeface="Calibri"/>
                          <a:cs typeface="Times New Roman"/>
                        </a:rPr>
                        <a:t>0</a:t>
                      </a:r>
                      <a:endParaRPr lang="en-ZA" sz="1600" dirty="0">
                        <a:solidFill>
                          <a:srgbClr val="7030A0"/>
                        </a:solidFill>
                        <a:effectLst/>
                        <a:latin typeface="+mn-lt"/>
                        <a:ea typeface="Calibri"/>
                        <a:cs typeface="Times New Roman"/>
                      </a:endParaRPr>
                    </a:p>
                  </a:txBody>
                  <a:tcPr marL="68580" marR="68580" marT="0" marB="0"/>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en-US" sz="1600" dirty="0" smtClean="0">
                          <a:solidFill>
                            <a:schemeClr val="tx1"/>
                          </a:solidFill>
                          <a:effectLst/>
                          <a:latin typeface="+mn-lt"/>
                          <a:ea typeface="Calibri"/>
                          <a:cs typeface="Times New Roman"/>
                        </a:rPr>
                        <a:t>Planning phase</a:t>
                      </a:r>
                      <a:endParaRPr lang="en-ZA" sz="1600" dirty="0" smtClean="0">
                        <a:solidFill>
                          <a:schemeClr val="tx1"/>
                        </a:solidFill>
                        <a:effectLst/>
                        <a:latin typeface="+mn-lt"/>
                        <a:ea typeface="Calibri"/>
                        <a:cs typeface="Times New Roman"/>
                      </a:endParaRPr>
                    </a:p>
                    <a:p>
                      <a:pPr marL="0" marR="0" algn="r">
                        <a:lnSpc>
                          <a:spcPct val="115000"/>
                        </a:lnSpc>
                        <a:spcBef>
                          <a:spcPts val="0"/>
                        </a:spcBef>
                        <a:spcAft>
                          <a:spcPts val="0"/>
                        </a:spcAft>
                      </a:pPr>
                      <a:endParaRPr lang="en-ZA" sz="1600" dirty="0">
                        <a:solidFill>
                          <a:srgbClr val="7030A0"/>
                        </a:solidFill>
                        <a:effectLst/>
                        <a:latin typeface="+mn-lt"/>
                        <a:ea typeface="Calibri"/>
                        <a:cs typeface="Times New Roman"/>
                      </a:endParaRPr>
                    </a:p>
                  </a:txBody>
                  <a:tcPr marL="68580" marR="68580" marT="0" marB="0"/>
                </a:tc>
              </a:tr>
              <a:tr h="425502">
                <a:tc>
                  <a:txBody>
                    <a:bodyPr/>
                    <a:lstStyle/>
                    <a:p>
                      <a:pPr marL="0" marR="0">
                        <a:lnSpc>
                          <a:spcPct val="115000"/>
                        </a:lnSpc>
                        <a:spcBef>
                          <a:spcPts val="0"/>
                        </a:spcBef>
                        <a:spcAft>
                          <a:spcPts val="0"/>
                        </a:spcAft>
                      </a:pPr>
                      <a:endParaRPr lang="en-ZA" sz="160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endParaRPr lang="en-ZA" sz="160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endParaRPr lang="en-ZA" sz="1600" dirty="0">
                        <a:solidFill>
                          <a:srgbClr val="FF0000"/>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endParaRPr lang="en-ZA" sz="1600" dirty="0">
                        <a:solidFill>
                          <a:srgbClr val="FF0000"/>
                        </a:solidFill>
                        <a:effectLst/>
                        <a:latin typeface="+mn-lt"/>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13509485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67544" y="188640"/>
            <a:ext cx="8229600" cy="562074"/>
          </a:xfrm>
        </p:spPr>
        <p:txBody>
          <a:bodyPr>
            <a:noAutofit/>
          </a:bodyPr>
          <a:lstStyle/>
          <a:p>
            <a:pPr algn="ctr"/>
            <a:r>
              <a:rPr lang="en-ZA" sz="3200" dirty="0" smtClean="0">
                <a:latin typeface="+mj-lt"/>
              </a:rPr>
              <a:t>2016/17</a:t>
            </a:r>
            <a:r>
              <a:rPr lang="en-ZA" sz="3200" b="1" dirty="0" smtClean="0">
                <a:latin typeface="+mj-lt"/>
              </a:rPr>
              <a:t> INFRASTRUCTURE PROJECTS </a:t>
            </a:r>
            <a:r>
              <a:rPr lang="en-US" sz="3200" dirty="0"/>
              <a:t>cont…</a:t>
            </a:r>
            <a:endParaRPr lang="en-ZA" sz="3200" dirty="0">
              <a:latin typeface="+mj-lt"/>
            </a:endParaRPr>
          </a:p>
        </p:txBody>
      </p:sp>
      <p:sp>
        <p:nvSpPr>
          <p:cNvPr id="6"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12</a:t>
            </a:fld>
            <a:endParaRPr lang="en-ZA" sz="1200" b="1" dirty="0" smtClean="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1964107106"/>
              </p:ext>
            </p:extLst>
          </p:nvPr>
        </p:nvGraphicFramePr>
        <p:xfrm>
          <a:off x="1043608" y="980727"/>
          <a:ext cx="7272808" cy="4968553"/>
        </p:xfrm>
        <a:graphic>
          <a:graphicData uri="http://schemas.openxmlformats.org/drawingml/2006/table">
            <a:tbl>
              <a:tblPr firstRow="1" bandRow="1">
                <a:tableStyleId>{5C22544A-7EE6-4342-B048-85BDC9FD1C3A}</a:tableStyleId>
              </a:tblPr>
              <a:tblGrid>
                <a:gridCol w="1890490"/>
                <a:gridCol w="1781918"/>
                <a:gridCol w="1806294"/>
                <a:gridCol w="1794106"/>
              </a:tblGrid>
              <a:tr h="639262">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PROJECT</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mn-ea"/>
                          <a:cs typeface="+mn-cs"/>
                        </a:rPr>
                        <a:t>BUDGET</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EXPENDITURE TO DATE</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STATUS</a:t>
                      </a:r>
                      <a:endParaRPr lang="en-ZA" sz="1600" dirty="0">
                        <a:effectLst/>
                        <a:latin typeface="+mn-lt"/>
                        <a:ea typeface="Calibri"/>
                        <a:cs typeface="Times New Roman"/>
                      </a:endParaRPr>
                    </a:p>
                  </a:txBody>
                  <a:tcPr marL="68580" marR="68580" marT="0" marB="0"/>
                </a:tc>
              </a:tr>
              <a:tr h="711267">
                <a:tc>
                  <a:txBody>
                    <a:bodyPr/>
                    <a:lstStyle/>
                    <a:p>
                      <a:pPr marL="0" marR="0">
                        <a:lnSpc>
                          <a:spcPct val="115000"/>
                        </a:lnSpc>
                        <a:spcBef>
                          <a:spcPts val="0"/>
                        </a:spcBef>
                        <a:spcAft>
                          <a:spcPts val="0"/>
                        </a:spcAft>
                      </a:pPr>
                      <a:r>
                        <a:rPr lang="en-ZA" sz="1600" b="1" dirty="0">
                          <a:solidFill>
                            <a:schemeClr val="tx1"/>
                          </a:solidFill>
                          <a:effectLst/>
                          <a:latin typeface="+mn-lt"/>
                        </a:rPr>
                        <a:t>Cultural precincts </a:t>
                      </a:r>
                      <a:endParaRPr lang="en-ZA" sz="1600" b="1"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b="1" dirty="0" smtClean="0">
                          <a:solidFill>
                            <a:schemeClr val="tx1"/>
                          </a:solidFill>
                          <a:effectLst/>
                          <a:latin typeface="+mn-lt"/>
                        </a:rPr>
                        <a:t>12</a:t>
                      </a:r>
                      <a:r>
                        <a:rPr lang="en-ZA" sz="1600" b="1" baseline="0" dirty="0" smtClean="0">
                          <a:solidFill>
                            <a:schemeClr val="tx1"/>
                          </a:solidFill>
                          <a:effectLst/>
                          <a:latin typeface="+mn-lt"/>
                        </a:rPr>
                        <a:t> 5</a:t>
                      </a:r>
                      <a:r>
                        <a:rPr lang="en-ZA" sz="1600" b="1" dirty="0" smtClean="0">
                          <a:solidFill>
                            <a:schemeClr val="tx1"/>
                          </a:solidFill>
                          <a:effectLst/>
                          <a:latin typeface="+mn-lt"/>
                        </a:rPr>
                        <a:t>00 </a:t>
                      </a:r>
                      <a:r>
                        <a:rPr lang="en-ZA" sz="1600" b="1" dirty="0">
                          <a:solidFill>
                            <a:schemeClr val="tx1"/>
                          </a:solidFill>
                          <a:effectLst/>
                          <a:latin typeface="+mn-lt"/>
                        </a:rPr>
                        <a:t>000</a:t>
                      </a:r>
                      <a:endParaRPr lang="en-ZA" sz="1600" b="1"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b="1" dirty="0" smtClean="0">
                          <a:solidFill>
                            <a:schemeClr val="tx1"/>
                          </a:solidFill>
                          <a:effectLst/>
                          <a:latin typeface="+mn-lt"/>
                          <a:ea typeface="Calibri"/>
                          <a:cs typeface="Times New Roman"/>
                        </a:rPr>
                        <a:t>-</a:t>
                      </a:r>
                      <a:endParaRPr lang="en-ZA" sz="1600" b="1" dirty="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b="1" dirty="0" smtClean="0">
                          <a:solidFill>
                            <a:schemeClr val="tx1"/>
                          </a:solidFill>
                          <a:effectLst/>
                          <a:latin typeface="+mn-lt"/>
                          <a:ea typeface="Calibri"/>
                          <a:cs typeface="Times New Roman"/>
                        </a:rPr>
                        <a:t>-</a:t>
                      </a:r>
                      <a:endParaRPr lang="en-ZA" sz="1600" b="1" dirty="0">
                        <a:solidFill>
                          <a:schemeClr val="tx1"/>
                        </a:solidFill>
                        <a:effectLst/>
                        <a:latin typeface="+mn-lt"/>
                        <a:ea typeface="Calibri"/>
                        <a:cs typeface="Times New Roman"/>
                      </a:endParaRPr>
                    </a:p>
                  </a:txBody>
                  <a:tcPr marL="68580" marR="68580" marT="0" marB="0"/>
                </a:tc>
              </a:tr>
              <a:tr h="711267">
                <a:tc>
                  <a:txBody>
                    <a:bodyPr/>
                    <a:lstStyle/>
                    <a:p>
                      <a:pPr marL="0" marR="0">
                        <a:lnSpc>
                          <a:spcPct val="115000"/>
                        </a:lnSpc>
                        <a:spcBef>
                          <a:spcPts val="0"/>
                        </a:spcBef>
                        <a:spcAft>
                          <a:spcPts val="0"/>
                        </a:spcAft>
                      </a:pPr>
                      <a:r>
                        <a:rPr lang="en-ZA" sz="1600" dirty="0">
                          <a:solidFill>
                            <a:schemeClr val="tx1"/>
                          </a:solidFill>
                          <a:effectLst/>
                          <a:latin typeface="+mn-lt"/>
                        </a:rPr>
                        <a:t>Red Location</a:t>
                      </a:r>
                      <a:endParaRPr lang="en-ZA" sz="160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solidFill>
                            <a:schemeClr val="tx1"/>
                          </a:solidFill>
                          <a:effectLst/>
                          <a:latin typeface="+mn-lt"/>
                        </a:rPr>
                        <a:t>2 500 000</a:t>
                      </a:r>
                      <a:endParaRPr lang="en-ZA" sz="1600" dirty="0">
                        <a:solidFill>
                          <a:schemeClr val="tx1"/>
                        </a:solidFill>
                        <a:effectLst/>
                        <a:latin typeface="+mn-lt"/>
                      </a:endParaRPr>
                    </a:p>
                  </a:txBody>
                  <a:tcPr marL="68580" marR="68580" marT="0" marB="0"/>
                </a:tc>
                <a:tc>
                  <a:txBody>
                    <a:bodyPr/>
                    <a:lstStyle/>
                    <a:p>
                      <a:pPr marL="0" marR="0" algn="r">
                        <a:lnSpc>
                          <a:spcPct val="115000"/>
                        </a:lnSpc>
                        <a:spcBef>
                          <a:spcPts val="0"/>
                        </a:spcBef>
                        <a:spcAft>
                          <a:spcPts val="0"/>
                        </a:spcAft>
                      </a:pPr>
                      <a:r>
                        <a:rPr lang="en-US" sz="1600" dirty="0" smtClean="0">
                          <a:solidFill>
                            <a:schemeClr val="tx1"/>
                          </a:solidFill>
                          <a:effectLst/>
                          <a:latin typeface="+mn-lt"/>
                          <a:ea typeface="Calibri"/>
                          <a:cs typeface="Times New Roman"/>
                        </a:rPr>
                        <a:t>0</a:t>
                      </a:r>
                      <a:endParaRPr lang="en-ZA" sz="1600" dirty="0">
                        <a:solidFill>
                          <a:schemeClr val="tx1"/>
                        </a:solidFill>
                        <a:effectLst/>
                        <a:latin typeface="+mn-lt"/>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600" dirty="0" smtClean="0">
                          <a:solidFill>
                            <a:schemeClr val="tx1"/>
                          </a:solidFill>
                          <a:effectLst/>
                          <a:latin typeface="+mn-lt"/>
                          <a:ea typeface="Calibri"/>
                          <a:cs typeface="Times New Roman"/>
                        </a:rPr>
                        <a:t>Design stage</a:t>
                      </a:r>
                      <a:endParaRPr lang="en-ZA" sz="1600" dirty="0">
                        <a:solidFill>
                          <a:schemeClr val="tx1"/>
                        </a:solidFill>
                        <a:effectLst/>
                        <a:latin typeface="+mn-lt"/>
                        <a:ea typeface="Calibri"/>
                        <a:cs typeface="Times New Roman"/>
                      </a:endParaRPr>
                    </a:p>
                  </a:txBody>
                  <a:tcPr marL="68580" marR="68580" marT="0" marB="0"/>
                </a:tc>
              </a:tr>
              <a:tr h="711267">
                <a:tc>
                  <a:txBody>
                    <a:bodyPr/>
                    <a:lstStyle/>
                    <a:p>
                      <a:pPr marL="0" marR="0">
                        <a:lnSpc>
                          <a:spcPct val="115000"/>
                        </a:lnSpc>
                        <a:spcBef>
                          <a:spcPts val="0"/>
                        </a:spcBef>
                        <a:spcAft>
                          <a:spcPts val="0"/>
                        </a:spcAft>
                      </a:pPr>
                      <a:r>
                        <a:rPr lang="en-ZA" sz="1600" dirty="0">
                          <a:solidFill>
                            <a:schemeClr val="tx1"/>
                          </a:solidFill>
                          <a:effectLst/>
                          <a:latin typeface="+mn-lt"/>
                        </a:rPr>
                        <a:t>Other Cultural precincts</a:t>
                      </a:r>
                      <a:endParaRPr lang="en-ZA" sz="160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solidFill>
                            <a:schemeClr val="tx1"/>
                          </a:solidFill>
                          <a:effectLst/>
                          <a:latin typeface="+mn-lt"/>
                        </a:rPr>
                        <a:t>10 000 000</a:t>
                      </a:r>
                      <a:endParaRPr lang="en-ZA" sz="1600" dirty="0">
                        <a:solidFill>
                          <a:schemeClr val="tx1"/>
                        </a:solidFill>
                        <a:effectLst/>
                        <a:latin typeface="+mn-lt"/>
                      </a:endParaRPr>
                    </a:p>
                  </a:txBody>
                  <a:tcPr marL="68580" marR="68580" marT="0" marB="0"/>
                </a:tc>
                <a:tc>
                  <a:txBody>
                    <a:bodyPr/>
                    <a:lstStyle/>
                    <a:p>
                      <a:pPr marL="0" marR="0" algn="r">
                        <a:lnSpc>
                          <a:spcPct val="115000"/>
                        </a:lnSpc>
                        <a:spcBef>
                          <a:spcPts val="0"/>
                        </a:spcBef>
                        <a:spcAft>
                          <a:spcPts val="0"/>
                        </a:spcAft>
                      </a:pPr>
                      <a:r>
                        <a:rPr lang="en-US" sz="1600" dirty="0" smtClean="0">
                          <a:solidFill>
                            <a:schemeClr val="tx1"/>
                          </a:solidFill>
                          <a:effectLst/>
                          <a:latin typeface="+mn-lt"/>
                          <a:ea typeface="Calibri"/>
                          <a:cs typeface="Times New Roman"/>
                        </a:rPr>
                        <a:t>0</a:t>
                      </a:r>
                      <a:endParaRPr lang="en-ZA" sz="1600" dirty="0">
                        <a:solidFill>
                          <a:schemeClr val="tx1"/>
                        </a:solidFill>
                        <a:effectLst/>
                        <a:latin typeface="+mn-lt"/>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600" dirty="0" smtClean="0">
                          <a:solidFill>
                            <a:schemeClr val="tx1"/>
                          </a:solidFill>
                          <a:effectLst/>
                          <a:latin typeface="+mn-lt"/>
                          <a:ea typeface="Calibri"/>
                          <a:cs typeface="Times New Roman"/>
                        </a:rPr>
                        <a:t>Planning</a:t>
                      </a:r>
                      <a:endParaRPr lang="en-ZA" sz="1600" dirty="0">
                        <a:solidFill>
                          <a:schemeClr val="tx1"/>
                        </a:solidFill>
                        <a:effectLst/>
                        <a:latin typeface="+mn-lt"/>
                        <a:ea typeface="Calibri"/>
                        <a:cs typeface="Times New Roman"/>
                      </a:endParaRPr>
                    </a:p>
                  </a:txBody>
                  <a:tcPr marL="68580" marR="68580" marT="0" marB="0"/>
                </a:tc>
              </a:tr>
              <a:tr h="90512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600" b="1" dirty="0" smtClean="0">
                          <a:solidFill>
                            <a:schemeClr val="tx1"/>
                          </a:solidFill>
                          <a:effectLst/>
                          <a:latin typeface="+mn-lt"/>
                        </a:rPr>
                        <a:t>South African Roadies Association</a:t>
                      </a:r>
                      <a:endParaRPr lang="en-ZA" sz="1600" b="1" dirty="0" smtClean="0">
                        <a:solidFill>
                          <a:schemeClr val="tx1"/>
                        </a:solidFill>
                        <a:effectLst/>
                        <a:latin typeface="+mn-lt"/>
                        <a:ea typeface="Calibri"/>
                        <a:cs typeface="Times New Roman"/>
                      </a:endParaRPr>
                    </a:p>
                    <a:p>
                      <a:pPr marL="0" marR="0">
                        <a:lnSpc>
                          <a:spcPct val="115000"/>
                        </a:lnSpc>
                        <a:spcBef>
                          <a:spcPts val="0"/>
                        </a:spcBef>
                        <a:spcAft>
                          <a:spcPts val="0"/>
                        </a:spcAft>
                      </a:pPr>
                      <a:endParaRPr lang="en-ZA" sz="1600" b="1"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b="1" dirty="0" smtClean="0">
                          <a:solidFill>
                            <a:schemeClr val="tx1"/>
                          </a:solidFill>
                          <a:effectLst/>
                          <a:latin typeface="+mn-lt"/>
                          <a:ea typeface="Calibri"/>
                          <a:cs typeface="Times New Roman"/>
                        </a:rPr>
                        <a:t> 5 000 000 </a:t>
                      </a:r>
                    </a:p>
                  </a:txBody>
                  <a:tcPr marL="68580" marR="68580" marT="0" marB="0"/>
                </a:tc>
                <a:tc>
                  <a:txBody>
                    <a:bodyPr/>
                    <a:lstStyle/>
                    <a:p>
                      <a:pPr marL="0" marR="0" algn="r">
                        <a:lnSpc>
                          <a:spcPct val="115000"/>
                        </a:lnSpc>
                        <a:spcBef>
                          <a:spcPts val="0"/>
                        </a:spcBef>
                        <a:spcAft>
                          <a:spcPts val="0"/>
                        </a:spcAft>
                      </a:pPr>
                      <a:r>
                        <a:rPr lang="en-US" sz="1600" b="1" dirty="0" smtClean="0">
                          <a:solidFill>
                            <a:schemeClr val="tx1"/>
                          </a:solidFill>
                          <a:effectLst/>
                          <a:latin typeface="+mn-lt"/>
                          <a:ea typeface="Calibri"/>
                          <a:cs typeface="Times New Roman"/>
                        </a:rPr>
                        <a:t>0</a:t>
                      </a:r>
                      <a:endParaRPr lang="en-ZA" sz="1600" b="1" dirty="0">
                        <a:solidFill>
                          <a:schemeClr val="tx1"/>
                        </a:solidFill>
                        <a:effectLst/>
                        <a:latin typeface="+mn-lt"/>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600" b="1" dirty="0" smtClean="0">
                          <a:solidFill>
                            <a:schemeClr val="tx1"/>
                          </a:solidFill>
                          <a:effectLst/>
                          <a:latin typeface="+mn-lt"/>
                          <a:ea typeface="Calibri"/>
                          <a:cs typeface="Times New Roman"/>
                        </a:rPr>
                        <a:t>Planning</a:t>
                      </a:r>
                      <a:endParaRPr lang="en-ZA" sz="1600" b="1" dirty="0">
                        <a:solidFill>
                          <a:schemeClr val="tx1"/>
                        </a:solidFill>
                        <a:effectLst/>
                        <a:latin typeface="+mn-lt"/>
                        <a:ea typeface="Calibri"/>
                        <a:cs typeface="Times New Roman"/>
                      </a:endParaRPr>
                    </a:p>
                  </a:txBody>
                  <a:tcPr marL="68580" marR="68580" marT="0" marB="0"/>
                </a:tc>
              </a:tr>
              <a:tr h="645184">
                <a:tc>
                  <a:txBody>
                    <a:bodyPr/>
                    <a:lstStyle/>
                    <a:p>
                      <a:pPr marL="0" marR="0">
                        <a:lnSpc>
                          <a:spcPct val="115000"/>
                        </a:lnSpc>
                        <a:spcBef>
                          <a:spcPts val="0"/>
                        </a:spcBef>
                        <a:spcAft>
                          <a:spcPts val="0"/>
                        </a:spcAft>
                      </a:pPr>
                      <a:r>
                        <a:rPr lang="en-ZA" sz="1600" b="1" dirty="0">
                          <a:solidFill>
                            <a:schemeClr val="tx1"/>
                          </a:solidFill>
                          <a:effectLst/>
                          <a:latin typeface="+mn-lt"/>
                        </a:rPr>
                        <a:t>Upgrading of public spaces</a:t>
                      </a:r>
                      <a:endParaRPr lang="en-ZA" sz="1600" b="1"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b="1" dirty="0" smtClean="0">
                          <a:solidFill>
                            <a:schemeClr val="tx1"/>
                          </a:solidFill>
                          <a:effectLst/>
                          <a:latin typeface="+mn-lt"/>
                        </a:rPr>
                        <a:t> 3 000 000 </a:t>
                      </a:r>
                      <a:endParaRPr lang="en-ZA" sz="1600" b="1" dirty="0">
                        <a:solidFill>
                          <a:schemeClr val="tx1"/>
                        </a:solidFill>
                        <a:effectLst/>
                        <a:latin typeface="+mn-lt"/>
                      </a:endParaRPr>
                    </a:p>
                  </a:txBody>
                  <a:tcPr marL="68580" marR="68580" marT="0" marB="0"/>
                </a:tc>
                <a:tc>
                  <a:txBody>
                    <a:bodyPr/>
                    <a:lstStyle/>
                    <a:p>
                      <a:pPr marL="0" marR="0" algn="r">
                        <a:lnSpc>
                          <a:spcPct val="115000"/>
                        </a:lnSpc>
                        <a:spcBef>
                          <a:spcPts val="0"/>
                        </a:spcBef>
                        <a:spcAft>
                          <a:spcPts val="0"/>
                        </a:spcAft>
                      </a:pPr>
                      <a:r>
                        <a:rPr lang="en-US" sz="1600" dirty="0" smtClean="0">
                          <a:solidFill>
                            <a:schemeClr val="tx1"/>
                          </a:solidFill>
                          <a:effectLst/>
                          <a:latin typeface="+mn-lt"/>
                          <a:ea typeface="Calibri"/>
                          <a:cs typeface="Times New Roman"/>
                        </a:rPr>
                        <a:t>0</a:t>
                      </a:r>
                      <a:endParaRPr lang="en-ZA" sz="1600" dirty="0">
                        <a:solidFill>
                          <a:schemeClr val="tx1"/>
                        </a:solidFill>
                        <a:effectLst/>
                        <a:latin typeface="+mn-lt"/>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600" dirty="0" smtClean="0">
                          <a:solidFill>
                            <a:schemeClr val="tx1"/>
                          </a:solidFill>
                          <a:effectLst/>
                          <a:latin typeface="+mn-lt"/>
                          <a:ea typeface="Calibri"/>
                          <a:cs typeface="Times New Roman"/>
                        </a:rPr>
                        <a:t>Planning</a:t>
                      </a:r>
                      <a:endParaRPr lang="en-ZA" sz="1600" dirty="0">
                        <a:solidFill>
                          <a:schemeClr val="tx1"/>
                        </a:solidFill>
                        <a:effectLst/>
                        <a:latin typeface="+mn-lt"/>
                        <a:ea typeface="Calibri"/>
                        <a:cs typeface="Times New Roman"/>
                      </a:endParaRPr>
                    </a:p>
                  </a:txBody>
                  <a:tcPr marL="68580" marR="68580" marT="0" marB="0"/>
                </a:tc>
              </a:tr>
              <a:tr h="645184">
                <a:tc>
                  <a:txBody>
                    <a:bodyPr/>
                    <a:lstStyle/>
                    <a:p>
                      <a:pPr marL="0" marR="0">
                        <a:lnSpc>
                          <a:spcPct val="115000"/>
                        </a:lnSpc>
                        <a:spcBef>
                          <a:spcPts val="0"/>
                        </a:spcBef>
                        <a:spcAft>
                          <a:spcPts val="0"/>
                        </a:spcAft>
                      </a:pPr>
                      <a:r>
                        <a:rPr lang="en-US" sz="1800" b="1" dirty="0" smtClean="0">
                          <a:solidFill>
                            <a:schemeClr val="tx1"/>
                          </a:solidFill>
                          <a:effectLst/>
                          <a:latin typeface="+mn-lt"/>
                          <a:ea typeface="Calibri"/>
                          <a:cs typeface="Times New Roman"/>
                        </a:rPr>
                        <a:t>Total for ACPD</a:t>
                      </a:r>
                    </a:p>
                    <a:p>
                      <a:pPr marL="0" marR="0">
                        <a:lnSpc>
                          <a:spcPct val="115000"/>
                        </a:lnSpc>
                        <a:spcBef>
                          <a:spcPts val="0"/>
                        </a:spcBef>
                        <a:spcAft>
                          <a:spcPts val="0"/>
                        </a:spcAft>
                      </a:pPr>
                      <a:endParaRPr lang="en-ZA" sz="1800" b="1"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800" b="1" dirty="0" smtClean="0">
                          <a:solidFill>
                            <a:schemeClr val="tx1"/>
                          </a:solidFill>
                          <a:effectLst/>
                          <a:latin typeface="+mn-lt"/>
                        </a:rPr>
                        <a:t>134 547 000</a:t>
                      </a:r>
                      <a:endParaRPr lang="en-ZA" sz="1800" b="1" dirty="0">
                        <a:solidFill>
                          <a:schemeClr val="tx1"/>
                        </a:solidFill>
                        <a:effectLst/>
                        <a:latin typeface="+mn-lt"/>
                      </a:endParaRPr>
                    </a:p>
                  </a:txBody>
                  <a:tcPr marL="68580" marR="68580" marT="0" marB="0"/>
                </a:tc>
                <a:tc>
                  <a:txBody>
                    <a:bodyPr/>
                    <a:lstStyle/>
                    <a:p>
                      <a:pPr marL="0" marR="0" algn="r">
                        <a:lnSpc>
                          <a:spcPct val="115000"/>
                        </a:lnSpc>
                        <a:spcBef>
                          <a:spcPts val="0"/>
                        </a:spcBef>
                        <a:spcAft>
                          <a:spcPts val="0"/>
                        </a:spcAft>
                      </a:pPr>
                      <a:r>
                        <a:rPr lang="en-US" sz="1800" dirty="0" smtClean="0">
                          <a:solidFill>
                            <a:schemeClr val="tx1"/>
                          </a:solidFill>
                          <a:effectLst/>
                          <a:latin typeface="+mn-lt"/>
                          <a:ea typeface="Calibri"/>
                          <a:cs typeface="Times New Roman"/>
                        </a:rPr>
                        <a:t>0</a:t>
                      </a:r>
                      <a:endParaRPr lang="en-ZA" sz="1800" dirty="0">
                        <a:solidFill>
                          <a:schemeClr val="tx1"/>
                        </a:solidFill>
                        <a:effectLst/>
                        <a:latin typeface="+mn-lt"/>
                        <a:ea typeface="Calibri"/>
                        <a:cs typeface="Times New Roman"/>
                      </a:endParaRPr>
                    </a:p>
                  </a:txBody>
                  <a:tcPr marL="68580" marR="68580" marT="0" marB="0"/>
                </a:tc>
                <a:tc>
                  <a:txBody>
                    <a:bodyPr/>
                    <a:lstStyle/>
                    <a:p>
                      <a:pPr marL="0" marR="0" algn="l">
                        <a:lnSpc>
                          <a:spcPct val="115000"/>
                        </a:lnSpc>
                        <a:spcBef>
                          <a:spcPts val="0"/>
                        </a:spcBef>
                        <a:spcAft>
                          <a:spcPts val="0"/>
                        </a:spcAft>
                      </a:pPr>
                      <a:endParaRPr lang="en-ZA" sz="1800" dirty="0">
                        <a:solidFill>
                          <a:schemeClr val="tx1"/>
                        </a:solidFill>
                        <a:effectLst/>
                        <a:latin typeface="+mn-lt"/>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35652542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67544" y="188640"/>
            <a:ext cx="8229600" cy="562074"/>
          </a:xfrm>
        </p:spPr>
        <p:txBody>
          <a:bodyPr>
            <a:noAutofit/>
          </a:bodyPr>
          <a:lstStyle/>
          <a:p>
            <a:pPr algn="ctr"/>
            <a:r>
              <a:rPr lang="en-ZA" sz="3200" dirty="0" smtClean="0">
                <a:latin typeface="+mj-lt"/>
              </a:rPr>
              <a:t>2016/17</a:t>
            </a:r>
            <a:r>
              <a:rPr lang="en-ZA" sz="3200" b="1" dirty="0" smtClean="0">
                <a:latin typeface="+mj-lt"/>
              </a:rPr>
              <a:t> INFRASTRUCTURE PROJECTS </a:t>
            </a:r>
            <a:r>
              <a:rPr lang="en-US" sz="3200" dirty="0"/>
              <a:t>cont…</a:t>
            </a:r>
            <a:endParaRPr lang="en-ZA" sz="3200" dirty="0">
              <a:latin typeface="+mj-lt"/>
            </a:endParaRPr>
          </a:p>
        </p:txBody>
      </p:sp>
      <p:sp>
        <p:nvSpPr>
          <p:cNvPr id="6"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13</a:t>
            </a:fld>
            <a:endParaRPr lang="en-ZA" sz="1200" b="1" dirty="0" smtClean="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1099904758"/>
              </p:ext>
            </p:extLst>
          </p:nvPr>
        </p:nvGraphicFramePr>
        <p:xfrm>
          <a:off x="1115616" y="836712"/>
          <a:ext cx="7344815" cy="5137626"/>
        </p:xfrm>
        <a:graphic>
          <a:graphicData uri="http://schemas.openxmlformats.org/drawingml/2006/table">
            <a:tbl>
              <a:tblPr firstRow="1" bandRow="1">
                <a:tableStyleId>{5C22544A-7EE6-4342-B048-85BDC9FD1C3A}</a:tableStyleId>
              </a:tblPr>
              <a:tblGrid>
                <a:gridCol w="2224652"/>
                <a:gridCol w="1706721"/>
                <a:gridCol w="1706721"/>
                <a:gridCol w="1706721"/>
              </a:tblGrid>
              <a:tr h="391758">
                <a:tc>
                  <a:txBody>
                    <a:bodyPr/>
                    <a:lstStyle/>
                    <a:p>
                      <a:pPr marL="0" marR="0">
                        <a:lnSpc>
                          <a:spcPct val="115000"/>
                        </a:lnSpc>
                        <a:spcBef>
                          <a:spcPts val="0"/>
                        </a:spcBef>
                        <a:spcAft>
                          <a:spcPts val="0"/>
                        </a:spcAft>
                      </a:pPr>
                      <a:r>
                        <a:rPr lang="en-US" sz="1600" dirty="0" smtClean="0">
                          <a:effectLst/>
                          <a:latin typeface="+mn-lt"/>
                          <a:ea typeface="Calibri"/>
                          <a:cs typeface="Times New Roman"/>
                        </a:rPr>
                        <a:t>PROJECT</a:t>
                      </a: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dirty="0" smtClean="0">
                          <a:effectLst/>
                          <a:latin typeface="+mn-lt"/>
                          <a:ea typeface="+mn-ea"/>
                          <a:cs typeface="+mn-cs"/>
                        </a:rPr>
                        <a:t>BUDGET</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dirty="0" smtClean="0">
                          <a:effectLst/>
                          <a:latin typeface="+mn-lt"/>
                          <a:ea typeface="Calibri"/>
                          <a:cs typeface="Times New Roman"/>
                        </a:rPr>
                        <a:t>EXPENDITURE TO DATE</a:t>
                      </a: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effectLst/>
                          <a:latin typeface="+mn-lt"/>
                          <a:ea typeface="Calibri"/>
                          <a:cs typeface="Times New Roman"/>
                        </a:rPr>
                        <a:t>STATUS</a:t>
                      </a:r>
                      <a:endParaRPr lang="en-ZA" sz="1600" dirty="0">
                        <a:effectLst/>
                        <a:latin typeface="+mn-lt"/>
                        <a:ea typeface="Calibri"/>
                        <a:cs typeface="Times New Roman"/>
                      </a:endParaRPr>
                    </a:p>
                  </a:txBody>
                  <a:tcPr marL="68580" marR="68580" marT="0" marB="0"/>
                </a:tc>
              </a:tr>
              <a:tr h="610239">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600" b="1" dirty="0" smtClean="0">
                          <a:solidFill>
                            <a:schemeClr val="tx1"/>
                          </a:solidFill>
                          <a:effectLst/>
                          <a:latin typeface="+mn-lt"/>
                        </a:rPr>
                        <a:t>Afrikaans Taal Museum en-monument</a:t>
                      </a:r>
                    </a:p>
                  </a:txBody>
                  <a:tcPr marL="68580" marR="68580" marT="0" marB="0"/>
                </a:tc>
                <a:tc>
                  <a:txBody>
                    <a:bodyPr/>
                    <a:lstStyle/>
                    <a:p>
                      <a:pPr marL="0" marR="0" algn="r">
                        <a:lnSpc>
                          <a:spcPct val="115000"/>
                        </a:lnSpc>
                        <a:spcBef>
                          <a:spcPts val="0"/>
                        </a:spcBef>
                        <a:spcAft>
                          <a:spcPts val="0"/>
                        </a:spcAft>
                      </a:pPr>
                      <a:r>
                        <a:rPr lang="en-US" sz="1600" dirty="0" smtClean="0">
                          <a:solidFill>
                            <a:schemeClr val="tx1"/>
                          </a:solidFill>
                          <a:effectLst/>
                          <a:latin typeface="+mn-lt"/>
                          <a:ea typeface="Calibri"/>
                          <a:cs typeface="Times New Roman"/>
                        </a:rPr>
                        <a:t> </a:t>
                      </a:r>
                      <a:r>
                        <a:rPr lang="en-US" sz="1600" b="1" dirty="0" smtClean="0">
                          <a:solidFill>
                            <a:schemeClr val="tx1"/>
                          </a:solidFill>
                          <a:effectLst/>
                          <a:latin typeface="+mn-lt"/>
                          <a:ea typeface="Calibri"/>
                          <a:cs typeface="Times New Roman"/>
                        </a:rPr>
                        <a:t>2 000 000 </a:t>
                      </a:r>
                    </a:p>
                  </a:txBody>
                  <a:tcPr marL="68580" marR="68580" marT="0" marB="0"/>
                </a:tc>
                <a:tc>
                  <a:txBody>
                    <a:bodyPr/>
                    <a:lstStyle/>
                    <a:p>
                      <a:pPr marL="0" marR="0" algn="r">
                        <a:lnSpc>
                          <a:spcPct val="115000"/>
                        </a:lnSpc>
                        <a:spcBef>
                          <a:spcPts val="0"/>
                        </a:spcBef>
                        <a:spcAft>
                          <a:spcPts val="0"/>
                        </a:spcAft>
                      </a:pPr>
                      <a:r>
                        <a:rPr lang="en-US" sz="1600" dirty="0" smtClean="0">
                          <a:solidFill>
                            <a:schemeClr val="tx1"/>
                          </a:solidFill>
                          <a:effectLst/>
                          <a:latin typeface="+mn-lt"/>
                          <a:ea typeface="Calibri"/>
                          <a:cs typeface="Times New Roman"/>
                        </a:rPr>
                        <a:t>228 971</a:t>
                      </a:r>
                      <a:endParaRPr lang="en-ZA" sz="160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endParaRPr lang="en-ZA" sz="1600" dirty="0">
                        <a:solidFill>
                          <a:schemeClr val="tx1"/>
                        </a:solidFill>
                        <a:effectLst/>
                        <a:latin typeface="+mn-lt"/>
                        <a:ea typeface="Calibri"/>
                        <a:cs typeface="Times New Roman"/>
                      </a:endParaRPr>
                    </a:p>
                  </a:txBody>
                  <a:tcPr marL="68580" marR="68580" marT="0" marB="0"/>
                </a:tc>
              </a:tr>
              <a:tr h="610239">
                <a:tc>
                  <a:txBody>
                    <a:bodyPr/>
                    <a:lstStyle/>
                    <a:p>
                      <a:pPr marL="0" marR="0">
                        <a:lnSpc>
                          <a:spcPct val="115000"/>
                        </a:lnSpc>
                        <a:spcBef>
                          <a:spcPts val="0"/>
                        </a:spcBef>
                        <a:spcAft>
                          <a:spcPts val="0"/>
                        </a:spcAft>
                      </a:pPr>
                      <a:r>
                        <a:rPr lang="en-ZA" sz="1600" dirty="0" smtClean="0">
                          <a:solidFill>
                            <a:schemeClr val="tx1"/>
                          </a:solidFill>
                          <a:effectLst/>
                          <a:latin typeface="+mn-lt"/>
                        </a:rPr>
                        <a:t>Construction</a:t>
                      </a:r>
                      <a:r>
                        <a:rPr lang="en-ZA" sz="1600" baseline="0" dirty="0" smtClean="0">
                          <a:solidFill>
                            <a:schemeClr val="tx1"/>
                          </a:solidFill>
                          <a:effectLst/>
                          <a:latin typeface="+mn-lt"/>
                        </a:rPr>
                        <a:t> </a:t>
                      </a:r>
                      <a:r>
                        <a:rPr lang="en-ZA" sz="1600" dirty="0" smtClean="0">
                          <a:solidFill>
                            <a:schemeClr val="tx1"/>
                          </a:solidFill>
                          <a:effectLst/>
                          <a:latin typeface="+mn-lt"/>
                        </a:rPr>
                        <a:t>of </a:t>
                      </a:r>
                      <a:r>
                        <a:rPr lang="en-ZA" sz="1600" dirty="0">
                          <a:solidFill>
                            <a:schemeClr val="tx1"/>
                          </a:solidFill>
                          <a:effectLst/>
                          <a:latin typeface="+mn-lt"/>
                        </a:rPr>
                        <a:t>workers change </a:t>
                      </a:r>
                      <a:r>
                        <a:rPr lang="en-ZA" sz="1600" dirty="0" smtClean="0">
                          <a:solidFill>
                            <a:schemeClr val="tx1"/>
                          </a:solidFill>
                          <a:effectLst/>
                          <a:latin typeface="+mn-lt"/>
                        </a:rPr>
                        <a:t>room</a:t>
                      </a:r>
                      <a:endParaRPr lang="en-ZA" sz="160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dirty="0" smtClean="0">
                          <a:solidFill>
                            <a:schemeClr val="tx1"/>
                          </a:solidFill>
                          <a:effectLst/>
                          <a:latin typeface="+mn-lt"/>
                          <a:ea typeface="Calibri"/>
                          <a:cs typeface="Times New Roman"/>
                        </a:rPr>
                        <a:t>2</a:t>
                      </a:r>
                      <a:r>
                        <a:rPr lang="en-US" sz="1600" baseline="0" dirty="0" smtClean="0">
                          <a:solidFill>
                            <a:schemeClr val="tx1"/>
                          </a:solidFill>
                          <a:effectLst/>
                          <a:latin typeface="+mn-lt"/>
                          <a:ea typeface="Calibri"/>
                          <a:cs typeface="Times New Roman"/>
                        </a:rPr>
                        <a:t> </a:t>
                      </a:r>
                      <a:r>
                        <a:rPr lang="en-US" sz="1600" dirty="0" smtClean="0">
                          <a:solidFill>
                            <a:schemeClr val="tx1"/>
                          </a:solidFill>
                          <a:effectLst/>
                          <a:latin typeface="+mn-lt"/>
                          <a:ea typeface="Calibri"/>
                          <a:cs typeface="Times New Roman"/>
                        </a:rPr>
                        <a:t>000 000</a:t>
                      </a:r>
                      <a:endParaRPr lang="en-ZA" sz="160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solidFill>
                            <a:schemeClr val="tx1"/>
                          </a:solidFill>
                          <a:effectLst/>
                          <a:latin typeface="+mn-lt"/>
                          <a:ea typeface="Calibri"/>
                          <a:cs typeface="Times New Roman"/>
                        </a:rPr>
                        <a:t> 228 971 </a:t>
                      </a:r>
                    </a:p>
                  </a:txBody>
                  <a:tcPr marL="68580" marR="68580" marT="0" marB="0"/>
                </a:tc>
                <a:tc>
                  <a:txBody>
                    <a:bodyPr/>
                    <a:lstStyle/>
                    <a:p>
                      <a:pPr marL="0" marR="0" algn="r">
                        <a:lnSpc>
                          <a:spcPct val="115000"/>
                        </a:lnSpc>
                        <a:spcBef>
                          <a:spcPts val="0"/>
                        </a:spcBef>
                        <a:spcAft>
                          <a:spcPts val="0"/>
                        </a:spcAft>
                      </a:pPr>
                      <a:r>
                        <a:rPr lang="en-ZA" sz="1600" dirty="0" smtClean="0">
                          <a:solidFill>
                            <a:schemeClr val="tx1"/>
                          </a:solidFill>
                          <a:effectLst/>
                          <a:latin typeface="+mn-lt"/>
                          <a:ea typeface="Calibri"/>
                          <a:cs typeface="Times New Roman"/>
                        </a:rPr>
                        <a:t>Tender Stage</a:t>
                      </a:r>
                    </a:p>
                  </a:txBody>
                  <a:tcPr marL="68580" marR="68580" marT="0" marB="0"/>
                </a:tc>
              </a:tr>
              <a:tr h="915359">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600" b="1" dirty="0" smtClean="0">
                          <a:effectLst/>
                          <a:latin typeface="+mn-lt"/>
                        </a:rPr>
                        <a:t>Ditsong Museums of South Africa</a:t>
                      </a:r>
                      <a:endParaRPr lang="en-ZA" sz="1600" b="1" dirty="0" smtClean="0">
                        <a:effectLst/>
                        <a:latin typeface="+mn-lt"/>
                        <a:ea typeface="Calibri"/>
                        <a:cs typeface="Times New Roman"/>
                      </a:endParaRPr>
                    </a:p>
                    <a:p>
                      <a:pPr marL="0" marR="0">
                        <a:lnSpc>
                          <a:spcPct val="115000"/>
                        </a:lnSpc>
                        <a:spcBef>
                          <a:spcPts val="0"/>
                        </a:spcBef>
                        <a:spcAft>
                          <a:spcPts val="0"/>
                        </a:spcAft>
                      </a:pP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b="1" dirty="0" smtClean="0">
                          <a:solidFill>
                            <a:schemeClr val="tx1"/>
                          </a:solidFill>
                          <a:effectLst/>
                          <a:latin typeface="+mn-lt"/>
                          <a:ea typeface="Calibri"/>
                          <a:cs typeface="Times New Roman"/>
                        </a:rPr>
                        <a:t> 5 128 000 </a:t>
                      </a:r>
                    </a:p>
                    <a:p>
                      <a:pPr marL="0" marR="0" algn="r">
                        <a:lnSpc>
                          <a:spcPct val="115000"/>
                        </a:lnSpc>
                        <a:spcBef>
                          <a:spcPts val="0"/>
                        </a:spcBef>
                        <a:spcAft>
                          <a:spcPts val="0"/>
                        </a:spcAft>
                      </a:pPr>
                      <a:endParaRPr lang="en-ZA" sz="1600" b="1"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b="1" dirty="0" smtClean="0">
                          <a:solidFill>
                            <a:srgbClr val="FF0000"/>
                          </a:solidFill>
                          <a:effectLst/>
                          <a:latin typeface="+mn-lt"/>
                          <a:ea typeface="Calibri"/>
                          <a:cs typeface="Times New Roman"/>
                        </a:rPr>
                        <a:t> </a:t>
                      </a:r>
                      <a:r>
                        <a:rPr lang="en-ZA" sz="1600" b="1" dirty="0" smtClean="0">
                          <a:solidFill>
                            <a:schemeClr val="tx1"/>
                          </a:solidFill>
                          <a:effectLst/>
                          <a:latin typeface="+mn-lt"/>
                          <a:ea typeface="Calibri"/>
                          <a:cs typeface="Times New Roman"/>
                        </a:rPr>
                        <a:t>575 786 </a:t>
                      </a:r>
                    </a:p>
                    <a:p>
                      <a:pPr marL="0" marR="0" algn="r">
                        <a:lnSpc>
                          <a:spcPct val="115000"/>
                        </a:lnSpc>
                        <a:spcBef>
                          <a:spcPts val="0"/>
                        </a:spcBef>
                        <a:spcAft>
                          <a:spcPts val="0"/>
                        </a:spcAft>
                      </a:pPr>
                      <a:endParaRPr lang="en-ZA" sz="1600" b="1"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endParaRPr lang="en-ZA" sz="1600" b="1" dirty="0">
                        <a:effectLst/>
                        <a:latin typeface="+mn-lt"/>
                        <a:ea typeface="Calibri"/>
                        <a:cs typeface="Times New Roman"/>
                      </a:endParaRPr>
                    </a:p>
                  </a:txBody>
                  <a:tcPr marL="68580" marR="68580" marT="0" marB="0"/>
                </a:tc>
              </a:tr>
              <a:tr h="1525598">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600" dirty="0" smtClean="0">
                          <a:effectLst/>
                          <a:latin typeface="+mn-lt"/>
                        </a:rPr>
                        <a:t>Repairs and Maintenance Mechanical and electrical work status quo report</a:t>
                      </a:r>
                      <a:endParaRPr lang="en-ZA" sz="1600" dirty="0" smtClean="0">
                        <a:effectLst/>
                        <a:latin typeface="+mn-lt"/>
                        <a:ea typeface="Calibri"/>
                        <a:cs typeface="Times New Roman"/>
                      </a:endParaRPr>
                    </a:p>
                    <a:p>
                      <a:pPr marL="0" marR="0">
                        <a:lnSpc>
                          <a:spcPct val="115000"/>
                        </a:lnSpc>
                        <a:spcBef>
                          <a:spcPts val="0"/>
                        </a:spcBef>
                        <a:spcAft>
                          <a:spcPts val="0"/>
                        </a:spcAft>
                      </a:pPr>
                      <a:endParaRPr lang="en-ZA" sz="1600" dirty="0">
                        <a:effectLst/>
                        <a:latin typeface="+mn-lt"/>
                        <a:ea typeface="Calibri"/>
                        <a:cs typeface="Times New Roman"/>
                      </a:endParaRPr>
                    </a:p>
                  </a:txBody>
                  <a:tcPr marL="68580" marR="68580" marT="0" marB="0"/>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en-ZA" sz="1600" dirty="0" smtClean="0">
                          <a:solidFill>
                            <a:schemeClr val="tx1"/>
                          </a:solidFill>
                          <a:effectLst/>
                          <a:latin typeface="+mn-lt"/>
                          <a:ea typeface="Calibri"/>
                          <a:cs typeface="Times New Roman"/>
                        </a:rPr>
                        <a:t>2 089 000</a:t>
                      </a:r>
                    </a:p>
                    <a:p>
                      <a:pPr marL="0" marR="0" algn="r">
                        <a:lnSpc>
                          <a:spcPct val="115000"/>
                        </a:lnSpc>
                        <a:spcBef>
                          <a:spcPts val="0"/>
                        </a:spcBef>
                        <a:spcAft>
                          <a:spcPts val="0"/>
                        </a:spcAft>
                      </a:pPr>
                      <a:endParaRPr lang="en-ZA" sz="1600" dirty="0">
                        <a:solidFill>
                          <a:schemeClr val="tx1"/>
                        </a:solidFill>
                        <a:effectLst/>
                        <a:latin typeface="+mn-lt"/>
                        <a:ea typeface="Calibri"/>
                        <a:cs typeface="Times New Roman"/>
                      </a:endParaRPr>
                    </a:p>
                  </a:txBody>
                  <a:tcPr marL="68580" marR="68580" marT="0" marB="0"/>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en-US" sz="1600" dirty="0" smtClean="0">
                          <a:solidFill>
                            <a:schemeClr val="tx1"/>
                          </a:solidFill>
                          <a:effectLst/>
                          <a:latin typeface="+mn-lt"/>
                          <a:ea typeface="Calibri"/>
                          <a:cs typeface="Times New Roman"/>
                        </a:rPr>
                        <a:t>575</a:t>
                      </a:r>
                      <a:r>
                        <a:rPr lang="en-US" sz="1600" baseline="0" dirty="0" smtClean="0">
                          <a:solidFill>
                            <a:schemeClr val="tx1"/>
                          </a:solidFill>
                          <a:effectLst/>
                          <a:latin typeface="+mn-lt"/>
                          <a:ea typeface="Calibri"/>
                          <a:cs typeface="Times New Roman"/>
                        </a:rPr>
                        <a:t> 786</a:t>
                      </a:r>
                      <a:endParaRPr lang="en-ZA" sz="1600" dirty="0" smtClean="0">
                        <a:solidFill>
                          <a:schemeClr val="tx1"/>
                        </a:solidFill>
                        <a:effectLst/>
                        <a:latin typeface="+mn-lt"/>
                        <a:ea typeface="Calibri"/>
                        <a:cs typeface="Times New Roman"/>
                      </a:endParaRPr>
                    </a:p>
                    <a:p>
                      <a:pPr marL="0" marR="0" algn="r">
                        <a:lnSpc>
                          <a:spcPct val="115000"/>
                        </a:lnSpc>
                        <a:spcBef>
                          <a:spcPts val="0"/>
                        </a:spcBef>
                        <a:spcAft>
                          <a:spcPts val="0"/>
                        </a:spcAft>
                      </a:pP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effectLst/>
                          <a:latin typeface="+mn-lt"/>
                          <a:ea typeface="Calibri"/>
                          <a:cs typeface="Times New Roman"/>
                        </a:rPr>
                        <a:t>Construction stage</a:t>
                      </a:r>
                    </a:p>
                    <a:p>
                      <a:pPr marL="0" marR="0" algn="r">
                        <a:lnSpc>
                          <a:spcPct val="115000"/>
                        </a:lnSpc>
                        <a:spcBef>
                          <a:spcPts val="0"/>
                        </a:spcBef>
                        <a:spcAft>
                          <a:spcPts val="0"/>
                        </a:spcAft>
                      </a:pPr>
                      <a:endParaRPr lang="en-ZA" sz="1600" dirty="0">
                        <a:effectLst/>
                        <a:latin typeface="+mn-lt"/>
                        <a:ea typeface="Calibri"/>
                        <a:cs typeface="Times New Roman"/>
                      </a:endParaRPr>
                    </a:p>
                  </a:txBody>
                  <a:tcPr marL="68580" marR="68580" marT="0" marB="0"/>
                </a:tc>
              </a:tr>
              <a:tr h="915359">
                <a:tc>
                  <a:txBody>
                    <a:bodyPr/>
                    <a:lstStyle/>
                    <a:p>
                      <a:pPr marL="0" marR="0">
                        <a:lnSpc>
                          <a:spcPct val="115000"/>
                        </a:lnSpc>
                        <a:spcBef>
                          <a:spcPts val="0"/>
                        </a:spcBef>
                        <a:spcAft>
                          <a:spcPts val="0"/>
                        </a:spcAft>
                      </a:pPr>
                      <a:r>
                        <a:rPr lang="en-ZA" sz="1600" b="0" dirty="0">
                          <a:solidFill>
                            <a:schemeClr val="tx1"/>
                          </a:solidFill>
                          <a:effectLst/>
                          <a:latin typeface="+mn-lt"/>
                        </a:rPr>
                        <a:t>Sammy Marks Museum </a:t>
                      </a:r>
                      <a:r>
                        <a:rPr lang="en-ZA" sz="1600" dirty="0">
                          <a:effectLst/>
                          <a:latin typeface="+mn-lt"/>
                        </a:rPr>
                        <a:t>- Construction renovation &amp; Upgrading</a:t>
                      </a: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solidFill>
                            <a:schemeClr val="tx1"/>
                          </a:solidFill>
                          <a:effectLst/>
                          <a:latin typeface="+mn-lt"/>
                        </a:rPr>
                        <a:t>347</a:t>
                      </a:r>
                      <a:r>
                        <a:rPr lang="en-ZA" sz="1600" baseline="0" dirty="0" smtClean="0">
                          <a:solidFill>
                            <a:schemeClr val="tx1"/>
                          </a:solidFill>
                          <a:effectLst/>
                          <a:latin typeface="+mn-lt"/>
                        </a:rPr>
                        <a:t> 794</a:t>
                      </a:r>
                      <a:endParaRPr lang="en-ZA" sz="160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dirty="0" smtClean="0">
                          <a:effectLst/>
                          <a:latin typeface="+mn-lt"/>
                          <a:ea typeface="Calibri"/>
                          <a:cs typeface="Times New Roman"/>
                        </a:rPr>
                        <a:t>0</a:t>
                      </a:r>
                      <a:endParaRPr lang="en-ZA" sz="1600" dirty="0">
                        <a:effectLst/>
                        <a:latin typeface="+mn-lt"/>
                        <a:ea typeface="Calibri"/>
                        <a:cs typeface="Times New Roman"/>
                      </a:endParaRPr>
                    </a:p>
                  </a:txBody>
                  <a:tcPr marL="68580" marR="68580" marT="0" marB="0"/>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en-ZA" sz="1600" dirty="0" smtClean="0">
                          <a:effectLst/>
                          <a:latin typeface="+mn-lt"/>
                          <a:ea typeface="Calibri"/>
                          <a:cs typeface="Times New Roman"/>
                        </a:rPr>
                        <a:t>Construction stage</a:t>
                      </a:r>
                    </a:p>
                    <a:p>
                      <a:pPr marL="0" marR="0" algn="r">
                        <a:lnSpc>
                          <a:spcPct val="115000"/>
                        </a:lnSpc>
                        <a:spcBef>
                          <a:spcPts val="0"/>
                        </a:spcBef>
                        <a:spcAft>
                          <a:spcPts val="0"/>
                        </a:spcAft>
                      </a:pPr>
                      <a:endParaRPr lang="en-ZA" sz="1600" dirty="0">
                        <a:effectLst/>
                        <a:latin typeface="+mn-lt"/>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22617200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67544" y="188640"/>
            <a:ext cx="8229600" cy="562074"/>
          </a:xfrm>
        </p:spPr>
        <p:txBody>
          <a:bodyPr>
            <a:noAutofit/>
          </a:bodyPr>
          <a:lstStyle/>
          <a:p>
            <a:pPr algn="ctr"/>
            <a:r>
              <a:rPr lang="en-ZA" sz="3200" dirty="0" smtClean="0">
                <a:latin typeface="+mj-lt"/>
              </a:rPr>
              <a:t>2016/17</a:t>
            </a:r>
            <a:r>
              <a:rPr lang="en-ZA" sz="3200" b="1" dirty="0" smtClean="0">
                <a:latin typeface="+mj-lt"/>
              </a:rPr>
              <a:t> INFRASTRUCTURE PROJECTS </a:t>
            </a:r>
            <a:r>
              <a:rPr lang="en-ZA" b="1" dirty="0" smtClean="0">
                <a:latin typeface="+mj-lt"/>
              </a:rPr>
              <a:t>cont…</a:t>
            </a:r>
            <a:endParaRPr lang="en-ZA" dirty="0">
              <a:latin typeface="+mj-lt"/>
            </a:endParaRPr>
          </a:p>
        </p:txBody>
      </p:sp>
      <p:sp>
        <p:nvSpPr>
          <p:cNvPr id="6"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14</a:t>
            </a:fld>
            <a:endParaRPr lang="en-ZA" sz="1200" b="1" dirty="0" smtClean="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3713772898"/>
              </p:ext>
            </p:extLst>
          </p:nvPr>
        </p:nvGraphicFramePr>
        <p:xfrm>
          <a:off x="1115616" y="1052736"/>
          <a:ext cx="7344815" cy="4497713"/>
        </p:xfrm>
        <a:graphic>
          <a:graphicData uri="http://schemas.openxmlformats.org/drawingml/2006/table">
            <a:tbl>
              <a:tblPr firstRow="1" bandRow="1">
                <a:tableStyleId>{5C22544A-7EE6-4342-B048-85BDC9FD1C3A}</a:tableStyleId>
              </a:tblPr>
              <a:tblGrid>
                <a:gridCol w="2224652"/>
                <a:gridCol w="1706721"/>
                <a:gridCol w="1706721"/>
                <a:gridCol w="1706721"/>
              </a:tblGrid>
              <a:tr h="455607">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PROJECT</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mn-ea"/>
                          <a:cs typeface="+mn-cs"/>
                        </a:rPr>
                        <a:t>BUDGET</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EXPENDITURE TO DATE</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STATUS</a:t>
                      </a:r>
                      <a:endParaRPr lang="en-ZA" sz="1600" dirty="0">
                        <a:effectLst/>
                        <a:latin typeface="+mn-lt"/>
                        <a:ea typeface="Calibri"/>
                        <a:cs typeface="Times New Roman"/>
                      </a:endParaRPr>
                    </a:p>
                  </a:txBody>
                  <a:tcPr marL="68580" marR="68580" marT="0" marB="0"/>
                </a:tc>
              </a:tr>
              <a:tr h="1774241">
                <a:tc>
                  <a:txBody>
                    <a:bodyPr/>
                    <a:lstStyle/>
                    <a:p>
                      <a:pPr marL="0" marR="0">
                        <a:lnSpc>
                          <a:spcPct val="115000"/>
                        </a:lnSpc>
                        <a:spcBef>
                          <a:spcPts val="0"/>
                        </a:spcBef>
                        <a:spcAft>
                          <a:spcPts val="0"/>
                        </a:spcAft>
                      </a:pPr>
                      <a:r>
                        <a:rPr lang="en-ZA" sz="1600" dirty="0" smtClean="0">
                          <a:effectLst/>
                          <a:latin typeface="+mn-lt"/>
                        </a:rPr>
                        <a:t>Repairs and </a:t>
                      </a:r>
                      <a:r>
                        <a:rPr lang="en-ZA" sz="1600" dirty="0">
                          <a:effectLst/>
                          <a:latin typeface="+mn-lt"/>
                        </a:rPr>
                        <a:t>Maintenance programme </a:t>
                      </a:r>
                      <a:r>
                        <a:rPr lang="en-ZA" sz="1600" dirty="0" smtClean="0">
                          <a:effectLst/>
                          <a:latin typeface="+mn-lt"/>
                        </a:rPr>
                        <a:t>:Civil and structural(Cultural History)</a:t>
                      </a: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solidFill>
                            <a:schemeClr val="tx1"/>
                          </a:solidFill>
                          <a:effectLst/>
                          <a:latin typeface="+mn-lt"/>
                        </a:rPr>
                        <a:t>2 609 949</a:t>
                      </a:r>
                      <a:endParaRPr lang="en-ZA" sz="160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dirty="0" smtClean="0">
                          <a:effectLst/>
                          <a:latin typeface="+mn-lt"/>
                          <a:ea typeface="Calibri"/>
                          <a:cs typeface="Times New Roman"/>
                        </a:rPr>
                        <a:t>0</a:t>
                      </a: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effectLst/>
                          <a:latin typeface="+mn-lt"/>
                          <a:ea typeface="Calibri"/>
                          <a:cs typeface="Times New Roman"/>
                        </a:rPr>
                        <a:t>Construction stage</a:t>
                      </a:r>
                    </a:p>
                  </a:txBody>
                  <a:tcPr marL="68580" marR="68580" marT="0" marB="0"/>
                </a:tc>
              </a:tr>
              <a:tr h="371624">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600" b="1" dirty="0" smtClean="0">
                          <a:effectLst/>
                          <a:latin typeface="+mn-lt"/>
                        </a:rPr>
                        <a:t>Luthuli Museum</a:t>
                      </a:r>
                    </a:p>
                  </a:txBody>
                  <a:tcPr marL="68580" marR="68580" marT="0" marB="0"/>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en-ZA" sz="1600" b="1" dirty="0" smtClean="0">
                          <a:solidFill>
                            <a:schemeClr val="tx1"/>
                          </a:solidFill>
                          <a:effectLst/>
                          <a:latin typeface="+mn-lt"/>
                        </a:rPr>
                        <a:t> 500 000 </a:t>
                      </a:r>
                    </a:p>
                  </a:txBody>
                  <a:tcPr marL="68580" marR="68580" marT="0" marB="0"/>
                </a:tc>
                <a:tc>
                  <a:txBody>
                    <a:bodyPr/>
                    <a:lstStyle/>
                    <a:p>
                      <a:pPr marL="0" marR="0" algn="r">
                        <a:lnSpc>
                          <a:spcPct val="115000"/>
                        </a:lnSpc>
                        <a:spcBef>
                          <a:spcPts val="0"/>
                        </a:spcBef>
                        <a:spcAft>
                          <a:spcPts val="0"/>
                        </a:spcAft>
                      </a:pPr>
                      <a:r>
                        <a:rPr lang="en-ZA" sz="1600" b="1" dirty="0" smtClean="0">
                          <a:effectLst/>
                          <a:latin typeface="+mn-lt"/>
                          <a:ea typeface="Calibri"/>
                          <a:cs typeface="Times New Roman"/>
                        </a:rPr>
                        <a:t>-</a:t>
                      </a:r>
                      <a:endParaRPr lang="en-ZA" sz="1600" b="1"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b="1" dirty="0" smtClean="0">
                          <a:effectLst/>
                          <a:latin typeface="+mn-lt"/>
                          <a:ea typeface="Calibri"/>
                          <a:cs typeface="Times New Roman"/>
                        </a:rPr>
                        <a:t>-</a:t>
                      </a:r>
                      <a:endParaRPr lang="en-ZA" sz="1600" b="1" dirty="0">
                        <a:effectLst/>
                        <a:latin typeface="+mn-lt"/>
                        <a:ea typeface="Calibri"/>
                        <a:cs typeface="Times New Roman"/>
                      </a:endParaRPr>
                    </a:p>
                  </a:txBody>
                  <a:tcPr marL="68580" marR="68580" marT="0" marB="0"/>
                </a:tc>
              </a:tr>
              <a:tr h="141939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600" dirty="0" smtClean="0">
                          <a:effectLst/>
                          <a:latin typeface="+mn-lt"/>
                          <a:ea typeface="+mn-ea"/>
                          <a:cs typeface="+mn-cs"/>
                        </a:rPr>
                        <a:t>Construction</a:t>
                      </a:r>
                      <a:r>
                        <a:rPr lang="en-ZA" sz="1600" baseline="0" dirty="0" smtClean="0">
                          <a:effectLst/>
                          <a:latin typeface="+mn-lt"/>
                          <a:ea typeface="+mn-ea"/>
                          <a:cs typeface="+mn-cs"/>
                        </a:rPr>
                        <a:t> of Resource Centre with Exhibition Space, Ablution Facilities and offices </a:t>
                      </a:r>
                      <a:endParaRPr lang="en-ZA" sz="1600" dirty="0" smtClean="0">
                        <a:effectLst/>
                        <a:latin typeface="+mn-lt"/>
                        <a:ea typeface="Calibri"/>
                        <a:cs typeface="Times New Roman"/>
                      </a:endParaRPr>
                    </a:p>
                  </a:txBody>
                  <a:tcPr marL="68580" marR="68580" marT="0" marB="0"/>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en-ZA" sz="1600" dirty="0" smtClean="0">
                          <a:solidFill>
                            <a:schemeClr val="tx1"/>
                          </a:solidFill>
                          <a:effectLst/>
                          <a:latin typeface="+mn-lt"/>
                        </a:rPr>
                        <a:t>5 00 000</a:t>
                      </a:r>
                      <a:endParaRPr lang="en-ZA" sz="1600" dirty="0" smtClean="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dirty="0" smtClean="0">
                          <a:effectLst/>
                          <a:latin typeface="+mn-lt"/>
                          <a:ea typeface="Calibri"/>
                          <a:cs typeface="Times New Roman"/>
                        </a:rPr>
                        <a:t>0</a:t>
                      </a: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effectLst/>
                          <a:latin typeface="+mn-lt"/>
                          <a:ea typeface="Calibri"/>
                          <a:cs typeface="Times New Roman"/>
                        </a:rPr>
                        <a:t>Tender stage</a:t>
                      </a:r>
                    </a:p>
                  </a:txBody>
                  <a:tcPr marL="68580" marR="68580" marT="0" marB="0"/>
                </a:tc>
              </a:tr>
              <a:tr h="371624">
                <a:tc>
                  <a:txBody>
                    <a:bodyPr/>
                    <a:lstStyle/>
                    <a:p>
                      <a:pPr marL="0" marR="0">
                        <a:lnSpc>
                          <a:spcPct val="115000"/>
                        </a:lnSpc>
                        <a:spcBef>
                          <a:spcPts val="0"/>
                        </a:spcBef>
                        <a:spcAft>
                          <a:spcPts val="0"/>
                        </a:spcAft>
                      </a:pPr>
                      <a:endParaRPr lang="en-ZA" sz="160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endParaRPr lang="en-ZA" sz="160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endParaRPr lang="en-ZA" sz="1600" dirty="0" smtClean="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endParaRPr lang="en-ZA" sz="1600" dirty="0" smtClean="0">
                        <a:solidFill>
                          <a:schemeClr val="tx1"/>
                        </a:solidFill>
                        <a:effectLst/>
                        <a:latin typeface="+mn-lt"/>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22833093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67544" y="188640"/>
            <a:ext cx="8229600" cy="562074"/>
          </a:xfrm>
        </p:spPr>
        <p:txBody>
          <a:bodyPr>
            <a:noAutofit/>
          </a:bodyPr>
          <a:lstStyle/>
          <a:p>
            <a:pPr algn="ctr"/>
            <a:r>
              <a:rPr lang="en-ZA" sz="3200" dirty="0" smtClean="0">
                <a:latin typeface="+mj-lt"/>
              </a:rPr>
              <a:t>2016/17</a:t>
            </a:r>
            <a:r>
              <a:rPr lang="en-ZA" sz="3200" b="1" dirty="0" smtClean="0">
                <a:latin typeface="+mj-lt"/>
              </a:rPr>
              <a:t> INFRASTRUCTURE PROJECTS </a:t>
            </a:r>
            <a:r>
              <a:rPr lang="en-US" sz="3200" dirty="0"/>
              <a:t>cont…</a:t>
            </a:r>
            <a:endParaRPr lang="en-ZA" sz="3200" dirty="0">
              <a:latin typeface="+mj-lt"/>
            </a:endParaRPr>
          </a:p>
        </p:txBody>
      </p:sp>
      <p:sp>
        <p:nvSpPr>
          <p:cNvPr id="6"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15</a:t>
            </a:fld>
            <a:endParaRPr lang="en-ZA" sz="1200" b="1" dirty="0" smtClean="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1970089307"/>
              </p:ext>
            </p:extLst>
          </p:nvPr>
        </p:nvGraphicFramePr>
        <p:xfrm>
          <a:off x="827584" y="1124744"/>
          <a:ext cx="7272808" cy="4839660"/>
        </p:xfrm>
        <a:graphic>
          <a:graphicData uri="http://schemas.openxmlformats.org/drawingml/2006/table">
            <a:tbl>
              <a:tblPr firstRow="1" bandRow="1">
                <a:tableStyleId>{5C22544A-7EE6-4342-B048-85BDC9FD1C3A}</a:tableStyleId>
              </a:tblPr>
              <a:tblGrid>
                <a:gridCol w="1967395"/>
                <a:gridCol w="1620239"/>
                <a:gridCol w="1620239"/>
                <a:gridCol w="2064935"/>
              </a:tblGrid>
              <a:tr h="390578">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PROJECT</a:t>
                      </a: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BUDGET</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EXPENDITURE TO DATE</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STATUS</a:t>
                      </a:r>
                      <a:endParaRPr lang="en-ZA" sz="1600" dirty="0">
                        <a:effectLst/>
                        <a:latin typeface="+mn-lt"/>
                        <a:ea typeface="Calibri"/>
                        <a:cs typeface="Times New Roman"/>
                      </a:endParaRPr>
                    </a:p>
                  </a:txBody>
                  <a:tcPr marL="68580" marR="68580" marT="0" marB="0"/>
                </a:tc>
              </a:tr>
              <a:tr h="1069707">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600" b="1" dirty="0" smtClean="0">
                          <a:effectLst/>
                          <a:latin typeface="+mn-lt"/>
                        </a:rPr>
                        <a:t>National English Literary Museum</a:t>
                      </a:r>
                      <a:endParaRPr lang="en-ZA" sz="1600" b="1" dirty="0" smtClean="0">
                        <a:effectLst/>
                        <a:latin typeface="+mn-lt"/>
                        <a:ea typeface="Calibri"/>
                        <a:cs typeface="Times New Roman"/>
                      </a:endParaRPr>
                    </a:p>
                    <a:p>
                      <a:pPr marL="0" marR="0">
                        <a:lnSpc>
                          <a:spcPct val="115000"/>
                        </a:lnSpc>
                        <a:spcBef>
                          <a:spcPts val="0"/>
                        </a:spcBef>
                        <a:spcAft>
                          <a:spcPts val="0"/>
                        </a:spcAft>
                      </a:pPr>
                      <a:endParaRPr lang="en-ZA" sz="1600" dirty="0">
                        <a:effectLst/>
                        <a:latin typeface="+mn-lt"/>
                        <a:ea typeface="Calibri"/>
                        <a:cs typeface="Times New Roman"/>
                      </a:endParaRPr>
                    </a:p>
                  </a:txBody>
                  <a:tcPr marL="68580" marR="68580" marT="0" marB="0"/>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en-ZA" sz="1600" b="1" dirty="0" smtClean="0">
                          <a:solidFill>
                            <a:schemeClr val="tx1"/>
                          </a:solidFill>
                          <a:effectLst/>
                          <a:latin typeface="+mn-lt"/>
                        </a:rPr>
                        <a:t> 50 041 000 </a:t>
                      </a:r>
                    </a:p>
                    <a:p>
                      <a:pPr marL="0" marR="0" algn="r">
                        <a:lnSpc>
                          <a:spcPct val="115000"/>
                        </a:lnSpc>
                        <a:spcBef>
                          <a:spcPts val="0"/>
                        </a:spcBef>
                        <a:spcAft>
                          <a:spcPts val="0"/>
                        </a:spcAft>
                      </a:pPr>
                      <a:endParaRPr lang="en-ZA" sz="160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dirty="0" smtClean="0">
                          <a:effectLst/>
                          <a:latin typeface="+mn-lt"/>
                          <a:ea typeface="Calibri"/>
                          <a:cs typeface="Times New Roman"/>
                        </a:rPr>
                        <a:t>22 424 767</a:t>
                      </a:r>
                      <a:endParaRPr lang="en-ZA" sz="1600" dirty="0">
                        <a:effectLst/>
                        <a:latin typeface="+mn-lt"/>
                        <a:ea typeface="Calibri"/>
                        <a:cs typeface="Times New Roman"/>
                      </a:endParaRPr>
                    </a:p>
                  </a:txBody>
                  <a:tcPr marL="68580" marR="68580" marT="0" marB="0"/>
                </a:tc>
                <a:tc rowSpan="2">
                  <a:txBody>
                    <a:bodyPr/>
                    <a:lstStyle/>
                    <a:p>
                      <a:pPr marL="0" marR="0" algn="l">
                        <a:lnSpc>
                          <a:spcPct val="115000"/>
                        </a:lnSpc>
                        <a:spcBef>
                          <a:spcPts val="0"/>
                        </a:spcBef>
                        <a:spcAft>
                          <a:spcPts val="0"/>
                        </a:spcAft>
                      </a:pPr>
                      <a:r>
                        <a:rPr lang="en-ZA" sz="1600" dirty="0" smtClean="0">
                          <a:effectLst/>
                          <a:latin typeface="+mn-lt"/>
                          <a:ea typeface="Calibri"/>
                          <a:cs typeface="Times New Roman"/>
                        </a:rPr>
                        <a:t>Practical competition.</a:t>
                      </a:r>
                    </a:p>
                    <a:p>
                      <a:pPr marL="0" marR="0" algn="l">
                        <a:lnSpc>
                          <a:spcPct val="115000"/>
                        </a:lnSpc>
                        <a:spcBef>
                          <a:spcPts val="0"/>
                        </a:spcBef>
                        <a:spcAft>
                          <a:spcPts val="0"/>
                        </a:spcAft>
                      </a:pPr>
                      <a:r>
                        <a:rPr lang="en-ZA" sz="1600" dirty="0" smtClean="0">
                          <a:effectLst/>
                          <a:latin typeface="+mn-lt"/>
                          <a:ea typeface="Calibri"/>
                          <a:cs typeface="Times New Roman"/>
                        </a:rPr>
                        <a:t>(competition certificate will be handed over upon payment of outstanding invoices) </a:t>
                      </a:r>
                    </a:p>
                  </a:txBody>
                  <a:tcPr marL="68580" marR="68580" marT="0" marB="0"/>
                </a:tc>
              </a:tr>
              <a:tr h="1069707">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600" dirty="0" smtClean="0">
                          <a:effectLst/>
                          <a:latin typeface="+mn-lt"/>
                        </a:rPr>
                        <a:t>Construction of the NELM building</a:t>
                      </a:r>
                      <a:endParaRPr lang="en-ZA" sz="1600" dirty="0" smtClean="0">
                        <a:effectLst/>
                        <a:latin typeface="+mn-lt"/>
                        <a:ea typeface="Calibri"/>
                        <a:cs typeface="Times New Roman"/>
                      </a:endParaRPr>
                    </a:p>
                    <a:p>
                      <a:pPr marL="0" marR="0">
                        <a:lnSpc>
                          <a:spcPct val="115000"/>
                        </a:lnSpc>
                        <a:spcBef>
                          <a:spcPts val="0"/>
                        </a:spcBef>
                        <a:spcAft>
                          <a:spcPts val="0"/>
                        </a:spcAft>
                      </a:pPr>
                      <a:endParaRPr lang="en-ZA" sz="1600" dirty="0">
                        <a:effectLst/>
                        <a:latin typeface="+mn-lt"/>
                        <a:ea typeface="Calibri"/>
                        <a:cs typeface="Times New Roman"/>
                      </a:endParaRPr>
                    </a:p>
                  </a:txBody>
                  <a:tcPr marL="68580" marR="68580" marT="0" marB="0"/>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en-ZA" sz="1600" dirty="0" smtClean="0">
                          <a:solidFill>
                            <a:schemeClr val="tx1"/>
                          </a:solidFill>
                          <a:effectLst/>
                          <a:latin typeface="+mn-lt"/>
                        </a:rPr>
                        <a:t> 50 041 000 </a:t>
                      </a:r>
                    </a:p>
                    <a:p>
                      <a:pPr marL="0" marR="0" algn="r">
                        <a:lnSpc>
                          <a:spcPct val="115000"/>
                        </a:lnSpc>
                        <a:spcBef>
                          <a:spcPts val="0"/>
                        </a:spcBef>
                        <a:spcAft>
                          <a:spcPts val="0"/>
                        </a:spcAft>
                      </a:pPr>
                      <a:endParaRPr lang="en-ZA" sz="160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effectLst/>
                          <a:latin typeface="+mn-lt"/>
                          <a:ea typeface="Calibri"/>
                          <a:cs typeface="Times New Roman"/>
                        </a:rPr>
                        <a:t> 22 424 767 </a:t>
                      </a:r>
                    </a:p>
                    <a:p>
                      <a:pPr marL="0" marR="0" algn="r">
                        <a:lnSpc>
                          <a:spcPct val="115000"/>
                        </a:lnSpc>
                        <a:spcBef>
                          <a:spcPts val="0"/>
                        </a:spcBef>
                        <a:spcAft>
                          <a:spcPts val="0"/>
                        </a:spcAft>
                      </a:pPr>
                      <a:endParaRPr lang="en-ZA" sz="1600" dirty="0">
                        <a:effectLst/>
                        <a:latin typeface="+mn-lt"/>
                        <a:ea typeface="Calibri"/>
                        <a:cs typeface="Times New Roman"/>
                      </a:endParaRPr>
                    </a:p>
                  </a:txBody>
                  <a:tcPr marL="68580" marR="68580" marT="0" marB="0"/>
                </a:tc>
                <a:tc vMerge="1">
                  <a:txBody>
                    <a:bodyPr/>
                    <a:lstStyle/>
                    <a:p>
                      <a:pPr marL="0" marR="0" algn="r">
                        <a:lnSpc>
                          <a:spcPct val="115000"/>
                        </a:lnSpc>
                        <a:spcBef>
                          <a:spcPts val="0"/>
                        </a:spcBef>
                        <a:spcAft>
                          <a:spcPts val="0"/>
                        </a:spcAft>
                      </a:pPr>
                      <a:endParaRPr lang="en-ZA" sz="1600" dirty="0" smtClean="0">
                        <a:effectLst/>
                        <a:latin typeface="+mn-lt"/>
                        <a:ea typeface="Calibri"/>
                        <a:cs typeface="Times New Roman"/>
                      </a:endParaRPr>
                    </a:p>
                  </a:txBody>
                  <a:tcPr marL="68580" marR="68580" marT="0" marB="0"/>
                </a:tc>
              </a:tr>
              <a:tr h="1069707">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600" b="1" dirty="0" smtClean="0">
                          <a:effectLst/>
                          <a:latin typeface="+mn-lt"/>
                        </a:rPr>
                        <a:t>Nelson Mandela Museum</a:t>
                      </a:r>
                      <a:endParaRPr lang="en-ZA" sz="1600" b="1" dirty="0" smtClean="0">
                        <a:effectLst/>
                        <a:latin typeface="+mn-lt"/>
                        <a:ea typeface="Calibri"/>
                        <a:cs typeface="Times New Roman"/>
                      </a:endParaRPr>
                    </a:p>
                  </a:txBody>
                  <a:tcPr marL="68580" marR="68580" marT="0" marB="0"/>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en-ZA" sz="1600" b="1" dirty="0" smtClean="0">
                          <a:solidFill>
                            <a:schemeClr val="tx1"/>
                          </a:solidFill>
                          <a:effectLst/>
                          <a:latin typeface="+mn-lt"/>
                        </a:rPr>
                        <a:t> 6 750 000 </a:t>
                      </a:r>
                    </a:p>
                  </a:txBody>
                  <a:tcPr marL="68580" marR="68580" marT="0" marB="0"/>
                </a:tc>
                <a:tc>
                  <a:txBody>
                    <a:bodyPr/>
                    <a:lstStyle/>
                    <a:p>
                      <a:pPr marL="0" marR="0" algn="r">
                        <a:lnSpc>
                          <a:spcPct val="115000"/>
                        </a:lnSpc>
                        <a:spcBef>
                          <a:spcPts val="0"/>
                        </a:spcBef>
                        <a:spcAft>
                          <a:spcPts val="0"/>
                        </a:spcAft>
                      </a:pPr>
                      <a:r>
                        <a:rPr lang="en-US" sz="1600" b="1" dirty="0" smtClean="0">
                          <a:solidFill>
                            <a:schemeClr val="tx1"/>
                          </a:solidFill>
                          <a:effectLst/>
                          <a:latin typeface="+mn-lt"/>
                          <a:ea typeface="Calibri"/>
                          <a:cs typeface="Times New Roman"/>
                        </a:rPr>
                        <a:t>232 174</a:t>
                      </a:r>
                      <a:endParaRPr lang="en-ZA" sz="1600" b="1" dirty="0">
                        <a:solidFill>
                          <a:schemeClr val="tx1"/>
                        </a:solidFill>
                        <a:effectLst/>
                        <a:latin typeface="+mn-lt"/>
                        <a:ea typeface="Calibri"/>
                        <a:cs typeface="Times New Roman"/>
                      </a:endParaRPr>
                    </a:p>
                  </a:txBody>
                  <a:tcPr marL="68580" marR="68580" marT="0" marB="0"/>
                </a:tc>
                <a:tc rowSpan="2">
                  <a:txBody>
                    <a:bodyPr/>
                    <a:lstStyle/>
                    <a:p>
                      <a:pPr marL="0" marR="0" algn="l">
                        <a:lnSpc>
                          <a:spcPct val="115000"/>
                        </a:lnSpc>
                        <a:spcBef>
                          <a:spcPts val="0"/>
                        </a:spcBef>
                        <a:spcAft>
                          <a:spcPts val="0"/>
                        </a:spcAft>
                      </a:pPr>
                      <a:r>
                        <a:rPr lang="en-ZA" sz="1600" dirty="0" smtClean="0">
                          <a:effectLst/>
                          <a:latin typeface="+mn-lt"/>
                          <a:ea typeface="Calibri"/>
                          <a:cs typeface="Times New Roman"/>
                        </a:rPr>
                        <a:t>Practical competition.</a:t>
                      </a:r>
                    </a:p>
                    <a:p>
                      <a:pPr marL="0" marR="0" algn="l">
                        <a:lnSpc>
                          <a:spcPct val="115000"/>
                        </a:lnSpc>
                        <a:spcBef>
                          <a:spcPts val="0"/>
                        </a:spcBef>
                        <a:spcAft>
                          <a:spcPts val="0"/>
                        </a:spcAft>
                      </a:pPr>
                      <a:r>
                        <a:rPr lang="en-ZA" sz="1600" dirty="0" smtClean="0">
                          <a:effectLst/>
                          <a:latin typeface="+mn-lt"/>
                          <a:ea typeface="Calibri"/>
                          <a:cs typeface="Times New Roman"/>
                        </a:rPr>
                        <a:t>(competition certificate will be handed over upon payment of outstanding invoices) </a:t>
                      </a:r>
                    </a:p>
                    <a:p>
                      <a:pPr marL="0" marR="0" algn="r">
                        <a:lnSpc>
                          <a:spcPct val="115000"/>
                        </a:lnSpc>
                        <a:spcBef>
                          <a:spcPts val="0"/>
                        </a:spcBef>
                        <a:spcAft>
                          <a:spcPts val="0"/>
                        </a:spcAft>
                      </a:pPr>
                      <a:endParaRPr lang="en-ZA" sz="1600" dirty="0">
                        <a:effectLst/>
                        <a:latin typeface="+mn-lt"/>
                        <a:ea typeface="Calibri"/>
                        <a:cs typeface="Times New Roman"/>
                      </a:endParaRPr>
                    </a:p>
                  </a:txBody>
                  <a:tcPr marL="68580" marR="68580" marT="0" marB="0"/>
                </a:tc>
              </a:tr>
              <a:tr h="1069707">
                <a:tc>
                  <a:txBody>
                    <a:bodyPr/>
                    <a:lstStyle/>
                    <a:p>
                      <a:pPr marL="0" marR="0">
                        <a:lnSpc>
                          <a:spcPct val="115000"/>
                        </a:lnSpc>
                        <a:spcBef>
                          <a:spcPts val="0"/>
                        </a:spcBef>
                        <a:spcAft>
                          <a:spcPts val="0"/>
                        </a:spcAft>
                      </a:pPr>
                      <a:r>
                        <a:rPr lang="en-ZA" sz="1600" dirty="0">
                          <a:effectLst/>
                          <a:latin typeface="+mn-lt"/>
                        </a:rPr>
                        <a:t>Upgrading of Bhunga</a:t>
                      </a: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solidFill>
                            <a:schemeClr val="tx1"/>
                          </a:solidFill>
                          <a:effectLst/>
                          <a:latin typeface="+mn-lt"/>
                        </a:rPr>
                        <a:t>500 </a:t>
                      </a:r>
                      <a:r>
                        <a:rPr lang="en-ZA" sz="1600" dirty="0">
                          <a:solidFill>
                            <a:schemeClr val="tx1"/>
                          </a:solidFill>
                          <a:effectLst/>
                          <a:latin typeface="+mn-lt"/>
                        </a:rPr>
                        <a:t>000</a:t>
                      </a:r>
                      <a:endParaRPr lang="en-ZA" sz="160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effectLst/>
                          <a:latin typeface="+mn-lt"/>
                          <a:ea typeface="Calibri"/>
                          <a:cs typeface="Times New Roman"/>
                        </a:rPr>
                        <a:t> 232 174 </a:t>
                      </a:r>
                    </a:p>
                  </a:txBody>
                  <a:tcPr marL="68580" marR="68580" marT="0" marB="0"/>
                </a:tc>
                <a:tc vMerge="1">
                  <a:txBody>
                    <a:bodyPr/>
                    <a:lstStyle/>
                    <a:p>
                      <a:pPr marL="0" marR="0" algn="r">
                        <a:lnSpc>
                          <a:spcPct val="115000"/>
                        </a:lnSpc>
                        <a:spcBef>
                          <a:spcPts val="0"/>
                        </a:spcBef>
                        <a:spcAft>
                          <a:spcPts val="0"/>
                        </a:spcAft>
                      </a:pPr>
                      <a:endParaRPr lang="en-ZA" sz="1600" dirty="0">
                        <a:effectLst/>
                        <a:latin typeface="+mn-lt"/>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29747198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r>
              <a:rPr lang="en-US" sz="1000" dirty="0" smtClean="0"/>
              <a:t>16</a:t>
            </a:r>
            <a:endParaRPr lang="en-ZA" sz="1000" dirty="0" smtClean="0"/>
          </a:p>
        </p:txBody>
      </p:sp>
      <p:graphicFrame>
        <p:nvGraphicFramePr>
          <p:cNvPr id="3" name="Table 2"/>
          <p:cNvGraphicFramePr>
            <a:graphicFrameLocks noGrp="1"/>
          </p:cNvGraphicFramePr>
          <p:nvPr>
            <p:extLst>
              <p:ext uri="{D42A27DB-BD31-4B8C-83A1-F6EECF244321}">
                <p14:modId xmlns:p14="http://schemas.microsoft.com/office/powerpoint/2010/main" xmlns="" val="362062906"/>
              </p:ext>
            </p:extLst>
          </p:nvPr>
        </p:nvGraphicFramePr>
        <p:xfrm>
          <a:off x="1089956" y="1124744"/>
          <a:ext cx="6984776" cy="4808940"/>
        </p:xfrm>
        <a:graphic>
          <a:graphicData uri="http://schemas.openxmlformats.org/drawingml/2006/table">
            <a:tbl>
              <a:tblPr firstRow="1" bandRow="1">
                <a:tableStyleId>{5C22544A-7EE6-4342-B048-85BDC9FD1C3A}</a:tableStyleId>
              </a:tblPr>
              <a:tblGrid>
                <a:gridCol w="1816713"/>
                <a:gridCol w="1611228"/>
                <a:gridCol w="1611228"/>
                <a:gridCol w="1945607"/>
              </a:tblGrid>
              <a:tr h="360403">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PROJECT</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BUDGET</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EXPENDITURE TO DATE</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STATUS</a:t>
                      </a:r>
                      <a:endParaRPr lang="en-ZA" sz="1600" dirty="0">
                        <a:effectLst/>
                        <a:latin typeface="+mn-lt"/>
                        <a:ea typeface="Calibri"/>
                        <a:cs typeface="Times New Roman"/>
                      </a:endParaRPr>
                    </a:p>
                  </a:txBody>
                  <a:tcPr marL="68580" marR="68580" marT="0" marB="0"/>
                </a:tc>
              </a:tr>
              <a:tr h="1307110">
                <a:tc>
                  <a:txBody>
                    <a:bodyPr/>
                    <a:lstStyle/>
                    <a:p>
                      <a:pPr marL="0" marR="0">
                        <a:lnSpc>
                          <a:spcPct val="115000"/>
                        </a:lnSpc>
                        <a:spcBef>
                          <a:spcPts val="0"/>
                        </a:spcBef>
                        <a:spcAft>
                          <a:spcPts val="0"/>
                        </a:spcAft>
                      </a:pPr>
                      <a:r>
                        <a:rPr lang="en-ZA" sz="1600" dirty="0">
                          <a:effectLst/>
                          <a:latin typeface="+mn-lt"/>
                        </a:rPr>
                        <a:t>Facilities management and maintenance of the buildings</a:t>
                      </a: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a:solidFill>
                            <a:schemeClr val="tx1"/>
                          </a:solidFill>
                          <a:effectLst/>
                          <a:latin typeface="+mn-lt"/>
                        </a:rPr>
                        <a:t>1 </a:t>
                      </a:r>
                      <a:r>
                        <a:rPr lang="en-ZA" sz="1600" dirty="0" smtClean="0">
                          <a:solidFill>
                            <a:schemeClr val="tx1"/>
                          </a:solidFill>
                          <a:effectLst/>
                          <a:latin typeface="+mn-lt"/>
                        </a:rPr>
                        <a:t>750 </a:t>
                      </a:r>
                      <a:r>
                        <a:rPr lang="en-ZA" sz="1600" dirty="0">
                          <a:solidFill>
                            <a:schemeClr val="tx1"/>
                          </a:solidFill>
                          <a:effectLst/>
                          <a:latin typeface="+mn-lt"/>
                        </a:rPr>
                        <a:t>000</a:t>
                      </a:r>
                      <a:endParaRPr lang="en-ZA" sz="160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dirty="0" smtClean="0">
                          <a:effectLst/>
                          <a:latin typeface="+mn-lt"/>
                          <a:ea typeface="Calibri"/>
                          <a:cs typeface="Times New Roman"/>
                        </a:rPr>
                        <a:t>0</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Design</a:t>
                      </a:r>
                      <a:endParaRPr lang="en-ZA" sz="1600" dirty="0">
                        <a:effectLst/>
                        <a:latin typeface="+mn-lt"/>
                        <a:ea typeface="Calibri"/>
                        <a:cs typeface="Times New Roman"/>
                      </a:endParaRPr>
                    </a:p>
                  </a:txBody>
                  <a:tcPr marL="68580" marR="68580" marT="0" marB="0"/>
                </a:tc>
              </a:tr>
              <a:tr h="653555">
                <a:tc>
                  <a:txBody>
                    <a:bodyPr/>
                    <a:lstStyle/>
                    <a:p>
                      <a:pPr marL="0" marR="0">
                        <a:lnSpc>
                          <a:spcPct val="115000"/>
                        </a:lnSpc>
                        <a:spcBef>
                          <a:spcPts val="0"/>
                        </a:spcBef>
                        <a:spcAft>
                          <a:spcPts val="0"/>
                        </a:spcAft>
                      </a:pPr>
                      <a:r>
                        <a:rPr lang="en-ZA" sz="1600" b="1" dirty="0">
                          <a:solidFill>
                            <a:schemeClr val="tx1"/>
                          </a:solidFill>
                          <a:effectLst/>
                          <a:latin typeface="+mn-lt"/>
                        </a:rPr>
                        <a:t>Iziko Museums of South Africa</a:t>
                      </a:r>
                      <a:endParaRPr lang="en-ZA" sz="1600" b="1"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b="1" dirty="0" smtClean="0">
                          <a:solidFill>
                            <a:schemeClr val="tx1"/>
                          </a:solidFill>
                          <a:effectLst/>
                          <a:latin typeface="+mn-lt"/>
                        </a:rPr>
                        <a:t> 75 288 000 </a:t>
                      </a:r>
                      <a:endParaRPr lang="en-ZA" sz="1600" b="1" dirty="0">
                        <a:solidFill>
                          <a:schemeClr val="tx1"/>
                        </a:solidFill>
                        <a:effectLst/>
                        <a:latin typeface="+mn-lt"/>
                      </a:endParaRPr>
                    </a:p>
                  </a:txBody>
                  <a:tcPr marL="68580" marR="68580" marT="0" marB="0"/>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en-US" sz="1600" dirty="0" smtClean="0">
                          <a:effectLst/>
                          <a:latin typeface="+mn-lt"/>
                          <a:ea typeface="Calibri"/>
                          <a:cs typeface="Times New Roman"/>
                        </a:rPr>
                        <a:t>19 630 328</a:t>
                      </a:r>
                      <a:endParaRPr lang="en-ZA" sz="1600" dirty="0" smtClean="0">
                        <a:effectLst/>
                        <a:latin typeface="+mn-lt"/>
                        <a:ea typeface="Calibri"/>
                        <a:cs typeface="Times New Roman"/>
                      </a:endParaRPr>
                    </a:p>
                    <a:p>
                      <a:pPr marL="0" marR="0" algn="r">
                        <a:lnSpc>
                          <a:spcPct val="115000"/>
                        </a:lnSpc>
                        <a:spcBef>
                          <a:spcPts val="0"/>
                        </a:spcBef>
                        <a:spcAft>
                          <a:spcPts val="0"/>
                        </a:spcAft>
                      </a:pPr>
                      <a:endParaRPr lang="en-ZA" sz="1600" b="1"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ZA" sz="1600" b="1" dirty="0">
                        <a:effectLst/>
                        <a:latin typeface="+mn-lt"/>
                        <a:ea typeface="Calibri"/>
                        <a:cs typeface="Times New Roman"/>
                      </a:endParaRPr>
                    </a:p>
                  </a:txBody>
                  <a:tcPr marL="68580" marR="68580" marT="0" marB="0"/>
                </a:tc>
              </a:tr>
              <a:tr h="1307110">
                <a:tc>
                  <a:txBody>
                    <a:bodyPr/>
                    <a:lstStyle/>
                    <a:p>
                      <a:pPr marL="0" marR="0">
                        <a:lnSpc>
                          <a:spcPct val="115000"/>
                        </a:lnSpc>
                        <a:spcBef>
                          <a:spcPts val="0"/>
                        </a:spcBef>
                        <a:spcAft>
                          <a:spcPts val="0"/>
                        </a:spcAft>
                      </a:pPr>
                      <a:r>
                        <a:rPr lang="en-US" sz="1600" dirty="0" smtClean="0">
                          <a:effectLst/>
                          <a:latin typeface="+mn-lt"/>
                          <a:ea typeface="+mn-ea"/>
                          <a:cs typeface="+mn-cs"/>
                        </a:rPr>
                        <a:t>Installation</a:t>
                      </a:r>
                      <a:r>
                        <a:rPr lang="en-US" sz="1600" baseline="0" dirty="0" smtClean="0">
                          <a:effectLst/>
                          <a:latin typeface="+mn-lt"/>
                          <a:ea typeface="+mn-ea"/>
                          <a:cs typeface="+mn-cs"/>
                        </a:rPr>
                        <a:t>  of the integrated system</a:t>
                      </a: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solidFill>
                            <a:schemeClr val="tx1"/>
                          </a:solidFill>
                          <a:effectLst/>
                          <a:latin typeface="+mn-lt"/>
                        </a:rPr>
                        <a:t>288 </a:t>
                      </a:r>
                      <a:r>
                        <a:rPr lang="en-ZA" sz="1600" dirty="0">
                          <a:solidFill>
                            <a:schemeClr val="tx1"/>
                          </a:solidFill>
                          <a:effectLst/>
                          <a:latin typeface="+mn-lt"/>
                        </a:rPr>
                        <a:t>000</a:t>
                      </a:r>
                      <a:endParaRPr lang="en-ZA" sz="160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dirty="0" smtClean="0">
                          <a:effectLst/>
                          <a:latin typeface="+mn-lt"/>
                          <a:ea typeface="Calibri"/>
                          <a:cs typeface="Times New Roman"/>
                        </a:rPr>
                        <a:t>0</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dirty="0" smtClean="0">
                          <a:effectLst/>
                          <a:latin typeface="+mn-lt"/>
                          <a:ea typeface="Calibri"/>
                          <a:cs typeface="Times New Roman"/>
                        </a:rPr>
                        <a:t>Construction stage</a:t>
                      </a:r>
                    </a:p>
                    <a:p>
                      <a:pPr marL="0" marR="0" algn="ctr">
                        <a:lnSpc>
                          <a:spcPct val="115000"/>
                        </a:lnSpc>
                        <a:spcBef>
                          <a:spcPts val="0"/>
                        </a:spcBef>
                        <a:spcAft>
                          <a:spcPts val="0"/>
                        </a:spcAft>
                      </a:pPr>
                      <a:endParaRPr lang="en-ZA" sz="1600" dirty="0">
                        <a:effectLst/>
                        <a:latin typeface="+mn-lt"/>
                        <a:ea typeface="Calibri"/>
                        <a:cs typeface="Times New Roman"/>
                      </a:endParaRPr>
                    </a:p>
                  </a:txBody>
                  <a:tcPr marL="68580" marR="68580" marT="0" marB="0"/>
                </a:tc>
              </a:tr>
              <a:tr h="980333">
                <a:tc>
                  <a:txBody>
                    <a:bodyPr/>
                    <a:lstStyle/>
                    <a:p>
                      <a:pPr marL="0" marR="0">
                        <a:lnSpc>
                          <a:spcPct val="115000"/>
                        </a:lnSpc>
                        <a:spcBef>
                          <a:spcPts val="0"/>
                        </a:spcBef>
                        <a:spcAft>
                          <a:spcPts val="0"/>
                        </a:spcAft>
                      </a:pPr>
                      <a:r>
                        <a:rPr lang="en-ZA" sz="1600" dirty="0">
                          <a:effectLst/>
                          <a:latin typeface="+mn-lt"/>
                        </a:rPr>
                        <a:t>Construction of a storage structure in the court yard</a:t>
                      </a: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solidFill>
                            <a:schemeClr val="tx1"/>
                          </a:solidFill>
                          <a:effectLst/>
                          <a:latin typeface="+mn-lt"/>
                        </a:rPr>
                        <a:t>75 000 000</a:t>
                      </a:r>
                      <a:endParaRPr lang="en-ZA" sz="160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effectLst/>
                          <a:latin typeface="+mn-lt"/>
                          <a:ea typeface="Calibri"/>
                          <a:cs typeface="Times New Roman"/>
                        </a:rPr>
                        <a:t> 19 630 328 </a:t>
                      </a:r>
                    </a:p>
                    <a:p>
                      <a:pPr marL="0" marR="0" algn="r">
                        <a:lnSpc>
                          <a:spcPct val="115000"/>
                        </a:lnSpc>
                        <a:spcBef>
                          <a:spcPts val="0"/>
                        </a:spcBef>
                        <a:spcAft>
                          <a:spcPts val="0"/>
                        </a:spcAft>
                      </a:pP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dirty="0" smtClean="0">
                          <a:effectLst/>
                          <a:latin typeface="+mn-lt"/>
                          <a:ea typeface="Calibri"/>
                          <a:cs typeface="Times New Roman"/>
                        </a:rPr>
                        <a:t>Construction stage</a:t>
                      </a:r>
                    </a:p>
                    <a:p>
                      <a:pPr marL="0" marR="0" algn="ctr">
                        <a:lnSpc>
                          <a:spcPct val="115000"/>
                        </a:lnSpc>
                        <a:spcBef>
                          <a:spcPts val="0"/>
                        </a:spcBef>
                        <a:spcAft>
                          <a:spcPts val="0"/>
                        </a:spcAft>
                      </a:pPr>
                      <a:endParaRPr lang="en-ZA" sz="1600" dirty="0">
                        <a:effectLst/>
                        <a:latin typeface="+mn-lt"/>
                        <a:ea typeface="Calibri"/>
                        <a:cs typeface="Times New Roman"/>
                      </a:endParaRPr>
                    </a:p>
                  </a:txBody>
                  <a:tcPr marL="68580" marR="68580" marT="0" marB="0"/>
                </a:tc>
              </a:tr>
            </a:tbl>
          </a:graphicData>
        </a:graphic>
      </p:graphicFrame>
      <p:sp>
        <p:nvSpPr>
          <p:cNvPr id="4" name="Title 1"/>
          <p:cNvSpPr txBox="1">
            <a:spLocks/>
          </p:cNvSpPr>
          <p:nvPr/>
        </p:nvSpPr>
        <p:spPr>
          <a:xfrm>
            <a:off x="467544" y="188640"/>
            <a:ext cx="8229600" cy="562074"/>
          </a:xfrm>
          <a:prstGeom prst="rect">
            <a:avLst/>
          </a:prstGeom>
        </p:spPr>
        <p:txBody>
          <a:bodyPr>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3200" dirty="0" smtClean="0">
                <a:latin typeface="+mj-lt"/>
              </a:rPr>
              <a:t>2016/16 INFRASTRUCTURE PROJECTS </a:t>
            </a:r>
            <a:r>
              <a:rPr lang="en-US" sz="3200" dirty="0"/>
              <a:t>cont…</a:t>
            </a:r>
            <a:endParaRPr lang="en-ZA" sz="3200" dirty="0">
              <a:latin typeface="+mj-lt"/>
            </a:endParaRPr>
          </a:p>
        </p:txBody>
      </p:sp>
    </p:spTree>
    <p:extLst>
      <p:ext uri="{BB962C8B-B14F-4D97-AF65-F5344CB8AC3E}">
        <p14:creationId xmlns:p14="http://schemas.microsoft.com/office/powerpoint/2010/main" xmlns="" val="762273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r>
              <a:rPr lang="en-US" sz="1000" dirty="0" smtClean="0"/>
              <a:t>17</a:t>
            </a:r>
            <a:endParaRPr lang="en-ZA" sz="1000" dirty="0" smtClean="0"/>
          </a:p>
        </p:txBody>
      </p:sp>
      <p:graphicFrame>
        <p:nvGraphicFramePr>
          <p:cNvPr id="3" name="Table 2"/>
          <p:cNvGraphicFramePr>
            <a:graphicFrameLocks noGrp="1"/>
          </p:cNvGraphicFramePr>
          <p:nvPr>
            <p:extLst>
              <p:ext uri="{D42A27DB-BD31-4B8C-83A1-F6EECF244321}">
                <p14:modId xmlns:p14="http://schemas.microsoft.com/office/powerpoint/2010/main" xmlns="" val="3846653445"/>
              </p:ext>
            </p:extLst>
          </p:nvPr>
        </p:nvGraphicFramePr>
        <p:xfrm>
          <a:off x="1187625" y="908720"/>
          <a:ext cx="7128791" cy="4733123"/>
        </p:xfrm>
        <a:graphic>
          <a:graphicData uri="http://schemas.openxmlformats.org/drawingml/2006/table">
            <a:tbl>
              <a:tblPr firstRow="1" bandRow="1">
                <a:tableStyleId>{5C22544A-7EE6-4342-B048-85BDC9FD1C3A}</a:tableStyleId>
              </a:tblPr>
              <a:tblGrid>
                <a:gridCol w="1983197"/>
                <a:gridCol w="1715198"/>
                <a:gridCol w="1715198"/>
                <a:gridCol w="1715198"/>
              </a:tblGrid>
              <a:tr h="508228">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PROJECT</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BUDGET</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EXPENDITURE TO DATE</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STATUS</a:t>
                      </a:r>
                      <a:endParaRPr lang="en-ZA" sz="1600" dirty="0">
                        <a:effectLst/>
                        <a:latin typeface="+mn-lt"/>
                        <a:ea typeface="Calibri"/>
                        <a:cs typeface="Times New Roman"/>
                      </a:endParaRPr>
                    </a:p>
                  </a:txBody>
                  <a:tcPr marL="68580" marR="68580" marT="0" marB="0"/>
                </a:tc>
              </a:tr>
              <a:tr h="1043073">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600" b="1" dirty="0" smtClean="0">
                          <a:effectLst/>
                          <a:latin typeface="+mn-lt"/>
                        </a:rPr>
                        <a:t>Robben Island Museum</a:t>
                      </a:r>
                      <a:endParaRPr lang="en-ZA" sz="1600" b="1" dirty="0" smtClean="0">
                        <a:effectLst/>
                        <a:latin typeface="+mn-lt"/>
                        <a:ea typeface="Calibri"/>
                        <a:cs typeface="Times New Roman"/>
                      </a:endParaRPr>
                    </a:p>
                    <a:p>
                      <a:pPr marL="0" marR="0">
                        <a:lnSpc>
                          <a:spcPct val="115000"/>
                        </a:lnSpc>
                        <a:spcBef>
                          <a:spcPts val="0"/>
                        </a:spcBef>
                        <a:spcAft>
                          <a:spcPts val="0"/>
                        </a:spcAft>
                      </a:pPr>
                      <a:endParaRPr lang="en-ZA" sz="1600" dirty="0">
                        <a:effectLst/>
                        <a:latin typeface="+mn-lt"/>
                        <a:ea typeface="Calibri"/>
                        <a:cs typeface="Times New Roman"/>
                      </a:endParaRPr>
                    </a:p>
                  </a:txBody>
                  <a:tcPr marL="68580" marR="68580" marT="0" marB="0"/>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en-ZA" sz="1600" dirty="0" smtClean="0">
                          <a:solidFill>
                            <a:schemeClr val="tx1"/>
                          </a:solidFill>
                          <a:effectLst/>
                          <a:latin typeface="+mn-lt"/>
                        </a:rPr>
                        <a:t> 15 429 000 </a:t>
                      </a:r>
                    </a:p>
                    <a:p>
                      <a:pPr marL="0" marR="0" algn="r">
                        <a:lnSpc>
                          <a:spcPct val="115000"/>
                        </a:lnSpc>
                        <a:spcBef>
                          <a:spcPts val="0"/>
                        </a:spcBef>
                        <a:spcAft>
                          <a:spcPts val="0"/>
                        </a:spcAft>
                      </a:pPr>
                      <a:endParaRPr lang="en-ZA" sz="160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effectLst/>
                          <a:latin typeface="+mn-lt"/>
                          <a:ea typeface="Calibri"/>
                          <a:cs typeface="Times New Roman"/>
                        </a:rPr>
                        <a:t>-</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dirty="0" smtClean="0">
                          <a:effectLst/>
                          <a:latin typeface="+mn-lt"/>
                          <a:ea typeface="Calibri"/>
                          <a:cs typeface="Times New Roman"/>
                        </a:rPr>
                        <a:t>-</a:t>
                      </a:r>
                      <a:endParaRPr lang="en-ZA" sz="1600" dirty="0">
                        <a:effectLst/>
                        <a:latin typeface="+mn-lt"/>
                        <a:ea typeface="Calibri"/>
                        <a:cs typeface="Times New Roman"/>
                      </a:endParaRPr>
                    </a:p>
                  </a:txBody>
                  <a:tcPr marL="68580" marR="68580" marT="0" marB="0"/>
                </a:tc>
              </a:tr>
              <a:tr h="1390763">
                <a:tc>
                  <a:txBody>
                    <a:bodyPr/>
                    <a:lstStyle/>
                    <a:p>
                      <a:pPr marL="0" marR="0">
                        <a:lnSpc>
                          <a:spcPct val="115000"/>
                        </a:lnSpc>
                        <a:spcBef>
                          <a:spcPts val="0"/>
                        </a:spcBef>
                        <a:spcAft>
                          <a:spcPts val="0"/>
                        </a:spcAft>
                      </a:pPr>
                      <a:r>
                        <a:rPr lang="en-ZA" sz="1600" dirty="0" smtClean="0">
                          <a:effectLst/>
                          <a:latin typeface="+mn-lt"/>
                          <a:ea typeface="Calibri"/>
                          <a:cs typeface="Times New Roman"/>
                        </a:rPr>
                        <a:t>Desalination Plant Maintenance/Sewer Reticulation &amp; Upgrades</a:t>
                      </a: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solidFill>
                            <a:schemeClr val="tx1"/>
                          </a:solidFill>
                          <a:effectLst/>
                          <a:latin typeface="+mn-lt"/>
                          <a:ea typeface="Calibri"/>
                          <a:cs typeface="Times New Roman"/>
                        </a:rPr>
                        <a:t>1 344 000</a:t>
                      </a:r>
                      <a:endParaRPr lang="en-ZA" sz="160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dirty="0" smtClean="0">
                          <a:effectLst/>
                          <a:latin typeface="+mn-lt"/>
                          <a:ea typeface="Calibri"/>
                          <a:cs typeface="Times New Roman"/>
                        </a:rPr>
                        <a:t>0</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dirty="0" smtClean="0">
                          <a:effectLst/>
                          <a:latin typeface="+mn-lt"/>
                          <a:ea typeface="Calibri"/>
                          <a:cs typeface="Times New Roman"/>
                        </a:rPr>
                        <a:t>Design stage</a:t>
                      </a:r>
                    </a:p>
                    <a:p>
                      <a:pPr marL="0" marR="0" algn="ctr">
                        <a:lnSpc>
                          <a:spcPct val="115000"/>
                        </a:lnSpc>
                        <a:spcBef>
                          <a:spcPts val="0"/>
                        </a:spcBef>
                        <a:spcAft>
                          <a:spcPts val="0"/>
                        </a:spcAft>
                      </a:pPr>
                      <a:endParaRPr lang="en-ZA" sz="1600" dirty="0">
                        <a:effectLst/>
                        <a:latin typeface="+mn-lt"/>
                        <a:ea typeface="Calibri"/>
                        <a:cs typeface="Times New Roman"/>
                      </a:endParaRPr>
                    </a:p>
                  </a:txBody>
                  <a:tcPr marL="68580" marR="68580" marT="0" marB="0"/>
                </a:tc>
              </a:tr>
              <a:tr h="1043073">
                <a:tc>
                  <a:txBody>
                    <a:bodyPr/>
                    <a:lstStyle/>
                    <a:p>
                      <a:pPr marL="0" marR="0">
                        <a:lnSpc>
                          <a:spcPct val="115000"/>
                        </a:lnSpc>
                        <a:spcBef>
                          <a:spcPts val="0"/>
                        </a:spcBef>
                        <a:spcAft>
                          <a:spcPts val="0"/>
                        </a:spcAft>
                      </a:pPr>
                      <a:r>
                        <a:rPr lang="en-ZA" sz="1600" dirty="0" smtClean="0">
                          <a:effectLst/>
                          <a:latin typeface="+mn-lt"/>
                          <a:ea typeface="+mn-ea"/>
                          <a:cs typeface="+mn-cs"/>
                        </a:rPr>
                        <a:t>Restoration</a:t>
                      </a:r>
                      <a:r>
                        <a:rPr lang="en-ZA" sz="1600" baseline="0" dirty="0" smtClean="0">
                          <a:effectLst/>
                          <a:latin typeface="+mn-lt"/>
                          <a:ea typeface="+mn-ea"/>
                          <a:cs typeface="+mn-cs"/>
                        </a:rPr>
                        <a:t> of the Blue stone Quarry and Walkways</a:t>
                      </a: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solidFill>
                            <a:schemeClr val="tx1"/>
                          </a:solidFill>
                          <a:effectLst/>
                          <a:latin typeface="+mn-lt"/>
                        </a:rPr>
                        <a:t>8 520 199</a:t>
                      </a:r>
                      <a:endParaRPr lang="en-ZA" sz="160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dirty="0" smtClean="0">
                          <a:effectLst/>
                          <a:latin typeface="+mn-lt"/>
                          <a:ea typeface="Calibri"/>
                          <a:cs typeface="Times New Roman"/>
                        </a:rPr>
                        <a:t>0</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dirty="0" smtClean="0">
                          <a:effectLst/>
                          <a:latin typeface="+mn-lt"/>
                          <a:ea typeface="Calibri"/>
                          <a:cs typeface="Times New Roman"/>
                        </a:rPr>
                        <a:t>Design stage</a:t>
                      </a:r>
                    </a:p>
                    <a:p>
                      <a:pPr marL="0" marR="0" algn="ctr">
                        <a:lnSpc>
                          <a:spcPct val="115000"/>
                        </a:lnSpc>
                        <a:spcBef>
                          <a:spcPts val="0"/>
                        </a:spcBef>
                        <a:spcAft>
                          <a:spcPts val="0"/>
                        </a:spcAft>
                      </a:pPr>
                      <a:endParaRPr lang="en-ZA" sz="1600" dirty="0">
                        <a:effectLst/>
                        <a:latin typeface="+mn-lt"/>
                        <a:ea typeface="Calibri"/>
                        <a:cs typeface="Times New Roman"/>
                      </a:endParaRPr>
                    </a:p>
                  </a:txBody>
                  <a:tcPr marL="68580" marR="68580" marT="0" marB="0"/>
                </a:tc>
              </a:tr>
              <a:tr h="695382">
                <a:tc>
                  <a:txBody>
                    <a:bodyPr/>
                    <a:lstStyle/>
                    <a:p>
                      <a:pPr marL="0" marR="0">
                        <a:lnSpc>
                          <a:spcPct val="115000"/>
                        </a:lnSpc>
                        <a:spcBef>
                          <a:spcPts val="0"/>
                        </a:spcBef>
                        <a:spcAft>
                          <a:spcPts val="0"/>
                        </a:spcAft>
                      </a:pPr>
                      <a:r>
                        <a:rPr lang="en-ZA" sz="1600" dirty="0" smtClean="0">
                          <a:effectLst/>
                          <a:latin typeface="+mn-lt"/>
                          <a:ea typeface="+mn-ea"/>
                          <a:cs typeface="+mn-cs"/>
                        </a:rPr>
                        <a:t>Harbour</a:t>
                      </a:r>
                      <a:r>
                        <a:rPr lang="en-ZA" sz="1600" baseline="0" dirty="0" smtClean="0">
                          <a:effectLst/>
                          <a:latin typeface="+mn-lt"/>
                          <a:ea typeface="+mn-ea"/>
                          <a:cs typeface="+mn-cs"/>
                        </a:rPr>
                        <a:t> Precinct Project</a:t>
                      </a: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solidFill>
                            <a:schemeClr val="tx1"/>
                          </a:solidFill>
                          <a:effectLst/>
                          <a:latin typeface="+mn-lt"/>
                          <a:ea typeface="+mn-ea"/>
                          <a:cs typeface="+mn-cs"/>
                        </a:rPr>
                        <a:t>5</a:t>
                      </a:r>
                      <a:r>
                        <a:rPr lang="en-ZA" sz="1600" baseline="0" dirty="0" smtClean="0">
                          <a:solidFill>
                            <a:schemeClr val="tx1"/>
                          </a:solidFill>
                          <a:effectLst/>
                          <a:latin typeface="+mn-lt"/>
                          <a:ea typeface="+mn-ea"/>
                          <a:cs typeface="+mn-cs"/>
                        </a:rPr>
                        <a:t> 564 994</a:t>
                      </a:r>
                      <a:endParaRPr lang="en-ZA" sz="160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dirty="0" smtClean="0">
                          <a:effectLst/>
                          <a:latin typeface="+mn-lt"/>
                          <a:ea typeface="Calibri"/>
                          <a:cs typeface="Times New Roman"/>
                        </a:rPr>
                        <a:t>0</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dirty="0" smtClean="0">
                          <a:effectLst/>
                          <a:latin typeface="+mn-lt"/>
                          <a:ea typeface="Calibri"/>
                          <a:cs typeface="Times New Roman"/>
                        </a:rPr>
                        <a:t>Design stage</a:t>
                      </a:r>
                    </a:p>
                    <a:p>
                      <a:pPr marL="0" marR="0" algn="ctr">
                        <a:lnSpc>
                          <a:spcPct val="115000"/>
                        </a:lnSpc>
                        <a:spcBef>
                          <a:spcPts val="0"/>
                        </a:spcBef>
                        <a:spcAft>
                          <a:spcPts val="0"/>
                        </a:spcAft>
                      </a:pPr>
                      <a:endParaRPr lang="en-ZA" sz="1600" dirty="0">
                        <a:effectLst/>
                        <a:latin typeface="+mn-lt"/>
                        <a:ea typeface="Calibri"/>
                        <a:cs typeface="Times New Roman"/>
                      </a:endParaRPr>
                    </a:p>
                  </a:txBody>
                  <a:tcPr marL="68580" marR="68580" marT="0" marB="0"/>
                </a:tc>
              </a:tr>
            </a:tbl>
          </a:graphicData>
        </a:graphic>
      </p:graphicFrame>
      <p:sp>
        <p:nvSpPr>
          <p:cNvPr id="4" name="Title 1"/>
          <p:cNvSpPr txBox="1">
            <a:spLocks/>
          </p:cNvSpPr>
          <p:nvPr/>
        </p:nvSpPr>
        <p:spPr>
          <a:xfrm>
            <a:off x="467544" y="188640"/>
            <a:ext cx="8229600" cy="562074"/>
          </a:xfrm>
          <a:prstGeom prst="rect">
            <a:avLst/>
          </a:prstGeom>
        </p:spPr>
        <p:txBody>
          <a:bodyPr>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3200" dirty="0" smtClean="0">
                <a:latin typeface="+mj-lt"/>
              </a:rPr>
              <a:t>2016/17 INFRASTRUCTURE PROJECTS </a:t>
            </a:r>
            <a:r>
              <a:rPr lang="en-US" sz="3200" dirty="0"/>
              <a:t>cont…</a:t>
            </a:r>
            <a:endParaRPr lang="en-ZA" sz="3200" dirty="0">
              <a:latin typeface="+mj-lt"/>
            </a:endParaRPr>
          </a:p>
        </p:txBody>
      </p:sp>
    </p:spTree>
    <p:extLst>
      <p:ext uri="{BB962C8B-B14F-4D97-AF65-F5344CB8AC3E}">
        <p14:creationId xmlns:p14="http://schemas.microsoft.com/office/powerpoint/2010/main" xmlns="" val="23043313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r>
              <a:rPr lang="en-ZA" dirty="0" smtClean="0"/>
              <a:t>18</a:t>
            </a:r>
          </a:p>
        </p:txBody>
      </p:sp>
      <p:graphicFrame>
        <p:nvGraphicFramePr>
          <p:cNvPr id="3" name="Table 2"/>
          <p:cNvGraphicFramePr>
            <a:graphicFrameLocks noGrp="1"/>
          </p:cNvGraphicFramePr>
          <p:nvPr>
            <p:extLst>
              <p:ext uri="{D42A27DB-BD31-4B8C-83A1-F6EECF244321}">
                <p14:modId xmlns:p14="http://schemas.microsoft.com/office/powerpoint/2010/main" xmlns="" val="3342066783"/>
              </p:ext>
            </p:extLst>
          </p:nvPr>
        </p:nvGraphicFramePr>
        <p:xfrm>
          <a:off x="827583" y="1052736"/>
          <a:ext cx="7869561" cy="4946928"/>
        </p:xfrm>
        <a:graphic>
          <a:graphicData uri="http://schemas.openxmlformats.org/drawingml/2006/table">
            <a:tbl>
              <a:tblPr firstRow="1" bandRow="1">
                <a:tableStyleId>{5C22544A-7EE6-4342-B048-85BDC9FD1C3A}</a:tableStyleId>
              </a:tblPr>
              <a:tblGrid>
                <a:gridCol w="2304256"/>
                <a:gridCol w="1872208"/>
                <a:gridCol w="1766694"/>
                <a:gridCol w="1926403"/>
              </a:tblGrid>
              <a:tr h="438442">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PROJECT</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BUDGET</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EXPENDITURE TO DATE</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STATUS</a:t>
                      </a:r>
                      <a:endParaRPr lang="en-ZA" sz="1600" dirty="0">
                        <a:effectLst/>
                        <a:latin typeface="+mn-lt"/>
                        <a:ea typeface="Calibri"/>
                        <a:cs typeface="Times New Roman"/>
                      </a:endParaRPr>
                    </a:p>
                  </a:txBody>
                  <a:tcPr marL="68580" marR="68580" marT="0" marB="0"/>
                </a:tc>
              </a:tr>
              <a:tr h="668579">
                <a:tc>
                  <a:txBody>
                    <a:bodyPr/>
                    <a:lstStyle/>
                    <a:p>
                      <a:pPr marL="0" marR="0">
                        <a:lnSpc>
                          <a:spcPct val="115000"/>
                        </a:lnSpc>
                        <a:spcBef>
                          <a:spcPts val="0"/>
                        </a:spcBef>
                        <a:spcAft>
                          <a:spcPts val="0"/>
                        </a:spcAft>
                      </a:pPr>
                      <a:r>
                        <a:rPr lang="en-ZA" sz="1600" b="1" dirty="0">
                          <a:effectLst/>
                          <a:latin typeface="+mn-lt"/>
                        </a:rPr>
                        <a:t>South African Library for the Blind</a:t>
                      </a:r>
                      <a:endParaRPr lang="en-ZA" sz="1600" b="1"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b="1" dirty="0" smtClean="0">
                          <a:solidFill>
                            <a:schemeClr val="tx1"/>
                          </a:solidFill>
                          <a:effectLst/>
                          <a:latin typeface="+mn-lt"/>
                        </a:rPr>
                        <a:t> 1 036 000 </a:t>
                      </a:r>
                      <a:endParaRPr lang="en-ZA" sz="1600" b="1" dirty="0">
                        <a:solidFill>
                          <a:schemeClr val="tx1"/>
                        </a:solidFill>
                        <a:effectLst/>
                        <a:latin typeface="+mn-lt"/>
                      </a:endParaRPr>
                    </a:p>
                  </a:txBody>
                  <a:tcPr marL="68580" marR="68580" marT="0" marB="0"/>
                </a:tc>
                <a:tc>
                  <a:txBody>
                    <a:bodyPr/>
                    <a:lstStyle/>
                    <a:p>
                      <a:pPr marL="0" marR="0" algn="r">
                        <a:lnSpc>
                          <a:spcPct val="115000"/>
                        </a:lnSpc>
                        <a:spcBef>
                          <a:spcPts val="0"/>
                        </a:spcBef>
                        <a:spcAft>
                          <a:spcPts val="0"/>
                        </a:spcAft>
                      </a:pPr>
                      <a:r>
                        <a:rPr lang="en-ZA" sz="1600" b="1" dirty="0" smtClean="0">
                          <a:effectLst/>
                          <a:latin typeface="+mn-lt"/>
                          <a:ea typeface="Calibri"/>
                          <a:cs typeface="Times New Roman"/>
                        </a:rPr>
                        <a:t>-</a:t>
                      </a:r>
                      <a:endParaRPr lang="en-ZA" sz="1600" b="1"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b="1" dirty="0" smtClean="0">
                          <a:effectLst/>
                          <a:latin typeface="+mn-lt"/>
                          <a:ea typeface="Calibri"/>
                          <a:cs typeface="Times New Roman"/>
                        </a:rPr>
                        <a:t>-</a:t>
                      </a:r>
                      <a:endParaRPr lang="en-ZA" sz="1600" b="1" dirty="0">
                        <a:effectLst/>
                        <a:latin typeface="+mn-lt"/>
                        <a:ea typeface="Calibri"/>
                        <a:cs typeface="Times New Roman"/>
                      </a:endParaRPr>
                    </a:p>
                  </a:txBody>
                  <a:tcPr marL="68580" marR="68580" marT="0" marB="0"/>
                </a:tc>
              </a:tr>
              <a:tr h="1671448">
                <a:tc>
                  <a:txBody>
                    <a:bodyPr/>
                    <a:lstStyle/>
                    <a:p>
                      <a:pPr marL="0" marR="0">
                        <a:lnSpc>
                          <a:spcPct val="115000"/>
                        </a:lnSpc>
                        <a:spcBef>
                          <a:spcPts val="0"/>
                        </a:spcBef>
                        <a:spcAft>
                          <a:spcPts val="0"/>
                        </a:spcAft>
                      </a:pPr>
                      <a:r>
                        <a:rPr lang="en-ZA" sz="1600" dirty="0" smtClean="0">
                          <a:effectLst/>
                          <a:latin typeface="+mn-lt"/>
                          <a:ea typeface="+mn-ea"/>
                          <a:cs typeface="+mn-cs"/>
                        </a:rPr>
                        <a:t>Upgrading</a:t>
                      </a:r>
                      <a:r>
                        <a:rPr lang="en-ZA" sz="1600" baseline="0" dirty="0" smtClean="0">
                          <a:effectLst/>
                          <a:latin typeface="+mn-lt"/>
                          <a:ea typeface="+mn-ea"/>
                          <a:cs typeface="+mn-cs"/>
                        </a:rPr>
                        <a:t> and Refurbishment of the Josie Wood Building and the Hemming Street House(Site clearance)</a:t>
                      </a: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solidFill>
                            <a:schemeClr val="tx1"/>
                          </a:solidFill>
                          <a:effectLst/>
                          <a:latin typeface="+mn-lt"/>
                          <a:ea typeface="+mn-ea"/>
                          <a:cs typeface="+mn-cs"/>
                        </a:rPr>
                        <a:t>1 036</a:t>
                      </a:r>
                      <a:r>
                        <a:rPr lang="en-ZA" sz="1600" baseline="0" dirty="0" smtClean="0">
                          <a:solidFill>
                            <a:schemeClr val="tx1"/>
                          </a:solidFill>
                          <a:effectLst/>
                          <a:latin typeface="+mn-lt"/>
                          <a:ea typeface="+mn-ea"/>
                          <a:cs typeface="+mn-cs"/>
                        </a:rPr>
                        <a:t> 000</a:t>
                      </a:r>
                      <a:endParaRPr lang="en-ZA" sz="160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dirty="0" smtClean="0">
                          <a:effectLst/>
                          <a:latin typeface="+mn-lt"/>
                          <a:ea typeface="Calibri"/>
                          <a:cs typeface="Times New Roman"/>
                        </a:rPr>
                        <a:t>0</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dirty="0" smtClean="0">
                          <a:effectLst/>
                          <a:latin typeface="+mn-lt"/>
                          <a:ea typeface="Calibri"/>
                          <a:cs typeface="Times New Roman"/>
                        </a:rPr>
                        <a:t>Design stage</a:t>
                      </a:r>
                    </a:p>
                    <a:p>
                      <a:pPr marL="0" marR="0" algn="ctr">
                        <a:lnSpc>
                          <a:spcPct val="115000"/>
                        </a:lnSpc>
                        <a:spcBef>
                          <a:spcPts val="0"/>
                        </a:spcBef>
                        <a:spcAft>
                          <a:spcPts val="0"/>
                        </a:spcAft>
                      </a:pPr>
                      <a:endParaRPr lang="en-ZA" sz="1600" dirty="0">
                        <a:effectLst/>
                        <a:latin typeface="+mn-lt"/>
                        <a:ea typeface="Calibri"/>
                        <a:cs typeface="Times New Roman"/>
                      </a:endParaRPr>
                    </a:p>
                  </a:txBody>
                  <a:tcPr marL="68580" marR="68580" marT="0" marB="0"/>
                </a:tc>
              </a:tr>
              <a:tr h="682023">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600" b="1" dirty="0" smtClean="0">
                          <a:effectLst/>
                          <a:latin typeface="+mn-lt"/>
                        </a:rPr>
                        <a:t>National Library (Pretoria Campus)</a:t>
                      </a:r>
                      <a:endParaRPr lang="en-ZA" sz="1600" b="1" dirty="0" smtClean="0">
                        <a:effectLst/>
                        <a:latin typeface="+mn-lt"/>
                        <a:ea typeface="Calibri"/>
                        <a:cs typeface="Times New Roman"/>
                      </a:endParaRPr>
                    </a:p>
                  </a:txBody>
                  <a:tcPr marL="68580" marR="68580" marT="0" marB="0"/>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en-ZA" sz="1600" b="1" dirty="0" smtClean="0">
                          <a:solidFill>
                            <a:schemeClr val="tx1"/>
                          </a:solidFill>
                          <a:effectLst/>
                          <a:latin typeface="+mn-lt"/>
                        </a:rPr>
                        <a:t> 16 864 000 </a:t>
                      </a:r>
                    </a:p>
                  </a:txBody>
                  <a:tcPr marL="68580" marR="68580" marT="0" marB="0"/>
                </a:tc>
                <a:tc>
                  <a:txBody>
                    <a:bodyPr/>
                    <a:lstStyle/>
                    <a:p>
                      <a:pPr marL="0" marR="0" algn="r">
                        <a:lnSpc>
                          <a:spcPct val="115000"/>
                        </a:lnSpc>
                        <a:spcBef>
                          <a:spcPts val="0"/>
                        </a:spcBef>
                        <a:spcAft>
                          <a:spcPts val="0"/>
                        </a:spcAft>
                      </a:pPr>
                      <a:r>
                        <a:rPr lang="en-ZA" sz="1600" b="1" dirty="0" smtClean="0">
                          <a:effectLst/>
                          <a:latin typeface="+mn-lt"/>
                          <a:ea typeface="Calibri"/>
                          <a:cs typeface="Times New Roman"/>
                        </a:rPr>
                        <a:t>-</a:t>
                      </a:r>
                      <a:endParaRPr lang="en-ZA" sz="1600" b="1"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dirty="0" smtClean="0">
                          <a:effectLst/>
                          <a:latin typeface="+mn-lt"/>
                          <a:ea typeface="Calibri"/>
                          <a:cs typeface="Times New Roman"/>
                        </a:rPr>
                        <a:t>-</a:t>
                      </a:r>
                      <a:endParaRPr lang="en-ZA" sz="1600" dirty="0">
                        <a:effectLst/>
                        <a:latin typeface="+mn-lt"/>
                        <a:ea typeface="Calibri"/>
                        <a:cs typeface="Times New Roman"/>
                      </a:endParaRPr>
                    </a:p>
                  </a:txBody>
                  <a:tcPr marL="68580" marR="68580" marT="0" marB="0"/>
                </a:tc>
              </a:tr>
              <a:tr h="682023">
                <a:tc>
                  <a:txBody>
                    <a:bodyPr/>
                    <a:lstStyle/>
                    <a:p>
                      <a:pPr marL="0" marR="0">
                        <a:lnSpc>
                          <a:spcPct val="115000"/>
                        </a:lnSpc>
                        <a:spcBef>
                          <a:spcPts val="0"/>
                        </a:spcBef>
                        <a:spcAft>
                          <a:spcPts val="0"/>
                        </a:spcAft>
                      </a:pPr>
                      <a:r>
                        <a:rPr lang="en-US" sz="1600" dirty="0" smtClean="0">
                          <a:effectLst/>
                          <a:latin typeface="+mn-lt"/>
                          <a:ea typeface="+mn-ea"/>
                          <a:cs typeface="+mn-cs"/>
                        </a:rPr>
                        <a:t>Facilities</a:t>
                      </a:r>
                      <a:r>
                        <a:rPr lang="en-US" sz="1600" baseline="0" dirty="0" smtClean="0">
                          <a:effectLst/>
                          <a:latin typeface="+mn-lt"/>
                          <a:ea typeface="+mn-ea"/>
                          <a:cs typeface="+mn-cs"/>
                        </a:rPr>
                        <a:t> Management Contract</a:t>
                      </a: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solidFill>
                            <a:schemeClr val="tx1"/>
                          </a:solidFill>
                          <a:effectLst/>
                          <a:latin typeface="+mn-lt"/>
                        </a:rPr>
                        <a:t> 16 864 000 </a:t>
                      </a:r>
                    </a:p>
                  </a:txBody>
                  <a:tcPr marL="68580" marR="68580" marT="0" marB="0"/>
                </a:tc>
                <a:tc>
                  <a:txBody>
                    <a:bodyPr/>
                    <a:lstStyle/>
                    <a:p>
                      <a:pPr marL="0" marR="0" algn="r">
                        <a:lnSpc>
                          <a:spcPct val="115000"/>
                        </a:lnSpc>
                        <a:spcBef>
                          <a:spcPts val="0"/>
                        </a:spcBef>
                        <a:spcAft>
                          <a:spcPts val="0"/>
                        </a:spcAft>
                      </a:pPr>
                      <a:r>
                        <a:rPr lang="en-US" sz="1600" dirty="0" smtClean="0">
                          <a:effectLst/>
                          <a:latin typeface="+mn-lt"/>
                          <a:ea typeface="Calibri"/>
                          <a:cs typeface="Times New Roman"/>
                        </a:rPr>
                        <a:t>0</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Design stage</a:t>
                      </a:r>
                      <a:endParaRPr lang="en-ZA" sz="1600" dirty="0">
                        <a:effectLst/>
                        <a:latin typeface="+mn-lt"/>
                        <a:ea typeface="Calibri"/>
                        <a:cs typeface="Times New Roman"/>
                      </a:endParaRPr>
                    </a:p>
                  </a:txBody>
                  <a:tcPr marL="68580" marR="68580" marT="0" marB="0"/>
                </a:tc>
              </a:tr>
              <a:tr h="682023">
                <a:tc>
                  <a:txBody>
                    <a:bodyPr/>
                    <a:lstStyle/>
                    <a:p>
                      <a:pPr marL="0" marR="0">
                        <a:lnSpc>
                          <a:spcPct val="115000"/>
                        </a:lnSpc>
                        <a:spcBef>
                          <a:spcPts val="0"/>
                        </a:spcBef>
                        <a:spcAft>
                          <a:spcPts val="0"/>
                        </a:spcAft>
                      </a:pPr>
                      <a:r>
                        <a:rPr lang="en-US" sz="1800" b="1" dirty="0" smtClean="0">
                          <a:effectLst/>
                          <a:latin typeface="+mn-lt"/>
                          <a:ea typeface="Calibri"/>
                          <a:cs typeface="Times New Roman"/>
                        </a:rPr>
                        <a:t>Total</a:t>
                      </a:r>
                      <a:endParaRPr lang="en-ZA" sz="1800" b="1"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800" b="1" dirty="0" smtClean="0">
                          <a:solidFill>
                            <a:schemeClr val="tx1"/>
                          </a:solidFill>
                          <a:effectLst/>
                          <a:latin typeface="+mn-lt"/>
                        </a:rPr>
                        <a:t>173 036 000</a:t>
                      </a:r>
                      <a:endParaRPr lang="en-ZA" sz="1800" b="1" dirty="0" smtClean="0">
                        <a:solidFill>
                          <a:schemeClr val="tx1"/>
                        </a:solidFill>
                        <a:effectLst/>
                        <a:latin typeface="+mn-lt"/>
                      </a:endParaRPr>
                    </a:p>
                  </a:txBody>
                  <a:tcPr marL="68580" marR="68580" marT="0" marB="0"/>
                </a:tc>
                <a:tc>
                  <a:txBody>
                    <a:bodyPr/>
                    <a:lstStyle/>
                    <a:p>
                      <a:pPr marL="0" marR="0" algn="r">
                        <a:lnSpc>
                          <a:spcPct val="115000"/>
                        </a:lnSpc>
                        <a:spcBef>
                          <a:spcPts val="0"/>
                        </a:spcBef>
                        <a:spcAft>
                          <a:spcPts val="0"/>
                        </a:spcAft>
                      </a:pPr>
                      <a:r>
                        <a:rPr lang="en-ZA" sz="1800" b="1" dirty="0" smtClean="0">
                          <a:effectLst/>
                          <a:latin typeface="+mn-lt"/>
                          <a:ea typeface="Calibri"/>
                          <a:cs typeface="Times New Roman"/>
                        </a:rPr>
                        <a:t>-</a:t>
                      </a:r>
                      <a:endParaRPr lang="en-ZA" sz="1800" b="1"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800" b="1" dirty="0" smtClean="0">
                          <a:effectLst/>
                          <a:latin typeface="+mn-lt"/>
                          <a:ea typeface="Calibri"/>
                          <a:cs typeface="Times New Roman"/>
                        </a:rPr>
                        <a:t>-</a:t>
                      </a:r>
                      <a:endParaRPr lang="en-ZA" sz="1800" b="1" dirty="0">
                        <a:effectLst/>
                        <a:latin typeface="+mn-lt"/>
                        <a:ea typeface="Calibri"/>
                        <a:cs typeface="Times New Roman"/>
                      </a:endParaRPr>
                    </a:p>
                  </a:txBody>
                  <a:tcPr marL="68580" marR="68580" marT="0" marB="0"/>
                </a:tc>
              </a:tr>
            </a:tbl>
          </a:graphicData>
        </a:graphic>
      </p:graphicFrame>
      <p:sp>
        <p:nvSpPr>
          <p:cNvPr id="4" name="Title 1"/>
          <p:cNvSpPr txBox="1">
            <a:spLocks/>
          </p:cNvSpPr>
          <p:nvPr/>
        </p:nvSpPr>
        <p:spPr>
          <a:xfrm>
            <a:off x="467544" y="188640"/>
            <a:ext cx="8229600" cy="562074"/>
          </a:xfrm>
          <a:prstGeom prst="rect">
            <a:avLst/>
          </a:prstGeom>
        </p:spPr>
        <p:txBody>
          <a:bodyPr>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3200" dirty="0" smtClean="0">
                <a:latin typeface="+mj-lt"/>
              </a:rPr>
              <a:t>2016/17 INFRASTRUCTURE PROJECTS </a:t>
            </a:r>
            <a:r>
              <a:rPr lang="en-US" sz="3200" dirty="0"/>
              <a:t>cont…</a:t>
            </a:r>
            <a:endParaRPr lang="en-ZA" sz="3200" dirty="0">
              <a:latin typeface="+mj-lt"/>
            </a:endParaRPr>
          </a:p>
        </p:txBody>
      </p:sp>
    </p:spTree>
    <p:extLst>
      <p:ext uri="{BB962C8B-B14F-4D97-AF65-F5344CB8AC3E}">
        <p14:creationId xmlns:p14="http://schemas.microsoft.com/office/powerpoint/2010/main" xmlns="" val="28312940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r>
              <a:rPr lang="en-ZA" dirty="0" smtClean="0"/>
              <a:t>19</a:t>
            </a:r>
          </a:p>
        </p:txBody>
      </p:sp>
      <p:graphicFrame>
        <p:nvGraphicFramePr>
          <p:cNvPr id="3" name="Table 2"/>
          <p:cNvGraphicFramePr>
            <a:graphicFrameLocks noGrp="1"/>
          </p:cNvGraphicFramePr>
          <p:nvPr>
            <p:extLst>
              <p:ext uri="{D42A27DB-BD31-4B8C-83A1-F6EECF244321}">
                <p14:modId xmlns:p14="http://schemas.microsoft.com/office/powerpoint/2010/main" xmlns="" val="204847014"/>
              </p:ext>
            </p:extLst>
          </p:nvPr>
        </p:nvGraphicFramePr>
        <p:xfrm>
          <a:off x="755575" y="1052736"/>
          <a:ext cx="7920881" cy="4756253"/>
        </p:xfrm>
        <a:graphic>
          <a:graphicData uri="http://schemas.openxmlformats.org/drawingml/2006/table">
            <a:tbl>
              <a:tblPr firstRow="1" bandRow="1">
                <a:tableStyleId>{5C22544A-7EE6-4342-B048-85BDC9FD1C3A}</a:tableStyleId>
              </a:tblPr>
              <a:tblGrid>
                <a:gridCol w="3024337"/>
                <a:gridCol w="1368152"/>
                <a:gridCol w="1449879"/>
                <a:gridCol w="2078513"/>
              </a:tblGrid>
              <a:tr h="405572">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PROJECT</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BUDGET</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EXPENDITURE TO DATE</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STATUS</a:t>
                      </a:r>
                      <a:endParaRPr lang="en-ZA" sz="1600" dirty="0">
                        <a:effectLst/>
                        <a:latin typeface="+mn-lt"/>
                        <a:ea typeface="Calibri"/>
                        <a:cs typeface="Times New Roman"/>
                      </a:endParaRPr>
                    </a:p>
                  </a:txBody>
                  <a:tcPr marL="68580" marR="68580" marT="0" marB="0"/>
                </a:tc>
              </a:tr>
              <a:tr h="836471">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600" b="1" dirty="0" smtClean="0">
                          <a:effectLst/>
                          <a:latin typeface="+mn-lt"/>
                        </a:rPr>
                        <a:t>National Archives</a:t>
                      </a:r>
                      <a:endParaRPr lang="en-ZA" sz="1600" b="1" dirty="0" smtClean="0">
                        <a:effectLst/>
                        <a:latin typeface="+mn-lt"/>
                        <a:ea typeface="Calibri"/>
                        <a:cs typeface="Times New Roman"/>
                      </a:endParaRPr>
                    </a:p>
                    <a:p>
                      <a:pPr marL="0" marR="0">
                        <a:lnSpc>
                          <a:spcPct val="115000"/>
                        </a:lnSpc>
                        <a:spcBef>
                          <a:spcPts val="0"/>
                        </a:spcBef>
                        <a:spcAft>
                          <a:spcPts val="0"/>
                        </a:spcAft>
                      </a:pPr>
                      <a:endParaRPr lang="en-ZA" sz="1600" b="1" dirty="0">
                        <a:effectLst/>
                        <a:latin typeface="+mn-lt"/>
                        <a:ea typeface="Calibri"/>
                        <a:cs typeface="Times New Roman"/>
                      </a:endParaRPr>
                    </a:p>
                  </a:txBody>
                  <a:tcPr marL="68580" marR="68580" marT="0" marB="0"/>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en-ZA" sz="1600" b="1" dirty="0" smtClean="0">
                          <a:solidFill>
                            <a:schemeClr val="tx1"/>
                          </a:solidFill>
                          <a:effectLst/>
                          <a:latin typeface="+mn-lt"/>
                        </a:rPr>
                        <a:t> 93 972 000 </a:t>
                      </a:r>
                    </a:p>
                    <a:p>
                      <a:pPr marL="0" marR="0" algn="r">
                        <a:lnSpc>
                          <a:spcPct val="115000"/>
                        </a:lnSpc>
                        <a:spcBef>
                          <a:spcPts val="0"/>
                        </a:spcBef>
                        <a:spcAft>
                          <a:spcPts val="0"/>
                        </a:spcAft>
                      </a:pPr>
                      <a:endParaRPr lang="en-ZA" sz="1600" b="1"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endParaRPr lang="en-ZA" sz="1600" b="1"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ZA" sz="1600" b="1" dirty="0">
                        <a:effectLst/>
                        <a:latin typeface="+mn-lt"/>
                        <a:ea typeface="Calibri"/>
                        <a:cs typeface="Times New Roman"/>
                      </a:endParaRPr>
                    </a:p>
                  </a:txBody>
                  <a:tcPr marL="68580" marR="68580" marT="0" marB="0"/>
                </a:tc>
              </a:tr>
              <a:tr h="670287">
                <a:tc>
                  <a:txBody>
                    <a:bodyPr/>
                    <a:lstStyle/>
                    <a:p>
                      <a:pPr marL="0" marR="0">
                        <a:lnSpc>
                          <a:spcPct val="115000"/>
                        </a:lnSpc>
                        <a:spcBef>
                          <a:spcPts val="0"/>
                        </a:spcBef>
                        <a:spcAft>
                          <a:spcPts val="0"/>
                        </a:spcAft>
                      </a:pPr>
                      <a:r>
                        <a:rPr lang="en-ZA" sz="1600" dirty="0">
                          <a:effectLst/>
                          <a:latin typeface="+mn-lt"/>
                        </a:rPr>
                        <a:t>National Archive (Pretoria) OLD Building remedial work</a:t>
                      </a: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solidFill>
                            <a:schemeClr val="tx1"/>
                          </a:solidFill>
                          <a:effectLst/>
                          <a:latin typeface="+mn-lt"/>
                          <a:ea typeface="+mn-ea"/>
                          <a:cs typeface="+mn-cs"/>
                        </a:rPr>
                        <a:t>48</a:t>
                      </a:r>
                      <a:r>
                        <a:rPr lang="en-ZA" sz="1600" baseline="0" dirty="0" smtClean="0">
                          <a:solidFill>
                            <a:schemeClr val="tx1"/>
                          </a:solidFill>
                          <a:effectLst/>
                          <a:latin typeface="+mn-lt"/>
                          <a:ea typeface="+mn-ea"/>
                          <a:cs typeface="+mn-cs"/>
                        </a:rPr>
                        <a:t> 933 782</a:t>
                      </a:r>
                      <a:endParaRPr lang="en-ZA" sz="160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effectLst/>
                          <a:latin typeface="+mn-lt"/>
                          <a:ea typeface="Calibri"/>
                          <a:cs typeface="Times New Roman"/>
                        </a:rPr>
                        <a:t> 17 178 253 </a:t>
                      </a:r>
                    </a:p>
                    <a:p>
                      <a:pPr marL="0" marR="0" algn="r">
                        <a:lnSpc>
                          <a:spcPct val="115000"/>
                        </a:lnSpc>
                        <a:spcBef>
                          <a:spcPts val="0"/>
                        </a:spcBef>
                        <a:spcAft>
                          <a:spcPts val="0"/>
                        </a:spcAft>
                      </a:pP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dirty="0" smtClean="0">
                          <a:effectLst/>
                          <a:latin typeface="+mn-lt"/>
                          <a:ea typeface="Calibri"/>
                          <a:cs typeface="Times New Roman"/>
                        </a:rPr>
                        <a:t>construction stage</a:t>
                      </a:r>
                    </a:p>
                  </a:txBody>
                  <a:tcPr marL="68580" marR="68580" marT="0" marB="0"/>
                </a:tc>
              </a:tr>
              <a:tr h="896221">
                <a:tc>
                  <a:txBody>
                    <a:bodyPr/>
                    <a:lstStyle/>
                    <a:p>
                      <a:pPr marL="0" marR="0">
                        <a:lnSpc>
                          <a:spcPct val="115000"/>
                        </a:lnSpc>
                        <a:spcBef>
                          <a:spcPts val="0"/>
                        </a:spcBef>
                        <a:spcAft>
                          <a:spcPts val="0"/>
                        </a:spcAft>
                      </a:pPr>
                      <a:r>
                        <a:rPr lang="en-ZA" sz="1600" dirty="0">
                          <a:effectLst/>
                          <a:latin typeface="+mn-lt"/>
                        </a:rPr>
                        <a:t>National Archive (Pretoria) Upgrading of fire protection system</a:t>
                      </a: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solidFill>
                            <a:schemeClr val="tx1"/>
                          </a:solidFill>
                          <a:effectLst/>
                          <a:latin typeface="+mn-lt"/>
                        </a:rPr>
                        <a:t>45 038 064</a:t>
                      </a:r>
                      <a:endParaRPr lang="en-ZA" sz="160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dirty="0" smtClean="0">
                          <a:effectLst/>
                          <a:latin typeface="+mn-lt"/>
                          <a:ea typeface="Calibri"/>
                          <a:cs typeface="Times New Roman"/>
                        </a:rPr>
                        <a:t>construction stage</a:t>
                      </a:r>
                    </a:p>
                  </a:txBody>
                  <a:tcPr marL="68580" marR="68580" marT="0" marB="0"/>
                </a:tc>
              </a:tr>
              <a:tr h="896221">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600" b="1" dirty="0" smtClean="0">
                          <a:effectLst/>
                          <a:latin typeface="+mn-lt"/>
                        </a:rPr>
                        <a:t>Archie Gumede</a:t>
                      </a:r>
                    </a:p>
                  </a:txBody>
                  <a:tcPr marL="68580" marR="68580" marT="0" marB="0"/>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en-ZA" sz="1600" b="1" dirty="0" smtClean="0">
                          <a:solidFill>
                            <a:schemeClr val="tx1"/>
                          </a:solidFill>
                          <a:effectLst/>
                          <a:latin typeface="+mn-lt"/>
                        </a:rPr>
                        <a:t> 2 883 000 </a:t>
                      </a:r>
                    </a:p>
                    <a:p>
                      <a:pPr marL="0" marR="0" indent="0" algn="r" defTabSz="914400" rtl="0" eaLnBrk="1" fontAlgn="auto" latinLnBrk="0" hangingPunct="1">
                        <a:lnSpc>
                          <a:spcPct val="115000"/>
                        </a:lnSpc>
                        <a:spcBef>
                          <a:spcPts val="0"/>
                        </a:spcBef>
                        <a:spcAft>
                          <a:spcPts val="0"/>
                        </a:spcAft>
                        <a:buClrTx/>
                        <a:buSzTx/>
                        <a:buFontTx/>
                        <a:buNone/>
                        <a:tabLst/>
                        <a:defRPr/>
                      </a:pPr>
                      <a:r>
                        <a:rPr lang="en-ZA" sz="1600" b="1" dirty="0" smtClean="0">
                          <a:solidFill>
                            <a:schemeClr val="tx1"/>
                          </a:solidFill>
                          <a:effectLst/>
                          <a:latin typeface="+mn-lt"/>
                        </a:rPr>
                        <a:t> </a:t>
                      </a:r>
                    </a:p>
                  </a:txBody>
                  <a:tcPr marL="68580" marR="68580" marT="0" marB="0"/>
                </a:tc>
                <a:tc>
                  <a:txBody>
                    <a:bodyPr/>
                    <a:lstStyle/>
                    <a:p>
                      <a:pPr marL="0" marR="0" algn="r">
                        <a:lnSpc>
                          <a:spcPct val="115000"/>
                        </a:lnSpc>
                        <a:spcBef>
                          <a:spcPts val="0"/>
                        </a:spcBef>
                        <a:spcAft>
                          <a:spcPts val="0"/>
                        </a:spcAft>
                      </a:pPr>
                      <a:endParaRPr lang="en-ZA" sz="1600" b="1" dirty="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b="1" dirty="0" smtClean="0">
                          <a:effectLst/>
                          <a:latin typeface="+mn-lt"/>
                          <a:ea typeface="Calibri"/>
                          <a:cs typeface="Times New Roman"/>
                        </a:rPr>
                        <a:t>Procurement</a:t>
                      </a:r>
                    </a:p>
                  </a:txBody>
                  <a:tcPr marL="68580" marR="68580" marT="0" marB="0"/>
                </a:tc>
              </a:tr>
              <a:tr h="896221">
                <a:tc>
                  <a:txBody>
                    <a:bodyPr/>
                    <a:lstStyle/>
                    <a:p>
                      <a:pPr marL="0" marR="0">
                        <a:lnSpc>
                          <a:spcPct val="115000"/>
                        </a:lnSpc>
                        <a:spcBef>
                          <a:spcPts val="0"/>
                        </a:spcBef>
                        <a:spcAft>
                          <a:spcPts val="0"/>
                        </a:spcAft>
                      </a:pPr>
                      <a:r>
                        <a:rPr lang="en-ZA" sz="1600" b="1" dirty="0" smtClean="0">
                          <a:effectLst/>
                          <a:latin typeface="+mn-lt"/>
                        </a:rPr>
                        <a:t>Del</a:t>
                      </a:r>
                      <a:r>
                        <a:rPr lang="en-ZA" sz="1600" b="1" baseline="0" dirty="0" smtClean="0">
                          <a:effectLst/>
                          <a:latin typeface="+mn-lt"/>
                        </a:rPr>
                        <a:t>villewood</a:t>
                      </a:r>
                      <a:endParaRPr lang="en-ZA" sz="1600" b="1" dirty="0">
                        <a:effectLst/>
                        <a:latin typeface="+mn-lt"/>
                      </a:endParaRPr>
                    </a:p>
                  </a:txBody>
                  <a:tcPr marL="68580" marR="68580" marT="0" marB="0"/>
                </a:tc>
                <a:tc>
                  <a:txBody>
                    <a:bodyPr/>
                    <a:lstStyle/>
                    <a:p>
                      <a:pPr marL="0" marR="0" algn="r">
                        <a:lnSpc>
                          <a:spcPct val="115000"/>
                        </a:lnSpc>
                        <a:spcBef>
                          <a:spcPts val="0"/>
                        </a:spcBef>
                        <a:spcAft>
                          <a:spcPts val="0"/>
                        </a:spcAft>
                      </a:pPr>
                      <a:r>
                        <a:rPr lang="en-ZA" sz="1600" b="1" dirty="0" smtClean="0">
                          <a:solidFill>
                            <a:schemeClr val="tx1"/>
                          </a:solidFill>
                          <a:effectLst/>
                          <a:latin typeface="+mn-lt"/>
                          <a:ea typeface="+mn-ea"/>
                          <a:cs typeface="+mn-cs"/>
                        </a:rPr>
                        <a:t> 10 000 000 </a:t>
                      </a:r>
                    </a:p>
                  </a:txBody>
                  <a:tcPr marL="68580" marR="68580" marT="0" marB="0"/>
                </a:tc>
                <a:tc>
                  <a:txBody>
                    <a:bodyPr/>
                    <a:lstStyle/>
                    <a:p>
                      <a:pPr marL="0" marR="0" algn="r">
                        <a:lnSpc>
                          <a:spcPct val="115000"/>
                        </a:lnSpc>
                        <a:spcBef>
                          <a:spcPts val="0"/>
                        </a:spcBef>
                        <a:spcAft>
                          <a:spcPts val="0"/>
                        </a:spcAft>
                      </a:pPr>
                      <a:endParaRPr lang="en-ZA" sz="1600" dirty="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b="1" dirty="0" smtClean="0">
                          <a:effectLst/>
                          <a:latin typeface="+mn-lt"/>
                          <a:ea typeface="Calibri"/>
                          <a:cs typeface="Times New Roman"/>
                        </a:rPr>
                        <a:t>Construction stage</a:t>
                      </a:r>
                    </a:p>
                  </a:txBody>
                  <a:tcPr marL="68580" marR="68580" marT="0" marB="0"/>
                </a:tc>
              </a:tr>
            </a:tbl>
          </a:graphicData>
        </a:graphic>
      </p:graphicFrame>
      <p:sp>
        <p:nvSpPr>
          <p:cNvPr id="4" name="Title 1"/>
          <p:cNvSpPr txBox="1">
            <a:spLocks/>
          </p:cNvSpPr>
          <p:nvPr/>
        </p:nvSpPr>
        <p:spPr>
          <a:xfrm>
            <a:off x="467544" y="188640"/>
            <a:ext cx="8229600" cy="562074"/>
          </a:xfrm>
          <a:prstGeom prst="rect">
            <a:avLst/>
          </a:prstGeom>
        </p:spPr>
        <p:txBody>
          <a:bodyPr>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3200" dirty="0" smtClean="0">
                <a:latin typeface="+mj-lt"/>
              </a:rPr>
              <a:t>2016/17 INFRASTRUCTURE PROJECTS </a:t>
            </a:r>
            <a:r>
              <a:rPr lang="en-US" sz="3200" dirty="0"/>
              <a:t>cont…</a:t>
            </a:r>
            <a:endParaRPr lang="en-ZA" sz="3200" dirty="0">
              <a:latin typeface="+mj-lt"/>
            </a:endParaRPr>
          </a:p>
        </p:txBody>
      </p:sp>
    </p:spTree>
    <p:extLst>
      <p:ext uri="{BB962C8B-B14F-4D97-AF65-F5344CB8AC3E}">
        <p14:creationId xmlns:p14="http://schemas.microsoft.com/office/powerpoint/2010/main" xmlns="" val="1304842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96752"/>
            <a:ext cx="8712968" cy="4968552"/>
          </a:xfrm>
        </p:spPr>
        <p:txBody>
          <a:bodyPr>
            <a:normAutofit/>
          </a:bodyPr>
          <a:lstStyle/>
          <a:p>
            <a:pPr marL="457200" lvl="1" indent="0">
              <a:lnSpc>
                <a:spcPct val="90000"/>
              </a:lnSpc>
              <a:buNone/>
            </a:pPr>
            <a:endParaRPr lang="en-US" sz="2000" dirty="0">
              <a:solidFill>
                <a:schemeClr val="tx1"/>
              </a:solidFill>
              <a:latin typeface="Arial" pitchFamily="34" charset="0"/>
            </a:endParaRPr>
          </a:p>
          <a:p>
            <a:pPr>
              <a:buFont typeface="Wingdings" panose="05000000000000000000" pitchFamily="2" charset="2"/>
              <a:buChar char="q"/>
            </a:pPr>
            <a:r>
              <a:rPr lang="en-US" b="0" dirty="0" smtClean="0">
                <a:solidFill>
                  <a:schemeClr val="tx1"/>
                </a:solidFill>
              </a:rPr>
              <a:t>PURPOSE OF THE PRESENTATION</a:t>
            </a:r>
            <a:endParaRPr lang="en-ZA" b="0" dirty="0" smtClean="0">
              <a:solidFill>
                <a:schemeClr val="tx1"/>
              </a:solidFill>
            </a:endParaRPr>
          </a:p>
          <a:p>
            <a:pPr>
              <a:buFont typeface="Wingdings" panose="05000000000000000000" pitchFamily="2" charset="2"/>
              <a:buChar char="q"/>
            </a:pPr>
            <a:endParaRPr lang="en-ZA" b="0" dirty="0" smtClean="0">
              <a:solidFill>
                <a:schemeClr val="tx1"/>
              </a:solidFill>
            </a:endParaRPr>
          </a:p>
          <a:p>
            <a:pPr>
              <a:buFont typeface="Wingdings" panose="05000000000000000000" pitchFamily="2" charset="2"/>
              <a:buChar char="q"/>
            </a:pPr>
            <a:r>
              <a:rPr lang="en-US" b="0" dirty="0" smtClean="0">
                <a:solidFill>
                  <a:schemeClr val="tx1"/>
                </a:solidFill>
              </a:rPr>
              <a:t>ALLOCATION AND EXPENDITURE </a:t>
            </a:r>
            <a:r>
              <a:rPr lang="en-US" b="0" dirty="0">
                <a:solidFill>
                  <a:schemeClr val="tx1"/>
                </a:solidFill>
              </a:rPr>
              <a:t>AS AT 31 </a:t>
            </a:r>
            <a:r>
              <a:rPr lang="en-US" b="0" dirty="0" smtClean="0">
                <a:solidFill>
                  <a:schemeClr val="tx1"/>
                </a:solidFill>
              </a:rPr>
              <a:t>JULY </a:t>
            </a:r>
            <a:r>
              <a:rPr lang="en-US" b="0" dirty="0">
                <a:solidFill>
                  <a:schemeClr val="tx1"/>
                </a:solidFill>
              </a:rPr>
              <a:t>2016</a:t>
            </a:r>
          </a:p>
          <a:p>
            <a:pPr marL="0" indent="0">
              <a:buNone/>
            </a:pPr>
            <a:endParaRPr lang="en-US" b="0" dirty="0" smtClean="0">
              <a:solidFill>
                <a:schemeClr val="tx1"/>
              </a:solidFill>
            </a:endParaRPr>
          </a:p>
          <a:p>
            <a:pPr>
              <a:buFont typeface="Wingdings" panose="05000000000000000000" pitchFamily="2" charset="2"/>
              <a:buChar char="q"/>
            </a:pPr>
            <a:r>
              <a:rPr lang="en-US" b="0" dirty="0">
                <a:solidFill>
                  <a:schemeClr val="tx1"/>
                </a:solidFill>
              </a:rPr>
              <a:t>FUNDED MAINTENACE  AND UPGRADING PROJECTS  IN </a:t>
            </a:r>
            <a:r>
              <a:rPr lang="en-US" b="0" dirty="0" smtClean="0">
                <a:solidFill>
                  <a:schemeClr val="tx1"/>
                </a:solidFill>
              </a:rPr>
              <a:t>2016/17 </a:t>
            </a:r>
            <a:r>
              <a:rPr lang="en-US" b="0" dirty="0">
                <a:solidFill>
                  <a:schemeClr val="tx1"/>
                </a:solidFill>
              </a:rPr>
              <a:t>FINANCIAL </a:t>
            </a:r>
            <a:r>
              <a:rPr lang="en-US" b="0" dirty="0" smtClean="0">
                <a:solidFill>
                  <a:schemeClr val="tx1"/>
                </a:solidFill>
              </a:rPr>
              <a:t>YEAR</a:t>
            </a:r>
          </a:p>
          <a:p>
            <a:pPr marL="0" indent="0">
              <a:buNone/>
            </a:pPr>
            <a:endParaRPr lang="en-US" b="0" dirty="0" smtClean="0">
              <a:solidFill>
                <a:schemeClr val="tx1"/>
              </a:solidFill>
            </a:endParaRPr>
          </a:p>
          <a:p>
            <a:pPr>
              <a:buFont typeface="Wingdings" panose="05000000000000000000" pitchFamily="2" charset="2"/>
              <a:buChar char="q"/>
            </a:pPr>
            <a:r>
              <a:rPr lang="en-US" b="0" dirty="0" smtClean="0">
                <a:solidFill>
                  <a:schemeClr val="tx1"/>
                </a:solidFill>
              </a:rPr>
              <a:t>INFRASTRUCTURE </a:t>
            </a:r>
            <a:r>
              <a:rPr lang="en-US" b="0" dirty="0">
                <a:solidFill>
                  <a:schemeClr val="tx1"/>
                </a:solidFill>
              </a:rPr>
              <a:t>IMPROVEMENT PLAN</a:t>
            </a:r>
          </a:p>
          <a:p>
            <a:pPr marL="0" indent="0">
              <a:buNone/>
            </a:pPr>
            <a:endParaRPr lang="en-ZA" b="0" dirty="0" smtClean="0">
              <a:solidFill>
                <a:schemeClr val="tx1"/>
              </a:solidFill>
            </a:endParaRPr>
          </a:p>
          <a:p>
            <a:pPr>
              <a:buFont typeface="Wingdings" panose="05000000000000000000" pitchFamily="2" charset="2"/>
              <a:buChar char="q"/>
            </a:pPr>
            <a:r>
              <a:rPr lang="en-US" b="0" dirty="0" smtClean="0">
                <a:solidFill>
                  <a:schemeClr val="tx1"/>
                </a:solidFill>
              </a:rPr>
              <a:t>CONCLUSION</a:t>
            </a:r>
          </a:p>
          <a:p>
            <a:pPr marL="0" indent="0">
              <a:buNone/>
            </a:pPr>
            <a:endParaRPr lang="en-US" dirty="0" smtClean="0">
              <a:solidFill>
                <a:schemeClr val="tx1"/>
              </a:solidFill>
            </a:endParaRPr>
          </a:p>
          <a:p>
            <a:pPr marL="0" indent="0">
              <a:buNone/>
            </a:pPr>
            <a:endParaRPr lang="en-ZA" dirty="0" smtClean="0">
              <a:solidFill>
                <a:schemeClr val="tx1"/>
              </a:solidFill>
            </a:endParaRPr>
          </a:p>
          <a:p>
            <a:pPr marL="0" indent="0">
              <a:buNone/>
            </a:pPr>
            <a:endParaRPr lang="en-ZA" dirty="0">
              <a:solidFill>
                <a:schemeClr val="tx1"/>
              </a:solidFill>
            </a:endParaRPr>
          </a:p>
        </p:txBody>
      </p:sp>
      <p:sp>
        <p:nvSpPr>
          <p:cNvPr id="7" name="Title 6"/>
          <p:cNvSpPr>
            <a:spLocks noGrp="1"/>
          </p:cNvSpPr>
          <p:nvPr>
            <p:ph type="title"/>
          </p:nvPr>
        </p:nvSpPr>
        <p:spPr>
          <a:xfrm>
            <a:off x="467544" y="260648"/>
            <a:ext cx="8229600" cy="710952"/>
          </a:xfrm>
        </p:spPr>
        <p:txBody>
          <a:bodyPr>
            <a:noAutofit/>
          </a:bodyPr>
          <a:lstStyle/>
          <a:p>
            <a:pPr algn="ctr"/>
            <a:r>
              <a:rPr lang="en-US" dirty="0" smtClean="0">
                <a:latin typeface="+mj-lt"/>
              </a:rPr>
              <a:t>OUTLINE OF THE PRESENTATION</a:t>
            </a:r>
            <a:r>
              <a:rPr lang="en-US" sz="4400" dirty="0">
                <a:latin typeface="+mj-lt"/>
              </a:rPr>
              <a:t/>
            </a:r>
            <a:br>
              <a:rPr lang="en-US" sz="4400" dirty="0">
                <a:latin typeface="+mj-lt"/>
              </a:rPr>
            </a:br>
            <a:endParaRPr lang="en-ZA" sz="4400" dirty="0">
              <a:latin typeface="+mj-lt"/>
            </a:endParaRPr>
          </a:p>
        </p:txBody>
      </p:sp>
      <p:sp>
        <p:nvSpPr>
          <p:cNvPr id="2" name="Slide Number Placeholder 1"/>
          <p:cNvSpPr>
            <a:spLocks noGrp="1"/>
          </p:cNvSpPr>
          <p:nvPr>
            <p:ph type="sldNum" sz="quarter" idx="4"/>
          </p:nvPr>
        </p:nvSpPr>
        <p:spPr/>
        <p:txBody>
          <a:bodyPr/>
          <a:lstStyle/>
          <a:p>
            <a:fld id="{3E4CC721-C717-4376-B6D6-9DC11BC22B18}" type="slidenum">
              <a:rPr lang="en-ZA" sz="1200" b="1" smtClean="0">
                <a:latin typeface="Arial" panose="020B0604020202020204" pitchFamily="34" charset="0"/>
                <a:cs typeface="Arial" panose="020B0604020202020204" pitchFamily="34" charset="0"/>
              </a:rPr>
              <a:pPr/>
              <a:t>2</a:t>
            </a:fld>
            <a:endParaRPr lang="en-ZA" sz="12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284555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r>
              <a:rPr lang="en-ZA" dirty="0" smtClean="0"/>
              <a:t>20</a:t>
            </a:r>
          </a:p>
        </p:txBody>
      </p:sp>
      <p:graphicFrame>
        <p:nvGraphicFramePr>
          <p:cNvPr id="3" name="Table 2"/>
          <p:cNvGraphicFramePr>
            <a:graphicFrameLocks noGrp="1"/>
          </p:cNvGraphicFramePr>
          <p:nvPr>
            <p:extLst>
              <p:ext uri="{D42A27DB-BD31-4B8C-83A1-F6EECF244321}">
                <p14:modId xmlns:p14="http://schemas.microsoft.com/office/powerpoint/2010/main" xmlns="" val="67983522"/>
              </p:ext>
            </p:extLst>
          </p:nvPr>
        </p:nvGraphicFramePr>
        <p:xfrm>
          <a:off x="611561" y="1052736"/>
          <a:ext cx="7920880" cy="4737823"/>
        </p:xfrm>
        <a:graphic>
          <a:graphicData uri="http://schemas.openxmlformats.org/drawingml/2006/table">
            <a:tbl>
              <a:tblPr firstRow="1" bandRow="1">
                <a:tableStyleId>{5C22544A-7EE6-4342-B048-85BDC9FD1C3A}</a:tableStyleId>
              </a:tblPr>
              <a:tblGrid>
                <a:gridCol w="2509585"/>
                <a:gridCol w="1490067"/>
                <a:gridCol w="1725340"/>
                <a:gridCol w="2195888"/>
              </a:tblGrid>
              <a:tr h="431520">
                <a:tc>
                  <a:txBody>
                    <a:bodyPr/>
                    <a:lstStyle/>
                    <a:p>
                      <a:pPr marL="0" marR="0">
                        <a:lnSpc>
                          <a:spcPct val="115000"/>
                        </a:lnSpc>
                        <a:spcBef>
                          <a:spcPts val="0"/>
                        </a:spcBef>
                        <a:spcAft>
                          <a:spcPts val="0"/>
                        </a:spcAft>
                      </a:pPr>
                      <a:r>
                        <a:rPr lang="en-US" sz="1600" dirty="0" smtClean="0">
                          <a:effectLst/>
                          <a:latin typeface="+mn-lt"/>
                          <a:ea typeface="Calibri"/>
                          <a:cs typeface="Times New Roman"/>
                        </a:rPr>
                        <a:t>PROJECT</a:t>
                      </a: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dirty="0" smtClean="0">
                          <a:effectLst/>
                          <a:latin typeface="+mn-lt"/>
                          <a:ea typeface="Calibri"/>
                          <a:cs typeface="Times New Roman"/>
                        </a:rPr>
                        <a:t>BUDGET</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EXPENDITURE TO DATE</a:t>
                      </a: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dirty="0" smtClean="0">
                          <a:effectLst/>
                          <a:latin typeface="+mn-lt"/>
                          <a:ea typeface="Calibri"/>
                          <a:cs typeface="Times New Roman"/>
                        </a:rPr>
                        <a:t>STATUS</a:t>
                      </a:r>
                      <a:endParaRPr lang="en-ZA" sz="1600" dirty="0">
                        <a:effectLst/>
                        <a:latin typeface="+mn-lt"/>
                        <a:ea typeface="Calibri"/>
                        <a:cs typeface="Times New Roman"/>
                      </a:endParaRPr>
                    </a:p>
                  </a:txBody>
                  <a:tcPr marL="68580" marR="68580" marT="0" marB="0"/>
                </a:tc>
              </a:tr>
              <a:tr h="596713">
                <a:tc>
                  <a:txBody>
                    <a:bodyPr/>
                    <a:lstStyle/>
                    <a:p>
                      <a:pPr marL="0" marR="0">
                        <a:lnSpc>
                          <a:spcPct val="115000"/>
                        </a:lnSpc>
                        <a:spcBef>
                          <a:spcPts val="0"/>
                        </a:spcBef>
                        <a:spcAft>
                          <a:spcPts val="0"/>
                        </a:spcAft>
                      </a:pPr>
                      <a:r>
                        <a:rPr lang="en-ZA" sz="1600" b="1" dirty="0" smtClean="0">
                          <a:effectLst/>
                          <a:latin typeface="+mn-lt"/>
                        </a:rPr>
                        <a:t>Gumtree Mill</a:t>
                      </a:r>
                    </a:p>
                    <a:p>
                      <a:pPr marL="0" marR="0">
                        <a:lnSpc>
                          <a:spcPct val="115000"/>
                        </a:lnSpc>
                        <a:spcBef>
                          <a:spcPts val="0"/>
                        </a:spcBef>
                        <a:spcAft>
                          <a:spcPts val="0"/>
                        </a:spcAft>
                      </a:pPr>
                      <a:endParaRPr lang="en-ZA" sz="1600" b="1" dirty="0">
                        <a:effectLst/>
                        <a:latin typeface="+mn-lt"/>
                      </a:endParaRPr>
                    </a:p>
                  </a:txBody>
                  <a:tcPr marL="68580" marR="68580" marT="0" marB="0"/>
                </a:tc>
                <a:tc>
                  <a:txBody>
                    <a:bodyPr/>
                    <a:lstStyle/>
                    <a:p>
                      <a:pPr marL="0" marR="0" algn="r">
                        <a:lnSpc>
                          <a:spcPct val="115000"/>
                        </a:lnSpc>
                        <a:spcBef>
                          <a:spcPts val="0"/>
                        </a:spcBef>
                        <a:spcAft>
                          <a:spcPts val="0"/>
                        </a:spcAft>
                      </a:pPr>
                      <a:r>
                        <a:rPr lang="en-ZA" sz="1600" b="1" dirty="0" smtClean="0">
                          <a:solidFill>
                            <a:schemeClr val="tx1"/>
                          </a:solidFill>
                          <a:effectLst/>
                          <a:latin typeface="+mn-lt"/>
                        </a:rPr>
                        <a:t> 180 000 </a:t>
                      </a:r>
                    </a:p>
                  </a:txBody>
                  <a:tcPr marL="68580" marR="68580" marT="0" marB="0"/>
                </a:tc>
                <a:tc>
                  <a:txBody>
                    <a:bodyPr/>
                    <a:lstStyle/>
                    <a:p>
                      <a:pPr marL="0" marR="0" algn="r">
                        <a:lnSpc>
                          <a:spcPct val="115000"/>
                        </a:lnSpc>
                        <a:spcBef>
                          <a:spcPts val="0"/>
                        </a:spcBef>
                        <a:spcAft>
                          <a:spcPts val="0"/>
                        </a:spcAft>
                      </a:pPr>
                      <a:r>
                        <a:rPr lang="en-US" sz="1600" dirty="0" smtClean="0">
                          <a:solidFill>
                            <a:schemeClr val="tx1"/>
                          </a:solidFill>
                          <a:effectLst/>
                          <a:latin typeface="+mn-lt"/>
                          <a:ea typeface="Calibri"/>
                          <a:cs typeface="Times New Roman"/>
                        </a:rPr>
                        <a:t>0</a:t>
                      </a:r>
                      <a:endParaRPr lang="en-ZA" sz="1600" dirty="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effectLst/>
                          <a:latin typeface="+mn-lt"/>
                          <a:ea typeface="Calibri"/>
                          <a:cs typeface="Times New Roman"/>
                        </a:rPr>
                        <a:t>Planning</a:t>
                      </a:r>
                      <a:endParaRPr lang="en-ZA" sz="1600" b="1" dirty="0">
                        <a:effectLst/>
                        <a:latin typeface="+mn-lt"/>
                        <a:ea typeface="Calibri"/>
                        <a:cs typeface="Times New Roman"/>
                      </a:endParaRPr>
                    </a:p>
                  </a:txBody>
                  <a:tcPr marL="68580" marR="68580" marT="0" marB="0"/>
                </a:tc>
              </a:tr>
              <a:tr h="596713">
                <a:tc>
                  <a:txBody>
                    <a:bodyPr/>
                    <a:lstStyle/>
                    <a:p>
                      <a:pPr marL="0" marR="0">
                        <a:lnSpc>
                          <a:spcPct val="115000"/>
                        </a:lnSpc>
                        <a:spcBef>
                          <a:spcPts val="0"/>
                        </a:spcBef>
                        <a:spcAft>
                          <a:spcPts val="0"/>
                        </a:spcAft>
                      </a:pPr>
                      <a:r>
                        <a:rPr lang="en-ZA" sz="1600" b="1" dirty="0" smtClean="0">
                          <a:effectLst/>
                          <a:latin typeface="+mn-lt"/>
                        </a:rPr>
                        <a:t>Ingquza Hill Museum</a:t>
                      </a:r>
                    </a:p>
                    <a:p>
                      <a:pPr marL="0" marR="0">
                        <a:lnSpc>
                          <a:spcPct val="115000"/>
                        </a:lnSpc>
                        <a:spcBef>
                          <a:spcPts val="0"/>
                        </a:spcBef>
                        <a:spcAft>
                          <a:spcPts val="0"/>
                        </a:spcAft>
                      </a:pPr>
                      <a:endParaRPr lang="en-ZA" sz="1600" b="1" dirty="0">
                        <a:effectLst/>
                        <a:latin typeface="+mn-lt"/>
                      </a:endParaRPr>
                    </a:p>
                  </a:txBody>
                  <a:tcPr marL="68580" marR="68580" marT="0" marB="0"/>
                </a:tc>
                <a:tc>
                  <a:txBody>
                    <a:bodyPr/>
                    <a:lstStyle/>
                    <a:p>
                      <a:pPr marL="0" marR="0" algn="r">
                        <a:lnSpc>
                          <a:spcPct val="115000"/>
                        </a:lnSpc>
                        <a:spcBef>
                          <a:spcPts val="0"/>
                        </a:spcBef>
                        <a:spcAft>
                          <a:spcPts val="0"/>
                        </a:spcAft>
                      </a:pPr>
                      <a:r>
                        <a:rPr lang="en-ZA" sz="1600" b="1" dirty="0" smtClean="0">
                          <a:effectLst/>
                          <a:latin typeface="+mn-lt"/>
                        </a:rPr>
                        <a:t> 7 000 000 </a:t>
                      </a:r>
                      <a:endParaRPr lang="en-ZA" sz="1600" b="1" dirty="0">
                        <a:effectLst/>
                        <a:latin typeface="+mn-lt"/>
                      </a:endParaRPr>
                    </a:p>
                  </a:txBody>
                  <a:tcPr marL="68580" marR="68580" marT="0" marB="0"/>
                </a:tc>
                <a:tc>
                  <a:txBody>
                    <a:bodyPr/>
                    <a:lstStyle/>
                    <a:p>
                      <a:pPr marL="0" marR="0" algn="r">
                        <a:lnSpc>
                          <a:spcPct val="115000"/>
                        </a:lnSpc>
                        <a:spcBef>
                          <a:spcPts val="0"/>
                        </a:spcBef>
                        <a:spcAft>
                          <a:spcPts val="0"/>
                        </a:spcAft>
                      </a:pPr>
                      <a:r>
                        <a:rPr lang="en-US" sz="1600" dirty="0" smtClean="0">
                          <a:effectLst/>
                          <a:latin typeface="+mn-lt"/>
                          <a:ea typeface="Calibri"/>
                          <a:cs typeface="Times New Roman"/>
                        </a:rPr>
                        <a:t>0</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b="1" dirty="0" smtClean="0">
                          <a:effectLst/>
                          <a:latin typeface="+mn-lt"/>
                          <a:ea typeface="Calibri"/>
                          <a:cs typeface="Times New Roman"/>
                        </a:rPr>
                        <a:t>Phase 1 practical completion</a:t>
                      </a:r>
                    </a:p>
                  </a:txBody>
                  <a:tcPr marL="68580" marR="68580" marT="0" marB="0"/>
                </a:tc>
              </a:tr>
              <a:tr h="596713">
                <a:tc>
                  <a:txBody>
                    <a:bodyPr/>
                    <a:lstStyle/>
                    <a:p>
                      <a:pPr marL="0" marR="0">
                        <a:lnSpc>
                          <a:spcPct val="115000"/>
                        </a:lnSpc>
                        <a:spcBef>
                          <a:spcPts val="0"/>
                        </a:spcBef>
                        <a:spcAft>
                          <a:spcPts val="0"/>
                        </a:spcAft>
                      </a:pPr>
                      <a:r>
                        <a:rPr lang="en-ZA" sz="1600" b="1" dirty="0" smtClean="0">
                          <a:effectLst/>
                          <a:latin typeface="+mn-lt"/>
                        </a:rPr>
                        <a:t>Enyokeni Cultural Precinct</a:t>
                      </a:r>
                    </a:p>
                    <a:p>
                      <a:pPr marL="0" marR="0">
                        <a:lnSpc>
                          <a:spcPct val="115000"/>
                        </a:lnSpc>
                        <a:spcBef>
                          <a:spcPts val="0"/>
                        </a:spcBef>
                        <a:spcAft>
                          <a:spcPts val="0"/>
                        </a:spcAft>
                      </a:pPr>
                      <a:endParaRPr lang="en-ZA" sz="1600" b="1" dirty="0">
                        <a:effectLst/>
                        <a:latin typeface="+mn-lt"/>
                      </a:endParaRPr>
                    </a:p>
                  </a:txBody>
                  <a:tcPr marL="68580" marR="68580" marT="0" marB="0"/>
                </a:tc>
                <a:tc>
                  <a:txBody>
                    <a:bodyPr/>
                    <a:lstStyle/>
                    <a:p>
                      <a:pPr marL="0" marR="0" algn="r">
                        <a:lnSpc>
                          <a:spcPct val="115000"/>
                        </a:lnSpc>
                        <a:spcBef>
                          <a:spcPts val="0"/>
                        </a:spcBef>
                        <a:spcAft>
                          <a:spcPts val="0"/>
                        </a:spcAft>
                      </a:pPr>
                      <a:r>
                        <a:rPr lang="en-ZA" sz="1600" b="1" dirty="0" smtClean="0">
                          <a:effectLst/>
                          <a:latin typeface="+mn-lt"/>
                        </a:rPr>
                        <a:t> 29 150 000 </a:t>
                      </a:r>
                      <a:endParaRPr lang="en-ZA" sz="1600" b="1" dirty="0">
                        <a:effectLst/>
                        <a:latin typeface="+mn-lt"/>
                      </a:endParaRPr>
                    </a:p>
                  </a:txBody>
                  <a:tcPr marL="68580" marR="68580" marT="0" marB="0"/>
                </a:tc>
                <a:tc>
                  <a:txBody>
                    <a:bodyPr/>
                    <a:lstStyle/>
                    <a:p>
                      <a:pPr marL="0" marR="0" algn="r">
                        <a:lnSpc>
                          <a:spcPct val="115000"/>
                        </a:lnSpc>
                        <a:spcBef>
                          <a:spcPts val="0"/>
                        </a:spcBef>
                        <a:spcAft>
                          <a:spcPts val="0"/>
                        </a:spcAft>
                      </a:pPr>
                      <a:r>
                        <a:rPr lang="en-US" sz="1600" b="1" dirty="0" smtClean="0">
                          <a:effectLst/>
                          <a:latin typeface="+mn-lt"/>
                          <a:ea typeface="Calibri"/>
                          <a:cs typeface="Times New Roman"/>
                        </a:rPr>
                        <a:t>0</a:t>
                      </a:r>
                      <a:endParaRPr lang="en-ZA" sz="1600" b="1"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effectLst/>
                          <a:latin typeface="+mn-lt"/>
                          <a:ea typeface="Calibri"/>
                          <a:cs typeface="Times New Roman"/>
                        </a:rPr>
                        <a:t>Planning</a:t>
                      </a:r>
                      <a:endParaRPr lang="en-ZA" sz="1600" b="1" dirty="0">
                        <a:effectLst/>
                        <a:latin typeface="+mn-lt"/>
                        <a:ea typeface="Calibri"/>
                        <a:cs typeface="Times New Roman"/>
                      </a:endParaRPr>
                    </a:p>
                  </a:txBody>
                  <a:tcPr marL="68580" marR="68580" marT="0" marB="0"/>
                </a:tc>
              </a:tr>
              <a:tr h="596713">
                <a:tc>
                  <a:txBody>
                    <a:bodyPr/>
                    <a:lstStyle/>
                    <a:p>
                      <a:pPr marL="0" marR="0">
                        <a:lnSpc>
                          <a:spcPct val="115000"/>
                        </a:lnSpc>
                        <a:spcBef>
                          <a:spcPts val="0"/>
                        </a:spcBef>
                        <a:spcAft>
                          <a:spcPts val="0"/>
                        </a:spcAft>
                      </a:pPr>
                      <a:r>
                        <a:rPr lang="en-ZA" sz="1600" b="1" dirty="0" smtClean="0">
                          <a:effectLst/>
                          <a:latin typeface="+mn-lt"/>
                        </a:rPr>
                        <a:t>OR Tambo Memorial</a:t>
                      </a:r>
                    </a:p>
                    <a:p>
                      <a:pPr marL="0" marR="0">
                        <a:lnSpc>
                          <a:spcPct val="115000"/>
                        </a:lnSpc>
                        <a:spcBef>
                          <a:spcPts val="0"/>
                        </a:spcBef>
                        <a:spcAft>
                          <a:spcPts val="0"/>
                        </a:spcAft>
                      </a:pPr>
                      <a:endParaRPr lang="en-ZA" sz="1600" b="1" dirty="0" smtClean="0">
                        <a:effectLst/>
                        <a:latin typeface="+mn-lt"/>
                      </a:endParaRPr>
                    </a:p>
                  </a:txBody>
                  <a:tcPr marL="68580" marR="68580" marT="0" marB="0"/>
                </a:tc>
                <a:tc>
                  <a:txBody>
                    <a:bodyPr/>
                    <a:lstStyle/>
                    <a:p>
                      <a:pPr marL="0" marR="0" algn="r">
                        <a:lnSpc>
                          <a:spcPct val="115000"/>
                        </a:lnSpc>
                        <a:spcBef>
                          <a:spcPts val="0"/>
                        </a:spcBef>
                        <a:spcAft>
                          <a:spcPts val="0"/>
                        </a:spcAft>
                      </a:pPr>
                      <a:r>
                        <a:rPr lang="en-ZA" sz="1600" b="1" dirty="0" smtClean="0">
                          <a:effectLst/>
                          <a:latin typeface="+mn-lt"/>
                        </a:rPr>
                        <a:t> 3 000 000 </a:t>
                      </a:r>
                    </a:p>
                  </a:txBody>
                  <a:tcPr marL="68580" marR="68580" marT="0" marB="0"/>
                </a:tc>
                <a:tc>
                  <a:txBody>
                    <a:bodyPr/>
                    <a:lstStyle/>
                    <a:p>
                      <a:pPr marL="0" marR="0" algn="r">
                        <a:lnSpc>
                          <a:spcPct val="115000"/>
                        </a:lnSpc>
                        <a:spcBef>
                          <a:spcPts val="0"/>
                        </a:spcBef>
                        <a:spcAft>
                          <a:spcPts val="0"/>
                        </a:spcAft>
                      </a:pPr>
                      <a:r>
                        <a:rPr lang="en-US" sz="1600" b="1" dirty="0" smtClean="0">
                          <a:effectLst/>
                          <a:latin typeface="+mn-lt"/>
                          <a:ea typeface="Calibri"/>
                          <a:cs typeface="Times New Roman"/>
                        </a:rPr>
                        <a:t>0</a:t>
                      </a:r>
                      <a:endParaRPr lang="en-ZA" sz="1600" b="1"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b="1" dirty="0" smtClean="0">
                          <a:effectLst/>
                          <a:latin typeface="+mn-lt"/>
                          <a:ea typeface="Calibri"/>
                          <a:cs typeface="Times New Roman"/>
                        </a:rPr>
                        <a:t>planning stage</a:t>
                      </a:r>
                    </a:p>
                  </a:txBody>
                  <a:tcPr marL="68580" marR="68580" marT="0" marB="0"/>
                </a:tc>
              </a:tr>
              <a:tr h="596713">
                <a:tc>
                  <a:txBody>
                    <a:bodyPr/>
                    <a:lstStyle/>
                    <a:p>
                      <a:pPr marL="0" marR="0">
                        <a:lnSpc>
                          <a:spcPct val="115000"/>
                        </a:lnSpc>
                        <a:spcBef>
                          <a:spcPts val="0"/>
                        </a:spcBef>
                        <a:spcAft>
                          <a:spcPts val="0"/>
                        </a:spcAft>
                      </a:pPr>
                      <a:r>
                        <a:rPr lang="en-ZA" sz="1600" b="1" dirty="0" smtClean="0">
                          <a:effectLst/>
                          <a:latin typeface="+mn-lt"/>
                        </a:rPr>
                        <a:t>Raymond Mhlaba Statue</a:t>
                      </a:r>
                    </a:p>
                    <a:p>
                      <a:pPr marL="0" marR="0">
                        <a:lnSpc>
                          <a:spcPct val="115000"/>
                        </a:lnSpc>
                        <a:spcBef>
                          <a:spcPts val="0"/>
                        </a:spcBef>
                        <a:spcAft>
                          <a:spcPts val="0"/>
                        </a:spcAft>
                      </a:pPr>
                      <a:endParaRPr lang="en-ZA" sz="1600" b="1" dirty="0" smtClean="0">
                        <a:effectLst/>
                        <a:latin typeface="+mn-lt"/>
                      </a:endParaRPr>
                    </a:p>
                  </a:txBody>
                  <a:tcPr marL="68580" marR="68580" marT="0" marB="0"/>
                </a:tc>
                <a:tc>
                  <a:txBody>
                    <a:bodyPr/>
                    <a:lstStyle/>
                    <a:p>
                      <a:pPr marL="0" marR="0" algn="r">
                        <a:lnSpc>
                          <a:spcPct val="115000"/>
                        </a:lnSpc>
                        <a:spcBef>
                          <a:spcPts val="0"/>
                        </a:spcBef>
                        <a:spcAft>
                          <a:spcPts val="0"/>
                        </a:spcAft>
                      </a:pPr>
                      <a:r>
                        <a:rPr lang="en-ZA" sz="1600" b="1" dirty="0" smtClean="0">
                          <a:effectLst/>
                          <a:latin typeface="+mn-lt"/>
                        </a:rPr>
                        <a:t> 2 000 000 </a:t>
                      </a:r>
                    </a:p>
                  </a:txBody>
                  <a:tcPr marL="68580" marR="68580" marT="0" marB="0"/>
                </a:tc>
                <a:tc>
                  <a:txBody>
                    <a:bodyPr/>
                    <a:lstStyle/>
                    <a:p>
                      <a:pPr marL="0" marR="0" algn="r">
                        <a:lnSpc>
                          <a:spcPct val="115000"/>
                        </a:lnSpc>
                        <a:spcBef>
                          <a:spcPts val="0"/>
                        </a:spcBef>
                        <a:spcAft>
                          <a:spcPts val="0"/>
                        </a:spcAft>
                      </a:pPr>
                      <a:r>
                        <a:rPr lang="en-US" sz="1600" b="1" dirty="0" smtClean="0">
                          <a:effectLst/>
                          <a:latin typeface="+mn-lt"/>
                          <a:ea typeface="Calibri"/>
                          <a:cs typeface="Times New Roman"/>
                        </a:rPr>
                        <a:t>0</a:t>
                      </a:r>
                      <a:endParaRPr lang="en-ZA" sz="1600" b="1"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b="1" dirty="0" smtClean="0">
                          <a:effectLst/>
                          <a:latin typeface="+mn-lt"/>
                          <a:ea typeface="Calibri"/>
                          <a:cs typeface="Times New Roman"/>
                        </a:rPr>
                        <a:t>Procurement</a:t>
                      </a:r>
                    </a:p>
                  </a:txBody>
                  <a:tcPr marL="68580" marR="68580" marT="0" marB="0"/>
                </a:tc>
              </a:tr>
              <a:tr h="596713">
                <a:tc>
                  <a:txBody>
                    <a:bodyPr/>
                    <a:lstStyle/>
                    <a:p>
                      <a:pPr marL="0" marR="0">
                        <a:lnSpc>
                          <a:spcPct val="115000"/>
                        </a:lnSpc>
                        <a:spcBef>
                          <a:spcPts val="0"/>
                        </a:spcBef>
                        <a:spcAft>
                          <a:spcPts val="0"/>
                        </a:spcAft>
                      </a:pPr>
                      <a:r>
                        <a:rPr lang="en-ZA" sz="1600" b="1" dirty="0" smtClean="0">
                          <a:effectLst/>
                          <a:latin typeface="+mn-lt"/>
                        </a:rPr>
                        <a:t>Sarah Baartman Centre</a:t>
                      </a:r>
                    </a:p>
                    <a:p>
                      <a:pPr marL="0" marR="0">
                        <a:lnSpc>
                          <a:spcPct val="115000"/>
                        </a:lnSpc>
                        <a:spcBef>
                          <a:spcPts val="0"/>
                        </a:spcBef>
                        <a:spcAft>
                          <a:spcPts val="0"/>
                        </a:spcAft>
                      </a:pPr>
                      <a:endParaRPr lang="en-ZA" sz="1600" b="1" dirty="0" smtClean="0">
                        <a:effectLst/>
                        <a:latin typeface="+mn-lt"/>
                      </a:endParaRPr>
                    </a:p>
                  </a:txBody>
                  <a:tcPr marL="68580" marR="68580" marT="0" marB="0"/>
                </a:tc>
                <a:tc>
                  <a:txBody>
                    <a:bodyPr/>
                    <a:lstStyle/>
                    <a:p>
                      <a:pPr marL="0" marR="0" algn="r">
                        <a:lnSpc>
                          <a:spcPct val="115000"/>
                        </a:lnSpc>
                        <a:spcBef>
                          <a:spcPts val="0"/>
                        </a:spcBef>
                        <a:spcAft>
                          <a:spcPts val="0"/>
                        </a:spcAft>
                      </a:pPr>
                      <a:r>
                        <a:rPr lang="en-ZA" sz="1600" b="1" dirty="0" smtClean="0">
                          <a:effectLst/>
                          <a:latin typeface="+mn-lt"/>
                        </a:rPr>
                        <a:t> 48 500 000 </a:t>
                      </a:r>
                    </a:p>
                  </a:txBody>
                  <a:tcPr marL="68580" marR="68580" marT="0" marB="0"/>
                </a:tc>
                <a:tc>
                  <a:txBody>
                    <a:bodyPr/>
                    <a:lstStyle/>
                    <a:p>
                      <a:pPr marL="0" marR="0" algn="r">
                        <a:lnSpc>
                          <a:spcPct val="115000"/>
                        </a:lnSpc>
                        <a:spcBef>
                          <a:spcPts val="0"/>
                        </a:spcBef>
                        <a:spcAft>
                          <a:spcPts val="0"/>
                        </a:spcAft>
                      </a:pPr>
                      <a:r>
                        <a:rPr lang="en-ZA" sz="1600" b="1" dirty="0" smtClean="0">
                          <a:effectLst/>
                          <a:latin typeface="+mn-lt"/>
                          <a:ea typeface="Calibri"/>
                          <a:cs typeface="Times New Roman"/>
                        </a:rPr>
                        <a:t> 9 986 844 </a:t>
                      </a:r>
                    </a:p>
                    <a:p>
                      <a:pPr marL="0" marR="0" algn="r">
                        <a:lnSpc>
                          <a:spcPct val="115000"/>
                        </a:lnSpc>
                        <a:spcBef>
                          <a:spcPts val="0"/>
                        </a:spcBef>
                        <a:spcAft>
                          <a:spcPts val="0"/>
                        </a:spcAft>
                      </a:pPr>
                      <a:endParaRPr lang="en-ZA" sz="1600" b="1"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b="1" dirty="0" smtClean="0">
                          <a:effectLst/>
                          <a:latin typeface="+mn-lt"/>
                          <a:ea typeface="Calibri"/>
                          <a:cs typeface="Times New Roman"/>
                        </a:rPr>
                        <a:t>construction stage</a:t>
                      </a:r>
                    </a:p>
                  </a:txBody>
                  <a:tcPr marL="68580" marR="68580" marT="0" marB="0"/>
                </a:tc>
              </a:tr>
              <a:tr h="596713">
                <a:tc>
                  <a:txBody>
                    <a:bodyPr/>
                    <a:lstStyle/>
                    <a:p>
                      <a:pPr marL="0" marR="0">
                        <a:lnSpc>
                          <a:spcPct val="115000"/>
                        </a:lnSpc>
                        <a:spcBef>
                          <a:spcPts val="0"/>
                        </a:spcBef>
                        <a:spcAft>
                          <a:spcPts val="0"/>
                        </a:spcAft>
                      </a:pPr>
                      <a:r>
                        <a:rPr lang="en-ZA" sz="1600" b="1" dirty="0" smtClean="0">
                          <a:effectLst/>
                          <a:latin typeface="+mn-lt"/>
                        </a:rPr>
                        <a:t>Vlakplaas</a:t>
                      </a:r>
                    </a:p>
                    <a:p>
                      <a:pPr marL="0" marR="0">
                        <a:lnSpc>
                          <a:spcPct val="115000"/>
                        </a:lnSpc>
                        <a:spcBef>
                          <a:spcPts val="0"/>
                        </a:spcBef>
                        <a:spcAft>
                          <a:spcPts val="0"/>
                        </a:spcAft>
                      </a:pPr>
                      <a:endParaRPr lang="en-ZA" sz="1600" b="1" dirty="0" smtClean="0">
                        <a:effectLst/>
                        <a:latin typeface="+mn-lt"/>
                      </a:endParaRPr>
                    </a:p>
                  </a:txBody>
                  <a:tcPr marL="68580" marR="68580" marT="0" marB="0"/>
                </a:tc>
                <a:tc>
                  <a:txBody>
                    <a:bodyPr/>
                    <a:lstStyle/>
                    <a:p>
                      <a:pPr marL="0" marR="0" algn="r">
                        <a:lnSpc>
                          <a:spcPct val="115000"/>
                        </a:lnSpc>
                        <a:spcBef>
                          <a:spcPts val="0"/>
                        </a:spcBef>
                        <a:spcAft>
                          <a:spcPts val="0"/>
                        </a:spcAft>
                      </a:pPr>
                      <a:r>
                        <a:rPr lang="en-ZA" sz="1600" b="1" dirty="0" smtClean="0">
                          <a:effectLst/>
                          <a:latin typeface="+mn-lt"/>
                        </a:rPr>
                        <a:t> 2 000 000 </a:t>
                      </a:r>
                    </a:p>
                  </a:txBody>
                  <a:tcPr marL="68580" marR="68580" marT="0" marB="0"/>
                </a:tc>
                <a:tc>
                  <a:txBody>
                    <a:bodyPr/>
                    <a:lstStyle/>
                    <a:p>
                      <a:pPr marL="0" marR="0" algn="r">
                        <a:lnSpc>
                          <a:spcPct val="115000"/>
                        </a:lnSpc>
                        <a:spcBef>
                          <a:spcPts val="0"/>
                        </a:spcBef>
                        <a:spcAft>
                          <a:spcPts val="0"/>
                        </a:spcAft>
                      </a:pPr>
                      <a:r>
                        <a:rPr lang="en-US" sz="1600" b="1" dirty="0" smtClean="0">
                          <a:effectLst/>
                          <a:latin typeface="+mn-lt"/>
                          <a:ea typeface="Calibri"/>
                          <a:cs typeface="Times New Roman"/>
                        </a:rPr>
                        <a:t>0</a:t>
                      </a:r>
                      <a:endParaRPr lang="en-ZA" sz="1600" b="1"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effectLst/>
                          <a:latin typeface="+mn-lt"/>
                          <a:ea typeface="Calibri"/>
                          <a:cs typeface="Times New Roman"/>
                        </a:rPr>
                        <a:t>Planning</a:t>
                      </a:r>
                      <a:endParaRPr lang="en-ZA" sz="1600" b="1" dirty="0">
                        <a:effectLst/>
                        <a:latin typeface="+mn-lt"/>
                        <a:ea typeface="Calibri"/>
                        <a:cs typeface="Times New Roman"/>
                      </a:endParaRPr>
                    </a:p>
                  </a:txBody>
                  <a:tcPr marL="68580" marR="68580" marT="0" marB="0"/>
                </a:tc>
              </a:tr>
            </a:tbl>
          </a:graphicData>
        </a:graphic>
      </p:graphicFrame>
      <p:sp>
        <p:nvSpPr>
          <p:cNvPr id="4" name="Title 1"/>
          <p:cNvSpPr txBox="1">
            <a:spLocks/>
          </p:cNvSpPr>
          <p:nvPr/>
        </p:nvSpPr>
        <p:spPr>
          <a:xfrm>
            <a:off x="467544" y="188640"/>
            <a:ext cx="8229600" cy="562074"/>
          </a:xfrm>
          <a:prstGeom prst="rect">
            <a:avLst/>
          </a:prstGeom>
        </p:spPr>
        <p:txBody>
          <a:bodyPr>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3200" dirty="0" smtClean="0">
                <a:latin typeface="+mj-lt"/>
              </a:rPr>
              <a:t>2016/17 INFRASTRUCTURE PROJECTS </a:t>
            </a:r>
            <a:r>
              <a:rPr lang="en-US" sz="3200" dirty="0"/>
              <a:t>cont…</a:t>
            </a:r>
            <a:endParaRPr lang="en-ZA" sz="3200" dirty="0">
              <a:latin typeface="+mj-lt"/>
            </a:endParaRPr>
          </a:p>
        </p:txBody>
      </p:sp>
    </p:spTree>
    <p:extLst>
      <p:ext uri="{BB962C8B-B14F-4D97-AF65-F5344CB8AC3E}">
        <p14:creationId xmlns:p14="http://schemas.microsoft.com/office/powerpoint/2010/main" xmlns="" val="23121843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r>
              <a:rPr lang="en-ZA" dirty="0" smtClean="0"/>
              <a:t>21</a:t>
            </a:r>
          </a:p>
        </p:txBody>
      </p:sp>
      <p:graphicFrame>
        <p:nvGraphicFramePr>
          <p:cNvPr id="3" name="Table 2"/>
          <p:cNvGraphicFramePr>
            <a:graphicFrameLocks noGrp="1"/>
          </p:cNvGraphicFramePr>
          <p:nvPr>
            <p:extLst>
              <p:ext uri="{D42A27DB-BD31-4B8C-83A1-F6EECF244321}">
                <p14:modId xmlns:p14="http://schemas.microsoft.com/office/powerpoint/2010/main" xmlns="" val="3725050612"/>
              </p:ext>
            </p:extLst>
          </p:nvPr>
        </p:nvGraphicFramePr>
        <p:xfrm>
          <a:off x="481067" y="565919"/>
          <a:ext cx="8280920" cy="4891879"/>
        </p:xfrm>
        <a:graphic>
          <a:graphicData uri="http://schemas.openxmlformats.org/drawingml/2006/table">
            <a:tbl>
              <a:tblPr firstRow="1" bandRow="1">
                <a:tableStyleId>{5C22544A-7EE6-4342-B048-85BDC9FD1C3A}</a:tableStyleId>
              </a:tblPr>
              <a:tblGrid>
                <a:gridCol w="2841492"/>
                <a:gridCol w="1574766"/>
                <a:gridCol w="1596273"/>
                <a:gridCol w="2268389"/>
              </a:tblGrid>
              <a:tr h="522904">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PROJECT</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BUDGET</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EXPENDITURE TO DATE</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STATUS</a:t>
                      </a:r>
                      <a:endParaRPr lang="en-ZA" sz="1600" dirty="0">
                        <a:effectLst/>
                        <a:latin typeface="+mn-lt"/>
                        <a:ea typeface="Calibri"/>
                        <a:cs typeface="Times New Roman"/>
                      </a:endParaRPr>
                    </a:p>
                  </a:txBody>
                  <a:tcPr marL="68580" marR="68580" marT="0" marB="0"/>
                </a:tc>
              </a:tr>
              <a:tr h="535108">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600" b="1" dirty="0" smtClean="0">
                          <a:effectLst/>
                          <a:latin typeface="+mn-lt"/>
                        </a:rPr>
                        <a:t>JL Dube</a:t>
                      </a:r>
                      <a:r>
                        <a:rPr lang="en-ZA" sz="1600" b="1" baseline="0" dirty="0" smtClean="0">
                          <a:effectLst/>
                          <a:latin typeface="+mn-lt"/>
                        </a:rPr>
                        <a:t> House</a:t>
                      </a:r>
                      <a:endParaRPr lang="en-ZA" sz="1600" b="1" dirty="0" smtClean="0">
                        <a:effectLst/>
                        <a:latin typeface="+mn-lt"/>
                      </a:endParaRPr>
                    </a:p>
                  </a:txBody>
                  <a:tcPr marL="68580" marR="68580" marT="0" marB="0"/>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en-ZA" sz="1600" b="1" dirty="0" smtClean="0">
                          <a:solidFill>
                            <a:schemeClr val="tx1"/>
                          </a:solidFill>
                          <a:effectLst/>
                          <a:latin typeface="+mn-lt"/>
                        </a:rPr>
                        <a:t> 6 014 000 </a:t>
                      </a:r>
                    </a:p>
                    <a:p>
                      <a:pPr marL="0" marR="0" indent="0" algn="r" defTabSz="914400" rtl="0" eaLnBrk="1" fontAlgn="auto" latinLnBrk="0" hangingPunct="1">
                        <a:lnSpc>
                          <a:spcPct val="115000"/>
                        </a:lnSpc>
                        <a:spcBef>
                          <a:spcPts val="0"/>
                        </a:spcBef>
                        <a:spcAft>
                          <a:spcPts val="0"/>
                        </a:spcAft>
                        <a:buClrTx/>
                        <a:buSzTx/>
                        <a:buFontTx/>
                        <a:buNone/>
                        <a:tabLst/>
                        <a:defRPr/>
                      </a:pPr>
                      <a:endParaRPr lang="en-ZA" sz="1600" b="1" dirty="0" smtClean="0">
                        <a:solidFill>
                          <a:schemeClr val="tx1"/>
                        </a:solidFill>
                        <a:effectLst/>
                        <a:latin typeface="+mn-lt"/>
                      </a:endParaRPr>
                    </a:p>
                  </a:txBody>
                  <a:tcPr marL="68580" marR="68580" marT="0" marB="0"/>
                </a:tc>
                <a:tc>
                  <a:txBody>
                    <a:bodyPr/>
                    <a:lstStyle/>
                    <a:p>
                      <a:pPr marL="0" marR="0" algn="r">
                        <a:lnSpc>
                          <a:spcPct val="115000"/>
                        </a:lnSpc>
                        <a:spcBef>
                          <a:spcPts val="0"/>
                        </a:spcBef>
                        <a:spcAft>
                          <a:spcPts val="0"/>
                        </a:spcAft>
                      </a:pPr>
                      <a:r>
                        <a:rPr lang="en-US" sz="1600" b="1" dirty="0" smtClean="0">
                          <a:effectLst/>
                          <a:latin typeface="+mn-lt"/>
                          <a:ea typeface="Calibri"/>
                          <a:cs typeface="Times New Roman"/>
                        </a:rPr>
                        <a:t>0</a:t>
                      </a:r>
                      <a:endParaRPr lang="en-ZA" sz="1600" b="1"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b="1" dirty="0" smtClean="0">
                          <a:effectLst/>
                          <a:latin typeface="+mn-lt"/>
                          <a:ea typeface="Calibri"/>
                          <a:cs typeface="Times New Roman"/>
                        </a:rPr>
                        <a:t>Construction stage</a:t>
                      </a:r>
                    </a:p>
                  </a:txBody>
                  <a:tcPr marL="68580" marR="68580" marT="0" marB="0"/>
                </a:tc>
              </a:tr>
              <a:tr h="368788">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600" b="1" dirty="0" smtClean="0">
                          <a:effectLst/>
                          <a:latin typeface="+mn-lt"/>
                        </a:rPr>
                        <a:t>Liberation Heritage Route</a:t>
                      </a:r>
                    </a:p>
                  </a:txBody>
                  <a:tcPr marL="68580" marR="68580" marT="0" marB="0"/>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en-ZA" sz="1600" b="1" dirty="0" smtClean="0">
                          <a:solidFill>
                            <a:schemeClr val="tx1"/>
                          </a:solidFill>
                          <a:effectLst/>
                          <a:latin typeface="+mn-lt"/>
                        </a:rPr>
                        <a:t> 29 150 000 </a:t>
                      </a:r>
                    </a:p>
                  </a:txBody>
                  <a:tcPr marL="68580" marR="68580" marT="0" marB="0"/>
                </a:tc>
                <a:tc>
                  <a:txBody>
                    <a:bodyPr/>
                    <a:lstStyle/>
                    <a:p>
                      <a:pPr marL="0" marR="0" algn="r">
                        <a:lnSpc>
                          <a:spcPct val="115000"/>
                        </a:lnSpc>
                        <a:spcBef>
                          <a:spcPts val="0"/>
                        </a:spcBef>
                        <a:spcAft>
                          <a:spcPts val="0"/>
                        </a:spcAft>
                      </a:pPr>
                      <a:r>
                        <a:rPr lang="en-US" sz="1600" b="1" dirty="0" smtClean="0">
                          <a:effectLst/>
                          <a:latin typeface="+mn-lt"/>
                          <a:ea typeface="Calibri"/>
                          <a:cs typeface="Times New Roman"/>
                        </a:rPr>
                        <a:t>0</a:t>
                      </a:r>
                      <a:endParaRPr lang="en-ZA" sz="1600" b="1"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effectLst/>
                          <a:latin typeface="+mn-lt"/>
                          <a:ea typeface="Calibri"/>
                          <a:cs typeface="Times New Roman"/>
                        </a:rPr>
                        <a:t>Planning</a:t>
                      </a:r>
                      <a:endParaRPr lang="en-ZA" sz="1600" b="1" dirty="0">
                        <a:effectLst/>
                        <a:latin typeface="+mn-lt"/>
                        <a:ea typeface="Calibri"/>
                        <a:cs typeface="Times New Roman"/>
                      </a:endParaRPr>
                    </a:p>
                  </a:txBody>
                  <a:tcPr marL="68580" marR="68580" marT="0" marB="0"/>
                </a:tc>
              </a:tr>
              <a:tr h="522904">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600" b="1" dirty="0" smtClean="0">
                          <a:effectLst/>
                          <a:latin typeface="+mn-lt"/>
                        </a:rPr>
                        <a:t>Voortrekker Monument </a:t>
                      </a:r>
                    </a:p>
                  </a:txBody>
                  <a:tcPr marL="68580" marR="68580" marT="0" marB="0"/>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en-ZA" sz="1600" b="1" dirty="0" smtClean="0">
                          <a:solidFill>
                            <a:schemeClr val="tx1"/>
                          </a:solidFill>
                          <a:effectLst/>
                          <a:latin typeface="+mn-lt"/>
                        </a:rPr>
                        <a:t>  1 500 000  </a:t>
                      </a:r>
                    </a:p>
                  </a:txBody>
                  <a:tcPr marL="68580" marR="68580" marT="0" marB="0"/>
                </a:tc>
                <a:tc>
                  <a:txBody>
                    <a:bodyPr/>
                    <a:lstStyle/>
                    <a:p>
                      <a:pPr marL="0" marR="0" algn="r">
                        <a:lnSpc>
                          <a:spcPct val="115000"/>
                        </a:lnSpc>
                        <a:spcBef>
                          <a:spcPts val="0"/>
                        </a:spcBef>
                        <a:spcAft>
                          <a:spcPts val="0"/>
                        </a:spcAft>
                      </a:pPr>
                      <a:r>
                        <a:rPr lang="en-US" sz="1600" b="1" dirty="0" smtClean="0">
                          <a:effectLst/>
                          <a:latin typeface="+mn-lt"/>
                          <a:ea typeface="Calibri"/>
                          <a:cs typeface="Times New Roman"/>
                        </a:rPr>
                        <a:t>0</a:t>
                      </a:r>
                      <a:endParaRPr lang="en-ZA" sz="1600" b="1"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effectLst/>
                          <a:latin typeface="+mn-lt"/>
                          <a:ea typeface="Calibri"/>
                          <a:cs typeface="Times New Roman"/>
                        </a:rPr>
                        <a:t>Infrastructure maintenance </a:t>
                      </a:r>
                      <a:endParaRPr lang="en-ZA" sz="1600" b="1" dirty="0">
                        <a:effectLst/>
                        <a:latin typeface="+mn-lt"/>
                        <a:ea typeface="Calibri"/>
                        <a:cs typeface="Times New Roman"/>
                      </a:endParaRPr>
                    </a:p>
                  </a:txBody>
                  <a:tcPr marL="68580" marR="68580" marT="0" marB="0"/>
                </a:tc>
              </a:tr>
              <a:tr h="535108">
                <a:tc>
                  <a:txBody>
                    <a:bodyPr/>
                    <a:lstStyle/>
                    <a:p>
                      <a:pPr marL="0" marR="0">
                        <a:lnSpc>
                          <a:spcPct val="115000"/>
                        </a:lnSpc>
                        <a:spcBef>
                          <a:spcPts val="0"/>
                        </a:spcBef>
                        <a:spcAft>
                          <a:spcPts val="0"/>
                        </a:spcAft>
                      </a:pPr>
                      <a:r>
                        <a:rPr lang="en-ZA" sz="1600" b="1" dirty="0" smtClean="0">
                          <a:effectLst/>
                          <a:latin typeface="+mn-lt"/>
                        </a:rPr>
                        <a:t>National Heritage Monument</a:t>
                      </a:r>
                    </a:p>
                  </a:txBody>
                  <a:tcPr marL="68580" marR="68580" marT="0" marB="0"/>
                </a:tc>
                <a:tc>
                  <a:txBody>
                    <a:bodyPr/>
                    <a:lstStyle/>
                    <a:p>
                      <a:pPr marL="0" marR="0" algn="r">
                        <a:lnSpc>
                          <a:spcPct val="115000"/>
                        </a:lnSpc>
                        <a:spcBef>
                          <a:spcPts val="0"/>
                        </a:spcBef>
                        <a:spcAft>
                          <a:spcPts val="0"/>
                        </a:spcAft>
                      </a:pPr>
                      <a:r>
                        <a:rPr lang="en-ZA" sz="1600" b="1" dirty="0" smtClean="0">
                          <a:solidFill>
                            <a:schemeClr val="tx1"/>
                          </a:solidFill>
                          <a:effectLst/>
                          <a:latin typeface="+mn-lt"/>
                          <a:ea typeface="+mn-ea"/>
                          <a:cs typeface="+mn-cs"/>
                        </a:rPr>
                        <a:t>  5 000 000 </a:t>
                      </a:r>
                    </a:p>
                  </a:txBody>
                  <a:tcPr marL="68580" marR="68580" marT="0" marB="0"/>
                </a:tc>
                <a:tc>
                  <a:txBody>
                    <a:bodyPr/>
                    <a:lstStyle/>
                    <a:p>
                      <a:pPr marL="0" marR="0" algn="r">
                        <a:lnSpc>
                          <a:spcPct val="115000"/>
                        </a:lnSpc>
                        <a:spcBef>
                          <a:spcPts val="0"/>
                        </a:spcBef>
                        <a:spcAft>
                          <a:spcPts val="0"/>
                        </a:spcAft>
                      </a:pPr>
                      <a:r>
                        <a:rPr lang="en-US" sz="1600" dirty="0" smtClean="0">
                          <a:effectLst/>
                          <a:latin typeface="+mn-lt"/>
                          <a:ea typeface="Calibri"/>
                          <a:cs typeface="Times New Roman"/>
                        </a:rPr>
                        <a:t>0</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ea typeface="Calibri"/>
                          <a:cs typeface="Times New Roman"/>
                        </a:rPr>
                        <a:t>Under implementation</a:t>
                      </a:r>
                      <a:endParaRPr lang="en-ZA" sz="1600" dirty="0">
                        <a:effectLst/>
                        <a:latin typeface="+mn-lt"/>
                        <a:ea typeface="Calibri"/>
                        <a:cs typeface="Times New Roman"/>
                      </a:endParaRPr>
                    </a:p>
                  </a:txBody>
                  <a:tcPr marL="68580" marR="68580" marT="0" marB="0"/>
                </a:tc>
              </a:tr>
              <a:tr h="369391">
                <a:tc>
                  <a:txBody>
                    <a:bodyPr/>
                    <a:lstStyle/>
                    <a:p>
                      <a:pPr marL="0" marR="0">
                        <a:lnSpc>
                          <a:spcPct val="115000"/>
                        </a:lnSpc>
                        <a:spcBef>
                          <a:spcPts val="0"/>
                        </a:spcBef>
                        <a:spcAft>
                          <a:spcPts val="0"/>
                        </a:spcAft>
                      </a:pPr>
                      <a:r>
                        <a:rPr lang="en-ZA" sz="1600" b="1" dirty="0" smtClean="0">
                          <a:effectLst/>
                          <a:latin typeface="+mn-lt"/>
                        </a:rPr>
                        <a:t>Isandlwana</a:t>
                      </a:r>
                    </a:p>
                  </a:txBody>
                  <a:tcPr marL="68580" marR="68580" marT="0" marB="0"/>
                </a:tc>
                <a:tc>
                  <a:txBody>
                    <a:bodyPr/>
                    <a:lstStyle/>
                    <a:p>
                      <a:pPr marL="0" marR="0" algn="r">
                        <a:lnSpc>
                          <a:spcPct val="115000"/>
                        </a:lnSpc>
                        <a:spcBef>
                          <a:spcPts val="0"/>
                        </a:spcBef>
                        <a:spcAft>
                          <a:spcPts val="0"/>
                        </a:spcAft>
                      </a:pPr>
                      <a:r>
                        <a:rPr lang="en-ZA" sz="1600" b="1" dirty="0" smtClean="0">
                          <a:effectLst/>
                          <a:latin typeface="+mn-lt"/>
                        </a:rPr>
                        <a:t> 6 000 000 </a:t>
                      </a:r>
                      <a:endParaRPr lang="en-ZA" sz="1600" b="1" dirty="0">
                        <a:effectLst/>
                        <a:latin typeface="+mn-lt"/>
                      </a:endParaRPr>
                    </a:p>
                  </a:txBody>
                  <a:tcPr marL="68580" marR="68580" marT="0" marB="0"/>
                </a:tc>
                <a:tc>
                  <a:txBody>
                    <a:bodyPr/>
                    <a:lstStyle/>
                    <a:p>
                      <a:pPr marL="0" marR="0" algn="r">
                        <a:lnSpc>
                          <a:spcPct val="115000"/>
                        </a:lnSpc>
                        <a:spcBef>
                          <a:spcPts val="0"/>
                        </a:spcBef>
                        <a:spcAft>
                          <a:spcPts val="0"/>
                        </a:spcAft>
                      </a:pPr>
                      <a:r>
                        <a:rPr lang="en-US" sz="1600" dirty="0" smtClean="0">
                          <a:effectLst/>
                          <a:latin typeface="+mn-lt"/>
                          <a:ea typeface="Calibri"/>
                          <a:cs typeface="Times New Roman"/>
                        </a:rPr>
                        <a:t>0</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b="1" dirty="0" smtClean="0">
                          <a:effectLst/>
                          <a:latin typeface="+mn-lt"/>
                          <a:ea typeface="Calibri"/>
                          <a:cs typeface="Times New Roman"/>
                        </a:rPr>
                        <a:t>Planning stage</a:t>
                      </a:r>
                    </a:p>
                  </a:txBody>
                  <a:tcPr marL="68580" marR="68580" marT="0" marB="0"/>
                </a:tc>
              </a:tr>
              <a:tr h="535108">
                <a:tc>
                  <a:txBody>
                    <a:bodyPr/>
                    <a:lstStyle/>
                    <a:p>
                      <a:pPr marL="0" marR="0">
                        <a:lnSpc>
                          <a:spcPct val="115000"/>
                        </a:lnSpc>
                        <a:spcBef>
                          <a:spcPts val="0"/>
                        </a:spcBef>
                        <a:spcAft>
                          <a:spcPts val="0"/>
                        </a:spcAft>
                      </a:pPr>
                      <a:r>
                        <a:rPr lang="en-ZA" sz="1600" b="1" dirty="0" smtClean="0">
                          <a:effectLst/>
                          <a:latin typeface="+mn-lt"/>
                        </a:rPr>
                        <a:t> </a:t>
                      </a:r>
                      <a:r>
                        <a:rPr lang="fr-FR" sz="1600" b="1" dirty="0" smtClean="0">
                          <a:effectLst/>
                          <a:latin typeface="+mn-lt"/>
                        </a:rPr>
                        <a:t>Information Management System for Infrastructure (IMSI)</a:t>
                      </a:r>
                    </a:p>
                  </a:txBody>
                  <a:tcPr marL="68580" marR="68580" marT="0" marB="0"/>
                </a:tc>
                <a:tc>
                  <a:txBody>
                    <a:bodyPr/>
                    <a:lstStyle/>
                    <a:p>
                      <a:pPr marL="0" marR="0" algn="r">
                        <a:lnSpc>
                          <a:spcPct val="115000"/>
                        </a:lnSpc>
                        <a:spcBef>
                          <a:spcPts val="0"/>
                        </a:spcBef>
                        <a:spcAft>
                          <a:spcPts val="0"/>
                        </a:spcAft>
                      </a:pPr>
                      <a:r>
                        <a:rPr lang="en-ZA" sz="1600" b="1" dirty="0" smtClean="0">
                          <a:solidFill>
                            <a:schemeClr val="tx1"/>
                          </a:solidFill>
                          <a:effectLst/>
                          <a:latin typeface="+mn-lt"/>
                        </a:rPr>
                        <a:t>  2 700 000 </a:t>
                      </a:r>
                    </a:p>
                    <a:p>
                      <a:pPr marL="0" marR="0" algn="r">
                        <a:lnSpc>
                          <a:spcPct val="115000"/>
                        </a:lnSpc>
                        <a:spcBef>
                          <a:spcPts val="0"/>
                        </a:spcBef>
                        <a:spcAft>
                          <a:spcPts val="0"/>
                        </a:spcAft>
                      </a:pPr>
                      <a:endParaRPr lang="en-ZA" sz="1600" b="1" dirty="0" smtClean="0">
                        <a:solidFill>
                          <a:schemeClr val="tx1"/>
                        </a:solidFill>
                        <a:effectLst/>
                        <a:latin typeface="+mn-lt"/>
                      </a:endParaRPr>
                    </a:p>
                  </a:txBody>
                  <a:tcPr marL="68580" marR="68580" marT="0" marB="0"/>
                </a:tc>
                <a:tc>
                  <a:txBody>
                    <a:bodyPr/>
                    <a:lstStyle/>
                    <a:p>
                      <a:pPr marL="0" marR="0" algn="r">
                        <a:lnSpc>
                          <a:spcPct val="115000"/>
                        </a:lnSpc>
                        <a:spcBef>
                          <a:spcPts val="0"/>
                        </a:spcBef>
                        <a:spcAft>
                          <a:spcPts val="0"/>
                        </a:spcAft>
                      </a:pPr>
                      <a:r>
                        <a:rPr lang="en-US" sz="1600" dirty="0" smtClean="0">
                          <a:effectLst/>
                          <a:latin typeface="+mn-lt"/>
                          <a:ea typeface="Calibri"/>
                          <a:cs typeface="Times New Roman"/>
                        </a:rPr>
                        <a:t>0</a:t>
                      </a:r>
                      <a:endParaRPr lang="en-ZA" sz="16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dirty="0" smtClean="0">
                          <a:effectLst/>
                          <a:latin typeface="+mn-lt"/>
                          <a:ea typeface="Calibri"/>
                          <a:cs typeface="Times New Roman"/>
                        </a:rPr>
                        <a:t>Planning</a:t>
                      </a:r>
                      <a:r>
                        <a:rPr lang="en-ZA" sz="1600" baseline="0" dirty="0" smtClean="0">
                          <a:effectLst/>
                          <a:latin typeface="+mn-lt"/>
                          <a:ea typeface="Calibri"/>
                          <a:cs typeface="Times New Roman"/>
                        </a:rPr>
                        <a:t> stage</a:t>
                      </a:r>
                      <a:endParaRPr lang="en-ZA" sz="1600" dirty="0">
                        <a:effectLst/>
                        <a:latin typeface="+mn-lt"/>
                        <a:ea typeface="Calibri"/>
                        <a:cs typeface="Times New Roman"/>
                      </a:endParaRPr>
                    </a:p>
                  </a:txBody>
                  <a:tcPr marL="68580" marR="68580" marT="0" marB="0"/>
                </a:tc>
              </a:tr>
              <a:tr h="428860">
                <a:tc>
                  <a:txBody>
                    <a:bodyPr/>
                    <a:lstStyle/>
                    <a:p>
                      <a:pPr marL="0" marR="0">
                        <a:lnSpc>
                          <a:spcPct val="115000"/>
                        </a:lnSpc>
                        <a:spcBef>
                          <a:spcPts val="0"/>
                        </a:spcBef>
                        <a:spcAft>
                          <a:spcPts val="0"/>
                        </a:spcAft>
                      </a:pPr>
                      <a:r>
                        <a:rPr lang="en-ZA" sz="1600" b="1" dirty="0" smtClean="0">
                          <a:effectLst/>
                          <a:latin typeface="+mn-lt"/>
                        </a:rPr>
                        <a:t>Khoe &amp; San Heritage Sites </a:t>
                      </a:r>
                    </a:p>
                  </a:txBody>
                  <a:tcPr marL="68580" marR="68580" marT="0" marB="0"/>
                </a:tc>
                <a:tc>
                  <a:txBody>
                    <a:bodyPr/>
                    <a:lstStyle/>
                    <a:p>
                      <a:pPr marL="0" marR="0" algn="r">
                        <a:lnSpc>
                          <a:spcPct val="115000"/>
                        </a:lnSpc>
                        <a:spcBef>
                          <a:spcPts val="0"/>
                        </a:spcBef>
                        <a:spcAft>
                          <a:spcPts val="0"/>
                        </a:spcAft>
                      </a:pPr>
                      <a:r>
                        <a:rPr lang="en-ZA" sz="1600" b="1" dirty="0" smtClean="0">
                          <a:effectLst/>
                          <a:latin typeface="+mn-lt"/>
                        </a:rPr>
                        <a:t>  3 500 000 </a:t>
                      </a:r>
                    </a:p>
                  </a:txBody>
                  <a:tcPr marL="68580" marR="68580" marT="0" marB="0"/>
                </a:tc>
                <a:tc>
                  <a:txBody>
                    <a:bodyPr/>
                    <a:lstStyle/>
                    <a:p>
                      <a:pPr marL="0" marR="0" algn="r">
                        <a:lnSpc>
                          <a:spcPct val="115000"/>
                        </a:lnSpc>
                        <a:spcBef>
                          <a:spcPts val="0"/>
                        </a:spcBef>
                        <a:spcAft>
                          <a:spcPts val="0"/>
                        </a:spcAft>
                      </a:pPr>
                      <a:r>
                        <a:rPr lang="en-US" sz="1600" b="1" dirty="0" smtClean="0">
                          <a:effectLst/>
                          <a:latin typeface="+mn-lt"/>
                          <a:ea typeface="Calibri"/>
                          <a:cs typeface="Times New Roman"/>
                        </a:rPr>
                        <a:t>0</a:t>
                      </a:r>
                      <a:endParaRPr lang="en-ZA" sz="1600" b="1"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b="1" dirty="0" smtClean="0">
                          <a:effectLst/>
                          <a:latin typeface="+mn-lt"/>
                          <a:ea typeface="Calibri"/>
                          <a:cs typeface="Times New Roman"/>
                        </a:rPr>
                        <a:t>Planning stage</a:t>
                      </a:r>
                    </a:p>
                  </a:txBody>
                  <a:tcPr marL="68580" marR="68580" marT="0" marB="0"/>
                </a:tc>
              </a:tr>
              <a:tr h="902997">
                <a:tc>
                  <a:txBody>
                    <a:bodyPr/>
                    <a:lstStyle/>
                    <a:p>
                      <a:pPr marL="0" marR="0">
                        <a:lnSpc>
                          <a:spcPct val="115000"/>
                        </a:lnSpc>
                        <a:spcBef>
                          <a:spcPts val="0"/>
                        </a:spcBef>
                        <a:spcAft>
                          <a:spcPts val="0"/>
                        </a:spcAft>
                      </a:pPr>
                      <a:r>
                        <a:rPr lang="en-ZA" sz="1800" b="1" dirty="0" smtClean="0">
                          <a:effectLst/>
                          <a:latin typeface="+mn-lt"/>
                        </a:rPr>
                        <a:t>Total for Institutional </a:t>
                      </a:r>
                    </a:p>
                    <a:p>
                      <a:pPr marL="0" marR="0">
                        <a:lnSpc>
                          <a:spcPct val="115000"/>
                        </a:lnSpc>
                        <a:spcBef>
                          <a:spcPts val="0"/>
                        </a:spcBef>
                        <a:spcAft>
                          <a:spcPts val="0"/>
                        </a:spcAft>
                      </a:pPr>
                      <a:r>
                        <a:rPr lang="en-US" sz="1800" b="1" dirty="0" smtClean="0">
                          <a:effectLst/>
                          <a:latin typeface="+mn-lt"/>
                        </a:rPr>
                        <a:t>Governance</a:t>
                      </a:r>
                      <a:endParaRPr lang="en-ZA" sz="1800" b="1" dirty="0" smtClean="0">
                        <a:effectLst/>
                        <a:latin typeface="+mn-lt"/>
                      </a:endParaRPr>
                    </a:p>
                    <a:p>
                      <a:pPr marL="0" marR="0">
                        <a:lnSpc>
                          <a:spcPct val="115000"/>
                        </a:lnSpc>
                        <a:spcBef>
                          <a:spcPts val="0"/>
                        </a:spcBef>
                        <a:spcAft>
                          <a:spcPts val="0"/>
                        </a:spcAft>
                      </a:pPr>
                      <a:endParaRPr lang="en-ZA" sz="1800" b="1" dirty="0" smtClean="0">
                        <a:effectLst/>
                        <a:latin typeface="+mn-lt"/>
                      </a:endParaRPr>
                    </a:p>
                  </a:txBody>
                  <a:tcPr marL="68580" marR="68580" marT="0" marB="0"/>
                </a:tc>
                <a:tc>
                  <a:txBody>
                    <a:bodyPr/>
                    <a:lstStyle/>
                    <a:p>
                      <a:pPr marL="0" marR="0" algn="r">
                        <a:lnSpc>
                          <a:spcPct val="115000"/>
                        </a:lnSpc>
                        <a:spcBef>
                          <a:spcPts val="0"/>
                        </a:spcBef>
                        <a:spcAft>
                          <a:spcPts val="0"/>
                        </a:spcAft>
                      </a:pPr>
                      <a:r>
                        <a:rPr lang="en-US" sz="1800" b="1" dirty="0" smtClean="0">
                          <a:effectLst/>
                          <a:latin typeface="+mn-lt"/>
                        </a:rPr>
                        <a:t>252 549 000</a:t>
                      </a:r>
                      <a:endParaRPr lang="en-ZA" sz="1800" b="1" dirty="0" smtClean="0">
                        <a:effectLst/>
                        <a:latin typeface="+mn-lt"/>
                      </a:endParaRPr>
                    </a:p>
                  </a:txBody>
                  <a:tcPr marL="68580" marR="68580" marT="0" marB="0"/>
                </a:tc>
                <a:tc>
                  <a:txBody>
                    <a:bodyPr/>
                    <a:lstStyle/>
                    <a:p>
                      <a:pPr marL="0" marR="0" algn="r">
                        <a:lnSpc>
                          <a:spcPct val="115000"/>
                        </a:lnSpc>
                        <a:spcBef>
                          <a:spcPts val="0"/>
                        </a:spcBef>
                        <a:spcAft>
                          <a:spcPts val="0"/>
                        </a:spcAft>
                      </a:pPr>
                      <a:r>
                        <a:rPr lang="en-ZA" sz="1800" b="1" dirty="0" smtClean="0">
                          <a:effectLst/>
                          <a:latin typeface="+mn-lt"/>
                          <a:ea typeface="Calibri"/>
                          <a:cs typeface="Times New Roman"/>
                        </a:rPr>
                        <a:t>-</a:t>
                      </a:r>
                      <a:endParaRPr lang="en-ZA" sz="1800" b="1"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800" b="1" dirty="0" smtClean="0">
                          <a:effectLst/>
                          <a:latin typeface="+mn-lt"/>
                          <a:ea typeface="Calibri"/>
                          <a:cs typeface="Times New Roman"/>
                        </a:rPr>
                        <a:t>-</a:t>
                      </a:r>
                    </a:p>
                  </a:txBody>
                  <a:tcPr marL="68580" marR="68580" marT="0" marB="0"/>
                </a:tc>
              </a:tr>
            </a:tbl>
          </a:graphicData>
        </a:graphic>
      </p:graphicFrame>
      <p:sp>
        <p:nvSpPr>
          <p:cNvPr id="4" name="Title 1"/>
          <p:cNvSpPr txBox="1">
            <a:spLocks/>
          </p:cNvSpPr>
          <p:nvPr/>
        </p:nvSpPr>
        <p:spPr>
          <a:xfrm>
            <a:off x="467544" y="-27384"/>
            <a:ext cx="8229600" cy="432048"/>
          </a:xfrm>
          <a:prstGeom prst="rect">
            <a:avLst/>
          </a:prstGeom>
        </p:spPr>
        <p:txBody>
          <a:bodyPr>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800" dirty="0" smtClean="0">
                <a:latin typeface="+mj-lt"/>
              </a:rPr>
              <a:t>2016/17 INFRASTRUCTURE PROJECTS </a:t>
            </a:r>
            <a:r>
              <a:rPr lang="en-US" sz="2800" dirty="0"/>
              <a:t>cont…</a:t>
            </a:r>
            <a:endParaRPr lang="en-ZA" sz="2800" dirty="0">
              <a:latin typeface="+mj-lt"/>
            </a:endParaRPr>
          </a:p>
        </p:txBody>
      </p:sp>
      <p:sp>
        <p:nvSpPr>
          <p:cNvPr id="6" name="TextBox 5"/>
          <p:cNvSpPr txBox="1"/>
          <p:nvPr/>
        </p:nvSpPr>
        <p:spPr>
          <a:xfrm>
            <a:off x="683568" y="5517232"/>
            <a:ext cx="4896544" cy="584775"/>
          </a:xfrm>
          <a:prstGeom prst="rect">
            <a:avLst/>
          </a:prstGeom>
          <a:noFill/>
        </p:spPr>
        <p:txBody>
          <a:bodyPr wrap="square" rtlCol="0">
            <a:spAutoFit/>
          </a:bodyPr>
          <a:lstStyle/>
          <a:p>
            <a:r>
              <a:rPr lang="en-ZA" dirty="0" smtClean="0"/>
              <a:t>*</a:t>
            </a:r>
            <a:r>
              <a:rPr lang="en-ZA" sz="1400" dirty="0" smtClean="0"/>
              <a:t>IMSI is not an infrastructure project but a project management software / IT tool</a:t>
            </a:r>
            <a:endParaRPr lang="en-ZA" sz="1400" dirty="0"/>
          </a:p>
        </p:txBody>
      </p:sp>
    </p:spTree>
    <p:extLst>
      <p:ext uri="{BB962C8B-B14F-4D97-AF65-F5344CB8AC3E}">
        <p14:creationId xmlns:p14="http://schemas.microsoft.com/office/powerpoint/2010/main" xmlns="" val="21153300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564904"/>
            <a:ext cx="8856984" cy="1146051"/>
          </a:xfrm>
        </p:spPr>
        <p:txBody>
          <a:bodyPr>
            <a:noAutofit/>
          </a:bodyPr>
          <a:lstStyle/>
          <a:p>
            <a:pPr algn="ctr"/>
            <a:r>
              <a:rPr lang="en-ZA" sz="3200" dirty="0" smtClean="0">
                <a:latin typeface="+mj-lt"/>
              </a:rPr>
              <a:t>CHALLENGES AND INTERVENTIONS</a:t>
            </a:r>
            <a:br>
              <a:rPr lang="en-ZA" sz="3200" dirty="0" smtClean="0">
                <a:latin typeface="+mj-lt"/>
              </a:rPr>
            </a:br>
            <a:r>
              <a:rPr lang="en-ZA" sz="3200" dirty="0">
                <a:latin typeface="+mj-lt"/>
              </a:rPr>
              <a:t/>
            </a:r>
            <a:br>
              <a:rPr lang="en-ZA" sz="3200" dirty="0">
                <a:latin typeface="+mj-lt"/>
              </a:rPr>
            </a:br>
            <a:endParaRPr lang="en-ZA" sz="3200" dirty="0">
              <a:latin typeface="+mj-lt"/>
            </a:endParaRPr>
          </a:p>
        </p:txBody>
      </p:sp>
      <p:sp>
        <p:nvSpPr>
          <p:cNvPr id="5"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22</a:t>
            </a:fld>
            <a:endParaRPr lang="en-ZA" sz="12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63389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928992" cy="648072"/>
          </a:xfrm>
        </p:spPr>
        <p:txBody>
          <a:bodyPr>
            <a:normAutofit fontScale="90000"/>
          </a:bodyPr>
          <a:lstStyle/>
          <a:p>
            <a:pPr algn="ctr"/>
            <a:r>
              <a:rPr lang="en-US" sz="4000" dirty="0" smtClean="0">
                <a:solidFill>
                  <a:srgbClr val="8B3331"/>
                </a:solidFill>
                <a:latin typeface="+mj-lt"/>
              </a:rPr>
              <a:t>INFRASTRUCTURE IMPROVEMENT PLAN </a:t>
            </a:r>
            <a:r>
              <a:rPr lang="en-US" dirty="0">
                <a:solidFill>
                  <a:srgbClr val="8B3331"/>
                </a:solidFill>
              </a:rPr>
              <a:t/>
            </a:r>
            <a:br>
              <a:rPr lang="en-US" dirty="0">
                <a:solidFill>
                  <a:srgbClr val="8B3331"/>
                </a:solidFill>
              </a:rPr>
            </a:br>
            <a:r>
              <a:rPr lang="en-US" sz="2400" dirty="0" smtClean="0">
                <a:latin typeface="Arial" pitchFamily="34" charset="0"/>
              </a:rPr>
              <a:t> </a:t>
            </a:r>
            <a:endParaRPr lang="en-ZA" sz="800" dirty="0"/>
          </a:p>
        </p:txBody>
      </p:sp>
      <p:sp>
        <p:nvSpPr>
          <p:cNvPr id="3" name="Content Placeholder 2"/>
          <p:cNvSpPr>
            <a:spLocks noGrp="1"/>
          </p:cNvSpPr>
          <p:nvPr>
            <p:ph idx="1"/>
          </p:nvPr>
        </p:nvSpPr>
        <p:spPr>
          <a:xfrm>
            <a:off x="539552" y="1052736"/>
            <a:ext cx="8136904" cy="5400600"/>
          </a:xfrm>
        </p:spPr>
        <p:txBody>
          <a:bodyPr>
            <a:normAutofit/>
          </a:bodyPr>
          <a:lstStyle/>
          <a:p>
            <a:pPr marL="457200" lvl="1" indent="0">
              <a:lnSpc>
                <a:spcPct val="90000"/>
              </a:lnSpc>
              <a:buNone/>
            </a:pPr>
            <a:endParaRPr lang="en-US" sz="2000" dirty="0" smtClean="0">
              <a:latin typeface="Arial" pitchFamily="34" charset="0"/>
            </a:endParaRPr>
          </a:p>
          <a:p>
            <a:pPr marL="457200" lvl="1" indent="0">
              <a:lnSpc>
                <a:spcPct val="90000"/>
              </a:lnSpc>
              <a:buNone/>
            </a:pPr>
            <a:endParaRPr lang="en-US" sz="1800" dirty="0" smtClean="0">
              <a:latin typeface="Arial" pitchFamily="34" charset="0"/>
            </a:endParaRPr>
          </a:p>
          <a:p>
            <a:pPr marL="457200" lvl="1" indent="0">
              <a:lnSpc>
                <a:spcPct val="90000"/>
              </a:lnSpc>
              <a:buNone/>
            </a:pPr>
            <a:endParaRPr lang="en-US" sz="2000" dirty="0">
              <a:latin typeface="Arial" pitchFamily="34" charset="0"/>
            </a:endParaRPr>
          </a:p>
          <a:p>
            <a:pPr lvl="1">
              <a:lnSpc>
                <a:spcPct val="90000"/>
              </a:lnSpc>
              <a:buFont typeface="Wingdings" panose="05000000000000000000" pitchFamily="2" charset="2"/>
              <a:buChar char="q"/>
            </a:pPr>
            <a:endParaRPr lang="en-US" sz="2000" dirty="0" smtClean="0">
              <a:latin typeface="Arial" pitchFamily="34" charset="0"/>
            </a:endParaRPr>
          </a:p>
          <a:p>
            <a:pPr lvl="1">
              <a:lnSpc>
                <a:spcPct val="90000"/>
              </a:lnSpc>
              <a:buFont typeface="Wingdings" panose="05000000000000000000" pitchFamily="2" charset="2"/>
              <a:buChar char="q"/>
            </a:pPr>
            <a:endParaRPr lang="en-US" sz="2000" dirty="0">
              <a:latin typeface="Arial" pitchFamily="34" charset="0"/>
            </a:endParaRPr>
          </a:p>
          <a:p>
            <a:pPr lvl="1">
              <a:lnSpc>
                <a:spcPct val="90000"/>
              </a:lnSpc>
              <a:buFont typeface="Wingdings" panose="05000000000000000000" pitchFamily="2" charset="2"/>
              <a:buChar char="q"/>
            </a:pPr>
            <a:endParaRPr lang="en-US" sz="2000" dirty="0">
              <a:latin typeface="Arial" pitchFamily="34" charset="0"/>
            </a:endParaRPr>
          </a:p>
          <a:p>
            <a:endParaRPr lang="en-ZA" dirty="0"/>
          </a:p>
        </p:txBody>
      </p:sp>
      <p:sp>
        <p:nvSpPr>
          <p:cNvPr id="4" name="Slide Number Placeholder 3"/>
          <p:cNvSpPr>
            <a:spLocks noGrp="1"/>
          </p:cNvSpPr>
          <p:nvPr>
            <p:ph type="sldNum" sz="quarter" idx="4"/>
          </p:nvPr>
        </p:nvSpPr>
        <p:spPr>
          <a:xfrm>
            <a:off x="8028384" y="6165304"/>
            <a:ext cx="609600" cy="365125"/>
          </a:xfrm>
        </p:spPr>
        <p:txBody>
          <a:bodyPr/>
          <a:lstStyle/>
          <a:p>
            <a:fld id="{9CBF2380-6443-4F38-ABDC-74C5DE103EA5}" type="slidenum">
              <a:rPr lang="en-ZA" smtClean="0">
                <a:latin typeface="Arial" panose="020B0604020202020204" pitchFamily="34" charset="0"/>
                <a:cs typeface="Arial" panose="020B0604020202020204" pitchFamily="34" charset="0"/>
              </a:rPr>
              <a:pPr/>
              <a:t>23</a:t>
            </a:fld>
            <a:endParaRPr lang="en-ZA" dirty="0" smtClean="0">
              <a:latin typeface="Arial" panose="020B0604020202020204" pitchFamily="34" charset="0"/>
              <a:cs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xmlns="" val="2872204576"/>
              </p:ext>
            </p:extLst>
          </p:nvPr>
        </p:nvGraphicFramePr>
        <p:xfrm>
          <a:off x="395536" y="836712"/>
          <a:ext cx="8208914" cy="5053662"/>
        </p:xfrm>
        <a:graphic>
          <a:graphicData uri="http://schemas.openxmlformats.org/drawingml/2006/table">
            <a:tbl>
              <a:tblPr/>
              <a:tblGrid>
                <a:gridCol w="2592288"/>
                <a:gridCol w="2088232"/>
                <a:gridCol w="2243979"/>
                <a:gridCol w="1284415"/>
              </a:tblGrid>
              <a:tr h="286482">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800" b="1" i="0" u="none" strike="noStrike" cap="none" normalizeH="0" baseline="0" dirty="0" smtClean="0">
                          <a:ln>
                            <a:noFill/>
                          </a:ln>
                          <a:solidFill>
                            <a:srgbClr val="000000"/>
                          </a:solidFill>
                          <a:effectLst/>
                          <a:latin typeface="+mj-lt"/>
                          <a:ea typeface="Arial Unicode MS" pitchFamily="34" charset="-128"/>
                          <a:cs typeface="Arial Unicode MS" pitchFamily="34" charset="-128"/>
                        </a:rPr>
                        <a:t>Challenge</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800" b="1" i="0" u="none" strike="noStrike" cap="none" normalizeH="0" baseline="0" dirty="0" smtClean="0">
                          <a:ln>
                            <a:noFill/>
                          </a:ln>
                          <a:solidFill>
                            <a:srgbClr val="000000"/>
                          </a:solidFill>
                          <a:effectLst/>
                          <a:latin typeface="+mj-lt"/>
                          <a:ea typeface="Arial Unicode MS" pitchFamily="34" charset="-128"/>
                          <a:cs typeface="Arial Unicode MS" pitchFamily="34" charset="-128"/>
                        </a:rPr>
                        <a:t>Intervention</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800" b="1" i="0" u="none" strike="noStrike" cap="none" normalizeH="0" baseline="0" dirty="0" smtClean="0">
                          <a:ln>
                            <a:noFill/>
                          </a:ln>
                          <a:solidFill>
                            <a:srgbClr val="000000"/>
                          </a:solidFill>
                          <a:effectLst/>
                          <a:latin typeface="+mj-lt"/>
                          <a:ea typeface="Arial Unicode MS" pitchFamily="34" charset="-128"/>
                          <a:cs typeface="Arial Unicode MS" pitchFamily="34" charset="-128"/>
                        </a:rPr>
                        <a:t>Progress to date</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800" b="1" i="0" u="none" strike="noStrike" cap="none" normalizeH="0" baseline="0" dirty="0" smtClean="0">
                          <a:ln>
                            <a:noFill/>
                          </a:ln>
                          <a:solidFill>
                            <a:srgbClr val="000000"/>
                          </a:solidFill>
                          <a:effectLst/>
                          <a:latin typeface="+mj-lt"/>
                          <a:ea typeface="Arial Unicode MS" pitchFamily="34" charset="-128"/>
                          <a:cs typeface="Arial Unicode MS" pitchFamily="34" charset="-128"/>
                        </a:rPr>
                        <a:t>Timeframe</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2562">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0" i="0" u="none" strike="noStrike" cap="none" normalizeH="0" baseline="0" dirty="0" smtClean="0">
                          <a:ln>
                            <a:noFill/>
                          </a:ln>
                          <a:solidFill>
                            <a:schemeClr val="tx1"/>
                          </a:solidFill>
                          <a:effectLst/>
                          <a:latin typeface="+mn-lt"/>
                          <a:ea typeface="Arial Unicode MS" pitchFamily="34" charset="-128"/>
                          <a:cs typeface="Arial Unicode MS" pitchFamily="34" charset="-128"/>
                        </a:rPr>
                        <a:t>Infrastructure projects were  managed all over the department. </a:t>
                      </a:r>
                    </a:p>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0" i="0" u="none" strike="noStrike" cap="none" normalizeH="0" baseline="0" dirty="0" smtClean="0">
                          <a:ln>
                            <a:noFill/>
                          </a:ln>
                          <a:solidFill>
                            <a:schemeClr val="tx1"/>
                          </a:solidFill>
                          <a:effectLst/>
                          <a:latin typeface="+mn-lt"/>
                          <a:ea typeface="Arial Unicode MS" pitchFamily="34" charset="-128"/>
                          <a:cs typeface="Arial Unicode MS" pitchFamily="34" charset="-128"/>
                        </a:rPr>
                        <a:t>Roles and Responsibilities amongst the Programmes were not clarified.</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0" i="0" u="none" strike="noStrike" cap="none" normalizeH="0" baseline="0" dirty="0" smtClean="0">
                          <a:ln>
                            <a:noFill/>
                          </a:ln>
                          <a:solidFill>
                            <a:schemeClr val="tx1"/>
                          </a:solidFill>
                          <a:effectLst/>
                          <a:latin typeface="+mn-lt"/>
                          <a:ea typeface="Arial Unicode MS" pitchFamily="34" charset="-128"/>
                          <a:cs typeface="Arial Unicode MS" pitchFamily="34" charset="-128"/>
                        </a:rPr>
                        <a:t>Centralisation of the management of infrastructure projects</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0" i="0" u="none" strike="noStrike" cap="none" normalizeH="0" baseline="0" dirty="0" smtClean="0">
                          <a:ln>
                            <a:noFill/>
                          </a:ln>
                          <a:solidFill>
                            <a:schemeClr val="tx1"/>
                          </a:solidFill>
                          <a:effectLst/>
                          <a:latin typeface="+mn-lt"/>
                          <a:ea typeface="Arial Unicode MS" pitchFamily="34" charset="-128"/>
                          <a:cs typeface="Arial Unicode MS" pitchFamily="34" charset="-128"/>
                        </a:rPr>
                        <a:t>Structure to Centralise the Infrastructure Portfolio is being developed but not yet finalised and implemented. The draft Terms of Reference have been developed</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1600" b="0" i="0" u="none" strike="noStrike" cap="none" normalizeH="0" baseline="0" dirty="0" smtClean="0">
                        <a:ln>
                          <a:noFill/>
                        </a:ln>
                        <a:solidFill>
                          <a:srgbClr val="FF0000"/>
                        </a:solidFill>
                        <a:effectLst/>
                        <a:latin typeface="+mn-lt"/>
                        <a:ea typeface="Arial Unicode MS" pitchFamily="34" charset="-128"/>
                        <a:cs typeface="Arial Unicode MS" pitchFamily="34" charset="-128"/>
                      </a:endParaRPr>
                    </a:p>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1600" b="0" i="0" u="none" strike="noStrike" cap="none" normalizeH="0" baseline="0" dirty="0" smtClean="0">
                        <a:ln>
                          <a:noFill/>
                        </a:ln>
                        <a:solidFill>
                          <a:srgbClr val="FF0000"/>
                        </a:solidFill>
                        <a:effectLst/>
                        <a:latin typeface="+mn-lt"/>
                        <a:ea typeface="Arial Unicode MS" pitchFamily="34" charset="-128"/>
                        <a:cs typeface="Arial Unicode MS" pitchFamily="34" charset="-128"/>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59266">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2 officials were managing infrastructure  and office accommodation projects worth more than R500m and R100m respectively. </a:t>
                      </a:r>
                    </a:p>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Poor  project management.</a:t>
                      </a:r>
                    </a:p>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Limited monitoring &amp; verification of work done.</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Increase technical capacity</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3 Construction  Project Managers  and 1 Property Manager were appointed.</a:t>
                      </a:r>
                    </a:p>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31 July 2016</a:t>
                      </a:r>
                    </a:p>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3694623493"/>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712968" cy="710952"/>
          </a:xfrm>
        </p:spPr>
        <p:txBody>
          <a:bodyPr>
            <a:normAutofit fontScale="90000"/>
          </a:bodyPr>
          <a:lstStyle/>
          <a:p>
            <a:pPr algn="ctr"/>
            <a:r>
              <a:rPr lang="en-US" dirty="0" smtClean="0">
                <a:latin typeface="+mj-lt"/>
              </a:rPr>
              <a:t>INFRASTRUCTURE IMPROVEMENT PLAN cont…</a:t>
            </a:r>
            <a:endParaRPr lang="en-ZA" dirty="0">
              <a:latin typeface="+mj-lt"/>
            </a:endParaRPr>
          </a:p>
        </p:txBody>
      </p:sp>
      <p:sp>
        <p:nvSpPr>
          <p:cNvPr id="3" name="Content Placeholder 2"/>
          <p:cNvSpPr>
            <a:spLocks noGrp="1"/>
          </p:cNvSpPr>
          <p:nvPr>
            <p:ph idx="1"/>
          </p:nvPr>
        </p:nvSpPr>
        <p:spPr>
          <a:xfrm>
            <a:off x="107504" y="1124744"/>
            <a:ext cx="8928992" cy="4896544"/>
          </a:xfrm>
        </p:spPr>
        <p:txBody>
          <a:bodyPr>
            <a:noAutofit/>
          </a:bodyPr>
          <a:lstStyle/>
          <a:p>
            <a:pPr marL="0" indent="0">
              <a:buNone/>
            </a:pPr>
            <a:endParaRPr lang="en-ZA" sz="1800" b="0" dirty="0" smtClean="0">
              <a:solidFill>
                <a:schemeClr val="tx1"/>
              </a:solidFill>
              <a:latin typeface="+mn-lt"/>
            </a:endParaRPr>
          </a:p>
          <a:p>
            <a:pPr marL="0" indent="0">
              <a:buNone/>
            </a:pPr>
            <a:endParaRPr lang="en-ZA" sz="1800" b="0" dirty="0">
              <a:solidFill>
                <a:schemeClr val="tx1"/>
              </a:solidFill>
              <a:latin typeface="+mn-lt"/>
            </a:endParaRPr>
          </a:p>
          <a:p>
            <a:pPr marL="0" indent="0">
              <a:buNone/>
            </a:pPr>
            <a:endParaRPr lang="en-ZA" sz="1800" b="0" dirty="0">
              <a:solidFill>
                <a:schemeClr val="tx1"/>
              </a:solidFill>
              <a:latin typeface="+mn-lt"/>
            </a:endParaRPr>
          </a:p>
        </p:txBody>
      </p:sp>
      <p:sp>
        <p:nvSpPr>
          <p:cNvPr id="5"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24</a:t>
            </a:fld>
            <a:endParaRPr lang="en-ZA" sz="1200" b="1" dirty="0" smtClean="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1285013230"/>
              </p:ext>
            </p:extLst>
          </p:nvPr>
        </p:nvGraphicFramePr>
        <p:xfrm>
          <a:off x="467544" y="1484784"/>
          <a:ext cx="8064898" cy="4128053"/>
        </p:xfrm>
        <a:graphic>
          <a:graphicData uri="http://schemas.openxmlformats.org/drawingml/2006/table">
            <a:tbl>
              <a:tblPr/>
              <a:tblGrid>
                <a:gridCol w="2226442"/>
                <a:gridCol w="2226442"/>
                <a:gridCol w="2350133"/>
                <a:gridCol w="1261881"/>
              </a:tblGrid>
              <a:tr h="458138">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1" i="0" u="none" strike="noStrike" cap="none" normalizeH="0" baseline="0" dirty="0" smtClean="0">
                          <a:ln>
                            <a:noFill/>
                          </a:ln>
                          <a:solidFill>
                            <a:srgbClr val="000000"/>
                          </a:solidFill>
                          <a:effectLst/>
                          <a:latin typeface="+mn-lt"/>
                          <a:ea typeface="Arial Unicode MS" pitchFamily="34" charset="-128"/>
                          <a:cs typeface="Arial Unicode MS" pitchFamily="34" charset="-128"/>
                        </a:rPr>
                        <a:t>Challenge</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1" i="0" u="none" strike="noStrike" cap="none" normalizeH="0" baseline="0" dirty="0" smtClean="0">
                          <a:ln>
                            <a:noFill/>
                          </a:ln>
                          <a:solidFill>
                            <a:srgbClr val="000000"/>
                          </a:solidFill>
                          <a:effectLst/>
                          <a:latin typeface="+mn-lt"/>
                          <a:ea typeface="Arial Unicode MS" pitchFamily="34" charset="-128"/>
                          <a:cs typeface="Arial Unicode MS" pitchFamily="34" charset="-128"/>
                        </a:rPr>
                        <a:t>Intervention </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1" i="0" u="none" strike="noStrike" cap="none" normalizeH="0" baseline="0" dirty="0" smtClean="0">
                          <a:ln>
                            <a:noFill/>
                          </a:ln>
                          <a:solidFill>
                            <a:srgbClr val="000000"/>
                          </a:solidFill>
                          <a:effectLst/>
                          <a:latin typeface="+mn-lt"/>
                          <a:ea typeface="Arial Unicode MS" pitchFamily="34" charset="-128"/>
                          <a:cs typeface="Arial Unicode MS" pitchFamily="34" charset="-128"/>
                        </a:rPr>
                        <a:t>Progress to date</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1" i="0" u="none" strike="noStrike" cap="none" normalizeH="0" baseline="0" dirty="0" smtClean="0">
                          <a:ln>
                            <a:noFill/>
                          </a:ln>
                          <a:solidFill>
                            <a:srgbClr val="000000"/>
                          </a:solidFill>
                          <a:effectLst/>
                          <a:latin typeface="+mn-lt"/>
                          <a:ea typeface="Arial Unicode MS" pitchFamily="34" charset="-128"/>
                          <a:cs typeface="Arial Unicode MS" pitchFamily="34" charset="-128"/>
                        </a:rPr>
                        <a:t>Timeframe</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96835">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Escalated estimates and increased scope of work by Implementing Agents, e.g DPW</a:t>
                      </a:r>
                    </a:p>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Lack of determination re value for money. </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Establishment of the OMNIBUS for the Professional Service Providers, i.e Architects, Engineers, Quantity Surveyors .</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Terms of Reference were approved by Bid  Adjudication Committee.</a:t>
                      </a:r>
                    </a:p>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The Advert is ready and will be placed out by 30 September 2016.</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31 March 2016</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13845">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Delays due to unclear processes, e.g funding criteria, definition of the infrastructure projects, requirements for funding etc.</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Development of the infrastructure policy.</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Infrastructure policy was approved .</a:t>
                      </a:r>
                    </a:p>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(Terms of Reference are attached)</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30 June 2016</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29030421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712968" cy="710952"/>
          </a:xfrm>
        </p:spPr>
        <p:txBody>
          <a:bodyPr>
            <a:normAutofit fontScale="90000"/>
          </a:bodyPr>
          <a:lstStyle/>
          <a:p>
            <a:pPr algn="ctr"/>
            <a:r>
              <a:rPr lang="en-US" dirty="0" smtClean="0">
                <a:latin typeface="+mj-lt"/>
              </a:rPr>
              <a:t>INFRASTRUCTURE IMPROVEMENT PLAN cont…</a:t>
            </a:r>
            <a:endParaRPr lang="en-ZA" dirty="0">
              <a:latin typeface="+mj-lt"/>
            </a:endParaRPr>
          </a:p>
        </p:txBody>
      </p:sp>
      <p:sp>
        <p:nvSpPr>
          <p:cNvPr id="3" name="Content Placeholder 2"/>
          <p:cNvSpPr>
            <a:spLocks noGrp="1"/>
          </p:cNvSpPr>
          <p:nvPr>
            <p:ph idx="1"/>
          </p:nvPr>
        </p:nvSpPr>
        <p:spPr>
          <a:xfrm>
            <a:off x="107504" y="1124744"/>
            <a:ext cx="8928992" cy="4896544"/>
          </a:xfrm>
        </p:spPr>
        <p:txBody>
          <a:bodyPr>
            <a:noAutofit/>
          </a:bodyPr>
          <a:lstStyle/>
          <a:p>
            <a:pPr marL="0" indent="0">
              <a:buNone/>
            </a:pPr>
            <a:endParaRPr lang="en-ZA" sz="1800" b="0" dirty="0" smtClean="0">
              <a:solidFill>
                <a:schemeClr val="tx1"/>
              </a:solidFill>
              <a:latin typeface="+mn-lt"/>
            </a:endParaRPr>
          </a:p>
          <a:p>
            <a:pPr marL="0" indent="0">
              <a:buNone/>
            </a:pPr>
            <a:endParaRPr lang="en-ZA" sz="1800" b="0" dirty="0">
              <a:solidFill>
                <a:schemeClr val="tx1"/>
              </a:solidFill>
              <a:latin typeface="+mn-lt"/>
            </a:endParaRPr>
          </a:p>
          <a:p>
            <a:pPr marL="0" indent="0">
              <a:buNone/>
            </a:pPr>
            <a:endParaRPr lang="en-ZA" sz="1800" b="0" dirty="0">
              <a:solidFill>
                <a:schemeClr val="tx1"/>
              </a:solidFill>
              <a:latin typeface="+mn-lt"/>
            </a:endParaRPr>
          </a:p>
        </p:txBody>
      </p:sp>
      <p:sp>
        <p:nvSpPr>
          <p:cNvPr id="5"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25</a:t>
            </a:fld>
            <a:endParaRPr lang="en-ZA" sz="1200" b="1" dirty="0" smtClean="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2890013789"/>
              </p:ext>
            </p:extLst>
          </p:nvPr>
        </p:nvGraphicFramePr>
        <p:xfrm>
          <a:off x="683568" y="908720"/>
          <a:ext cx="7992889" cy="5051928"/>
        </p:xfrm>
        <a:graphic>
          <a:graphicData uri="http://schemas.openxmlformats.org/drawingml/2006/table">
            <a:tbl>
              <a:tblPr/>
              <a:tblGrid>
                <a:gridCol w="2206563"/>
                <a:gridCol w="2206563"/>
                <a:gridCol w="2329149"/>
                <a:gridCol w="1250614"/>
              </a:tblGrid>
              <a:tr h="345292">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1" i="0" u="none" strike="noStrike" cap="none" normalizeH="0" baseline="0" dirty="0" smtClean="0">
                          <a:ln>
                            <a:noFill/>
                          </a:ln>
                          <a:solidFill>
                            <a:srgbClr val="000000"/>
                          </a:solidFill>
                          <a:effectLst/>
                          <a:latin typeface="+mn-lt"/>
                          <a:ea typeface="Arial Unicode MS" pitchFamily="34" charset="-128"/>
                          <a:cs typeface="Arial Unicode MS" pitchFamily="34" charset="-128"/>
                        </a:rPr>
                        <a:t>Challenge</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1" i="0" u="none" strike="noStrike" cap="none" normalizeH="0" baseline="0" dirty="0" smtClean="0">
                          <a:ln>
                            <a:noFill/>
                          </a:ln>
                          <a:solidFill>
                            <a:srgbClr val="000000"/>
                          </a:solidFill>
                          <a:effectLst/>
                          <a:latin typeface="+mn-lt"/>
                          <a:ea typeface="Arial Unicode MS" pitchFamily="34" charset="-128"/>
                          <a:cs typeface="Arial Unicode MS" pitchFamily="34" charset="-128"/>
                        </a:rPr>
                        <a:t>Intervention </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1" i="0" u="none" strike="noStrike" cap="none" normalizeH="0" baseline="0" dirty="0" smtClean="0">
                          <a:ln>
                            <a:noFill/>
                          </a:ln>
                          <a:solidFill>
                            <a:srgbClr val="000000"/>
                          </a:solidFill>
                          <a:effectLst/>
                          <a:latin typeface="+mn-lt"/>
                          <a:ea typeface="Arial Unicode MS" pitchFamily="34" charset="-128"/>
                          <a:cs typeface="Arial Unicode MS" pitchFamily="34" charset="-128"/>
                        </a:rPr>
                        <a:t>Progress to date</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1" i="0" u="none" strike="noStrike" cap="none" normalizeH="0" baseline="0" dirty="0" smtClean="0">
                          <a:ln>
                            <a:noFill/>
                          </a:ln>
                          <a:solidFill>
                            <a:srgbClr val="000000"/>
                          </a:solidFill>
                          <a:effectLst/>
                          <a:latin typeface="+mn-lt"/>
                          <a:ea typeface="Arial Unicode MS" pitchFamily="34" charset="-128"/>
                          <a:cs typeface="Arial Unicode MS" pitchFamily="34" charset="-128"/>
                        </a:rPr>
                        <a:t>Timeframe</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26">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defRPr/>
                      </a:pPr>
                      <a:r>
                        <a:rPr lang="en-ZA" sz="1400" kern="1200" dirty="0" smtClean="0">
                          <a:solidFill>
                            <a:schemeClr val="tx1"/>
                          </a:solidFill>
                          <a:effectLst/>
                          <a:latin typeface="+mn-lt"/>
                          <a:ea typeface="+mn-ea"/>
                          <a:cs typeface="+mn-cs"/>
                        </a:rPr>
                        <a:t>The draw down schedule and necessary documentation required before the transfers are processed as stipulated by DAC policy were</a:t>
                      </a:r>
                      <a:r>
                        <a:rPr lang="en-ZA" sz="1400" kern="1200" baseline="0" dirty="0" smtClean="0">
                          <a:solidFill>
                            <a:schemeClr val="tx1"/>
                          </a:solidFill>
                          <a:effectLst/>
                          <a:latin typeface="+mn-lt"/>
                          <a:ea typeface="+mn-ea"/>
                          <a:cs typeface="+mn-cs"/>
                        </a:rPr>
                        <a:t> not submitted in the 1</a:t>
                      </a:r>
                      <a:r>
                        <a:rPr lang="en-ZA" sz="1400" kern="1200" baseline="30000" dirty="0" smtClean="0">
                          <a:solidFill>
                            <a:schemeClr val="tx1"/>
                          </a:solidFill>
                          <a:effectLst/>
                          <a:latin typeface="+mn-lt"/>
                          <a:ea typeface="+mn-ea"/>
                          <a:cs typeface="+mn-cs"/>
                        </a:rPr>
                        <a:t>st</a:t>
                      </a:r>
                      <a:r>
                        <a:rPr lang="en-ZA" sz="1400" kern="1200" baseline="0" dirty="0" smtClean="0">
                          <a:solidFill>
                            <a:schemeClr val="tx1"/>
                          </a:solidFill>
                          <a:effectLst/>
                          <a:latin typeface="+mn-lt"/>
                          <a:ea typeface="+mn-ea"/>
                          <a:cs typeface="+mn-cs"/>
                        </a:rPr>
                        <a:t> quarter.</a:t>
                      </a:r>
                      <a:endParaRPr kumimoji="0" lang="en-US" sz="14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14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4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Work shops were conducted  on required documentation and templates  were developed .</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4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The following institutions  with outstanding documentation were visited:</a:t>
                      </a:r>
                    </a:p>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4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Artscape, War Museum, Robben Island Museum and  PACOFS. </a:t>
                      </a:r>
                    </a:p>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4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All the transfers which were due in the 1</a:t>
                      </a:r>
                      <a:r>
                        <a:rPr kumimoji="0" lang="en-US" sz="1400" b="0" i="0" u="none" strike="noStrike" cap="none" normalizeH="0" baseline="30000" dirty="0" smtClean="0">
                          <a:ln>
                            <a:noFill/>
                          </a:ln>
                          <a:solidFill>
                            <a:srgbClr val="000000"/>
                          </a:solidFill>
                          <a:effectLst/>
                          <a:latin typeface="+mn-lt"/>
                          <a:ea typeface="Arial Unicode MS" pitchFamily="34" charset="-128"/>
                          <a:cs typeface="Arial Unicode MS" pitchFamily="34" charset="-128"/>
                        </a:rPr>
                        <a:t>st</a:t>
                      </a:r>
                      <a:r>
                        <a:rPr kumimoji="0" lang="en-US" sz="14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 quarter will be completed before end of the 2</a:t>
                      </a:r>
                      <a:r>
                        <a:rPr kumimoji="0" lang="en-US" sz="1400" b="0" i="0" u="none" strike="noStrike" cap="none" normalizeH="0" baseline="30000" dirty="0" smtClean="0">
                          <a:ln>
                            <a:noFill/>
                          </a:ln>
                          <a:solidFill>
                            <a:srgbClr val="000000"/>
                          </a:solidFill>
                          <a:effectLst/>
                          <a:latin typeface="+mn-lt"/>
                          <a:ea typeface="Arial Unicode MS" pitchFamily="34" charset="-128"/>
                          <a:cs typeface="Arial Unicode MS" pitchFamily="34" charset="-128"/>
                        </a:rPr>
                        <a:t>nd</a:t>
                      </a:r>
                      <a:r>
                        <a:rPr kumimoji="0" lang="en-US" sz="14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 quarter.</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4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30 September 2016</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19734">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4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Approved infrastructure plan for MTEF period to avoid delays on implementation, under spending and ad hoc funding.</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4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Development of the User Immovable Asset Management Plan (UAMP).</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4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2016 MTEF UAMP was approved  and allocation letters approving funding for 3 years were forwarded to the institutions.</a:t>
                      </a:r>
                    </a:p>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14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Char char="•"/>
                        <a:tabLst/>
                      </a:pPr>
                      <a:endParaRPr kumimoji="0" lang="en-US" sz="14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14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4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31 January 2016</a:t>
                      </a:r>
                    </a:p>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14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14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18685441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712968" cy="710952"/>
          </a:xfrm>
        </p:spPr>
        <p:txBody>
          <a:bodyPr>
            <a:normAutofit fontScale="90000"/>
          </a:bodyPr>
          <a:lstStyle/>
          <a:p>
            <a:pPr algn="ctr"/>
            <a:r>
              <a:rPr lang="en-US" dirty="0" smtClean="0">
                <a:latin typeface="+mj-lt"/>
              </a:rPr>
              <a:t>INFRASTRUCTURE IMPROVEMENT PLAN cont…</a:t>
            </a:r>
            <a:endParaRPr lang="en-ZA" dirty="0">
              <a:latin typeface="+mj-lt"/>
            </a:endParaRPr>
          </a:p>
        </p:txBody>
      </p:sp>
      <p:sp>
        <p:nvSpPr>
          <p:cNvPr id="3" name="Content Placeholder 2"/>
          <p:cNvSpPr>
            <a:spLocks noGrp="1"/>
          </p:cNvSpPr>
          <p:nvPr>
            <p:ph idx="1"/>
          </p:nvPr>
        </p:nvSpPr>
        <p:spPr>
          <a:xfrm>
            <a:off x="107504" y="1124744"/>
            <a:ext cx="8928992" cy="4896544"/>
          </a:xfrm>
        </p:spPr>
        <p:txBody>
          <a:bodyPr>
            <a:noAutofit/>
          </a:bodyPr>
          <a:lstStyle/>
          <a:p>
            <a:pPr marL="0" indent="0">
              <a:buNone/>
            </a:pPr>
            <a:endParaRPr lang="en-ZA" sz="1800" b="0" dirty="0" smtClean="0">
              <a:solidFill>
                <a:schemeClr val="tx1"/>
              </a:solidFill>
              <a:latin typeface="+mn-lt"/>
            </a:endParaRPr>
          </a:p>
          <a:p>
            <a:pPr marL="0" indent="0">
              <a:buNone/>
            </a:pPr>
            <a:endParaRPr lang="en-ZA" sz="1800" b="0" dirty="0">
              <a:solidFill>
                <a:schemeClr val="tx1"/>
              </a:solidFill>
              <a:latin typeface="+mn-lt"/>
            </a:endParaRPr>
          </a:p>
          <a:p>
            <a:pPr marL="0" indent="0">
              <a:buNone/>
            </a:pPr>
            <a:endParaRPr lang="en-ZA" sz="1800" b="0" dirty="0">
              <a:solidFill>
                <a:schemeClr val="tx1"/>
              </a:solidFill>
              <a:latin typeface="+mn-lt"/>
            </a:endParaRPr>
          </a:p>
        </p:txBody>
      </p:sp>
      <p:sp>
        <p:nvSpPr>
          <p:cNvPr id="5"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26</a:t>
            </a:fld>
            <a:endParaRPr lang="en-ZA" sz="1200" b="1" dirty="0" smtClean="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1333906831"/>
              </p:ext>
            </p:extLst>
          </p:nvPr>
        </p:nvGraphicFramePr>
        <p:xfrm>
          <a:off x="467544" y="1268760"/>
          <a:ext cx="8064898" cy="4419570"/>
        </p:xfrm>
        <a:graphic>
          <a:graphicData uri="http://schemas.openxmlformats.org/drawingml/2006/table">
            <a:tbl>
              <a:tblPr/>
              <a:tblGrid>
                <a:gridCol w="2226442"/>
                <a:gridCol w="2226442"/>
                <a:gridCol w="2350133"/>
                <a:gridCol w="1261881"/>
              </a:tblGrid>
              <a:tr h="325166">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1" i="0" u="none" strike="noStrike" cap="none" normalizeH="0" baseline="0" dirty="0" smtClean="0">
                          <a:ln>
                            <a:noFill/>
                          </a:ln>
                          <a:solidFill>
                            <a:srgbClr val="000000"/>
                          </a:solidFill>
                          <a:effectLst/>
                          <a:latin typeface="+mn-lt"/>
                          <a:ea typeface="Arial Unicode MS" pitchFamily="34" charset="-128"/>
                          <a:cs typeface="Arial Unicode MS" pitchFamily="34" charset="-128"/>
                        </a:rPr>
                        <a:t>Challenge </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1" i="0" u="none" strike="noStrike" cap="none" normalizeH="0" baseline="0" dirty="0" smtClean="0">
                          <a:ln>
                            <a:noFill/>
                          </a:ln>
                          <a:solidFill>
                            <a:srgbClr val="000000"/>
                          </a:solidFill>
                          <a:effectLst/>
                          <a:latin typeface="+mn-lt"/>
                          <a:ea typeface="Arial Unicode MS" pitchFamily="34" charset="-128"/>
                          <a:cs typeface="Arial Unicode MS" pitchFamily="34" charset="-128"/>
                        </a:rPr>
                        <a:t>Intervention </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1" i="0" u="none" strike="noStrike" cap="none" normalizeH="0" baseline="0" dirty="0" smtClean="0">
                          <a:ln>
                            <a:noFill/>
                          </a:ln>
                          <a:solidFill>
                            <a:srgbClr val="000000"/>
                          </a:solidFill>
                          <a:effectLst/>
                          <a:latin typeface="+mn-lt"/>
                          <a:ea typeface="Arial Unicode MS" pitchFamily="34" charset="-128"/>
                          <a:cs typeface="Arial Unicode MS" pitchFamily="34" charset="-128"/>
                        </a:rPr>
                        <a:t>Progress to date</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1" i="0" u="none" strike="noStrike" cap="none" normalizeH="0" baseline="0" dirty="0" smtClean="0">
                          <a:ln>
                            <a:noFill/>
                          </a:ln>
                          <a:solidFill>
                            <a:srgbClr val="000000"/>
                          </a:solidFill>
                          <a:effectLst/>
                          <a:latin typeface="+mn-lt"/>
                          <a:ea typeface="Arial Unicode MS" pitchFamily="34" charset="-128"/>
                          <a:cs typeface="Arial Unicode MS" pitchFamily="34" charset="-128"/>
                        </a:rPr>
                        <a:t>Timeframe</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7621">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Lack of  functional structure in the DAC to oversee the implementation of infrastructure programme.</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Establishment of the  Infrastructure Committee  with members at executive level.</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Terms of Reference were developed and approved by Infrastructure Committee.</a:t>
                      </a:r>
                    </a:p>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July 2016</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53585">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lang="en-US" sz="1600" b="0" baseline="0" dirty="0" smtClean="0"/>
                        <a:t>Lack of Integrated  Technology System  to manage and monitor the budget amongst the Programmes and Finance  Directorate. </a:t>
                      </a:r>
                      <a:endPar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Development of the Information Management System ( in the interim the unit will be able to use the MS Project to monitor projects)  </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Specifications  for phase 1 which will concentrate on alignment and  sharing of information  amongst Programmes and Finance  This will include generating  reports  and attaching supporting documentation  electronically.  </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31 March 2016</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7691671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712968" cy="710952"/>
          </a:xfrm>
        </p:spPr>
        <p:txBody>
          <a:bodyPr>
            <a:normAutofit fontScale="90000"/>
          </a:bodyPr>
          <a:lstStyle/>
          <a:p>
            <a:pPr algn="ctr"/>
            <a:r>
              <a:rPr lang="en-US" dirty="0" smtClean="0">
                <a:latin typeface="+mj-lt"/>
              </a:rPr>
              <a:t>INFRASTRUCTURE IMPROVEMENT PLAN cont…</a:t>
            </a:r>
            <a:endParaRPr lang="en-ZA" dirty="0">
              <a:latin typeface="+mj-lt"/>
            </a:endParaRPr>
          </a:p>
        </p:txBody>
      </p:sp>
      <p:sp>
        <p:nvSpPr>
          <p:cNvPr id="3" name="Content Placeholder 2"/>
          <p:cNvSpPr>
            <a:spLocks noGrp="1"/>
          </p:cNvSpPr>
          <p:nvPr>
            <p:ph idx="1"/>
          </p:nvPr>
        </p:nvSpPr>
        <p:spPr>
          <a:xfrm>
            <a:off x="107504" y="1124744"/>
            <a:ext cx="8928992" cy="4896544"/>
          </a:xfrm>
        </p:spPr>
        <p:txBody>
          <a:bodyPr>
            <a:noAutofit/>
          </a:bodyPr>
          <a:lstStyle/>
          <a:p>
            <a:pPr marL="0" indent="0">
              <a:buNone/>
            </a:pPr>
            <a:endParaRPr lang="en-ZA" sz="1800" b="0" dirty="0" smtClean="0">
              <a:solidFill>
                <a:schemeClr val="tx1"/>
              </a:solidFill>
              <a:latin typeface="+mn-lt"/>
            </a:endParaRPr>
          </a:p>
          <a:p>
            <a:pPr marL="0" indent="0">
              <a:buNone/>
            </a:pPr>
            <a:endParaRPr lang="en-ZA" sz="1800" b="0" dirty="0">
              <a:solidFill>
                <a:schemeClr val="tx1"/>
              </a:solidFill>
              <a:latin typeface="+mn-lt"/>
            </a:endParaRPr>
          </a:p>
          <a:p>
            <a:pPr marL="0" indent="0">
              <a:buNone/>
            </a:pPr>
            <a:endParaRPr lang="en-ZA" sz="1800" b="0" dirty="0">
              <a:solidFill>
                <a:schemeClr val="tx1"/>
              </a:solidFill>
              <a:latin typeface="+mn-lt"/>
            </a:endParaRPr>
          </a:p>
        </p:txBody>
      </p:sp>
      <p:sp>
        <p:nvSpPr>
          <p:cNvPr id="5"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27</a:t>
            </a:fld>
            <a:endParaRPr lang="en-ZA" sz="1200" b="1" dirty="0" smtClean="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253079732"/>
              </p:ext>
            </p:extLst>
          </p:nvPr>
        </p:nvGraphicFramePr>
        <p:xfrm>
          <a:off x="395536" y="764704"/>
          <a:ext cx="8424936" cy="5019020"/>
        </p:xfrm>
        <a:graphic>
          <a:graphicData uri="http://schemas.openxmlformats.org/drawingml/2006/table">
            <a:tbl>
              <a:tblPr/>
              <a:tblGrid>
                <a:gridCol w="2325836"/>
                <a:gridCol w="2325836"/>
                <a:gridCol w="2455049"/>
                <a:gridCol w="1318215"/>
              </a:tblGrid>
              <a:tr h="307535">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1" i="0" u="none" strike="noStrike" cap="none" normalizeH="0" baseline="0" dirty="0" smtClean="0">
                          <a:ln>
                            <a:noFill/>
                          </a:ln>
                          <a:solidFill>
                            <a:srgbClr val="000000"/>
                          </a:solidFill>
                          <a:effectLst/>
                          <a:latin typeface="+mn-lt"/>
                          <a:ea typeface="Arial Unicode MS" pitchFamily="34" charset="-128"/>
                          <a:cs typeface="Arial Unicode MS" pitchFamily="34" charset="-128"/>
                        </a:rPr>
                        <a:t>Challenge </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1" i="0" u="none" strike="noStrike" cap="none" normalizeH="0" baseline="0" dirty="0" smtClean="0">
                          <a:ln>
                            <a:noFill/>
                          </a:ln>
                          <a:solidFill>
                            <a:srgbClr val="000000"/>
                          </a:solidFill>
                          <a:effectLst/>
                          <a:latin typeface="+mn-lt"/>
                          <a:ea typeface="Arial Unicode MS" pitchFamily="34" charset="-128"/>
                          <a:cs typeface="Arial Unicode MS" pitchFamily="34" charset="-128"/>
                        </a:rPr>
                        <a:t>Intervention </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1" i="0" u="none" strike="noStrike" cap="none" normalizeH="0" baseline="0" dirty="0" smtClean="0">
                          <a:ln>
                            <a:noFill/>
                          </a:ln>
                          <a:solidFill>
                            <a:srgbClr val="000000"/>
                          </a:solidFill>
                          <a:effectLst/>
                          <a:latin typeface="+mn-lt"/>
                          <a:ea typeface="Arial Unicode MS" pitchFamily="34" charset="-128"/>
                          <a:cs typeface="Arial Unicode MS" pitchFamily="34" charset="-128"/>
                        </a:rPr>
                        <a:t>Progress to date</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1" i="0" u="none" strike="noStrike" cap="none" normalizeH="0" baseline="0" dirty="0" smtClean="0">
                          <a:ln>
                            <a:noFill/>
                          </a:ln>
                          <a:solidFill>
                            <a:srgbClr val="000000"/>
                          </a:solidFill>
                          <a:effectLst/>
                          <a:latin typeface="+mn-lt"/>
                          <a:ea typeface="Arial Unicode MS" pitchFamily="34" charset="-128"/>
                          <a:cs typeface="Arial Unicode MS" pitchFamily="34" charset="-128"/>
                        </a:rPr>
                        <a:t>Timeframe</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89009">
                <a:tc>
                  <a:txBody>
                    <a:bodyPr/>
                    <a:lstStyle/>
                    <a:p>
                      <a:pPr marL="0" marR="0">
                        <a:lnSpc>
                          <a:spcPct val="115000"/>
                        </a:lnSpc>
                        <a:spcBef>
                          <a:spcPts val="0"/>
                        </a:spcBef>
                        <a:spcAft>
                          <a:spcPts val="0"/>
                        </a:spcAft>
                        <a:tabLst>
                          <a:tab pos="714375" algn="l"/>
                        </a:tabLst>
                      </a:pPr>
                      <a:r>
                        <a:rPr lang="en-ZA" sz="1600" dirty="0" smtClean="0">
                          <a:effectLst/>
                          <a:latin typeface="+mn-lt"/>
                          <a:ea typeface="Calibri"/>
                          <a:cs typeface="Times New Roman"/>
                        </a:rPr>
                        <a:t>DAC </a:t>
                      </a:r>
                      <a:r>
                        <a:rPr lang="en-ZA" sz="1600" dirty="0">
                          <a:effectLst/>
                          <a:latin typeface="+mn-lt"/>
                          <a:ea typeface="Calibri"/>
                          <a:cs typeface="Times New Roman"/>
                        </a:rPr>
                        <a:t>couldn’t transfer funds committed for IDT </a:t>
                      </a:r>
                      <a:r>
                        <a:rPr lang="en-ZA" sz="1600" dirty="0" smtClean="0">
                          <a:effectLst/>
                          <a:latin typeface="+mn-lt"/>
                          <a:ea typeface="Calibri"/>
                          <a:cs typeface="Times New Roman"/>
                        </a:rPr>
                        <a:t>projects pending the competition of the financial reconciliation which was received on 22 July 2016.</a:t>
                      </a:r>
                      <a:endParaRPr lang="en-ZA" sz="1600" dirty="0">
                        <a:effectLst/>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Appointment of </a:t>
                      </a:r>
                      <a:r>
                        <a:rPr kumimoji="0" lang="en-US" sz="1600" b="0" i="0" u="none" strike="noStrike" cap="none" normalizeH="0" baseline="0" dirty="0" err="1" smtClean="0">
                          <a:ln>
                            <a:noFill/>
                          </a:ln>
                          <a:solidFill>
                            <a:srgbClr val="000000"/>
                          </a:solidFill>
                          <a:effectLst/>
                          <a:latin typeface="+mn-lt"/>
                          <a:ea typeface="Arial Unicode MS" pitchFamily="34" charset="-128"/>
                          <a:cs typeface="Arial Unicode MS" pitchFamily="34" charset="-128"/>
                        </a:rPr>
                        <a:t>Rubiquant</a:t>
                      </a:r>
                      <a:r>
                        <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  </a:t>
                      </a:r>
                      <a:r>
                        <a:rPr lang="en-ZA" sz="1600" kern="1200" dirty="0" smtClean="0">
                          <a:solidFill>
                            <a:schemeClr val="tx1"/>
                          </a:solidFill>
                          <a:effectLst/>
                          <a:latin typeface="+mn-lt"/>
                          <a:ea typeface="+mn-ea"/>
                          <a:cs typeface="+mn-cs"/>
                        </a:rPr>
                        <a:t>Quantity Surveyors</a:t>
                      </a:r>
                      <a:r>
                        <a:rPr lang="en-ZA" sz="1600" kern="1200" baseline="0" dirty="0" smtClean="0">
                          <a:solidFill>
                            <a:schemeClr val="tx1"/>
                          </a:solidFill>
                          <a:effectLst/>
                          <a:latin typeface="+mn-lt"/>
                          <a:ea typeface="+mn-ea"/>
                          <a:cs typeface="+mn-cs"/>
                        </a:rPr>
                        <a:t> to assess the IDT expenditure incurred on all DAC legacy projects. </a:t>
                      </a:r>
                      <a:endPar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lang="en-ZA" sz="1600" kern="1200" dirty="0" err="1" smtClean="0">
                          <a:solidFill>
                            <a:schemeClr val="tx1"/>
                          </a:solidFill>
                          <a:effectLst/>
                          <a:latin typeface="+mn-lt"/>
                          <a:ea typeface="+mn-ea"/>
                          <a:cs typeface="+mn-cs"/>
                        </a:rPr>
                        <a:t>Rubiquant</a:t>
                      </a:r>
                      <a:r>
                        <a:rPr lang="en-ZA" sz="1600" kern="1200" dirty="0" smtClean="0">
                          <a:solidFill>
                            <a:schemeClr val="tx1"/>
                          </a:solidFill>
                          <a:effectLst/>
                          <a:latin typeface="+mn-lt"/>
                          <a:ea typeface="+mn-ea"/>
                          <a:cs typeface="+mn-cs"/>
                        </a:rPr>
                        <a:t> has submitted a preliminary report indicating possible overcharging</a:t>
                      </a:r>
                      <a:r>
                        <a:rPr lang="en-ZA" sz="1600" kern="1200" baseline="0" dirty="0" smtClean="0">
                          <a:solidFill>
                            <a:schemeClr val="tx1"/>
                          </a:solidFill>
                          <a:effectLst/>
                          <a:latin typeface="+mn-lt"/>
                          <a:ea typeface="+mn-ea"/>
                          <a:cs typeface="+mn-cs"/>
                        </a:rPr>
                        <a:t> on professional fees and materials. </a:t>
                      </a:r>
                    </a:p>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lang="en-ZA" sz="1600" kern="1200" dirty="0" smtClean="0">
                          <a:solidFill>
                            <a:schemeClr val="tx1"/>
                          </a:solidFill>
                          <a:effectLst/>
                          <a:latin typeface="+mn-lt"/>
                          <a:ea typeface="+mn-ea"/>
                          <a:cs typeface="+mn-cs"/>
                        </a:rPr>
                        <a:t>ADG has engaged IDT CEO on the preliminary report, requesting access to project </a:t>
                      </a:r>
                      <a:r>
                        <a:rPr lang="en-ZA" sz="1600" kern="1200" baseline="0" dirty="0" smtClean="0">
                          <a:solidFill>
                            <a:schemeClr val="tx1"/>
                          </a:solidFill>
                          <a:effectLst/>
                          <a:latin typeface="+mn-lt"/>
                          <a:ea typeface="+mn-ea"/>
                          <a:cs typeface="+mn-cs"/>
                        </a:rPr>
                        <a:t>sites and documents by </a:t>
                      </a:r>
                      <a:r>
                        <a:rPr lang="en-ZA" sz="1600" kern="1200" dirty="0" err="1" smtClean="0">
                          <a:solidFill>
                            <a:schemeClr val="tx1"/>
                          </a:solidFill>
                          <a:effectLst/>
                          <a:latin typeface="+mn-lt"/>
                          <a:ea typeface="+mn-ea"/>
                          <a:cs typeface="+mn-cs"/>
                        </a:rPr>
                        <a:t>Rubiquant</a:t>
                      </a:r>
                      <a:r>
                        <a:rPr lang="en-ZA" sz="1600" kern="1200" dirty="0" smtClean="0">
                          <a:solidFill>
                            <a:schemeClr val="tx1"/>
                          </a:solidFill>
                          <a:effectLst/>
                          <a:latin typeface="+mn-lt"/>
                          <a:ea typeface="+mn-ea"/>
                          <a:cs typeface="+mn-cs"/>
                        </a:rPr>
                        <a:t> to finalise the investigation.</a:t>
                      </a:r>
                    </a:p>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lang="en-ZA" sz="1600" kern="1200" dirty="0" smtClean="0">
                          <a:solidFill>
                            <a:schemeClr val="tx1"/>
                          </a:solidFill>
                          <a:effectLst/>
                          <a:latin typeface="+mn-lt"/>
                          <a:ea typeface="+mn-ea"/>
                          <a:cs typeface="+mn-cs"/>
                        </a:rPr>
                        <a:t>The lawyers of the two entities have</a:t>
                      </a:r>
                      <a:r>
                        <a:rPr lang="en-ZA" sz="1600" kern="1200" baseline="0" dirty="0" smtClean="0">
                          <a:solidFill>
                            <a:schemeClr val="tx1"/>
                          </a:solidFill>
                          <a:effectLst/>
                          <a:latin typeface="+mn-lt"/>
                          <a:ea typeface="+mn-ea"/>
                          <a:cs typeface="+mn-cs"/>
                        </a:rPr>
                        <a:t> met to finalise legal matters pertaining to court cases against IDT for non-payment of fees</a:t>
                      </a:r>
                      <a:endPar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End October</a:t>
                      </a:r>
                    </a:p>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p>
                      <a:pPr marL="0" marR="0" lvl="0" indent="0" algn="l" defTabSz="914400"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37463665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712968" cy="504056"/>
          </a:xfrm>
        </p:spPr>
        <p:txBody>
          <a:bodyPr>
            <a:noAutofit/>
          </a:bodyPr>
          <a:lstStyle/>
          <a:p>
            <a:pPr algn="ctr"/>
            <a:r>
              <a:rPr lang="en-US" dirty="0" smtClean="0">
                <a:latin typeface="+mj-lt"/>
              </a:rPr>
              <a:t>CONCLUSION</a:t>
            </a:r>
            <a:r>
              <a:rPr lang="en-US" dirty="0">
                <a:latin typeface="+mj-lt"/>
              </a:rPr>
              <a:t/>
            </a:r>
            <a:br>
              <a:rPr lang="en-US" dirty="0">
                <a:latin typeface="+mj-lt"/>
              </a:rPr>
            </a:br>
            <a:r>
              <a:rPr lang="en-US" dirty="0">
                <a:latin typeface="+mj-lt"/>
              </a:rPr>
              <a:t/>
            </a:r>
            <a:br>
              <a:rPr lang="en-US" dirty="0">
                <a:latin typeface="+mj-lt"/>
              </a:rPr>
            </a:br>
            <a:endParaRPr lang="en-ZA" dirty="0">
              <a:latin typeface="+mj-lt"/>
            </a:endParaRPr>
          </a:p>
        </p:txBody>
      </p:sp>
      <p:sp>
        <p:nvSpPr>
          <p:cNvPr id="3" name="Content Placeholder 2"/>
          <p:cNvSpPr>
            <a:spLocks noGrp="1"/>
          </p:cNvSpPr>
          <p:nvPr>
            <p:ph idx="1"/>
          </p:nvPr>
        </p:nvSpPr>
        <p:spPr>
          <a:xfrm>
            <a:off x="179512" y="980728"/>
            <a:ext cx="8784976" cy="5112568"/>
          </a:xfrm>
        </p:spPr>
        <p:txBody>
          <a:bodyPr>
            <a:noAutofit/>
          </a:bodyPr>
          <a:lstStyle/>
          <a:p>
            <a:pPr marL="0" indent="0">
              <a:buNone/>
            </a:pPr>
            <a:endParaRPr lang="en-ZA" sz="1800" b="0" dirty="0">
              <a:solidFill>
                <a:schemeClr val="bg1">
                  <a:lumMod val="50000"/>
                </a:schemeClr>
              </a:solidFill>
              <a:latin typeface="+mn-lt"/>
            </a:endParaRPr>
          </a:p>
          <a:p>
            <a:r>
              <a:rPr lang="en-US" sz="1800" b="0" dirty="0" smtClean="0">
                <a:solidFill>
                  <a:schemeClr val="tx1"/>
                </a:solidFill>
                <a:latin typeface="+mj-lt"/>
              </a:rPr>
              <a:t>Under </a:t>
            </a:r>
            <a:r>
              <a:rPr lang="en-US" sz="1800" b="0" dirty="0">
                <a:solidFill>
                  <a:schemeClr val="tx1"/>
                </a:solidFill>
                <a:latin typeface="+mj-lt"/>
              </a:rPr>
              <a:t>expenditure will be reduced </a:t>
            </a:r>
            <a:r>
              <a:rPr lang="en-US" sz="1800" b="0" dirty="0" smtClean="0">
                <a:solidFill>
                  <a:schemeClr val="tx1"/>
                </a:solidFill>
                <a:latin typeface="+mj-lt"/>
              </a:rPr>
              <a:t>by </a:t>
            </a:r>
            <a:r>
              <a:rPr lang="en-US" sz="1800" b="0" dirty="0">
                <a:solidFill>
                  <a:schemeClr val="tx1"/>
                </a:solidFill>
                <a:latin typeface="+mj-lt"/>
              </a:rPr>
              <a:t>end of the third quarter</a:t>
            </a:r>
            <a:r>
              <a:rPr lang="en-US" sz="1800" b="0" dirty="0" smtClean="0">
                <a:solidFill>
                  <a:schemeClr val="tx1"/>
                </a:solidFill>
                <a:latin typeface="+mj-lt"/>
              </a:rPr>
              <a:t>.</a:t>
            </a:r>
          </a:p>
          <a:p>
            <a:pPr marL="0" indent="0">
              <a:buNone/>
            </a:pPr>
            <a:endParaRPr lang="en-US" sz="1800" b="0" dirty="0" smtClean="0">
              <a:solidFill>
                <a:schemeClr val="tx1"/>
              </a:solidFill>
              <a:latin typeface="+mj-lt"/>
            </a:endParaRPr>
          </a:p>
          <a:p>
            <a:r>
              <a:rPr lang="en-US" sz="1800" b="0" dirty="0" smtClean="0">
                <a:solidFill>
                  <a:schemeClr val="tx1"/>
                </a:solidFill>
                <a:latin typeface="+mj-lt"/>
              </a:rPr>
              <a:t>The Department has identified projects which will not spend as envisaged and shifted funds to projects which require additional funding. These virements will be approved by National Treasury on completion of the adjustment period in October 2016.</a:t>
            </a:r>
          </a:p>
          <a:p>
            <a:endParaRPr lang="en-US" sz="1800" b="0" dirty="0" smtClean="0">
              <a:solidFill>
                <a:schemeClr val="tx1"/>
              </a:solidFill>
              <a:latin typeface="+mj-lt"/>
            </a:endParaRPr>
          </a:p>
          <a:p>
            <a:r>
              <a:rPr lang="en-US" sz="1800" b="0" dirty="0" smtClean="0">
                <a:solidFill>
                  <a:schemeClr val="tx1"/>
                </a:solidFill>
                <a:latin typeface="+mj-lt"/>
              </a:rPr>
              <a:t>Infrastructure projects oversight has been strengthened with new capacity brought on board..</a:t>
            </a:r>
            <a:endParaRPr lang="en-US" sz="1800" b="0" dirty="0">
              <a:solidFill>
                <a:schemeClr val="tx1"/>
              </a:solidFill>
              <a:latin typeface="+mj-lt"/>
            </a:endParaRPr>
          </a:p>
          <a:p>
            <a:endParaRPr lang="en-US" sz="1800" b="0" dirty="0">
              <a:solidFill>
                <a:schemeClr val="tx1"/>
              </a:solidFill>
            </a:endParaRPr>
          </a:p>
          <a:p>
            <a:endParaRPr lang="en-US" sz="1800" b="0" dirty="0">
              <a:solidFill>
                <a:schemeClr val="tx1"/>
              </a:solidFill>
              <a:latin typeface="+mn-lt"/>
            </a:endParaRPr>
          </a:p>
          <a:p>
            <a:endParaRPr lang="en-GB" sz="1800" b="0" dirty="0" smtClean="0">
              <a:solidFill>
                <a:schemeClr val="tx1"/>
              </a:solidFill>
              <a:latin typeface="+mn-lt"/>
            </a:endParaRPr>
          </a:p>
          <a:p>
            <a:endParaRPr lang="en-ZA" sz="1800" b="0" dirty="0">
              <a:solidFill>
                <a:schemeClr val="tx1"/>
              </a:solidFill>
              <a:latin typeface="+mn-lt"/>
            </a:endParaRPr>
          </a:p>
          <a:p>
            <a:pPr lvl="0"/>
            <a:endParaRPr lang="en-ZA" sz="1700" b="0" dirty="0">
              <a:solidFill>
                <a:schemeClr val="tx1"/>
              </a:solidFill>
              <a:latin typeface="+mn-lt"/>
            </a:endParaRPr>
          </a:p>
          <a:p>
            <a:pPr lvl="1">
              <a:lnSpc>
                <a:spcPct val="90000"/>
              </a:lnSpc>
              <a:buFont typeface="Arial" pitchFamily="34" charset="0"/>
              <a:buChar char="•"/>
            </a:pPr>
            <a:endParaRPr lang="en-ZA" sz="1700" b="0" dirty="0" smtClean="0">
              <a:solidFill>
                <a:schemeClr val="tx1"/>
              </a:solidFill>
              <a:latin typeface="+mn-lt"/>
            </a:endParaRPr>
          </a:p>
          <a:p>
            <a:pPr lvl="1">
              <a:lnSpc>
                <a:spcPct val="90000"/>
              </a:lnSpc>
              <a:buFont typeface="Arial" pitchFamily="34" charset="0"/>
              <a:buChar char="•"/>
            </a:pPr>
            <a:endParaRPr lang="en-US" sz="1700" b="0" dirty="0">
              <a:solidFill>
                <a:schemeClr val="tx1"/>
              </a:solidFill>
              <a:latin typeface="+mn-lt"/>
            </a:endParaRPr>
          </a:p>
          <a:p>
            <a:pPr lvl="1">
              <a:lnSpc>
                <a:spcPct val="90000"/>
              </a:lnSpc>
              <a:buFont typeface="Arial" pitchFamily="34" charset="0"/>
              <a:buChar char="•"/>
            </a:pPr>
            <a:endParaRPr lang="en-ZA" sz="1700" dirty="0" smtClean="0">
              <a:solidFill>
                <a:schemeClr val="tx1"/>
              </a:solidFill>
              <a:latin typeface="+mn-lt"/>
            </a:endParaRPr>
          </a:p>
          <a:p>
            <a:pPr lvl="1">
              <a:lnSpc>
                <a:spcPct val="90000"/>
              </a:lnSpc>
              <a:buFont typeface="Arial" pitchFamily="34" charset="0"/>
              <a:buChar char="•"/>
            </a:pPr>
            <a:endParaRPr lang="en-ZA" sz="1700" dirty="0">
              <a:solidFill>
                <a:schemeClr val="tx1"/>
              </a:solidFill>
              <a:latin typeface="+mn-lt"/>
            </a:endParaRPr>
          </a:p>
          <a:p>
            <a:pPr lvl="1">
              <a:lnSpc>
                <a:spcPct val="90000"/>
              </a:lnSpc>
              <a:buFont typeface="Arial" pitchFamily="34" charset="0"/>
              <a:buChar char="•"/>
            </a:pPr>
            <a:endParaRPr lang="en-ZA" sz="1700" dirty="0">
              <a:solidFill>
                <a:schemeClr val="tx1"/>
              </a:solidFill>
              <a:latin typeface="+mn-lt"/>
            </a:endParaRPr>
          </a:p>
          <a:p>
            <a:pPr lvl="1">
              <a:lnSpc>
                <a:spcPct val="90000"/>
              </a:lnSpc>
              <a:buFont typeface="Arial" pitchFamily="34" charset="0"/>
              <a:buChar char="•"/>
            </a:pPr>
            <a:endParaRPr lang="en-US" sz="1700" dirty="0">
              <a:solidFill>
                <a:schemeClr val="tx1"/>
              </a:solidFill>
              <a:latin typeface="+mn-lt"/>
            </a:endParaRPr>
          </a:p>
          <a:p>
            <a:pPr lvl="1">
              <a:lnSpc>
                <a:spcPct val="90000"/>
              </a:lnSpc>
              <a:buFont typeface="Arial" pitchFamily="34" charset="0"/>
              <a:buChar char="•"/>
            </a:pPr>
            <a:endParaRPr lang="en-US" sz="1700" dirty="0">
              <a:solidFill>
                <a:schemeClr val="tx1"/>
              </a:solidFill>
              <a:latin typeface="+mn-lt"/>
            </a:endParaRPr>
          </a:p>
          <a:p>
            <a:pPr lvl="1">
              <a:lnSpc>
                <a:spcPct val="90000"/>
              </a:lnSpc>
              <a:buFont typeface="Arial" pitchFamily="34" charset="0"/>
              <a:buChar char="•"/>
            </a:pPr>
            <a:endParaRPr lang="en-US" sz="1700" dirty="0">
              <a:solidFill>
                <a:schemeClr val="tx1"/>
              </a:solidFill>
              <a:latin typeface="+mn-lt"/>
            </a:endParaRPr>
          </a:p>
          <a:p>
            <a:endParaRPr lang="en-ZA" sz="1700" dirty="0">
              <a:solidFill>
                <a:schemeClr val="tx1"/>
              </a:solidFill>
              <a:latin typeface="+mn-lt"/>
            </a:endParaRPr>
          </a:p>
        </p:txBody>
      </p:sp>
      <p:sp>
        <p:nvSpPr>
          <p:cNvPr id="5"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28</a:t>
            </a:fld>
            <a:endParaRPr lang="en-ZA" sz="12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6894890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636912"/>
            <a:ext cx="8733656" cy="710952"/>
          </a:xfrm>
        </p:spPr>
        <p:txBody>
          <a:bodyPr>
            <a:noAutofit/>
          </a:bodyPr>
          <a:lstStyle/>
          <a:p>
            <a:pPr algn="ctr"/>
            <a:r>
              <a:rPr lang="en-US" sz="5400" dirty="0" smtClean="0">
                <a:latin typeface="+mj-lt"/>
              </a:rPr>
              <a:t>ENKOSI</a:t>
            </a:r>
            <a:endParaRPr lang="en-ZA" sz="5400" dirty="0">
              <a:latin typeface="+mj-lt"/>
            </a:endParaRPr>
          </a:p>
        </p:txBody>
      </p:sp>
      <p:sp>
        <p:nvSpPr>
          <p:cNvPr id="4"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29</a:t>
            </a:fld>
            <a:endParaRPr lang="en-ZA" sz="12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98165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240704"/>
            <a:ext cx="8712968" cy="4343400"/>
          </a:xfrm>
        </p:spPr>
        <p:txBody>
          <a:bodyPr>
            <a:normAutofit/>
          </a:bodyPr>
          <a:lstStyle/>
          <a:p>
            <a:pPr marL="0" indent="0" algn="ctr">
              <a:buNone/>
            </a:pPr>
            <a:endParaRPr lang="en-US" sz="1800" dirty="0" smtClean="0">
              <a:latin typeface="+mn-lt"/>
            </a:endParaRPr>
          </a:p>
          <a:p>
            <a:pPr marL="0" indent="0" algn="ctr">
              <a:buNone/>
            </a:pPr>
            <a:endParaRPr lang="en-US" sz="1800" dirty="0">
              <a:latin typeface="+mn-lt"/>
            </a:endParaRPr>
          </a:p>
          <a:p>
            <a:pPr marL="0" indent="0" algn="ctr">
              <a:buNone/>
            </a:pPr>
            <a:endParaRPr lang="en-US" sz="1800" dirty="0" smtClean="0">
              <a:latin typeface="+mn-lt"/>
            </a:endParaRPr>
          </a:p>
          <a:p>
            <a:pPr marL="0" indent="0" algn="ctr">
              <a:buNone/>
            </a:pPr>
            <a:r>
              <a:rPr lang="en-US" sz="2400" b="0" dirty="0" smtClean="0">
                <a:solidFill>
                  <a:schemeClr val="tx1"/>
                </a:solidFill>
                <a:latin typeface="+mn-lt"/>
              </a:rPr>
              <a:t>To brief the Portfolio Committee for Arts and Culture on the state of  the infrastructure  programme in the DAC </a:t>
            </a:r>
            <a:endParaRPr lang="en-ZA" sz="2400" b="0" dirty="0">
              <a:solidFill>
                <a:schemeClr val="tx1"/>
              </a:solidFill>
              <a:latin typeface="+mn-lt"/>
            </a:endParaRPr>
          </a:p>
        </p:txBody>
      </p:sp>
      <p:sp>
        <p:nvSpPr>
          <p:cNvPr id="7" name="Title 6"/>
          <p:cNvSpPr>
            <a:spLocks noGrp="1"/>
          </p:cNvSpPr>
          <p:nvPr>
            <p:ph type="title"/>
          </p:nvPr>
        </p:nvSpPr>
        <p:spPr>
          <a:xfrm>
            <a:off x="539552" y="188640"/>
            <a:ext cx="8229600" cy="710952"/>
          </a:xfrm>
        </p:spPr>
        <p:txBody>
          <a:bodyPr>
            <a:noAutofit/>
          </a:bodyPr>
          <a:lstStyle/>
          <a:p>
            <a:pPr algn="ctr"/>
            <a:r>
              <a:rPr lang="en-US" sz="4000" dirty="0" smtClean="0">
                <a:latin typeface="+mj-lt"/>
              </a:rPr>
              <a:t>PURPOSE</a:t>
            </a:r>
            <a:br>
              <a:rPr lang="en-US" sz="4000" dirty="0" smtClean="0">
                <a:latin typeface="+mj-lt"/>
              </a:rPr>
            </a:br>
            <a:endParaRPr lang="en-ZA" sz="4000" dirty="0">
              <a:latin typeface="+mj-lt"/>
            </a:endParaRPr>
          </a:p>
        </p:txBody>
      </p:sp>
      <p:sp>
        <p:nvSpPr>
          <p:cNvPr id="8"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3</a:t>
            </a:fld>
            <a:endParaRPr lang="en-ZA" sz="12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8695506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710952"/>
          </a:xfrm>
        </p:spPr>
        <p:txBody>
          <a:bodyPr/>
          <a:lstStyle/>
          <a:p>
            <a:pPr algn="ctr"/>
            <a:r>
              <a:rPr lang="en-ZA" dirty="0" smtClean="0">
                <a:latin typeface="+mj-lt"/>
              </a:rPr>
              <a:t>INTRODUCTION</a:t>
            </a:r>
            <a:endParaRPr lang="en-ZA" dirty="0">
              <a:latin typeface="+mj-lt"/>
            </a:endParaRPr>
          </a:p>
        </p:txBody>
      </p:sp>
      <p:sp>
        <p:nvSpPr>
          <p:cNvPr id="3" name="Content Placeholder 2"/>
          <p:cNvSpPr>
            <a:spLocks noGrp="1"/>
          </p:cNvSpPr>
          <p:nvPr>
            <p:ph idx="1"/>
          </p:nvPr>
        </p:nvSpPr>
        <p:spPr>
          <a:xfrm>
            <a:off x="107504" y="1052736"/>
            <a:ext cx="8928992" cy="4968552"/>
          </a:xfrm>
        </p:spPr>
        <p:txBody>
          <a:bodyPr>
            <a:noAutofit/>
          </a:bodyPr>
          <a:lstStyle/>
          <a:p>
            <a:pPr lvl="0"/>
            <a:r>
              <a:rPr lang="en-ZA" sz="1800" b="0" dirty="0" smtClean="0">
                <a:solidFill>
                  <a:schemeClr val="tx1"/>
                </a:solidFill>
                <a:latin typeface="+mn-lt"/>
              </a:rPr>
              <a:t>The DAC has an Infrastructure Development Unit (IDU) that oversees construction, maintenance and payment of municipal services of the DAC infrastructure portfolio. </a:t>
            </a:r>
          </a:p>
          <a:p>
            <a:pPr lvl="0"/>
            <a:r>
              <a:rPr lang="en-ZA" sz="1800" b="0" dirty="0" smtClean="0">
                <a:solidFill>
                  <a:schemeClr val="tx1"/>
                </a:solidFill>
                <a:latin typeface="+mn-lt"/>
              </a:rPr>
              <a:t>The construction of buildings is mainly done by DPW and some projects were done by IDT.</a:t>
            </a:r>
          </a:p>
          <a:p>
            <a:pPr lvl="0"/>
            <a:r>
              <a:rPr lang="en-ZA" sz="1800" b="0" dirty="0" smtClean="0">
                <a:solidFill>
                  <a:schemeClr val="tx1"/>
                </a:solidFill>
                <a:latin typeface="+mn-lt"/>
              </a:rPr>
              <a:t>The private leasing portfolio is managed by entities themselves.</a:t>
            </a:r>
          </a:p>
          <a:p>
            <a:pPr lvl="0"/>
            <a:r>
              <a:rPr lang="en-ZA" sz="1800" b="0" dirty="0" smtClean="0">
                <a:solidFill>
                  <a:schemeClr val="tx1"/>
                </a:solidFill>
                <a:latin typeface="+mn-lt"/>
              </a:rPr>
              <a:t>The IDU </a:t>
            </a:r>
            <a:r>
              <a:rPr lang="en-ZA" sz="1800" b="0" dirty="0">
                <a:solidFill>
                  <a:schemeClr val="tx1"/>
                </a:solidFill>
                <a:latin typeface="+mn-lt"/>
              </a:rPr>
              <a:t>is faced with the challenge of the limited </a:t>
            </a:r>
            <a:r>
              <a:rPr lang="en-ZA" sz="1800" b="0" dirty="0" smtClean="0">
                <a:solidFill>
                  <a:schemeClr val="tx1"/>
                </a:solidFill>
                <a:latin typeface="+mn-lt"/>
              </a:rPr>
              <a:t>capacity: it consists of a Director and three recently appointed Project Managers </a:t>
            </a:r>
            <a:r>
              <a:rPr lang="en-ZA" sz="1800" b="0" dirty="0">
                <a:solidFill>
                  <a:schemeClr val="tx1"/>
                </a:solidFill>
                <a:latin typeface="+mn-lt"/>
              </a:rPr>
              <a:t>to implement </a:t>
            </a:r>
            <a:r>
              <a:rPr lang="en-ZA" sz="1800" b="0" dirty="0" smtClean="0">
                <a:solidFill>
                  <a:schemeClr val="tx1"/>
                </a:solidFill>
                <a:latin typeface="+mn-lt"/>
              </a:rPr>
              <a:t>the infrastructure programme. The challenges faced were:</a:t>
            </a:r>
            <a:endParaRPr lang="en-ZA" sz="1800" b="0" dirty="0">
              <a:solidFill>
                <a:schemeClr val="tx1"/>
              </a:solidFill>
              <a:latin typeface="+mn-lt"/>
            </a:endParaRPr>
          </a:p>
          <a:p>
            <a:pPr lvl="1"/>
            <a:r>
              <a:rPr lang="en-GB" sz="1800" b="0" dirty="0" smtClean="0">
                <a:solidFill>
                  <a:schemeClr val="tx1"/>
                </a:solidFill>
                <a:latin typeface="+mn-lt"/>
              </a:rPr>
              <a:t>Under expenditure</a:t>
            </a:r>
            <a:endParaRPr lang="en-GB" sz="1800" b="0" dirty="0">
              <a:solidFill>
                <a:schemeClr val="tx1"/>
              </a:solidFill>
              <a:latin typeface="+mn-lt"/>
            </a:endParaRPr>
          </a:p>
          <a:p>
            <a:pPr lvl="1"/>
            <a:r>
              <a:rPr lang="en-GB" sz="1800" b="0" dirty="0">
                <a:solidFill>
                  <a:schemeClr val="tx1"/>
                </a:solidFill>
                <a:latin typeface="+mn-lt"/>
              </a:rPr>
              <a:t>Poor project management</a:t>
            </a:r>
          </a:p>
          <a:p>
            <a:pPr lvl="1"/>
            <a:r>
              <a:rPr lang="en-GB" sz="1800" b="0" dirty="0" smtClean="0">
                <a:solidFill>
                  <a:schemeClr val="tx1"/>
                </a:solidFill>
                <a:latin typeface="+mn-lt"/>
              </a:rPr>
              <a:t>Limited </a:t>
            </a:r>
            <a:r>
              <a:rPr lang="en-GB" sz="1800" b="0" dirty="0">
                <a:solidFill>
                  <a:schemeClr val="tx1"/>
                </a:solidFill>
                <a:latin typeface="+mn-lt"/>
              </a:rPr>
              <a:t>monitoring and verification of work done </a:t>
            </a:r>
          </a:p>
          <a:p>
            <a:pPr marL="457200" lvl="1" indent="0">
              <a:buNone/>
            </a:pPr>
            <a:endParaRPr lang="en-GB" sz="1600" b="0" dirty="0">
              <a:solidFill>
                <a:schemeClr val="tx1"/>
              </a:solidFill>
            </a:endParaRPr>
          </a:p>
          <a:p>
            <a:pPr lvl="1">
              <a:buFont typeface="Arial" pitchFamily="34" charset="0"/>
              <a:buChar char="•"/>
            </a:pPr>
            <a:r>
              <a:rPr lang="en-GB" sz="1800" b="0" dirty="0" smtClean="0">
                <a:solidFill>
                  <a:schemeClr val="tx1"/>
                </a:solidFill>
                <a:latin typeface="+mn-lt"/>
              </a:rPr>
              <a:t>Deliberations to resolve infrastructure challenges take place at the strategic level.</a:t>
            </a:r>
          </a:p>
          <a:p>
            <a:pPr lvl="1">
              <a:buFont typeface="Arial" pitchFamily="34" charset="0"/>
              <a:buChar char="•"/>
            </a:pPr>
            <a:endParaRPr lang="en-GB" sz="1800" b="0" dirty="0">
              <a:solidFill>
                <a:schemeClr val="tx1"/>
              </a:solidFill>
              <a:latin typeface="+mn-lt"/>
            </a:endParaRPr>
          </a:p>
          <a:p>
            <a:pPr lvl="1">
              <a:buFont typeface="Arial" pitchFamily="34" charset="0"/>
              <a:buChar char="•"/>
            </a:pPr>
            <a:r>
              <a:rPr lang="en-GB" sz="1800" b="0" dirty="0" smtClean="0">
                <a:solidFill>
                  <a:schemeClr val="tx1"/>
                </a:solidFill>
                <a:latin typeface="+mn-lt"/>
              </a:rPr>
              <a:t>Areas which require improvement were identified and </a:t>
            </a:r>
            <a:r>
              <a:rPr lang="en-GB" sz="1800" b="0" dirty="0">
                <a:solidFill>
                  <a:schemeClr val="tx1"/>
                </a:solidFill>
                <a:latin typeface="+mn-lt"/>
              </a:rPr>
              <a:t> </a:t>
            </a:r>
            <a:r>
              <a:rPr lang="en-GB" sz="1800" b="0" dirty="0" smtClean="0">
                <a:solidFill>
                  <a:schemeClr val="tx1"/>
                </a:solidFill>
                <a:latin typeface="+mn-lt"/>
              </a:rPr>
              <a:t>processes for interventions were initiated.  These are outlined in the slides with challenges and interventions.</a:t>
            </a:r>
            <a:endParaRPr lang="en-GB" sz="1800" b="0" dirty="0">
              <a:solidFill>
                <a:schemeClr val="tx1"/>
              </a:solidFill>
              <a:latin typeface="+mn-lt"/>
            </a:endParaRPr>
          </a:p>
          <a:p>
            <a:pPr lvl="1"/>
            <a:endParaRPr lang="en-ZA" sz="1800" b="0" dirty="0">
              <a:solidFill>
                <a:schemeClr val="tx1"/>
              </a:solidFill>
              <a:latin typeface="+mn-lt"/>
            </a:endParaRPr>
          </a:p>
          <a:p>
            <a:endParaRPr lang="en-ZA" sz="1800" b="0" dirty="0" smtClean="0">
              <a:solidFill>
                <a:schemeClr val="tx1"/>
              </a:solidFill>
              <a:latin typeface="+mn-lt"/>
            </a:endParaRPr>
          </a:p>
          <a:p>
            <a:endParaRPr lang="en-ZA" sz="1800" b="0" dirty="0">
              <a:solidFill>
                <a:schemeClr val="tx1"/>
              </a:solidFill>
              <a:latin typeface="+mn-lt"/>
            </a:endParaRPr>
          </a:p>
        </p:txBody>
      </p:sp>
      <p:sp>
        <p:nvSpPr>
          <p:cNvPr id="5"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4</a:t>
            </a:fld>
            <a:endParaRPr lang="en-ZA" sz="12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55201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08920"/>
            <a:ext cx="8712968" cy="1362075"/>
          </a:xfrm>
        </p:spPr>
        <p:txBody>
          <a:bodyPr>
            <a:normAutofit/>
          </a:bodyPr>
          <a:lstStyle/>
          <a:p>
            <a:pPr algn="ctr"/>
            <a:r>
              <a:rPr lang="en-ZA" sz="4000" dirty="0" smtClean="0">
                <a:latin typeface="+mj-lt"/>
              </a:rPr>
              <a:t>ALLOCATION AND EXPENDITURE  </a:t>
            </a:r>
            <a:br>
              <a:rPr lang="en-ZA" sz="4000" dirty="0" smtClean="0">
                <a:latin typeface="+mj-lt"/>
              </a:rPr>
            </a:br>
            <a:r>
              <a:rPr lang="en-US" sz="4000" dirty="0" smtClean="0">
                <a:latin typeface="+mj-lt"/>
              </a:rPr>
              <a:t>AS </a:t>
            </a:r>
            <a:r>
              <a:rPr lang="en-US" sz="4000" dirty="0">
                <a:latin typeface="+mj-lt"/>
              </a:rPr>
              <a:t>AT </a:t>
            </a:r>
            <a:r>
              <a:rPr lang="en-US" sz="4000" dirty="0" smtClean="0">
                <a:latin typeface="+mj-lt"/>
              </a:rPr>
              <a:t>31 JULY 2016</a:t>
            </a:r>
            <a:endParaRPr lang="en-ZA" sz="4000" dirty="0">
              <a:latin typeface="+mj-lt"/>
            </a:endParaRPr>
          </a:p>
        </p:txBody>
      </p:sp>
      <p:sp>
        <p:nvSpPr>
          <p:cNvPr id="5"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5</a:t>
            </a:fld>
            <a:endParaRPr lang="en-ZA" sz="12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1252677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712968" cy="648072"/>
          </a:xfrm>
        </p:spPr>
        <p:txBody>
          <a:bodyPr>
            <a:noAutofit/>
          </a:bodyPr>
          <a:lstStyle/>
          <a:p>
            <a:pPr algn="ctr"/>
            <a:r>
              <a:rPr lang="en-US" sz="3200" dirty="0" smtClean="0">
                <a:latin typeface="Arial" pitchFamily="34" charset="0"/>
              </a:rPr>
              <a:t>EXPENDITURE  AS AT 30 JULY 2015</a:t>
            </a:r>
            <a:r>
              <a:rPr lang="en-US" sz="3200" dirty="0">
                <a:latin typeface="Arial" pitchFamily="34" charset="0"/>
              </a:rPr>
              <a:t/>
            </a:r>
            <a:br>
              <a:rPr lang="en-US" sz="3200" dirty="0">
                <a:latin typeface="Arial" pitchFamily="34" charset="0"/>
              </a:rPr>
            </a:br>
            <a:r>
              <a:rPr lang="en-US" sz="2400" dirty="0">
                <a:latin typeface="Arial" pitchFamily="34" charset="0"/>
              </a:rPr>
              <a:t/>
            </a:r>
            <a:br>
              <a:rPr lang="en-US" sz="2400" dirty="0">
                <a:latin typeface="Arial" pitchFamily="34" charset="0"/>
              </a:rPr>
            </a:br>
            <a:endParaRPr lang="en-ZA" sz="2400" dirty="0"/>
          </a:p>
        </p:txBody>
      </p:sp>
      <p:sp>
        <p:nvSpPr>
          <p:cNvPr id="3" name="Content Placeholder 2"/>
          <p:cNvSpPr>
            <a:spLocks noGrp="1"/>
          </p:cNvSpPr>
          <p:nvPr>
            <p:ph idx="1"/>
          </p:nvPr>
        </p:nvSpPr>
        <p:spPr>
          <a:xfrm>
            <a:off x="467544" y="692696"/>
            <a:ext cx="8136904" cy="5544616"/>
          </a:xfrm>
        </p:spPr>
        <p:txBody>
          <a:bodyPr>
            <a:normAutofit/>
          </a:bodyPr>
          <a:lstStyle/>
          <a:p>
            <a:pPr marL="457200" lvl="1" indent="0">
              <a:lnSpc>
                <a:spcPct val="90000"/>
              </a:lnSpc>
              <a:buNone/>
            </a:pPr>
            <a:endParaRPr lang="en-US" sz="2000" dirty="0">
              <a:latin typeface="Arial" pitchFamily="34" charset="0"/>
            </a:endParaRPr>
          </a:p>
          <a:p>
            <a:pPr marL="457200" lvl="1" indent="0">
              <a:lnSpc>
                <a:spcPct val="90000"/>
              </a:lnSpc>
              <a:buNone/>
            </a:pPr>
            <a:endParaRPr lang="en-ZA" sz="1800" dirty="0" smtClean="0">
              <a:solidFill>
                <a:schemeClr val="bg1">
                  <a:lumMod val="50000"/>
                </a:schemeClr>
              </a:solidFill>
            </a:endParaRPr>
          </a:p>
          <a:p>
            <a:pPr marL="457200" lvl="1" indent="0">
              <a:lnSpc>
                <a:spcPct val="90000"/>
              </a:lnSpc>
              <a:buNone/>
            </a:pPr>
            <a:endParaRPr lang="en-ZA" sz="1800" b="0" dirty="0" smtClean="0">
              <a:solidFill>
                <a:schemeClr val="bg1">
                  <a:lumMod val="50000"/>
                </a:schemeClr>
              </a:solidFill>
            </a:endParaRPr>
          </a:p>
          <a:p>
            <a:pPr marL="457200" lvl="1" indent="0">
              <a:lnSpc>
                <a:spcPct val="90000"/>
              </a:lnSpc>
              <a:buNone/>
            </a:pPr>
            <a:endParaRPr lang="en-ZA" sz="2000" dirty="0" smtClean="0"/>
          </a:p>
          <a:p>
            <a:pPr lvl="1">
              <a:lnSpc>
                <a:spcPct val="90000"/>
              </a:lnSpc>
              <a:buFont typeface="Wingdings" panose="05000000000000000000" pitchFamily="2" charset="2"/>
              <a:buChar char="q"/>
            </a:pPr>
            <a:endParaRPr lang="en-ZA" sz="2000" dirty="0" smtClean="0"/>
          </a:p>
          <a:p>
            <a:pPr marL="457200" lvl="1" indent="0">
              <a:lnSpc>
                <a:spcPct val="90000"/>
              </a:lnSpc>
              <a:buNone/>
            </a:pPr>
            <a:endParaRPr lang="en-US" sz="2000" dirty="0"/>
          </a:p>
          <a:p>
            <a:pPr marL="457200" lvl="1" indent="0">
              <a:lnSpc>
                <a:spcPct val="90000"/>
              </a:lnSpc>
              <a:buNone/>
            </a:pPr>
            <a:endParaRPr lang="en-ZA" sz="2000" dirty="0" smtClean="0"/>
          </a:p>
          <a:p>
            <a:pPr lvl="1">
              <a:lnSpc>
                <a:spcPct val="90000"/>
              </a:lnSpc>
              <a:buFont typeface="Wingdings" panose="05000000000000000000" pitchFamily="2" charset="2"/>
              <a:buChar char="q"/>
            </a:pPr>
            <a:endParaRPr lang="en-ZA" sz="2000" dirty="0"/>
          </a:p>
          <a:p>
            <a:pPr marL="457200" lvl="1" indent="0">
              <a:lnSpc>
                <a:spcPct val="90000"/>
              </a:lnSpc>
              <a:buNone/>
            </a:pPr>
            <a:endParaRPr lang="en-ZA" sz="2000" dirty="0"/>
          </a:p>
          <a:p>
            <a:pPr marL="457200" lvl="1" indent="0">
              <a:lnSpc>
                <a:spcPct val="90000"/>
              </a:lnSpc>
              <a:buNone/>
            </a:pPr>
            <a:endParaRPr lang="en-US" sz="2000" dirty="0">
              <a:latin typeface="Arial" pitchFamily="34" charset="0"/>
            </a:endParaRPr>
          </a:p>
          <a:p>
            <a:pPr lvl="1">
              <a:lnSpc>
                <a:spcPct val="90000"/>
              </a:lnSpc>
              <a:buFont typeface="Wingdings" panose="05000000000000000000" pitchFamily="2" charset="2"/>
              <a:buChar char="q"/>
            </a:pPr>
            <a:endParaRPr lang="en-US" sz="2000" dirty="0">
              <a:latin typeface="Arial" pitchFamily="34" charset="0"/>
            </a:endParaRPr>
          </a:p>
          <a:p>
            <a:pPr lvl="1">
              <a:lnSpc>
                <a:spcPct val="90000"/>
              </a:lnSpc>
              <a:buFont typeface="Wingdings" panose="05000000000000000000" pitchFamily="2" charset="2"/>
              <a:buChar char="q"/>
            </a:pPr>
            <a:endParaRPr lang="en-US" sz="2000" dirty="0">
              <a:latin typeface="Arial" pitchFamily="34" charset="0"/>
            </a:endParaRPr>
          </a:p>
          <a:p>
            <a:endParaRPr lang="en-ZA" dirty="0"/>
          </a:p>
        </p:txBody>
      </p:sp>
      <p:sp>
        <p:nvSpPr>
          <p:cNvPr id="4" name="Slide Number Placeholder 3"/>
          <p:cNvSpPr>
            <a:spLocks noGrp="1"/>
          </p:cNvSpPr>
          <p:nvPr>
            <p:ph type="sldNum" sz="quarter" idx="4"/>
          </p:nvPr>
        </p:nvSpPr>
        <p:spPr/>
        <p:txBody>
          <a:bodyPr/>
          <a:lstStyle/>
          <a:p>
            <a:fld id="{E8C8F0D3-6B4F-41D0-8B87-3D3BC2A334A5}" type="slidenum">
              <a:rPr lang="en-ZA" smtClean="0">
                <a:latin typeface="Arial" panose="020B0604020202020204" pitchFamily="34" charset="0"/>
                <a:cs typeface="Arial" panose="020B0604020202020204" pitchFamily="34" charset="0"/>
              </a:rPr>
              <a:pPr/>
              <a:t>6</a:t>
            </a:fld>
            <a:endParaRPr lang="en-ZA" dirty="0" smtClean="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1545764804"/>
              </p:ext>
            </p:extLst>
          </p:nvPr>
        </p:nvGraphicFramePr>
        <p:xfrm>
          <a:off x="755576" y="980728"/>
          <a:ext cx="8136905" cy="4881175"/>
        </p:xfrm>
        <a:graphic>
          <a:graphicData uri="http://schemas.openxmlformats.org/drawingml/2006/table">
            <a:tbl>
              <a:tblPr firstRow="1" bandRow="1">
                <a:tableStyleId>{5C22544A-7EE6-4342-B048-85BDC9FD1C3A}</a:tableStyleId>
              </a:tblPr>
              <a:tblGrid>
                <a:gridCol w="2338367"/>
                <a:gridCol w="2499013"/>
                <a:gridCol w="2018433"/>
                <a:gridCol w="1281092"/>
              </a:tblGrid>
              <a:tr h="519425">
                <a:tc>
                  <a:txBody>
                    <a:bodyPr/>
                    <a:lstStyle/>
                    <a:p>
                      <a:r>
                        <a:rPr lang="en-US" dirty="0" smtClean="0">
                          <a:latin typeface="+mj-lt"/>
                        </a:rPr>
                        <a:t>PROGRAMME</a:t>
                      </a:r>
                      <a:endParaRPr lang="en-ZA" dirty="0">
                        <a:latin typeface="+mj-lt"/>
                      </a:endParaRPr>
                    </a:p>
                  </a:txBody>
                  <a:tcPr/>
                </a:tc>
                <a:tc>
                  <a:txBody>
                    <a:bodyPr/>
                    <a:lstStyle/>
                    <a:p>
                      <a:r>
                        <a:rPr lang="en-US" dirty="0" smtClean="0">
                          <a:latin typeface="+mj-lt"/>
                        </a:rPr>
                        <a:t>APPROPRIATION</a:t>
                      </a:r>
                      <a:endParaRPr lang="en-ZA" dirty="0">
                        <a:latin typeface="+mj-lt"/>
                      </a:endParaRPr>
                    </a:p>
                  </a:txBody>
                  <a:tcPr/>
                </a:tc>
                <a:tc>
                  <a:txBody>
                    <a:bodyPr/>
                    <a:lstStyle/>
                    <a:p>
                      <a:r>
                        <a:rPr lang="en-US" dirty="0" smtClean="0">
                          <a:latin typeface="+mj-lt"/>
                        </a:rPr>
                        <a:t>EXPENDITURE</a:t>
                      </a:r>
                      <a:endParaRPr lang="en-ZA" dirty="0">
                        <a:latin typeface="+mj-lt"/>
                      </a:endParaRPr>
                    </a:p>
                  </a:txBody>
                  <a:tcPr/>
                </a:tc>
                <a:tc>
                  <a:txBody>
                    <a:bodyPr/>
                    <a:lstStyle/>
                    <a:p>
                      <a:r>
                        <a:rPr lang="en-US" dirty="0" smtClean="0">
                          <a:latin typeface="+mj-lt"/>
                        </a:rPr>
                        <a:t>%</a:t>
                      </a:r>
                      <a:endParaRPr lang="en-ZA" dirty="0">
                        <a:latin typeface="+mj-lt"/>
                      </a:endParaRPr>
                    </a:p>
                  </a:txBody>
                  <a:tcPr/>
                </a:tc>
              </a:tr>
              <a:tr h="1280775">
                <a:tc>
                  <a:txBody>
                    <a:bodyPr/>
                    <a:lstStyle/>
                    <a:p>
                      <a:r>
                        <a:rPr lang="en-US" dirty="0" smtClean="0"/>
                        <a:t>Arts</a:t>
                      </a:r>
                      <a:r>
                        <a:rPr lang="en-US" baseline="0" dirty="0" smtClean="0"/>
                        <a:t> and Culture Promotion and Development</a:t>
                      </a:r>
                      <a:endParaRPr lang="en-ZA" dirty="0"/>
                    </a:p>
                  </a:txBody>
                  <a:tcPr/>
                </a:tc>
                <a:tc>
                  <a:txBody>
                    <a:bodyPr/>
                    <a:lstStyle/>
                    <a:p>
                      <a:r>
                        <a:rPr lang="en-US" dirty="0" smtClean="0"/>
                        <a:t> R134 547 000 </a:t>
                      </a:r>
                    </a:p>
                  </a:txBody>
                  <a:tcPr/>
                </a:tc>
                <a:tc>
                  <a:txBody>
                    <a:bodyPr/>
                    <a:lstStyle/>
                    <a:p>
                      <a:r>
                        <a:rPr lang="en-US" dirty="0" smtClean="0"/>
                        <a:t>0</a:t>
                      </a:r>
                      <a:endParaRPr lang="en-ZA" dirty="0"/>
                    </a:p>
                  </a:txBody>
                  <a:tcPr/>
                </a:tc>
                <a:tc>
                  <a:txBody>
                    <a:bodyPr/>
                    <a:lstStyle/>
                    <a:p>
                      <a:r>
                        <a:rPr lang="en-US" dirty="0" smtClean="0"/>
                        <a:t>0</a:t>
                      </a:r>
                      <a:endParaRPr lang="en-ZA" dirty="0"/>
                    </a:p>
                  </a:txBody>
                  <a:tcPr/>
                </a:tc>
              </a:tr>
              <a:tr h="1280775">
                <a:tc>
                  <a:txBody>
                    <a:bodyPr/>
                    <a:lstStyle/>
                    <a:p>
                      <a:r>
                        <a:rPr lang="en-US" dirty="0" smtClean="0"/>
                        <a:t>Heritage Promotion and Preservation (Heritage Institutions Infrastructure work)</a:t>
                      </a:r>
                      <a:endParaRPr lang="en-ZA" dirty="0"/>
                    </a:p>
                  </a:txBody>
                  <a:tcPr/>
                </a:tc>
                <a:tc>
                  <a:txBody>
                    <a:bodyPr/>
                    <a:lstStyle/>
                    <a:p>
                      <a:r>
                        <a:rPr lang="en-US" dirty="0" smtClean="0"/>
                        <a:t>R173</a:t>
                      </a:r>
                      <a:r>
                        <a:rPr lang="en-US" baseline="0" dirty="0" smtClean="0"/>
                        <a:t> 036 000</a:t>
                      </a:r>
                      <a:r>
                        <a:rPr lang="en-US" dirty="0" smtClean="0"/>
                        <a:t> </a:t>
                      </a:r>
                      <a:endParaRPr lang="en-ZA" dirty="0"/>
                    </a:p>
                  </a:txBody>
                  <a:tcPr/>
                </a:tc>
                <a:tc>
                  <a:txBody>
                    <a:bodyPr/>
                    <a:lstStyle/>
                    <a:p>
                      <a:r>
                        <a:rPr lang="en-US" dirty="0" smtClean="0"/>
                        <a:t> R43 092 026 </a:t>
                      </a:r>
                    </a:p>
                  </a:txBody>
                  <a:tcPr/>
                </a:tc>
                <a:tc>
                  <a:txBody>
                    <a:bodyPr/>
                    <a:lstStyle/>
                    <a:p>
                      <a:r>
                        <a:rPr lang="en-US" dirty="0" smtClean="0"/>
                        <a:t>25%</a:t>
                      </a:r>
                    </a:p>
                  </a:txBody>
                  <a:tcPr/>
                </a:tc>
              </a:tr>
              <a:tr h="1280775">
                <a:tc>
                  <a:txBody>
                    <a:bodyPr/>
                    <a:lstStyle/>
                    <a:p>
                      <a:r>
                        <a:rPr lang="en-US" dirty="0" smtClean="0"/>
                        <a:t>Institutional Governance (Legacy Projects)</a:t>
                      </a:r>
                      <a:endParaRPr lang="en-ZA" dirty="0"/>
                    </a:p>
                  </a:txBody>
                  <a:tcPr/>
                </a:tc>
                <a:tc>
                  <a:txBody>
                    <a:bodyPr/>
                    <a:lstStyle/>
                    <a:p>
                      <a:r>
                        <a:rPr lang="en-ZA" dirty="0" smtClean="0"/>
                        <a:t>  R252 549 000 </a:t>
                      </a:r>
                    </a:p>
                  </a:txBody>
                  <a:tcPr/>
                </a:tc>
                <a:tc>
                  <a:txBody>
                    <a:bodyPr/>
                    <a:lstStyle/>
                    <a:p>
                      <a:r>
                        <a:rPr lang="en-ZA" dirty="0" smtClean="0"/>
                        <a:t>R27 165 097 </a:t>
                      </a:r>
                    </a:p>
                    <a:p>
                      <a:endParaRPr lang="en-ZA" dirty="0"/>
                    </a:p>
                  </a:txBody>
                  <a:tcPr/>
                </a:tc>
                <a:tc>
                  <a:txBody>
                    <a:bodyPr/>
                    <a:lstStyle/>
                    <a:p>
                      <a:r>
                        <a:rPr lang="en-ZA" dirty="0" smtClean="0"/>
                        <a:t>11%</a:t>
                      </a:r>
                    </a:p>
                    <a:p>
                      <a:endParaRPr lang="en-ZA" dirty="0"/>
                    </a:p>
                  </a:txBody>
                  <a:tcPr/>
                </a:tc>
              </a:tr>
              <a:tr h="519425">
                <a:tc>
                  <a:txBody>
                    <a:bodyPr/>
                    <a:lstStyle/>
                    <a:p>
                      <a:r>
                        <a:rPr lang="en-US" dirty="0" smtClean="0"/>
                        <a:t>TOTAL </a:t>
                      </a:r>
                      <a:endParaRPr lang="en-ZA" dirty="0"/>
                    </a:p>
                  </a:txBody>
                  <a:tcPr/>
                </a:tc>
                <a:tc>
                  <a:txBody>
                    <a:bodyPr/>
                    <a:lstStyle/>
                    <a:p>
                      <a:r>
                        <a:rPr lang="en-US" dirty="0" smtClean="0"/>
                        <a:t>R 560 132 000 </a:t>
                      </a:r>
                    </a:p>
                  </a:txBody>
                  <a:tcPr/>
                </a:tc>
                <a:tc>
                  <a:txBody>
                    <a:bodyPr/>
                    <a:lstStyle/>
                    <a:p>
                      <a:r>
                        <a:rPr lang="en-US" dirty="0" smtClean="0"/>
                        <a:t> R70 257 123 </a:t>
                      </a:r>
                    </a:p>
                  </a:txBody>
                  <a:tcPr/>
                </a:tc>
                <a:tc>
                  <a:txBody>
                    <a:bodyPr/>
                    <a:lstStyle/>
                    <a:p>
                      <a:r>
                        <a:rPr lang="en-US" dirty="0" smtClean="0"/>
                        <a:t>13%</a:t>
                      </a:r>
                    </a:p>
                  </a:txBody>
                  <a:tcPr/>
                </a:tc>
              </a:tr>
            </a:tbl>
          </a:graphicData>
        </a:graphic>
      </p:graphicFrame>
    </p:spTree>
    <p:extLst>
      <p:ext uri="{BB962C8B-B14F-4D97-AF65-F5344CB8AC3E}">
        <p14:creationId xmlns:p14="http://schemas.microsoft.com/office/powerpoint/2010/main" xmlns="" val="2126805777"/>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712968" cy="648072"/>
          </a:xfrm>
        </p:spPr>
        <p:txBody>
          <a:bodyPr>
            <a:noAutofit/>
          </a:bodyPr>
          <a:lstStyle/>
          <a:p>
            <a:pPr algn="ctr"/>
            <a:r>
              <a:rPr lang="en-US" sz="3200" dirty="0" smtClean="0">
                <a:latin typeface="Arial" pitchFamily="34" charset="0"/>
              </a:rPr>
              <a:t>EXPENDITURE  AS AT 30 JULY 2015</a:t>
            </a:r>
            <a:r>
              <a:rPr lang="en-US" sz="3200" dirty="0">
                <a:latin typeface="Arial" pitchFamily="34" charset="0"/>
              </a:rPr>
              <a:t/>
            </a:r>
            <a:br>
              <a:rPr lang="en-US" sz="3200" dirty="0">
                <a:latin typeface="Arial" pitchFamily="34" charset="0"/>
              </a:rPr>
            </a:br>
            <a:r>
              <a:rPr lang="en-US" sz="2400" dirty="0">
                <a:latin typeface="Arial" pitchFamily="34" charset="0"/>
              </a:rPr>
              <a:t/>
            </a:r>
            <a:br>
              <a:rPr lang="en-US" sz="2400" dirty="0">
                <a:latin typeface="Arial" pitchFamily="34" charset="0"/>
              </a:rPr>
            </a:br>
            <a:endParaRPr lang="en-ZA" sz="2400" dirty="0"/>
          </a:p>
        </p:txBody>
      </p:sp>
      <p:sp>
        <p:nvSpPr>
          <p:cNvPr id="3" name="Content Placeholder 2"/>
          <p:cNvSpPr>
            <a:spLocks noGrp="1"/>
          </p:cNvSpPr>
          <p:nvPr>
            <p:ph idx="1"/>
          </p:nvPr>
        </p:nvSpPr>
        <p:spPr>
          <a:xfrm>
            <a:off x="467544" y="692696"/>
            <a:ext cx="8136904" cy="5544616"/>
          </a:xfrm>
        </p:spPr>
        <p:txBody>
          <a:bodyPr>
            <a:normAutofit/>
          </a:bodyPr>
          <a:lstStyle/>
          <a:p>
            <a:pPr marL="457200" lvl="1" indent="0">
              <a:lnSpc>
                <a:spcPct val="90000"/>
              </a:lnSpc>
              <a:buNone/>
            </a:pPr>
            <a:endParaRPr lang="en-US" sz="2000" dirty="0">
              <a:latin typeface="Arial" pitchFamily="34" charset="0"/>
            </a:endParaRPr>
          </a:p>
          <a:p>
            <a:pPr marL="457200" lvl="1" indent="0">
              <a:lnSpc>
                <a:spcPct val="90000"/>
              </a:lnSpc>
              <a:buNone/>
            </a:pPr>
            <a:endParaRPr lang="en-ZA" sz="1800" dirty="0" smtClean="0">
              <a:solidFill>
                <a:schemeClr val="bg1">
                  <a:lumMod val="50000"/>
                </a:schemeClr>
              </a:solidFill>
            </a:endParaRPr>
          </a:p>
          <a:p>
            <a:pPr marL="457200" lvl="1" indent="0">
              <a:lnSpc>
                <a:spcPct val="90000"/>
              </a:lnSpc>
              <a:buNone/>
            </a:pPr>
            <a:endParaRPr lang="en-ZA" sz="1800" b="0" dirty="0" smtClean="0">
              <a:solidFill>
                <a:schemeClr val="bg1">
                  <a:lumMod val="50000"/>
                </a:schemeClr>
              </a:solidFill>
            </a:endParaRPr>
          </a:p>
          <a:p>
            <a:pPr marL="457200" lvl="1" indent="0">
              <a:lnSpc>
                <a:spcPct val="90000"/>
              </a:lnSpc>
              <a:buNone/>
            </a:pPr>
            <a:endParaRPr lang="en-ZA" sz="2000" dirty="0" smtClean="0"/>
          </a:p>
          <a:p>
            <a:pPr marL="457200" lvl="1" indent="0">
              <a:lnSpc>
                <a:spcPct val="90000"/>
              </a:lnSpc>
              <a:buNone/>
            </a:pPr>
            <a:endParaRPr lang="en-US" sz="2000" dirty="0"/>
          </a:p>
          <a:p>
            <a:pPr marL="457200" lvl="1" indent="0">
              <a:lnSpc>
                <a:spcPct val="90000"/>
              </a:lnSpc>
              <a:buNone/>
            </a:pPr>
            <a:endParaRPr lang="en-ZA" sz="2000" dirty="0" smtClean="0"/>
          </a:p>
          <a:p>
            <a:pPr lvl="1">
              <a:lnSpc>
                <a:spcPct val="90000"/>
              </a:lnSpc>
              <a:buFont typeface="Wingdings" panose="05000000000000000000" pitchFamily="2" charset="2"/>
              <a:buChar char="q"/>
            </a:pPr>
            <a:endParaRPr lang="en-ZA" sz="2000" dirty="0"/>
          </a:p>
          <a:p>
            <a:pPr marL="457200" lvl="1" indent="0">
              <a:lnSpc>
                <a:spcPct val="90000"/>
              </a:lnSpc>
              <a:buNone/>
            </a:pPr>
            <a:endParaRPr lang="en-ZA" sz="2000" dirty="0"/>
          </a:p>
          <a:p>
            <a:pPr marL="457200" lvl="1" indent="0">
              <a:lnSpc>
                <a:spcPct val="90000"/>
              </a:lnSpc>
              <a:buNone/>
            </a:pPr>
            <a:endParaRPr lang="en-US" sz="2000" dirty="0">
              <a:latin typeface="Arial" pitchFamily="34" charset="0"/>
            </a:endParaRPr>
          </a:p>
          <a:p>
            <a:pPr lvl="1">
              <a:lnSpc>
                <a:spcPct val="90000"/>
              </a:lnSpc>
              <a:buFont typeface="Wingdings" panose="05000000000000000000" pitchFamily="2" charset="2"/>
              <a:buChar char="q"/>
            </a:pPr>
            <a:endParaRPr lang="en-US" sz="2000" dirty="0">
              <a:latin typeface="Arial" pitchFamily="34" charset="0"/>
            </a:endParaRPr>
          </a:p>
          <a:p>
            <a:pPr lvl="1">
              <a:lnSpc>
                <a:spcPct val="90000"/>
              </a:lnSpc>
              <a:buFont typeface="Wingdings" panose="05000000000000000000" pitchFamily="2" charset="2"/>
              <a:buChar char="q"/>
            </a:pPr>
            <a:endParaRPr lang="en-US" sz="2000" dirty="0">
              <a:latin typeface="Arial" pitchFamily="34" charset="0"/>
            </a:endParaRPr>
          </a:p>
          <a:p>
            <a:endParaRPr lang="en-ZA" dirty="0"/>
          </a:p>
        </p:txBody>
      </p:sp>
      <p:sp>
        <p:nvSpPr>
          <p:cNvPr id="4" name="Slide Number Placeholder 3"/>
          <p:cNvSpPr>
            <a:spLocks noGrp="1"/>
          </p:cNvSpPr>
          <p:nvPr>
            <p:ph type="sldNum" sz="quarter" idx="4"/>
          </p:nvPr>
        </p:nvSpPr>
        <p:spPr/>
        <p:txBody>
          <a:bodyPr/>
          <a:lstStyle/>
          <a:p>
            <a:fld id="{E8C8F0D3-6B4F-41D0-8B87-3D3BC2A334A5}" type="slidenum">
              <a:rPr lang="en-ZA" smtClean="0">
                <a:latin typeface="Arial" panose="020B0604020202020204" pitchFamily="34" charset="0"/>
                <a:cs typeface="Arial" panose="020B0604020202020204" pitchFamily="34" charset="0"/>
              </a:rPr>
              <a:pPr/>
              <a:t>7</a:t>
            </a:fld>
            <a:endParaRPr lang="en-ZA" dirty="0" smtClean="0">
              <a:latin typeface="Arial" panose="020B0604020202020204" pitchFamily="34" charset="0"/>
              <a:cs typeface="Arial" panose="020B0604020202020204" pitchFamily="34" charset="0"/>
            </a:endParaRPr>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4142" y="1124745"/>
            <a:ext cx="7620266" cy="42484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TextBox 4"/>
          <p:cNvSpPr txBox="1"/>
          <p:nvPr/>
        </p:nvSpPr>
        <p:spPr>
          <a:xfrm>
            <a:off x="755576" y="5589240"/>
            <a:ext cx="4896544" cy="369332"/>
          </a:xfrm>
          <a:prstGeom prst="rect">
            <a:avLst/>
          </a:prstGeom>
          <a:noFill/>
        </p:spPr>
        <p:txBody>
          <a:bodyPr wrap="square" rtlCol="0">
            <a:spAutoFit/>
          </a:bodyPr>
          <a:lstStyle/>
          <a:p>
            <a:r>
              <a:rPr lang="en-ZA" dirty="0" smtClean="0"/>
              <a:t>* August reconciliation still underway</a:t>
            </a:r>
            <a:endParaRPr lang="en-ZA" dirty="0"/>
          </a:p>
        </p:txBody>
      </p:sp>
    </p:spTree>
    <p:extLst>
      <p:ext uri="{BB962C8B-B14F-4D97-AF65-F5344CB8AC3E}">
        <p14:creationId xmlns:p14="http://schemas.microsoft.com/office/powerpoint/2010/main" xmlns="" val="2427099474"/>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564904"/>
            <a:ext cx="8856984" cy="1146051"/>
          </a:xfrm>
        </p:spPr>
        <p:txBody>
          <a:bodyPr>
            <a:noAutofit/>
          </a:bodyPr>
          <a:lstStyle/>
          <a:p>
            <a:pPr algn="ctr"/>
            <a:r>
              <a:rPr lang="en-ZA" sz="3200" dirty="0" smtClean="0">
                <a:latin typeface="+mj-lt"/>
              </a:rPr>
              <a:t>FUNDED maintenance AND UPGRADING projects</a:t>
            </a:r>
            <a:br>
              <a:rPr lang="en-ZA" sz="3200" dirty="0" smtClean="0">
                <a:latin typeface="+mj-lt"/>
              </a:rPr>
            </a:br>
            <a:r>
              <a:rPr lang="en-ZA" sz="3200" dirty="0">
                <a:latin typeface="+mj-lt"/>
              </a:rPr>
              <a:t/>
            </a:r>
            <a:br>
              <a:rPr lang="en-ZA" sz="3200" dirty="0">
                <a:latin typeface="+mj-lt"/>
              </a:rPr>
            </a:br>
            <a:endParaRPr lang="en-ZA" sz="3200" dirty="0">
              <a:latin typeface="+mj-lt"/>
            </a:endParaRPr>
          </a:p>
        </p:txBody>
      </p:sp>
      <p:sp>
        <p:nvSpPr>
          <p:cNvPr id="5"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8</a:t>
            </a:fld>
            <a:endParaRPr lang="en-ZA" sz="12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816580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67544" y="188640"/>
            <a:ext cx="8229600" cy="562074"/>
          </a:xfrm>
        </p:spPr>
        <p:txBody>
          <a:bodyPr>
            <a:noAutofit/>
          </a:bodyPr>
          <a:lstStyle/>
          <a:p>
            <a:pPr algn="ctr"/>
            <a:r>
              <a:rPr lang="en-ZA" sz="3200" dirty="0" smtClean="0">
                <a:latin typeface="+mj-lt"/>
              </a:rPr>
              <a:t>2016/17</a:t>
            </a:r>
            <a:r>
              <a:rPr lang="en-ZA" sz="3200" b="1" dirty="0" smtClean="0">
                <a:latin typeface="+mj-lt"/>
              </a:rPr>
              <a:t> INFRASTRUCTURE PROJECTS </a:t>
            </a:r>
            <a:r>
              <a:rPr lang="en-US" sz="2800" dirty="0"/>
              <a:t>cont…</a:t>
            </a:r>
            <a:endParaRPr lang="en-ZA" sz="2800" dirty="0">
              <a:latin typeface="+mj-lt"/>
            </a:endParaRPr>
          </a:p>
        </p:txBody>
      </p:sp>
      <p:sp>
        <p:nvSpPr>
          <p:cNvPr id="6" name="Slide Number Placeholder 1"/>
          <p:cNvSpPr>
            <a:spLocks noGrp="1"/>
          </p:cNvSpPr>
          <p:nvPr>
            <p:ph type="sldNum" sz="quarter" idx="4"/>
          </p:nvPr>
        </p:nvSpPr>
        <p:spPr>
          <a:xfrm>
            <a:off x="8077200" y="6172200"/>
            <a:ext cx="609600" cy="365125"/>
          </a:xfrm>
        </p:spPr>
        <p:txBody>
          <a:bodyPr/>
          <a:lstStyle/>
          <a:p>
            <a:fld id="{3E4CC721-C717-4376-B6D6-9DC11BC22B18}" type="slidenum">
              <a:rPr lang="en-ZA" sz="1200" b="1" smtClean="0">
                <a:latin typeface="Arial" panose="020B0604020202020204" pitchFamily="34" charset="0"/>
                <a:cs typeface="Arial" panose="020B0604020202020204" pitchFamily="34" charset="0"/>
              </a:rPr>
              <a:pPr/>
              <a:t>9</a:t>
            </a:fld>
            <a:endParaRPr lang="en-ZA" sz="1200" b="1" dirty="0" smtClean="0">
              <a:latin typeface="Arial" panose="020B060402020202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xmlns="" val="1779440899"/>
              </p:ext>
            </p:extLst>
          </p:nvPr>
        </p:nvGraphicFramePr>
        <p:xfrm>
          <a:off x="1187625" y="980729"/>
          <a:ext cx="6912767" cy="4852450"/>
        </p:xfrm>
        <a:graphic>
          <a:graphicData uri="http://schemas.openxmlformats.org/drawingml/2006/table">
            <a:tbl>
              <a:tblPr firstRow="1" bandRow="1">
                <a:tableStyleId>{5C22544A-7EE6-4342-B048-85BDC9FD1C3A}</a:tableStyleId>
              </a:tblPr>
              <a:tblGrid>
                <a:gridCol w="2528924"/>
                <a:gridCol w="1461281"/>
                <a:gridCol w="1461281"/>
                <a:gridCol w="1461281"/>
              </a:tblGrid>
              <a:tr h="388239">
                <a:tc>
                  <a:txBody>
                    <a:bodyPr/>
                    <a:lstStyle/>
                    <a:p>
                      <a:pPr marL="0" marR="0" algn="ctr">
                        <a:lnSpc>
                          <a:spcPct val="115000"/>
                        </a:lnSpc>
                        <a:spcBef>
                          <a:spcPts val="0"/>
                        </a:spcBef>
                        <a:spcAft>
                          <a:spcPts val="0"/>
                        </a:spcAft>
                      </a:pPr>
                      <a:r>
                        <a:rPr lang="en-US" sz="1600" dirty="0" smtClean="0">
                          <a:effectLst/>
                          <a:latin typeface="+mn-lt"/>
                        </a:rPr>
                        <a:t>PROJECT</a:t>
                      </a:r>
                      <a:endParaRPr lang="en-ZA" sz="1600" dirty="0">
                        <a:solidFill>
                          <a:schemeClr val="bg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mn-lt"/>
                        </a:rPr>
                        <a:t>BUDGET</a:t>
                      </a:r>
                      <a:endParaRPr lang="en-ZA" sz="1600" dirty="0">
                        <a:solidFill>
                          <a:schemeClr val="bg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solidFill>
                            <a:schemeClr val="bg1"/>
                          </a:solidFill>
                          <a:effectLst/>
                          <a:latin typeface="+mn-lt"/>
                          <a:ea typeface="Calibri"/>
                          <a:cs typeface="Times New Roman"/>
                        </a:rPr>
                        <a:t>EXPENDITURE TO DATE</a:t>
                      </a:r>
                      <a:endParaRPr lang="en-ZA" sz="1600" dirty="0">
                        <a:solidFill>
                          <a:schemeClr val="bg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solidFill>
                            <a:schemeClr val="bg1"/>
                          </a:solidFill>
                          <a:effectLst/>
                          <a:latin typeface="+mn-lt"/>
                          <a:ea typeface="Calibri"/>
                          <a:cs typeface="Times New Roman"/>
                        </a:rPr>
                        <a:t>STATUS</a:t>
                      </a:r>
                      <a:endParaRPr lang="en-ZA" sz="1600" dirty="0">
                        <a:solidFill>
                          <a:schemeClr val="bg1"/>
                        </a:solidFill>
                        <a:effectLst/>
                        <a:latin typeface="+mn-lt"/>
                        <a:ea typeface="Calibri"/>
                        <a:cs typeface="Times New Roman"/>
                      </a:endParaRPr>
                    </a:p>
                  </a:txBody>
                  <a:tcPr marL="68580" marR="68580" marT="0" marB="0"/>
                </a:tc>
              </a:tr>
              <a:tr h="603928">
                <a:tc>
                  <a:txBody>
                    <a:bodyPr/>
                    <a:lstStyle/>
                    <a:p>
                      <a:pPr marL="0" marR="0">
                        <a:lnSpc>
                          <a:spcPct val="115000"/>
                        </a:lnSpc>
                        <a:spcBef>
                          <a:spcPts val="0"/>
                        </a:spcBef>
                        <a:spcAft>
                          <a:spcPts val="0"/>
                        </a:spcAft>
                      </a:pPr>
                      <a:r>
                        <a:rPr lang="en-ZA" sz="1600" b="1" dirty="0" smtClean="0">
                          <a:solidFill>
                            <a:schemeClr val="tx1"/>
                          </a:solidFill>
                          <a:effectLst/>
                          <a:latin typeface="+mn-lt"/>
                          <a:ea typeface="Calibri"/>
                          <a:cs typeface="Times New Roman"/>
                        </a:rPr>
                        <a:t>Artscape</a:t>
                      </a:r>
                    </a:p>
                    <a:p>
                      <a:pPr marL="0" marR="0">
                        <a:lnSpc>
                          <a:spcPct val="115000"/>
                        </a:lnSpc>
                        <a:spcBef>
                          <a:spcPts val="0"/>
                        </a:spcBef>
                        <a:spcAft>
                          <a:spcPts val="0"/>
                        </a:spcAft>
                      </a:pPr>
                      <a:r>
                        <a:rPr lang="en-US" sz="1600" b="0" dirty="0" smtClean="0">
                          <a:solidFill>
                            <a:schemeClr val="tx1"/>
                          </a:solidFill>
                          <a:effectLst/>
                          <a:latin typeface="+mn-lt"/>
                          <a:ea typeface="Calibri"/>
                          <a:cs typeface="Times New Roman"/>
                        </a:rPr>
                        <a:t>Space Optimization project – upgrading of the foyers</a:t>
                      </a:r>
                      <a:r>
                        <a:rPr lang="en-US" sz="1600" b="0" baseline="0" dirty="0" smtClean="0">
                          <a:solidFill>
                            <a:schemeClr val="tx1"/>
                          </a:solidFill>
                          <a:effectLst/>
                          <a:latin typeface="+mn-lt"/>
                          <a:ea typeface="Calibri"/>
                          <a:cs typeface="Times New Roman"/>
                        </a:rPr>
                        <a:t> and theatres.</a:t>
                      </a:r>
                      <a:endParaRPr lang="en-ZA" sz="1600" b="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b="0" dirty="0" smtClean="0">
                          <a:effectLst/>
                          <a:latin typeface="+mn-lt"/>
                          <a:ea typeface="Calibri"/>
                          <a:cs typeface="Times New Roman"/>
                        </a:rPr>
                        <a:t> 14 750 000 </a:t>
                      </a:r>
                    </a:p>
                    <a:p>
                      <a:pPr marL="0" marR="0" algn="r">
                        <a:lnSpc>
                          <a:spcPct val="115000"/>
                        </a:lnSpc>
                        <a:spcBef>
                          <a:spcPts val="0"/>
                        </a:spcBef>
                        <a:spcAft>
                          <a:spcPts val="0"/>
                        </a:spcAft>
                      </a:pPr>
                      <a:endParaRPr lang="en-ZA" sz="1600" b="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b="0" dirty="0" smtClean="0">
                          <a:effectLst/>
                          <a:latin typeface="+mn-lt"/>
                          <a:ea typeface="Calibri"/>
                          <a:cs typeface="Times New Roman"/>
                        </a:rPr>
                        <a:t>0</a:t>
                      </a:r>
                      <a:endParaRPr lang="en-ZA" sz="1600" b="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b="0" dirty="0" smtClean="0">
                          <a:effectLst/>
                          <a:latin typeface="+mn-lt"/>
                          <a:ea typeface="Calibri"/>
                          <a:cs typeface="Times New Roman"/>
                        </a:rPr>
                        <a:t>Design stage</a:t>
                      </a:r>
                      <a:endParaRPr lang="en-ZA" sz="1600" b="0" dirty="0">
                        <a:effectLst/>
                        <a:latin typeface="+mn-lt"/>
                        <a:ea typeface="Calibri"/>
                        <a:cs typeface="Times New Roman"/>
                      </a:endParaRPr>
                    </a:p>
                  </a:txBody>
                  <a:tcPr marL="68580" marR="68580" marT="0" marB="0"/>
                </a:tc>
              </a:tr>
              <a:tr h="603928">
                <a:tc>
                  <a:txBody>
                    <a:bodyPr/>
                    <a:lstStyle/>
                    <a:p>
                      <a:pPr marL="0" marR="0">
                        <a:lnSpc>
                          <a:spcPct val="115000"/>
                        </a:lnSpc>
                        <a:spcBef>
                          <a:spcPts val="0"/>
                        </a:spcBef>
                        <a:spcAft>
                          <a:spcPts val="0"/>
                        </a:spcAft>
                      </a:pPr>
                      <a:r>
                        <a:rPr lang="en-US" sz="1600" b="1" dirty="0" smtClean="0">
                          <a:solidFill>
                            <a:schemeClr val="tx1"/>
                          </a:solidFill>
                          <a:effectLst/>
                          <a:latin typeface="+mn-lt"/>
                          <a:ea typeface="Calibri"/>
                          <a:cs typeface="Times New Roman"/>
                        </a:rPr>
                        <a:t>Market  Theatre</a:t>
                      </a:r>
                      <a:r>
                        <a:rPr lang="en-US" sz="1600" b="1" baseline="0" dirty="0" smtClean="0">
                          <a:solidFill>
                            <a:schemeClr val="tx1"/>
                          </a:solidFill>
                          <a:effectLst/>
                          <a:latin typeface="+mn-lt"/>
                          <a:ea typeface="Calibri"/>
                          <a:cs typeface="Times New Roman"/>
                        </a:rPr>
                        <a:t> Foundation </a:t>
                      </a:r>
                      <a:endParaRPr lang="en-ZA" sz="1600" b="1" dirty="0">
                        <a:solidFill>
                          <a:schemeClr val="tx1"/>
                        </a:solidFill>
                        <a:effectLst/>
                        <a:latin typeface="+mn-lt"/>
                        <a:ea typeface="Calibri"/>
                        <a:cs typeface="Times New Roman"/>
                      </a:endParaRPr>
                    </a:p>
                  </a:txBody>
                  <a:tcPr marL="68580" marR="68580" marT="0" marB="0"/>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en-ZA" sz="1600" dirty="0" smtClean="0">
                          <a:effectLst/>
                          <a:latin typeface="+mn-lt"/>
                        </a:rPr>
                        <a:t>24 687 000 </a:t>
                      </a:r>
                    </a:p>
                    <a:p>
                      <a:pPr marL="0" marR="0" indent="0" algn="r" defTabSz="914400" rtl="0" eaLnBrk="1" fontAlgn="auto" latinLnBrk="0" hangingPunct="1">
                        <a:lnSpc>
                          <a:spcPct val="115000"/>
                        </a:lnSpc>
                        <a:spcBef>
                          <a:spcPts val="0"/>
                        </a:spcBef>
                        <a:spcAft>
                          <a:spcPts val="0"/>
                        </a:spcAft>
                        <a:buClrTx/>
                        <a:buSzTx/>
                        <a:buFontTx/>
                        <a:buNone/>
                        <a:tabLst/>
                        <a:defRPr/>
                      </a:pPr>
                      <a:r>
                        <a:rPr lang="en-ZA" sz="1600" dirty="0" smtClean="0">
                          <a:effectLst/>
                          <a:latin typeface="+mn-lt"/>
                        </a:rPr>
                        <a:t> </a:t>
                      </a:r>
                      <a:endParaRPr lang="en-ZA" sz="1600" b="0" dirty="0" smtClean="0">
                        <a:effectLst/>
                        <a:latin typeface="+mn-lt"/>
                        <a:ea typeface="Calibri"/>
                        <a:cs typeface="Times New Roman"/>
                      </a:endParaRPr>
                    </a:p>
                    <a:p>
                      <a:pPr marL="0" marR="0" algn="r">
                        <a:lnSpc>
                          <a:spcPct val="115000"/>
                        </a:lnSpc>
                        <a:spcBef>
                          <a:spcPts val="0"/>
                        </a:spcBef>
                        <a:spcAft>
                          <a:spcPts val="0"/>
                        </a:spcAft>
                      </a:pPr>
                      <a:endParaRPr lang="en-ZA" sz="1600" b="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b="0" dirty="0" smtClean="0">
                          <a:effectLst/>
                          <a:latin typeface="+mn-lt"/>
                          <a:ea typeface="Calibri"/>
                          <a:cs typeface="Times New Roman"/>
                        </a:rPr>
                        <a:t>-</a:t>
                      </a:r>
                      <a:endParaRPr lang="en-ZA" sz="1600" b="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b="0" dirty="0" smtClean="0">
                          <a:effectLst/>
                          <a:latin typeface="+mn-lt"/>
                          <a:ea typeface="Calibri"/>
                          <a:cs typeface="Times New Roman"/>
                        </a:rPr>
                        <a:t>-</a:t>
                      </a:r>
                      <a:endParaRPr lang="en-ZA" sz="1600" b="0" dirty="0">
                        <a:effectLst/>
                        <a:latin typeface="+mn-lt"/>
                        <a:ea typeface="Calibri"/>
                        <a:cs typeface="Times New Roman"/>
                      </a:endParaRPr>
                    </a:p>
                  </a:txBody>
                  <a:tcPr marL="68580" marR="68580" marT="0" marB="0"/>
                </a:tc>
              </a:tr>
              <a:tr h="892475">
                <a:tc>
                  <a:txBody>
                    <a:bodyPr/>
                    <a:lstStyle/>
                    <a:p>
                      <a:pPr marL="0" marR="0">
                        <a:lnSpc>
                          <a:spcPct val="115000"/>
                        </a:lnSpc>
                        <a:spcBef>
                          <a:spcPts val="0"/>
                        </a:spcBef>
                        <a:spcAft>
                          <a:spcPts val="0"/>
                        </a:spcAft>
                      </a:pPr>
                      <a:r>
                        <a:rPr lang="en-ZA" sz="1600" b="0" dirty="0" smtClean="0">
                          <a:solidFill>
                            <a:schemeClr val="tx1"/>
                          </a:solidFill>
                          <a:effectLst/>
                          <a:latin typeface="+mn-lt"/>
                          <a:ea typeface="Calibri"/>
                          <a:cs typeface="Times New Roman"/>
                        </a:rPr>
                        <a:t>Upgrading</a:t>
                      </a:r>
                      <a:r>
                        <a:rPr lang="en-ZA" sz="1600" b="0" baseline="0" dirty="0" smtClean="0">
                          <a:solidFill>
                            <a:schemeClr val="tx1"/>
                          </a:solidFill>
                          <a:effectLst/>
                          <a:latin typeface="+mn-lt"/>
                          <a:ea typeface="Calibri"/>
                          <a:cs typeface="Times New Roman"/>
                        </a:rPr>
                        <a:t> of Laager Theatre</a:t>
                      </a:r>
                      <a:endParaRPr lang="en-ZA" sz="1600" b="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b="0" dirty="0" smtClean="0">
                          <a:effectLst/>
                          <a:latin typeface="+mn-lt"/>
                          <a:ea typeface="+mn-ea"/>
                          <a:cs typeface="+mn-cs"/>
                        </a:rPr>
                        <a:t>1</a:t>
                      </a:r>
                      <a:r>
                        <a:rPr lang="en-ZA" sz="1600" b="0" baseline="0" dirty="0" smtClean="0">
                          <a:effectLst/>
                          <a:latin typeface="+mn-lt"/>
                          <a:ea typeface="+mn-ea"/>
                          <a:cs typeface="+mn-cs"/>
                        </a:rPr>
                        <a:t> 028 918</a:t>
                      </a:r>
                      <a:endParaRPr lang="en-ZA" sz="1600" b="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b="0" dirty="0" smtClean="0">
                          <a:effectLst/>
                          <a:latin typeface="+mn-lt"/>
                          <a:ea typeface="Calibri"/>
                          <a:cs typeface="Times New Roman"/>
                        </a:rPr>
                        <a:t>0</a:t>
                      </a:r>
                      <a:endParaRPr lang="en-ZA" sz="1600" b="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b="0" dirty="0" smtClean="0">
                          <a:effectLst/>
                          <a:latin typeface="+mn-lt"/>
                          <a:ea typeface="Calibri"/>
                          <a:cs typeface="Times New Roman"/>
                        </a:rPr>
                        <a:t>Planning stage</a:t>
                      </a:r>
                      <a:endParaRPr lang="en-ZA" sz="1600" b="0" dirty="0">
                        <a:effectLst/>
                        <a:latin typeface="+mn-lt"/>
                        <a:ea typeface="Calibri"/>
                        <a:cs typeface="Times New Roman"/>
                      </a:endParaRPr>
                    </a:p>
                  </a:txBody>
                  <a:tcPr marL="68580" marR="68580" marT="0" marB="0"/>
                </a:tc>
              </a:tr>
              <a:tr h="594983">
                <a:tc>
                  <a:txBody>
                    <a:bodyPr/>
                    <a:lstStyle/>
                    <a:p>
                      <a:pPr marL="0" marR="0">
                        <a:lnSpc>
                          <a:spcPct val="115000"/>
                        </a:lnSpc>
                        <a:spcBef>
                          <a:spcPts val="0"/>
                        </a:spcBef>
                        <a:spcAft>
                          <a:spcPts val="0"/>
                        </a:spcAft>
                      </a:pPr>
                      <a:r>
                        <a:rPr lang="en-ZA" sz="1600" b="0" dirty="0" smtClean="0">
                          <a:solidFill>
                            <a:schemeClr val="dk1"/>
                          </a:solidFill>
                          <a:effectLst/>
                          <a:latin typeface="+mn-lt"/>
                          <a:ea typeface="+mn-ea"/>
                          <a:cs typeface="+mn-cs"/>
                        </a:rPr>
                        <a:t>Upgrading</a:t>
                      </a:r>
                      <a:r>
                        <a:rPr lang="en-ZA" sz="1600" b="0" baseline="0" dirty="0" smtClean="0">
                          <a:solidFill>
                            <a:schemeClr val="dk1"/>
                          </a:solidFill>
                          <a:effectLst/>
                          <a:latin typeface="+mn-lt"/>
                          <a:ea typeface="+mn-ea"/>
                          <a:cs typeface="+mn-cs"/>
                        </a:rPr>
                        <a:t> and Refurbishment of the  Windybrow Heritage House</a:t>
                      </a:r>
                      <a:endParaRPr lang="en-ZA" sz="1600" b="0" dirty="0">
                        <a:solidFill>
                          <a:schemeClr val="tx1"/>
                        </a:solidFill>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endParaRPr lang="en-ZA" sz="1600" dirty="0" smtClean="0">
                        <a:effectLst/>
                        <a:latin typeface="+mn-lt"/>
                      </a:endParaRPr>
                    </a:p>
                    <a:p>
                      <a:pPr marL="0" marR="0" algn="r">
                        <a:lnSpc>
                          <a:spcPct val="115000"/>
                        </a:lnSpc>
                        <a:spcBef>
                          <a:spcPts val="0"/>
                        </a:spcBef>
                        <a:spcAft>
                          <a:spcPts val="0"/>
                        </a:spcAft>
                      </a:pPr>
                      <a:r>
                        <a:rPr lang="en-ZA" sz="1600" dirty="0" smtClean="0">
                          <a:effectLst/>
                          <a:latin typeface="+mn-lt"/>
                        </a:rPr>
                        <a:t>20 </a:t>
                      </a:r>
                      <a:r>
                        <a:rPr lang="en-ZA" sz="1600" dirty="0">
                          <a:effectLst/>
                          <a:latin typeface="+mn-lt"/>
                        </a:rPr>
                        <a:t>000 </a:t>
                      </a:r>
                      <a:r>
                        <a:rPr lang="en-ZA" sz="1600" dirty="0" smtClean="0">
                          <a:effectLst/>
                          <a:latin typeface="+mn-lt"/>
                        </a:rPr>
                        <a:t>084</a:t>
                      </a:r>
                      <a:endParaRPr lang="en-ZA" sz="1600" b="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b="0" dirty="0" smtClean="0">
                          <a:effectLst/>
                          <a:latin typeface="+mn-lt"/>
                          <a:ea typeface="Calibri"/>
                          <a:cs typeface="Times New Roman"/>
                        </a:rPr>
                        <a:t>0</a:t>
                      </a:r>
                      <a:endParaRPr lang="en-ZA" sz="1600" b="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b="0" dirty="0" smtClean="0">
                          <a:effectLst/>
                          <a:latin typeface="+mn-lt"/>
                          <a:ea typeface="Calibri"/>
                          <a:cs typeface="Times New Roman"/>
                        </a:rPr>
                        <a:t>Design</a:t>
                      </a:r>
                      <a:r>
                        <a:rPr lang="en-US" sz="1600" b="0" baseline="0" dirty="0" smtClean="0">
                          <a:effectLst/>
                          <a:latin typeface="+mn-lt"/>
                          <a:ea typeface="Calibri"/>
                          <a:cs typeface="Times New Roman"/>
                        </a:rPr>
                        <a:t> Stage</a:t>
                      </a:r>
                      <a:endParaRPr lang="en-ZA" sz="1600" b="0" dirty="0">
                        <a:effectLst/>
                        <a:latin typeface="+mn-lt"/>
                        <a:ea typeface="Calibri"/>
                        <a:cs typeface="Times New Roman"/>
                      </a:endParaRPr>
                    </a:p>
                  </a:txBody>
                  <a:tcPr marL="68580" marR="68580" marT="0" marB="0"/>
                </a:tc>
              </a:tr>
              <a:tr h="594983">
                <a:tc>
                  <a:txBody>
                    <a:bodyPr/>
                    <a:lstStyle/>
                    <a:p>
                      <a:pPr marL="0" marR="0">
                        <a:lnSpc>
                          <a:spcPct val="115000"/>
                        </a:lnSpc>
                        <a:spcBef>
                          <a:spcPts val="0"/>
                        </a:spcBef>
                        <a:spcAft>
                          <a:spcPts val="0"/>
                        </a:spcAft>
                      </a:pPr>
                      <a:r>
                        <a:rPr lang="en-ZA" sz="1600" dirty="0" smtClean="0">
                          <a:effectLst/>
                          <a:latin typeface="+mn-lt"/>
                          <a:ea typeface="+mn-ea"/>
                          <a:cs typeface="+mn-cs"/>
                        </a:rPr>
                        <a:t>Installation</a:t>
                      </a:r>
                      <a:r>
                        <a:rPr lang="en-ZA" sz="1600" baseline="0" dirty="0" smtClean="0">
                          <a:effectLst/>
                          <a:latin typeface="+mn-lt"/>
                          <a:ea typeface="+mn-ea"/>
                          <a:cs typeface="+mn-cs"/>
                        </a:rPr>
                        <a:t> Back-up Generators</a:t>
                      </a: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ZA" sz="1600" dirty="0" smtClean="0">
                          <a:effectLst/>
                          <a:latin typeface="+mn-lt"/>
                          <a:ea typeface="+mn-ea"/>
                          <a:cs typeface="+mn-cs"/>
                        </a:rPr>
                        <a:t>3</a:t>
                      </a:r>
                      <a:r>
                        <a:rPr lang="en-ZA" sz="1600" baseline="0" dirty="0" smtClean="0">
                          <a:effectLst/>
                          <a:latin typeface="+mn-lt"/>
                          <a:ea typeface="+mn-ea"/>
                          <a:cs typeface="+mn-cs"/>
                        </a:rPr>
                        <a:t> 658 000</a:t>
                      </a: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endParaRPr lang="en-ZA" sz="1600" dirty="0">
                        <a:effectLst/>
                        <a:latin typeface="+mn-lt"/>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600" dirty="0" smtClean="0">
                          <a:effectLst/>
                          <a:latin typeface="+mn-lt"/>
                          <a:ea typeface="Calibri"/>
                          <a:cs typeface="Times New Roman"/>
                        </a:rPr>
                        <a:t>Planning stage</a:t>
                      </a:r>
                      <a:endParaRPr lang="en-ZA" sz="1600" dirty="0">
                        <a:effectLst/>
                        <a:latin typeface="+mn-lt"/>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10714378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6377</TotalTime>
  <Words>1922</Words>
  <Application>Microsoft Office PowerPoint</Application>
  <PresentationFormat>On-screen Show (4:3)</PresentationFormat>
  <Paragraphs>543</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INFRASTRUCTURE PROGRAMME</vt:lpstr>
      <vt:lpstr>OUTLINE OF THE PRESENTATION </vt:lpstr>
      <vt:lpstr>PURPOSE </vt:lpstr>
      <vt:lpstr>INTRODUCTION</vt:lpstr>
      <vt:lpstr>ALLOCATION AND EXPENDITURE   AS AT 31 JULY 2016</vt:lpstr>
      <vt:lpstr>EXPENDITURE  AS AT 30 JULY 2015  </vt:lpstr>
      <vt:lpstr>EXPENDITURE  AS AT 30 JULY 2015  </vt:lpstr>
      <vt:lpstr>FUNDED maintenance AND UPGRADING projects  </vt:lpstr>
      <vt:lpstr>2016/17 INFRASTRUCTURE PROJECTS cont…</vt:lpstr>
      <vt:lpstr>2016/17 INFRASTRUCTURE PROJECTS cont…</vt:lpstr>
      <vt:lpstr>2016/17 INFRASTRUCTURE PROJECTS cont…</vt:lpstr>
      <vt:lpstr>2016/17 INFRASTRUCTURE PROJECTS cont…</vt:lpstr>
      <vt:lpstr>2016/17 INFRASTRUCTURE PROJECTS cont…</vt:lpstr>
      <vt:lpstr>2016/17 INFRASTRUCTURE PROJECTS cont…</vt:lpstr>
      <vt:lpstr>2016/17 INFRASTRUCTURE PROJECTS cont…</vt:lpstr>
      <vt:lpstr>Slide 16</vt:lpstr>
      <vt:lpstr>Slide 17</vt:lpstr>
      <vt:lpstr>Slide 18</vt:lpstr>
      <vt:lpstr>Slide 19</vt:lpstr>
      <vt:lpstr>Slide 20</vt:lpstr>
      <vt:lpstr>Slide 21</vt:lpstr>
      <vt:lpstr>CHALLENGES AND INTERVENTIONS  </vt:lpstr>
      <vt:lpstr>INFRASTRUCTURE IMPROVEMENT PLAN   </vt:lpstr>
      <vt:lpstr>INFRASTRUCTURE IMPROVEMENT PLAN cont…</vt:lpstr>
      <vt:lpstr>INFRASTRUCTURE IMPROVEMENT PLAN cont…</vt:lpstr>
      <vt:lpstr>INFRASTRUCTURE IMPROVEMENT PLAN cont…</vt:lpstr>
      <vt:lpstr>INFRASTRUCTURE IMPROVEMENT PLAN cont…</vt:lpstr>
      <vt:lpstr>CONCLUSION  </vt:lpstr>
      <vt:lpstr>ENKOSI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PUMZA</cp:lastModifiedBy>
  <cp:revision>386</cp:revision>
  <cp:lastPrinted>2015-07-29T10:02:11Z</cp:lastPrinted>
  <dcterms:created xsi:type="dcterms:W3CDTF">2013-11-12T11:39:42Z</dcterms:created>
  <dcterms:modified xsi:type="dcterms:W3CDTF">2016-09-07T12:41:06Z</dcterms:modified>
</cp:coreProperties>
</file>