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Default Extension="wdp" ContentType="image/vnd.ms-photo"/>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2" r:id="rId2"/>
  </p:sldMasterIdLst>
  <p:notesMasterIdLst>
    <p:notesMasterId r:id="rId16"/>
  </p:notesMasterIdLst>
  <p:handoutMasterIdLst>
    <p:handoutMasterId r:id="rId17"/>
  </p:handoutMasterIdLst>
  <p:sldIdLst>
    <p:sldId id="257" r:id="rId3"/>
    <p:sldId id="270" r:id="rId4"/>
    <p:sldId id="262" r:id="rId5"/>
    <p:sldId id="263" r:id="rId6"/>
    <p:sldId id="264" r:id="rId7"/>
    <p:sldId id="271" r:id="rId8"/>
    <p:sldId id="268" r:id="rId9"/>
    <p:sldId id="265" r:id="rId10"/>
    <p:sldId id="267" r:id="rId11"/>
    <p:sldId id="266" r:id="rId12"/>
    <p:sldId id="272" r:id="rId13"/>
    <p:sldId id="269" r:id="rId14"/>
    <p:sldId id="273"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00"/>
    <a:srgbClr val="F5B14D"/>
    <a:srgbClr val="FBDEB3"/>
    <a:srgbClr val="FC8502"/>
    <a:srgbClr val="FFA161"/>
    <a:srgbClr val="FF6600"/>
    <a:srgbClr val="F8CB88"/>
    <a:srgbClr val="F8F8F8"/>
    <a:srgbClr val="E8900E"/>
    <a:srgbClr val="F1AB45"/>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16" d="100"/>
          <a:sy n="116" d="100"/>
        </p:scale>
        <p:origin x="-390" y="-114"/>
      </p:cViewPr>
      <p:guideLst>
        <p:guide orient="horz" pos="2160"/>
        <p:guide pos="3840"/>
      </p:guideLst>
    </p:cSldViewPr>
  </p:slideViewPr>
  <p:notesTextViewPr>
    <p:cViewPr>
      <p:scale>
        <a:sx n="1" d="1"/>
        <a:sy n="1" d="1"/>
      </p:scale>
      <p:origin x="0" y="0"/>
    </p:cViewPr>
  </p:notesTextViewPr>
  <p:notesViewPr>
    <p:cSldViewPr snapToGrid="0" showGuides="1">
      <p:cViewPr varScale="1">
        <p:scale>
          <a:sx n="95" d="100"/>
          <a:sy n="95" d="100"/>
        </p:scale>
        <p:origin x="2724" y="84"/>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handoutMaster" Target="handoutMasters/handoutMaster1.xml"/><Relationship Id="rId2" Type="http://schemas.openxmlformats.org/officeDocument/2006/relationships/slideMaster" Target="slideMasters/slideMaster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63D5444-F62C-42C3-A75A-D9DBA807730F}" type="datetimeFigureOut">
              <a:rPr lang="en-US" smtClean="0"/>
              <a:pPr/>
              <a:t>9/12/2016</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4A4F617-7A30-41D4-AB86-5D833C98E18B}" type="slidenum">
              <a:rPr lang="en-US" smtClean="0"/>
              <a:pPr/>
              <a:t>‹#›</a:t>
            </a:fld>
            <a:endParaRPr lang="en-US"/>
          </a:p>
        </p:txBody>
      </p:sp>
    </p:spTree>
    <p:extLst>
      <p:ext uri="{BB962C8B-B14F-4D97-AF65-F5344CB8AC3E}">
        <p14:creationId xmlns:p14="http://schemas.microsoft.com/office/powerpoint/2010/main" xmlns="" val="9946248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CAA1FA-7B6A-47D2-8D61-F225D71B51FF}" type="datetimeFigureOut">
              <a:rPr lang="en-US" smtClean="0"/>
              <a:pPr/>
              <a:t>9/12/2016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9A179D-2D27-49E2-B022-8EDDA2EFE682}" type="slidenum">
              <a:rPr lang="en-US" smtClean="0"/>
              <a:pPr/>
              <a:t>‹#›</a:t>
            </a:fld>
            <a:endParaRPr lang="en-US"/>
          </a:p>
        </p:txBody>
      </p:sp>
    </p:spTree>
    <p:extLst>
      <p:ext uri="{BB962C8B-B14F-4D97-AF65-F5344CB8AC3E}">
        <p14:creationId xmlns:p14="http://schemas.microsoft.com/office/powerpoint/2010/main" xmlns="" val="11746034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285107" y="5623602"/>
            <a:ext cx="1798320" cy="897686"/>
          </a:xfrm>
          <a:prstGeom prst="rect">
            <a:avLst/>
          </a:prstGeom>
        </p:spPr>
      </p:pic>
    </p:spTree>
    <p:extLst>
      <p:ext uri="{BB962C8B-B14F-4D97-AF65-F5344CB8AC3E}">
        <p14:creationId xmlns:p14="http://schemas.microsoft.com/office/powerpoint/2010/main" xmlns="" val="150582319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A79A3335-6331-4872-A8B7-ECD55539F4D0}" type="datetimeFigureOut">
              <a:rPr lang="en-US" smtClean="0"/>
              <a:pPr/>
              <a:t>9/12/2016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F8E3F6-DE14-48B2-B2BC-6FABA9630FB8}" type="slidenum">
              <a:rPr lang="en-US" smtClean="0"/>
              <a:pPr/>
              <a:t>‹#›</a:t>
            </a:fld>
            <a:endParaRPr lang="en-US"/>
          </a:p>
        </p:txBody>
      </p:sp>
    </p:spTree>
    <p:extLst>
      <p:ext uri="{BB962C8B-B14F-4D97-AF65-F5344CB8AC3E}">
        <p14:creationId xmlns:p14="http://schemas.microsoft.com/office/powerpoint/2010/main" xmlns="" val="208030403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79A3335-6331-4872-A8B7-ECD55539F4D0}" type="datetimeFigureOut">
              <a:rPr lang="en-US" smtClean="0"/>
              <a:pPr/>
              <a:t>9/12/2016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F8E3F6-DE14-48B2-B2BC-6FABA9630FB8}" type="slidenum">
              <a:rPr lang="en-US" smtClean="0"/>
              <a:pPr/>
              <a:t>‹#›</a:t>
            </a:fld>
            <a:endParaRPr lang="en-US"/>
          </a:p>
        </p:txBody>
      </p:sp>
    </p:spTree>
    <p:extLst>
      <p:ext uri="{BB962C8B-B14F-4D97-AF65-F5344CB8AC3E}">
        <p14:creationId xmlns:p14="http://schemas.microsoft.com/office/powerpoint/2010/main" xmlns="" val="37555783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79A3335-6331-4872-A8B7-ECD55539F4D0}" type="datetimeFigureOut">
              <a:rPr lang="en-US" smtClean="0"/>
              <a:pPr/>
              <a:t>9/12/2016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F8E3F6-DE14-48B2-B2BC-6FABA9630FB8}" type="slidenum">
              <a:rPr lang="en-US" smtClean="0"/>
              <a:pPr/>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xmlns="" val="38609736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79A3335-6331-4872-A8B7-ECD55539F4D0}" type="datetimeFigureOut">
              <a:rPr lang="en-US" smtClean="0"/>
              <a:pPr/>
              <a:t>9/12/2016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F8E3F6-DE14-48B2-B2BC-6FABA9630FB8}" type="slidenum">
              <a:rPr lang="en-US" smtClean="0"/>
              <a:pPr/>
              <a:t>‹#›</a:t>
            </a:fld>
            <a:endParaRPr lang="en-US"/>
          </a:p>
        </p:txBody>
      </p:sp>
    </p:spTree>
    <p:extLst>
      <p:ext uri="{BB962C8B-B14F-4D97-AF65-F5344CB8AC3E}">
        <p14:creationId xmlns:p14="http://schemas.microsoft.com/office/powerpoint/2010/main" xmlns="" val="21632258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79A3335-6331-4872-A8B7-ECD55539F4D0}" type="datetimeFigureOut">
              <a:rPr lang="en-US" smtClean="0"/>
              <a:pPr/>
              <a:t>9/12/2016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F8E3F6-DE14-48B2-B2BC-6FABA9630FB8}" type="slidenum">
              <a:rPr lang="en-US" smtClean="0"/>
              <a:pPr/>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xmlns="" val="11575997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79A3335-6331-4872-A8B7-ECD55539F4D0}" type="datetimeFigureOut">
              <a:rPr lang="en-US" smtClean="0"/>
              <a:pPr/>
              <a:t>9/12/2016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F8E3F6-DE14-48B2-B2BC-6FABA9630FB8}" type="slidenum">
              <a:rPr lang="en-US" smtClean="0"/>
              <a:pPr/>
              <a:t>‹#›</a:t>
            </a:fld>
            <a:endParaRPr lang="en-US"/>
          </a:p>
        </p:txBody>
      </p:sp>
    </p:spTree>
    <p:extLst>
      <p:ext uri="{BB962C8B-B14F-4D97-AF65-F5344CB8AC3E}">
        <p14:creationId xmlns:p14="http://schemas.microsoft.com/office/powerpoint/2010/main" xmlns="" val="25882019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79A3335-6331-4872-A8B7-ECD55539F4D0}" type="datetimeFigureOut">
              <a:rPr lang="en-US" smtClean="0"/>
              <a:pPr/>
              <a:t>9/12/2016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F8E3F6-DE14-48B2-B2BC-6FABA9630FB8}" type="slidenum">
              <a:rPr lang="en-US" smtClean="0"/>
              <a:pPr/>
              <a:t>‹#›</a:t>
            </a:fld>
            <a:endParaRPr lang="en-US"/>
          </a:p>
        </p:txBody>
      </p:sp>
    </p:spTree>
    <p:extLst>
      <p:ext uri="{BB962C8B-B14F-4D97-AF65-F5344CB8AC3E}">
        <p14:creationId xmlns:p14="http://schemas.microsoft.com/office/powerpoint/2010/main" xmlns="" val="238571088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79A3335-6331-4872-A8B7-ECD55539F4D0}" type="datetimeFigureOut">
              <a:rPr lang="en-US" smtClean="0"/>
              <a:pPr/>
              <a:t>9/12/2016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F8E3F6-DE14-48B2-B2BC-6FABA9630FB8}" type="slidenum">
              <a:rPr lang="en-US" smtClean="0"/>
              <a:pPr/>
              <a:t>‹#›</a:t>
            </a:fld>
            <a:endParaRPr lang="en-US"/>
          </a:p>
        </p:txBody>
      </p:sp>
    </p:spTree>
    <p:extLst>
      <p:ext uri="{BB962C8B-B14F-4D97-AF65-F5344CB8AC3E}">
        <p14:creationId xmlns:p14="http://schemas.microsoft.com/office/powerpoint/2010/main" xmlns="" val="201570616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1295401" y="1873584"/>
            <a:ext cx="5120640" cy="2560320"/>
          </a:xfrm>
        </p:spPr>
        <p:txBody>
          <a:bodyPr anchor="b">
            <a:normAutofit/>
          </a:bodyPr>
          <a:lstStyle>
            <a:lvl1pPr algn="l">
              <a:defRPr sz="400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295401" y="4572000"/>
            <a:ext cx="5120640" cy="1600200"/>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5" name="Picture Placeholder 14"/>
          <p:cNvSpPr>
            <a:spLocks noGrp="1"/>
          </p:cNvSpPr>
          <p:nvPr>
            <p:ph type="pic" sz="quarter" idx="10"/>
          </p:nvPr>
        </p:nvSpPr>
        <p:spPr>
          <a:xfrm>
            <a:off x="6743703" y="0"/>
            <a:ext cx="5448297" cy="6858000"/>
          </a:xfrm>
          <a:custGeom>
            <a:avLst/>
            <a:gdLst>
              <a:gd name="connsiteX0" fmla="*/ 0 w 5448297"/>
              <a:gd name="connsiteY0" fmla="*/ 0 h 6858000"/>
              <a:gd name="connsiteX1" fmla="*/ 5448297 w 5448297"/>
              <a:gd name="connsiteY1" fmla="*/ 0 h 6858000"/>
              <a:gd name="connsiteX2" fmla="*/ 5448297 w 5448297"/>
              <a:gd name="connsiteY2" fmla="*/ 6858000 h 6858000"/>
              <a:gd name="connsiteX3" fmla="*/ 338667 w 5448297"/>
              <a:gd name="connsiteY3" fmla="*/ 6858000 h 6858000"/>
              <a:gd name="connsiteX4" fmla="*/ 1185333 w 5448297"/>
              <a:gd name="connsiteY4" fmla="*/ 433705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8297" h="6858000">
                <a:moveTo>
                  <a:pt x="0" y="0"/>
                </a:moveTo>
                <a:lnTo>
                  <a:pt x="5448297" y="0"/>
                </a:lnTo>
                <a:lnTo>
                  <a:pt x="5448297" y="6858000"/>
                </a:lnTo>
                <a:lnTo>
                  <a:pt x="338667" y="6858000"/>
                </a:lnTo>
                <a:lnTo>
                  <a:pt x="1185333" y="4337050"/>
                </a:lnTo>
                <a:close/>
              </a:path>
            </a:pathLst>
          </a:custGeom>
          <a:noFill/>
          <a:ln>
            <a:noFill/>
          </a:ln>
        </p:spPr>
        <p:txBody>
          <a:bodyPr wrap="square" tIns="365760">
            <a:noAutofit/>
          </a:bodyPr>
          <a:lstStyle>
            <a:lvl1pPr marL="0" indent="0" algn="ctr">
              <a:buNone/>
              <a:defRPr sz="2800">
                <a:solidFill>
                  <a:schemeClr val="bg1"/>
                </a:solidFill>
              </a:defRPr>
            </a:lvl1pPr>
          </a:lstStyle>
          <a:p>
            <a:r>
              <a:rPr lang="en-US"/>
              <a:t>Click icon to add picture</a:t>
            </a:r>
          </a:p>
        </p:txBody>
      </p:sp>
    </p:spTree>
    <p:extLst>
      <p:ext uri="{BB962C8B-B14F-4D97-AF65-F5344CB8AC3E}">
        <p14:creationId xmlns:p14="http://schemas.microsoft.com/office/powerpoint/2010/main" xmlns="" val="164752528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p>
            <a:fld id="{A79A3335-6331-4872-A8B7-ECD55539F4D0}" type="datetimeFigureOut">
              <a:rPr lang="en-US" smtClean="0"/>
              <a:pPr/>
              <a:t>9/12/2016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F8E3F6-DE14-48B2-B2BC-6FABA9630FB8}" type="slidenum">
              <a:rPr lang="en-US" smtClean="0"/>
              <a:pPr/>
              <a:t>‹#›</a:t>
            </a:fld>
            <a:endParaRPr lang="en-US"/>
          </a:p>
        </p:txBody>
      </p:sp>
    </p:spTree>
    <p:extLst>
      <p:ext uri="{BB962C8B-B14F-4D97-AF65-F5344CB8AC3E}">
        <p14:creationId xmlns:p14="http://schemas.microsoft.com/office/powerpoint/2010/main" xmlns="" val="227451894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p>
            <a:fld id="{A79A3335-6331-4872-A8B7-ECD55539F4D0}" type="datetimeFigureOut">
              <a:rPr lang="en-US" smtClean="0"/>
              <a:pPr/>
              <a:t>9/12/2016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F8E3F6-DE14-48B2-B2BC-6FABA9630FB8}" type="slidenum">
              <a:rPr lang="en-US" smtClean="0"/>
              <a:pPr/>
              <a:t>‹#›</a:t>
            </a:fld>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447147" y="5828446"/>
            <a:ext cx="1584510" cy="790956"/>
          </a:xfrm>
          <a:prstGeom prst="rect">
            <a:avLst/>
          </a:prstGeom>
        </p:spPr>
      </p:pic>
    </p:spTree>
    <p:extLst>
      <p:ext uri="{BB962C8B-B14F-4D97-AF65-F5344CB8AC3E}">
        <p14:creationId xmlns:p14="http://schemas.microsoft.com/office/powerpoint/2010/main" xmlns="" val="280688471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79A3335-6331-4872-A8B7-ECD55539F4D0}" type="datetimeFigureOut">
              <a:rPr lang="en-US" smtClean="0"/>
              <a:pPr/>
              <a:t>9/12/2016</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F8E3F6-DE14-48B2-B2BC-6FABA9630FB8}" type="slidenum">
              <a:rPr lang="en-US" smtClean="0"/>
              <a:pPr/>
              <a:t>‹#›</a:t>
            </a:fld>
            <a:endParaRPr lang="en-US"/>
          </a:p>
        </p:txBody>
      </p:sp>
    </p:spTree>
    <p:extLst>
      <p:ext uri="{BB962C8B-B14F-4D97-AF65-F5344CB8AC3E}">
        <p14:creationId xmlns:p14="http://schemas.microsoft.com/office/powerpoint/2010/main" xmlns="" val="376799223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xmlns="" val="316165802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79A3335-6331-4872-A8B7-ECD55539F4D0}" type="datetimeFigureOut">
              <a:rPr lang="en-US" smtClean="0"/>
              <a:pPr/>
              <a:t>9/12/2016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F8E3F6-DE14-48B2-B2BC-6FABA9630FB8}" type="slidenum">
              <a:rPr lang="en-US" smtClean="0"/>
              <a:pPr/>
              <a:t>‹#›</a:t>
            </a:fld>
            <a:endParaRPr lang="en-US"/>
          </a:p>
        </p:txBody>
      </p:sp>
    </p:spTree>
    <p:extLst>
      <p:ext uri="{BB962C8B-B14F-4D97-AF65-F5344CB8AC3E}">
        <p14:creationId xmlns:p14="http://schemas.microsoft.com/office/powerpoint/2010/main" xmlns="" val="304026220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79A3335-6331-4872-A8B7-ECD55539F4D0}" type="datetimeFigureOut">
              <a:rPr lang="en-US" smtClean="0"/>
              <a:pPr/>
              <a:t>9/12/2016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F8E3F6-DE14-48B2-B2BC-6FABA9630FB8}" type="slidenum">
              <a:rPr lang="en-US" smtClean="0"/>
              <a:pPr/>
              <a:t>‹#›</a:t>
            </a:fld>
            <a:endParaRPr lang="en-US"/>
          </a:p>
        </p:txBody>
      </p:sp>
    </p:spTree>
    <p:extLst>
      <p:ext uri="{BB962C8B-B14F-4D97-AF65-F5344CB8AC3E}">
        <p14:creationId xmlns:p14="http://schemas.microsoft.com/office/powerpoint/2010/main" xmlns="" val="93717358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79A3335-6331-4872-A8B7-ECD55539F4D0}" type="datetimeFigureOut">
              <a:rPr lang="en-US" smtClean="0"/>
              <a:pPr/>
              <a:t>9/12/2016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F8E3F6-DE14-48B2-B2BC-6FABA9630FB8}" type="slidenum">
              <a:rPr lang="en-US" smtClean="0"/>
              <a:pPr/>
              <a:t>‹#›</a:t>
            </a:fld>
            <a:endParaRPr lang="en-US"/>
          </a:p>
        </p:txBody>
      </p:sp>
    </p:spTree>
    <p:extLst>
      <p:ext uri="{BB962C8B-B14F-4D97-AF65-F5344CB8AC3E}">
        <p14:creationId xmlns:p14="http://schemas.microsoft.com/office/powerpoint/2010/main" xmlns="" val="180844341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9A3335-6331-4872-A8B7-ECD55539F4D0}" type="datetimeFigureOut">
              <a:rPr lang="en-US" smtClean="0"/>
              <a:pPr/>
              <a:t>9/12/2016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F8E3F6-DE14-48B2-B2BC-6FABA9630FB8}" type="slidenum">
              <a:rPr lang="en-US" smtClean="0"/>
              <a:pPr/>
              <a:t>‹#›</a:t>
            </a:fld>
            <a:endParaRPr lang="en-US"/>
          </a:p>
        </p:txBody>
      </p:sp>
    </p:spTree>
    <p:extLst>
      <p:ext uri="{BB962C8B-B14F-4D97-AF65-F5344CB8AC3E}">
        <p14:creationId xmlns:p14="http://schemas.microsoft.com/office/powerpoint/2010/main" xmlns="" val="252963358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79A3335-6331-4872-A8B7-ECD55539F4D0}" type="datetimeFigureOut">
              <a:rPr lang="en-US" smtClean="0"/>
              <a:pPr/>
              <a:t>9/12/2016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F8E3F6-DE14-48B2-B2BC-6FABA9630FB8}" type="slidenum">
              <a:rPr lang="en-US" smtClean="0"/>
              <a:pPr/>
              <a:t>‹#›</a:t>
            </a:fld>
            <a:endParaRPr lang="en-US"/>
          </a:p>
        </p:txBody>
      </p:sp>
    </p:spTree>
    <p:extLst>
      <p:ext uri="{BB962C8B-B14F-4D97-AF65-F5344CB8AC3E}">
        <p14:creationId xmlns:p14="http://schemas.microsoft.com/office/powerpoint/2010/main" xmlns="" val="256927394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79A3335-6331-4872-A8B7-ECD55539F4D0}" type="datetimeFigureOut">
              <a:rPr lang="en-US" smtClean="0"/>
              <a:pPr/>
              <a:t>9/12/2016</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A7F8E3F6-DE14-48B2-B2BC-6FABA9630FB8}" type="slidenum">
              <a:rPr lang="en-US" smtClean="0"/>
              <a:pPr/>
              <a:t>‹#›</a:t>
            </a:fld>
            <a:endParaRPr lang="en-US"/>
          </a:p>
        </p:txBody>
      </p:sp>
      <p:sp>
        <p:nvSpPr>
          <p:cNvPr id="18" name="Rectangle 17"/>
          <p:cNvSpPr/>
          <p:nvPr userDrawn="1"/>
        </p:nvSpPr>
        <p:spPr bwMode="white">
          <a:xfrm>
            <a:off x="0" y="0"/>
            <a:ext cx="12192000" cy="1371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0" y="1371600"/>
            <a:ext cx="12192000" cy="82183"/>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userDrawn="1"/>
        </p:nvSpPr>
        <p:spPr>
          <a:xfrm>
            <a:off x="0" y="1443006"/>
            <a:ext cx="12192000" cy="82183"/>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1" cstate="print">
            <a:extLst>
              <a:ext uri="{28A0092B-C50C-407E-A947-70E740481C1C}">
                <a14:useLocalDpi xmlns:a14="http://schemas.microsoft.com/office/drawing/2010/main" xmlns="" val="0"/>
              </a:ext>
            </a:extLst>
          </a:blip>
          <a:stretch>
            <a:fillRect/>
          </a:stretch>
        </p:blipFill>
        <p:spPr>
          <a:xfrm>
            <a:off x="509231" y="6085106"/>
            <a:ext cx="1460695" cy="729150"/>
          </a:xfrm>
          <a:prstGeom prst="rect">
            <a:avLst/>
          </a:prstGeom>
        </p:spPr>
      </p:pic>
    </p:spTree>
    <p:extLst>
      <p:ext uri="{BB962C8B-B14F-4D97-AF65-F5344CB8AC3E}">
        <p14:creationId xmlns:p14="http://schemas.microsoft.com/office/powerpoint/2010/main" xmlns="" val="1302953072"/>
      </p:ext>
    </p:extLst>
  </p:cSld>
  <p:clrMap bg1="lt1" tx1="dk1" bg2="lt2" tx2="dk2" accent1="accent1" accent2="accent2" accent3="accent3" accent4="accent4" accent5="accent5" accent6="accent6" hlink="hlink" folHlink="folHlink"/>
  <p:sldLayoutIdLst>
    <p:sldLayoutId id="2147483663" r:id="rId1"/>
    <p:sldLayoutId id="2147483680"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1" r:id="rId19"/>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ext>
  </p:extLst>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FC8502"/>
            </a:gs>
            <a:gs pos="33000">
              <a:srgbClr val="FFA161"/>
            </a:gs>
            <a:gs pos="58000">
              <a:srgbClr val="F5B14D"/>
            </a:gs>
            <a:gs pos="76000">
              <a:srgbClr val="FBDEB3"/>
            </a:gs>
            <a:gs pos="89375">
              <a:srgbClr val="F8F8F8"/>
            </a:gs>
            <a:gs pos="100000">
              <a:srgbClr val="F8F8F8"/>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solidFill>
                  <a:schemeClr val="bg2">
                    <a:lumMod val="10000"/>
                  </a:schemeClr>
                </a:solidFill>
              </a:rPr>
              <a:t>SUBMISSION ON AARTO BILL, 2015</a:t>
            </a:r>
          </a:p>
        </p:txBody>
      </p:sp>
      <p:sp>
        <p:nvSpPr>
          <p:cNvPr id="3" name="Subtitle 2"/>
          <p:cNvSpPr>
            <a:spLocks noGrp="1"/>
          </p:cNvSpPr>
          <p:nvPr>
            <p:ph type="subTitle" idx="1"/>
          </p:nvPr>
        </p:nvSpPr>
        <p:spPr/>
        <p:txBody>
          <a:bodyPr/>
          <a:lstStyle/>
          <a:p>
            <a:r>
              <a:rPr lang="en-US" b="1" dirty="0">
                <a:solidFill>
                  <a:schemeClr val="bg2">
                    <a:lumMod val="10000"/>
                  </a:schemeClr>
                </a:solidFill>
              </a:rPr>
              <a:t>Alta Swanepoel</a:t>
            </a:r>
          </a:p>
          <a:p>
            <a:r>
              <a:rPr lang="en-US" b="1" dirty="0">
                <a:solidFill>
                  <a:schemeClr val="bg2">
                    <a:lumMod val="10000"/>
                  </a:schemeClr>
                </a:solidFill>
              </a:rPr>
              <a:t>Alta Swanepoel and Associates CC</a:t>
            </a:r>
          </a:p>
          <a:p>
            <a:endParaRPr lang="en-US" dirty="0">
              <a:solidFill>
                <a:schemeClr val="bg2">
                  <a:lumMod val="10000"/>
                </a:schemeClr>
              </a:solidFill>
            </a:endParaRPr>
          </a:p>
        </p:txBody>
      </p:sp>
      <p:pic>
        <p:nvPicPr>
          <p:cNvPr id="5" name="Picture Placeholder 4" descr="City street with motion blur"/>
          <p:cNvPicPr>
            <a:picLocks noGrp="1" noChangeAspect="1"/>
          </p:cNvPicPr>
          <p:nvPr>
            <p:ph type="pic" sz="quarter" idx="10"/>
          </p:nvPr>
        </p:nvPicPr>
        <p:blipFill>
          <a:blip r:embed="rId2" cstate="print">
            <a:extLst>
              <a:ext uri="{BEBA8EAE-BF5A-486C-A8C5-ECC9F3942E4B}">
                <a14:imgProps xmlns:a14="http://schemas.microsoft.com/office/drawing/2010/main" xmlns="">
                  <a14:imgLayer r:embed="rId3">
                    <a14:imgEffect>
                      <a14:sharpenSoften amount="25000"/>
                    </a14:imgEffect>
                  </a14:imgLayer>
                </a14:imgProps>
              </a:ext>
              <a:ext uri="{28A0092B-C50C-407E-A947-70E740481C1C}">
                <a14:useLocalDpi xmlns:a14="http://schemas.microsoft.com/office/drawing/2010/main" xmlns="" val="0"/>
              </a:ext>
            </a:extLst>
          </a:blip>
          <a:srcRect t="14" b="14"/>
          <a:stretch>
            <a:fillRect/>
          </a:stretch>
        </p:blipFill>
        <p:spPr/>
      </p:pic>
    </p:spTree>
    <p:extLst>
      <p:ext uri="{BB962C8B-B14F-4D97-AF65-F5344CB8AC3E}">
        <p14:creationId xmlns:p14="http://schemas.microsoft.com/office/powerpoint/2010/main" xmlns="" val="138059557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solidFill>
                  <a:srgbClr val="000000"/>
                </a:solidFill>
              </a:rPr>
              <a:t>Section 35 - Amendment</a:t>
            </a:r>
          </a:p>
        </p:txBody>
      </p:sp>
      <p:sp>
        <p:nvSpPr>
          <p:cNvPr id="3" name="Content Placeholder 2"/>
          <p:cNvSpPr>
            <a:spLocks noGrp="1"/>
          </p:cNvSpPr>
          <p:nvPr>
            <p:ph idx="1"/>
          </p:nvPr>
        </p:nvSpPr>
        <p:spPr>
          <a:xfrm>
            <a:off x="677334" y="2160589"/>
            <a:ext cx="9339502" cy="3880773"/>
          </a:xfrm>
        </p:spPr>
        <p:txBody>
          <a:bodyPr/>
          <a:lstStyle/>
          <a:p>
            <a:r>
              <a:rPr lang="en-US" sz="2000" b="1" dirty="0">
                <a:solidFill>
                  <a:srgbClr val="000000"/>
                </a:solidFill>
              </a:rPr>
              <a:t>This amendment is unnecessary as section 341 and section 56 notices may in any event not be issued for an offence in terms of the Criminal Procedure Act, 1977 where the AARTO Act is in force and the section is correct as it is currently drafted.</a:t>
            </a:r>
          </a:p>
          <a:p>
            <a:r>
              <a:rPr lang="en-US" sz="2000" b="1" dirty="0">
                <a:solidFill>
                  <a:srgbClr val="000000"/>
                </a:solidFill>
              </a:rPr>
              <a:t>Offences are covered by the Criminal Procedure Act, 1977</a:t>
            </a:r>
          </a:p>
          <a:p>
            <a:r>
              <a:rPr lang="en-US" sz="2000" b="1" dirty="0">
                <a:solidFill>
                  <a:srgbClr val="000000"/>
                </a:solidFill>
              </a:rPr>
              <a:t>Infringements are covered by the AARTO Act, 1998</a:t>
            </a:r>
          </a:p>
          <a:p>
            <a:r>
              <a:rPr lang="en-US" sz="2000" b="1" dirty="0">
                <a:solidFill>
                  <a:srgbClr val="000000"/>
                </a:solidFill>
              </a:rPr>
              <a:t>Where the AARTO Act applies infringements must be charged in terms of the AARTO Act and offences must be charged in terms of the Criminal Procedure Act, 1977</a:t>
            </a:r>
            <a:endParaRPr lang="en-ZA" sz="2000" b="1" dirty="0">
              <a:solidFill>
                <a:srgbClr val="000000"/>
              </a:solidFill>
            </a:endParaRPr>
          </a:p>
          <a:p>
            <a:pPr marL="0" indent="0">
              <a:buNone/>
            </a:pPr>
            <a:r>
              <a:rPr lang="en-US" sz="2000" b="1" dirty="0">
                <a:solidFill>
                  <a:srgbClr val="000000"/>
                </a:solidFill>
              </a:rPr>
              <a:t> </a:t>
            </a:r>
            <a:endParaRPr lang="en-ZA" sz="2000" b="1" dirty="0">
              <a:solidFill>
                <a:srgbClr val="000000"/>
              </a:solidFill>
            </a:endParaRPr>
          </a:p>
          <a:p>
            <a:endParaRPr lang="en-ZA" dirty="0"/>
          </a:p>
        </p:txBody>
      </p:sp>
    </p:spTree>
    <p:extLst>
      <p:ext uri="{BB962C8B-B14F-4D97-AF65-F5344CB8AC3E}">
        <p14:creationId xmlns:p14="http://schemas.microsoft.com/office/powerpoint/2010/main" xmlns="" val="129445659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solidFill>
                  <a:srgbClr val="000000"/>
                </a:solidFill>
              </a:rPr>
              <a:t>Foreign infringers and offenders</a:t>
            </a:r>
          </a:p>
        </p:txBody>
      </p:sp>
      <p:sp>
        <p:nvSpPr>
          <p:cNvPr id="3" name="Content Placeholder 2"/>
          <p:cNvSpPr>
            <a:spLocks noGrp="1"/>
          </p:cNvSpPr>
          <p:nvPr>
            <p:ph idx="1"/>
          </p:nvPr>
        </p:nvSpPr>
        <p:spPr>
          <a:xfrm>
            <a:off x="677333" y="2160589"/>
            <a:ext cx="9048557" cy="3880773"/>
          </a:xfrm>
        </p:spPr>
        <p:txBody>
          <a:bodyPr>
            <a:normAutofit/>
          </a:bodyPr>
          <a:lstStyle/>
          <a:p>
            <a:r>
              <a:rPr lang="en-ZA" b="1" dirty="0">
                <a:solidFill>
                  <a:srgbClr val="000000"/>
                </a:solidFill>
              </a:rPr>
              <a:t>Existing problem in both the Criminal Procedure Act as well as AARTO legislation</a:t>
            </a:r>
          </a:p>
          <a:p>
            <a:r>
              <a:rPr lang="en-ZA" b="1" dirty="0">
                <a:solidFill>
                  <a:srgbClr val="000000"/>
                </a:solidFill>
              </a:rPr>
              <a:t>No “spot fine” system in SA</a:t>
            </a:r>
          </a:p>
          <a:p>
            <a:r>
              <a:rPr lang="en-ZA" b="1" dirty="0">
                <a:solidFill>
                  <a:srgbClr val="000000"/>
                </a:solidFill>
              </a:rPr>
              <a:t>Neighbouring countries all charge foreign offenders immediately and require payment immediately</a:t>
            </a:r>
          </a:p>
          <a:p>
            <a:r>
              <a:rPr lang="en-ZA" b="1" dirty="0">
                <a:solidFill>
                  <a:srgbClr val="000000"/>
                </a:solidFill>
              </a:rPr>
              <a:t>National Contraventions Register should be available at border posts and foreigners with outstanding traffic notices should be required to pay the notices before leaving SA</a:t>
            </a:r>
          </a:p>
          <a:p>
            <a:r>
              <a:rPr lang="en-ZA" b="1" dirty="0">
                <a:solidFill>
                  <a:srgbClr val="000000"/>
                </a:solidFill>
              </a:rPr>
              <a:t>Offenders who did manage to leave without paying should be required to pay on re-entry</a:t>
            </a:r>
          </a:p>
          <a:p>
            <a:r>
              <a:rPr lang="en-ZA" b="1" dirty="0">
                <a:solidFill>
                  <a:srgbClr val="000000"/>
                </a:solidFill>
              </a:rPr>
              <a:t>DIPLOMATS – Although they have immunity, a reporting system is required with the Department of Foreign Affairs to allow traffic departments to report serious misconduct that may be dealt with within the diplomatic structures.</a:t>
            </a:r>
          </a:p>
        </p:txBody>
      </p:sp>
    </p:spTree>
    <p:extLst>
      <p:ext uri="{BB962C8B-B14F-4D97-AF65-F5344CB8AC3E}">
        <p14:creationId xmlns:p14="http://schemas.microsoft.com/office/powerpoint/2010/main" xmlns="" val="83565031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solidFill>
                  <a:srgbClr val="000000"/>
                </a:solidFill>
              </a:rPr>
              <a:t>CONCLUSION</a:t>
            </a:r>
          </a:p>
        </p:txBody>
      </p:sp>
      <p:sp>
        <p:nvSpPr>
          <p:cNvPr id="3" name="Content Placeholder 2"/>
          <p:cNvSpPr>
            <a:spLocks noGrp="1"/>
          </p:cNvSpPr>
          <p:nvPr>
            <p:ph idx="1"/>
          </p:nvPr>
        </p:nvSpPr>
        <p:spPr/>
        <p:txBody>
          <a:bodyPr>
            <a:normAutofit fontScale="92500" lnSpcReduction="10000"/>
          </a:bodyPr>
          <a:lstStyle/>
          <a:p>
            <a:r>
              <a:rPr lang="en-ZA" sz="2800" b="1" dirty="0">
                <a:solidFill>
                  <a:srgbClr val="000000"/>
                </a:solidFill>
              </a:rPr>
              <a:t>AARTO can be a very effective system and is designed to handle charging in large volumes</a:t>
            </a:r>
          </a:p>
          <a:p>
            <a:r>
              <a:rPr lang="en-ZA" sz="2800" b="1" dirty="0">
                <a:solidFill>
                  <a:srgbClr val="000000"/>
                </a:solidFill>
              </a:rPr>
              <a:t>The existing Criminal Procedure System is not designed to manage 400 or 500 cases per court role per day</a:t>
            </a:r>
          </a:p>
          <a:p>
            <a:r>
              <a:rPr lang="en-ZA" sz="2800" b="1" dirty="0">
                <a:solidFill>
                  <a:srgbClr val="000000"/>
                </a:solidFill>
              </a:rPr>
              <a:t>The system relies on offenders not appearing, as no court will be able to deal with these cases if all offenders appear on notices</a:t>
            </a:r>
          </a:p>
          <a:p>
            <a:r>
              <a:rPr lang="en-ZA" sz="2800" b="1" dirty="0">
                <a:solidFill>
                  <a:srgbClr val="000000"/>
                </a:solidFill>
              </a:rPr>
              <a:t>AARTO can address this and a demerit point system will assist with changing driver behaviour. </a:t>
            </a:r>
          </a:p>
        </p:txBody>
      </p:sp>
    </p:spTree>
    <p:extLst>
      <p:ext uri="{BB962C8B-B14F-4D97-AF65-F5344CB8AC3E}">
        <p14:creationId xmlns:p14="http://schemas.microsoft.com/office/powerpoint/2010/main" xmlns="" val="258163948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ZA" b="1" dirty="0">
                <a:solidFill>
                  <a:srgbClr val="000000"/>
                </a:solidFill>
              </a:rPr>
              <a:t>THANK YOU</a:t>
            </a:r>
            <a:br>
              <a:rPr lang="en-ZA" b="1" dirty="0">
                <a:solidFill>
                  <a:srgbClr val="000000"/>
                </a:solidFill>
              </a:rPr>
            </a:br>
            <a:endParaRPr lang="en-ZA" b="1" dirty="0">
              <a:solidFill>
                <a:srgbClr val="000000"/>
              </a:solidFill>
            </a:endParaRPr>
          </a:p>
        </p:txBody>
      </p:sp>
      <p:sp>
        <p:nvSpPr>
          <p:cNvPr id="3" name="Content Placeholder 2"/>
          <p:cNvSpPr>
            <a:spLocks noGrp="1"/>
          </p:cNvSpPr>
          <p:nvPr>
            <p:ph idx="1"/>
          </p:nvPr>
        </p:nvSpPr>
        <p:spPr/>
        <p:txBody>
          <a:bodyPr>
            <a:normAutofit/>
          </a:bodyPr>
          <a:lstStyle/>
          <a:p>
            <a:pPr marL="0" indent="0" algn="ctr">
              <a:buNone/>
            </a:pPr>
            <a:endParaRPr lang="en-ZA" sz="3600" b="1" dirty="0">
              <a:solidFill>
                <a:srgbClr val="000000"/>
              </a:solidFill>
            </a:endParaRPr>
          </a:p>
          <a:p>
            <a:pPr marL="0" indent="0" algn="ctr">
              <a:buNone/>
            </a:pPr>
            <a:r>
              <a:rPr lang="en-ZA" sz="3600" b="1" dirty="0">
                <a:solidFill>
                  <a:srgbClr val="000000"/>
                </a:solidFill>
              </a:rPr>
              <a:t>QUESTIONS?</a:t>
            </a:r>
          </a:p>
        </p:txBody>
      </p:sp>
    </p:spTree>
    <p:extLst>
      <p:ext uri="{BB962C8B-B14F-4D97-AF65-F5344CB8AC3E}">
        <p14:creationId xmlns:p14="http://schemas.microsoft.com/office/powerpoint/2010/main" xmlns="" val="95122613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solidFill>
                  <a:srgbClr val="000000"/>
                </a:solidFill>
              </a:rPr>
              <a:t>INTRODUCTION</a:t>
            </a:r>
          </a:p>
        </p:txBody>
      </p:sp>
      <p:sp>
        <p:nvSpPr>
          <p:cNvPr id="3" name="Content Placeholder 2"/>
          <p:cNvSpPr>
            <a:spLocks noGrp="1"/>
          </p:cNvSpPr>
          <p:nvPr>
            <p:ph idx="1"/>
          </p:nvPr>
        </p:nvSpPr>
        <p:spPr/>
        <p:txBody>
          <a:bodyPr/>
          <a:lstStyle/>
          <a:p>
            <a:pPr marL="0" indent="0">
              <a:buNone/>
            </a:pPr>
            <a:r>
              <a:rPr lang="en-ZA" b="1" dirty="0">
                <a:solidFill>
                  <a:srgbClr val="000000"/>
                </a:solidFill>
              </a:rPr>
              <a:t>Owner of Alta Swanepoel and Associates CC – consulting firm.</a:t>
            </a:r>
          </a:p>
          <a:p>
            <a:pPr marL="0" indent="0">
              <a:buNone/>
            </a:pPr>
            <a:r>
              <a:rPr lang="en-ZA" b="1" dirty="0">
                <a:solidFill>
                  <a:srgbClr val="000000"/>
                </a:solidFill>
              </a:rPr>
              <a:t>Consultant to the Department of Transport and the RTMC during the initial process of drafting the AARTO Regulations and Schedules.</a:t>
            </a:r>
          </a:p>
          <a:p>
            <a:pPr marL="0" indent="0">
              <a:buNone/>
            </a:pPr>
            <a:r>
              <a:rPr lang="en-ZA" b="1" dirty="0">
                <a:solidFill>
                  <a:srgbClr val="000000"/>
                </a:solidFill>
              </a:rPr>
              <a:t>Consultant to government agencies and transport companies on traffic and transport related matters.</a:t>
            </a:r>
          </a:p>
          <a:p>
            <a:pPr marL="0" indent="0">
              <a:buNone/>
            </a:pPr>
            <a:r>
              <a:rPr lang="en-ZA" b="1" dirty="0">
                <a:solidFill>
                  <a:srgbClr val="000000"/>
                </a:solidFill>
              </a:rPr>
              <a:t>Presents AARTO information sessions to companies, drivers, etc.</a:t>
            </a:r>
          </a:p>
        </p:txBody>
      </p:sp>
    </p:spTree>
    <p:extLst>
      <p:ext uri="{BB962C8B-B14F-4D97-AF65-F5344CB8AC3E}">
        <p14:creationId xmlns:p14="http://schemas.microsoft.com/office/powerpoint/2010/main" xmlns="" val="73538882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85247"/>
          </a:xfrm>
        </p:spPr>
        <p:txBody>
          <a:bodyPr/>
          <a:lstStyle/>
          <a:p>
            <a:r>
              <a:rPr lang="en-ZA" b="1" dirty="0">
                <a:solidFill>
                  <a:schemeClr val="tx2">
                    <a:lumMod val="50000"/>
                  </a:schemeClr>
                </a:solidFill>
              </a:rPr>
              <a:t>Definition of </a:t>
            </a:r>
            <a:r>
              <a:rPr lang="en-ZA" b="1" i="1" dirty="0">
                <a:solidFill>
                  <a:schemeClr val="tx2">
                    <a:lumMod val="50000"/>
                  </a:schemeClr>
                </a:solidFill>
              </a:rPr>
              <a:t>issuing authority</a:t>
            </a:r>
          </a:p>
        </p:txBody>
      </p:sp>
      <p:sp>
        <p:nvSpPr>
          <p:cNvPr id="3" name="Content Placeholder 2"/>
          <p:cNvSpPr>
            <a:spLocks noGrp="1"/>
          </p:cNvSpPr>
          <p:nvPr>
            <p:ph sz="half" idx="1"/>
          </p:nvPr>
        </p:nvSpPr>
        <p:spPr>
          <a:xfrm>
            <a:off x="166256" y="1611826"/>
            <a:ext cx="4695114" cy="4608866"/>
          </a:xfrm>
        </p:spPr>
        <p:txBody>
          <a:bodyPr>
            <a:normAutofit fontScale="92500" lnSpcReduction="20000"/>
          </a:bodyPr>
          <a:lstStyle/>
          <a:p>
            <a:r>
              <a:rPr lang="en-ZA" b="1" dirty="0">
                <a:solidFill>
                  <a:srgbClr val="000000"/>
                </a:solidFill>
              </a:rPr>
              <a:t>Definition of issuing authority - </a:t>
            </a:r>
          </a:p>
          <a:p>
            <a:r>
              <a:rPr lang="en-ZA" b="1" dirty="0">
                <a:solidFill>
                  <a:srgbClr val="000000"/>
                </a:solidFill>
              </a:rPr>
              <a:t>“issuing authority” means—</a:t>
            </a:r>
          </a:p>
          <a:p>
            <a:r>
              <a:rPr lang="en-ZA" b="1" dirty="0">
                <a:solidFill>
                  <a:srgbClr val="000000"/>
                </a:solidFill>
              </a:rPr>
              <a:t>	(a)	a local authority contemplated in Chapter 7 of the Constitution of the Republic of South Africa, 1996 (Act No. 108 of 1996), the Local Government Transition Act, 1993 (Act No. 209 of 1993), or any other applicable law; or</a:t>
            </a:r>
          </a:p>
          <a:p>
            <a:r>
              <a:rPr lang="en-ZA" b="1" dirty="0">
                <a:solidFill>
                  <a:srgbClr val="000000"/>
                </a:solidFill>
              </a:rPr>
              <a:t>	(b)	a provincial administration,</a:t>
            </a:r>
          </a:p>
          <a:p>
            <a:r>
              <a:rPr lang="en-ZA" b="1" dirty="0">
                <a:solidFill>
                  <a:srgbClr val="000000"/>
                </a:solidFill>
              </a:rPr>
              <a:t>in so far as such authority or administration is responsible for traffic matters in its area of jurisdiction;</a:t>
            </a:r>
          </a:p>
          <a:p>
            <a:r>
              <a:rPr lang="en-ZA" b="1" dirty="0">
                <a:solidFill>
                  <a:srgbClr val="000000"/>
                </a:solidFill>
              </a:rPr>
              <a:t>  (c)	the Road Traffic Management Corporation, established under section 4 of the Road Traffic Management Corporation Act, 1999, </a:t>
            </a:r>
          </a:p>
          <a:p>
            <a:r>
              <a:rPr lang="en-ZA" b="1" dirty="0">
                <a:solidFill>
                  <a:srgbClr val="000000"/>
                </a:solidFill>
              </a:rPr>
              <a:t>in so far as such authority, administration or Corporation is responsible for traffic matters;</a:t>
            </a:r>
          </a:p>
          <a:p>
            <a:endParaRPr lang="en-ZA" dirty="0"/>
          </a:p>
        </p:txBody>
      </p:sp>
      <p:sp>
        <p:nvSpPr>
          <p:cNvPr id="4" name="Content Placeholder 3"/>
          <p:cNvSpPr>
            <a:spLocks noGrp="1"/>
          </p:cNvSpPr>
          <p:nvPr>
            <p:ph sz="half" idx="2"/>
          </p:nvPr>
        </p:nvSpPr>
        <p:spPr>
          <a:xfrm>
            <a:off x="5089969" y="1611824"/>
            <a:ext cx="4885304" cy="4913667"/>
          </a:xfrm>
        </p:spPr>
        <p:txBody>
          <a:bodyPr>
            <a:normAutofit fontScale="92500" lnSpcReduction="20000"/>
          </a:bodyPr>
          <a:lstStyle/>
          <a:p>
            <a:r>
              <a:rPr lang="en-ZA" b="1" dirty="0">
                <a:solidFill>
                  <a:srgbClr val="000000"/>
                </a:solidFill>
              </a:rPr>
              <a:t>The existing definition does not cater for the other authorities that also do enforcement on road traffic infringements.</a:t>
            </a:r>
          </a:p>
          <a:p>
            <a:r>
              <a:rPr lang="en-ZA" b="1" dirty="0">
                <a:solidFill>
                  <a:srgbClr val="000000"/>
                </a:solidFill>
              </a:rPr>
              <a:t>An amendment to the AARTO Regulations in 2013  incorporated a number of organisations as issuing authorities in the regulations.</a:t>
            </a:r>
          </a:p>
          <a:p>
            <a:r>
              <a:rPr lang="en-ZA" b="1" dirty="0">
                <a:solidFill>
                  <a:srgbClr val="000000"/>
                </a:solidFill>
              </a:rPr>
              <a:t>The Act does not allow for such provisions in the regulations and the power to prescribe additional issuing authorities needs to be added in the bill</a:t>
            </a:r>
          </a:p>
          <a:p>
            <a:endParaRPr lang="en-ZA" b="1" dirty="0">
              <a:solidFill>
                <a:srgbClr val="000000"/>
              </a:solidFill>
            </a:endParaRPr>
          </a:p>
          <a:p>
            <a:r>
              <a:rPr lang="en-ZA" b="1" dirty="0">
                <a:solidFill>
                  <a:srgbClr val="000000"/>
                </a:solidFill>
              </a:rPr>
              <a:t>Suggested amendment:</a:t>
            </a:r>
          </a:p>
          <a:p>
            <a:r>
              <a:rPr lang="en-ZA" b="1" dirty="0">
                <a:solidFill>
                  <a:srgbClr val="000000"/>
                </a:solidFill>
              </a:rPr>
              <a:t>(d)	any other authority prescribed by the Minister, that is empowered to do law enforcement in terms of road traffic and transport legislation,</a:t>
            </a:r>
          </a:p>
          <a:p>
            <a:endParaRPr lang="en-ZA" dirty="0"/>
          </a:p>
        </p:txBody>
      </p:sp>
    </p:spTree>
    <p:extLst>
      <p:ext uri="{BB962C8B-B14F-4D97-AF65-F5344CB8AC3E}">
        <p14:creationId xmlns:p14="http://schemas.microsoft.com/office/powerpoint/2010/main" xmlns="" val="316337122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solidFill>
                  <a:srgbClr val="000000"/>
                </a:solidFill>
              </a:rPr>
              <a:t>Definition of </a:t>
            </a:r>
            <a:r>
              <a:rPr lang="en-ZA" b="1" i="1" dirty="0">
                <a:solidFill>
                  <a:srgbClr val="000000"/>
                </a:solidFill>
              </a:rPr>
              <a:t>infringement</a:t>
            </a:r>
          </a:p>
        </p:txBody>
      </p:sp>
      <p:sp>
        <p:nvSpPr>
          <p:cNvPr id="3" name="Content Placeholder 2"/>
          <p:cNvSpPr>
            <a:spLocks noGrp="1"/>
          </p:cNvSpPr>
          <p:nvPr>
            <p:ph sz="half" idx="1"/>
          </p:nvPr>
        </p:nvSpPr>
        <p:spPr/>
        <p:txBody>
          <a:bodyPr>
            <a:normAutofit/>
          </a:bodyPr>
          <a:lstStyle/>
          <a:p>
            <a:r>
              <a:rPr lang="en-ZA" b="1" dirty="0">
                <a:solidFill>
                  <a:srgbClr val="000000"/>
                </a:solidFill>
              </a:rPr>
              <a:t>“Infringement” means a any act or omission in contravention of this Act or road traffic legislation:</a:t>
            </a:r>
          </a:p>
        </p:txBody>
      </p:sp>
      <p:sp>
        <p:nvSpPr>
          <p:cNvPr id="4" name="Content Placeholder 3"/>
          <p:cNvSpPr>
            <a:spLocks noGrp="1"/>
          </p:cNvSpPr>
          <p:nvPr>
            <p:ph sz="half" idx="2"/>
          </p:nvPr>
        </p:nvSpPr>
        <p:spPr>
          <a:xfrm>
            <a:off x="4572001" y="2160589"/>
            <a:ext cx="5333999" cy="4420320"/>
          </a:xfrm>
        </p:spPr>
        <p:txBody>
          <a:bodyPr>
            <a:normAutofit/>
          </a:bodyPr>
          <a:lstStyle/>
          <a:p>
            <a:r>
              <a:rPr lang="en-ZA" b="1" dirty="0">
                <a:solidFill>
                  <a:srgbClr val="000000"/>
                </a:solidFill>
              </a:rPr>
              <a:t>The definition should be extended to allow infringements in terms of the National Land Transport Act, Cross-border Road Transport Act, National Roads legislation, etc.</a:t>
            </a:r>
          </a:p>
          <a:p>
            <a:r>
              <a:rPr lang="en-ZA" b="1" dirty="0">
                <a:solidFill>
                  <a:srgbClr val="000000"/>
                </a:solidFill>
              </a:rPr>
              <a:t>Infringements committed in terms of the Road Traffic legislation must be charged in terms of AARTO and offences in terms of the NLTA must be charged in terms of the Criminal Procedure Act</a:t>
            </a:r>
          </a:p>
          <a:p>
            <a:r>
              <a:rPr lang="en-ZA" b="1" dirty="0">
                <a:solidFill>
                  <a:srgbClr val="000000"/>
                </a:solidFill>
              </a:rPr>
              <a:t>Offences like not having a PRDP and operating as a taxi without an operating licence are often committed by the same driver – different documents must be issued</a:t>
            </a:r>
          </a:p>
          <a:p>
            <a:endParaRPr lang="en-ZA" b="1" dirty="0">
              <a:solidFill>
                <a:srgbClr val="000000"/>
              </a:solidFill>
            </a:endParaRPr>
          </a:p>
        </p:txBody>
      </p:sp>
    </p:spTree>
    <p:extLst>
      <p:ext uri="{BB962C8B-B14F-4D97-AF65-F5344CB8AC3E}">
        <p14:creationId xmlns:p14="http://schemas.microsoft.com/office/powerpoint/2010/main" xmlns="" val="232667730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solidFill>
                  <a:srgbClr val="000000"/>
                </a:solidFill>
              </a:rPr>
              <a:t>DEFINITION FOR </a:t>
            </a:r>
            <a:r>
              <a:rPr lang="en-ZA" b="1" i="1" dirty="0">
                <a:solidFill>
                  <a:srgbClr val="000000"/>
                </a:solidFill>
              </a:rPr>
              <a:t>registered mail</a:t>
            </a:r>
          </a:p>
        </p:txBody>
      </p:sp>
      <p:sp>
        <p:nvSpPr>
          <p:cNvPr id="3" name="Content Placeholder 2"/>
          <p:cNvSpPr>
            <a:spLocks noGrp="1"/>
          </p:cNvSpPr>
          <p:nvPr>
            <p:ph idx="1"/>
          </p:nvPr>
        </p:nvSpPr>
        <p:spPr>
          <a:xfrm>
            <a:off x="677334" y="2160589"/>
            <a:ext cx="4310302" cy="3880773"/>
          </a:xfrm>
        </p:spPr>
        <p:txBody>
          <a:bodyPr/>
          <a:lstStyle/>
          <a:p>
            <a:r>
              <a:rPr lang="en-ZA" b="1" dirty="0">
                <a:solidFill>
                  <a:srgbClr val="000000"/>
                </a:solidFill>
              </a:rPr>
              <a:t>The term </a:t>
            </a:r>
            <a:r>
              <a:rPr lang="en-ZA" b="1" i="1" dirty="0">
                <a:solidFill>
                  <a:srgbClr val="000000"/>
                </a:solidFill>
              </a:rPr>
              <a:t>registered mail </a:t>
            </a:r>
            <a:r>
              <a:rPr lang="en-ZA" b="1" dirty="0">
                <a:solidFill>
                  <a:srgbClr val="000000"/>
                </a:solidFill>
              </a:rPr>
              <a:t>is not defined </a:t>
            </a:r>
          </a:p>
          <a:p>
            <a:r>
              <a:rPr lang="en-US" b="1" dirty="0">
                <a:solidFill>
                  <a:srgbClr val="000000"/>
                </a:solidFill>
              </a:rPr>
              <a:t>To avoid unnecessary challenges to the legislation it is suggested that the term be defined</a:t>
            </a:r>
            <a:endParaRPr lang="en-ZA" b="1" dirty="0">
              <a:solidFill>
                <a:srgbClr val="000000"/>
              </a:solidFill>
            </a:endParaRPr>
          </a:p>
        </p:txBody>
      </p:sp>
      <p:sp>
        <p:nvSpPr>
          <p:cNvPr id="4" name="TextBox 3"/>
          <p:cNvSpPr txBox="1"/>
          <p:nvPr/>
        </p:nvSpPr>
        <p:spPr>
          <a:xfrm>
            <a:off x="5666509" y="2160589"/>
            <a:ext cx="4031673" cy="3000821"/>
          </a:xfrm>
          <a:prstGeom prst="rect">
            <a:avLst/>
          </a:prstGeom>
          <a:noFill/>
        </p:spPr>
        <p:txBody>
          <a:bodyPr wrap="square" rtlCol="0">
            <a:spAutoFit/>
          </a:bodyPr>
          <a:lstStyle/>
          <a:p>
            <a:pPr>
              <a:lnSpc>
                <a:spcPct val="150000"/>
              </a:lnSpc>
            </a:pPr>
            <a:r>
              <a:rPr lang="en-US" b="1" dirty="0">
                <a:solidFill>
                  <a:srgbClr val="000000"/>
                </a:solidFill>
              </a:rPr>
              <a:t>Suggested definition of registered mail:</a:t>
            </a:r>
          </a:p>
          <a:p>
            <a:pPr>
              <a:lnSpc>
                <a:spcPct val="150000"/>
              </a:lnSpc>
            </a:pPr>
            <a:endParaRPr lang="en-US" b="1" dirty="0">
              <a:solidFill>
                <a:srgbClr val="000000"/>
              </a:solidFill>
            </a:endParaRPr>
          </a:p>
          <a:p>
            <a:pPr>
              <a:lnSpc>
                <a:spcPct val="150000"/>
              </a:lnSpc>
            </a:pPr>
            <a:r>
              <a:rPr lang="en-US" b="1" i="1" dirty="0">
                <a:solidFill>
                  <a:srgbClr val="000000"/>
                </a:solidFill>
              </a:rPr>
              <a:t>Registered mail means mail that is sent with any mail service where the mail can be tracked and where the status of the mail delivery is available to the authorities</a:t>
            </a:r>
            <a:r>
              <a:rPr lang="en-US" b="1" dirty="0">
                <a:solidFill>
                  <a:srgbClr val="000000"/>
                </a:solidFill>
              </a:rPr>
              <a:t>, </a:t>
            </a:r>
            <a:endParaRPr lang="en-ZA" b="1" dirty="0">
              <a:solidFill>
                <a:srgbClr val="000000"/>
              </a:solidFill>
            </a:endParaRPr>
          </a:p>
        </p:txBody>
      </p:sp>
    </p:spTree>
    <p:extLst>
      <p:ext uri="{BB962C8B-B14F-4D97-AF65-F5344CB8AC3E}">
        <p14:creationId xmlns:p14="http://schemas.microsoft.com/office/powerpoint/2010/main" xmlns="" val="333664324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solidFill>
                  <a:srgbClr val="000000"/>
                </a:solidFill>
              </a:rPr>
              <a:t>DEFINITION of </a:t>
            </a:r>
            <a:r>
              <a:rPr lang="en-ZA" b="1" i="1" dirty="0">
                <a:solidFill>
                  <a:srgbClr val="000000"/>
                </a:solidFill>
              </a:rPr>
              <a:t>date of service</a:t>
            </a:r>
          </a:p>
        </p:txBody>
      </p:sp>
      <p:sp>
        <p:nvSpPr>
          <p:cNvPr id="3" name="Content Placeholder 2"/>
          <p:cNvSpPr>
            <a:spLocks noGrp="1"/>
          </p:cNvSpPr>
          <p:nvPr>
            <p:ph idx="1"/>
          </p:nvPr>
        </p:nvSpPr>
        <p:spPr/>
        <p:txBody>
          <a:bodyPr/>
          <a:lstStyle/>
          <a:p>
            <a:r>
              <a:rPr lang="en-GB" sz="2000" b="1" dirty="0">
                <a:solidFill>
                  <a:srgbClr val="000000"/>
                </a:solidFill>
              </a:rPr>
              <a:t>Existing definition of “</a:t>
            </a:r>
            <a:r>
              <a:rPr lang="en-GB" sz="2000" b="1" i="1" dirty="0">
                <a:solidFill>
                  <a:srgbClr val="000000"/>
                </a:solidFill>
              </a:rPr>
              <a:t>date of service</a:t>
            </a:r>
            <a:r>
              <a:rPr lang="en-GB" sz="2000" b="1" dirty="0">
                <a:solidFill>
                  <a:srgbClr val="000000"/>
                </a:solidFill>
              </a:rPr>
              <a:t>”</a:t>
            </a:r>
            <a:r>
              <a:rPr lang="en-GB" sz="2000" dirty="0">
                <a:solidFill>
                  <a:srgbClr val="000000"/>
                </a:solidFill>
              </a:rPr>
              <a:t> </a:t>
            </a:r>
            <a:r>
              <a:rPr lang="en-GB" sz="2000" b="1" dirty="0">
                <a:solidFill>
                  <a:srgbClr val="000000"/>
                </a:solidFill>
              </a:rPr>
              <a:t>means the date on which an infringer has signed for the relevant document served on him or her under section 30;</a:t>
            </a:r>
            <a:endParaRPr lang="en-ZA" sz="2000" b="1" dirty="0">
              <a:solidFill>
                <a:srgbClr val="000000"/>
              </a:solidFill>
            </a:endParaRPr>
          </a:p>
          <a:p>
            <a:r>
              <a:rPr lang="en-ZA" sz="2000" b="1" dirty="0">
                <a:solidFill>
                  <a:srgbClr val="000000"/>
                </a:solidFill>
              </a:rPr>
              <a:t>The definition needs to be amended to cater for postal service as well.</a:t>
            </a:r>
          </a:p>
          <a:p>
            <a:r>
              <a:rPr lang="en-ZA" sz="2000" b="1" dirty="0">
                <a:solidFill>
                  <a:srgbClr val="000000"/>
                </a:solidFill>
              </a:rPr>
              <a:t>The definition should read – “means </a:t>
            </a:r>
            <a:r>
              <a:rPr lang="en-GB" sz="2000" b="1" dirty="0">
                <a:solidFill>
                  <a:srgbClr val="000000"/>
                </a:solidFill>
              </a:rPr>
              <a:t>the date on which an infringer has signed for the relevant document served on him or her under section 30 </a:t>
            </a:r>
            <a:r>
              <a:rPr lang="en-GB" sz="2000" b="1" i="1" dirty="0">
                <a:solidFill>
                  <a:srgbClr val="000000"/>
                </a:solidFill>
              </a:rPr>
              <a:t>or the date the relevant document is presumed to have been served in terms of that section</a:t>
            </a:r>
            <a:r>
              <a:rPr lang="en-GB" b="1" dirty="0">
                <a:solidFill>
                  <a:srgbClr val="000000"/>
                </a:solidFill>
              </a:rPr>
              <a:t>.”</a:t>
            </a:r>
            <a:endParaRPr lang="en-ZA" b="1" dirty="0">
              <a:solidFill>
                <a:srgbClr val="000000"/>
              </a:solidFill>
            </a:endParaRPr>
          </a:p>
        </p:txBody>
      </p:sp>
    </p:spTree>
    <p:extLst>
      <p:ext uri="{BB962C8B-B14F-4D97-AF65-F5344CB8AC3E}">
        <p14:creationId xmlns:p14="http://schemas.microsoft.com/office/powerpoint/2010/main" xmlns="" val="355619261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solidFill>
                  <a:srgbClr val="000000"/>
                </a:solidFill>
              </a:rPr>
              <a:t>Section 13 - Funding of Agency</a:t>
            </a:r>
          </a:p>
        </p:txBody>
      </p:sp>
      <p:sp>
        <p:nvSpPr>
          <p:cNvPr id="3" name="Content Placeholder 2"/>
          <p:cNvSpPr>
            <a:spLocks noGrp="1"/>
          </p:cNvSpPr>
          <p:nvPr>
            <p:ph idx="1"/>
          </p:nvPr>
        </p:nvSpPr>
        <p:spPr>
          <a:xfrm>
            <a:off x="677334" y="1607127"/>
            <a:ext cx="9381066" cy="4434235"/>
          </a:xfrm>
        </p:spPr>
        <p:txBody>
          <a:bodyPr>
            <a:normAutofit fontScale="85000" lnSpcReduction="10000"/>
          </a:bodyPr>
          <a:lstStyle/>
          <a:p>
            <a:r>
              <a:rPr lang="en-ZA" b="1" dirty="0">
                <a:solidFill>
                  <a:srgbClr val="000000"/>
                </a:solidFill>
              </a:rPr>
              <a:t>Amendment to section 13 necessary to generate funds.</a:t>
            </a:r>
          </a:p>
          <a:p>
            <a:r>
              <a:rPr lang="en-ZA" b="1" dirty="0">
                <a:solidFill>
                  <a:srgbClr val="000000"/>
                </a:solidFill>
              </a:rPr>
              <a:t>Agency functions as a type of “National Prosecuting Authority” focussed on traffic infringements</a:t>
            </a:r>
          </a:p>
          <a:p>
            <a:r>
              <a:rPr lang="en-ZA" b="1" dirty="0">
                <a:solidFill>
                  <a:srgbClr val="000000"/>
                </a:solidFill>
              </a:rPr>
              <a:t>Success with road safety programs, successful law enforcement and a law abiding road users will reduce the funds of the Agency</a:t>
            </a:r>
          </a:p>
          <a:p>
            <a:r>
              <a:rPr lang="en-ZA" b="1" dirty="0">
                <a:solidFill>
                  <a:srgbClr val="000000"/>
                </a:solidFill>
              </a:rPr>
              <a:t>The Agency must be distinguished from other agencies as far as self-funding is concerned.</a:t>
            </a:r>
          </a:p>
          <a:p>
            <a:r>
              <a:rPr lang="en-ZA" b="1" dirty="0">
                <a:solidFill>
                  <a:srgbClr val="000000"/>
                </a:solidFill>
              </a:rPr>
              <a:t>Fewer offenders will result in less accidents (crashes) and hopefully less pay-outs by the Road Accident Fund</a:t>
            </a:r>
          </a:p>
          <a:p>
            <a:r>
              <a:rPr lang="en-ZA" b="1" dirty="0">
                <a:solidFill>
                  <a:srgbClr val="000000"/>
                </a:solidFill>
              </a:rPr>
              <a:t>Funds could then be made available to allow the Agency to ensure the processes required for successful  service of notices can be executed.</a:t>
            </a:r>
          </a:p>
          <a:p>
            <a:r>
              <a:rPr lang="en-ZA" b="1" dirty="0">
                <a:solidFill>
                  <a:srgbClr val="000000"/>
                </a:solidFill>
              </a:rPr>
              <a:t>The original purpose of the inclusion of agreements in the RTMC Act - where the RTMC contracts with law enforcement authorities in terms of their performance to reduce  accidents in exchange for funds– must be implemented.</a:t>
            </a:r>
          </a:p>
          <a:p>
            <a:r>
              <a:rPr lang="en-ZA" b="1" dirty="0">
                <a:solidFill>
                  <a:srgbClr val="000000"/>
                </a:solidFill>
              </a:rPr>
              <a:t>This will allow authorities to focus on law enforcement functions without considering the income from traffic infringements as their only source of revenue.</a:t>
            </a:r>
          </a:p>
          <a:p>
            <a:r>
              <a:rPr lang="en-ZA" b="1" dirty="0">
                <a:solidFill>
                  <a:srgbClr val="000000"/>
                </a:solidFill>
              </a:rPr>
              <a:t>The relationship between the funding requirements in the RTMC Act, AARTO Act and RAF Act must be taken into account to ensure objective and effective law enforcement that is not focussed on revenue.</a:t>
            </a:r>
          </a:p>
        </p:txBody>
      </p:sp>
    </p:spTree>
    <p:extLst>
      <p:ext uri="{BB962C8B-B14F-4D97-AF65-F5344CB8AC3E}">
        <p14:creationId xmlns:p14="http://schemas.microsoft.com/office/powerpoint/2010/main" xmlns="" val="161229813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solidFill>
                  <a:srgbClr val="000000"/>
                </a:solidFill>
              </a:rPr>
              <a:t>Section 21 - Warrant</a:t>
            </a:r>
          </a:p>
        </p:txBody>
      </p:sp>
      <p:sp>
        <p:nvSpPr>
          <p:cNvPr id="3" name="Content Placeholder 2"/>
          <p:cNvSpPr>
            <a:spLocks noGrp="1"/>
          </p:cNvSpPr>
          <p:nvPr>
            <p:ph sz="half" idx="1"/>
          </p:nvPr>
        </p:nvSpPr>
        <p:spPr/>
        <p:txBody>
          <a:bodyPr>
            <a:normAutofit fontScale="92500" lnSpcReduction="20000"/>
          </a:bodyPr>
          <a:lstStyle/>
          <a:p>
            <a:pPr algn="just"/>
            <a:r>
              <a:rPr lang="en-US" b="1" dirty="0">
                <a:solidFill>
                  <a:srgbClr val="000000"/>
                </a:solidFill>
              </a:rPr>
              <a:t>Section 21 should not be repealed in its entirety. </a:t>
            </a:r>
          </a:p>
          <a:p>
            <a:pPr algn="just"/>
            <a:r>
              <a:rPr lang="en-US" b="1" dirty="0">
                <a:solidFill>
                  <a:srgbClr val="000000"/>
                </a:solidFill>
              </a:rPr>
              <a:t>The only sanction that remains in the legislation is the blocking of documents like licence discs and driving licence cards. </a:t>
            </a:r>
          </a:p>
          <a:p>
            <a:pPr algn="just"/>
            <a:r>
              <a:rPr lang="en-US" b="1" dirty="0">
                <a:solidFill>
                  <a:srgbClr val="000000"/>
                </a:solidFill>
              </a:rPr>
              <a:t>Unfortunately, there are many road users who do not even have legal licence discs and driving licences when they are apprehended in the first instance and blocking a document they do not even possess will not serve as a deterrent at all. </a:t>
            </a:r>
          </a:p>
          <a:p>
            <a:pPr algn="just"/>
            <a:r>
              <a:rPr lang="en-US" b="1" dirty="0">
                <a:solidFill>
                  <a:srgbClr val="000000"/>
                </a:solidFill>
              </a:rPr>
              <a:t>Immobilising motor vehicles under controlled and prescribed conditions will be a much better deterrent.</a:t>
            </a:r>
            <a:endParaRPr lang="en-ZA" b="1" dirty="0">
              <a:solidFill>
                <a:srgbClr val="000000"/>
              </a:solidFill>
            </a:endParaRPr>
          </a:p>
          <a:p>
            <a:endParaRPr lang="en-ZA" dirty="0"/>
          </a:p>
        </p:txBody>
      </p:sp>
      <p:sp>
        <p:nvSpPr>
          <p:cNvPr id="4" name="Content Placeholder 3"/>
          <p:cNvSpPr>
            <a:spLocks noGrp="1"/>
          </p:cNvSpPr>
          <p:nvPr>
            <p:ph sz="half" idx="2"/>
          </p:nvPr>
        </p:nvSpPr>
        <p:spPr/>
        <p:txBody>
          <a:bodyPr>
            <a:normAutofit fontScale="92500" lnSpcReduction="20000"/>
          </a:bodyPr>
          <a:lstStyle/>
          <a:p>
            <a:r>
              <a:rPr lang="en-US" b="1" dirty="0">
                <a:solidFill>
                  <a:srgbClr val="000000"/>
                </a:solidFill>
              </a:rPr>
              <a:t>It is suggested that the paragraphs (1)(a) to (d) be repealed but that the power to immobilise a vehicle be retained with a prescribed procedure as how this sanction must be applied.</a:t>
            </a:r>
            <a:endParaRPr lang="en-ZA" b="1" dirty="0"/>
          </a:p>
        </p:txBody>
      </p:sp>
    </p:spTree>
    <p:extLst>
      <p:ext uri="{BB962C8B-B14F-4D97-AF65-F5344CB8AC3E}">
        <p14:creationId xmlns:p14="http://schemas.microsoft.com/office/powerpoint/2010/main" xmlns="" val="262352758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solidFill>
                  <a:srgbClr val="000000"/>
                </a:solidFill>
              </a:rPr>
              <a:t>Section 34 – Power to make Regulations</a:t>
            </a:r>
          </a:p>
        </p:txBody>
      </p:sp>
      <p:sp>
        <p:nvSpPr>
          <p:cNvPr id="3" name="Content Placeholder 2"/>
          <p:cNvSpPr>
            <a:spLocks noGrp="1"/>
          </p:cNvSpPr>
          <p:nvPr>
            <p:ph sz="half" idx="1"/>
          </p:nvPr>
        </p:nvSpPr>
        <p:spPr>
          <a:xfrm>
            <a:off x="677334" y="1634836"/>
            <a:ext cx="4545830" cy="4406526"/>
          </a:xfrm>
        </p:spPr>
        <p:txBody>
          <a:bodyPr>
            <a:normAutofit/>
          </a:bodyPr>
          <a:lstStyle/>
          <a:p>
            <a:r>
              <a:rPr lang="en-US" b="1" dirty="0">
                <a:solidFill>
                  <a:srgbClr val="000000"/>
                </a:solidFill>
              </a:rPr>
              <a:t>New clause amending the Minister’s powers to make regulations.</a:t>
            </a:r>
            <a:endParaRPr lang="en-ZA" b="1" dirty="0">
              <a:solidFill>
                <a:srgbClr val="000000"/>
              </a:solidFill>
            </a:endParaRPr>
          </a:p>
          <a:p>
            <a:pPr algn="just"/>
            <a:r>
              <a:rPr lang="en-ZA" b="1" dirty="0">
                <a:solidFill>
                  <a:srgbClr val="000000"/>
                </a:solidFill>
              </a:rPr>
              <a:t>It is suggested that section 34 of the Act be amended to allow for circumstances where an infringement notice, courtesy letter or enforcement order may be re-issued if the initial time periods or administrative actions could not be executed within the time frames stipulated. </a:t>
            </a:r>
          </a:p>
          <a:p>
            <a:pPr algn="just"/>
            <a:r>
              <a:rPr lang="en-ZA" b="1" dirty="0">
                <a:solidFill>
                  <a:srgbClr val="000000"/>
                </a:solidFill>
              </a:rPr>
              <a:t>Infringements that are not served within certain time periods may not be re-issued in terms of the existing legislation. </a:t>
            </a:r>
            <a:r>
              <a:rPr lang="en-US" b="1" dirty="0">
                <a:solidFill>
                  <a:srgbClr val="000000"/>
                </a:solidFill>
              </a:rPr>
              <a:t> </a:t>
            </a:r>
            <a:endParaRPr lang="en-ZA" b="1" dirty="0">
              <a:solidFill>
                <a:srgbClr val="000000"/>
              </a:solidFill>
            </a:endParaRPr>
          </a:p>
          <a:p>
            <a:endParaRPr lang="en-ZA" dirty="0"/>
          </a:p>
        </p:txBody>
      </p:sp>
      <p:sp>
        <p:nvSpPr>
          <p:cNvPr id="4" name="Content Placeholder 3"/>
          <p:cNvSpPr>
            <a:spLocks noGrp="1"/>
          </p:cNvSpPr>
          <p:nvPr>
            <p:ph sz="half" idx="2"/>
          </p:nvPr>
        </p:nvSpPr>
        <p:spPr>
          <a:xfrm>
            <a:off x="5389418" y="1634837"/>
            <a:ext cx="4308764" cy="4406526"/>
          </a:xfrm>
        </p:spPr>
        <p:txBody>
          <a:bodyPr>
            <a:normAutofit/>
          </a:bodyPr>
          <a:lstStyle/>
          <a:p>
            <a:pPr algn="just"/>
            <a:r>
              <a:rPr lang="en-ZA" b="1" dirty="0">
                <a:solidFill>
                  <a:srgbClr val="000000"/>
                </a:solidFill>
              </a:rPr>
              <a:t>Provision has to be made for procedures to re-issue notices under certain circumstances. </a:t>
            </a:r>
          </a:p>
          <a:p>
            <a:pPr algn="just"/>
            <a:r>
              <a:rPr lang="en-ZA" b="1" dirty="0">
                <a:solidFill>
                  <a:srgbClr val="000000"/>
                </a:solidFill>
              </a:rPr>
              <a:t>The provision should be in the regulations as it is administrative and does not require and act amendment.</a:t>
            </a:r>
          </a:p>
          <a:p>
            <a:pPr marL="0" indent="0" algn="just">
              <a:buNone/>
            </a:pPr>
            <a:endParaRPr lang="en-ZA" b="1" dirty="0">
              <a:solidFill>
                <a:srgbClr val="000000"/>
              </a:solidFill>
            </a:endParaRPr>
          </a:p>
          <a:p>
            <a:endParaRPr lang="en-ZA" b="1" dirty="0">
              <a:solidFill>
                <a:srgbClr val="000000"/>
              </a:solidFill>
            </a:endParaRPr>
          </a:p>
          <a:p>
            <a:endParaRPr lang="en-ZA" dirty="0"/>
          </a:p>
        </p:txBody>
      </p:sp>
    </p:spTree>
    <p:extLst>
      <p:ext uri="{BB962C8B-B14F-4D97-AF65-F5344CB8AC3E}">
        <p14:creationId xmlns:p14="http://schemas.microsoft.com/office/powerpoint/2010/main" xmlns="" val="77012576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theme/theme1.xml><?xml version="1.0" encoding="utf-8"?>
<a:theme xmlns:a="http://schemas.openxmlformats.org/drawingml/2006/main" name="Facet">
  <a:themeElements>
    <a:clrScheme name="ALTA SWANEPOEL">
      <a:dk1>
        <a:srgbClr val="F9D9AB"/>
      </a:dk1>
      <a:lt1>
        <a:sysClr val="window" lastClr="FFFFFF"/>
      </a:lt1>
      <a:dk2>
        <a:srgbClr val="4E3B30"/>
      </a:dk2>
      <a:lt2>
        <a:srgbClr val="F6C781"/>
      </a:lt2>
      <a:accent1>
        <a:srgbClr val="F0A22E"/>
      </a:accent1>
      <a:accent2>
        <a:srgbClr val="2AA85D"/>
      </a:accent2>
      <a:accent3>
        <a:srgbClr val="B58B80"/>
      </a:accent3>
      <a:accent4>
        <a:srgbClr val="C3986D"/>
      </a:accent4>
      <a:accent5>
        <a:srgbClr val="A19574"/>
      </a:accent5>
      <a:accent6>
        <a:srgbClr val="C17529"/>
      </a:accent6>
      <a:hlink>
        <a:srgbClr val="AD1F1F"/>
      </a:hlink>
      <a:folHlink>
        <a:srgbClr val="FFC42F"/>
      </a:folHlink>
    </a:clrScheme>
    <a:fontScheme name="Franklin Gothic">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PowerPoint Layout ASA Template Wit Background [Read-Only]" id="{E426FB4B-D47C-43B0-8A5F-D657459BB4D6}" vid="{292DD253-7F56-4CC8-A8A4-6856522C1B5E}"/>
    </a:ext>
  </a:extLst>
</a:theme>
</file>

<file path=ppt/theme/theme2.xml><?xml version="1.0" encoding="utf-8"?>
<a:theme xmlns:a="http://schemas.openxmlformats.org/drawingml/2006/main" name="Office Theme">
  <a:themeElements>
    <a:clrScheme name="SalesDirection">
      <a:dk1>
        <a:srgbClr val="595959"/>
      </a:dk1>
      <a:lt1>
        <a:sysClr val="window" lastClr="FFFFFF"/>
      </a:lt1>
      <a:dk2>
        <a:srgbClr val="000000"/>
      </a:dk2>
      <a:lt2>
        <a:srgbClr val="F2F2F2"/>
      </a:lt2>
      <a:accent1>
        <a:srgbClr val="1EB8C1"/>
      </a:accent1>
      <a:accent2>
        <a:srgbClr val="EF7920"/>
      </a:accent2>
      <a:accent3>
        <a:srgbClr val="EFC119"/>
      </a:accent3>
      <a:accent4>
        <a:srgbClr val="969890"/>
      </a:accent4>
      <a:accent5>
        <a:srgbClr val="50B4F2"/>
      </a:accent5>
      <a:accent6>
        <a:srgbClr val="C05A3A"/>
      </a:accent6>
      <a:hlink>
        <a:srgbClr val="EFC119"/>
      </a:hlink>
      <a:folHlink>
        <a:srgbClr val="969890"/>
      </a:folHlink>
    </a:clrScheme>
    <a:fontScheme name="Book Antiqua">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SalesDirection">
      <a:dk1>
        <a:srgbClr val="595959"/>
      </a:dk1>
      <a:lt1>
        <a:sysClr val="window" lastClr="FFFFFF"/>
      </a:lt1>
      <a:dk2>
        <a:srgbClr val="000000"/>
      </a:dk2>
      <a:lt2>
        <a:srgbClr val="F2F2F2"/>
      </a:lt2>
      <a:accent1>
        <a:srgbClr val="1EB8C1"/>
      </a:accent1>
      <a:accent2>
        <a:srgbClr val="EF7920"/>
      </a:accent2>
      <a:accent3>
        <a:srgbClr val="EFC119"/>
      </a:accent3>
      <a:accent4>
        <a:srgbClr val="969890"/>
      </a:accent4>
      <a:accent5>
        <a:srgbClr val="50B4F2"/>
      </a:accent5>
      <a:accent6>
        <a:srgbClr val="C05A3A"/>
      </a:accent6>
      <a:hlink>
        <a:srgbClr val="EFC119"/>
      </a:hlink>
      <a:folHlink>
        <a:srgbClr val="969890"/>
      </a:folHlink>
    </a:clrScheme>
    <a:fontScheme name="Book Antiqua">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3567D146-4D1C-466E-9A63-FAD8863F0C0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PowerPoint Layout ASA Template Wit Background</Template>
  <TotalTime>0</TotalTime>
  <Words>1174</Words>
  <Application>Microsoft Office PowerPoint</Application>
  <PresentationFormat>Custom</PresentationFormat>
  <Paragraphs>81</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Facet</vt:lpstr>
      <vt:lpstr>SUBMISSION ON AARTO BILL, 2015</vt:lpstr>
      <vt:lpstr>INTRODUCTION</vt:lpstr>
      <vt:lpstr>Definition of issuing authority</vt:lpstr>
      <vt:lpstr>Definition of infringement</vt:lpstr>
      <vt:lpstr>DEFINITION FOR registered mail</vt:lpstr>
      <vt:lpstr>DEFINITION of date of service</vt:lpstr>
      <vt:lpstr>Section 13 - Funding of Agency</vt:lpstr>
      <vt:lpstr>Section 21 - Warrant</vt:lpstr>
      <vt:lpstr>Section 34 – Power to make Regulations</vt:lpstr>
      <vt:lpstr>Section 35 - Amendment</vt:lpstr>
      <vt:lpstr>Foreign infringers and offenders</vt:lpstr>
      <vt:lpstr>CONCLUSION</vt:lpstr>
      <vt:lpstr>THANK YOU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2016-09-02T10:06:50Z</dcterms:created>
  <dcterms:modified xsi:type="dcterms:W3CDTF">2016-09-12T13:55:47Z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TC034313749991</vt:lpwstr>
  </property>
</Properties>
</file>