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62" r:id="rId3"/>
    <p:sldId id="294" r:id="rId4"/>
    <p:sldId id="298" r:id="rId5"/>
    <p:sldId id="299" r:id="rId6"/>
    <p:sldId id="300" r:id="rId7"/>
    <p:sldId id="301" r:id="rId8"/>
    <p:sldId id="304" r:id="rId9"/>
    <p:sldId id="310" r:id="rId10"/>
    <p:sldId id="311" r:id="rId11"/>
    <p:sldId id="312" r:id="rId12"/>
    <p:sldId id="297"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2244"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9/7/2016</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9/7/2016</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4557" y="2852936"/>
            <a:ext cx="5591793" cy="1524744"/>
          </a:xfrm>
        </p:spPr>
        <p:txBody>
          <a:bodyPr>
            <a:normAutofit/>
          </a:bodyPr>
          <a:lstStyle/>
          <a:p>
            <a:pPr algn="ctr"/>
            <a:r>
              <a:rPr lang="en-US" sz="2000" dirty="0" smtClean="0"/>
              <a:t>Department of Arts &amp; Culture</a:t>
            </a:r>
            <a:br>
              <a:rPr lang="en-US" sz="2000" dirty="0" smtClean="0"/>
            </a:br>
            <a:r>
              <a:rPr lang="en-US" sz="2000" dirty="0" smtClean="0"/>
              <a:t>Portfolio Committee Briefing on social cohesion and nation building strategies</a:t>
            </a:r>
            <a:br>
              <a:rPr lang="en-US" sz="2000" dirty="0" smtClean="0"/>
            </a:br>
            <a:r>
              <a:rPr lang="en-US" sz="2000" dirty="0" smtClean="0"/>
              <a:t>30/08/2016</a:t>
            </a:r>
            <a:endParaRPr lang="en-ZA" sz="2000" dirty="0"/>
          </a:p>
        </p:txBody>
      </p:sp>
      <p:sp>
        <p:nvSpPr>
          <p:cNvPr id="11" name="Rectangle 10"/>
          <p:cNvSpPr/>
          <p:nvPr/>
        </p:nvSpPr>
        <p:spPr>
          <a:xfrm>
            <a:off x="3111180" y="4639300"/>
            <a:ext cx="5587246" cy="523220"/>
          </a:xfrm>
          <a:prstGeom prst="rect">
            <a:avLst/>
          </a:prstGeom>
        </p:spPr>
        <p:txBody>
          <a:bodyPr wrap="square">
            <a:noAutofit/>
          </a:bodyPr>
          <a:lstStyle/>
          <a:p>
            <a:pPr algn="ctr">
              <a:spcAft>
                <a:spcPts val="600"/>
              </a:spcAft>
            </a:pPr>
            <a:endParaRPr lang="en-US" sz="1400" b="1" dirty="0" smtClean="0">
              <a:solidFill>
                <a:srgbClr val="800000"/>
              </a:solidFill>
              <a:latin typeface="Arial"/>
              <a:cs typeface="Arial"/>
            </a:endParaRPr>
          </a:p>
          <a:p>
            <a:pPr>
              <a:spcAft>
                <a:spcPts val="600"/>
              </a:spcAft>
            </a:pPr>
            <a:endParaRPr lang="en-ZA" sz="1400" dirty="0">
              <a:solidFill>
                <a:srgbClr val="800000"/>
              </a:solidFill>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7994848" cy="5322913"/>
          </a:xfrm>
        </p:spPr>
        <p:txBody>
          <a:bodyPr/>
          <a:lstStyle/>
          <a:p>
            <a:pPr marL="0" lvl="0" indent="0" algn="just">
              <a:spcBef>
                <a:spcPts val="600"/>
              </a:spcBef>
              <a:spcAft>
                <a:spcPts val="600"/>
              </a:spcAft>
              <a:buNone/>
            </a:pPr>
            <a:r>
              <a:rPr lang="en-US" dirty="0">
                <a:solidFill>
                  <a:schemeClr val="tx1"/>
                </a:solidFill>
              </a:rPr>
              <a:t>Sample of key strategies and programmes (per sub-outcome of the MTSF)</a:t>
            </a:r>
          </a:p>
          <a:p>
            <a:pPr marL="0" lvl="0" indent="0" algn="just">
              <a:spcBef>
                <a:spcPts val="600"/>
              </a:spcBef>
              <a:spcAft>
                <a:spcPts val="600"/>
              </a:spcAft>
              <a:buNone/>
            </a:pPr>
            <a:endParaRPr lang="en-US" dirty="0">
              <a:solidFill>
                <a:schemeClr val="tx1"/>
              </a:solidFill>
            </a:endParaRPr>
          </a:p>
          <a:p>
            <a:pPr marL="0" lvl="0" indent="0" algn="just">
              <a:spcBef>
                <a:spcPts val="600"/>
              </a:spcBef>
              <a:spcAft>
                <a:spcPts val="600"/>
              </a:spcAft>
              <a:buNone/>
            </a:pPr>
            <a:r>
              <a:rPr lang="en-US" dirty="0">
                <a:solidFill>
                  <a:schemeClr val="tx1"/>
                </a:solidFill>
              </a:rPr>
              <a:t>Sub-Outcome </a:t>
            </a:r>
            <a:r>
              <a:rPr lang="en-US" dirty="0" smtClean="0">
                <a:solidFill>
                  <a:schemeClr val="tx1"/>
                </a:solidFill>
              </a:rPr>
              <a:t>3: Promoting social cohesion across society through increased interaction across race and class</a:t>
            </a:r>
          </a:p>
          <a:p>
            <a:pPr marL="0" lvl="0" indent="0" algn="just">
              <a:spcBef>
                <a:spcPts val="600"/>
              </a:spcBef>
              <a:spcAft>
                <a:spcPts val="600"/>
              </a:spcAft>
              <a:buNone/>
            </a:pPr>
            <a:r>
              <a:rPr lang="en-US" i="1" dirty="0" smtClean="0">
                <a:solidFill>
                  <a:schemeClr val="tx1"/>
                </a:solidFill>
              </a:rPr>
              <a:t>The following strategies have recorded more progress in terms of the sub-outcome:</a:t>
            </a:r>
          </a:p>
          <a:p>
            <a:pPr lvl="0" algn="just">
              <a:spcBef>
                <a:spcPts val="600"/>
              </a:spcBef>
              <a:spcAft>
                <a:spcPts val="600"/>
              </a:spcAft>
              <a:buFont typeface="Wingdings" panose="05000000000000000000" pitchFamily="2" charset="2"/>
              <a:buChar char="§"/>
            </a:pPr>
            <a:r>
              <a:rPr lang="en-US" b="0" dirty="0" smtClean="0">
                <a:solidFill>
                  <a:schemeClr val="tx1"/>
                </a:solidFill>
              </a:rPr>
              <a:t>60 national federations met their transformation targets and were thus eligible for financial support by SRSA.</a:t>
            </a:r>
          </a:p>
          <a:p>
            <a:pPr lvl="0" algn="just">
              <a:spcBef>
                <a:spcPts val="600"/>
              </a:spcBef>
              <a:spcAft>
                <a:spcPts val="600"/>
              </a:spcAft>
              <a:buFont typeface="Wingdings" panose="05000000000000000000" pitchFamily="2" charset="2"/>
              <a:buChar char="§"/>
            </a:pPr>
            <a:r>
              <a:rPr lang="en-US" b="0" dirty="0" smtClean="0">
                <a:solidFill>
                  <a:schemeClr val="tx1"/>
                </a:solidFill>
              </a:rPr>
              <a:t>The SRSA continues to support the national sports tournament for schools hosted in December in Gauteng.</a:t>
            </a:r>
          </a:p>
          <a:p>
            <a:pPr lvl="0" algn="just">
              <a:spcBef>
                <a:spcPts val="600"/>
              </a:spcBef>
              <a:spcAft>
                <a:spcPts val="600"/>
              </a:spcAft>
              <a:buFont typeface="Wingdings" panose="05000000000000000000" pitchFamily="2" charset="2"/>
              <a:buChar char="§"/>
            </a:pPr>
            <a:r>
              <a:rPr lang="en-US" b="0" dirty="0" smtClean="0">
                <a:solidFill>
                  <a:schemeClr val="tx1"/>
                </a:solidFill>
              </a:rPr>
              <a:t>The Department of Arts and Culture hosted a number of arts and culture seasons in the previous financial year including Asia and Europe. The focus of the season strategy is now on the continent (Africa), while continuing with existing relationships.</a:t>
            </a:r>
            <a:endParaRPr lang="en-US" b="0" dirty="0">
              <a:solidFill>
                <a:schemeClr val="tx1"/>
              </a:solidFill>
            </a:endParaRPr>
          </a:p>
        </p:txBody>
      </p:sp>
      <p:sp>
        <p:nvSpPr>
          <p:cNvPr id="4" name="Slide Number Placeholder 3"/>
          <p:cNvSpPr>
            <a:spLocks noGrp="1"/>
          </p:cNvSpPr>
          <p:nvPr>
            <p:ph type="sldNum" sz="quarter" idx="4"/>
          </p:nvPr>
        </p:nvSpPr>
        <p:spPr/>
        <p:txBody>
          <a:bodyPr/>
          <a:lstStyle/>
          <a:p>
            <a:r>
              <a:rPr lang="en-ZA" dirty="0" smtClean="0"/>
              <a:t>10</a:t>
            </a:r>
          </a:p>
        </p:txBody>
      </p:sp>
      <p:sp>
        <p:nvSpPr>
          <p:cNvPr id="5" name="Rectangle 4"/>
          <p:cNvSpPr/>
          <p:nvPr/>
        </p:nvSpPr>
        <p:spPr>
          <a:xfrm>
            <a:off x="683568" y="188640"/>
            <a:ext cx="8064896" cy="646331"/>
          </a:xfrm>
          <a:prstGeom prst="rect">
            <a:avLst/>
          </a:prstGeom>
        </p:spPr>
        <p:txBody>
          <a:bodyPr wrap="square">
            <a:spAutoFit/>
          </a:bodyPr>
          <a:lstStyle/>
          <a:p>
            <a:pPr lvl="0" algn="ctr">
              <a:spcBef>
                <a:spcPts val="600"/>
              </a:spcBef>
              <a:spcAft>
                <a:spcPts val="600"/>
              </a:spcAft>
            </a:pPr>
            <a:r>
              <a:rPr lang="en-US" b="1" cap="all" dirty="0" smtClean="0">
                <a:solidFill>
                  <a:schemeClr val="accent2">
                    <a:lumMod val="75000"/>
                  </a:schemeClr>
                </a:solidFill>
                <a:latin typeface="Arial"/>
                <a:cs typeface="Arial"/>
              </a:rPr>
              <a:t>4.  Outcome </a:t>
            </a:r>
            <a:r>
              <a:rPr lang="en-US" b="1" cap="all" dirty="0">
                <a:solidFill>
                  <a:schemeClr val="accent2">
                    <a:lumMod val="75000"/>
                  </a:schemeClr>
                </a:solidFill>
                <a:latin typeface="Arial"/>
                <a:cs typeface="Arial"/>
              </a:rPr>
              <a:t>14 Programme of Action (Strategies to promote social cohesion and nation building</a:t>
            </a:r>
            <a:r>
              <a:rPr lang="en-US" b="1" cap="all" dirty="0" smtClean="0">
                <a:solidFill>
                  <a:schemeClr val="accent2">
                    <a:lumMod val="75000"/>
                  </a:schemeClr>
                </a:solidFill>
                <a:latin typeface="Arial"/>
                <a:cs typeface="Arial"/>
              </a:rPr>
              <a:t>) (cont.)</a:t>
            </a:r>
            <a:endParaRPr lang="en-US" b="1" cap="all" dirty="0">
              <a:solidFill>
                <a:schemeClr val="accent2">
                  <a:lumMod val="75000"/>
                </a:schemeClr>
              </a:solidFill>
              <a:latin typeface="Arial"/>
              <a:cs typeface="Arial"/>
            </a:endParaRPr>
          </a:p>
        </p:txBody>
      </p:sp>
    </p:spTree>
    <p:extLst>
      <p:ext uri="{BB962C8B-B14F-4D97-AF65-F5344CB8AC3E}">
        <p14:creationId xmlns:p14="http://schemas.microsoft.com/office/powerpoint/2010/main" xmlns="" val="3831248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0346" y="1268761"/>
            <a:ext cx="8136904" cy="4608512"/>
          </a:xfrm>
        </p:spPr>
        <p:txBody>
          <a:bodyPr/>
          <a:lstStyle/>
          <a:p>
            <a:pPr marL="0" lvl="0" indent="0" algn="just">
              <a:spcBef>
                <a:spcPts val="600"/>
              </a:spcBef>
              <a:spcAft>
                <a:spcPts val="600"/>
              </a:spcAft>
              <a:buNone/>
            </a:pPr>
            <a:r>
              <a:rPr lang="en-US" dirty="0">
                <a:solidFill>
                  <a:schemeClr val="tx1"/>
                </a:solidFill>
              </a:rPr>
              <a:t>Sample of key strategies and programmes (per sub-outcome of the MTSF)</a:t>
            </a:r>
          </a:p>
          <a:p>
            <a:pPr marL="0" lvl="0" indent="0" algn="just">
              <a:spcBef>
                <a:spcPts val="600"/>
              </a:spcBef>
              <a:spcAft>
                <a:spcPts val="600"/>
              </a:spcAft>
              <a:buNone/>
            </a:pPr>
            <a:r>
              <a:rPr lang="en-US" dirty="0" smtClean="0">
                <a:solidFill>
                  <a:schemeClr val="tx1"/>
                </a:solidFill>
              </a:rPr>
              <a:t>Sub-Outcome 4: Promoting active citizenry and leadership</a:t>
            </a:r>
          </a:p>
          <a:p>
            <a:pPr marL="0" lvl="0" indent="0" algn="just">
              <a:spcBef>
                <a:spcPts val="600"/>
              </a:spcBef>
              <a:spcAft>
                <a:spcPts val="600"/>
              </a:spcAft>
              <a:buNone/>
            </a:pPr>
            <a:r>
              <a:rPr lang="en-US" i="1" dirty="0" smtClean="0">
                <a:solidFill>
                  <a:schemeClr val="tx1"/>
                </a:solidFill>
              </a:rPr>
              <a:t>The </a:t>
            </a:r>
            <a:r>
              <a:rPr lang="en-US" i="1" dirty="0">
                <a:solidFill>
                  <a:schemeClr val="tx1"/>
                </a:solidFill>
              </a:rPr>
              <a:t>following strategies have recorded more progress in terms of the sub-outcome:</a:t>
            </a:r>
          </a:p>
          <a:p>
            <a:pPr lvl="0" algn="just">
              <a:spcBef>
                <a:spcPts val="600"/>
              </a:spcBef>
              <a:spcAft>
                <a:spcPts val="600"/>
              </a:spcAft>
              <a:buFont typeface="Wingdings" panose="05000000000000000000" pitchFamily="2" charset="2"/>
              <a:buChar char="§"/>
            </a:pPr>
            <a:r>
              <a:rPr lang="en-US" b="0" dirty="0" smtClean="0">
                <a:solidFill>
                  <a:schemeClr val="tx1"/>
                </a:solidFill>
              </a:rPr>
              <a:t>In the previous financial year, Brand South Africa published a survey (Pride Index) detailing the extent of national pride among South Africans. In the </a:t>
            </a:r>
            <a:r>
              <a:rPr lang="en-US" b="0" dirty="0">
                <a:solidFill>
                  <a:schemeClr val="tx1"/>
                </a:solidFill>
              </a:rPr>
              <a:t>s</a:t>
            </a:r>
            <a:r>
              <a:rPr lang="en-US" b="0" dirty="0" smtClean="0">
                <a:solidFill>
                  <a:schemeClr val="tx1"/>
                </a:solidFill>
              </a:rPr>
              <a:t>urvey, South African national identity remains the primary identity that people identify with</a:t>
            </a:r>
          </a:p>
          <a:p>
            <a:pPr lvl="0" algn="just">
              <a:spcBef>
                <a:spcPts val="600"/>
              </a:spcBef>
              <a:spcAft>
                <a:spcPts val="600"/>
              </a:spcAft>
              <a:buFont typeface="Wingdings" panose="05000000000000000000" pitchFamily="2" charset="2"/>
              <a:buChar char="§"/>
            </a:pPr>
            <a:r>
              <a:rPr lang="en-US" b="0" dirty="0" smtClean="0">
                <a:solidFill>
                  <a:schemeClr val="tx1"/>
                </a:solidFill>
              </a:rPr>
              <a:t>In terms of the national pride, there is also a growing percentage of pride among South Africans with their national sporting teams</a:t>
            </a:r>
          </a:p>
          <a:p>
            <a:pPr lvl="0" algn="just">
              <a:spcBef>
                <a:spcPts val="600"/>
              </a:spcBef>
              <a:spcAft>
                <a:spcPts val="600"/>
              </a:spcAft>
              <a:buFont typeface="Wingdings" panose="05000000000000000000" pitchFamily="2" charset="2"/>
              <a:buChar char="§"/>
            </a:pPr>
            <a:r>
              <a:rPr lang="en-US" b="0" dirty="0" smtClean="0">
                <a:solidFill>
                  <a:schemeClr val="tx1"/>
                </a:solidFill>
              </a:rPr>
              <a:t>The IEC continues to develop and implement programmes that aim to improve participation in the national and local government elections</a:t>
            </a:r>
          </a:p>
          <a:p>
            <a:pPr marL="0" lvl="0" indent="0">
              <a:buNone/>
            </a:pPr>
            <a:endParaRPr lang="en-US" b="0" dirty="0" smtClean="0"/>
          </a:p>
          <a:p>
            <a:pPr marL="0" lvl="0" indent="0">
              <a:buNone/>
            </a:pPr>
            <a:endParaRPr lang="en-US" dirty="0" smtClean="0"/>
          </a:p>
          <a:p>
            <a:pPr marL="0" lvl="0" indent="0">
              <a:buNone/>
            </a:pPr>
            <a:endParaRPr lang="en-US" dirty="0"/>
          </a:p>
          <a:p>
            <a:pPr marL="0" indent="0">
              <a:buNone/>
            </a:pPr>
            <a:endParaRPr lang="en-ZA" dirty="0"/>
          </a:p>
        </p:txBody>
      </p:sp>
      <p:sp>
        <p:nvSpPr>
          <p:cNvPr id="4" name="Slide Number Placeholder 3"/>
          <p:cNvSpPr>
            <a:spLocks noGrp="1"/>
          </p:cNvSpPr>
          <p:nvPr>
            <p:ph type="sldNum" sz="quarter" idx="4"/>
          </p:nvPr>
        </p:nvSpPr>
        <p:spPr/>
        <p:txBody>
          <a:bodyPr/>
          <a:lstStyle/>
          <a:p>
            <a:r>
              <a:rPr lang="en-ZA" dirty="0" smtClean="0"/>
              <a:t>11</a:t>
            </a:r>
          </a:p>
        </p:txBody>
      </p:sp>
      <p:sp>
        <p:nvSpPr>
          <p:cNvPr id="5" name="Rectangle 4"/>
          <p:cNvSpPr/>
          <p:nvPr/>
        </p:nvSpPr>
        <p:spPr>
          <a:xfrm>
            <a:off x="670001" y="116632"/>
            <a:ext cx="8064896" cy="646331"/>
          </a:xfrm>
          <a:prstGeom prst="rect">
            <a:avLst/>
          </a:prstGeom>
        </p:spPr>
        <p:txBody>
          <a:bodyPr wrap="square">
            <a:spAutoFit/>
          </a:bodyPr>
          <a:lstStyle/>
          <a:p>
            <a:pPr lvl="0" algn="ctr">
              <a:spcBef>
                <a:spcPts val="600"/>
              </a:spcBef>
              <a:spcAft>
                <a:spcPts val="600"/>
              </a:spcAft>
            </a:pPr>
            <a:r>
              <a:rPr lang="en-US" b="1" cap="all" dirty="0" smtClean="0">
                <a:solidFill>
                  <a:schemeClr val="accent2">
                    <a:lumMod val="75000"/>
                  </a:schemeClr>
                </a:solidFill>
                <a:latin typeface="Arial"/>
                <a:cs typeface="Arial"/>
              </a:rPr>
              <a:t>4.  Outcome </a:t>
            </a:r>
            <a:r>
              <a:rPr lang="en-US" b="1" cap="all" dirty="0">
                <a:solidFill>
                  <a:schemeClr val="accent2">
                    <a:lumMod val="75000"/>
                  </a:schemeClr>
                </a:solidFill>
                <a:latin typeface="Arial"/>
                <a:cs typeface="Arial"/>
              </a:rPr>
              <a:t>14 Programme of Action (Strategies to promote social cohesion and nation building</a:t>
            </a:r>
            <a:r>
              <a:rPr lang="en-US" b="1" cap="all" dirty="0" smtClean="0">
                <a:solidFill>
                  <a:schemeClr val="accent2">
                    <a:lumMod val="75000"/>
                  </a:schemeClr>
                </a:solidFill>
                <a:latin typeface="Arial"/>
                <a:cs typeface="Arial"/>
              </a:rPr>
              <a:t>) (cont.)</a:t>
            </a:r>
            <a:endParaRPr lang="en-US" b="1" cap="all" dirty="0">
              <a:solidFill>
                <a:schemeClr val="accent2">
                  <a:lumMod val="75000"/>
                </a:schemeClr>
              </a:solidFill>
              <a:latin typeface="Arial"/>
              <a:cs typeface="Arial"/>
            </a:endParaRPr>
          </a:p>
        </p:txBody>
      </p:sp>
    </p:spTree>
    <p:extLst>
      <p:ext uri="{BB962C8B-B14F-4D97-AF65-F5344CB8AC3E}">
        <p14:creationId xmlns:p14="http://schemas.microsoft.com/office/powerpoint/2010/main" xmlns="" val="1188584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08912" cy="4602833"/>
          </a:xfrm>
        </p:spPr>
        <p:txBody>
          <a:bodyPr/>
          <a:lstStyle/>
          <a:p>
            <a:pPr marL="0" indent="0">
              <a:buNone/>
            </a:pPr>
            <a:endParaRPr lang="en-ZA" dirty="0" smtClean="0"/>
          </a:p>
          <a:p>
            <a:pPr marL="0" indent="0">
              <a:buNone/>
            </a:pPr>
            <a:endParaRPr lang="en-ZA" dirty="0"/>
          </a:p>
          <a:p>
            <a:pPr marL="0" indent="0" algn="ctr">
              <a:buNone/>
            </a:pPr>
            <a:endParaRPr lang="en-ZA" sz="3600" dirty="0" smtClean="0"/>
          </a:p>
          <a:p>
            <a:pPr marL="0" indent="0" algn="ctr">
              <a:buNone/>
            </a:pPr>
            <a:r>
              <a:rPr lang="en-ZA" sz="3600" dirty="0" smtClean="0"/>
              <a:t>THANK YOU</a:t>
            </a:r>
            <a:endParaRPr lang="en-ZA" sz="3600" dirty="0"/>
          </a:p>
        </p:txBody>
      </p:sp>
      <p:sp>
        <p:nvSpPr>
          <p:cNvPr id="4" name="Slide Number Placeholder 3"/>
          <p:cNvSpPr>
            <a:spLocks noGrp="1"/>
          </p:cNvSpPr>
          <p:nvPr>
            <p:ph type="sldNum" sz="quarter" idx="4"/>
          </p:nvPr>
        </p:nvSpPr>
        <p:spPr/>
        <p:txBody>
          <a:bodyPr/>
          <a:lstStyle/>
          <a:p>
            <a:r>
              <a:rPr lang="en-ZA" dirty="0" smtClean="0"/>
              <a:t>12</a:t>
            </a:r>
          </a:p>
        </p:txBody>
      </p:sp>
    </p:spTree>
    <p:extLst>
      <p:ext uri="{BB962C8B-B14F-4D97-AF65-F5344CB8AC3E}">
        <p14:creationId xmlns:p14="http://schemas.microsoft.com/office/powerpoint/2010/main" xmlns="" val="278485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7776864" cy="5544616"/>
          </a:xfrm>
        </p:spPr>
        <p:txBody>
          <a:bodyPr>
            <a:normAutofit/>
          </a:bodyPr>
          <a:lstStyle/>
          <a:p>
            <a:pPr marL="0" indent="0">
              <a:buNone/>
            </a:pPr>
            <a:endParaRPr lang="en-US" sz="2000" dirty="0" smtClean="0"/>
          </a:p>
          <a:p>
            <a:pPr marL="0" indent="0">
              <a:buNone/>
            </a:pPr>
            <a:r>
              <a:rPr lang="en-US" sz="2000" dirty="0" smtClean="0"/>
              <a:t>	</a:t>
            </a:r>
            <a:endParaRPr lang="en-US" sz="2000" dirty="0"/>
          </a:p>
          <a:p>
            <a:pPr marL="457200" indent="-457200">
              <a:spcBef>
                <a:spcPts val="600"/>
              </a:spcBef>
              <a:spcAft>
                <a:spcPts val="600"/>
              </a:spcAft>
              <a:buFont typeface="+mj-lt"/>
              <a:buAutoNum type="arabicParenR"/>
            </a:pPr>
            <a:r>
              <a:rPr lang="en-US" sz="1800" cap="all" dirty="0" smtClean="0">
                <a:solidFill>
                  <a:schemeClr val="tx1"/>
                </a:solidFill>
              </a:rPr>
              <a:t>Context and conceptual framework </a:t>
            </a:r>
            <a:endParaRPr lang="en-US" sz="1800" cap="all" dirty="0">
              <a:solidFill>
                <a:schemeClr val="tx1"/>
              </a:solidFill>
            </a:endParaRPr>
          </a:p>
          <a:p>
            <a:pPr marL="457200" indent="-457200">
              <a:spcBef>
                <a:spcPts val="600"/>
              </a:spcBef>
              <a:spcAft>
                <a:spcPts val="600"/>
              </a:spcAft>
              <a:buFont typeface="+mj-lt"/>
              <a:buAutoNum type="arabicParenR"/>
            </a:pPr>
            <a:r>
              <a:rPr lang="en-US" sz="1800" cap="all" dirty="0" smtClean="0">
                <a:solidFill>
                  <a:schemeClr val="tx1"/>
                </a:solidFill>
              </a:rPr>
              <a:t>Legislative and policy framework</a:t>
            </a:r>
            <a:endParaRPr lang="en-US" sz="1800" cap="all" dirty="0">
              <a:solidFill>
                <a:schemeClr val="tx1"/>
              </a:solidFill>
            </a:endParaRPr>
          </a:p>
          <a:p>
            <a:pPr marL="457200" indent="-457200">
              <a:spcBef>
                <a:spcPts val="600"/>
              </a:spcBef>
              <a:spcAft>
                <a:spcPts val="600"/>
              </a:spcAft>
              <a:buFont typeface="+mj-lt"/>
              <a:buAutoNum type="arabicParenR"/>
            </a:pPr>
            <a:r>
              <a:rPr lang="en-US" sz="1800" cap="all" dirty="0" smtClean="0">
                <a:solidFill>
                  <a:schemeClr val="tx1"/>
                </a:solidFill>
              </a:rPr>
              <a:t>Scope of the work on social cohesion and nation building</a:t>
            </a:r>
          </a:p>
          <a:p>
            <a:pPr marL="457200" indent="-457200">
              <a:spcBef>
                <a:spcPts val="600"/>
              </a:spcBef>
              <a:spcAft>
                <a:spcPts val="600"/>
              </a:spcAft>
              <a:buFont typeface="+mj-lt"/>
              <a:buAutoNum type="arabicParenR"/>
            </a:pPr>
            <a:r>
              <a:rPr lang="en-US" sz="1800" cap="all" dirty="0" smtClean="0">
                <a:solidFill>
                  <a:schemeClr val="tx1"/>
                </a:solidFill>
              </a:rPr>
              <a:t>Outcome 14 Programme of Action (Strategies to promote social cohesion and nation building)</a:t>
            </a:r>
          </a:p>
          <a:p>
            <a:pPr marL="0" indent="0">
              <a:buNone/>
            </a:pPr>
            <a:endParaRPr lang="en-ZA" sz="1400" b="0" dirty="0" smtClean="0"/>
          </a:p>
          <a:p>
            <a:pPr marL="0" indent="0">
              <a:buNone/>
            </a:pPr>
            <a:endParaRPr lang="en-ZA" sz="1400" b="0" dirty="0"/>
          </a:p>
          <a:p>
            <a:pPr marL="0" indent="0">
              <a:buNone/>
            </a:pPr>
            <a:endParaRPr lang="en-ZA" sz="1400" b="0" dirty="0" smtClean="0"/>
          </a:p>
          <a:p>
            <a:pPr marL="0" indent="0">
              <a:buNone/>
            </a:pPr>
            <a:endParaRPr lang="en-ZA" sz="1400" b="0" dirty="0" smtClean="0"/>
          </a:p>
          <a:p>
            <a:pPr marL="0" indent="0">
              <a:buNone/>
            </a:pPr>
            <a:endParaRPr lang="en-ZA" sz="1400" b="0" dirty="0"/>
          </a:p>
          <a:p>
            <a:pPr marL="0" indent="0">
              <a:buNone/>
            </a:pPr>
            <a:endParaRPr lang="en-ZA" sz="1400" b="0" dirty="0" smtClean="0"/>
          </a:p>
          <a:p>
            <a:pPr marL="0" indent="0">
              <a:buNone/>
            </a:pPr>
            <a:endParaRPr lang="en-ZA" sz="1300" b="0" dirty="0" smtClean="0"/>
          </a:p>
          <a:p>
            <a:pPr marL="0" indent="0">
              <a:buNone/>
            </a:pPr>
            <a:endParaRPr lang="en-ZA" sz="1300" b="0" dirty="0" smtClean="0"/>
          </a:p>
          <a:p>
            <a:pPr marL="0" indent="0">
              <a:buNone/>
            </a:pPr>
            <a:endParaRPr lang="en-ZA" dirty="0" smtClean="0"/>
          </a:p>
          <a:p>
            <a:pPr marL="0" indent="0">
              <a:buNone/>
            </a:pPr>
            <a:endParaRPr lang="en-ZA" b="0" dirty="0" smtClean="0"/>
          </a:p>
          <a:p>
            <a:pPr marL="0" indent="0">
              <a:buNone/>
            </a:pPr>
            <a:endParaRPr lang="en-ZA" b="0" dirty="0" smtClean="0"/>
          </a:p>
          <a:p>
            <a:pPr marL="0" indent="0">
              <a:buNone/>
            </a:pPr>
            <a:endParaRPr lang="en-ZA" dirty="0"/>
          </a:p>
        </p:txBody>
      </p:sp>
      <p:sp>
        <p:nvSpPr>
          <p:cNvPr id="4" name="Slide Number Placeholder 3"/>
          <p:cNvSpPr>
            <a:spLocks noGrp="1"/>
          </p:cNvSpPr>
          <p:nvPr>
            <p:ph type="sldNum" sz="quarter" idx="4"/>
          </p:nvPr>
        </p:nvSpPr>
        <p:spPr/>
        <p:txBody>
          <a:bodyPr/>
          <a:lstStyle/>
          <a:p>
            <a:r>
              <a:rPr lang="en-ZA" dirty="0" smtClean="0"/>
              <a:t>2</a:t>
            </a:r>
          </a:p>
        </p:txBody>
      </p:sp>
      <p:sp>
        <p:nvSpPr>
          <p:cNvPr id="5" name="Rectangle 4"/>
          <p:cNvSpPr/>
          <p:nvPr/>
        </p:nvSpPr>
        <p:spPr>
          <a:xfrm>
            <a:off x="2051720" y="332656"/>
            <a:ext cx="5587246" cy="523220"/>
          </a:xfrm>
          <a:prstGeom prst="rect">
            <a:avLst/>
          </a:prstGeom>
        </p:spPr>
        <p:txBody>
          <a:bodyPr wrap="square">
            <a:noAutofit/>
          </a:bodyPr>
          <a:lstStyle/>
          <a:p>
            <a:pPr lvl="0">
              <a:spcBef>
                <a:spcPct val="20000"/>
              </a:spcBef>
            </a:pPr>
            <a:r>
              <a:rPr lang="en-US" sz="2000" b="1" dirty="0">
                <a:solidFill>
                  <a:srgbClr val="800000"/>
                </a:solidFill>
                <a:latin typeface="Arial"/>
                <a:cs typeface="Arial"/>
              </a:rPr>
              <a:t>	</a:t>
            </a:r>
            <a:r>
              <a:rPr lang="en-US" sz="2800" b="1" cap="all" dirty="0">
                <a:solidFill>
                  <a:srgbClr val="800000"/>
                </a:solidFill>
                <a:latin typeface="Arial"/>
                <a:cs typeface="Arial"/>
              </a:rPr>
              <a:t>Presentation Outline</a:t>
            </a:r>
          </a:p>
          <a:p>
            <a:pPr algn="ctr">
              <a:spcAft>
                <a:spcPts val="600"/>
              </a:spcAft>
            </a:pPr>
            <a:endParaRPr lang="en-US" sz="1400" b="1" dirty="0" smtClean="0">
              <a:solidFill>
                <a:srgbClr val="800000"/>
              </a:solidFill>
              <a:latin typeface="Arial"/>
              <a:cs typeface="Arial"/>
            </a:endParaRPr>
          </a:p>
          <a:p>
            <a:pPr>
              <a:spcAft>
                <a:spcPts val="600"/>
              </a:spcAft>
            </a:pPr>
            <a:endParaRPr lang="en-ZA" sz="1400" dirty="0">
              <a:solidFill>
                <a:srgbClr val="800000"/>
              </a:solidFill>
              <a:latin typeface="Arial"/>
              <a:cs typeface="Arial"/>
            </a:endParaRPr>
          </a:p>
        </p:txBody>
      </p:sp>
    </p:spTree>
    <p:extLst>
      <p:ext uri="{BB962C8B-B14F-4D97-AF65-F5344CB8AC3E}">
        <p14:creationId xmlns:p14="http://schemas.microsoft.com/office/powerpoint/2010/main" xmlns="" val="4236055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24744"/>
            <a:ext cx="8136904" cy="4775448"/>
          </a:xfrm>
        </p:spPr>
        <p:txBody>
          <a:bodyPr>
            <a:normAutofit lnSpcReduction="10000"/>
          </a:bodyPr>
          <a:lstStyle/>
          <a:p>
            <a:pPr marL="0" lvl="0" indent="0" algn="just">
              <a:spcBef>
                <a:spcPts val="600"/>
              </a:spcBef>
              <a:spcAft>
                <a:spcPts val="600"/>
              </a:spcAft>
              <a:buNone/>
            </a:pPr>
            <a:endParaRPr lang="en-US" dirty="0" smtClean="0">
              <a:solidFill>
                <a:schemeClr val="tx1"/>
              </a:solidFill>
            </a:endParaRPr>
          </a:p>
          <a:p>
            <a:pPr algn="just">
              <a:spcBef>
                <a:spcPts val="600"/>
              </a:spcBef>
              <a:spcAft>
                <a:spcPts val="600"/>
              </a:spcAft>
            </a:pPr>
            <a:r>
              <a:rPr lang="en-US" b="0" dirty="0" smtClean="0">
                <a:solidFill>
                  <a:schemeClr val="tx1"/>
                </a:solidFill>
              </a:rPr>
              <a:t>The </a:t>
            </a:r>
            <a:r>
              <a:rPr lang="en-US" b="0" dirty="0">
                <a:solidFill>
                  <a:schemeClr val="tx1"/>
                </a:solidFill>
              </a:rPr>
              <a:t>National Strategy for Developing an Inclusive and Cohesive South African Society was approved in 2012 </a:t>
            </a:r>
          </a:p>
          <a:p>
            <a:pPr algn="just">
              <a:spcBef>
                <a:spcPts val="600"/>
              </a:spcBef>
              <a:spcAft>
                <a:spcPts val="600"/>
              </a:spcAft>
            </a:pPr>
            <a:r>
              <a:rPr lang="en-US" b="0" dirty="0">
                <a:solidFill>
                  <a:schemeClr val="tx1"/>
                </a:solidFill>
              </a:rPr>
              <a:t>The Strategy defines social cohesion as “the degree of social integration and inclusion in communities and society and the extent to which mutual solidarity finds expression </a:t>
            </a:r>
            <a:r>
              <a:rPr lang="en-US" b="0" dirty="0" smtClean="0">
                <a:solidFill>
                  <a:schemeClr val="tx1"/>
                </a:solidFill>
              </a:rPr>
              <a:t>among </a:t>
            </a:r>
            <a:r>
              <a:rPr lang="en-US" b="0" dirty="0">
                <a:solidFill>
                  <a:schemeClr val="tx1"/>
                </a:solidFill>
              </a:rPr>
              <a:t>individuals and communities”.</a:t>
            </a:r>
          </a:p>
          <a:p>
            <a:pPr algn="just">
              <a:spcBef>
                <a:spcPts val="600"/>
              </a:spcBef>
              <a:spcAft>
                <a:spcPts val="600"/>
              </a:spcAft>
            </a:pPr>
            <a:r>
              <a:rPr lang="en-US" b="0" dirty="0">
                <a:solidFill>
                  <a:schemeClr val="tx1"/>
                </a:solidFill>
              </a:rPr>
              <a:t>Nation building is “the process whereby a society of people with diverse origins, histories, languages, cultures and religions comes together within the boundaries of a sovereign state”.</a:t>
            </a:r>
          </a:p>
          <a:p>
            <a:pPr algn="just">
              <a:spcBef>
                <a:spcPts val="600"/>
              </a:spcBef>
              <a:spcAft>
                <a:spcPts val="600"/>
              </a:spcAft>
            </a:pPr>
            <a:r>
              <a:rPr lang="en-US" b="0" dirty="0">
                <a:solidFill>
                  <a:schemeClr val="tx1"/>
                </a:solidFill>
              </a:rPr>
              <a:t>Nation building includes the following defining characteristics: a sovereign state with a unified constitutional and legal dispensation, a national public education system, an integrated national economy, as well as shared values and national symbols</a:t>
            </a:r>
          </a:p>
          <a:p>
            <a:pPr algn="just">
              <a:spcBef>
                <a:spcPts val="600"/>
              </a:spcBef>
              <a:spcAft>
                <a:spcPts val="600"/>
              </a:spcAft>
            </a:pPr>
            <a:r>
              <a:rPr lang="en-US" b="0" dirty="0">
                <a:solidFill>
                  <a:schemeClr val="tx1"/>
                </a:solidFill>
              </a:rPr>
              <a:t>A nation building process entails a commitment to work together to eradicate the divisions and injustices of the </a:t>
            </a:r>
            <a:r>
              <a:rPr lang="en-US" b="0" dirty="0" smtClean="0">
                <a:solidFill>
                  <a:schemeClr val="tx1"/>
                </a:solidFill>
              </a:rPr>
              <a:t>past</a:t>
            </a:r>
            <a:r>
              <a:rPr lang="en-US" b="0" dirty="0">
                <a:solidFill>
                  <a:schemeClr val="tx1"/>
                </a:solidFill>
              </a:rPr>
              <a:t>, to foster unity and to promote countrywide conscious sense of being proudly South African</a:t>
            </a:r>
          </a:p>
          <a:p>
            <a:pPr algn="just">
              <a:spcBef>
                <a:spcPts val="600"/>
              </a:spcBef>
              <a:spcAft>
                <a:spcPts val="600"/>
              </a:spcAft>
            </a:pPr>
            <a:r>
              <a:rPr lang="en-US" b="0" dirty="0">
                <a:solidFill>
                  <a:schemeClr val="tx1"/>
                </a:solidFill>
              </a:rPr>
              <a:t>It cultivates a collective consciousness in terms of who we are as a people</a:t>
            </a:r>
          </a:p>
          <a:p>
            <a:pPr marL="0" lvl="0" indent="0">
              <a:buNone/>
            </a:pPr>
            <a:endParaRPr lang="en-ZA" b="0" dirty="0"/>
          </a:p>
        </p:txBody>
      </p:sp>
      <p:sp>
        <p:nvSpPr>
          <p:cNvPr id="4" name="Slide Number Placeholder 3"/>
          <p:cNvSpPr>
            <a:spLocks noGrp="1"/>
          </p:cNvSpPr>
          <p:nvPr>
            <p:ph type="sldNum" sz="quarter" idx="4"/>
          </p:nvPr>
        </p:nvSpPr>
        <p:spPr/>
        <p:txBody>
          <a:bodyPr/>
          <a:lstStyle/>
          <a:p>
            <a:r>
              <a:rPr lang="en-ZA" dirty="0" smtClean="0"/>
              <a:t>3</a:t>
            </a:r>
          </a:p>
        </p:txBody>
      </p:sp>
      <p:sp>
        <p:nvSpPr>
          <p:cNvPr id="5" name="Rectangle 4"/>
          <p:cNvSpPr/>
          <p:nvPr/>
        </p:nvSpPr>
        <p:spPr>
          <a:xfrm>
            <a:off x="755576" y="260648"/>
            <a:ext cx="7416824" cy="523220"/>
          </a:xfrm>
          <a:prstGeom prst="rect">
            <a:avLst/>
          </a:prstGeom>
        </p:spPr>
        <p:txBody>
          <a:bodyPr wrap="square">
            <a:noAutofit/>
          </a:bodyPr>
          <a:lstStyle/>
          <a:p>
            <a:pPr lvl="0" algn="ctr">
              <a:spcBef>
                <a:spcPct val="20000"/>
              </a:spcBef>
            </a:pPr>
            <a:r>
              <a:rPr lang="en-US" sz="2400" b="1" cap="all" dirty="0" smtClean="0">
                <a:solidFill>
                  <a:srgbClr val="800000"/>
                </a:solidFill>
                <a:latin typeface="Arial"/>
                <a:cs typeface="Arial"/>
              </a:rPr>
              <a:t>1.  Context </a:t>
            </a:r>
            <a:r>
              <a:rPr lang="en-US" sz="2400" b="1" cap="all" dirty="0">
                <a:solidFill>
                  <a:srgbClr val="800000"/>
                </a:solidFill>
                <a:latin typeface="Arial"/>
                <a:cs typeface="Arial"/>
              </a:rPr>
              <a:t>and conceptual framework </a:t>
            </a:r>
          </a:p>
          <a:p>
            <a:pPr algn="ctr">
              <a:spcAft>
                <a:spcPts val="600"/>
              </a:spcAft>
            </a:pPr>
            <a:endParaRPr lang="en-US" sz="1400" b="1" dirty="0" smtClean="0">
              <a:solidFill>
                <a:srgbClr val="800000"/>
              </a:solidFill>
              <a:latin typeface="Arial"/>
              <a:cs typeface="Arial"/>
            </a:endParaRPr>
          </a:p>
          <a:p>
            <a:pPr>
              <a:spcAft>
                <a:spcPts val="600"/>
              </a:spcAft>
            </a:pPr>
            <a:endParaRPr lang="en-ZA" sz="1400" dirty="0">
              <a:solidFill>
                <a:srgbClr val="800000"/>
              </a:solidFill>
              <a:latin typeface="Arial"/>
              <a:cs typeface="Arial"/>
            </a:endParaRPr>
          </a:p>
        </p:txBody>
      </p:sp>
    </p:spTree>
    <p:extLst>
      <p:ext uri="{BB962C8B-B14F-4D97-AF65-F5344CB8AC3E}">
        <p14:creationId xmlns:p14="http://schemas.microsoft.com/office/powerpoint/2010/main" xmlns="" val="306942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066856" cy="5322913"/>
          </a:xfrm>
        </p:spPr>
        <p:txBody>
          <a:bodyPr>
            <a:normAutofit lnSpcReduction="10000"/>
          </a:bodyPr>
          <a:lstStyle/>
          <a:p>
            <a:pPr marL="0" lvl="0" indent="0">
              <a:buNone/>
            </a:pPr>
            <a:r>
              <a:rPr lang="en-US" dirty="0" smtClean="0"/>
              <a:t>		</a:t>
            </a:r>
          </a:p>
          <a:p>
            <a:pPr algn="just">
              <a:spcBef>
                <a:spcPts val="600"/>
              </a:spcBef>
              <a:spcAft>
                <a:spcPts val="600"/>
              </a:spcAft>
            </a:pPr>
            <a:r>
              <a:rPr lang="en-US" b="0" dirty="0" smtClean="0">
                <a:solidFill>
                  <a:schemeClr val="tx1"/>
                </a:solidFill>
              </a:rPr>
              <a:t>The commitment to building a non-racial, non-sexist, free and democratic society is an integral part of the Preamble of the Constitution of the Republic of South Africa</a:t>
            </a:r>
          </a:p>
          <a:p>
            <a:pPr algn="just">
              <a:spcBef>
                <a:spcPts val="600"/>
              </a:spcBef>
              <a:spcAft>
                <a:spcPts val="600"/>
              </a:spcAft>
            </a:pPr>
            <a:r>
              <a:rPr lang="en-US" b="0" dirty="0" smtClean="0">
                <a:solidFill>
                  <a:schemeClr val="tx1"/>
                </a:solidFill>
              </a:rPr>
              <a:t>The National Development Plan (NDP) envisions a type of society in 2030 that would embrace its diversity rather than reify phenotypical human differences </a:t>
            </a:r>
          </a:p>
          <a:p>
            <a:pPr algn="just">
              <a:spcBef>
                <a:spcPts val="600"/>
              </a:spcBef>
              <a:spcAft>
                <a:spcPts val="600"/>
              </a:spcAft>
            </a:pPr>
            <a:r>
              <a:rPr lang="en-US" b="0" dirty="0" smtClean="0">
                <a:solidFill>
                  <a:schemeClr val="tx1"/>
                </a:solidFill>
              </a:rPr>
              <a:t>Such a society, as envisioned in the NDP will have a common set of values, an inclusive economy, increased interaction among the different racial groups</a:t>
            </a:r>
          </a:p>
          <a:p>
            <a:pPr algn="just">
              <a:spcBef>
                <a:spcPts val="600"/>
              </a:spcBef>
              <a:spcAft>
                <a:spcPts val="600"/>
              </a:spcAft>
            </a:pPr>
            <a:r>
              <a:rPr lang="en-US" b="0" dirty="0" smtClean="0">
                <a:solidFill>
                  <a:schemeClr val="tx1"/>
                </a:solidFill>
              </a:rPr>
              <a:t>The NDP also envisions a visibly strong leadership cadre across society buttressed by a mobilized, active and responsible citizenry</a:t>
            </a:r>
          </a:p>
          <a:p>
            <a:pPr algn="just">
              <a:spcBef>
                <a:spcPts val="600"/>
              </a:spcBef>
              <a:spcAft>
                <a:spcPts val="600"/>
              </a:spcAft>
            </a:pPr>
            <a:r>
              <a:rPr lang="en-US" b="0" dirty="0" smtClean="0">
                <a:solidFill>
                  <a:schemeClr val="tx1"/>
                </a:solidFill>
              </a:rPr>
              <a:t>The current policy and legislative mandate also emanate from consistent commitments to social cohesion and nation building by the governing party, particularly, the 2009 and 2014 election manifestos</a:t>
            </a:r>
          </a:p>
          <a:p>
            <a:pPr algn="just">
              <a:spcBef>
                <a:spcPts val="600"/>
              </a:spcBef>
              <a:spcAft>
                <a:spcPts val="600"/>
              </a:spcAft>
            </a:pPr>
            <a:r>
              <a:rPr lang="en-US" b="0" dirty="0" smtClean="0">
                <a:solidFill>
                  <a:schemeClr val="tx1"/>
                </a:solidFill>
              </a:rPr>
              <a:t>In the 2009 election manifesto, a reference is made to “</a:t>
            </a:r>
            <a:r>
              <a:rPr lang="en-US" b="0" i="1" dirty="0" smtClean="0">
                <a:solidFill>
                  <a:schemeClr val="tx1"/>
                </a:solidFill>
              </a:rPr>
              <a:t>building cohesive and sustainable communities </a:t>
            </a:r>
            <a:r>
              <a:rPr lang="en-US" b="0" dirty="0" smtClean="0">
                <a:solidFill>
                  <a:schemeClr val="tx1"/>
                </a:solidFill>
              </a:rPr>
              <a:t>…”</a:t>
            </a:r>
          </a:p>
          <a:p>
            <a:pPr algn="just">
              <a:spcBef>
                <a:spcPts val="600"/>
              </a:spcBef>
              <a:spcAft>
                <a:spcPts val="600"/>
              </a:spcAft>
            </a:pPr>
            <a:r>
              <a:rPr lang="en-US" b="0" dirty="0" smtClean="0">
                <a:solidFill>
                  <a:schemeClr val="tx1"/>
                </a:solidFill>
              </a:rPr>
              <a:t>That same expression is expounded in the 2014 manifesto thus “</a:t>
            </a:r>
            <a:r>
              <a:rPr lang="en-US" b="0" i="1" dirty="0" smtClean="0">
                <a:solidFill>
                  <a:schemeClr val="tx1"/>
                </a:solidFill>
              </a:rPr>
              <a:t>working with all sectors of society to create conditions for the promotion of social cohesion, and nation building and contribute to a better Africa and a just world</a:t>
            </a:r>
            <a:r>
              <a:rPr lang="en-US" b="0" dirty="0" smtClean="0">
                <a:solidFill>
                  <a:schemeClr val="tx1"/>
                </a:solidFill>
              </a:rPr>
              <a:t> …” </a:t>
            </a:r>
          </a:p>
          <a:p>
            <a:pPr marL="0" indent="0">
              <a:buNone/>
            </a:pPr>
            <a:r>
              <a:rPr lang="en-US" b="0" dirty="0" smtClean="0"/>
              <a:t> </a:t>
            </a:r>
          </a:p>
          <a:p>
            <a:pPr marL="0" lvl="0" indent="0">
              <a:buNone/>
            </a:pPr>
            <a:endParaRPr lang="en-US" b="0" dirty="0" smtClean="0"/>
          </a:p>
          <a:p>
            <a:pPr marL="0" lvl="0" indent="0">
              <a:buNone/>
            </a:pPr>
            <a:endParaRPr lang="en-US" b="0" dirty="0" smtClean="0"/>
          </a:p>
          <a:p>
            <a:pPr lvl="0">
              <a:buAutoNum type="arabicPeriod"/>
            </a:pPr>
            <a:endParaRPr lang="en-US" dirty="0"/>
          </a:p>
          <a:p>
            <a:pPr marL="0" indent="0">
              <a:buNone/>
            </a:pPr>
            <a:endParaRPr lang="en-ZA" dirty="0"/>
          </a:p>
        </p:txBody>
      </p:sp>
      <p:sp>
        <p:nvSpPr>
          <p:cNvPr id="4" name="Slide Number Placeholder 3"/>
          <p:cNvSpPr>
            <a:spLocks noGrp="1"/>
          </p:cNvSpPr>
          <p:nvPr>
            <p:ph type="sldNum" sz="quarter" idx="4"/>
          </p:nvPr>
        </p:nvSpPr>
        <p:spPr/>
        <p:txBody>
          <a:bodyPr/>
          <a:lstStyle/>
          <a:p>
            <a:r>
              <a:rPr lang="en-ZA" dirty="0" smtClean="0"/>
              <a:t>4</a:t>
            </a:r>
          </a:p>
        </p:txBody>
      </p:sp>
      <p:sp>
        <p:nvSpPr>
          <p:cNvPr id="5" name="Rectangle 4"/>
          <p:cNvSpPr/>
          <p:nvPr/>
        </p:nvSpPr>
        <p:spPr>
          <a:xfrm>
            <a:off x="971600" y="116632"/>
            <a:ext cx="7128791" cy="648072"/>
          </a:xfrm>
          <a:prstGeom prst="rect">
            <a:avLst/>
          </a:prstGeom>
        </p:spPr>
        <p:txBody>
          <a:bodyPr wrap="square">
            <a:noAutofit/>
          </a:bodyPr>
          <a:lstStyle/>
          <a:p>
            <a:pPr lvl="0" algn="ctr">
              <a:spcAft>
                <a:spcPts val="600"/>
              </a:spcAft>
            </a:pPr>
            <a:r>
              <a:rPr lang="en-US" sz="2400" b="1" cap="all" dirty="0" smtClean="0">
                <a:solidFill>
                  <a:schemeClr val="accent2">
                    <a:lumMod val="75000"/>
                  </a:schemeClr>
                </a:solidFill>
                <a:latin typeface="Arial" pitchFamily="34" charset="0"/>
                <a:cs typeface="Arial" pitchFamily="34" charset="0"/>
              </a:rPr>
              <a:t>2.   Legislative </a:t>
            </a:r>
            <a:r>
              <a:rPr lang="en-US" sz="2400" b="1" cap="all" dirty="0">
                <a:solidFill>
                  <a:schemeClr val="accent2">
                    <a:lumMod val="75000"/>
                  </a:schemeClr>
                </a:solidFill>
                <a:latin typeface="Arial" pitchFamily="34" charset="0"/>
                <a:cs typeface="Arial" pitchFamily="34" charset="0"/>
              </a:rPr>
              <a:t>and Policy Mandate</a:t>
            </a:r>
          </a:p>
          <a:p>
            <a:pPr>
              <a:spcAft>
                <a:spcPts val="600"/>
              </a:spcAft>
            </a:pPr>
            <a:endParaRPr lang="en-ZA" sz="1200" dirty="0">
              <a:solidFill>
                <a:srgbClr val="800000"/>
              </a:solidFill>
              <a:latin typeface="Arial"/>
              <a:cs typeface="Arial"/>
            </a:endParaRPr>
          </a:p>
        </p:txBody>
      </p:sp>
    </p:spTree>
    <p:extLst>
      <p:ext uri="{BB962C8B-B14F-4D97-AF65-F5344CB8AC3E}">
        <p14:creationId xmlns:p14="http://schemas.microsoft.com/office/powerpoint/2010/main" xmlns="" val="1344874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692696"/>
            <a:ext cx="7922840" cy="5544616"/>
          </a:xfrm>
        </p:spPr>
        <p:txBody>
          <a:bodyPr>
            <a:normAutofit lnSpcReduction="10000"/>
          </a:bodyPr>
          <a:lstStyle/>
          <a:p>
            <a:pPr marL="0" indent="0">
              <a:buNone/>
            </a:pPr>
            <a:endParaRPr lang="en-US" dirty="0" smtClean="0"/>
          </a:p>
          <a:p>
            <a:pPr algn="just">
              <a:spcBef>
                <a:spcPts val="600"/>
              </a:spcBef>
              <a:spcAft>
                <a:spcPts val="600"/>
              </a:spcAft>
            </a:pPr>
            <a:r>
              <a:rPr lang="en-US" b="0" dirty="0" smtClean="0">
                <a:solidFill>
                  <a:schemeClr val="tx1"/>
                </a:solidFill>
              </a:rPr>
              <a:t>While there is a common thread between the 2009 and 2014 manifesto, there is an interesting material qualification in the 2014</a:t>
            </a:r>
          </a:p>
          <a:p>
            <a:pPr algn="just">
              <a:spcBef>
                <a:spcPts val="600"/>
              </a:spcBef>
              <a:spcAft>
                <a:spcPts val="600"/>
              </a:spcAft>
            </a:pPr>
            <a:r>
              <a:rPr lang="en-US" b="0" dirty="0" smtClean="0">
                <a:solidFill>
                  <a:schemeClr val="tx1"/>
                </a:solidFill>
              </a:rPr>
              <a:t>The material qualification is around the realization that social cohesion and nation building must necessarily involve mobilization of the different sectors of society – it is thus not a project that can be wholly owned by government</a:t>
            </a:r>
          </a:p>
          <a:p>
            <a:pPr algn="just">
              <a:spcBef>
                <a:spcPts val="600"/>
              </a:spcBef>
              <a:spcAft>
                <a:spcPts val="600"/>
              </a:spcAft>
            </a:pPr>
            <a:r>
              <a:rPr lang="en-US" b="0" dirty="0" smtClean="0">
                <a:solidFill>
                  <a:schemeClr val="tx1"/>
                </a:solidFill>
              </a:rPr>
              <a:t>Consistent with the commitments in its manifesto, the ANC-led government developed a Medium Term Strategic Framework (MTSF) 2014/2019, with very clear 14 strategic outcomes</a:t>
            </a:r>
          </a:p>
          <a:p>
            <a:pPr algn="just">
              <a:spcBef>
                <a:spcPts val="600"/>
              </a:spcBef>
              <a:spcAft>
                <a:spcPts val="600"/>
              </a:spcAft>
            </a:pPr>
            <a:r>
              <a:rPr lang="en-US" b="0" dirty="0" smtClean="0">
                <a:solidFill>
                  <a:schemeClr val="tx1"/>
                </a:solidFill>
              </a:rPr>
              <a:t>The Outcomes range from improving the quality of basic education (Outcome 1), a long and healthy life for all South Africans (Outcome 2) and a responsive, accountable, effective and efficient local government </a:t>
            </a:r>
            <a:r>
              <a:rPr lang="en-ZA" b="0" dirty="0" smtClean="0">
                <a:solidFill>
                  <a:schemeClr val="tx1"/>
                </a:solidFill>
              </a:rPr>
              <a:t>(Outcome 9)</a:t>
            </a:r>
          </a:p>
          <a:p>
            <a:pPr algn="just">
              <a:spcBef>
                <a:spcPts val="600"/>
              </a:spcBef>
              <a:spcAft>
                <a:spcPts val="600"/>
              </a:spcAft>
            </a:pPr>
            <a:r>
              <a:rPr lang="en-US" b="0" dirty="0" smtClean="0">
                <a:solidFill>
                  <a:schemeClr val="tx1"/>
                </a:solidFill>
              </a:rPr>
              <a:t>The fourteenth outcome of the current MTSF is “a diverse socially cohesive society with a common national identity”, i.e. social cohesion and nation building</a:t>
            </a:r>
          </a:p>
          <a:p>
            <a:pPr algn="just">
              <a:spcBef>
                <a:spcPts val="600"/>
              </a:spcBef>
              <a:spcAft>
                <a:spcPts val="600"/>
              </a:spcAft>
            </a:pPr>
            <a:r>
              <a:rPr lang="en-US" b="0" dirty="0" smtClean="0">
                <a:solidFill>
                  <a:schemeClr val="tx1"/>
                </a:solidFill>
              </a:rPr>
              <a:t>Historically, the outcome was paired with Outcome 12 in the previous MTSF i.e. “an efficient public administration system</a:t>
            </a:r>
          </a:p>
          <a:p>
            <a:pPr algn="just">
              <a:spcBef>
                <a:spcPts val="600"/>
              </a:spcBef>
              <a:spcAft>
                <a:spcPts val="600"/>
              </a:spcAft>
            </a:pPr>
            <a:r>
              <a:rPr lang="en-US" b="0" dirty="0" smtClean="0">
                <a:solidFill>
                  <a:schemeClr val="tx1"/>
                </a:solidFill>
              </a:rPr>
              <a:t>There was thus Outcome 12(a) and Outcome 12(b), with the latter accounting for progress on social cohesion and nation building</a:t>
            </a:r>
          </a:p>
          <a:p>
            <a:pPr algn="just">
              <a:spcBef>
                <a:spcPts val="600"/>
              </a:spcBef>
              <a:spcAft>
                <a:spcPts val="600"/>
              </a:spcAft>
            </a:pPr>
            <a:r>
              <a:rPr lang="en-US" b="0" dirty="0" smtClean="0">
                <a:solidFill>
                  <a:schemeClr val="tx1"/>
                </a:solidFill>
              </a:rPr>
              <a:t>Consequently, there was  not much targeted focus on social cohesion </a:t>
            </a:r>
          </a:p>
          <a:p>
            <a:pPr marL="0" indent="0">
              <a:buNone/>
            </a:pPr>
            <a:endParaRPr lang="en-US" b="0" dirty="0" smtClean="0"/>
          </a:p>
        </p:txBody>
      </p:sp>
      <p:sp>
        <p:nvSpPr>
          <p:cNvPr id="4" name="Slide Number Placeholder 3"/>
          <p:cNvSpPr>
            <a:spLocks noGrp="1"/>
          </p:cNvSpPr>
          <p:nvPr>
            <p:ph type="sldNum" sz="quarter" idx="4"/>
          </p:nvPr>
        </p:nvSpPr>
        <p:spPr>
          <a:xfrm>
            <a:off x="8227640" y="6381328"/>
            <a:ext cx="609600" cy="365125"/>
          </a:xfrm>
        </p:spPr>
        <p:txBody>
          <a:bodyPr/>
          <a:lstStyle/>
          <a:p>
            <a:r>
              <a:rPr lang="en-ZA" dirty="0" smtClean="0"/>
              <a:t>5</a:t>
            </a:r>
          </a:p>
        </p:txBody>
      </p:sp>
      <p:sp>
        <p:nvSpPr>
          <p:cNvPr id="5" name="Rectangle 4"/>
          <p:cNvSpPr/>
          <p:nvPr/>
        </p:nvSpPr>
        <p:spPr>
          <a:xfrm>
            <a:off x="971600" y="116632"/>
            <a:ext cx="7560840" cy="648072"/>
          </a:xfrm>
          <a:prstGeom prst="rect">
            <a:avLst/>
          </a:prstGeom>
        </p:spPr>
        <p:txBody>
          <a:bodyPr wrap="square">
            <a:noAutofit/>
          </a:bodyPr>
          <a:lstStyle/>
          <a:p>
            <a:pPr lvl="0" algn="ctr">
              <a:spcAft>
                <a:spcPts val="600"/>
              </a:spcAft>
            </a:pPr>
            <a:r>
              <a:rPr lang="en-US" sz="2400" b="1" cap="all" dirty="0" smtClean="0">
                <a:solidFill>
                  <a:schemeClr val="accent2">
                    <a:lumMod val="75000"/>
                  </a:schemeClr>
                </a:solidFill>
                <a:latin typeface="Arial" pitchFamily="34" charset="0"/>
                <a:cs typeface="Arial" pitchFamily="34" charset="0"/>
              </a:rPr>
              <a:t>2.   Legislative </a:t>
            </a:r>
            <a:r>
              <a:rPr lang="en-US" sz="2400" b="1" cap="all" dirty="0">
                <a:solidFill>
                  <a:schemeClr val="accent2">
                    <a:lumMod val="75000"/>
                  </a:schemeClr>
                </a:solidFill>
                <a:latin typeface="Arial" pitchFamily="34" charset="0"/>
                <a:cs typeface="Arial" pitchFamily="34" charset="0"/>
              </a:rPr>
              <a:t>and Policy </a:t>
            </a:r>
            <a:r>
              <a:rPr lang="en-US" sz="2400" b="1" cap="all" dirty="0" smtClean="0">
                <a:solidFill>
                  <a:schemeClr val="accent2">
                    <a:lumMod val="75000"/>
                  </a:schemeClr>
                </a:solidFill>
                <a:latin typeface="Arial" pitchFamily="34" charset="0"/>
                <a:cs typeface="Arial" pitchFamily="34" charset="0"/>
              </a:rPr>
              <a:t>Mandate (cont.)</a:t>
            </a:r>
            <a:endParaRPr lang="en-US" sz="2400" b="1" cap="all" dirty="0">
              <a:solidFill>
                <a:schemeClr val="accent2">
                  <a:lumMod val="75000"/>
                </a:schemeClr>
              </a:solidFill>
              <a:latin typeface="Arial" pitchFamily="34" charset="0"/>
              <a:cs typeface="Arial" pitchFamily="34" charset="0"/>
            </a:endParaRPr>
          </a:p>
          <a:p>
            <a:pPr>
              <a:spcAft>
                <a:spcPts val="600"/>
              </a:spcAft>
            </a:pPr>
            <a:endParaRPr lang="en-ZA" sz="1200" dirty="0">
              <a:solidFill>
                <a:srgbClr val="800000"/>
              </a:solidFill>
              <a:latin typeface="Arial"/>
              <a:cs typeface="Arial"/>
            </a:endParaRPr>
          </a:p>
        </p:txBody>
      </p:sp>
    </p:spTree>
    <p:extLst>
      <p:ext uri="{BB962C8B-B14F-4D97-AF65-F5344CB8AC3E}">
        <p14:creationId xmlns:p14="http://schemas.microsoft.com/office/powerpoint/2010/main" xmlns="" val="84254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80728"/>
            <a:ext cx="7922840" cy="4962873"/>
          </a:xfrm>
        </p:spPr>
        <p:txBody>
          <a:bodyPr>
            <a:normAutofit/>
          </a:bodyPr>
          <a:lstStyle/>
          <a:p>
            <a:pPr>
              <a:spcBef>
                <a:spcPts val="600"/>
              </a:spcBef>
              <a:spcAft>
                <a:spcPts val="600"/>
              </a:spcAft>
              <a:buFont typeface="+mj-lt"/>
              <a:buAutoNum type="arabicPeriod"/>
            </a:pPr>
            <a:r>
              <a:rPr lang="en-US" b="0" dirty="0" smtClean="0">
                <a:solidFill>
                  <a:schemeClr val="tx1"/>
                </a:solidFill>
              </a:rPr>
              <a:t>The 2014/2019 MTSF sets out the agenda for social cohesion and nation building </a:t>
            </a:r>
          </a:p>
          <a:p>
            <a:pPr>
              <a:spcBef>
                <a:spcPts val="600"/>
              </a:spcBef>
              <a:spcAft>
                <a:spcPts val="600"/>
              </a:spcAft>
              <a:buFont typeface="+mj-lt"/>
              <a:buAutoNum type="arabicPeriod"/>
            </a:pPr>
            <a:r>
              <a:rPr lang="en-US" b="0" dirty="0" smtClean="0">
                <a:solidFill>
                  <a:schemeClr val="tx1"/>
                </a:solidFill>
              </a:rPr>
              <a:t>The MTSF gives a practical effect to the preamble of the Constitution and the vision of the NDP </a:t>
            </a:r>
          </a:p>
          <a:p>
            <a:pPr>
              <a:spcBef>
                <a:spcPts val="600"/>
              </a:spcBef>
              <a:spcAft>
                <a:spcPts val="600"/>
              </a:spcAft>
              <a:buFont typeface="+mj-lt"/>
              <a:buAutoNum type="arabicPeriod"/>
            </a:pPr>
            <a:r>
              <a:rPr lang="en-US" b="0" dirty="0" smtClean="0">
                <a:solidFill>
                  <a:schemeClr val="tx1"/>
                </a:solidFill>
              </a:rPr>
              <a:t>MTSF also provides a framework within which to develop a Programme of Action for Outcome 14 was developed</a:t>
            </a:r>
          </a:p>
          <a:p>
            <a:pPr>
              <a:spcBef>
                <a:spcPts val="600"/>
              </a:spcBef>
              <a:spcAft>
                <a:spcPts val="600"/>
              </a:spcAft>
              <a:buFont typeface="+mj-lt"/>
              <a:buAutoNum type="arabicPeriod"/>
            </a:pPr>
            <a:r>
              <a:rPr lang="en-US" b="0" dirty="0" smtClean="0">
                <a:solidFill>
                  <a:schemeClr val="tx1"/>
                </a:solidFill>
              </a:rPr>
              <a:t>As part of the framework, 5 sub-outcomes provide the basic architecture of the MTSF</a:t>
            </a:r>
          </a:p>
          <a:p>
            <a:pPr>
              <a:spcBef>
                <a:spcPts val="600"/>
              </a:spcBef>
              <a:spcAft>
                <a:spcPts val="600"/>
              </a:spcAft>
              <a:buFont typeface="Wingdings" panose="05000000000000000000" pitchFamily="2" charset="2"/>
              <a:buChar char="§"/>
            </a:pPr>
            <a:r>
              <a:rPr lang="en-US" b="0" dirty="0">
                <a:solidFill>
                  <a:schemeClr val="tx1"/>
                </a:solidFill>
              </a:rPr>
              <a:t>f</a:t>
            </a:r>
            <a:r>
              <a:rPr lang="en-US" b="0" dirty="0" smtClean="0">
                <a:solidFill>
                  <a:schemeClr val="tx1"/>
                </a:solidFill>
              </a:rPr>
              <a:t>ostering constitutional values</a:t>
            </a:r>
          </a:p>
          <a:p>
            <a:pPr>
              <a:spcBef>
                <a:spcPts val="600"/>
              </a:spcBef>
              <a:spcAft>
                <a:spcPts val="600"/>
              </a:spcAft>
              <a:buFont typeface="Wingdings" panose="05000000000000000000" pitchFamily="2" charset="2"/>
              <a:buChar char="§"/>
            </a:pPr>
            <a:r>
              <a:rPr lang="en-US" b="0" dirty="0">
                <a:solidFill>
                  <a:schemeClr val="tx1"/>
                </a:solidFill>
              </a:rPr>
              <a:t>e</a:t>
            </a:r>
            <a:r>
              <a:rPr lang="en-US" b="0" dirty="0" smtClean="0">
                <a:solidFill>
                  <a:schemeClr val="tx1"/>
                </a:solidFill>
              </a:rPr>
              <a:t>qual opportunities, inclusion and redress</a:t>
            </a:r>
          </a:p>
          <a:p>
            <a:pPr>
              <a:spcBef>
                <a:spcPts val="600"/>
              </a:spcBef>
              <a:spcAft>
                <a:spcPts val="600"/>
              </a:spcAft>
              <a:buFont typeface="Wingdings" panose="05000000000000000000" pitchFamily="2" charset="2"/>
              <a:buChar char="§"/>
            </a:pPr>
            <a:r>
              <a:rPr lang="en-US" b="0" dirty="0">
                <a:solidFill>
                  <a:schemeClr val="tx1"/>
                </a:solidFill>
              </a:rPr>
              <a:t>p</a:t>
            </a:r>
            <a:r>
              <a:rPr lang="en-US" b="0" dirty="0" smtClean="0">
                <a:solidFill>
                  <a:schemeClr val="tx1"/>
                </a:solidFill>
              </a:rPr>
              <a:t>romoting social cohesion across society through increased interaction across race and class</a:t>
            </a:r>
          </a:p>
          <a:p>
            <a:pPr>
              <a:spcBef>
                <a:spcPts val="600"/>
              </a:spcBef>
              <a:spcAft>
                <a:spcPts val="600"/>
              </a:spcAft>
              <a:buFont typeface="Wingdings" panose="05000000000000000000" pitchFamily="2" charset="2"/>
              <a:buChar char="§"/>
            </a:pPr>
            <a:r>
              <a:rPr lang="en-US" b="0" dirty="0">
                <a:solidFill>
                  <a:schemeClr val="tx1"/>
                </a:solidFill>
              </a:rPr>
              <a:t>p</a:t>
            </a:r>
            <a:r>
              <a:rPr lang="en-US" b="0" dirty="0" smtClean="0">
                <a:solidFill>
                  <a:schemeClr val="tx1"/>
                </a:solidFill>
              </a:rPr>
              <a:t>romoting active citizenry and leadership </a:t>
            </a:r>
          </a:p>
          <a:p>
            <a:pPr>
              <a:spcBef>
                <a:spcPts val="600"/>
              </a:spcBef>
              <a:spcAft>
                <a:spcPts val="600"/>
              </a:spcAft>
              <a:buFont typeface="Wingdings" panose="05000000000000000000" pitchFamily="2" charset="2"/>
              <a:buChar char="§"/>
            </a:pPr>
            <a:r>
              <a:rPr lang="en-US" b="0" dirty="0">
                <a:solidFill>
                  <a:schemeClr val="tx1"/>
                </a:solidFill>
              </a:rPr>
              <a:t>f</a:t>
            </a:r>
            <a:r>
              <a:rPr lang="en-US" b="0" dirty="0" smtClean="0">
                <a:solidFill>
                  <a:schemeClr val="tx1"/>
                </a:solidFill>
              </a:rPr>
              <a:t>ostering a social compact</a:t>
            </a:r>
          </a:p>
        </p:txBody>
      </p:sp>
      <p:sp>
        <p:nvSpPr>
          <p:cNvPr id="4" name="Slide Number Placeholder 3"/>
          <p:cNvSpPr>
            <a:spLocks noGrp="1"/>
          </p:cNvSpPr>
          <p:nvPr>
            <p:ph type="sldNum" sz="quarter" idx="4"/>
          </p:nvPr>
        </p:nvSpPr>
        <p:spPr/>
        <p:txBody>
          <a:bodyPr/>
          <a:lstStyle/>
          <a:p>
            <a:r>
              <a:rPr lang="en-ZA" dirty="0" smtClean="0"/>
              <a:t>6</a:t>
            </a:r>
          </a:p>
        </p:txBody>
      </p:sp>
      <p:sp>
        <p:nvSpPr>
          <p:cNvPr id="2" name="Rectangle 1"/>
          <p:cNvSpPr/>
          <p:nvPr/>
        </p:nvSpPr>
        <p:spPr>
          <a:xfrm>
            <a:off x="683568" y="116632"/>
            <a:ext cx="7488832" cy="646331"/>
          </a:xfrm>
          <a:prstGeom prst="rect">
            <a:avLst/>
          </a:prstGeom>
        </p:spPr>
        <p:txBody>
          <a:bodyPr wrap="square">
            <a:spAutoFit/>
          </a:bodyPr>
          <a:lstStyle/>
          <a:p>
            <a:pPr lvl="0" algn="ctr">
              <a:spcBef>
                <a:spcPts val="600"/>
              </a:spcBef>
              <a:spcAft>
                <a:spcPts val="600"/>
              </a:spcAft>
            </a:pPr>
            <a:r>
              <a:rPr lang="en-US" b="1" cap="all" dirty="0" smtClean="0">
                <a:solidFill>
                  <a:schemeClr val="accent2">
                    <a:lumMod val="75000"/>
                  </a:schemeClr>
                </a:solidFill>
                <a:latin typeface="Arial"/>
                <a:cs typeface="Arial"/>
              </a:rPr>
              <a:t>3.  Scope </a:t>
            </a:r>
            <a:r>
              <a:rPr lang="en-US" b="1" cap="all" dirty="0">
                <a:solidFill>
                  <a:schemeClr val="accent2">
                    <a:lumMod val="75000"/>
                  </a:schemeClr>
                </a:solidFill>
                <a:latin typeface="Arial"/>
                <a:cs typeface="Arial"/>
              </a:rPr>
              <a:t>of the work on social cohesion and nation building</a:t>
            </a:r>
          </a:p>
        </p:txBody>
      </p:sp>
    </p:spTree>
    <p:extLst>
      <p:ext uri="{BB962C8B-B14F-4D97-AF65-F5344CB8AC3E}">
        <p14:creationId xmlns:p14="http://schemas.microsoft.com/office/powerpoint/2010/main" xmlns="" val="4088000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136904" cy="5616624"/>
          </a:xfrm>
        </p:spPr>
        <p:txBody>
          <a:bodyPr>
            <a:normAutofit/>
          </a:bodyPr>
          <a:lstStyle/>
          <a:p>
            <a:pPr marL="0" lvl="0" indent="0">
              <a:buNone/>
            </a:pPr>
            <a:endParaRPr lang="en-US" dirty="0"/>
          </a:p>
          <a:p>
            <a:pPr algn="just"/>
            <a:r>
              <a:rPr lang="en-US" b="0" dirty="0">
                <a:solidFill>
                  <a:schemeClr val="tx1"/>
                </a:solidFill>
              </a:rPr>
              <a:t>The current Program of Action (PoA) for Outcome 14 on social cohesion and nation building has a total of </a:t>
            </a:r>
            <a:r>
              <a:rPr lang="en-US" b="0" dirty="0" smtClean="0">
                <a:solidFill>
                  <a:schemeClr val="tx1"/>
                </a:solidFill>
              </a:rPr>
              <a:t>42 </a:t>
            </a:r>
            <a:r>
              <a:rPr lang="en-US" b="0" dirty="0">
                <a:solidFill>
                  <a:schemeClr val="tx1"/>
                </a:solidFill>
              </a:rPr>
              <a:t>performance indicators </a:t>
            </a:r>
            <a:r>
              <a:rPr lang="en-US" b="0" dirty="0" smtClean="0">
                <a:solidFill>
                  <a:schemeClr val="tx1"/>
                </a:solidFill>
              </a:rPr>
              <a:t>and 42 performance targets against </a:t>
            </a:r>
            <a:r>
              <a:rPr lang="en-US" b="0" dirty="0">
                <a:solidFill>
                  <a:schemeClr val="tx1"/>
                </a:solidFill>
              </a:rPr>
              <a:t>which to gauge performance</a:t>
            </a:r>
            <a:endParaRPr lang="en-US" b="0" dirty="0" smtClean="0">
              <a:solidFill>
                <a:schemeClr val="tx1"/>
              </a:solidFill>
            </a:endParaRPr>
          </a:p>
          <a:p>
            <a:pPr algn="just"/>
            <a:r>
              <a:rPr lang="en-US" b="0" dirty="0" smtClean="0">
                <a:solidFill>
                  <a:schemeClr val="tx1"/>
                </a:solidFill>
              </a:rPr>
              <a:t>The PoA implicates 13 government departments and entities </a:t>
            </a:r>
          </a:p>
          <a:p>
            <a:pPr algn="just"/>
            <a:r>
              <a:rPr lang="en-US" b="0" dirty="0" smtClean="0">
                <a:solidFill>
                  <a:schemeClr val="tx1"/>
                </a:solidFill>
              </a:rPr>
              <a:t>The DAC is the lead department in terms of coordination, support, monitoring and reporting</a:t>
            </a:r>
          </a:p>
          <a:p>
            <a:pPr algn="just"/>
            <a:r>
              <a:rPr lang="en-US" b="0" dirty="0" smtClean="0">
                <a:solidFill>
                  <a:schemeClr val="tx1"/>
                </a:solidFill>
              </a:rPr>
              <a:t>Overall, most departments have routinely reported on their particular commitments as they pertain to the PoA. However, there are lingering questions about the efficacy and impact of some of the interventions in the PoA</a:t>
            </a:r>
          </a:p>
          <a:p>
            <a:pPr algn="just"/>
            <a:r>
              <a:rPr lang="en-US" b="0" dirty="0" smtClean="0">
                <a:solidFill>
                  <a:schemeClr val="tx1"/>
                </a:solidFill>
              </a:rPr>
              <a:t>This aforementioned challenge then prompted Cabinet to initiate a formal review process in terms of the current PoA</a:t>
            </a:r>
          </a:p>
          <a:p>
            <a:pPr algn="just"/>
            <a:r>
              <a:rPr lang="en-US" b="0" dirty="0" smtClean="0">
                <a:solidFill>
                  <a:schemeClr val="tx1"/>
                </a:solidFill>
              </a:rPr>
              <a:t>Before the review, the PoA had a total of 81 performance indicators and 98 performance targets. During the review, most of the interventions were deemed to be miniscule, insignificant and less impactful</a:t>
            </a:r>
          </a:p>
          <a:p>
            <a:pPr algn="just"/>
            <a:r>
              <a:rPr lang="en-US" b="0" dirty="0" smtClean="0">
                <a:solidFill>
                  <a:schemeClr val="tx1"/>
                </a:solidFill>
              </a:rPr>
              <a:t>There is now confidence that the currently reviewed PoA has strategies and interventions that are strategic and impactful and could contribute to the realization of the type of society envisioned by the NDP in 2030</a:t>
            </a:r>
            <a:endParaRPr lang="en-US" b="0" dirty="0">
              <a:solidFill>
                <a:schemeClr val="tx1"/>
              </a:solidFill>
            </a:endParaRPr>
          </a:p>
          <a:p>
            <a:pPr marL="0" lvl="0" indent="0" algn="just">
              <a:buNone/>
            </a:pPr>
            <a:endParaRPr lang="en-ZA" dirty="0">
              <a:solidFill>
                <a:schemeClr val="tx1"/>
              </a:solidFill>
            </a:endParaRPr>
          </a:p>
        </p:txBody>
      </p:sp>
      <p:sp>
        <p:nvSpPr>
          <p:cNvPr id="4" name="Slide Number Placeholder 3"/>
          <p:cNvSpPr>
            <a:spLocks noGrp="1"/>
          </p:cNvSpPr>
          <p:nvPr>
            <p:ph type="sldNum" sz="quarter" idx="4"/>
          </p:nvPr>
        </p:nvSpPr>
        <p:spPr>
          <a:xfrm>
            <a:off x="8138864" y="6309320"/>
            <a:ext cx="609600" cy="365125"/>
          </a:xfrm>
        </p:spPr>
        <p:txBody>
          <a:bodyPr/>
          <a:lstStyle/>
          <a:p>
            <a:r>
              <a:rPr lang="en-ZA" dirty="0" smtClean="0"/>
              <a:t>7</a:t>
            </a:r>
          </a:p>
        </p:txBody>
      </p:sp>
      <p:sp>
        <p:nvSpPr>
          <p:cNvPr id="2" name="Rectangle 1"/>
          <p:cNvSpPr/>
          <p:nvPr/>
        </p:nvSpPr>
        <p:spPr>
          <a:xfrm>
            <a:off x="683568" y="0"/>
            <a:ext cx="8064896" cy="646331"/>
          </a:xfrm>
          <a:prstGeom prst="rect">
            <a:avLst/>
          </a:prstGeom>
        </p:spPr>
        <p:txBody>
          <a:bodyPr wrap="square">
            <a:spAutoFit/>
          </a:bodyPr>
          <a:lstStyle/>
          <a:p>
            <a:pPr lvl="0" algn="ctr">
              <a:spcBef>
                <a:spcPts val="600"/>
              </a:spcBef>
              <a:spcAft>
                <a:spcPts val="600"/>
              </a:spcAft>
            </a:pPr>
            <a:r>
              <a:rPr lang="en-US" b="1" cap="all" dirty="0" smtClean="0">
                <a:solidFill>
                  <a:schemeClr val="accent2">
                    <a:lumMod val="75000"/>
                  </a:schemeClr>
                </a:solidFill>
                <a:latin typeface="Arial"/>
                <a:cs typeface="Arial"/>
              </a:rPr>
              <a:t>4.  Outcome </a:t>
            </a:r>
            <a:r>
              <a:rPr lang="en-US" b="1" cap="all" dirty="0">
                <a:solidFill>
                  <a:schemeClr val="accent2">
                    <a:lumMod val="75000"/>
                  </a:schemeClr>
                </a:solidFill>
                <a:latin typeface="Arial"/>
                <a:cs typeface="Arial"/>
              </a:rPr>
              <a:t>14 Programme of Action (Strategies to promote social cohesion and nation building)</a:t>
            </a:r>
          </a:p>
        </p:txBody>
      </p:sp>
    </p:spTree>
    <p:extLst>
      <p:ext uri="{BB962C8B-B14F-4D97-AF65-F5344CB8AC3E}">
        <p14:creationId xmlns:p14="http://schemas.microsoft.com/office/powerpoint/2010/main" xmlns="" val="59816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08720"/>
            <a:ext cx="7922840" cy="5256584"/>
          </a:xfrm>
        </p:spPr>
        <p:txBody>
          <a:bodyPr>
            <a:normAutofit fontScale="92500" lnSpcReduction="20000"/>
          </a:bodyPr>
          <a:lstStyle/>
          <a:p>
            <a:pPr marL="0" indent="0" algn="just">
              <a:lnSpc>
                <a:spcPct val="110000"/>
              </a:lnSpc>
              <a:spcBef>
                <a:spcPts val="600"/>
              </a:spcBef>
              <a:spcAft>
                <a:spcPts val="600"/>
              </a:spcAft>
              <a:buNone/>
            </a:pPr>
            <a:endParaRPr lang="en-US" dirty="0" smtClean="0">
              <a:solidFill>
                <a:schemeClr val="tx1"/>
              </a:solidFill>
            </a:endParaRPr>
          </a:p>
          <a:p>
            <a:pPr marL="0" indent="0" algn="just">
              <a:lnSpc>
                <a:spcPct val="110000"/>
              </a:lnSpc>
              <a:spcBef>
                <a:spcPts val="600"/>
              </a:spcBef>
              <a:spcAft>
                <a:spcPts val="600"/>
              </a:spcAft>
              <a:buNone/>
            </a:pPr>
            <a:r>
              <a:rPr lang="en-US" dirty="0" smtClean="0">
                <a:solidFill>
                  <a:schemeClr val="tx1"/>
                </a:solidFill>
              </a:rPr>
              <a:t>Sample of key strategies and programmes (per sub-outcome of the MTSF)</a:t>
            </a:r>
          </a:p>
          <a:p>
            <a:pPr marL="0" indent="0" algn="just">
              <a:lnSpc>
                <a:spcPct val="110000"/>
              </a:lnSpc>
              <a:spcBef>
                <a:spcPts val="600"/>
              </a:spcBef>
              <a:spcAft>
                <a:spcPts val="600"/>
              </a:spcAft>
              <a:buNone/>
            </a:pPr>
            <a:endParaRPr lang="en-US" dirty="0" smtClean="0">
              <a:solidFill>
                <a:schemeClr val="tx1"/>
              </a:solidFill>
            </a:endParaRPr>
          </a:p>
          <a:p>
            <a:pPr marL="0" indent="0" algn="just">
              <a:lnSpc>
                <a:spcPct val="110000"/>
              </a:lnSpc>
              <a:spcBef>
                <a:spcPts val="600"/>
              </a:spcBef>
              <a:spcAft>
                <a:spcPts val="600"/>
              </a:spcAft>
              <a:buNone/>
            </a:pPr>
            <a:r>
              <a:rPr lang="en-US" dirty="0" smtClean="0">
                <a:solidFill>
                  <a:schemeClr val="tx1"/>
                </a:solidFill>
              </a:rPr>
              <a:t>Sub-Outcome 1: Fostering constitutional values</a:t>
            </a:r>
          </a:p>
          <a:p>
            <a:pPr marL="0" indent="0" algn="just">
              <a:lnSpc>
                <a:spcPct val="110000"/>
              </a:lnSpc>
              <a:spcBef>
                <a:spcPts val="600"/>
              </a:spcBef>
              <a:spcAft>
                <a:spcPts val="600"/>
              </a:spcAft>
              <a:buNone/>
            </a:pPr>
            <a:r>
              <a:rPr lang="en-US" i="1" dirty="0" smtClean="0">
                <a:solidFill>
                  <a:schemeClr val="tx1"/>
                </a:solidFill>
              </a:rPr>
              <a:t>1) Preamble of the constitution of the Republic made accessible to learners and recited in school assemblies</a:t>
            </a:r>
          </a:p>
          <a:p>
            <a:pPr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The Preamble of the Constitution has been widely distributed by Basic Education through its normal Learner and Teacher Support Material (LTSM) distribution channels </a:t>
            </a:r>
          </a:p>
          <a:p>
            <a:pPr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The Preamble is also recited at major events on the co-curricular sphere organized for learners by the Dept of Basic Education</a:t>
            </a:r>
          </a:p>
          <a:p>
            <a:pPr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However, it could not be ascertained that all schools do the recital at assembly as there exists no monitoring mechanism to test this</a:t>
            </a:r>
          </a:p>
          <a:p>
            <a:pPr marL="0" indent="0" algn="just">
              <a:lnSpc>
                <a:spcPct val="110000"/>
              </a:lnSpc>
              <a:spcBef>
                <a:spcPts val="600"/>
              </a:spcBef>
              <a:spcAft>
                <a:spcPts val="600"/>
              </a:spcAft>
              <a:buNone/>
            </a:pPr>
            <a:r>
              <a:rPr lang="en-US" i="1" dirty="0" smtClean="0">
                <a:solidFill>
                  <a:schemeClr val="tx1"/>
                </a:solidFill>
              </a:rPr>
              <a:t>2) National symbols</a:t>
            </a:r>
          </a:p>
          <a:p>
            <a:pPr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80% of schools have the national flag installed and are flying the national flag</a:t>
            </a:r>
          </a:p>
          <a:p>
            <a:pPr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Apart from the national flag, other national symbols including the coat of arms are part of the formal school curricular in specific learning areas</a:t>
            </a:r>
          </a:p>
          <a:p>
            <a:pPr algn="just">
              <a:lnSpc>
                <a:spcPct val="110000"/>
              </a:lnSpc>
              <a:spcBef>
                <a:spcPts val="600"/>
              </a:spcBef>
              <a:spcAft>
                <a:spcPts val="600"/>
              </a:spcAft>
              <a:buFont typeface="Wingdings" panose="05000000000000000000" pitchFamily="2" charset="2"/>
              <a:buChar char="§"/>
            </a:pPr>
            <a:endParaRPr lang="en-US" b="0" dirty="0">
              <a:solidFill>
                <a:schemeClr val="tx1"/>
              </a:solidFill>
            </a:endParaRPr>
          </a:p>
          <a:p>
            <a:pPr marL="0" indent="0" algn="just">
              <a:lnSpc>
                <a:spcPct val="110000"/>
              </a:lnSpc>
              <a:spcBef>
                <a:spcPts val="600"/>
              </a:spcBef>
              <a:spcAft>
                <a:spcPts val="600"/>
              </a:spcAft>
              <a:buNone/>
            </a:pPr>
            <a:endParaRPr lang="en-ZA" b="0" dirty="0">
              <a:solidFill>
                <a:schemeClr val="tx1"/>
              </a:solidFill>
            </a:endParaRPr>
          </a:p>
        </p:txBody>
      </p:sp>
      <p:sp>
        <p:nvSpPr>
          <p:cNvPr id="4" name="Slide Number Placeholder 3"/>
          <p:cNvSpPr>
            <a:spLocks noGrp="1"/>
          </p:cNvSpPr>
          <p:nvPr>
            <p:ph type="sldNum" sz="quarter" idx="4"/>
          </p:nvPr>
        </p:nvSpPr>
        <p:spPr>
          <a:xfrm>
            <a:off x="8443664" y="6309320"/>
            <a:ext cx="609600" cy="365125"/>
          </a:xfrm>
        </p:spPr>
        <p:txBody>
          <a:bodyPr/>
          <a:lstStyle/>
          <a:p>
            <a:r>
              <a:rPr lang="en-ZA" dirty="0" smtClean="0"/>
              <a:t>8</a:t>
            </a:r>
          </a:p>
        </p:txBody>
      </p:sp>
      <p:sp>
        <p:nvSpPr>
          <p:cNvPr id="5" name="Rectangle 4"/>
          <p:cNvSpPr/>
          <p:nvPr/>
        </p:nvSpPr>
        <p:spPr>
          <a:xfrm>
            <a:off x="683568" y="188640"/>
            <a:ext cx="8064896" cy="646331"/>
          </a:xfrm>
          <a:prstGeom prst="rect">
            <a:avLst/>
          </a:prstGeom>
        </p:spPr>
        <p:txBody>
          <a:bodyPr wrap="square">
            <a:spAutoFit/>
          </a:bodyPr>
          <a:lstStyle/>
          <a:p>
            <a:pPr lvl="0" algn="ctr">
              <a:spcBef>
                <a:spcPts val="600"/>
              </a:spcBef>
              <a:spcAft>
                <a:spcPts val="600"/>
              </a:spcAft>
            </a:pPr>
            <a:r>
              <a:rPr lang="en-US" b="1" cap="all" dirty="0" smtClean="0">
                <a:solidFill>
                  <a:schemeClr val="accent2">
                    <a:lumMod val="75000"/>
                  </a:schemeClr>
                </a:solidFill>
                <a:latin typeface="Arial"/>
                <a:cs typeface="Arial"/>
              </a:rPr>
              <a:t>4.  Outcome </a:t>
            </a:r>
            <a:r>
              <a:rPr lang="en-US" b="1" cap="all" dirty="0">
                <a:solidFill>
                  <a:schemeClr val="accent2">
                    <a:lumMod val="75000"/>
                  </a:schemeClr>
                </a:solidFill>
                <a:latin typeface="Arial"/>
                <a:cs typeface="Arial"/>
              </a:rPr>
              <a:t>14 Programme of Action (Strategies to promote social cohesion and nation building</a:t>
            </a:r>
            <a:r>
              <a:rPr lang="en-US" b="1" cap="all" dirty="0" smtClean="0">
                <a:solidFill>
                  <a:schemeClr val="accent2">
                    <a:lumMod val="75000"/>
                  </a:schemeClr>
                </a:solidFill>
                <a:latin typeface="Arial"/>
                <a:cs typeface="Arial"/>
              </a:rPr>
              <a:t>) (cont.)</a:t>
            </a:r>
            <a:endParaRPr lang="en-US" b="1" cap="all" dirty="0">
              <a:solidFill>
                <a:schemeClr val="accent2">
                  <a:lumMod val="75000"/>
                </a:schemeClr>
              </a:solidFill>
              <a:latin typeface="Arial"/>
              <a:cs typeface="Arial"/>
            </a:endParaRPr>
          </a:p>
        </p:txBody>
      </p:sp>
    </p:spTree>
    <p:extLst>
      <p:ext uri="{BB962C8B-B14F-4D97-AF65-F5344CB8AC3E}">
        <p14:creationId xmlns:p14="http://schemas.microsoft.com/office/powerpoint/2010/main" xmlns="" val="32368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834971"/>
            <a:ext cx="8064896" cy="5114309"/>
          </a:xfrm>
        </p:spPr>
        <p:txBody>
          <a:bodyPr>
            <a:normAutofit fontScale="92500" lnSpcReduction="10000"/>
          </a:bodyPr>
          <a:lstStyle/>
          <a:p>
            <a:pPr marL="0" lvl="0" indent="0" algn="just">
              <a:lnSpc>
                <a:spcPct val="110000"/>
              </a:lnSpc>
              <a:spcBef>
                <a:spcPts val="600"/>
              </a:spcBef>
              <a:spcAft>
                <a:spcPts val="600"/>
              </a:spcAft>
              <a:buNone/>
            </a:pPr>
            <a:r>
              <a:rPr lang="en-US" dirty="0">
                <a:solidFill>
                  <a:schemeClr val="tx1"/>
                </a:solidFill>
              </a:rPr>
              <a:t>Sample of key strategies and programmes (per sub-outcome of the MTSF)</a:t>
            </a:r>
          </a:p>
          <a:p>
            <a:pPr marL="0" lvl="0" indent="0" algn="just">
              <a:lnSpc>
                <a:spcPct val="110000"/>
              </a:lnSpc>
              <a:spcBef>
                <a:spcPts val="600"/>
              </a:spcBef>
              <a:spcAft>
                <a:spcPts val="600"/>
              </a:spcAft>
              <a:buNone/>
            </a:pPr>
            <a:r>
              <a:rPr lang="en-US" dirty="0" smtClean="0">
                <a:solidFill>
                  <a:schemeClr val="tx1"/>
                </a:solidFill>
              </a:rPr>
              <a:t>Sub-Outcome 2: Equal opportunities, inclusion and redress</a:t>
            </a:r>
          </a:p>
          <a:p>
            <a:pPr lvl="0" algn="just">
              <a:lnSpc>
                <a:spcPct val="110000"/>
              </a:lnSpc>
              <a:spcBef>
                <a:spcPts val="600"/>
              </a:spcBef>
              <a:spcAft>
                <a:spcPts val="600"/>
              </a:spcAft>
              <a:buAutoNum type="arabicParenR"/>
            </a:pPr>
            <a:r>
              <a:rPr lang="en-US" i="1" dirty="0" smtClean="0">
                <a:solidFill>
                  <a:schemeClr val="tx1"/>
                </a:solidFill>
              </a:rPr>
              <a:t>Middle and senior management that approximate the demographics of the country</a:t>
            </a:r>
          </a:p>
          <a:p>
            <a:pPr lvl="0"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The Employment Equity (EE) regime has made great strides in this regard</a:t>
            </a:r>
          </a:p>
          <a:p>
            <a:pPr lvl="0"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However, the private sector trails far behind the public sector in terms of its own commitment to EE</a:t>
            </a:r>
          </a:p>
          <a:p>
            <a:pPr marL="0" lvl="0" indent="0" algn="just">
              <a:lnSpc>
                <a:spcPct val="110000"/>
              </a:lnSpc>
              <a:spcBef>
                <a:spcPts val="600"/>
              </a:spcBef>
              <a:spcAft>
                <a:spcPts val="600"/>
              </a:spcAft>
              <a:buNone/>
            </a:pPr>
            <a:r>
              <a:rPr lang="en-US" i="1" dirty="0" smtClean="0">
                <a:solidFill>
                  <a:schemeClr val="tx1"/>
                </a:solidFill>
              </a:rPr>
              <a:t>2) Visible campaigns against xenophobia</a:t>
            </a:r>
          </a:p>
          <a:p>
            <a:pPr lvl="0"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The Department of Justice has taken a lead in the rollout of these campaigns</a:t>
            </a:r>
          </a:p>
          <a:p>
            <a:pPr lvl="0"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Commitment of other departments and state entities is required</a:t>
            </a:r>
            <a:endParaRPr lang="en-US" b="0" dirty="0">
              <a:solidFill>
                <a:schemeClr val="tx1"/>
              </a:solidFill>
            </a:endParaRPr>
          </a:p>
          <a:p>
            <a:pPr marL="0" indent="0" algn="just">
              <a:lnSpc>
                <a:spcPct val="110000"/>
              </a:lnSpc>
              <a:spcBef>
                <a:spcPts val="600"/>
              </a:spcBef>
              <a:spcAft>
                <a:spcPts val="600"/>
              </a:spcAft>
              <a:buNone/>
            </a:pPr>
            <a:r>
              <a:rPr lang="en-US" i="1" dirty="0" smtClean="0">
                <a:solidFill>
                  <a:schemeClr val="tx1"/>
                </a:solidFill>
              </a:rPr>
              <a:t>3) Community Conversations</a:t>
            </a:r>
          </a:p>
          <a:p>
            <a:pPr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30 Community conversations were rolled out across the 9 provinces</a:t>
            </a:r>
          </a:p>
          <a:p>
            <a:pPr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The conversations are a dialogic space to bridge socio-historical divisions</a:t>
            </a:r>
          </a:p>
          <a:p>
            <a:pPr algn="just">
              <a:lnSpc>
                <a:spcPct val="110000"/>
              </a:lnSpc>
              <a:spcBef>
                <a:spcPts val="600"/>
              </a:spcBef>
              <a:spcAft>
                <a:spcPts val="600"/>
              </a:spcAft>
              <a:buFont typeface="Wingdings" panose="05000000000000000000" pitchFamily="2" charset="2"/>
              <a:buChar char="§"/>
            </a:pPr>
            <a:r>
              <a:rPr lang="en-US" b="0" dirty="0" smtClean="0">
                <a:solidFill>
                  <a:schemeClr val="tx1"/>
                </a:solidFill>
              </a:rPr>
              <a:t>The conversations are meant to assist government in assessing the efficacy of its programmatic offering and how some of government’s interventions can be improved</a:t>
            </a:r>
            <a:endParaRPr lang="en-ZA" b="0" dirty="0">
              <a:solidFill>
                <a:schemeClr val="tx1"/>
              </a:solidFill>
            </a:endParaRPr>
          </a:p>
        </p:txBody>
      </p:sp>
      <p:sp>
        <p:nvSpPr>
          <p:cNvPr id="4" name="Slide Number Placeholder 3"/>
          <p:cNvSpPr>
            <a:spLocks noGrp="1"/>
          </p:cNvSpPr>
          <p:nvPr>
            <p:ph type="sldNum" sz="quarter" idx="4"/>
          </p:nvPr>
        </p:nvSpPr>
        <p:spPr>
          <a:xfrm>
            <a:off x="8172400" y="6165304"/>
            <a:ext cx="609600" cy="365125"/>
          </a:xfrm>
        </p:spPr>
        <p:txBody>
          <a:bodyPr/>
          <a:lstStyle/>
          <a:p>
            <a:r>
              <a:rPr lang="en-ZA" dirty="0" smtClean="0"/>
              <a:t>9</a:t>
            </a:r>
          </a:p>
        </p:txBody>
      </p:sp>
      <p:sp>
        <p:nvSpPr>
          <p:cNvPr id="5" name="Rectangle 4"/>
          <p:cNvSpPr/>
          <p:nvPr/>
        </p:nvSpPr>
        <p:spPr>
          <a:xfrm>
            <a:off x="683568" y="116632"/>
            <a:ext cx="8064896" cy="646331"/>
          </a:xfrm>
          <a:prstGeom prst="rect">
            <a:avLst/>
          </a:prstGeom>
        </p:spPr>
        <p:txBody>
          <a:bodyPr wrap="square">
            <a:spAutoFit/>
          </a:bodyPr>
          <a:lstStyle/>
          <a:p>
            <a:pPr lvl="0" algn="ctr">
              <a:spcBef>
                <a:spcPts val="600"/>
              </a:spcBef>
              <a:spcAft>
                <a:spcPts val="600"/>
              </a:spcAft>
            </a:pPr>
            <a:r>
              <a:rPr lang="en-US" b="1" cap="all" dirty="0" smtClean="0">
                <a:solidFill>
                  <a:schemeClr val="accent2">
                    <a:lumMod val="75000"/>
                  </a:schemeClr>
                </a:solidFill>
                <a:latin typeface="Arial"/>
                <a:cs typeface="Arial"/>
              </a:rPr>
              <a:t>4.  Outcome </a:t>
            </a:r>
            <a:r>
              <a:rPr lang="en-US" b="1" cap="all" dirty="0">
                <a:solidFill>
                  <a:schemeClr val="accent2">
                    <a:lumMod val="75000"/>
                  </a:schemeClr>
                </a:solidFill>
                <a:latin typeface="Arial"/>
                <a:cs typeface="Arial"/>
              </a:rPr>
              <a:t>14 Programme of Action (Strategies to promote social cohesion and nation building</a:t>
            </a:r>
            <a:r>
              <a:rPr lang="en-US" b="1" cap="all" dirty="0" smtClean="0">
                <a:solidFill>
                  <a:schemeClr val="accent2">
                    <a:lumMod val="75000"/>
                  </a:schemeClr>
                </a:solidFill>
                <a:latin typeface="Arial"/>
                <a:cs typeface="Arial"/>
              </a:rPr>
              <a:t>) (cont.)</a:t>
            </a:r>
            <a:endParaRPr lang="en-US" b="1" cap="all" dirty="0">
              <a:solidFill>
                <a:schemeClr val="accent2">
                  <a:lumMod val="75000"/>
                </a:schemeClr>
              </a:solidFill>
              <a:latin typeface="Arial"/>
              <a:cs typeface="Arial"/>
            </a:endParaRPr>
          </a:p>
        </p:txBody>
      </p:sp>
    </p:spTree>
    <p:extLst>
      <p:ext uri="{BB962C8B-B14F-4D97-AF65-F5344CB8AC3E}">
        <p14:creationId xmlns:p14="http://schemas.microsoft.com/office/powerpoint/2010/main" xmlns="" val="1608463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1772</TotalTime>
  <Words>1333</Words>
  <Application>Microsoft Office PowerPoint</Application>
  <PresentationFormat>On-screen Show (4:3)</PresentationFormat>
  <Paragraphs>124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Department of Arts &amp; Culture Portfolio Committee Briefing on social cohesion and nation building strategies 30/08/2016</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171</cp:revision>
  <cp:lastPrinted>2016-07-18T20:03:54Z</cp:lastPrinted>
  <dcterms:created xsi:type="dcterms:W3CDTF">2013-11-12T11:39:42Z</dcterms:created>
  <dcterms:modified xsi:type="dcterms:W3CDTF">2016-09-07T12:40:29Z</dcterms:modified>
</cp:coreProperties>
</file>