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560" r:id="rId2"/>
    <p:sldId id="2047" r:id="rId3"/>
    <p:sldId id="2048" r:id="rId4"/>
    <p:sldId id="2049" r:id="rId5"/>
    <p:sldId id="2050" r:id="rId6"/>
    <p:sldId id="2043" r:id="rId7"/>
    <p:sldId id="2044" r:id="rId8"/>
    <p:sldId id="2045" r:id="rId9"/>
    <p:sldId id="2046" r:id="rId10"/>
    <p:sldId id="1987" r:id="rId11"/>
    <p:sldId id="1988" r:id="rId12"/>
    <p:sldId id="1986" r:id="rId13"/>
    <p:sldId id="1989" r:id="rId14"/>
    <p:sldId id="1992" r:id="rId15"/>
    <p:sldId id="1993" r:id="rId16"/>
    <p:sldId id="1996" r:id="rId17"/>
    <p:sldId id="1997" r:id="rId18"/>
    <p:sldId id="1998" r:id="rId19"/>
    <p:sldId id="1999" r:id="rId20"/>
    <p:sldId id="2000" r:id="rId21"/>
    <p:sldId id="2001" r:id="rId22"/>
    <p:sldId id="2002" r:id="rId23"/>
    <p:sldId id="2003" r:id="rId24"/>
    <p:sldId id="2004" r:id="rId25"/>
    <p:sldId id="2024" r:id="rId26"/>
    <p:sldId id="1966" r:id="rId27"/>
    <p:sldId id="1967" r:id="rId28"/>
    <p:sldId id="2006" r:id="rId29"/>
    <p:sldId id="2007" r:id="rId30"/>
    <p:sldId id="2008" r:id="rId31"/>
    <p:sldId id="2009" r:id="rId32"/>
    <p:sldId id="2010" r:id="rId33"/>
    <p:sldId id="2011" r:id="rId34"/>
    <p:sldId id="2012" r:id="rId35"/>
    <p:sldId id="2013" r:id="rId36"/>
    <p:sldId id="2014" r:id="rId37"/>
    <p:sldId id="2015" r:id="rId38"/>
    <p:sldId id="2016" r:id="rId39"/>
    <p:sldId id="2017" r:id="rId40"/>
    <p:sldId id="2018" r:id="rId41"/>
    <p:sldId id="2020" r:id="rId42"/>
    <p:sldId id="2021" r:id="rId43"/>
    <p:sldId id="2022" r:id="rId44"/>
    <p:sldId id="1985" r:id="rId45"/>
    <p:sldId id="2025" r:id="rId46"/>
    <p:sldId id="1984" r:id="rId47"/>
    <p:sldId id="2026" r:id="rId48"/>
    <p:sldId id="1983" r:id="rId49"/>
    <p:sldId id="2027" r:id="rId50"/>
    <p:sldId id="1949" r:id="rId51"/>
    <p:sldId id="2028" r:id="rId52"/>
    <p:sldId id="2029" r:id="rId53"/>
    <p:sldId id="2030" r:id="rId54"/>
    <p:sldId id="2031" r:id="rId55"/>
    <p:sldId id="2032" r:id="rId56"/>
    <p:sldId id="2033" r:id="rId57"/>
    <p:sldId id="1981" r:id="rId58"/>
    <p:sldId id="2034" r:id="rId59"/>
    <p:sldId id="2035" r:id="rId60"/>
    <p:sldId id="2036" r:id="rId61"/>
    <p:sldId id="2037" r:id="rId62"/>
    <p:sldId id="2038" r:id="rId63"/>
    <p:sldId id="1980" r:id="rId64"/>
    <p:sldId id="2040" r:id="rId65"/>
    <p:sldId id="2039" r:id="rId66"/>
    <p:sldId id="2041" r:id="rId67"/>
    <p:sldId id="1957" r:id="rId68"/>
    <p:sldId id="1917" r:id="rId69"/>
    <p:sldId id="1867" r:id="rId70"/>
  </p:sldIdLst>
  <p:sldSz cx="9906000" cy="6858000" type="A4"/>
  <p:notesSz cx="6797675" cy="9926638"/>
  <p:defaultTextStyle>
    <a:defPPr>
      <a:defRPr lang="en-US"/>
    </a:defPPr>
    <a:lvl1pPr algn="l" rtl="0" fontAlgn="base">
      <a:spcBef>
        <a:spcPct val="0"/>
      </a:spcBef>
      <a:spcAft>
        <a:spcPct val="0"/>
      </a:spcAft>
      <a:defRPr sz="1600" i="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i="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i="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i="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i="1" kern="1200">
        <a:solidFill>
          <a:schemeClr val="tx1"/>
        </a:solidFill>
        <a:latin typeface="Arial" pitchFamily="34" charset="0"/>
        <a:ea typeface="+mn-ea"/>
        <a:cs typeface="Arial" pitchFamily="34" charset="0"/>
      </a:defRPr>
    </a:lvl5pPr>
    <a:lvl6pPr marL="2286000" algn="l" defTabSz="914400" rtl="0" eaLnBrk="1" latinLnBrk="0" hangingPunct="1">
      <a:defRPr sz="1600" i="1" kern="1200">
        <a:solidFill>
          <a:schemeClr val="tx1"/>
        </a:solidFill>
        <a:latin typeface="Arial" pitchFamily="34" charset="0"/>
        <a:ea typeface="+mn-ea"/>
        <a:cs typeface="Arial" pitchFamily="34" charset="0"/>
      </a:defRPr>
    </a:lvl6pPr>
    <a:lvl7pPr marL="2743200" algn="l" defTabSz="914400" rtl="0" eaLnBrk="1" latinLnBrk="0" hangingPunct="1">
      <a:defRPr sz="1600" i="1" kern="1200">
        <a:solidFill>
          <a:schemeClr val="tx1"/>
        </a:solidFill>
        <a:latin typeface="Arial" pitchFamily="34" charset="0"/>
        <a:ea typeface="+mn-ea"/>
        <a:cs typeface="Arial" pitchFamily="34" charset="0"/>
      </a:defRPr>
    </a:lvl7pPr>
    <a:lvl8pPr marL="3200400" algn="l" defTabSz="914400" rtl="0" eaLnBrk="1" latinLnBrk="0" hangingPunct="1">
      <a:defRPr sz="1600" i="1" kern="1200">
        <a:solidFill>
          <a:schemeClr val="tx1"/>
        </a:solidFill>
        <a:latin typeface="Arial" pitchFamily="34" charset="0"/>
        <a:ea typeface="+mn-ea"/>
        <a:cs typeface="Arial" pitchFamily="34" charset="0"/>
      </a:defRPr>
    </a:lvl8pPr>
    <a:lvl9pPr marL="3657600" algn="l" defTabSz="914400" rtl="0" eaLnBrk="1" latinLnBrk="0" hangingPunct="1">
      <a:defRPr sz="1600" i="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E0D9E7"/>
    <a:srgbClr val="CCE7F0"/>
    <a:srgbClr val="F0F06C"/>
    <a:srgbClr val="FF6600"/>
    <a:srgbClr val="F3D80D"/>
    <a:srgbClr val="739BCB"/>
    <a:srgbClr val="B6566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3" autoAdjust="0"/>
    <p:restoredTop sz="93783" autoAdjust="0"/>
  </p:normalViewPr>
  <p:slideViewPr>
    <p:cSldViewPr showGuides="1">
      <p:cViewPr varScale="1">
        <p:scale>
          <a:sx n="116" d="100"/>
          <a:sy n="116" d="100"/>
        </p:scale>
        <p:origin x="-1158" y="-11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2" d="100"/>
        <a:sy n="72"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303C5EBF-BAD2-46DA-B191-2ACA5B099572}" type="datetimeFigureOut">
              <a:rPr lang="en-ZA"/>
              <a:pPr>
                <a:defRPr/>
              </a:pPr>
              <a:t>2016/09/07</a:t>
            </a:fld>
            <a:endParaRPr lang="en-ZA"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91188CF8-BEBC-4E52-9CE7-C1D9CF0A1B7F}" type="slidenum">
              <a:rPr lang="en-ZA"/>
              <a:pPr>
                <a:defRPr/>
              </a:pPr>
              <a:t>‹#›</a:t>
            </a:fld>
            <a:endParaRPr lang="en-ZA" dirty="0"/>
          </a:p>
        </p:txBody>
      </p:sp>
    </p:spTree>
    <p:extLst>
      <p:ext uri="{BB962C8B-B14F-4D97-AF65-F5344CB8AC3E}">
        <p14:creationId xmlns:p14="http://schemas.microsoft.com/office/powerpoint/2010/main" xmlns="" val="499962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i="0">
                <a:latin typeface="Arial" charset="0"/>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i="0">
                <a:latin typeface="Arial" charset="0"/>
                <a:cs typeface="+mn-cs"/>
              </a:defRPr>
            </a:lvl1pPr>
          </a:lstStyle>
          <a:p>
            <a:pPr>
              <a:defRPr/>
            </a:pPr>
            <a:fld id="{3EE70D39-E3F4-4D0A-A78E-2F6D77FF2C1E}" type="datetimeFigureOut">
              <a:rPr lang="en-US"/>
              <a:pPr>
                <a:defRPr/>
              </a:pPr>
              <a:t>9/7/2016</a:t>
            </a:fld>
            <a:endParaRPr lang="en-US" dirty="0"/>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i="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i="0">
                <a:latin typeface="Arial" charset="0"/>
                <a:cs typeface="+mn-cs"/>
              </a:defRPr>
            </a:lvl1pPr>
          </a:lstStyle>
          <a:p>
            <a:pPr>
              <a:defRPr/>
            </a:pPr>
            <a:fld id="{37A15BFB-288C-4BE5-B524-66FF58C7FE2E}" type="slidenum">
              <a:rPr lang="en-US"/>
              <a:pPr>
                <a:defRPr/>
              </a:pPr>
              <a:t>‹#›</a:t>
            </a:fld>
            <a:endParaRPr lang="en-US" dirty="0"/>
          </a:p>
        </p:txBody>
      </p:sp>
    </p:spTree>
    <p:extLst>
      <p:ext uri="{BB962C8B-B14F-4D97-AF65-F5344CB8AC3E}">
        <p14:creationId xmlns:p14="http://schemas.microsoft.com/office/powerpoint/2010/main" xmlns="" val="36012177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bwMode="auto">
          <a:xfrm>
            <a:off x="3704433" y="2658427"/>
            <a:ext cx="5692510" cy="461665"/>
          </a:xfrm>
        </p:spPr>
        <p:txBody>
          <a:bodyPr lIns="91440" tIns="45720" rIns="91440" bIns="45720" anchor="ctr"/>
          <a:lstStyle>
            <a:lvl1pPr>
              <a:defRPr sz="2400"/>
            </a:lvl1pPr>
          </a:lstStyle>
          <a:p>
            <a:r>
              <a:rPr lang="en-ZA"/>
              <a:t>Click to edit Master title style</a:t>
            </a:r>
          </a:p>
        </p:txBody>
      </p:sp>
      <p:sp>
        <p:nvSpPr>
          <p:cNvPr id="34819" name="Rectangle 3"/>
          <p:cNvSpPr>
            <a:spLocks noGrp="1" noChangeArrowheads="1"/>
          </p:cNvSpPr>
          <p:nvPr>
            <p:ph type="subTitle" idx="1"/>
          </p:nvPr>
        </p:nvSpPr>
        <p:spPr>
          <a:xfrm>
            <a:off x="4485217" y="3716347"/>
            <a:ext cx="4949560" cy="1201737"/>
          </a:xfrm>
        </p:spPr>
        <p:txBody>
          <a:bodyPr/>
          <a:lstStyle>
            <a:lvl1pPr marL="0" indent="0" algn="r">
              <a:buFontTx/>
              <a:buNone/>
              <a:defRPr/>
            </a:lvl1pPr>
          </a:lstStyle>
          <a:p>
            <a:r>
              <a:rPr lang="en-ZA"/>
              <a:t>Click to edit Master subtitle style</a:t>
            </a:r>
          </a:p>
        </p:txBody>
      </p:sp>
    </p:spTree>
    <p:extLst>
      <p:ext uri="{BB962C8B-B14F-4D97-AF65-F5344CB8AC3E}">
        <p14:creationId xmlns:p14="http://schemas.microsoft.com/office/powerpoint/2010/main" xmlns="" val="216177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8241C058-0DA6-4AB0-8D24-8530D438F69B}" type="slidenum">
              <a:rPr lang="en-ZA"/>
              <a:pPr>
                <a:defRPr/>
              </a:pPr>
              <a:t>‹#›</a:t>
            </a:fld>
            <a:endParaRPr lang="en-ZA" dirty="0"/>
          </a:p>
        </p:txBody>
      </p:sp>
    </p:spTree>
    <p:extLst>
      <p:ext uri="{BB962C8B-B14F-4D97-AF65-F5344CB8AC3E}">
        <p14:creationId xmlns:p14="http://schemas.microsoft.com/office/powerpoint/2010/main" xmlns="" val="424040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758" y="909638"/>
            <a:ext cx="307777" cy="521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4342" y="909638"/>
            <a:ext cx="6970315" cy="521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82D073DB-2C81-4E0E-B1C7-8DA401626BFC}" type="slidenum">
              <a:rPr lang="en-ZA"/>
              <a:pPr>
                <a:defRPr/>
              </a:pPr>
              <a:t>‹#›</a:t>
            </a:fld>
            <a:endParaRPr lang="en-ZA" dirty="0"/>
          </a:p>
        </p:txBody>
      </p:sp>
    </p:spTree>
    <p:extLst>
      <p:ext uri="{BB962C8B-B14F-4D97-AF65-F5344CB8AC3E}">
        <p14:creationId xmlns:p14="http://schemas.microsoft.com/office/powerpoint/2010/main" xmlns="" val="333245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4337" y="876499"/>
            <a:ext cx="9512167" cy="30777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84729" y="1773238"/>
            <a:ext cx="8970433" cy="4356100"/>
          </a:xfrm>
        </p:spPr>
        <p:txBody>
          <a:bodyPr/>
          <a:lstStyle/>
          <a:p>
            <a:pPr lvl="0"/>
            <a:endParaRPr lang="en-US" noProof="0" dirty="0" smtClean="0"/>
          </a:p>
        </p:txBody>
      </p:sp>
      <p:sp>
        <p:nvSpPr>
          <p:cNvPr id="4" name="Rectangle 3"/>
          <p:cNvSpPr>
            <a:spLocks noGrp="1" noChangeArrowheads="1"/>
          </p:cNvSpPr>
          <p:nvPr>
            <p:ph type="sldNum" sz="quarter" idx="10"/>
          </p:nvPr>
        </p:nvSpPr>
        <p:spPr>
          <a:ln/>
        </p:spPr>
        <p:txBody>
          <a:bodyPr/>
          <a:lstStyle>
            <a:lvl1pPr>
              <a:defRPr/>
            </a:lvl1pPr>
          </a:lstStyle>
          <a:p>
            <a:pPr>
              <a:defRPr/>
            </a:pPr>
            <a:fld id="{71F0FE7C-8FEC-4E7E-A179-3FF205E1C5A5}" type="slidenum">
              <a:rPr lang="en-ZA"/>
              <a:pPr>
                <a:defRPr/>
              </a:pPr>
              <a:t>‹#›</a:t>
            </a:fld>
            <a:endParaRPr lang="en-ZA" dirty="0"/>
          </a:p>
        </p:txBody>
      </p:sp>
    </p:spTree>
    <p:extLst>
      <p:ext uri="{BB962C8B-B14F-4D97-AF65-F5344CB8AC3E}">
        <p14:creationId xmlns:p14="http://schemas.microsoft.com/office/powerpoint/2010/main" xmlns="" val="1259338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337" y="876499"/>
            <a:ext cx="9512167" cy="30777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84729" y="1773238"/>
            <a:ext cx="4402667" cy="210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84729" y="4027488"/>
            <a:ext cx="4402667" cy="210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152500" y="1773238"/>
            <a:ext cx="4402667" cy="435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0"/>
          </p:nvPr>
        </p:nvSpPr>
        <p:spPr>
          <a:ln/>
        </p:spPr>
        <p:txBody>
          <a:bodyPr/>
          <a:lstStyle>
            <a:lvl1pPr>
              <a:defRPr/>
            </a:lvl1pPr>
          </a:lstStyle>
          <a:p>
            <a:pPr>
              <a:defRPr/>
            </a:pPr>
            <a:fld id="{E26FFE20-06E1-42C7-AB9F-EA2587AD29BC}" type="slidenum">
              <a:rPr lang="en-ZA"/>
              <a:pPr>
                <a:defRPr/>
              </a:pPr>
              <a:t>‹#›</a:t>
            </a:fld>
            <a:endParaRPr lang="en-ZA" dirty="0"/>
          </a:p>
        </p:txBody>
      </p:sp>
    </p:spTree>
    <p:extLst>
      <p:ext uri="{BB962C8B-B14F-4D97-AF65-F5344CB8AC3E}">
        <p14:creationId xmlns:p14="http://schemas.microsoft.com/office/powerpoint/2010/main" xmlns="" val="3934276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3292678"/>
            <a:ext cx="8420100" cy="307777"/>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sldNum" sz="quarter" idx="10"/>
          </p:nvPr>
        </p:nvSpPr>
        <p:spPr>
          <a:ln/>
        </p:spPr>
        <p:txBody>
          <a:bodyPr/>
          <a:lstStyle>
            <a:lvl1pPr>
              <a:defRPr/>
            </a:lvl1pPr>
          </a:lstStyle>
          <a:p>
            <a:pPr>
              <a:defRPr/>
            </a:pPr>
            <a:fld id="{77D38CD0-E4A8-47C9-8E5C-5D542DEC0E95}" type="slidenum">
              <a:rPr lang="en-ZA"/>
              <a:pPr>
                <a:defRPr/>
              </a:pPr>
              <a:t>‹#›</a:t>
            </a:fld>
            <a:endParaRPr lang="en-ZA" dirty="0"/>
          </a:p>
        </p:txBody>
      </p:sp>
    </p:spTree>
    <p:extLst>
      <p:ext uri="{BB962C8B-B14F-4D97-AF65-F5344CB8AC3E}">
        <p14:creationId xmlns:p14="http://schemas.microsoft.com/office/powerpoint/2010/main" xmlns="" val="426109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337" y="188640"/>
            <a:ext cx="9512167" cy="369332"/>
          </a:xfrm>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84729" y="1268760"/>
            <a:ext cx="8970433" cy="4860578"/>
          </a:xfrm>
        </p:spPr>
        <p:txBody>
          <a:bodyPr/>
          <a:lstStyle>
            <a:lvl1pPr algn="l" rtl="0" eaLnBrk="0" fontAlgn="base" hangingPunct="0">
              <a:lnSpc>
                <a:spcPct val="150000"/>
              </a:lnSpc>
              <a:defRPr lang="en-US" sz="1800" dirty="0" smtClean="0">
                <a:solidFill>
                  <a:srgbClr val="0000FF"/>
                </a:solidFill>
                <a:latin typeface="Arial"/>
                <a:ea typeface="+mn-ea"/>
                <a:cs typeface="+mn-cs"/>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pPr>
              <a:defRPr/>
            </a:pPr>
            <a:fld id="{3370C1F3-7471-4A2C-9AA9-3FE63515BAFA}" type="slidenum">
              <a:rPr lang="en-ZA"/>
              <a:pPr>
                <a:defRPr/>
              </a:pPr>
              <a:t>‹#›</a:t>
            </a:fld>
            <a:endParaRPr lang="en-ZA" dirty="0"/>
          </a:p>
        </p:txBody>
      </p:sp>
    </p:spTree>
    <p:extLst>
      <p:ext uri="{BB962C8B-B14F-4D97-AF65-F5344CB8AC3E}">
        <p14:creationId xmlns:p14="http://schemas.microsoft.com/office/powerpoint/2010/main" xmlns="" val="347788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23110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CEC8DC4F-1F61-413A-9023-EFA23775D2A9}" type="slidenum">
              <a:rPr lang="en-ZA"/>
              <a:pPr>
                <a:defRPr/>
              </a:pPr>
              <a:t>‹#›</a:t>
            </a:fld>
            <a:endParaRPr lang="en-ZA" dirty="0"/>
          </a:p>
        </p:txBody>
      </p:sp>
    </p:spTree>
    <p:extLst>
      <p:ext uri="{BB962C8B-B14F-4D97-AF65-F5344CB8AC3E}">
        <p14:creationId xmlns:p14="http://schemas.microsoft.com/office/powerpoint/2010/main" xmlns="" val="178821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729" y="1773238"/>
            <a:ext cx="440266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2500" y="1773238"/>
            <a:ext cx="440266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EBF36B53-3D7A-45B8-B981-78DCD7EA6D10}" type="slidenum">
              <a:rPr lang="en-ZA"/>
              <a:pPr>
                <a:defRPr/>
              </a:pPr>
              <a:t>‹#›</a:t>
            </a:fld>
            <a:endParaRPr lang="en-ZA" dirty="0"/>
          </a:p>
        </p:txBody>
      </p:sp>
    </p:spTree>
    <p:extLst>
      <p:ext uri="{BB962C8B-B14F-4D97-AF65-F5344CB8AC3E}">
        <p14:creationId xmlns:p14="http://schemas.microsoft.com/office/powerpoint/2010/main" xmlns="" val="303662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1109868"/>
            <a:ext cx="8915400" cy="30777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52497535-6614-4018-8CC6-3DB305A37129}" type="slidenum">
              <a:rPr lang="en-ZA"/>
              <a:pPr>
                <a:defRPr/>
              </a:pPr>
              <a:t>‹#›</a:t>
            </a:fld>
            <a:endParaRPr lang="en-ZA" dirty="0"/>
          </a:p>
        </p:txBody>
      </p:sp>
    </p:spTree>
    <p:extLst>
      <p:ext uri="{BB962C8B-B14F-4D97-AF65-F5344CB8AC3E}">
        <p14:creationId xmlns:p14="http://schemas.microsoft.com/office/powerpoint/2010/main" xmlns="" val="180030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337" y="188640"/>
            <a:ext cx="9512167" cy="369332"/>
          </a:xfrm>
        </p:spPr>
        <p:txBody>
          <a:bodyPr/>
          <a:lstStyle>
            <a:lvl1pPr>
              <a:defRPr sz="2400"/>
            </a:lvl1p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4327BB88-B3C4-4E25-AD52-A15029846EB2}" type="slidenum">
              <a:rPr lang="en-ZA"/>
              <a:pPr>
                <a:defRPr/>
              </a:pPr>
              <a:t>‹#›</a:t>
            </a:fld>
            <a:endParaRPr lang="en-ZA" dirty="0"/>
          </a:p>
        </p:txBody>
      </p:sp>
    </p:spTree>
    <p:extLst>
      <p:ext uri="{BB962C8B-B14F-4D97-AF65-F5344CB8AC3E}">
        <p14:creationId xmlns:p14="http://schemas.microsoft.com/office/powerpoint/2010/main" xmlns="" val="247579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05A137B4-1859-4C89-8C04-6F13BAA8B347}" type="slidenum">
              <a:rPr lang="en-ZA"/>
              <a:pPr>
                <a:defRPr/>
              </a:pPr>
              <a:t>‹#›</a:t>
            </a:fld>
            <a:endParaRPr lang="en-ZA" dirty="0"/>
          </a:p>
        </p:txBody>
      </p:sp>
    </p:spTree>
    <p:extLst>
      <p:ext uri="{BB962C8B-B14F-4D97-AF65-F5344CB8AC3E}">
        <p14:creationId xmlns:p14="http://schemas.microsoft.com/office/powerpoint/2010/main" xmlns="" val="274949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819555"/>
            <a:ext cx="3259006" cy="615553"/>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97C2C4A-8D0D-4D85-9A5D-AF7D8222C103}" type="slidenum">
              <a:rPr lang="en-ZA"/>
              <a:pPr>
                <a:defRPr/>
              </a:pPr>
              <a:t>‹#›</a:t>
            </a:fld>
            <a:endParaRPr lang="en-ZA" dirty="0"/>
          </a:p>
        </p:txBody>
      </p:sp>
    </p:spTree>
    <p:extLst>
      <p:ext uri="{BB962C8B-B14F-4D97-AF65-F5344CB8AC3E}">
        <p14:creationId xmlns:p14="http://schemas.microsoft.com/office/powerpoint/2010/main" xmlns="" val="383161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5059569"/>
            <a:ext cx="5943600" cy="30777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07AB93E7-2556-4771-ABE0-7DBFE86428D2}" type="slidenum">
              <a:rPr lang="en-ZA"/>
              <a:pPr>
                <a:defRPr/>
              </a:pPr>
              <a:t>‹#›</a:t>
            </a:fld>
            <a:endParaRPr lang="en-ZA" dirty="0"/>
          </a:p>
        </p:txBody>
      </p:sp>
    </p:spTree>
    <p:extLst>
      <p:ext uri="{BB962C8B-B14F-4D97-AF65-F5344CB8AC3E}">
        <p14:creationId xmlns:p14="http://schemas.microsoft.com/office/powerpoint/2010/main" xmlns="" val="186106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84200" y="981075"/>
            <a:ext cx="8970963" cy="500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33795" name="Rectangle 3"/>
          <p:cNvSpPr>
            <a:spLocks noGrp="1" noChangeArrowheads="1"/>
          </p:cNvSpPr>
          <p:nvPr>
            <p:ph type="sldNum" sz="quarter" idx="4"/>
          </p:nvPr>
        </p:nvSpPr>
        <p:spPr bwMode="auto">
          <a:xfrm>
            <a:off x="7099300" y="6524625"/>
            <a:ext cx="23114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i="0" u="none">
                <a:solidFill>
                  <a:schemeClr val="bg1"/>
                </a:solidFill>
                <a:latin typeface="+mn-lt"/>
                <a:cs typeface="+mn-cs"/>
              </a:defRPr>
            </a:lvl1pPr>
          </a:lstStyle>
          <a:p>
            <a:pPr>
              <a:defRPr/>
            </a:pPr>
            <a:fld id="{331475C6-BE10-4A58-B3AE-0CFDD2E9268F}" type="slidenum">
              <a:rPr lang="en-ZA"/>
              <a:pPr>
                <a:defRPr/>
              </a:pPr>
              <a:t>‹#›</a:t>
            </a:fld>
            <a:endParaRPr lang="en-ZA" dirty="0"/>
          </a:p>
        </p:txBody>
      </p:sp>
      <p:sp>
        <p:nvSpPr>
          <p:cNvPr id="1028" name="AcnSubjectTitle_ID_1031" hidden="1"/>
          <p:cNvSpPr txBox="1">
            <a:spLocks noChangeArrowheads="1"/>
          </p:cNvSpPr>
          <p:nvPr>
            <p:custDataLst>
              <p:tags r:id="rId16"/>
            </p:custDataLst>
          </p:nvPr>
        </p:nvSpPr>
        <p:spPr bwMode="gray">
          <a:xfrm>
            <a:off x="661988" y="1420813"/>
            <a:ext cx="7567612" cy="244475"/>
          </a:xfrm>
          <a:prstGeom prst="rect">
            <a:avLst/>
          </a:prstGeom>
          <a:noFill/>
          <a:ln>
            <a:noFill/>
          </a:ln>
          <a:extLst/>
        </p:spPr>
        <p:txBody>
          <a:bodyPr lIns="0" tIns="0" rIns="0" bIns="0">
            <a:spAutoFit/>
          </a:bodyPr>
          <a:lstStyle>
            <a:lvl1pPr eaLnBrk="0" hangingPunct="0">
              <a:defRPr sz="1600" i="1">
                <a:solidFill>
                  <a:schemeClr val="tx1"/>
                </a:solidFill>
                <a:latin typeface="Arial" charset="0"/>
                <a:cs typeface="Arial" charset="0"/>
              </a:defRPr>
            </a:lvl1pPr>
            <a:lvl2pPr marL="742950" indent="-285750" eaLnBrk="0" hangingPunct="0">
              <a:defRPr sz="1600" i="1">
                <a:solidFill>
                  <a:schemeClr val="tx1"/>
                </a:solidFill>
                <a:latin typeface="Arial" charset="0"/>
                <a:cs typeface="Arial" charset="0"/>
              </a:defRPr>
            </a:lvl2pPr>
            <a:lvl3pPr marL="1143000" indent="-228600" eaLnBrk="0" hangingPunct="0">
              <a:defRPr sz="1600" i="1">
                <a:solidFill>
                  <a:schemeClr val="tx1"/>
                </a:solidFill>
                <a:latin typeface="Arial" charset="0"/>
                <a:cs typeface="Arial" charset="0"/>
              </a:defRPr>
            </a:lvl3pPr>
            <a:lvl4pPr marL="1600200" indent="-228600" eaLnBrk="0" hangingPunct="0">
              <a:defRPr sz="1600" i="1">
                <a:solidFill>
                  <a:schemeClr val="tx1"/>
                </a:solidFill>
                <a:latin typeface="Arial" charset="0"/>
                <a:cs typeface="Arial" charset="0"/>
              </a:defRPr>
            </a:lvl4pPr>
            <a:lvl5pPr marL="2057400" indent="-228600" eaLnBrk="0" hangingPunct="0">
              <a:defRPr sz="1600" i="1">
                <a:solidFill>
                  <a:schemeClr val="tx1"/>
                </a:solidFill>
                <a:latin typeface="Arial" charset="0"/>
                <a:cs typeface="Arial" charset="0"/>
              </a:defRPr>
            </a:lvl5pPr>
            <a:lvl6pPr marL="2514600" indent="-228600" eaLnBrk="0" fontAlgn="base" hangingPunct="0">
              <a:spcBef>
                <a:spcPct val="0"/>
              </a:spcBef>
              <a:spcAft>
                <a:spcPct val="0"/>
              </a:spcAft>
              <a:defRPr sz="1600" i="1">
                <a:solidFill>
                  <a:schemeClr val="tx1"/>
                </a:solidFill>
                <a:latin typeface="Arial" charset="0"/>
                <a:cs typeface="Arial" charset="0"/>
              </a:defRPr>
            </a:lvl6pPr>
            <a:lvl7pPr marL="2971800" indent="-228600" eaLnBrk="0" fontAlgn="base" hangingPunct="0">
              <a:spcBef>
                <a:spcPct val="0"/>
              </a:spcBef>
              <a:spcAft>
                <a:spcPct val="0"/>
              </a:spcAft>
              <a:defRPr sz="1600" i="1">
                <a:solidFill>
                  <a:schemeClr val="tx1"/>
                </a:solidFill>
                <a:latin typeface="Arial" charset="0"/>
                <a:cs typeface="Arial" charset="0"/>
              </a:defRPr>
            </a:lvl7pPr>
            <a:lvl8pPr marL="3429000" indent="-228600" eaLnBrk="0" fontAlgn="base" hangingPunct="0">
              <a:spcBef>
                <a:spcPct val="0"/>
              </a:spcBef>
              <a:spcAft>
                <a:spcPct val="0"/>
              </a:spcAft>
              <a:defRPr sz="1600" i="1">
                <a:solidFill>
                  <a:schemeClr val="tx1"/>
                </a:solidFill>
                <a:latin typeface="Arial" charset="0"/>
                <a:cs typeface="Arial" charset="0"/>
              </a:defRPr>
            </a:lvl8pPr>
            <a:lvl9pPr marL="3886200" indent="-228600" eaLnBrk="0" fontAlgn="base" hangingPunct="0">
              <a:spcBef>
                <a:spcPct val="0"/>
              </a:spcBef>
              <a:spcAft>
                <a:spcPct val="0"/>
              </a:spcAft>
              <a:defRPr sz="1600" i="1">
                <a:solidFill>
                  <a:schemeClr val="tx1"/>
                </a:solidFill>
                <a:latin typeface="Arial" charset="0"/>
                <a:cs typeface="Arial" charset="0"/>
              </a:defRPr>
            </a:lvl9pPr>
          </a:lstStyle>
          <a:p>
            <a:pPr eaLnBrk="1" hangingPunct="1">
              <a:defRPr/>
            </a:pPr>
            <a:r>
              <a:rPr lang="en-ZA" altLang="en-US" b="1" i="0" dirty="0" smtClean="0">
                <a:solidFill>
                  <a:srgbClr val="00BC8B"/>
                </a:solidFill>
              </a:rPr>
              <a:t>Subject Title</a:t>
            </a:r>
          </a:p>
        </p:txBody>
      </p:sp>
      <p:sp>
        <p:nvSpPr>
          <p:cNvPr id="1029" name="AcnActionTitle_ID_1032"/>
          <p:cNvSpPr>
            <a:spLocks noGrp="1" noChangeArrowheads="1"/>
          </p:cNvSpPr>
          <p:nvPr>
            <p:ph type="title"/>
            <p:custDataLst>
              <p:tags r:id="rId17"/>
            </p:custDataLst>
          </p:nvPr>
        </p:nvSpPr>
        <p:spPr bwMode="gray">
          <a:xfrm>
            <a:off x="344488" y="44450"/>
            <a:ext cx="95123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ZA" altLang="en-US" smtClean="0"/>
              <a:t>Click to edit Master title style</a:t>
            </a:r>
          </a:p>
        </p:txBody>
      </p:sp>
      <p:sp>
        <p:nvSpPr>
          <p:cNvPr id="1030" name="AcnStamp_ID_1030" hidden="1"/>
          <p:cNvSpPr>
            <a:spLocks noChangeArrowheads="1"/>
          </p:cNvSpPr>
          <p:nvPr>
            <p:custDataLst>
              <p:tags r:id="rId18"/>
            </p:custDataLst>
          </p:nvPr>
        </p:nvSpPr>
        <p:spPr bwMode="gray">
          <a:xfrm>
            <a:off x="8283575" y="1411288"/>
            <a:ext cx="1422400" cy="266700"/>
          </a:xfrm>
          <a:prstGeom prst="leftRightArrow">
            <a:avLst>
              <a:gd name="adj1" fmla="val 100000"/>
              <a:gd name="adj2" fmla="val 0"/>
            </a:avLst>
          </a:prstGeom>
          <a:noFill/>
          <a:ln>
            <a:noFill/>
          </a:ln>
          <a:extLst/>
        </p:spPr>
        <p:txBody>
          <a:bodyPr wrap="none" lIns="0" tIns="25400" rIns="0" bIns="25400">
            <a:spAutoFit/>
          </a:bodyPr>
          <a:lstStyle>
            <a:lvl1pPr eaLnBrk="0" hangingPunct="0">
              <a:defRPr sz="1600" i="1">
                <a:solidFill>
                  <a:schemeClr val="tx1"/>
                </a:solidFill>
                <a:latin typeface="Arial" charset="0"/>
                <a:cs typeface="Arial" charset="0"/>
              </a:defRPr>
            </a:lvl1pPr>
            <a:lvl2pPr marL="742950" indent="-285750" eaLnBrk="0" hangingPunct="0">
              <a:defRPr sz="1600" i="1">
                <a:solidFill>
                  <a:schemeClr val="tx1"/>
                </a:solidFill>
                <a:latin typeface="Arial" charset="0"/>
                <a:cs typeface="Arial" charset="0"/>
              </a:defRPr>
            </a:lvl2pPr>
            <a:lvl3pPr marL="1143000" indent="-228600" eaLnBrk="0" hangingPunct="0">
              <a:defRPr sz="1600" i="1">
                <a:solidFill>
                  <a:schemeClr val="tx1"/>
                </a:solidFill>
                <a:latin typeface="Arial" charset="0"/>
                <a:cs typeface="Arial" charset="0"/>
              </a:defRPr>
            </a:lvl3pPr>
            <a:lvl4pPr marL="1600200" indent="-228600" eaLnBrk="0" hangingPunct="0">
              <a:defRPr sz="1600" i="1">
                <a:solidFill>
                  <a:schemeClr val="tx1"/>
                </a:solidFill>
                <a:latin typeface="Arial" charset="0"/>
                <a:cs typeface="Arial" charset="0"/>
              </a:defRPr>
            </a:lvl4pPr>
            <a:lvl5pPr marL="2057400" indent="-228600" eaLnBrk="0" hangingPunct="0">
              <a:defRPr sz="1600" i="1">
                <a:solidFill>
                  <a:schemeClr val="tx1"/>
                </a:solidFill>
                <a:latin typeface="Arial" charset="0"/>
                <a:cs typeface="Arial" charset="0"/>
              </a:defRPr>
            </a:lvl5pPr>
            <a:lvl6pPr marL="2514600" indent="-228600" eaLnBrk="0" fontAlgn="base" hangingPunct="0">
              <a:spcBef>
                <a:spcPct val="0"/>
              </a:spcBef>
              <a:spcAft>
                <a:spcPct val="0"/>
              </a:spcAft>
              <a:defRPr sz="1600" i="1">
                <a:solidFill>
                  <a:schemeClr val="tx1"/>
                </a:solidFill>
                <a:latin typeface="Arial" charset="0"/>
                <a:cs typeface="Arial" charset="0"/>
              </a:defRPr>
            </a:lvl6pPr>
            <a:lvl7pPr marL="2971800" indent="-228600" eaLnBrk="0" fontAlgn="base" hangingPunct="0">
              <a:spcBef>
                <a:spcPct val="0"/>
              </a:spcBef>
              <a:spcAft>
                <a:spcPct val="0"/>
              </a:spcAft>
              <a:defRPr sz="1600" i="1">
                <a:solidFill>
                  <a:schemeClr val="tx1"/>
                </a:solidFill>
                <a:latin typeface="Arial" charset="0"/>
                <a:cs typeface="Arial" charset="0"/>
              </a:defRPr>
            </a:lvl7pPr>
            <a:lvl8pPr marL="3429000" indent="-228600" eaLnBrk="0" fontAlgn="base" hangingPunct="0">
              <a:spcBef>
                <a:spcPct val="0"/>
              </a:spcBef>
              <a:spcAft>
                <a:spcPct val="0"/>
              </a:spcAft>
              <a:defRPr sz="1600" i="1">
                <a:solidFill>
                  <a:schemeClr val="tx1"/>
                </a:solidFill>
                <a:latin typeface="Arial" charset="0"/>
                <a:cs typeface="Arial" charset="0"/>
              </a:defRPr>
            </a:lvl8pPr>
            <a:lvl9pPr marL="3886200" indent="-228600" eaLnBrk="0" fontAlgn="base" hangingPunct="0">
              <a:spcBef>
                <a:spcPct val="0"/>
              </a:spcBef>
              <a:spcAft>
                <a:spcPct val="0"/>
              </a:spcAft>
              <a:defRPr sz="1600" i="1">
                <a:solidFill>
                  <a:schemeClr val="tx1"/>
                </a:solidFill>
                <a:latin typeface="Arial" charset="0"/>
                <a:cs typeface="Arial" charset="0"/>
              </a:defRPr>
            </a:lvl9pPr>
          </a:lstStyle>
          <a:p>
            <a:pPr algn="r" eaLnBrk="1" hangingPunct="1">
              <a:defRPr/>
            </a:pPr>
            <a:r>
              <a:rPr lang="en-US" altLang="en-US" sz="1400" b="1" i="0" dirty="0" smtClean="0"/>
              <a:t>MASTER STAMP</a:t>
            </a:r>
          </a:p>
        </p:txBody>
      </p:sp>
      <p:cxnSp>
        <p:nvCxnSpPr>
          <p:cNvPr id="1031" name="AcnStpConnector_ID_1031" hidden="1"/>
          <p:cNvCxnSpPr>
            <a:cxnSpLocks noChangeShapeType="1"/>
            <a:stCxn id="1030" idx="2"/>
            <a:endCxn id="1030" idx="0"/>
          </p:cNvCxnSpPr>
          <p:nvPr>
            <p:custDataLst>
              <p:tags r:id="rId19"/>
            </p:custDataLst>
          </p:nvPr>
        </p:nvCxnSpPr>
        <p:spPr bwMode="gray">
          <a:xfrm>
            <a:off x="8283575" y="1411288"/>
            <a:ext cx="1422400"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032" name="AcnStpConnector_ID_1032" hidden="1"/>
          <p:cNvCxnSpPr>
            <a:cxnSpLocks noChangeShapeType="1"/>
            <a:stCxn id="1030" idx="4"/>
            <a:endCxn id="1030" idx="6"/>
          </p:cNvCxnSpPr>
          <p:nvPr>
            <p:custDataLst>
              <p:tags r:id="rId20"/>
            </p:custDataLst>
          </p:nvPr>
        </p:nvCxnSpPr>
        <p:spPr bwMode="gray">
          <a:xfrm>
            <a:off x="8283575" y="1677988"/>
            <a:ext cx="1422400"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Tree>
  </p:cSld>
  <p:clrMap bg1="lt1" tx1="dk1" bg2="lt2" tx2="dk2" accent1="accent1" accent2="accent2" accent3="accent3" accent4="accent4" accent5="accent5" accent6="accent6" hlink="hlink" folHlink="folHlink"/>
  <p:sldLayoutIdLst>
    <p:sldLayoutId id="2147484926" r:id="rId1"/>
    <p:sldLayoutId id="2147484913" r:id="rId2"/>
    <p:sldLayoutId id="2147484914" r:id="rId3"/>
    <p:sldLayoutId id="2147484915" r:id="rId4"/>
    <p:sldLayoutId id="2147484916" r:id="rId5"/>
    <p:sldLayoutId id="2147484917" r:id="rId6"/>
    <p:sldLayoutId id="2147484918" r:id="rId7"/>
    <p:sldLayoutId id="2147484919" r:id="rId8"/>
    <p:sldLayoutId id="2147484920" r:id="rId9"/>
    <p:sldLayoutId id="2147484921" r:id="rId10"/>
    <p:sldLayoutId id="2147484922" r:id="rId11"/>
    <p:sldLayoutId id="2147484923" r:id="rId12"/>
    <p:sldLayoutId id="2147484924" r:id="rId13"/>
    <p:sldLayoutId id="2147484925" r:id="rId14"/>
  </p:sldLayoutIdLst>
  <p:hf hdr="0" ftr="0" dt="0"/>
  <p:txStyles>
    <p:titleStyle>
      <a:lvl1pPr algn="r" rtl="0" eaLnBrk="0" fontAlgn="base" hangingPunct="0">
        <a:spcBef>
          <a:spcPct val="0"/>
        </a:spcBef>
        <a:spcAft>
          <a:spcPct val="0"/>
        </a:spcAft>
        <a:defRPr sz="2000" b="1">
          <a:solidFill>
            <a:srgbClr val="214C99"/>
          </a:solidFill>
          <a:latin typeface="+mj-lt"/>
          <a:ea typeface="+mj-ea"/>
          <a:cs typeface="+mj-cs"/>
        </a:defRPr>
      </a:lvl1pPr>
      <a:lvl2pPr algn="r" rtl="0" eaLnBrk="0" fontAlgn="base" hangingPunct="0">
        <a:spcBef>
          <a:spcPct val="0"/>
        </a:spcBef>
        <a:spcAft>
          <a:spcPct val="0"/>
        </a:spcAft>
        <a:defRPr sz="2000" b="1">
          <a:solidFill>
            <a:srgbClr val="214C99"/>
          </a:solidFill>
          <a:latin typeface="Arial" charset="0"/>
        </a:defRPr>
      </a:lvl2pPr>
      <a:lvl3pPr algn="r" rtl="0" eaLnBrk="0" fontAlgn="base" hangingPunct="0">
        <a:spcBef>
          <a:spcPct val="0"/>
        </a:spcBef>
        <a:spcAft>
          <a:spcPct val="0"/>
        </a:spcAft>
        <a:defRPr sz="2000" b="1">
          <a:solidFill>
            <a:srgbClr val="214C99"/>
          </a:solidFill>
          <a:latin typeface="Arial" charset="0"/>
        </a:defRPr>
      </a:lvl3pPr>
      <a:lvl4pPr algn="r" rtl="0" eaLnBrk="0" fontAlgn="base" hangingPunct="0">
        <a:spcBef>
          <a:spcPct val="0"/>
        </a:spcBef>
        <a:spcAft>
          <a:spcPct val="0"/>
        </a:spcAft>
        <a:defRPr sz="2000" b="1">
          <a:solidFill>
            <a:srgbClr val="214C99"/>
          </a:solidFill>
          <a:latin typeface="Arial" charset="0"/>
        </a:defRPr>
      </a:lvl4pPr>
      <a:lvl5pPr algn="r" rtl="0" eaLnBrk="0" fontAlgn="base" hangingPunct="0">
        <a:spcBef>
          <a:spcPct val="0"/>
        </a:spcBef>
        <a:spcAft>
          <a:spcPct val="0"/>
        </a:spcAft>
        <a:defRPr sz="2000" b="1">
          <a:solidFill>
            <a:srgbClr val="214C99"/>
          </a:solidFill>
          <a:latin typeface="Arial" charset="0"/>
        </a:defRPr>
      </a:lvl5pPr>
      <a:lvl6pPr marL="457200" algn="r" rtl="0" fontAlgn="base">
        <a:spcBef>
          <a:spcPct val="0"/>
        </a:spcBef>
        <a:spcAft>
          <a:spcPct val="0"/>
        </a:spcAft>
        <a:defRPr b="1">
          <a:solidFill>
            <a:srgbClr val="214C99"/>
          </a:solidFill>
          <a:latin typeface="Arial" charset="0"/>
        </a:defRPr>
      </a:lvl6pPr>
      <a:lvl7pPr marL="914400" algn="r" rtl="0" fontAlgn="base">
        <a:spcBef>
          <a:spcPct val="0"/>
        </a:spcBef>
        <a:spcAft>
          <a:spcPct val="0"/>
        </a:spcAft>
        <a:defRPr b="1">
          <a:solidFill>
            <a:srgbClr val="214C99"/>
          </a:solidFill>
          <a:latin typeface="Arial" charset="0"/>
        </a:defRPr>
      </a:lvl7pPr>
      <a:lvl8pPr marL="1371600" algn="r" rtl="0" fontAlgn="base">
        <a:spcBef>
          <a:spcPct val="0"/>
        </a:spcBef>
        <a:spcAft>
          <a:spcPct val="0"/>
        </a:spcAft>
        <a:defRPr b="1">
          <a:solidFill>
            <a:srgbClr val="214C99"/>
          </a:solidFill>
          <a:latin typeface="Arial" charset="0"/>
        </a:defRPr>
      </a:lvl8pPr>
      <a:lvl9pPr marL="1828800" algn="r" rtl="0" fontAlgn="base">
        <a:spcBef>
          <a:spcPct val="0"/>
        </a:spcBef>
        <a:spcAft>
          <a:spcPct val="0"/>
        </a:spcAft>
        <a:defRPr b="1">
          <a:solidFill>
            <a:srgbClr val="214C99"/>
          </a:solidFill>
          <a:latin typeface="Arial" charset="0"/>
        </a:defRPr>
      </a:lvl9pPr>
    </p:titleStyle>
    <p:bodyStyle>
      <a:lvl1pPr marL="342900" indent="-342900" algn="l" rtl="0" eaLnBrk="0" fontAlgn="base" hangingPunct="0">
        <a:spcBef>
          <a:spcPts val="200"/>
        </a:spcBef>
        <a:spcAft>
          <a:spcPts val="200"/>
        </a:spcAft>
        <a:buClr>
          <a:schemeClr val="accent1"/>
        </a:buClr>
        <a:defRPr sz="2000">
          <a:solidFill>
            <a:srgbClr val="0000FF"/>
          </a:solidFill>
          <a:latin typeface="+mn-lt"/>
          <a:ea typeface="+mn-ea"/>
          <a:cs typeface="+mn-cs"/>
        </a:defRPr>
      </a:lvl1pPr>
      <a:lvl2pPr marL="355600" indent="-355600" algn="l" rtl="0" eaLnBrk="0" fontAlgn="base" hangingPunct="0">
        <a:spcBef>
          <a:spcPct val="20000"/>
        </a:spcBef>
        <a:spcAft>
          <a:spcPct val="0"/>
        </a:spcAft>
        <a:buFont typeface="Wingdings" pitchFamily="2" charset="2"/>
        <a:buChar char=""/>
        <a:defRPr>
          <a:solidFill>
            <a:schemeClr val="tx1"/>
          </a:solidFill>
          <a:latin typeface="+mn-lt"/>
        </a:defRPr>
      </a:lvl2pPr>
      <a:lvl3pPr marL="719138" indent="-363538" algn="l" rtl="0" eaLnBrk="0" fontAlgn="base" hangingPunct="0">
        <a:spcBef>
          <a:spcPct val="20000"/>
        </a:spcBef>
        <a:spcAft>
          <a:spcPct val="0"/>
        </a:spcAft>
        <a:buChar char="•"/>
        <a:defRPr sz="1600">
          <a:solidFill>
            <a:schemeClr val="tx1"/>
          </a:solidFill>
          <a:latin typeface="+mn-lt"/>
        </a:defRPr>
      </a:lvl3pPr>
      <a:lvl4pPr marL="1074738" indent="-355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016375" y="3219640"/>
            <a:ext cx="5608638" cy="1569660"/>
          </a:xfrm>
        </p:spPr>
        <p:txBody>
          <a:bodyPr/>
          <a:lstStyle/>
          <a:p>
            <a:pPr algn="just"/>
            <a:r>
              <a:rPr lang="en-US" altLang="en-US" dirty="0" smtClean="0">
                <a:solidFill>
                  <a:schemeClr val="tx1"/>
                </a:solidFill>
              </a:rPr>
              <a:t>Presentation to the Joint </a:t>
            </a:r>
            <a:r>
              <a:rPr lang="en-US" altLang="en-US" dirty="0">
                <a:solidFill>
                  <a:schemeClr val="tx1"/>
                </a:solidFill>
              </a:rPr>
              <a:t>S</a:t>
            </a:r>
            <a:r>
              <a:rPr lang="en-US" altLang="en-US" dirty="0" smtClean="0">
                <a:solidFill>
                  <a:schemeClr val="tx1"/>
                </a:solidFill>
              </a:rPr>
              <a:t>ession of  the Portfolio </a:t>
            </a:r>
            <a:r>
              <a:rPr lang="en-US" altLang="en-US" dirty="0">
                <a:solidFill>
                  <a:schemeClr val="tx1"/>
                </a:solidFill>
              </a:rPr>
              <a:t>C</a:t>
            </a:r>
            <a:r>
              <a:rPr lang="en-US" altLang="en-US" dirty="0" smtClean="0">
                <a:solidFill>
                  <a:schemeClr val="tx1"/>
                </a:solidFill>
              </a:rPr>
              <a:t>ommittees on Home </a:t>
            </a:r>
            <a:r>
              <a:rPr lang="en-US" altLang="en-US" dirty="0">
                <a:solidFill>
                  <a:schemeClr val="tx1"/>
                </a:solidFill>
              </a:rPr>
              <a:t>A</a:t>
            </a:r>
            <a:r>
              <a:rPr lang="en-US" altLang="en-US" dirty="0" smtClean="0">
                <a:solidFill>
                  <a:schemeClr val="tx1"/>
                </a:solidFill>
              </a:rPr>
              <a:t>ffairs and Telecommunications and Postal </a:t>
            </a:r>
            <a:r>
              <a:rPr lang="en-US" altLang="en-US" dirty="0">
                <a:solidFill>
                  <a:schemeClr val="tx1"/>
                </a:solidFill>
              </a:rPr>
              <a:t>S</a:t>
            </a:r>
            <a:r>
              <a:rPr lang="en-US" altLang="en-US" dirty="0" smtClean="0">
                <a:solidFill>
                  <a:schemeClr val="tx1"/>
                </a:solidFill>
              </a:rPr>
              <a:t>ervices </a:t>
            </a:r>
            <a:endParaRPr lang="en-US" altLang="en-US" sz="1200" dirty="0" smtClean="0">
              <a:solidFill>
                <a:schemeClr val="tx1"/>
              </a:solidFill>
            </a:endParaRPr>
          </a:p>
        </p:txBody>
      </p:sp>
      <p:sp>
        <p:nvSpPr>
          <p:cNvPr id="2" name="TextBox 1"/>
          <p:cNvSpPr txBox="1"/>
          <p:nvPr/>
        </p:nvSpPr>
        <p:spPr>
          <a:xfrm>
            <a:off x="1280592" y="6309320"/>
            <a:ext cx="2255746" cy="338554"/>
          </a:xfrm>
          <a:prstGeom prst="rect">
            <a:avLst/>
          </a:prstGeom>
          <a:noFill/>
        </p:spPr>
        <p:txBody>
          <a:bodyPr wrap="none" rtlCol="0">
            <a:spAutoFit/>
          </a:bodyPr>
          <a:lstStyle/>
          <a:p>
            <a:r>
              <a:rPr lang="en-US" b="1" i="0" dirty="0" smtClean="0">
                <a:latin typeface="+mn-lt"/>
              </a:rPr>
              <a:t>06 SEPTEMBER 2016</a:t>
            </a:r>
            <a:endParaRPr lang="en-US" b="1" i="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2506" y="4406901"/>
            <a:ext cx="8420100" cy="615553"/>
          </a:xfrm>
        </p:spPr>
        <p:txBody>
          <a:bodyPr/>
          <a:lstStyle/>
          <a:p>
            <a:r>
              <a:rPr lang="en-ZA" dirty="0" smtClean="0"/>
              <a:t>CONTRACTED SERVICES</a:t>
            </a:r>
            <a:endParaRPr lang="en-ZA" dirty="0"/>
          </a:p>
        </p:txBody>
      </p:sp>
      <p:sp>
        <p:nvSpPr>
          <p:cNvPr id="6" name="Text Placeholder 5"/>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10</a:t>
            </a:fld>
            <a:endParaRPr lang="en-ZA" dirty="0"/>
          </a:p>
        </p:txBody>
      </p:sp>
    </p:spTree>
    <p:extLst>
      <p:ext uri="{BB962C8B-B14F-4D97-AF65-F5344CB8AC3E}">
        <p14:creationId xmlns:p14="http://schemas.microsoft.com/office/powerpoint/2010/main" xmlns="" val="4248355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CONTRACTED SERVICES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02531125"/>
              </p:ext>
            </p:extLst>
          </p:nvPr>
        </p:nvGraphicFramePr>
        <p:xfrm>
          <a:off x="1496616" y="1484786"/>
          <a:ext cx="6624736" cy="4392487"/>
        </p:xfrm>
        <a:graphic>
          <a:graphicData uri="http://schemas.openxmlformats.org/drawingml/2006/table">
            <a:tbl>
              <a:tblPr firstRow="1" bandRow="1">
                <a:tableStyleId>{5C22544A-7EE6-4342-B048-85BDC9FD1C3A}</a:tableStyleId>
              </a:tblPr>
              <a:tblGrid>
                <a:gridCol w="2632180"/>
                <a:gridCol w="3992556"/>
              </a:tblGrid>
              <a:tr h="399317">
                <a:tc>
                  <a:txBody>
                    <a:bodyPr/>
                    <a:lstStyle/>
                    <a:p>
                      <a:endParaRPr lang="en-US" dirty="0"/>
                    </a:p>
                  </a:txBody>
                  <a:tcPr/>
                </a:tc>
                <a:tc>
                  <a:txBody>
                    <a:bodyPr/>
                    <a:lstStyle/>
                    <a:p>
                      <a:endParaRPr lang="en-US"/>
                    </a:p>
                  </a:txBody>
                  <a:tcPr/>
                </a:tc>
              </a:tr>
              <a:tr h="399317">
                <a:tc rowSpan="5">
                  <a:txBody>
                    <a:bodyPr/>
                    <a:lstStyle/>
                    <a:p>
                      <a:r>
                        <a:rPr lang="en-US" dirty="0" smtClean="0"/>
                        <a:t>Networks</a:t>
                      </a:r>
                      <a:endParaRPr lang="en-US" dirty="0"/>
                    </a:p>
                  </a:txBody>
                  <a:tcPr anchor="ctr"/>
                </a:tc>
                <a:tc>
                  <a:txBody>
                    <a:bodyPr/>
                    <a:lstStyle/>
                    <a:p>
                      <a:r>
                        <a:rPr lang="en-US" dirty="0" smtClean="0"/>
                        <a:t>Dedicated Virtual Private</a:t>
                      </a:r>
                      <a:r>
                        <a:rPr lang="en-US" baseline="0" dirty="0" smtClean="0"/>
                        <a:t> Network</a:t>
                      </a:r>
                      <a:endParaRPr lang="en-US" dirty="0"/>
                    </a:p>
                  </a:txBody>
                  <a:tcPr/>
                </a:tc>
              </a:tr>
              <a:tr h="399317">
                <a:tc vMerge="1">
                  <a:txBody>
                    <a:bodyPr/>
                    <a:lstStyle/>
                    <a:p>
                      <a:endParaRPr lang="en-US" dirty="0"/>
                    </a:p>
                  </a:txBody>
                  <a:tcPr/>
                </a:tc>
                <a:tc>
                  <a:txBody>
                    <a:bodyPr/>
                    <a:lstStyle/>
                    <a:p>
                      <a:r>
                        <a:rPr lang="en-US" dirty="0" smtClean="0"/>
                        <a:t>Dedicated Internet</a:t>
                      </a:r>
                      <a:endParaRPr lang="en-US" dirty="0"/>
                    </a:p>
                  </a:txBody>
                  <a:tcPr/>
                </a:tc>
              </a:tr>
              <a:tr h="399317">
                <a:tc vMerge="1">
                  <a:txBody>
                    <a:bodyPr/>
                    <a:lstStyle/>
                    <a:p>
                      <a:endParaRPr lang="en-US" dirty="0"/>
                    </a:p>
                  </a:txBody>
                  <a:tcPr/>
                </a:tc>
                <a:tc>
                  <a:txBody>
                    <a:bodyPr/>
                    <a:lstStyle/>
                    <a:p>
                      <a:r>
                        <a:rPr lang="en-US" dirty="0" smtClean="0"/>
                        <a:t>Remote Access</a:t>
                      </a:r>
                      <a:endParaRPr lang="en-US" dirty="0"/>
                    </a:p>
                  </a:txBody>
                  <a:tcPr/>
                </a:tc>
              </a:tr>
              <a:tr h="399317">
                <a:tc vMerge="1">
                  <a:txBody>
                    <a:bodyPr/>
                    <a:lstStyle/>
                    <a:p>
                      <a:endParaRPr lang="en-US" dirty="0"/>
                    </a:p>
                  </a:txBody>
                  <a:tcPr/>
                </a:tc>
                <a:tc>
                  <a:txBody>
                    <a:bodyPr/>
                    <a:lstStyle/>
                    <a:p>
                      <a:r>
                        <a:rPr lang="en-US" dirty="0" smtClean="0"/>
                        <a:t>Common Access Point</a:t>
                      </a:r>
                      <a:endParaRPr lang="en-US" dirty="0"/>
                    </a:p>
                  </a:txBody>
                  <a:tcPr/>
                </a:tc>
              </a:tr>
              <a:tr h="399317">
                <a:tc vMerge="1">
                  <a:txBody>
                    <a:bodyPr/>
                    <a:lstStyle/>
                    <a:p>
                      <a:endParaRPr lang="en-US" dirty="0"/>
                    </a:p>
                  </a:txBody>
                  <a:tcPr/>
                </a:tc>
                <a:tc>
                  <a:txBody>
                    <a:bodyPr/>
                    <a:lstStyle/>
                    <a:p>
                      <a:r>
                        <a:rPr lang="en-US" dirty="0" smtClean="0"/>
                        <a:t>VSAT </a:t>
                      </a:r>
                      <a:endParaRPr lang="en-US" dirty="0"/>
                    </a:p>
                  </a:txBody>
                  <a:tcPr/>
                </a:tc>
              </a:tr>
              <a:tr h="399317">
                <a:tc>
                  <a:txBody>
                    <a:bodyPr/>
                    <a:lstStyle/>
                    <a:p>
                      <a:r>
                        <a:rPr lang="en-US" dirty="0" smtClean="0"/>
                        <a:t>Hosting</a:t>
                      </a:r>
                      <a:endParaRPr lang="en-US" dirty="0"/>
                    </a:p>
                  </a:txBody>
                  <a:tcPr/>
                </a:tc>
                <a:tc>
                  <a:txBody>
                    <a:bodyPr/>
                    <a:lstStyle/>
                    <a:p>
                      <a:r>
                        <a:rPr lang="en-US" dirty="0" smtClean="0"/>
                        <a:t>Mainframe</a:t>
                      </a:r>
                      <a:r>
                        <a:rPr lang="en-US" baseline="0" dirty="0" smtClean="0"/>
                        <a:t> Hosting</a:t>
                      </a:r>
                      <a:endParaRPr lang="en-US" dirty="0"/>
                    </a:p>
                  </a:txBody>
                  <a:tcPr/>
                </a:tc>
              </a:tr>
              <a:tr h="399317">
                <a:tc>
                  <a:txBody>
                    <a:bodyPr/>
                    <a:lstStyle/>
                    <a:p>
                      <a:endParaRPr lang="en-US" dirty="0"/>
                    </a:p>
                  </a:txBody>
                  <a:tcPr/>
                </a:tc>
                <a:tc>
                  <a:txBody>
                    <a:bodyPr/>
                    <a:lstStyle/>
                    <a:p>
                      <a:r>
                        <a:rPr lang="en-US" dirty="0" smtClean="0"/>
                        <a:t>Hosted Batch Printing</a:t>
                      </a:r>
                      <a:endParaRPr lang="en-US" dirty="0"/>
                    </a:p>
                  </a:txBody>
                  <a:tcPr/>
                </a:tc>
              </a:tr>
              <a:tr h="399317">
                <a:tc>
                  <a:txBody>
                    <a:bodyPr/>
                    <a:lstStyle/>
                    <a:p>
                      <a:endParaRPr lang="en-US" dirty="0"/>
                    </a:p>
                  </a:txBody>
                  <a:tcPr/>
                </a:tc>
                <a:tc>
                  <a:txBody>
                    <a:bodyPr/>
                    <a:lstStyle/>
                    <a:p>
                      <a:r>
                        <a:rPr lang="en-US" dirty="0" smtClean="0"/>
                        <a:t>Server Accommodation</a:t>
                      </a:r>
                      <a:r>
                        <a:rPr lang="en-US" baseline="0" dirty="0" smtClean="0"/>
                        <a:t> Facilities</a:t>
                      </a:r>
                      <a:endParaRPr lang="en-US" dirty="0"/>
                    </a:p>
                  </a:txBody>
                  <a:tcPr/>
                </a:tc>
              </a:tr>
              <a:tr h="399317">
                <a:tc>
                  <a:txBody>
                    <a:bodyPr/>
                    <a:lstStyle/>
                    <a:p>
                      <a:r>
                        <a:rPr lang="en-US" dirty="0" smtClean="0"/>
                        <a:t>Unified</a:t>
                      </a:r>
                      <a:r>
                        <a:rPr lang="en-US" baseline="0" dirty="0" smtClean="0"/>
                        <a:t> Messaging</a:t>
                      </a:r>
                      <a:endParaRPr lang="en-US" dirty="0"/>
                    </a:p>
                  </a:txBody>
                  <a:tcPr/>
                </a:tc>
                <a:tc>
                  <a:txBody>
                    <a:bodyPr/>
                    <a:lstStyle/>
                    <a:p>
                      <a:r>
                        <a:rPr lang="en-US" dirty="0" smtClean="0"/>
                        <a:t>Wireless Access</a:t>
                      </a:r>
                      <a:r>
                        <a:rPr lang="en-US" baseline="0" dirty="0" smtClean="0"/>
                        <a:t> Point</a:t>
                      </a:r>
                      <a:endParaRPr lang="en-US" dirty="0"/>
                    </a:p>
                  </a:txBody>
                  <a:tcPr/>
                </a:tc>
              </a:tr>
              <a:tr h="399317">
                <a:tc>
                  <a:txBody>
                    <a:bodyPr/>
                    <a:lstStyle/>
                    <a:p>
                      <a:r>
                        <a:rPr lang="en-US" dirty="0" smtClean="0"/>
                        <a:t>LAN and Desktop</a:t>
                      </a:r>
                      <a:endParaRPr lang="en-US" dirty="0"/>
                    </a:p>
                  </a:txBody>
                  <a:tcPr/>
                </a:tc>
                <a:tc>
                  <a:txBody>
                    <a:bodyPr/>
                    <a:lstStyle/>
                    <a:p>
                      <a:r>
                        <a:rPr lang="en-US" dirty="0" smtClean="0"/>
                        <a:t>Support</a:t>
                      </a:r>
                      <a:r>
                        <a:rPr lang="en-US" baseline="0" dirty="0" smtClean="0"/>
                        <a:t> and Cabling</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3370C1F3-7471-4A2C-9AA9-3FE63515BAFA}" type="slidenum">
              <a:rPr lang="en-ZA" smtClean="0"/>
              <a:pPr>
                <a:defRPr/>
              </a:pPr>
              <a:t>11</a:t>
            </a:fld>
            <a:endParaRPr lang="en-ZA" dirty="0"/>
          </a:p>
        </p:txBody>
      </p:sp>
    </p:spTree>
    <p:extLst>
      <p:ext uri="{BB962C8B-B14F-4D97-AF65-F5344CB8AC3E}">
        <p14:creationId xmlns:p14="http://schemas.microsoft.com/office/powerpoint/2010/main" xmlns="" val="217049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2506" y="4406901"/>
            <a:ext cx="8420100" cy="615553"/>
          </a:xfrm>
        </p:spPr>
        <p:txBody>
          <a:bodyPr/>
          <a:lstStyle/>
          <a:p>
            <a:r>
              <a:rPr lang="en-ZA" dirty="0" smtClean="0"/>
              <a:t>DEDICATED </a:t>
            </a:r>
            <a:r>
              <a:rPr lang="en-ZA" dirty="0" err="1" smtClean="0"/>
              <a:t>Vpn</a:t>
            </a:r>
            <a:endParaRPr lang="en-ZA" dirty="0"/>
          </a:p>
        </p:txBody>
      </p:sp>
      <p:sp>
        <p:nvSpPr>
          <p:cNvPr id="6" name="Text Placeholder 5"/>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12</a:t>
            </a:fld>
            <a:endParaRPr lang="en-ZA" dirty="0"/>
          </a:p>
        </p:txBody>
      </p:sp>
    </p:spTree>
    <p:extLst>
      <p:ext uri="{BB962C8B-B14F-4D97-AF65-F5344CB8AC3E}">
        <p14:creationId xmlns:p14="http://schemas.microsoft.com/office/powerpoint/2010/main" xmlns="" val="3124861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DEDICATED VPN</a:t>
            </a:r>
            <a:endParaRPr lang="en-US" dirty="0"/>
          </a:p>
        </p:txBody>
      </p:sp>
      <p:sp>
        <p:nvSpPr>
          <p:cNvPr id="6" name="Content Placeholder 5"/>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13</a:t>
            </a:fld>
            <a:endParaRPr lang="en-ZA" dirty="0"/>
          </a:p>
        </p:txBody>
      </p:sp>
      <p:sp>
        <p:nvSpPr>
          <p:cNvPr id="7" name="TextBox 6"/>
          <p:cNvSpPr txBox="1">
            <a:spLocks noChangeArrowheads="1"/>
          </p:cNvSpPr>
          <p:nvPr/>
        </p:nvSpPr>
        <p:spPr bwMode="auto">
          <a:xfrm>
            <a:off x="776288" y="1700808"/>
            <a:ext cx="8785224" cy="4293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1600" i="1">
                <a:solidFill>
                  <a:schemeClr val="tx1"/>
                </a:solidFill>
                <a:latin typeface="Arial" pitchFamily="34" charset="0"/>
                <a:cs typeface="Arial" pitchFamily="34" charset="0"/>
              </a:defRPr>
            </a:lvl1pPr>
            <a:lvl2pPr marL="742950" indent="-285750" eaLnBrk="0" hangingPunct="0">
              <a:defRPr sz="1600" i="1">
                <a:solidFill>
                  <a:schemeClr val="tx1"/>
                </a:solidFill>
                <a:latin typeface="Arial" pitchFamily="34" charset="0"/>
                <a:cs typeface="Arial" pitchFamily="34" charset="0"/>
              </a:defRPr>
            </a:lvl2pPr>
            <a:lvl3pPr marL="1143000" indent="-228600" eaLnBrk="0" hangingPunct="0">
              <a:defRPr sz="1600" i="1">
                <a:solidFill>
                  <a:schemeClr val="tx1"/>
                </a:solidFill>
                <a:latin typeface="Arial" pitchFamily="34" charset="0"/>
                <a:cs typeface="Arial" pitchFamily="34" charset="0"/>
              </a:defRPr>
            </a:lvl3pPr>
            <a:lvl4pPr marL="1600200" indent="-228600" eaLnBrk="0" hangingPunct="0">
              <a:defRPr sz="1600" i="1">
                <a:solidFill>
                  <a:schemeClr val="tx1"/>
                </a:solidFill>
                <a:latin typeface="Arial" pitchFamily="34" charset="0"/>
                <a:cs typeface="Arial" pitchFamily="34" charset="0"/>
              </a:defRPr>
            </a:lvl4pPr>
            <a:lvl5pPr marL="2057400" indent="-228600" eaLnBrk="0" hangingPunc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i="1">
                <a:solidFill>
                  <a:schemeClr val="tx1"/>
                </a:solidFill>
                <a:latin typeface="Arial" pitchFamily="34" charset="0"/>
                <a:cs typeface="Arial" pitchFamily="34" charset="0"/>
              </a:defRPr>
            </a:lvl9pPr>
          </a:lstStyle>
          <a:p>
            <a:pPr algn="just" eaLnBrk="1" hangingPunct="1">
              <a:lnSpc>
                <a:spcPct val="150000"/>
              </a:lnSpc>
              <a:buFont typeface="Wingdings" pitchFamily="2" charset="2"/>
              <a:buChar char="v"/>
            </a:pPr>
            <a:r>
              <a:rPr lang="en-ZA" altLang="en-US" b="1" i="0" dirty="0"/>
              <a:t>Service Description</a:t>
            </a:r>
          </a:p>
          <a:p>
            <a:pPr eaLnBrk="1" hangingPunct="1">
              <a:lnSpc>
                <a:spcPct val="150000"/>
              </a:lnSpc>
            </a:pPr>
            <a:r>
              <a:rPr lang="en-ZA" altLang="en-US" sz="1400" i="0" dirty="0"/>
              <a:t>	A dedicated VPN service provides connectivity of an individual office </a:t>
            </a:r>
            <a:r>
              <a:rPr lang="en-ZA" altLang="en-US" sz="1400" i="0" dirty="0" smtClean="0"/>
              <a:t>of the Department of Home </a:t>
            </a:r>
            <a:r>
              <a:rPr lang="en-ZA" altLang="en-US" sz="1400" i="0" dirty="0"/>
              <a:t>Affairs </a:t>
            </a:r>
            <a:r>
              <a:rPr lang="en-ZA" altLang="en-US" sz="1400" i="0" dirty="0" smtClean="0"/>
              <a:t>(DHA) with </a:t>
            </a:r>
            <a:r>
              <a:rPr lang="en-ZA" altLang="en-US" sz="1400" i="0" dirty="0"/>
              <a:t>the back office systems of </a:t>
            </a:r>
            <a:r>
              <a:rPr lang="en-ZA" altLang="en-US" sz="1400" i="0" dirty="0" smtClean="0"/>
              <a:t>DHA.</a:t>
            </a:r>
            <a:endParaRPr lang="en-ZA" altLang="en-US" sz="1400" i="0" dirty="0"/>
          </a:p>
          <a:p>
            <a:pPr algn="just" eaLnBrk="1" hangingPunct="1">
              <a:lnSpc>
                <a:spcPct val="150000"/>
              </a:lnSpc>
            </a:pPr>
            <a:endParaRPr lang="en-ZA" altLang="en-US" sz="1800" i="0" dirty="0"/>
          </a:p>
          <a:p>
            <a:pPr algn="just" eaLnBrk="1" hangingPunct="1">
              <a:lnSpc>
                <a:spcPct val="150000"/>
              </a:lnSpc>
              <a:buFont typeface="Wingdings" pitchFamily="2" charset="2"/>
              <a:buChar char="v"/>
            </a:pPr>
            <a:r>
              <a:rPr lang="en-ZA" altLang="en-US" b="1" i="0" dirty="0"/>
              <a:t>Service Features</a:t>
            </a:r>
          </a:p>
          <a:p>
            <a:pPr algn="just" eaLnBrk="1" hangingPunct="1">
              <a:lnSpc>
                <a:spcPct val="150000"/>
              </a:lnSpc>
            </a:pPr>
            <a:r>
              <a:rPr lang="en-ZA" altLang="en-US" sz="1400" i="0" dirty="0"/>
              <a:t>	The service can be provided in </a:t>
            </a:r>
            <a:r>
              <a:rPr lang="en-ZA" altLang="en-US" sz="1400" i="0" dirty="0" smtClean="0"/>
              <a:t>fully outsourced </a:t>
            </a:r>
            <a:r>
              <a:rPr lang="en-ZA" altLang="en-US" sz="1400" i="0" dirty="0"/>
              <a:t>or </a:t>
            </a:r>
            <a:r>
              <a:rPr lang="en-ZA" altLang="en-US" sz="1400" i="0" dirty="0" smtClean="0"/>
              <a:t>dedicated versions. </a:t>
            </a:r>
            <a:r>
              <a:rPr lang="en-ZA" altLang="en-US" sz="1400" i="0" dirty="0"/>
              <a:t>In the </a:t>
            </a:r>
            <a:r>
              <a:rPr lang="en-ZA" altLang="en-US" sz="1400" i="0" dirty="0" smtClean="0"/>
              <a:t>fully outsourced version, </a:t>
            </a:r>
            <a:r>
              <a:rPr lang="en-ZA" altLang="en-US" sz="1400" i="0" dirty="0"/>
              <a:t>SITA </a:t>
            </a:r>
            <a:r>
              <a:rPr lang="en-ZA" altLang="en-US" sz="1400" i="0" dirty="0" smtClean="0"/>
              <a:t>owns and manages </a:t>
            </a:r>
            <a:r>
              <a:rPr lang="en-ZA" altLang="en-US" sz="1400" i="0" dirty="0"/>
              <a:t>the routers at the </a:t>
            </a:r>
            <a:r>
              <a:rPr lang="en-ZA" altLang="en-US" sz="1400" i="0" dirty="0" smtClean="0"/>
              <a:t>office sites. </a:t>
            </a:r>
            <a:r>
              <a:rPr lang="en-ZA" altLang="en-US" sz="1400" i="0" dirty="0"/>
              <a:t>In the </a:t>
            </a:r>
            <a:r>
              <a:rPr lang="en-ZA" altLang="en-US" sz="1400" i="0" dirty="0" smtClean="0"/>
              <a:t>dedicated </a:t>
            </a:r>
            <a:r>
              <a:rPr lang="en-ZA" altLang="en-US" sz="1400" i="0" dirty="0"/>
              <a:t>version, DHA </a:t>
            </a:r>
            <a:r>
              <a:rPr lang="en-ZA" altLang="en-US" sz="1400" i="0" dirty="0" smtClean="0"/>
              <a:t>owns and manages the routers </a:t>
            </a:r>
            <a:r>
              <a:rPr lang="en-ZA" altLang="en-US" sz="1400" i="0" dirty="0"/>
              <a:t>at </a:t>
            </a:r>
            <a:r>
              <a:rPr lang="en-ZA" altLang="en-US" sz="1400" i="0" dirty="0" smtClean="0"/>
              <a:t>the office sites. </a:t>
            </a:r>
            <a:r>
              <a:rPr lang="en-ZA" altLang="en-US" sz="1400" i="0" dirty="0"/>
              <a:t>The service with DHA is </a:t>
            </a:r>
            <a:r>
              <a:rPr lang="en-ZA" altLang="en-US" sz="1400" i="0" dirty="0" smtClean="0"/>
              <a:t>a Dedicated </a:t>
            </a:r>
            <a:r>
              <a:rPr lang="en-ZA" altLang="en-US" sz="1400" i="0" dirty="0"/>
              <a:t>VPN Service</a:t>
            </a:r>
            <a:r>
              <a:rPr lang="en-ZA" altLang="en-US" sz="1400" i="0" dirty="0" smtClean="0"/>
              <a:t>.. </a:t>
            </a:r>
          </a:p>
          <a:p>
            <a:pPr algn="just" eaLnBrk="1" hangingPunct="1">
              <a:lnSpc>
                <a:spcPct val="150000"/>
              </a:lnSpc>
            </a:pPr>
            <a:endParaRPr lang="en-ZA" altLang="en-US" sz="1800" i="0" dirty="0"/>
          </a:p>
          <a:p>
            <a:pPr algn="just" eaLnBrk="1" hangingPunct="1">
              <a:lnSpc>
                <a:spcPct val="150000"/>
              </a:lnSpc>
              <a:buFont typeface="Wingdings" panose="05000000000000000000" pitchFamily="2" charset="2"/>
              <a:buChar char="v"/>
            </a:pPr>
            <a:r>
              <a:rPr lang="en-ZA" altLang="en-US" b="1" i="0" dirty="0"/>
              <a:t>Current Service Level Agreement</a:t>
            </a:r>
          </a:p>
          <a:p>
            <a:pPr marL="358775" indent="0" algn="just" defTabSz="358775" eaLnBrk="1" hangingPunct="1">
              <a:lnSpc>
                <a:spcPct val="150000"/>
              </a:lnSpc>
              <a:tabLst>
                <a:tab pos="271463" algn="l"/>
              </a:tabLst>
            </a:pPr>
            <a:r>
              <a:rPr lang="en-ZA" altLang="en-US" sz="1400" i="0" dirty="0"/>
              <a:t>Generally, </a:t>
            </a:r>
            <a:r>
              <a:rPr lang="en-ZA" altLang="en-US" sz="1400" i="0" dirty="0" smtClean="0"/>
              <a:t>a dedicated VPN </a:t>
            </a:r>
            <a:r>
              <a:rPr lang="en-ZA" altLang="en-US" sz="1400" i="0" dirty="0"/>
              <a:t>service </a:t>
            </a:r>
            <a:r>
              <a:rPr lang="en-ZA" altLang="en-US" sz="1400" i="0" dirty="0" smtClean="0"/>
              <a:t>can be provided under Bronze</a:t>
            </a:r>
            <a:r>
              <a:rPr lang="en-ZA" altLang="en-US" sz="1400" i="0" dirty="0"/>
              <a:t>, Silver, Gold &amp; Platinum service </a:t>
            </a:r>
            <a:r>
              <a:rPr lang="en-ZA" altLang="en-US" sz="1400" i="0" dirty="0" smtClean="0"/>
              <a:t>levels. The current Service Level Agreement between SITA and DHA is for a Bronze service. </a:t>
            </a:r>
            <a:endParaRPr lang="en-ZA" altLang="en-US" sz="1400" i="0" dirty="0"/>
          </a:p>
        </p:txBody>
      </p:sp>
    </p:spTree>
    <p:extLst>
      <p:ext uri="{BB962C8B-B14F-4D97-AF65-F5344CB8AC3E}">
        <p14:creationId xmlns:p14="http://schemas.microsoft.com/office/powerpoint/2010/main" xmlns="" val="1674410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LEVEL DEFINITIONS</a:t>
            </a:r>
            <a:endParaRPr lang="en-US" dirty="0"/>
          </a:p>
        </p:txBody>
      </p:sp>
      <p:sp>
        <p:nvSpPr>
          <p:cNvPr id="3" name="Content Placeholder 2"/>
          <p:cNvSpPr>
            <a:spLocks noGrp="1"/>
          </p:cNvSpPr>
          <p:nvPr>
            <p:ph idx="1"/>
          </p:nvPr>
        </p:nvSpPr>
        <p:spPr>
          <a:xfrm>
            <a:off x="584729" y="1556792"/>
            <a:ext cx="8970433" cy="4860578"/>
          </a:xfrm>
        </p:spPr>
        <p:txBody>
          <a:bodyPr/>
          <a:lstStyle/>
          <a:p>
            <a:pPr lvl="0" algn="just">
              <a:buClrTx/>
              <a:buFont typeface="Wingdings" panose="05000000000000000000" pitchFamily="2" charset="2"/>
              <a:buChar char="v"/>
            </a:pPr>
            <a:r>
              <a:rPr lang="en-ZA" sz="1400" b="1" dirty="0">
                <a:solidFill>
                  <a:schemeClr val="tx1"/>
                </a:solidFill>
              </a:rPr>
              <a:t>Availability</a:t>
            </a:r>
            <a:r>
              <a:rPr lang="en-ZA" sz="1400" dirty="0">
                <a:solidFill>
                  <a:schemeClr val="tx1"/>
                </a:solidFill>
              </a:rPr>
              <a:t> measures </a:t>
            </a:r>
            <a:r>
              <a:rPr lang="en-ZA" sz="1400" dirty="0" smtClean="0">
                <a:solidFill>
                  <a:schemeClr val="tx1"/>
                </a:solidFill>
              </a:rPr>
              <a:t>the percentage of time over a period when the service on a network link or </a:t>
            </a:r>
            <a:r>
              <a:rPr lang="en-ZA" sz="1400" dirty="0">
                <a:solidFill>
                  <a:schemeClr val="tx1"/>
                </a:solidFill>
              </a:rPr>
              <a:t>data </a:t>
            </a:r>
            <a:r>
              <a:rPr lang="en-ZA" sz="1400" dirty="0" smtClean="0">
                <a:solidFill>
                  <a:schemeClr val="tx1"/>
                </a:solidFill>
              </a:rPr>
              <a:t>line per site (from the NGN to the client site) is available for usage. </a:t>
            </a:r>
            <a:r>
              <a:rPr lang="en-ZA" sz="1400" dirty="0">
                <a:solidFill>
                  <a:schemeClr val="tx1"/>
                </a:solidFill>
              </a:rPr>
              <a:t>This is expressed as a percentage such as </a:t>
            </a:r>
            <a:r>
              <a:rPr lang="en-ZA" sz="1400" dirty="0" smtClean="0">
                <a:solidFill>
                  <a:schemeClr val="tx1"/>
                </a:solidFill>
              </a:rPr>
              <a:t>99.5%, measured over a 30 day period (24x7). </a:t>
            </a:r>
          </a:p>
          <a:p>
            <a:pPr lvl="0" algn="just">
              <a:buClrTx/>
              <a:buFont typeface="Wingdings" panose="05000000000000000000" pitchFamily="2" charset="2"/>
              <a:buChar char="v"/>
            </a:pPr>
            <a:endParaRPr lang="en-ZA" sz="1400" dirty="0">
              <a:solidFill>
                <a:schemeClr val="tx1"/>
              </a:solidFill>
            </a:endParaRPr>
          </a:p>
          <a:p>
            <a:pPr lvl="0" algn="just">
              <a:buClrTx/>
              <a:buFont typeface="Wingdings" panose="05000000000000000000" pitchFamily="2" charset="2"/>
              <a:buChar char="v"/>
            </a:pPr>
            <a:r>
              <a:rPr lang="en-ZA" sz="1400" b="1" dirty="0">
                <a:solidFill>
                  <a:schemeClr val="tx1"/>
                </a:solidFill>
              </a:rPr>
              <a:t>Reachability</a:t>
            </a:r>
            <a:r>
              <a:rPr lang="en-ZA" sz="1400" dirty="0">
                <a:solidFill>
                  <a:schemeClr val="tx1"/>
                </a:solidFill>
              </a:rPr>
              <a:t> </a:t>
            </a:r>
            <a:r>
              <a:rPr lang="en-ZA" sz="1400" dirty="0" smtClean="0">
                <a:solidFill>
                  <a:schemeClr val="tx1"/>
                </a:solidFill>
              </a:rPr>
              <a:t>measures </a:t>
            </a:r>
            <a:r>
              <a:rPr lang="en-ZA" sz="1400" dirty="0">
                <a:solidFill>
                  <a:schemeClr val="tx1"/>
                </a:solidFill>
              </a:rPr>
              <a:t>percentage of time over a period when</a:t>
            </a:r>
            <a:r>
              <a:rPr lang="en-ZA" sz="1400" dirty="0" smtClean="0">
                <a:solidFill>
                  <a:schemeClr val="tx1"/>
                </a:solidFill>
              </a:rPr>
              <a:t> network equipment, excluding </a:t>
            </a:r>
            <a:r>
              <a:rPr lang="en-ZA" sz="1400" dirty="0">
                <a:solidFill>
                  <a:schemeClr val="tx1"/>
                </a:solidFill>
              </a:rPr>
              <a:t>the link/data </a:t>
            </a:r>
            <a:r>
              <a:rPr lang="en-ZA" sz="1400" dirty="0" smtClean="0">
                <a:solidFill>
                  <a:schemeClr val="tx1"/>
                </a:solidFill>
              </a:rPr>
              <a:t>line, is available usage. </a:t>
            </a:r>
            <a:r>
              <a:rPr lang="en-ZA" sz="1400" dirty="0">
                <a:solidFill>
                  <a:schemeClr val="tx1"/>
                </a:solidFill>
              </a:rPr>
              <a:t>This is expressed as a percentage such as 99.5%, measured over a 30 day period (24x7). </a:t>
            </a:r>
          </a:p>
          <a:p>
            <a:pPr lvl="0" algn="just">
              <a:buClrTx/>
              <a:buFont typeface="Wingdings" panose="05000000000000000000" pitchFamily="2" charset="2"/>
              <a:buChar char="v"/>
            </a:pPr>
            <a:endParaRPr lang="en-ZA" sz="1400" dirty="0">
              <a:solidFill>
                <a:schemeClr val="tx1"/>
              </a:solidFill>
            </a:endParaRPr>
          </a:p>
          <a:p>
            <a:pPr lvl="0" algn="just">
              <a:buClrTx/>
              <a:buFont typeface="Wingdings" panose="05000000000000000000" pitchFamily="2" charset="2"/>
              <a:buChar char="v"/>
            </a:pPr>
            <a:r>
              <a:rPr lang="en-ZA" sz="1400" dirty="0">
                <a:solidFill>
                  <a:schemeClr val="tx1"/>
                </a:solidFill>
              </a:rPr>
              <a:t>In terms of SLA </a:t>
            </a:r>
            <a:r>
              <a:rPr lang="en-ZA" sz="1400" dirty="0" smtClean="0">
                <a:solidFill>
                  <a:schemeClr val="tx1"/>
                </a:solidFill>
              </a:rPr>
              <a:t>reporting, </a:t>
            </a:r>
            <a:r>
              <a:rPr lang="en-ZA" sz="1400" dirty="0">
                <a:solidFill>
                  <a:schemeClr val="tx1"/>
                </a:solidFill>
              </a:rPr>
              <a:t>Availability and Reachability </a:t>
            </a:r>
            <a:r>
              <a:rPr lang="en-ZA" sz="1400" dirty="0" smtClean="0">
                <a:solidFill>
                  <a:schemeClr val="tx1"/>
                </a:solidFill>
              </a:rPr>
              <a:t>are </a:t>
            </a:r>
            <a:r>
              <a:rPr lang="en-ZA" sz="1400" dirty="0">
                <a:solidFill>
                  <a:schemeClr val="tx1"/>
                </a:solidFill>
              </a:rPr>
              <a:t>reported as </a:t>
            </a:r>
            <a:r>
              <a:rPr lang="en-ZA" sz="1400" dirty="0" smtClean="0">
                <a:solidFill>
                  <a:schemeClr val="tx1"/>
                </a:solidFill>
              </a:rPr>
              <a:t>averages </a:t>
            </a:r>
            <a:r>
              <a:rPr lang="en-ZA" sz="1400" dirty="0">
                <a:solidFill>
                  <a:schemeClr val="tx1"/>
                </a:solidFill>
              </a:rPr>
              <a:t>of all sites per Department over a 30 day period 24 x </a:t>
            </a:r>
            <a:r>
              <a:rPr lang="en-ZA" sz="1400" dirty="0" smtClean="0">
                <a:solidFill>
                  <a:schemeClr val="tx1"/>
                </a:solidFill>
              </a:rPr>
              <a:t>7 respectively. Penalties are generally stated in service level agreements to cater for situations where the performance targets are not met.</a:t>
            </a:r>
            <a:r>
              <a:rPr lang="en-ZA" sz="1400" dirty="0">
                <a:solidFill>
                  <a:schemeClr val="tx1"/>
                </a:solidFill>
              </a:rPr>
              <a:t> </a:t>
            </a:r>
            <a:r>
              <a:rPr lang="en-ZA" sz="1400" dirty="0" smtClean="0">
                <a:solidFill>
                  <a:schemeClr val="tx1"/>
                </a:solidFill>
              </a:rPr>
              <a:t>Network Management Systems (NMS) are used to connect </a:t>
            </a:r>
            <a:r>
              <a:rPr lang="en-ZA" sz="1400" dirty="0">
                <a:solidFill>
                  <a:schemeClr val="tx1"/>
                </a:solidFill>
              </a:rPr>
              <a:t>(ping) to the 403 DHA site routers with their data </a:t>
            </a:r>
            <a:r>
              <a:rPr lang="en-ZA" sz="1400" dirty="0" smtClean="0">
                <a:solidFill>
                  <a:schemeClr val="tx1"/>
                </a:solidFill>
              </a:rPr>
              <a:t>lines </a:t>
            </a:r>
            <a:r>
              <a:rPr lang="en-ZA" sz="1400" dirty="0">
                <a:solidFill>
                  <a:schemeClr val="tx1"/>
                </a:solidFill>
              </a:rPr>
              <a:t>every 5 minutes to collect information to be used in the statistics. </a:t>
            </a:r>
            <a:endParaRPr lang="en-ZA" sz="1400" dirty="0"/>
          </a:p>
          <a:p>
            <a:pPr algn="just"/>
            <a:endParaRPr lang="en-US" sz="1400" dirty="0"/>
          </a:p>
        </p:txBody>
      </p:sp>
      <p:sp>
        <p:nvSpPr>
          <p:cNvPr id="4" name="Slide Number Placeholder 3"/>
          <p:cNvSpPr>
            <a:spLocks noGrp="1"/>
          </p:cNvSpPr>
          <p:nvPr>
            <p:ph type="sldNum" sz="quarter" idx="10"/>
          </p:nvPr>
        </p:nvSpPr>
        <p:spPr/>
        <p:txBody>
          <a:bodyPr/>
          <a:lstStyle/>
          <a:p>
            <a:pPr>
              <a:defRPr/>
            </a:pPr>
            <a:fld id="{3370C1F3-7471-4A2C-9AA9-3FE63515BAFA}" type="slidenum">
              <a:rPr lang="en-ZA" smtClean="0"/>
              <a:pPr>
                <a:defRPr/>
              </a:pPr>
              <a:t>14</a:t>
            </a:fld>
            <a:endParaRPr lang="en-ZA" dirty="0"/>
          </a:p>
        </p:txBody>
      </p:sp>
    </p:spTree>
    <p:extLst>
      <p:ext uri="{BB962C8B-B14F-4D97-AF65-F5344CB8AC3E}">
        <p14:creationId xmlns:p14="http://schemas.microsoft.com/office/powerpoint/2010/main" xmlns="" val="3294493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37" y="170056"/>
            <a:ext cx="9512167" cy="738664"/>
          </a:xfrm>
        </p:spPr>
        <p:txBody>
          <a:bodyPr/>
          <a:lstStyle/>
          <a:p>
            <a:r>
              <a:rPr lang="en-US" dirty="0" smtClean="0"/>
              <a:t>SPECIFIC DHA SLA METRICS </a:t>
            </a:r>
            <a:br>
              <a:rPr lang="en-US" dirty="0" smtClean="0"/>
            </a:br>
            <a:r>
              <a:rPr lang="en-US" dirty="0" smtClean="0"/>
              <a:t>AND TARGETS</a:t>
            </a:r>
            <a:endParaRPr lang="en-US" dirty="0"/>
          </a:p>
        </p:txBody>
      </p:sp>
      <p:sp>
        <p:nvSpPr>
          <p:cNvPr id="4" name="Slide Number Placeholder 3"/>
          <p:cNvSpPr>
            <a:spLocks noGrp="1"/>
          </p:cNvSpPr>
          <p:nvPr>
            <p:ph type="sldNum" sz="quarter" idx="10"/>
          </p:nvPr>
        </p:nvSpPr>
        <p:spPr/>
        <p:txBody>
          <a:bodyPr/>
          <a:lstStyle/>
          <a:p>
            <a:pPr>
              <a:defRPr/>
            </a:pPr>
            <a:fld id="{3370C1F3-7471-4A2C-9AA9-3FE63515BAFA}" type="slidenum">
              <a:rPr lang="en-ZA" smtClean="0"/>
              <a:pPr>
                <a:defRPr/>
              </a:pPr>
              <a:t>15</a:t>
            </a:fld>
            <a:endParaRPr lang="en-ZA" dirty="0"/>
          </a:p>
        </p:txBody>
      </p:sp>
      <p:graphicFrame>
        <p:nvGraphicFramePr>
          <p:cNvPr id="12" name="Table 11"/>
          <p:cNvGraphicFramePr>
            <a:graphicFrameLocks noGrp="1"/>
          </p:cNvGraphicFramePr>
          <p:nvPr>
            <p:extLst>
              <p:ext uri="{D42A27DB-BD31-4B8C-83A1-F6EECF244321}">
                <p14:modId xmlns:p14="http://schemas.microsoft.com/office/powerpoint/2010/main" xmlns="" val="3960937927"/>
              </p:ext>
            </p:extLst>
          </p:nvPr>
        </p:nvGraphicFramePr>
        <p:xfrm>
          <a:off x="1064568" y="1484784"/>
          <a:ext cx="7776864" cy="4476880"/>
        </p:xfrm>
        <a:graphic>
          <a:graphicData uri="http://schemas.openxmlformats.org/drawingml/2006/table">
            <a:tbl>
              <a:tblPr firstRow="1" bandRow="1">
                <a:tableStyleId>{5C22544A-7EE6-4342-B048-85BDC9FD1C3A}</a:tableStyleId>
              </a:tblPr>
              <a:tblGrid>
                <a:gridCol w="6438748"/>
                <a:gridCol w="1338116"/>
              </a:tblGrid>
              <a:tr h="358836">
                <a:tc>
                  <a:txBody>
                    <a:bodyPr/>
                    <a:lstStyle/>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400" b="1" i="0" u="none" strike="noStrike" cap="none" normalizeH="0" baseline="0" dirty="0" smtClean="0">
                          <a:ln>
                            <a:noFill/>
                          </a:ln>
                          <a:solidFill>
                            <a:srgbClr val="FFFFFF"/>
                          </a:solidFill>
                          <a:effectLst/>
                          <a:latin typeface="Arial" pitchFamily="34" charset="0"/>
                          <a:cs typeface="Arial" pitchFamily="34" charset="0"/>
                        </a:rPr>
                        <a:t>Unit of Measure</a:t>
                      </a:r>
                    </a:p>
                  </a:txBody>
                  <a:tcPr marL="91465" marR="91465" marT="45712" marB="45712" anchor="c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cap="none" normalizeH="0" baseline="0" dirty="0" smtClean="0">
                          <a:ln>
                            <a:noFill/>
                          </a:ln>
                          <a:solidFill>
                            <a:srgbClr val="FFFFFF"/>
                          </a:solidFill>
                          <a:effectLst/>
                          <a:latin typeface="Arial" pitchFamily="34" charset="0"/>
                          <a:cs typeface="Arial" pitchFamily="34" charset="0"/>
                        </a:rPr>
                        <a:t>SLA Target</a:t>
                      </a:r>
                      <a:endParaRPr lang="en-ZA" sz="1200" b="1" dirty="0"/>
                    </a:p>
                  </a:txBody>
                  <a:tcPr marL="91465" marR="91465" marT="45712" marB="45712" anchor="ctr">
                    <a:solidFill>
                      <a:schemeClr val="accent1">
                        <a:lumMod val="75000"/>
                      </a:schemeClr>
                    </a:solidFill>
                  </a:tcPr>
                </a:tc>
              </a:tr>
              <a:tr h="956893">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ZA" altLang="en-US" sz="1400" b="1" dirty="0" smtClean="0">
                          <a:solidFill>
                            <a:schemeClr val="tx1"/>
                          </a:solidFill>
                          <a:latin typeface="Arial" panose="020B0604020202020204" pitchFamily="34" charset="0"/>
                          <a:cs typeface="Arial" panose="020B0604020202020204" pitchFamily="34" charset="0"/>
                        </a:rPr>
                        <a:t>Mean Time to Respond (</a:t>
                      </a:r>
                      <a:r>
                        <a:rPr lang="en-ZA" altLang="en-US" sz="1400" b="1" dirty="0" err="1" smtClean="0">
                          <a:solidFill>
                            <a:schemeClr val="tx1"/>
                          </a:solidFill>
                          <a:latin typeface="Arial" panose="020B0604020202020204" pitchFamily="34" charset="0"/>
                          <a:cs typeface="Arial" panose="020B0604020202020204" pitchFamily="34" charset="0"/>
                        </a:rPr>
                        <a:t>MTTr</a:t>
                      </a:r>
                      <a:r>
                        <a:rPr lang="en-ZA" altLang="en-US" sz="1400" b="1" dirty="0" smtClean="0">
                          <a:solidFill>
                            <a:schemeClr val="tx1"/>
                          </a:solidFill>
                          <a:latin typeface="Arial" panose="020B0604020202020204" pitchFamily="34" charset="0"/>
                          <a:cs typeface="Arial" panose="020B0604020202020204" pitchFamily="34" charset="0"/>
                        </a:rPr>
                        <a:t>): </a:t>
                      </a:r>
                      <a:r>
                        <a:rPr lang="en-ZA" altLang="en-US" sz="1200" b="0" kern="1200" dirty="0" smtClean="0">
                          <a:solidFill>
                            <a:schemeClr val="dk1"/>
                          </a:solidFill>
                          <a:effectLst/>
                          <a:latin typeface="+mn-lt"/>
                          <a:ea typeface="+mn-ea"/>
                          <a:cs typeface="+mn-cs"/>
                        </a:rPr>
                        <a:t>The </a:t>
                      </a:r>
                      <a:r>
                        <a:rPr lang="en-ZA" sz="1200" kern="1200" dirty="0" smtClean="0">
                          <a:solidFill>
                            <a:schemeClr val="dk1"/>
                          </a:solidFill>
                          <a:effectLst/>
                          <a:latin typeface="+mn-lt"/>
                          <a:ea typeface="+mn-ea"/>
                          <a:cs typeface="+mn-cs"/>
                        </a:rPr>
                        <a:t>time SITA or a </a:t>
                      </a:r>
                      <a:r>
                        <a:rPr lang="en-ZA" sz="1200" kern="1200" smtClean="0">
                          <a:solidFill>
                            <a:schemeClr val="dk1"/>
                          </a:solidFill>
                          <a:effectLst/>
                          <a:latin typeface="+mn-lt"/>
                          <a:ea typeface="+mn-ea"/>
                          <a:cs typeface="+mn-cs"/>
                        </a:rPr>
                        <a:t>vendor is allowed to respond </a:t>
                      </a:r>
                      <a:r>
                        <a:rPr lang="en-ZA" sz="1200" kern="1200" dirty="0" smtClean="0">
                          <a:solidFill>
                            <a:schemeClr val="dk1"/>
                          </a:solidFill>
                          <a:effectLst/>
                          <a:latin typeface="+mn-lt"/>
                          <a:ea typeface="+mn-ea"/>
                          <a:cs typeface="+mn-cs"/>
                        </a:rPr>
                        <a:t>to a failed network component. Normally defined as an hour but if travelling will be required an hour is added for every 100km that needs to be travelled. </a:t>
                      </a:r>
                      <a:endParaRPr lang="en-ZA" sz="1200" b="0" dirty="0">
                        <a:latin typeface="+mn-lt"/>
                        <a:cs typeface="Arial" panose="020B0604020202020204" pitchFamily="34" charset="0"/>
                      </a:endParaRPr>
                    </a:p>
                  </a:txBody>
                  <a:tcPr marL="91465" marR="91465" marT="45712" marB="45712"/>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altLang="en-US" sz="1200" b="0" dirty="0" smtClean="0">
                          <a:solidFill>
                            <a:schemeClr val="tx1"/>
                          </a:solidFill>
                          <a:latin typeface="Arial" panose="020B0604020202020204" pitchFamily="34" charset="0"/>
                          <a:cs typeface="Arial" panose="020B0604020202020204" pitchFamily="34" charset="0"/>
                        </a:rPr>
                        <a:t>4 hours</a:t>
                      </a:r>
                    </a:p>
                  </a:txBody>
                  <a:tcPr marL="91465" marR="91465" marT="45712" marB="45712"/>
                </a:tc>
              </a:tr>
              <a:tr h="683491">
                <a:tc>
                  <a:txBody>
                    <a:bodyPr/>
                    <a:lstStyle/>
                    <a:p>
                      <a:pPr>
                        <a:lnSpc>
                          <a:spcPct val="150000"/>
                        </a:lnSpc>
                      </a:pPr>
                      <a:r>
                        <a:rPr lang="en-ZA" altLang="en-US" sz="1400" b="1" dirty="0" smtClean="0">
                          <a:solidFill>
                            <a:schemeClr val="tx1"/>
                          </a:solidFill>
                          <a:latin typeface="Arial" panose="020B0604020202020204" pitchFamily="34" charset="0"/>
                          <a:cs typeface="Arial" panose="020B0604020202020204" pitchFamily="34" charset="0"/>
                        </a:rPr>
                        <a:t>Mean Time to Resolve (MTTR):</a:t>
                      </a:r>
                      <a:r>
                        <a:rPr lang="en-ZA" altLang="en-US" sz="1400" b="1" baseline="0" dirty="0" smtClean="0">
                          <a:solidFill>
                            <a:schemeClr val="tx1"/>
                          </a:solidFill>
                          <a:latin typeface="Arial" panose="020B0604020202020204" pitchFamily="34" charset="0"/>
                          <a:cs typeface="Arial" panose="020B0604020202020204" pitchFamily="34" charset="0"/>
                        </a:rPr>
                        <a:t> </a:t>
                      </a:r>
                      <a:r>
                        <a:rPr lang="en-ZA" sz="1200" kern="1200" dirty="0" smtClean="0">
                          <a:solidFill>
                            <a:schemeClr val="dk1"/>
                          </a:solidFill>
                          <a:latin typeface="+mn-lt"/>
                          <a:ea typeface="+mn-ea"/>
                          <a:cs typeface="+mn-cs"/>
                        </a:rPr>
                        <a:t>The time taken to resolve an incident </a:t>
                      </a:r>
                      <a:r>
                        <a:rPr lang="en-ZA" sz="1200" kern="1200" dirty="0" smtClean="0">
                          <a:solidFill>
                            <a:schemeClr val="dk1"/>
                          </a:solidFill>
                          <a:effectLst/>
                          <a:latin typeface="+mn-lt"/>
                          <a:ea typeface="+mn-ea"/>
                          <a:cs typeface="+mn-cs"/>
                        </a:rPr>
                        <a:t>from the time that is was logged to the time it was resolved.</a:t>
                      </a:r>
                      <a:endParaRPr lang="en-ZA" sz="1200" b="0" dirty="0">
                        <a:latin typeface="+mn-lt"/>
                        <a:cs typeface="Arial" panose="020B0604020202020204" pitchFamily="34" charset="0"/>
                      </a:endParaRPr>
                    </a:p>
                  </a:txBody>
                  <a:tcPr marL="91465" marR="91465" marT="45712" marB="45712"/>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altLang="en-US" sz="1200" b="0" dirty="0" smtClean="0">
                          <a:solidFill>
                            <a:schemeClr val="tx1"/>
                          </a:solidFill>
                          <a:latin typeface="Arial" panose="020B0604020202020204" pitchFamily="34" charset="0"/>
                          <a:cs typeface="Arial" panose="020B0604020202020204" pitchFamily="34" charset="0"/>
                        </a:rPr>
                        <a:t>16 hours</a:t>
                      </a:r>
                    </a:p>
                  </a:txBody>
                  <a:tcPr marL="91465" marR="91465" marT="45712" marB="45712"/>
                </a:tc>
              </a:tr>
              <a:tr h="683491">
                <a:tc>
                  <a:txBody>
                    <a:bodyPr/>
                    <a:lstStyle/>
                    <a:p>
                      <a:pPr>
                        <a:lnSpc>
                          <a:spcPct val="150000"/>
                        </a:lnSpc>
                      </a:pPr>
                      <a:r>
                        <a:rPr lang="en-ZA" altLang="en-US" sz="1400" b="1" dirty="0" smtClean="0">
                          <a:solidFill>
                            <a:schemeClr val="tx1"/>
                          </a:solidFill>
                          <a:latin typeface="Arial" panose="020B0604020202020204" pitchFamily="34" charset="0"/>
                          <a:cs typeface="Arial" panose="020B0604020202020204" pitchFamily="34" charset="0"/>
                        </a:rPr>
                        <a:t>Carrier Provider Reachability:</a:t>
                      </a:r>
                      <a:r>
                        <a:rPr lang="en-ZA" altLang="en-US" sz="1400" b="1" baseline="0" dirty="0" smtClean="0">
                          <a:solidFill>
                            <a:schemeClr val="tx1"/>
                          </a:solidFill>
                          <a:latin typeface="Arial" panose="020B0604020202020204" pitchFamily="34" charset="0"/>
                          <a:cs typeface="Arial" panose="020B0604020202020204" pitchFamily="34" charset="0"/>
                        </a:rPr>
                        <a:t> </a:t>
                      </a:r>
                      <a:r>
                        <a:rPr lang="en-ZA" altLang="en-US" sz="1200" b="0" dirty="0" smtClean="0">
                          <a:solidFill>
                            <a:schemeClr val="tx1"/>
                          </a:solidFill>
                          <a:latin typeface="Arial" panose="020B0604020202020204" pitchFamily="34" charset="0"/>
                          <a:cs typeface="Arial" panose="020B0604020202020204" pitchFamily="34" charset="0"/>
                        </a:rPr>
                        <a:t>Reachability</a:t>
                      </a:r>
                      <a:r>
                        <a:rPr lang="en-ZA" altLang="en-US" sz="1200" b="0" baseline="0" dirty="0" smtClean="0">
                          <a:solidFill>
                            <a:schemeClr val="tx1"/>
                          </a:solidFill>
                          <a:latin typeface="Arial" panose="020B0604020202020204" pitchFamily="34" charset="0"/>
                          <a:cs typeface="Arial" panose="020B0604020202020204" pitchFamily="34" charset="0"/>
                        </a:rPr>
                        <a:t> of the NGN core provider equipment  (P-node).</a:t>
                      </a:r>
                      <a:endParaRPr lang="en-ZA" sz="1200" b="0" dirty="0">
                        <a:latin typeface="Arial" panose="020B0604020202020204" pitchFamily="34" charset="0"/>
                        <a:cs typeface="Arial" panose="020B0604020202020204" pitchFamily="34" charset="0"/>
                      </a:endParaRPr>
                    </a:p>
                  </a:txBody>
                  <a:tcPr marL="91465" marR="91465" marT="45712" marB="45712"/>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altLang="en-US" sz="1200" b="0" dirty="0" smtClean="0">
                          <a:solidFill>
                            <a:schemeClr val="tx1"/>
                          </a:solidFill>
                          <a:latin typeface="Arial" panose="020B0604020202020204" pitchFamily="34" charset="0"/>
                          <a:cs typeface="Arial" panose="020B0604020202020204" pitchFamily="34" charset="0"/>
                        </a:rPr>
                        <a:t>95%</a:t>
                      </a:r>
                    </a:p>
                  </a:txBody>
                  <a:tcPr marL="91465" marR="91465" marT="45712" marB="45712"/>
                </a:tc>
              </a:tr>
              <a:tr h="414804">
                <a:tc>
                  <a:txBody>
                    <a:bodyPr/>
                    <a:lstStyle/>
                    <a:p>
                      <a:pPr>
                        <a:lnSpc>
                          <a:spcPct val="150000"/>
                        </a:lnSpc>
                      </a:pPr>
                      <a:r>
                        <a:rPr lang="en-ZA" altLang="en-US" sz="1400" b="1" dirty="0" smtClean="0">
                          <a:solidFill>
                            <a:schemeClr val="tx1"/>
                          </a:solidFill>
                          <a:latin typeface="Arial" panose="020B0604020202020204" pitchFamily="34" charset="0"/>
                          <a:cs typeface="Arial" panose="020B0604020202020204" pitchFamily="34" charset="0"/>
                        </a:rPr>
                        <a:t>NGN Distribution Reachability</a:t>
                      </a:r>
                      <a:r>
                        <a:rPr lang="en-ZA" altLang="en-US" sz="1200" b="1" dirty="0" smtClean="0">
                          <a:solidFill>
                            <a:schemeClr val="tx1"/>
                          </a:solidFill>
                          <a:latin typeface="Arial" panose="020B0604020202020204" pitchFamily="34" charset="0"/>
                          <a:cs typeface="Arial" panose="020B0604020202020204" pitchFamily="34" charset="0"/>
                        </a:rPr>
                        <a:t>:</a:t>
                      </a:r>
                      <a:r>
                        <a:rPr lang="en-ZA" altLang="en-US" sz="1200" b="1" baseline="0" dirty="0" smtClean="0">
                          <a:solidFill>
                            <a:schemeClr val="tx1"/>
                          </a:solidFill>
                          <a:latin typeface="Arial" panose="020B0604020202020204" pitchFamily="34" charset="0"/>
                          <a:cs typeface="Arial" panose="020B0604020202020204" pitchFamily="34" charset="0"/>
                        </a:rPr>
                        <a:t> </a:t>
                      </a:r>
                      <a:r>
                        <a:rPr lang="en-ZA" altLang="en-US" sz="1200" b="0" dirty="0" smtClean="0">
                          <a:solidFill>
                            <a:schemeClr val="tx1"/>
                          </a:solidFill>
                          <a:latin typeface="Arial" panose="020B0604020202020204" pitchFamily="34" charset="0"/>
                          <a:cs typeface="Arial" panose="020B0604020202020204" pitchFamily="34" charset="0"/>
                        </a:rPr>
                        <a:t>Reachability of NGN core equipment (PE-node)</a:t>
                      </a:r>
                      <a:endParaRPr lang="en-ZA" sz="1200" b="0" dirty="0">
                        <a:latin typeface="Arial" panose="020B0604020202020204" pitchFamily="34" charset="0"/>
                        <a:cs typeface="Arial" panose="020B0604020202020204" pitchFamily="34" charset="0"/>
                      </a:endParaRPr>
                    </a:p>
                  </a:txBody>
                  <a:tcPr marL="91465" marR="91465" marT="45712" marB="45712"/>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altLang="en-US" sz="1200" b="0" dirty="0" smtClean="0">
                          <a:solidFill>
                            <a:schemeClr val="tx1"/>
                          </a:solidFill>
                          <a:latin typeface="Arial" panose="020B0604020202020204" pitchFamily="34" charset="0"/>
                          <a:cs typeface="Arial" panose="020B0604020202020204" pitchFamily="34" charset="0"/>
                        </a:rPr>
                        <a:t>95%</a:t>
                      </a:r>
                    </a:p>
                  </a:txBody>
                  <a:tcPr marL="91465" marR="91465" marT="45712" marB="45712"/>
                </a:tc>
              </a:tr>
              <a:tr h="956893">
                <a:tc>
                  <a:txBody>
                    <a:bodyPr/>
                    <a:lstStyle/>
                    <a:p>
                      <a:pPr>
                        <a:lnSpc>
                          <a:spcPct val="150000"/>
                        </a:lnSpc>
                      </a:pPr>
                      <a:r>
                        <a:rPr lang="en-ZA" altLang="en-US" sz="1400" b="1" dirty="0" smtClean="0">
                          <a:solidFill>
                            <a:schemeClr val="tx1"/>
                          </a:solidFill>
                          <a:latin typeface="Arial" panose="020B0604020202020204" pitchFamily="34" charset="0"/>
                          <a:cs typeface="Arial" panose="020B0604020202020204" pitchFamily="34" charset="0"/>
                        </a:rPr>
                        <a:t>Access Links Availability:</a:t>
                      </a:r>
                      <a:r>
                        <a:rPr lang="en-ZA" altLang="en-US" sz="1400" b="1" baseline="0" dirty="0" smtClean="0">
                          <a:solidFill>
                            <a:schemeClr val="tx1"/>
                          </a:solidFill>
                          <a:latin typeface="Arial" panose="020B0604020202020204" pitchFamily="34" charset="0"/>
                          <a:cs typeface="Arial" panose="020B0604020202020204" pitchFamily="34" charset="0"/>
                        </a:rPr>
                        <a:t> </a:t>
                      </a:r>
                      <a:r>
                        <a:rPr lang="en-ZA" altLang="en-US" sz="1200" kern="1200" dirty="0" smtClean="0">
                          <a:solidFill>
                            <a:schemeClr val="dk1"/>
                          </a:solidFill>
                          <a:effectLst/>
                          <a:latin typeface="+mn-lt"/>
                          <a:ea typeface="+mn-ea"/>
                          <a:cs typeface="+mn-cs"/>
                        </a:rPr>
                        <a:t>Availability of services over c</a:t>
                      </a:r>
                      <a:r>
                        <a:rPr lang="en-ZA" sz="1200" kern="1200" dirty="0" smtClean="0">
                          <a:solidFill>
                            <a:schemeClr val="dk1"/>
                          </a:solidFill>
                          <a:effectLst/>
                          <a:latin typeface="+mn-lt"/>
                          <a:ea typeface="+mn-ea"/>
                          <a:cs typeface="+mn-cs"/>
                        </a:rPr>
                        <a:t>ommunication services on infrastructure</a:t>
                      </a:r>
                      <a:r>
                        <a:rPr lang="en-ZA" sz="1200" kern="1200" baseline="0" dirty="0" smtClean="0">
                          <a:solidFill>
                            <a:schemeClr val="dk1"/>
                          </a:solidFill>
                          <a:effectLst/>
                          <a:latin typeface="+mn-lt"/>
                          <a:ea typeface="+mn-ea"/>
                          <a:cs typeface="+mn-cs"/>
                        </a:rPr>
                        <a:t>, </a:t>
                      </a:r>
                      <a:r>
                        <a:rPr lang="en-ZA" sz="1200" kern="1200" dirty="0" smtClean="0">
                          <a:solidFill>
                            <a:schemeClr val="dk1"/>
                          </a:solidFill>
                          <a:effectLst/>
                          <a:latin typeface="+mn-lt"/>
                          <a:ea typeface="+mn-ea"/>
                          <a:cs typeface="+mn-cs"/>
                        </a:rPr>
                        <a:t>such as a data line/fibre, connection between SITA NGN equipment (PE node) and client equipment (router) at client site.</a:t>
                      </a:r>
                      <a:endParaRPr lang="en-ZA" sz="1400" b="0" dirty="0">
                        <a:latin typeface="Arial" panose="020B0604020202020204" pitchFamily="34" charset="0"/>
                        <a:cs typeface="Arial" panose="020B0604020202020204" pitchFamily="34" charset="0"/>
                      </a:endParaRPr>
                    </a:p>
                  </a:txBody>
                  <a:tcPr marL="91465" marR="91465" marT="45712" marB="45712"/>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altLang="en-US" sz="1200" b="0" dirty="0" smtClean="0">
                          <a:solidFill>
                            <a:schemeClr val="tx1"/>
                          </a:solidFill>
                          <a:latin typeface="Arial" panose="020B0604020202020204" pitchFamily="34" charset="0"/>
                          <a:cs typeface="Arial" panose="020B0604020202020204" pitchFamily="34" charset="0"/>
                        </a:rPr>
                        <a:t>95%</a:t>
                      </a:r>
                    </a:p>
                  </a:txBody>
                  <a:tcPr marL="91465" marR="91465" marT="45712" marB="45712"/>
                </a:tc>
              </a:tr>
              <a:tr h="410088">
                <a:tc>
                  <a:txBody>
                    <a:bodyPr/>
                    <a:lstStyle/>
                    <a:p>
                      <a:pPr>
                        <a:lnSpc>
                          <a:spcPct val="150000"/>
                        </a:lnSpc>
                      </a:pPr>
                      <a:r>
                        <a:rPr lang="en-ZA" altLang="en-US" sz="1400" b="1" dirty="0" smtClean="0">
                          <a:solidFill>
                            <a:schemeClr val="tx1"/>
                          </a:solidFill>
                          <a:latin typeface="Arial" panose="020B0604020202020204" pitchFamily="34" charset="0"/>
                          <a:cs typeface="Arial" panose="020B0604020202020204" pitchFamily="34" charset="0"/>
                        </a:rPr>
                        <a:t>NMS Reachability:</a:t>
                      </a:r>
                      <a:r>
                        <a:rPr lang="en-ZA" altLang="en-US" sz="1400" b="1" baseline="0" dirty="0" smtClean="0">
                          <a:solidFill>
                            <a:schemeClr val="tx1"/>
                          </a:solidFill>
                          <a:latin typeface="Arial" panose="020B0604020202020204" pitchFamily="34" charset="0"/>
                          <a:cs typeface="Arial" panose="020B0604020202020204" pitchFamily="34" charset="0"/>
                        </a:rPr>
                        <a:t> </a:t>
                      </a:r>
                      <a:r>
                        <a:rPr lang="en-ZA" altLang="en-US" sz="1200" b="0" dirty="0" smtClean="0">
                          <a:solidFill>
                            <a:schemeClr val="tx1"/>
                          </a:solidFill>
                          <a:latin typeface="Arial" panose="020B0604020202020204" pitchFamily="34" charset="0"/>
                          <a:cs typeface="Arial" panose="020B0604020202020204" pitchFamily="34" charset="0"/>
                        </a:rPr>
                        <a:t>Reachability of SITA Network Management</a:t>
                      </a:r>
                      <a:r>
                        <a:rPr lang="en-ZA" altLang="en-US" sz="1200" b="0" baseline="0" dirty="0" smtClean="0">
                          <a:solidFill>
                            <a:schemeClr val="tx1"/>
                          </a:solidFill>
                          <a:latin typeface="Arial" panose="020B0604020202020204" pitchFamily="34" charset="0"/>
                          <a:cs typeface="Arial" panose="020B0604020202020204" pitchFamily="34" charset="0"/>
                        </a:rPr>
                        <a:t> </a:t>
                      </a:r>
                      <a:r>
                        <a:rPr lang="en-ZA" altLang="en-US" sz="1200" b="0" dirty="0" smtClean="0">
                          <a:solidFill>
                            <a:schemeClr val="tx1"/>
                          </a:solidFill>
                          <a:latin typeface="Arial" panose="020B0604020202020204" pitchFamily="34" charset="0"/>
                          <a:cs typeface="Arial" panose="020B0604020202020204" pitchFamily="34" charset="0"/>
                        </a:rPr>
                        <a:t>System tools.</a:t>
                      </a:r>
                      <a:endParaRPr lang="en-ZA" sz="1200" b="0" dirty="0">
                        <a:latin typeface="Arial" panose="020B0604020202020204" pitchFamily="34" charset="0"/>
                        <a:cs typeface="Arial" panose="020B0604020202020204" pitchFamily="34" charset="0"/>
                      </a:endParaRPr>
                    </a:p>
                  </a:txBody>
                  <a:tcPr marL="91465" marR="91465" marT="45712" marB="45712"/>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altLang="en-US" sz="1200" b="0" dirty="0" smtClean="0">
                          <a:solidFill>
                            <a:schemeClr val="tx1"/>
                          </a:solidFill>
                          <a:latin typeface="Arial" panose="020B0604020202020204" pitchFamily="34" charset="0"/>
                          <a:cs typeface="Arial" panose="020B0604020202020204" pitchFamily="34" charset="0"/>
                        </a:rPr>
                        <a:t>99.5%</a:t>
                      </a:r>
                    </a:p>
                  </a:txBody>
                  <a:tcPr marL="91465" marR="91465" marT="45712" marB="45712"/>
                </a:tc>
              </a:tr>
            </a:tbl>
          </a:graphicData>
        </a:graphic>
      </p:graphicFrame>
    </p:spTree>
    <p:extLst>
      <p:ext uri="{BB962C8B-B14F-4D97-AF65-F5344CB8AC3E}">
        <p14:creationId xmlns:p14="http://schemas.microsoft.com/office/powerpoint/2010/main" xmlns="" val="1655995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ON METRICS</a:t>
            </a:r>
            <a:endParaRPr lang="en-US" dirty="0"/>
          </a:p>
        </p:txBody>
      </p:sp>
      <p:sp>
        <p:nvSpPr>
          <p:cNvPr id="4" name="Slide Number Placeholder 3"/>
          <p:cNvSpPr>
            <a:spLocks noGrp="1"/>
          </p:cNvSpPr>
          <p:nvPr>
            <p:ph type="sldNum" sz="quarter" idx="10"/>
          </p:nvPr>
        </p:nvSpPr>
        <p:spPr/>
        <p:txBody>
          <a:bodyPr/>
          <a:lstStyle/>
          <a:p>
            <a:pPr>
              <a:defRPr/>
            </a:pPr>
            <a:fld id="{3370C1F3-7471-4A2C-9AA9-3FE63515BAFA}" type="slidenum">
              <a:rPr lang="en-ZA" smtClean="0"/>
              <a:pPr>
                <a:defRPr/>
              </a:pPr>
              <a:t>16</a:t>
            </a:fld>
            <a:endParaRPr lang="en-ZA"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2640" y="1384829"/>
            <a:ext cx="7633220" cy="36968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1"/>
          <p:cNvSpPr txBox="1">
            <a:spLocks noChangeArrowheads="1"/>
          </p:cNvSpPr>
          <p:nvPr/>
        </p:nvSpPr>
        <p:spPr bwMode="auto">
          <a:xfrm>
            <a:off x="1723204" y="5229200"/>
            <a:ext cx="762265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ts val="200"/>
              </a:spcBef>
              <a:spcAft>
                <a:spcPts val="200"/>
              </a:spcAft>
              <a:buClr>
                <a:schemeClr val="accent1"/>
              </a:buClr>
              <a:defRPr sz="2000">
                <a:solidFill>
                  <a:srgbClr val="0000FF"/>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Char char="•"/>
              <a:defRPr sz="1600">
                <a:solidFill>
                  <a:schemeClr val="tx1"/>
                </a:solidFill>
                <a:latin typeface="Arial" pitchFamily="34" charset="0"/>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0"/>
              </a:spcBef>
              <a:spcAft>
                <a:spcPct val="0"/>
              </a:spcAft>
              <a:buClrTx/>
            </a:pPr>
            <a:r>
              <a:rPr lang="en-ZA" altLang="en-US" sz="1600" i="0" dirty="0">
                <a:solidFill>
                  <a:schemeClr val="tx1"/>
                </a:solidFill>
              </a:rPr>
              <a:t>SITA has met all the service metrics for the service over the </a:t>
            </a:r>
            <a:r>
              <a:rPr lang="en-ZA" altLang="en-US" sz="1600" i="0" dirty="0" smtClean="0">
                <a:solidFill>
                  <a:schemeClr val="tx1"/>
                </a:solidFill>
              </a:rPr>
              <a:t>period. The data is based on SITA’s NMS measurements and the agreed calculation methodology.</a:t>
            </a:r>
          </a:p>
        </p:txBody>
      </p:sp>
    </p:spTree>
    <p:extLst>
      <p:ext uri="{BB962C8B-B14F-4D97-AF65-F5344CB8AC3E}">
        <p14:creationId xmlns:p14="http://schemas.microsoft.com/office/powerpoint/2010/main" xmlns="" val="2708141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37" y="170056"/>
            <a:ext cx="9512167" cy="738664"/>
          </a:xfrm>
        </p:spPr>
        <p:txBody>
          <a:bodyPr/>
          <a:lstStyle/>
          <a:p>
            <a:r>
              <a:rPr lang="en-US" dirty="0" smtClean="0"/>
              <a:t>SWITCHING CENTER </a:t>
            </a:r>
            <a:br>
              <a:rPr lang="en-US" dirty="0" smtClean="0"/>
            </a:br>
            <a:r>
              <a:rPr lang="en-US" dirty="0" smtClean="0"/>
              <a:t>PERFORMANCE</a:t>
            </a:r>
            <a:endParaRPr lang="en-US" dirty="0"/>
          </a:p>
        </p:txBody>
      </p:sp>
      <p:sp>
        <p:nvSpPr>
          <p:cNvPr id="4" name="Slide Number Placeholder 3"/>
          <p:cNvSpPr>
            <a:spLocks noGrp="1"/>
          </p:cNvSpPr>
          <p:nvPr>
            <p:ph type="sldNum" sz="quarter" idx="10"/>
          </p:nvPr>
        </p:nvSpPr>
        <p:spPr/>
        <p:txBody>
          <a:bodyPr/>
          <a:lstStyle/>
          <a:p>
            <a:pPr>
              <a:defRPr/>
            </a:pPr>
            <a:fld id="{3370C1F3-7471-4A2C-9AA9-3FE63515BAFA}" type="slidenum">
              <a:rPr lang="en-ZA" smtClean="0"/>
              <a:pPr>
                <a:defRPr/>
              </a:pPr>
              <a:t>17</a:t>
            </a:fld>
            <a:endParaRPr lang="en-ZA" dirty="0"/>
          </a:p>
        </p:txBody>
      </p:sp>
      <p:pic>
        <p:nvPicPr>
          <p:cNvPr id="5" name="Picture 5"/>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992560" y="1700808"/>
            <a:ext cx="8528720" cy="3745011"/>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63068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37" y="242064"/>
            <a:ext cx="9512167" cy="738664"/>
          </a:xfrm>
        </p:spPr>
        <p:txBody>
          <a:bodyPr/>
          <a:lstStyle/>
          <a:p>
            <a:r>
              <a:rPr lang="en-US" dirty="0" smtClean="0"/>
              <a:t>SWITCHING CENTER </a:t>
            </a:r>
            <a:br>
              <a:rPr lang="en-US" dirty="0" smtClean="0"/>
            </a:br>
            <a:r>
              <a:rPr lang="en-US" dirty="0" smtClean="0"/>
              <a:t>PERFORMANCE</a:t>
            </a:r>
            <a:endParaRPr lang="en-US" dirty="0"/>
          </a:p>
        </p:txBody>
      </p:sp>
      <p:sp>
        <p:nvSpPr>
          <p:cNvPr id="4" name="Slide Number Placeholder 3"/>
          <p:cNvSpPr>
            <a:spLocks noGrp="1"/>
          </p:cNvSpPr>
          <p:nvPr>
            <p:ph type="sldNum" sz="quarter" idx="10"/>
          </p:nvPr>
        </p:nvSpPr>
        <p:spPr/>
        <p:txBody>
          <a:bodyPr/>
          <a:lstStyle/>
          <a:p>
            <a:pPr>
              <a:defRPr/>
            </a:pPr>
            <a:fld id="{3370C1F3-7471-4A2C-9AA9-3FE63515BAFA}" type="slidenum">
              <a:rPr lang="en-ZA" smtClean="0"/>
              <a:pPr>
                <a:defRPr/>
              </a:pPr>
              <a:t>18</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8716990"/>
              </p:ext>
            </p:extLst>
          </p:nvPr>
        </p:nvGraphicFramePr>
        <p:xfrm>
          <a:off x="488950" y="1628775"/>
          <a:ext cx="9120189" cy="4183063"/>
        </p:xfrm>
        <a:graphic>
          <a:graphicData uri="http://schemas.openxmlformats.org/drawingml/2006/table">
            <a:tbl>
              <a:tblPr firstRow="1" bandRow="1">
                <a:tableStyleId>{5C22544A-7EE6-4342-B048-85BDC9FD1C3A}</a:tableStyleId>
              </a:tblPr>
              <a:tblGrid>
                <a:gridCol w="2303968"/>
                <a:gridCol w="3527951"/>
                <a:gridCol w="3288270"/>
              </a:tblGrid>
              <a:tr h="514911">
                <a:tc>
                  <a:txBody>
                    <a:bodyPr/>
                    <a:lstStyle/>
                    <a:p>
                      <a:r>
                        <a:rPr lang="en-ZA" sz="1600" dirty="0" smtClean="0"/>
                        <a:t>Switching</a:t>
                      </a:r>
                      <a:r>
                        <a:rPr lang="en-ZA" sz="1600" baseline="0" dirty="0" smtClean="0"/>
                        <a:t> Centre</a:t>
                      </a:r>
                      <a:endParaRPr lang="en-ZA" sz="1600" dirty="0"/>
                    </a:p>
                  </a:txBody>
                  <a:tcPr marL="91429" marR="91429" marT="45725" marB="45725"/>
                </a:tc>
                <a:tc>
                  <a:txBody>
                    <a:bodyPr/>
                    <a:lstStyle/>
                    <a:p>
                      <a:r>
                        <a:rPr lang="en-ZA" sz="1600" dirty="0" smtClean="0"/>
                        <a:t>Root cause</a:t>
                      </a:r>
                      <a:endParaRPr lang="en-ZA" sz="1600" dirty="0"/>
                    </a:p>
                  </a:txBody>
                  <a:tcPr marL="91429" marR="91429" marT="45725" marB="45725"/>
                </a:tc>
                <a:tc>
                  <a:txBody>
                    <a:bodyPr/>
                    <a:lstStyle/>
                    <a:p>
                      <a:r>
                        <a:rPr lang="en-ZA" sz="1600" dirty="0" smtClean="0"/>
                        <a:t>Mitigation</a:t>
                      </a:r>
                      <a:endParaRPr lang="en-ZA" sz="1600" dirty="0"/>
                    </a:p>
                  </a:txBody>
                  <a:tcPr marL="91429" marR="91429" marT="45725" marB="45725"/>
                </a:tc>
              </a:tr>
              <a:tr h="370880">
                <a:tc>
                  <a:txBody>
                    <a:bodyPr/>
                    <a:lstStyle/>
                    <a:p>
                      <a:r>
                        <a:rPr lang="en-ZA" sz="1600" dirty="0" err="1" smtClean="0"/>
                        <a:t>Modimolle</a:t>
                      </a:r>
                      <a:endParaRPr lang="en-ZA" sz="1600" dirty="0"/>
                    </a:p>
                  </a:txBody>
                  <a:tcPr marL="91429" marR="91429" marT="45725" marB="45725"/>
                </a:tc>
                <a:tc>
                  <a:txBody>
                    <a:bodyPr/>
                    <a:lstStyle/>
                    <a:p>
                      <a:r>
                        <a:rPr lang="en-ZA" sz="1600" dirty="0" smtClean="0"/>
                        <a:t>Generator</a:t>
                      </a:r>
                      <a:r>
                        <a:rPr lang="en-ZA" sz="1600" baseline="0" dirty="0" smtClean="0"/>
                        <a:t> ran out of d</a:t>
                      </a:r>
                      <a:r>
                        <a:rPr lang="en-ZA" sz="1600" dirty="0" smtClean="0"/>
                        <a:t>iesel </a:t>
                      </a:r>
                      <a:endParaRPr lang="en-ZA" sz="1600" dirty="0"/>
                    </a:p>
                  </a:txBody>
                  <a:tcPr marL="91429" marR="91429" marT="45725" marB="45725"/>
                </a:tc>
                <a:tc rowSpan="7">
                  <a:txBody>
                    <a:bodyPr/>
                    <a:lstStyle/>
                    <a:p>
                      <a:r>
                        <a:rPr lang="en-ZA" sz="1600" baseline="0" dirty="0" smtClean="0"/>
                        <a:t>The analysis and mitigation plans per switching </a:t>
                      </a:r>
                      <a:r>
                        <a:rPr lang="en-ZA" sz="1600" baseline="0" dirty="0" err="1" smtClean="0"/>
                        <a:t>center</a:t>
                      </a:r>
                      <a:r>
                        <a:rPr lang="en-ZA" sz="1600" baseline="0" dirty="0" smtClean="0"/>
                        <a:t> are addressed later on in the presentation. </a:t>
                      </a:r>
                      <a:endParaRPr lang="en-ZA" sz="1600" dirty="0"/>
                    </a:p>
                  </a:txBody>
                  <a:tcPr marL="91429" marR="91429" marT="45725" marB="45725"/>
                </a:tc>
              </a:tr>
              <a:tr h="370880">
                <a:tc>
                  <a:txBody>
                    <a:bodyPr/>
                    <a:lstStyle/>
                    <a:p>
                      <a:r>
                        <a:rPr lang="en-ZA" sz="1600" dirty="0" smtClean="0"/>
                        <a:t>George</a:t>
                      </a:r>
                      <a:endParaRPr lang="en-ZA" sz="1600" dirty="0"/>
                    </a:p>
                  </a:txBody>
                  <a:tcPr marL="91429" marR="91429" marT="45725" marB="45725"/>
                </a:tc>
                <a:tc>
                  <a:txBody>
                    <a:bodyPr/>
                    <a:lstStyle/>
                    <a:p>
                      <a:r>
                        <a:rPr lang="en-ZA" sz="1600" dirty="0" smtClean="0"/>
                        <a:t>Faulty municipality feed.</a:t>
                      </a:r>
                      <a:endParaRPr lang="en-ZA" sz="1600" dirty="0"/>
                    </a:p>
                  </a:txBody>
                  <a:tcPr marL="91429" marR="91429" marT="45725" marB="45725"/>
                </a:tc>
                <a:tc vMerge="1">
                  <a:txBody>
                    <a:bodyPr/>
                    <a:lstStyle/>
                    <a:p>
                      <a:endParaRPr lang="en-ZA" dirty="0"/>
                    </a:p>
                  </a:txBody>
                  <a:tcPr/>
                </a:tc>
              </a:tr>
              <a:tr h="640148">
                <a:tc>
                  <a:txBody>
                    <a:bodyPr/>
                    <a:lstStyle/>
                    <a:p>
                      <a:r>
                        <a:rPr lang="en-ZA" sz="1600" dirty="0" err="1" smtClean="0"/>
                        <a:t>Upington</a:t>
                      </a:r>
                      <a:r>
                        <a:rPr lang="en-ZA" sz="1600" baseline="0" dirty="0" smtClean="0"/>
                        <a:t> </a:t>
                      </a:r>
                      <a:endParaRPr lang="en-ZA" sz="1600" dirty="0"/>
                    </a:p>
                  </a:txBody>
                  <a:tcPr marL="91429" marR="91429" marT="45725" marB="45725"/>
                </a:tc>
                <a:tc>
                  <a:txBody>
                    <a:bodyPr/>
                    <a:lstStyle/>
                    <a:p>
                      <a:r>
                        <a:rPr lang="en-ZA" sz="1600" dirty="0" smtClean="0"/>
                        <a:t>Power failure due to a faulty UPS.</a:t>
                      </a:r>
                      <a:endParaRPr lang="en-ZA" sz="1600" dirty="0"/>
                    </a:p>
                  </a:txBody>
                  <a:tcPr marL="91429" marR="91429" marT="45725" marB="45725"/>
                </a:tc>
                <a:tc vMerge="1">
                  <a:txBody>
                    <a:bodyPr/>
                    <a:lstStyle/>
                    <a:p>
                      <a:endParaRPr lang="en-ZA" dirty="0"/>
                    </a:p>
                  </a:txBody>
                  <a:tcPr/>
                </a:tc>
              </a:tr>
              <a:tr h="914498">
                <a:tc>
                  <a:txBody>
                    <a:bodyPr/>
                    <a:lstStyle/>
                    <a:p>
                      <a:r>
                        <a:rPr lang="en-ZA" sz="1600" dirty="0" smtClean="0"/>
                        <a:t>Ulundi </a:t>
                      </a:r>
                      <a:endParaRPr lang="en-ZA" sz="1600" dirty="0"/>
                    </a:p>
                  </a:txBody>
                  <a:tcPr marL="91429" marR="91429" marT="45725" marB="45725"/>
                </a:tc>
                <a:tc>
                  <a:txBody>
                    <a:bodyPr/>
                    <a:lstStyle/>
                    <a:p>
                      <a:r>
                        <a:rPr lang="en-ZA" sz="1600" dirty="0" smtClean="0"/>
                        <a:t>Faulty</a:t>
                      </a:r>
                      <a:r>
                        <a:rPr lang="en-ZA" sz="1600" baseline="0" dirty="0" smtClean="0"/>
                        <a:t> switch over device from generator power into main power.</a:t>
                      </a:r>
                      <a:endParaRPr lang="en-ZA" sz="1600" dirty="0"/>
                    </a:p>
                  </a:txBody>
                  <a:tcPr marL="91429" marR="91429" marT="45725" marB="45725"/>
                </a:tc>
                <a:tc vMerge="1">
                  <a:txBody>
                    <a:bodyPr/>
                    <a:lstStyle/>
                    <a:p>
                      <a:endParaRPr lang="en-ZA" dirty="0"/>
                    </a:p>
                  </a:txBody>
                  <a:tcPr/>
                </a:tc>
              </a:tr>
              <a:tr h="365799">
                <a:tc>
                  <a:txBody>
                    <a:bodyPr/>
                    <a:lstStyle/>
                    <a:p>
                      <a:r>
                        <a:rPr lang="en-ZA" sz="1600" dirty="0" smtClean="0"/>
                        <a:t>Potchefstroom</a:t>
                      </a:r>
                      <a:r>
                        <a:rPr lang="en-ZA" sz="1600" baseline="0" dirty="0" smtClean="0"/>
                        <a:t> </a:t>
                      </a:r>
                      <a:endParaRPr lang="en-ZA" sz="1600" dirty="0"/>
                    </a:p>
                  </a:txBody>
                  <a:tcPr marL="91429" marR="91429" marT="45725" marB="45725"/>
                </a:tc>
                <a:tc>
                  <a:txBody>
                    <a:bodyPr/>
                    <a:lstStyle/>
                    <a:p>
                      <a:r>
                        <a:rPr lang="en-ZA" sz="1600" dirty="0" smtClean="0"/>
                        <a:t>Faulty air conditioning unit.</a:t>
                      </a:r>
                      <a:endParaRPr lang="en-ZA" sz="1600" dirty="0"/>
                    </a:p>
                  </a:txBody>
                  <a:tcPr marL="91429" marR="91429" marT="45725" marB="45725"/>
                </a:tc>
                <a:tc vMerge="1">
                  <a:txBody>
                    <a:bodyPr/>
                    <a:lstStyle/>
                    <a:p>
                      <a:endParaRPr lang="en-ZA" dirty="0"/>
                    </a:p>
                  </a:txBody>
                  <a:tcPr/>
                </a:tc>
              </a:tr>
              <a:tr h="640148">
                <a:tc>
                  <a:txBody>
                    <a:bodyPr/>
                    <a:lstStyle/>
                    <a:p>
                      <a:r>
                        <a:rPr lang="en-ZA" sz="1600" dirty="0" smtClean="0"/>
                        <a:t>Polokwane</a:t>
                      </a:r>
                      <a:endParaRPr lang="en-ZA" sz="1600" dirty="0"/>
                    </a:p>
                  </a:txBody>
                  <a:tcPr marL="91429" marR="91429" marT="45725" marB="45725"/>
                </a:tc>
                <a:tc>
                  <a:txBody>
                    <a:bodyPr/>
                    <a:lstStyle/>
                    <a:p>
                      <a:r>
                        <a:rPr lang="en-ZA" sz="1600" dirty="0" smtClean="0"/>
                        <a:t>Faulty</a:t>
                      </a:r>
                      <a:r>
                        <a:rPr lang="en-ZA" sz="1600" baseline="0" dirty="0" smtClean="0"/>
                        <a:t> air conditioning unit and UPS.</a:t>
                      </a:r>
                      <a:endParaRPr lang="en-ZA" sz="1600" dirty="0"/>
                    </a:p>
                  </a:txBody>
                  <a:tcPr marL="91429" marR="91429" marT="45725" marB="45725"/>
                </a:tc>
                <a:tc vMerge="1">
                  <a:txBody>
                    <a:bodyPr/>
                    <a:lstStyle/>
                    <a:p>
                      <a:endParaRPr lang="en-ZA" dirty="0"/>
                    </a:p>
                  </a:txBody>
                  <a:tcPr/>
                </a:tc>
              </a:tr>
              <a:tr h="365799">
                <a:tc>
                  <a:txBody>
                    <a:bodyPr/>
                    <a:lstStyle/>
                    <a:p>
                      <a:r>
                        <a:rPr lang="en-ZA" sz="1600" dirty="0" smtClean="0"/>
                        <a:t>Kimberley</a:t>
                      </a:r>
                      <a:endParaRPr lang="en-ZA" sz="1600" dirty="0"/>
                    </a:p>
                  </a:txBody>
                  <a:tcPr marL="91429" marR="91429" marT="45725" marB="45725"/>
                </a:tc>
                <a:tc>
                  <a:txBody>
                    <a:bodyPr/>
                    <a:lstStyle/>
                    <a:p>
                      <a:r>
                        <a:rPr lang="en-ZA" sz="1600" dirty="0" smtClean="0"/>
                        <a:t>Faulty air conditioning</a:t>
                      </a:r>
                      <a:r>
                        <a:rPr lang="en-ZA" sz="1600" baseline="0" dirty="0" smtClean="0"/>
                        <a:t> unit.</a:t>
                      </a:r>
                      <a:endParaRPr lang="en-ZA" sz="1600" dirty="0"/>
                    </a:p>
                  </a:txBody>
                  <a:tcPr marL="91429" marR="91429" marT="45725" marB="45725"/>
                </a:tc>
                <a:tc vMerge="1">
                  <a:txBody>
                    <a:bodyPr/>
                    <a:lstStyle/>
                    <a:p>
                      <a:endParaRPr lang="en-ZA" dirty="0"/>
                    </a:p>
                  </a:txBody>
                  <a:tcPr/>
                </a:tc>
              </a:tr>
            </a:tbl>
          </a:graphicData>
        </a:graphic>
      </p:graphicFrame>
    </p:spTree>
    <p:extLst>
      <p:ext uri="{BB962C8B-B14F-4D97-AF65-F5344CB8AC3E}">
        <p14:creationId xmlns:p14="http://schemas.microsoft.com/office/powerpoint/2010/main" xmlns="" val="2810381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37" y="170056"/>
            <a:ext cx="9512167" cy="738664"/>
          </a:xfrm>
        </p:spPr>
        <p:txBody>
          <a:bodyPr/>
          <a:lstStyle/>
          <a:p>
            <a:r>
              <a:rPr lang="en-US" dirty="0" smtClean="0"/>
              <a:t>NGN CORE LINKS </a:t>
            </a:r>
            <a:br>
              <a:rPr lang="en-US" dirty="0" smtClean="0"/>
            </a:br>
            <a:r>
              <a:rPr lang="en-US" dirty="0" smtClean="0"/>
              <a:t>PERFORMANCE</a:t>
            </a:r>
            <a:endParaRPr lang="en-US" dirty="0"/>
          </a:p>
        </p:txBody>
      </p:sp>
      <p:sp>
        <p:nvSpPr>
          <p:cNvPr id="4" name="Slide Number Placeholder 3"/>
          <p:cNvSpPr>
            <a:spLocks noGrp="1"/>
          </p:cNvSpPr>
          <p:nvPr>
            <p:ph type="sldNum" sz="quarter" idx="10"/>
          </p:nvPr>
        </p:nvSpPr>
        <p:spPr/>
        <p:txBody>
          <a:bodyPr/>
          <a:lstStyle/>
          <a:p>
            <a:pPr>
              <a:defRPr/>
            </a:pPr>
            <a:fld id="{3370C1F3-7471-4A2C-9AA9-3FE63515BAFA}" type="slidenum">
              <a:rPr lang="en-ZA" smtClean="0"/>
              <a:pPr>
                <a:defRPr/>
              </a:pPr>
              <a:t>19</a:t>
            </a:fld>
            <a:endParaRPr lang="en-ZA" dirty="0"/>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9313" y="1628775"/>
            <a:ext cx="8582025" cy="3838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3386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2506" y="4406901"/>
            <a:ext cx="8420100" cy="615553"/>
          </a:xfrm>
        </p:spPr>
        <p:txBody>
          <a:bodyPr/>
          <a:lstStyle/>
          <a:p>
            <a:r>
              <a:rPr lang="en-ZA" dirty="0" smtClean="0"/>
              <a:t>BACKGROUND</a:t>
            </a:r>
            <a:endParaRPr lang="en-ZA" dirty="0"/>
          </a:p>
        </p:txBody>
      </p:sp>
      <p:sp>
        <p:nvSpPr>
          <p:cNvPr id="6" name="Text Placeholder 5"/>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2</a:t>
            </a:fld>
            <a:endParaRPr lang="en-ZA" dirty="0"/>
          </a:p>
        </p:txBody>
      </p:sp>
    </p:spTree>
    <p:extLst>
      <p:ext uri="{BB962C8B-B14F-4D97-AF65-F5344CB8AC3E}">
        <p14:creationId xmlns:p14="http://schemas.microsoft.com/office/powerpoint/2010/main" xmlns="" val="2999704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729" y="1664766"/>
            <a:ext cx="8970433" cy="3780458"/>
          </a:xfrm>
        </p:spPr>
        <p:txBody>
          <a:bodyPr/>
          <a:lstStyle/>
          <a:p>
            <a:pPr marL="285750" lvl="0" indent="-285750" algn="just">
              <a:buClrTx/>
              <a:buFont typeface="Wingdings" panose="05000000000000000000" pitchFamily="2" charset="2"/>
              <a:buChar char="v"/>
              <a:defRPr/>
            </a:pPr>
            <a:r>
              <a:rPr lang="en-ZA" sz="2000" kern="1200" dirty="0">
                <a:solidFill>
                  <a:prstClr val="black"/>
                </a:solidFill>
                <a:cs typeface="Arial" pitchFamily="34" charset="0"/>
              </a:rPr>
              <a:t>NGN core failures:</a:t>
            </a:r>
          </a:p>
          <a:p>
            <a:pPr marL="457200" lvl="1" indent="0" algn="just" eaLnBrk="1" hangingPunct="1">
              <a:lnSpc>
                <a:spcPct val="150000"/>
              </a:lnSpc>
              <a:spcBef>
                <a:spcPts val="200"/>
              </a:spcBef>
              <a:spcAft>
                <a:spcPts val="200"/>
              </a:spcAft>
              <a:buFont typeface="Arial" panose="020B0604020202020204" pitchFamily="34" charset="0"/>
              <a:buChar char="•"/>
              <a:defRPr/>
            </a:pPr>
            <a:r>
              <a:rPr lang="en-GB" sz="2000" kern="1200" dirty="0">
                <a:solidFill>
                  <a:prstClr val="black"/>
                </a:solidFill>
                <a:ea typeface="+mn-ea"/>
                <a:cs typeface="Arial" pitchFamily="34" charset="0"/>
              </a:rPr>
              <a:t> 08 August 2016 – 88 DHA offices countrywide were affected by SITA core configuration failure.</a:t>
            </a:r>
          </a:p>
          <a:p>
            <a:pPr marL="457200" lvl="1" indent="0" algn="just" eaLnBrk="1" hangingPunct="1">
              <a:lnSpc>
                <a:spcPct val="150000"/>
              </a:lnSpc>
              <a:spcBef>
                <a:spcPts val="200"/>
              </a:spcBef>
              <a:spcAft>
                <a:spcPts val="200"/>
              </a:spcAft>
              <a:buFont typeface="Arial" panose="020B0604020202020204" pitchFamily="34" charset="0"/>
              <a:buChar char="•"/>
              <a:defRPr/>
            </a:pPr>
            <a:r>
              <a:rPr lang="en-GB" sz="2000" kern="1200" dirty="0">
                <a:solidFill>
                  <a:prstClr val="black"/>
                </a:solidFill>
                <a:ea typeface="+mn-ea"/>
                <a:cs typeface="Arial" pitchFamily="34" charset="0"/>
              </a:rPr>
              <a:t>18 August 2016 – 21 x DHA offices were affected by core links failure in Ulundi.</a:t>
            </a:r>
          </a:p>
          <a:p>
            <a:pPr marL="457200" lvl="1" indent="0" algn="just" eaLnBrk="1" hangingPunct="1">
              <a:lnSpc>
                <a:spcPct val="150000"/>
              </a:lnSpc>
              <a:spcBef>
                <a:spcPts val="200"/>
              </a:spcBef>
              <a:spcAft>
                <a:spcPts val="200"/>
              </a:spcAft>
              <a:buFont typeface="Arial" panose="020B0604020202020204" pitchFamily="34" charset="0"/>
              <a:buChar char="•"/>
              <a:defRPr/>
            </a:pPr>
            <a:r>
              <a:rPr lang="en-GB" sz="2000" kern="1200" dirty="0">
                <a:solidFill>
                  <a:prstClr val="black"/>
                </a:solidFill>
                <a:ea typeface="+mn-ea"/>
                <a:cs typeface="Arial" pitchFamily="34" charset="0"/>
              </a:rPr>
              <a:t> 25 August 2016 – 7 x DHA offices in </a:t>
            </a:r>
            <a:r>
              <a:rPr lang="en-GB" sz="2000" kern="1200" dirty="0" err="1">
                <a:solidFill>
                  <a:prstClr val="black"/>
                </a:solidFill>
                <a:ea typeface="+mn-ea"/>
                <a:cs typeface="Arial" pitchFamily="34" charset="0"/>
              </a:rPr>
              <a:t>Upington</a:t>
            </a:r>
            <a:r>
              <a:rPr lang="en-GB" sz="2000" kern="1200" dirty="0">
                <a:solidFill>
                  <a:prstClr val="black"/>
                </a:solidFill>
                <a:ea typeface="+mn-ea"/>
                <a:cs typeface="Arial" pitchFamily="34" charset="0"/>
              </a:rPr>
              <a:t> were affected  by cable break.</a:t>
            </a:r>
          </a:p>
          <a:p>
            <a:endParaRPr lang="en-US" dirty="0"/>
          </a:p>
        </p:txBody>
      </p:sp>
      <p:sp>
        <p:nvSpPr>
          <p:cNvPr id="4" name="Slide Number Placeholder 3"/>
          <p:cNvSpPr>
            <a:spLocks noGrp="1"/>
          </p:cNvSpPr>
          <p:nvPr>
            <p:ph type="sldNum" sz="quarter" idx="10"/>
          </p:nvPr>
        </p:nvSpPr>
        <p:spPr/>
        <p:txBody>
          <a:bodyPr/>
          <a:lstStyle/>
          <a:p>
            <a:pPr>
              <a:defRPr/>
            </a:pPr>
            <a:fld id="{3370C1F3-7471-4A2C-9AA9-3FE63515BAFA}" type="slidenum">
              <a:rPr lang="en-ZA" smtClean="0"/>
              <a:pPr>
                <a:defRPr/>
              </a:pPr>
              <a:t>20</a:t>
            </a:fld>
            <a:endParaRPr lang="en-ZA" dirty="0"/>
          </a:p>
        </p:txBody>
      </p:sp>
      <p:sp>
        <p:nvSpPr>
          <p:cNvPr id="6" name="Title 1"/>
          <p:cNvSpPr>
            <a:spLocks noGrp="1"/>
          </p:cNvSpPr>
          <p:nvPr>
            <p:ph type="title"/>
          </p:nvPr>
        </p:nvSpPr>
        <p:spPr>
          <a:xfrm>
            <a:off x="194337" y="170056"/>
            <a:ext cx="9512167" cy="738664"/>
          </a:xfrm>
        </p:spPr>
        <p:txBody>
          <a:bodyPr/>
          <a:lstStyle/>
          <a:p>
            <a:r>
              <a:rPr lang="en-US" dirty="0" smtClean="0"/>
              <a:t>NGN CORE LINKS </a:t>
            </a:r>
            <a:br>
              <a:rPr lang="en-US" dirty="0" smtClean="0"/>
            </a:br>
            <a:r>
              <a:rPr lang="en-US" dirty="0" smtClean="0"/>
              <a:t>PERFORMANCE</a:t>
            </a:r>
            <a:endParaRPr lang="en-US" dirty="0"/>
          </a:p>
        </p:txBody>
      </p:sp>
    </p:spTree>
    <p:extLst>
      <p:ext uri="{BB962C8B-B14F-4D97-AF65-F5344CB8AC3E}">
        <p14:creationId xmlns:p14="http://schemas.microsoft.com/office/powerpoint/2010/main" xmlns="" val="2629089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37" y="170056"/>
            <a:ext cx="9512167" cy="738664"/>
          </a:xfrm>
        </p:spPr>
        <p:txBody>
          <a:bodyPr/>
          <a:lstStyle/>
          <a:p>
            <a:r>
              <a:rPr lang="en-US" dirty="0" smtClean="0"/>
              <a:t>OTHER INCIDENTS </a:t>
            </a:r>
            <a:br>
              <a:rPr lang="en-US" dirty="0" smtClean="0"/>
            </a:br>
            <a:r>
              <a:rPr lang="en-US" dirty="0" smtClean="0"/>
              <a:t>IMPACTING ON SERVICES</a:t>
            </a:r>
            <a:endParaRPr lang="en-US" dirty="0"/>
          </a:p>
        </p:txBody>
      </p:sp>
      <p:sp>
        <p:nvSpPr>
          <p:cNvPr id="4" name="Slide Number Placeholder 3"/>
          <p:cNvSpPr>
            <a:spLocks noGrp="1"/>
          </p:cNvSpPr>
          <p:nvPr>
            <p:ph type="sldNum" sz="quarter" idx="10"/>
          </p:nvPr>
        </p:nvSpPr>
        <p:spPr/>
        <p:txBody>
          <a:bodyPr/>
          <a:lstStyle/>
          <a:p>
            <a:pPr>
              <a:defRPr/>
            </a:pPr>
            <a:fld id="{3370C1F3-7471-4A2C-9AA9-3FE63515BAFA}" type="slidenum">
              <a:rPr lang="en-ZA" smtClean="0"/>
              <a:pPr>
                <a:defRPr/>
              </a:pPr>
              <a:t>21</a:t>
            </a:fld>
            <a:endParaRPr lang="en-ZA" dirty="0"/>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7913" y="1773238"/>
            <a:ext cx="8188325" cy="4102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12529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37" y="170056"/>
            <a:ext cx="9512167" cy="738664"/>
          </a:xfrm>
        </p:spPr>
        <p:txBody>
          <a:bodyPr/>
          <a:lstStyle/>
          <a:p>
            <a:r>
              <a:rPr lang="en-US" dirty="0" smtClean="0"/>
              <a:t>OTHER INCIDENTS </a:t>
            </a:r>
            <a:br>
              <a:rPr lang="en-US" dirty="0" smtClean="0"/>
            </a:br>
            <a:r>
              <a:rPr lang="en-US" dirty="0" smtClean="0"/>
              <a:t>IMPACTING ON SERVICES</a:t>
            </a:r>
            <a:endParaRPr lang="en-US" dirty="0"/>
          </a:p>
        </p:txBody>
      </p:sp>
      <p:sp>
        <p:nvSpPr>
          <p:cNvPr id="4" name="Slide Number Placeholder 3"/>
          <p:cNvSpPr>
            <a:spLocks noGrp="1"/>
          </p:cNvSpPr>
          <p:nvPr>
            <p:ph type="sldNum" sz="quarter" idx="10"/>
          </p:nvPr>
        </p:nvSpPr>
        <p:spPr/>
        <p:txBody>
          <a:bodyPr/>
          <a:lstStyle/>
          <a:p>
            <a:pPr>
              <a:defRPr/>
            </a:pPr>
            <a:fld id="{3370C1F3-7471-4A2C-9AA9-3FE63515BAFA}" type="slidenum">
              <a:rPr lang="en-ZA" smtClean="0"/>
              <a:pPr>
                <a:defRPr/>
              </a:pPr>
              <a:t>22</a:t>
            </a:fld>
            <a:endParaRPr lang="en-ZA"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1013" y="1676400"/>
            <a:ext cx="8943975" cy="39131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06298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37" y="242064"/>
            <a:ext cx="9512167" cy="738664"/>
          </a:xfrm>
        </p:spPr>
        <p:txBody>
          <a:bodyPr/>
          <a:lstStyle/>
          <a:p>
            <a:r>
              <a:rPr lang="en-US" dirty="0" smtClean="0"/>
              <a:t>IMPACT OF TELKOM’S </a:t>
            </a:r>
            <a:br>
              <a:rPr lang="en-US" dirty="0" smtClean="0"/>
            </a:br>
            <a:r>
              <a:rPr lang="en-US" dirty="0" smtClean="0"/>
              <a:t>INDUSTRIAL ACTION IN AUGUST 2016</a:t>
            </a:r>
            <a:endParaRPr lang="en-US" dirty="0"/>
          </a:p>
        </p:txBody>
      </p:sp>
      <p:sp>
        <p:nvSpPr>
          <p:cNvPr id="3" name="Content Placeholder 2"/>
          <p:cNvSpPr>
            <a:spLocks noGrp="1"/>
          </p:cNvSpPr>
          <p:nvPr>
            <p:ph idx="1"/>
          </p:nvPr>
        </p:nvSpPr>
        <p:spPr>
          <a:xfrm>
            <a:off x="560512" y="1772816"/>
            <a:ext cx="8970433" cy="3960440"/>
          </a:xfrm>
        </p:spPr>
        <p:txBody>
          <a:bodyPr/>
          <a:lstStyle/>
          <a:p>
            <a:pPr algn="just">
              <a:buClrTx/>
              <a:buFont typeface="Wingdings" panose="05000000000000000000" pitchFamily="2" charset="2"/>
              <a:buChar char="v"/>
            </a:pPr>
            <a:r>
              <a:rPr lang="en-ZA" dirty="0">
                <a:solidFill>
                  <a:schemeClr val="tx1"/>
                </a:solidFill>
              </a:rPr>
              <a:t>Telkom informed SITA in writing on 18 August 2016 about the impact of industrial action on service delivery.</a:t>
            </a:r>
          </a:p>
          <a:p>
            <a:pPr algn="just">
              <a:buClrTx/>
              <a:buFont typeface="Wingdings" panose="05000000000000000000" pitchFamily="2" charset="2"/>
              <a:buChar char="v"/>
            </a:pPr>
            <a:r>
              <a:rPr lang="en-ZA" dirty="0">
                <a:solidFill>
                  <a:schemeClr val="tx1"/>
                </a:solidFill>
              </a:rPr>
              <a:t>This includes instances of damage to property and sabotage.</a:t>
            </a:r>
          </a:p>
          <a:p>
            <a:pPr algn="just">
              <a:buClrTx/>
              <a:buFont typeface="Wingdings" panose="05000000000000000000" pitchFamily="2" charset="2"/>
              <a:buChar char="v"/>
            </a:pPr>
            <a:r>
              <a:rPr lang="en-GB" dirty="0">
                <a:solidFill>
                  <a:schemeClr val="tx1"/>
                </a:solidFill>
              </a:rPr>
              <a:t>SITA has put a process in place in instances where any SITA data lines are down, it is reported by following the normal process, and right after a reference number has been provided, it is escalated to the relevant Telkom Manager to treat it as critical services and have the fault resolved.</a:t>
            </a:r>
            <a:endParaRPr lang="en-US" dirty="0"/>
          </a:p>
        </p:txBody>
      </p:sp>
      <p:sp>
        <p:nvSpPr>
          <p:cNvPr id="4" name="Slide Number Placeholder 3"/>
          <p:cNvSpPr>
            <a:spLocks noGrp="1"/>
          </p:cNvSpPr>
          <p:nvPr>
            <p:ph type="sldNum" sz="quarter" idx="10"/>
          </p:nvPr>
        </p:nvSpPr>
        <p:spPr/>
        <p:txBody>
          <a:bodyPr/>
          <a:lstStyle/>
          <a:p>
            <a:pPr>
              <a:defRPr/>
            </a:pPr>
            <a:fld id="{3370C1F3-7471-4A2C-9AA9-3FE63515BAFA}" type="slidenum">
              <a:rPr lang="en-ZA" smtClean="0"/>
              <a:pPr>
                <a:defRPr/>
              </a:pPr>
              <a:t>23</a:t>
            </a:fld>
            <a:endParaRPr lang="en-ZA" dirty="0"/>
          </a:p>
        </p:txBody>
      </p:sp>
    </p:spTree>
    <p:extLst>
      <p:ext uri="{BB962C8B-B14F-4D97-AF65-F5344CB8AC3E}">
        <p14:creationId xmlns:p14="http://schemas.microsoft.com/office/powerpoint/2010/main" xmlns="" val="2007067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37" y="242064"/>
            <a:ext cx="9512167" cy="738664"/>
          </a:xfrm>
        </p:spPr>
        <p:txBody>
          <a:bodyPr/>
          <a:lstStyle/>
          <a:p>
            <a:r>
              <a:rPr lang="en-US" dirty="0" smtClean="0"/>
              <a:t>IMPACT OF TELKOM’S INDUSTRIAL </a:t>
            </a:r>
            <a:br>
              <a:rPr lang="en-US" dirty="0" smtClean="0"/>
            </a:br>
            <a:r>
              <a:rPr lang="en-US" dirty="0" smtClean="0"/>
              <a:t>ACTION IN AUGUST 2016</a:t>
            </a:r>
            <a:endParaRPr lang="en-US" dirty="0"/>
          </a:p>
        </p:txBody>
      </p:sp>
      <p:sp>
        <p:nvSpPr>
          <p:cNvPr id="3" name="Content Placeholder 2"/>
          <p:cNvSpPr>
            <a:spLocks noGrp="1"/>
          </p:cNvSpPr>
          <p:nvPr>
            <p:ph idx="1"/>
          </p:nvPr>
        </p:nvSpPr>
        <p:spPr>
          <a:xfrm>
            <a:off x="560512" y="1556792"/>
            <a:ext cx="8970433" cy="3960440"/>
          </a:xfrm>
        </p:spPr>
        <p:txBody>
          <a:bodyPr/>
          <a:lstStyle/>
          <a:p>
            <a:pPr marL="285750" lvl="0" indent="-285750" algn="just">
              <a:buClrTx/>
              <a:buFont typeface="Wingdings" panose="05000000000000000000" pitchFamily="2" charset="2"/>
              <a:buChar char="v"/>
              <a:defRPr/>
            </a:pPr>
            <a:r>
              <a:rPr lang="en-ZA" sz="1600" kern="1200" dirty="0">
                <a:solidFill>
                  <a:prstClr val="black"/>
                </a:solidFill>
                <a:cs typeface="Arial" pitchFamily="34" charset="0"/>
              </a:rPr>
              <a:t>Telkom cable breaks in Limpopo, KZN </a:t>
            </a:r>
            <a:r>
              <a:rPr lang="en-ZA" sz="1600" kern="1200" dirty="0" smtClean="0">
                <a:solidFill>
                  <a:prstClr val="black"/>
                </a:solidFill>
                <a:cs typeface="Arial" pitchFamily="34" charset="0"/>
              </a:rPr>
              <a:t>and </a:t>
            </a:r>
            <a:r>
              <a:rPr lang="en-ZA" sz="1600" kern="1200" dirty="0">
                <a:solidFill>
                  <a:prstClr val="black"/>
                </a:solidFill>
                <a:cs typeface="Arial" pitchFamily="34" charset="0"/>
              </a:rPr>
              <a:t>Eastern Cape</a:t>
            </a:r>
            <a:r>
              <a:rPr lang="en-ZA" sz="1600" kern="1200" dirty="0" smtClean="0">
                <a:solidFill>
                  <a:prstClr val="black"/>
                </a:solidFill>
                <a:cs typeface="Arial" pitchFamily="34" charset="0"/>
              </a:rPr>
              <a:t>:</a:t>
            </a:r>
          </a:p>
          <a:p>
            <a:pPr marL="285750" lvl="0" indent="-285750" algn="just">
              <a:buClrTx/>
              <a:buFont typeface="Wingdings" panose="05000000000000000000" pitchFamily="2" charset="2"/>
              <a:buChar char="v"/>
              <a:defRPr/>
            </a:pPr>
            <a:endParaRPr lang="en-ZA" sz="1600" kern="1200" dirty="0">
              <a:solidFill>
                <a:prstClr val="black"/>
              </a:solidFill>
              <a:cs typeface="Arial" pitchFamily="34" charset="0"/>
            </a:endParaRPr>
          </a:p>
          <a:p>
            <a:pPr marL="457200" lvl="1" indent="0" algn="just" eaLnBrk="1" hangingPunct="1">
              <a:lnSpc>
                <a:spcPct val="150000"/>
              </a:lnSpc>
              <a:spcBef>
                <a:spcPts val="200"/>
              </a:spcBef>
              <a:spcAft>
                <a:spcPts val="200"/>
              </a:spcAft>
              <a:buFont typeface="Arial" panose="020B0604020202020204" pitchFamily="34" charset="0"/>
              <a:buChar char="•"/>
              <a:defRPr/>
            </a:pPr>
            <a:r>
              <a:rPr lang="en-GB" sz="1600" kern="1200" dirty="0">
                <a:solidFill>
                  <a:prstClr val="black"/>
                </a:solidFill>
                <a:ea typeface="+mn-ea"/>
                <a:cs typeface="Arial" pitchFamily="34" charset="0"/>
              </a:rPr>
              <a:t> 02 - 03 August 2016 </a:t>
            </a:r>
            <a:r>
              <a:rPr lang="en-GB" sz="1600" kern="1200" dirty="0">
                <a:solidFill>
                  <a:prstClr val="black"/>
                </a:solidFill>
                <a:latin typeface="Arial" pitchFamily="34" charset="0"/>
                <a:ea typeface="+mn-ea"/>
                <a:cs typeface="Arial" pitchFamily="34" charset="0"/>
              </a:rPr>
              <a:t>–</a:t>
            </a:r>
            <a:r>
              <a:rPr lang="en-GB" sz="1600" kern="1200" dirty="0">
                <a:solidFill>
                  <a:prstClr val="black"/>
                </a:solidFill>
                <a:ea typeface="+mn-ea"/>
                <a:cs typeface="Arial" pitchFamily="34" charset="0"/>
              </a:rPr>
              <a:t> +- 22 DHA offices in Limpopo were affected. </a:t>
            </a:r>
          </a:p>
          <a:p>
            <a:pPr marL="457200" lvl="1" indent="0" algn="just" eaLnBrk="1" hangingPunct="1">
              <a:lnSpc>
                <a:spcPct val="150000"/>
              </a:lnSpc>
              <a:spcBef>
                <a:spcPts val="200"/>
              </a:spcBef>
              <a:spcAft>
                <a:spcPts val="200"/>
              </a:spcAft>
              <a:buFont typeface="Arial" panose="020B0604020202020204" pitchFamily="34" charset="0"/>
              <a:buChar char="•"/>
              <a:defRPr/>
            </a:pPr>
            <a:r>
              <a:rPr lang="en-GB" sz="1600" kern="1200" dirty="0">
                <a:solidFill>
                  <a:prstClr val="black"/>
                </a:solidFill>
                <a:ea typeface="+mn-ea"/>
                <a:cs typeface="Arial" pitchFamily="34" charset="0"/>
              </a:rPr>
              <a:t> 16 August 2016 </a:t>
            </a:r>
            <a:r>
              <a:rPr lang="en-GB" sz="1600" kern="1200" dirty="0">
                <a:solidFill>
                  <a:prstClr val="black"/>
                </a:solidFill>
                <a:latin typeface="Arial" pitchFamily="34" charset="0"/>
                <a:ea typeface="+mn-ea"/>
                <a:cs typeface="Arial" pitchFamily="34" charset="0"/>
              </a:rPr>
              <a:t>–</a:t>
            </a:r>
            <a:r>
              <a:rPr lang="en-GB" sz="1600" kern="1200" dirty="0">
                <a:solidFill>
                  <a:prstClr val="black"/>
                </a:solidFill>
                <a:ea typeface="+mn-ea"/>
                <a:cs typeface="Arial" pitchFamily="34" charset="0"/>
              </a:rPr>
              <a:t> 6 x DHA offices in Limpopo</a:t>
            </a:r>
          </a:p>
          <a:p>
            <a:pPr marL="457200" lvl="1" indent="0" algn="just" eaLnBrk="1" hangingPunct="1">
              <a:lnSpc>
                <a:spcPct val="150000"/>
              </a:lnSpc>
              <a:spcBef>
                <a:spcPts val="200"/>
              </a:spcBef>
              <a:spcAft>
                <a:spcPts val="200"/>
              </a:spcAft>
              <a:buFont typeface="Arial" panose="020B0604020202020204" pitchFamily="34" charset="0"/>
              <a:buChar char="•"/>
              <a:defRPr/>
            </a:pPr>
            <a:r>
              <a:rPr lang="en-GB" sz="1600" kern="1200" dirty="0" smtClean="0">
                <a:solidFill>
                  <a:prstClr val="black"/>
                </a:solidFill>
                <a:ea typeface="+mn-ea"/>
                <a:cs typeface="Arial" pitchFamily="34" charset="0"/>
              </a:rPr>
              <a:t> 22 </a:t>
            </a:r>
            <a:r>
              <a:rPr lang="en-GB" sz="1600" kern="1200" dirty="0">
                <a:solidFill>
                  <a:prstClr val="black"/>
                </a:solidFill>
                <a:ea typeface="+mn-ea"/>
                <a:cs typeface="Arial" pitchFamily="34" charset="0"/>
              </a:rPr>
              <a:t>August 2016 </a:t>
            </a:r>
            <a:r>
              <a:rPr lang="en-GB" sz="1600" kern="1200" dirty="0">
                <a:solidFill>
                  <a:prstClr val="black"/>
                </a:solidFill>
                <a:latin typeface="Arial" pitchFamily="34" charset="0"/>
                <a:ea typeface="+mn-ea"/>
                <a:cs typeface="Arial" pitchFamily="34" charset="0"/>
              </a:rPr>
              <a:t>–</a:t>
            </a:r>
            <a:r>
              <a:rPr lang="en-GB" sz="1600" kern="1200" dirty="0">
                <a:solidFill>
                  <a:prstClr val="black"/>
                </a:solidFill>
                <a:ea typeface="+mn-ea"/>
                <a:cs typeface="Arial" pitchFamily="34" charset="0"/>
              </a:rPr>
              <a:t>  13 x DHA offices in Ulundi and Durban were affected.</a:t>
            </a:r>
          </a:p>
          <a:p>
            <a:pPr marL="457200" lvl="1" indent="0" algn="just" eaLnBrk="1" hangingPunct="1">
              <a:lnSpc>
                <a:spcPct val="150000"/>
              </a:lnSpc>
              <a:spcBef>
                <a:spcPts val="200"/>
              </a:spcBef>
              <a:spcAft>
                <a:spcPts val="200"/>
              </a:spcAft>
              <a:buFont typeface="Arial" panose="020B0604020202020204" pitchFamily="34" charset="0"/>
              <a:buChar char="•"/>
              <a:defRPr/>
            </a:pPr>
            <a:r>
              <a:rPr lang="en-GB" sz="1600" kern="1200" dirty="0" smtClean="0">
                <a:solidFill>
                  <a:prstClr val="black"/>
                </a:solidFill>
                <a:ea typeface="+mn-ea"/>
                <a:cs typeface="Arial" pitchFamily="34" charset="0"/>
              </a:rPr>
              <a:t> 24 </a:t>
            </a:r>
            <a:r>
              <a:rPr lang="en-GB" sz="1600" kern="1200" dirty="0">
                <a:solidFill>
                  <a:prstClr val="black"/>
                </a:solidFill>
                <a:ea typeface="+mn-ea"/>
                <a:cs typeface="Arial" pitchFamily="34" charset="0"/>
              </a:rPr>
              <a:t>August 2016 </a:t>
            </a:r>
            <a:r>
              <a:rPr lang="en-GB" sz="1600" kern="1200" dirty="0">
                <a:solidFill>
                  <a:prstClr val="black"/>
                </a:solidFill>
                <a:latin typeface="Arial" pitchFamily="34" charset="0"/>
                <a:ea typeface="+mn-ea"/>
                <a:cs typeface="Arial" pitchFamily="34" charset="0"/>
              </a:rPr>
              <a:t>–</a:t>
            </a:r>
            <a:r>
              <a:rPr lang="en-GB" sz="1600" kern="1200" dirty="0">
                <a:solidFill>
                  <a:prstClr val="black"/>
                </a:solidFill>
                <a:ea typeface="+mn-ea"/>
                <a:cs typeface="Arial" pitchFamily="34" charset="0"/>
              </a:rPr>
              <a:t> 10 x DHA offices in Durban were affected. </a:t>
            </a:r>
          </a:p>
          <a:p>
            <a:pPr marL="457200" lvl="1" indent="0" algn="just" eaLnBrk="1" hangingPunct="1">
              <a:lnSpc>
                <a:spcPct val="150000"/>
              </a:lnSpc>
              <a:spcBef>
                <a:spcPts val="200"/>
              </a:spcBef>
              <a:spcAft>
                <a:spcPts val="200"/>
              </a:spcAft>
              <a:buFont typeface="Arial" panose="020B0604020202020204" pitchFamily="34" charset="0"/>
              <a:buChar char="•"/>
              <a:defRPr/>
            </a:pPr>
            <a:r>
              <a:rPr lang="en-GB" sz="1600" kern="1200" dirty="0" smtClean="0">
                <a:solidFill>
                  <a:prstClr val="black"/>
                </a:solidFill>
                <a:ea typeface="+mn-ea"/>
                <a:cs typeface="Arial" pitchFamily="34" charset="0"/>
              </a:rPr>
              <a:t> 26 </a:t>
            </a:r>
            <a:r>
              <a:rPr lang="en-GB" sz="1600" kern="1200" dirty="0">
                <a:solidFill>
                  <a:prstClr val="black"/>
                </a:solidFill>
                <a:ea typeface="+mn-ea"/>
                <a:cs typeface="Arial" pitchFamily="34" charset="0"/>
              </a:rPr>
              <a:t>August 2016 </a:t>
            </a:r>
            <a:r>
              <a:rPr lang="en-GB" sz="1600" kern="1200" dirty="0">
                <a:solidFill>
                  <a:prstClr val="black"/>
                </a:solidFill>
                <a:latin typeface="Arial" pitchFamily="34" charset="0"/>
                <a:ea typeface="+mn-ea"/>
                <a:cs typeface="Arial" pitchFamily="34" charset="0"/>
              </a:rPr>
              <a:t>–</a:t>
            </a:r>
            <a:r>
              <a:rPr lang="en-GB" sz="1600" kern="1200" dirty="0">
                <a:solidFill>
                  <a:prstClr val="black"/>
                </a:solidFill>
                <a:ea typeface="+mn-ea"/>
                <a:cs typeface="Arial" pitchFamily="34" charset="0"/>
              </a:rPr>
              <a:t> 21 DHA offices in Eastern Cape were affected</a:t>
            </a:r>
          </a:p>
          <a:p>
            <a:pPr marL="457200" lvl="1" indent="0" algn="just" eaLnBrk="1" hangingPunct="1">
              <a:lnSpc>
                <a:spcPct val="150000"/>
              </a:lnSpc>
              <a:spcBef>
                <a:spcPts val="200"/>
              </a:spcBef>
              <a:spcAft>
                <a:spcPts val="200"/>
              </a:spcAft>
              <a:buFont typeface="Arial" panose="020B0604020202020204" pitchFamily="34" charset="0"/>
              <a:buChar char="•"/>
              <a:defRPr/>
            </a:pPr>
            <a:r>
              <a:rPr lang="en-GB" sz="1600" kern="1200" dirty="0" smtClean="0">
                <a:solidFill>
                  <a:prstClr val="black"/>
                </a:solidFill>
                <a:ea typeface="+mn-ea"/>
                <a:cs typeface="Arial" pitchFamily="34" charset="0"/>
              </a:rPr>
              <a:t> 30 </a:t>
            </a:r>
            <a:r>
              <a:rPr lang="en-GB" sz="1600" kern="1200" dirty="0">
                <a:solidFill>
                  <a:prstClr val="black"/>
                </a:solidFill>
                <a:ea typeface="+mn-ea"/>
                <a:cs typeface="Arial" pitchFamily="34" charset="0"/>
              </a:rPr>
              <a:t>August 2016 </a:t>
            </a:r>
            <a:r>
              <a:rPr lang="en-GB" sz="1600" kern="1200" dirty="0">
                <a:solidFill>
                  <a:prstClr val="black"/>
                </a:solidFill>
                <a:latin typeface="Arial" pitchFamily="34" charset="0"/>
                <a:ea typeface="+mn-ea"/>
                <a:cs typeface="Arial" pitchFamily="34" charset="0"/>
              </a:rPr>
              <a:t>– </a:t>
            </a:r>
            <a:r>
              <a:rPr lang="en-GB" sz="1600" kern="1200" dirty="0">
                <a:solidFill>
                  <a:prstClr val="black"/>
                </a:solidFill>
                <a:ea typeface="+mn-ea"/>
                <a:cs typeface="Arial" pitchFamily="34" charset="0"/>
              </a:rPr>
              <a:t>13 DHA offices in </a:t>
            </a:r>
            <a:r>
              <a:rPr lang="en-GB" sz="1600" kern="1200" dirty="0" err="1">
                <a:solidFill>
                  <a:prstClr val="black"/>
                </a:solidFill>
                <a:ea typeface="+mn-ea"/>
                <a:cs typeface="Arial" pitchFamily="34" charset="0"/>
              </a:rPr>
              <a:t>Modimolle</a:t>
            </a:r>
            <a:r>
              <a:rPr lang="en-GB" sz="1600" kern="1200" dirty="0">
                <a:solidFill>
                  <a:prstClr val="black"/>
                </a:solidFill>
                <a:ea typeface="+mn-ea"/>
                <a:cs typeface="Arial" pitchFamily="34" charset="0"/>
              </a:rPr>
              <a:t> were affected.</a:t>
            </a:r>
            <a:endParaRPr lang="en-GB" sz="1400" kern="1200" dirty="0">
              <a:solidFill>
                <a:prstClr val="black"/>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3370C1F3-7471-4A2C-9AA9-3FE63515BAFA}" type="slidenum">
              <a:rPr lang="en-ZA" smtClean="0"/>
              <a:pPr>
                <a:defRPr/>
              </a:pPr>
              <a:t>24</a:t>
            </a:fld>
            <a:endParaRPr lang="en-ZA" dirty="0"/>
          </a:p>
        </p:txBody>
      </p:sp>
    </p:spTree>
    <p:extLst>
      <p:ext uri="{BB962C8B-B14F-4D97-AF65-F5344CB8AC3E}">
        <p14:creationId xmlns:p14="http://schemas.microsoft.com/office/powerpoint/2010/main" xmlns="" val="2052452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CORE NETWORK</a:t>
            </a:r>
            <a:endParaRPr lang="en-US" dirty="0"/>
          </a:p>
        </p:txBody>
      </p:sp>
      <p:sp>
        <p:nvSpPr>
          <p:cNvPr id="3" name="Content Placeholder 2"/>
          <p:cNvSpPr>
            <a:spLocks noGrp="1"/>
          </p:cNvSpPr>
          <p:nvPr>
            <p:ph idx="1"/>
          </p:nvPr>
        </p:nvSpPr>
        <p:spPr>
          <a:xfrm>
            <a:off x="560512" y="1556792"/>
            <a:ext cx="8970433" cy="3960440"/>
          </a:xfrm>
        </p:spPr>
        <p:txBody>
          <a:bodyPr/>
          <a:lstStyle/>
          <a:p>
            <a:pPr marL="285750" lvl="0" indent="-285750" algn="just" eaLnBrk="1" hangingPunct="1">
              <a:buClrTx/>
              <a:buFont typeface="Wingdings" panose="05000000000000000000" pitchFamily="2" charset="2"/>
              <a:buChar char="v"/>
              <a:defRPr/>
            </a:pPr>
            <a:r>
              <a:rPr lang="en-GB" kern="1200" dirty="0">
                <a:solidFill>
                  <a:prstClr val="black"/>
                </a:solidFill>
                <a:latin typeface="Arial" pitchFamily="34" charset="0"/>
                <a:cs typeface="Arial" pitchFamily="34" charset="0"/>
              </a:rPr>
              <a:t>The design of the NGN Core is currently being reviewed with the view to introduce more resiliency in 2017/18, with specific emphasis and consideration being put on the following</a:t>
            </a:r>
            <a:r>
              <a:rPr lang="en-GB" kern="1200" dirty="0" smtClean="0">
                <a:solidFill>
                  <a:prstClr val="black"/>
                </a:solidFill>
                <a:latin typeface="Arial" pitchFamily="34" charset="0"/>
                <a:cs typeface="Arial" pitchFamily="34" charset="0"/>
              </a:rPr>
              <a:t>:</a:t>
            </a:r>
          </a:p>
          <a:p>
            <a:pPr marL="285750" lvl="0" indent="-285750" algn="just" eaLnBrk="1" hangingPunct="1">
              <a:buClrTx/>
              <a:buFont typeface="Wingdings" panose="05000000000000000000" pitchFamily="2" charset="2"/>
              <a:buChar char="v"/>
              <a:defRPr/>
            </a:pPr>
            <a:endParaRPr lang="en-GB" kern="1200" dirty="0">
              <a:solidFill>
                <a:prstClr val="black"/>
              </a:solidFill>
              <a:latin typeface="Arial" pitchFamily="34" charset="0"/>
              <a:cs typeface="Arial" pitchFamily="34" charset="0"/>
            </a:endParaRPr>
          </a:p>
          <a:p>
            <a:pPr marL="742950" lvl="1" indent="-285750" algn="just" eaLnBrk="1" hangingPunct="1">
              <a:lnSpc>
                <a:spcPct val="150000"/>
              </a:lnSpc>
              <a:spcBef>
                <a:spcPts val="200"/>
              </a:spcBef>
              <a:spcAft>
                <a:spcPts val="200"/>
              </a:spcAft>
              <a:buFont typeface="Wingdings" pitchFamily="2" charset="2"/>
              <a:buChar char="Ø"/>
              <a:defRPr/>
            </a:pPr>
            <a:r>
              <a:rPr lang="en-GB" sz="1600" kern="1200" dirty="0">
                <a:solidFill>
                  <a:prstClr val="black"/>
                </a:solidFill>
                <a:latin typeface="Arial" pitchFamily="34" charset="0"/>
                <a:ea typeface="+mn-ea"/>
                <a:cs typeface="Arial" pitchFamily="34" charset="0"/>
              </a:rPr>
              <a:t>Convert some of the </a:t>
            </a:r>
            <a:r>
              <a:rPr lang="en-GB" sz="1600" kern="1200" dirty="0" smtClean="0">
                <a:solidFill>
                  <a:prstClr val="black"/>
                </a:solidFill>
                <a:latin typeface="Arial" pitchFamily="34" charset="0"/>
                <a:ea typeface="+mn-ea"/>
                <a:cs typeface="Arial" pitchFamily="34" charset="0"/>
              </a:rPr>
              <a:t>14 </a:t>
            </a:r>
            <a:r>
              <a:rPr lang="en-GB" sz="1600" kern="1200" dirty="0">
                <a:solidFill>
                  <a:prstClr val="black"/>
                </a:solidFill>
                <a:latin typeface="Arial" pitchFamily="34" charset="0"/>
                <a:ea typeface="+mn-ea"/>
                <a:cs typeface="Arial" pitchFamily="34" charset="0"/>
              </a:rPr>
              <a:t>minor point of presence (POP) sites into major POPs, by introducing redundancy on the core node </a:t>
            </a:r>
            <a:r>
              <a:rPr lang="en-GB" sz="1600" kern="1200" dirty="0" smtClean="0">
                <a:solidFill>
                  <a:prstClr val="black"/>
                </a:solidFill>
                <a:latin typeface="Arial" pitchFamily="34" charset="0"/>
                <a:ea typeface="+mn-ea"/>
                <a:cs typeface="Arial" pitchFamily="34" charset="0"/>
              </a:rPr>
              <a:t>infrastructure.</a:t>
            </a:r>
          </a:p>
          <a:p>
            <a:pPr marL="742950" lvl="1" indent="-285750" algn="just" eaLnBrk="1" hangingPunct="1">
              <a:lnSpc>
                <a:spcPct val="150000"/>
              </a:lnSpc>
              <a:spcBef>
                <a:spcPts val="200"/>
              </a:spcBef>
              <a:spcAft>
                <a:spcPts val="200"/>
              </a:spcAft>
              <a:buFont typeface="Wingdings" pitchFamily="2" charset="2"/>
              <a:buChar char="Ø"/>
              <a:defRPr/>
            </a:pPr>
            <a:endParaRPr lang="en-GB" sz="1600" kern="1200" dirty="0" smtClean="0">
              <a:solidFill>
                <a:prstClr val="black"/>
              </a:solidFill>
              <a:latin typeface="Arial" pitchFamily="34" charset="0"/>
              <a:ea typeface="+mn-ea"/>
              <a:cs typeface="Arial" pitchFamily="34" charset="0"/>
            </a:endParaRPr>
          </a:p>
          <a:p>
            <a:pPr marL="742950" lvl="1" indent="-285750" algn="just" eaLnBrk="1" hangingPunct="1">
              <a:lnSpc>
                <a:spcPct val="150000"/>
              </a:lnSpc>
              <a:spcBef>
                <a:spcPts val="200"/>
              </a:spcBef>
              <a:spcAft>
                <a:spcPts val="200"/>
              </a:spcAft>
              <a:buFont typeface="Wingdings" pitchFamily="2" charset="2"/>
              <a:buChar char="Ø"/>
              <a:defRPr/>
            </a:pPr>
            <a:r>
              <a:rPr lang="en-GB" sz="1600" kern="1200" dirty="0" smtClean="0">
                <a:solidFill>
                  <a:prstClr val="black"/>
                </a:solidFill>
                <a:latin typeface="Arial" pitchFamily="34" charset="0"/>
                <a:ea typeface="+mn-ea"/>
                <a:cs typeface="Arial" pitchFamily="34" charset="0"/>
              </a:rPr>
              <a:t>Increase </a:t>
            </a:r>
            <a:r>
              <a:rPr lang="en-GB" sz="1600" kern="1200" dirty="0">
                <a:solidFill>
                  <a:prstClr val="black"/>
                </a:solidFill>
                <a:latin typeface="Arial" pitchFamily="34" charset="0"/>
                <a:ea typeface="+mn-ea"/>
                <a:cs typeface="Arial" pitchFamily="34" charset="0"/>
              </a:rPr>
              <a:t>the number of Super POPs to address issues such as that of Western Cape, Eastern Cape, Northern Cape, Pietermaritzburg, Ulundi and Durban all being isolated whenever Cape Town or Pietermaritzburg experiences a service outage. </a:t>
            </a:r>
            <a:endParaRPr lang="en-ZA" sz="1600" kern="1200" dirty="0">
              <a:solidFill>
                <a:prstClr val="black"/>
              </a:solidFill>
              <a:latin typeface="Arial" pitchFamily="34" charset="0"/>
              <a:ea typeface="+mn-ea"/>
              <a:cs typeface="Arial" pitchFamily="34" charset="0"/>
            </a:endParaRPr>
          </a:p>
          <a:p>
            <a:pPr marL="457200" lvl="1" indent="0" algn="just" eaLnBrk="1" hangingPunct="1">
              <a:lnSpc>
                <a:spcPct val="150000"/>
              </a:lnSpc>
              <a:spcBef>
                <a:spcPts val="200"/>
              </a:spcBef>
              <a:spcAft>
                <a:spcPts val="200"/>
              </a:spcAft>
              <a:buNone/>
              <a:defRPr/>
            </a:pPr>
            <a:endParaRPr lang="en-GB" sz="1600" kern="1200" dirty="0">
              <a:solidFill>
                <a:prstClr val="black"/>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3370C1F3-7471-4A2C-9AA9-3FE63515BAFA}" type="slidenum">
              <a:rPr lang="en-ZA" smtClean="0"/>
              <a:pPr>
                <a:defRPr/>
              </a:pPr>
              <a:t>25</a:t>
            </a:fld>
            <a:endParaRPr lang="en-ZA" dirty="0"/>
          </a:p>
        </p:txBody>
      </p:sp>
    </p:spTree>
    <p:extLst>
      <p:ext uri="{BB962C8B-B14F-4D97-AF65-F5344CB8AC3E}">
        <p14:creationId xmlns:p14="http://schemas.microsoft.com/office/powerpoint/2010/main" xmlns="" val="3898686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D6E5002-6BCB-489D-B172-1FAB2E83D874}" type="slidenum">
              <a:rPr lang="en-ZA" smtClean="0"/>
              <a:pPr>
                <a:defRPr/>
              </a:pPr>
              <a:t>26</a:t>
            </a:fld>
            <a:endParaRPr lang="en-ZA" dirty="0"/>
          </a:p>
        </p:txBody>
      </p:sp>
      <p:pic>
        <p:nvPicPr>
          <p:cNvPr id="645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8504" y="1841473"/>
            <a:ext cx="5740704" cy="3963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ACCESS NETWORK</a:t>
            </a:r>
            <a:endParaRPr lang="en-US" dirty="0"/>
          </a:p>
        </p:txBody>
      </p:sp>
      <p:sp>
        <p:nvSpPr>
          <p:cNvPr id="5" name="TextBox 4"/>
          <p:cNvSpPr txBox="1"/>
          <p:nvPr/>
        </p:nvSpPr>
        <p:spPr>
          <a:xfrm>
            <a:off x="6537176" y="1333212"/>
            <a:ext cx="3024336" cy="4832092"/>
          </a:xfrm>
          <a:prstGeom prst="rect">
            <a:avLst/>
          </a:prstGeom>
          <a:noFill/>
        </p:spPr>
        <p:txBody>
          <a:bodyPr wrap="square" rtlCol="0">
            <a:spAutoFit/>
          </a:bodyPr>
          <a:lstStyle/>
          <a:p>
            <a:pPr algn="just"/>
            <a:r>
              <a:rPr lang="en-US" sz="1400" i="0" dirty="0" smtClean="0"/>
              <a:t>SITA created a platinum solution in 2015 and went into the market to look for access network service providers. </a:t>
            </a:r>
          </a:p>
          <a:p>
            <a:pPr algn="just"/>
            <a:endParaRPr lang="en-US" sz="1400" i="0" dirty="0"/>
          </a:p>
          <a:p>
            <a:pPr algn="just"/>
            <a:r>
              <a:rPr lang="en-US" sz="1400" i="0" dirty="0" smtClean="0"/>
              <a:t>This solution would have introduced full redundancy in the access network for all DHA sites, using two independent service providers per site, with each line on 10Mbps and </a:t>
            </a:r>
            <a:r>
              <a:rPr lang="en-US" sz="1400" i="0" dirty="0" err="1" smtClean="0"/>
              <a:t>fibre</a:t>
            </a:r>
            <a:r>
              <a:rPr lang="en-US" sz="1400" i="0" dirty="0" smtClean="0"/>
              <a:t>.</a:t>
            </a:r>
          </a:p>
          <a:p>
            <a:pPr algn="just"/>
            <a:endParaRPr lang="en-US" sz="1400" i="0" dirty="0"/>
          </a:p>
          <a:p>
            <a:pPr algn="just"/>
            <a:r>
              <a:rPr lang="en-US" sz="1400" i="0" dirty="0" smtClean="0"/>
              <a:t>The proposal would have increased service levels from 95% to well over 99%. </a:t>
            </a:r>
          </a:p>
          <a:p>
            <a:pPr algn="just"/>
            <a:endParaRPr lang="en-US" sz="1400" i="0" dirty="0"/>
          </a:p>
          <a:p>
            <a:pPr algn="just"/>
            <a:r>
              <a:rPr lang="en-US" sz="1400" i="0" dirty="0" smtClean="0"/>
              <a:t>It is a naturally very expensive solution that would have cost in excess of R20m per month. </a:t>
            </a:r>
          </a:p>
          <a:p>
            <a:pPr algn="just"/>
            <a:endParaRPr lang="en-US" sz="1400" i="0" dirty="0"/>
          </a:p>
          <a:p>
            <a:pPr algn="just"/>
            <a:r>
              <a:rPr lang="en-US" sz="1400" i="0" dirty="0" smtClean="0"/>
              <a:t>The proposal was not received </a:t>
            </a:r>
            <a:r>
              <a:rPr lang="en-US" sz="1400" i="0" dirty="0" err="1" smtClean="0"/>
              <a:t>favourably</a:t>
            </a:r>
            <a:r>
              <a:rPr lang="en-US" sz="1400" i="0" dirty="0" smtClean="0"/>
              <a:t>.</a:t>
            </a:r>
          </a:p>
        </p:txBody>
      </p:sp>
    </p:spTree>
    <p:extLst>
      <p:ext uri="{BB962C8B-B14F-4D97-AF65-F5344CB8AC3E}">
        <p14:creationId xmlns:p14="http://schemas.microsoft.com/office/powerpoint/2010/main" xmlns="" val="1252907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D6E5002-6BCB-489D-B172-1FAB2E83D874}" type="slidenum">
              <a:rPr lang="en-ZA" smtClean="0"/>
              <a:pPr>
                <a:defRPr/>
              </a:pPr>
              <a:t>27</a:t>
            </a:fld>
            <a:endParaRPr lang="en-ZA" dirty="0"/>
          </a:p>
        </p:txBody>
      </p:sp>
      <p:sp>
        <p:nvSpPr>
          <p:cNvPr id="6" name="Rectangle 5"/>
          <p:cNvSpPr/>
          <p:nvPr/>
        </p:nvSpPr>
        <p:spPr bwMode="auto">
          <a:xfrm>
            <a:off x="8337376" y="5007095"/>
            <a:ext cx="1296144" cy="4572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DHA Office</a:t>
            </a:r>
          </a:p>
        </p:txBody>
      </p:sp>
      <p:cxnSp>
        <p:nvCxnSpPr>
          <p:cNvPr id="8" name="Straight Connector 7"/>
          <p:cNvCxnSpPr>
            <a:stCxn id="13" idx="6"/>
            <a:endCxn id="6" idx="1"/>
          </p:cNvCxnSpPr>
          <p:nvPr/>
        </p:nvCxnSpPr>
        <p:spPr bwMode="auto">
          <a:xfrm flipV="1">
            <a:off x="6854627" y="5235695"/>
            <a:ext cx="1482749" cy="2944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272480" y="4880400"/>
            <a:ext cx="864096" cy="67788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SITA </a:t>
            </a:r>
          </a:p>
          <a:p>
            <a:pPr marL="0" marR="0" indent="0" algn="ctr" defTabSz="914400" rtl="0" eaLnBrk="1" fontAlgn="base" latinLnBrk="0" hangingPunct="1">
              <a:lnSpc>
                <a:spcPct val="100000"/>
              </a:lnSpc>
              <a:spcBef>
                <a:spcPct val="0"/>
              </a:spcBef>
              <a:spcAft>
                <a:spcPct val="0"/>
              </a:spcAft>
              <a:buClrTx/>
              <a:buSzTx/>
              <a:buFontTx/>
              <a:buNone/>
              <a:tabLst/>
            </a:pPr>
            <a:r>
              <a:rPr lang="en-US" sz="1000" b="1" i="0" dirty="0" smtClean="0">
                <a:latin typeface="Arial" charset="0"/>
              </a:rPr>
              <a:t>Data Center</a:t>
            </a:r>
            <a:endParaRPr kumimoji="0" lang="en-US" sz="1000" b="1" i="0" u="none" strike="noStrike" cap="none" normalizeH="0" baseline="0" dirty="0" smtClean="0">
              <a:ln>
                <a:noFill/>
              </a:ln>
              <a:solidFill>
                <a:schemeClr val="tx1"/>
              </a:solidFill>
              <a:effectLst/>
              <a:latin typeface="Arial" charset="0"/>
            </a:endParaRPr>
          </a:p>
        </p:txBody>
      </p:sp>
      <p:sp>
        <p:nvSpPr>
          <p:cNvPr id="13" name="Oval 12"/>
          <p:cNvSpPr/>
          <p:nvPr/>
        </p:nvSpPr>
        <p:spPr bwMode="auto">
          <a:xfrm>
            <a:off x="6494587" y="5079103"/>
            <a:ext cx="360040" cy="37206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p:txBody>
      </p:sp>
      <p:sp>
        <p:nvSpPr>
          <p:cNvPr id="23" name="Rectangle 22"/>
          <p:cNvSpPr/>
          <p:nvPr/>
        </p:nvSpPr>
        <p:spPr>
          <a:xfrm>
            <a:off x="6205712" y="5535475"/>
            <a:ext cx="914022" cy="430887"/>
          </a:xfrm>
          <a:prstGeom prst="rect">
            <a:avLst/>
          </a:prstGeom>
        </p:spPr>
        <p:txBody>
          <a:bodyPr wrap="square">
            <a:spAutoFit/>
          </a:bodyPr>
          <a:lstStyle/>
          <a:p>
            <a:pPr algn="ctr"/>
            <a:r>
              <a:rPr kumimoji="0" lang="en-US" sz="1100" b="1" i="0" u="none" strike="noStrike" cap="none" normalizeH="0" baseline="0" dirty="0" smtClean="0">
                <a:ln>
                  <a:noFill/>
                </a:ln>
                <a:solidFill>
                  <a:schemeClr val="tx1"/>
                </a:solidFill>
                <a:effectLst/>
                <a:latin typeface="Arial" charset="0"/>
              </a:rPr>
              <a:t>SITA Switching</a:t>
            </a:r>
            <a:r>
              <a:rPr kumimoji="0" lang="en-US" sz="1100" b="1" i="0" u="none" strike="noStrike" cap="none" normalizeH="0" dirty="0" smtClean="0">
                <a:ln>
                  <a:noFill/>
                </a:ln>
                <a:solidFill>
                  <a:schemeClr val="tx1"/>
                </a:solidFill>
                <a:effectLst/>
                <a:latin typeface="Arial" charset="0"/>
              </a:rPr>
              <a:t> </a:t>
            </a:r>
            <a:endParaRPr kumimoji="0" lang="en-US" sz="1100" b="1"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5740963" y="5091678"/>
            <a:ext cx="360040" cy="37206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p:txBody>
      </p:sp>
      <p:sp>
        <p:nvSpPr>
          <p:cNvPr id="26" name="Rectangle 25"/>
          <p:cNvSpPr/>
          <p:nvPr/>
        </p:nvSpPr>
        <p:spPr bwMode="auto">
          <a:xfrm>
            <a:off x="2504728" y="5055054"/>
            <a:ext cx="360040" cy="37206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p:txBody>
      </p:sp>
      <p:sp>
        <p:nvSpPr>
          <p:cNvPr id="35" name="Rectangle 34"/>
          <p:cNvSpPr/>
          <p:nvPr/>
        </p:nvSpPr>
        <p:spPr bwMode="auto">
          <a:xfrm>
            <a:off x="4160912" y="4352200"/>
            <a:ext cx="360040" cy="37206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p:txBody>
      </p:sp>
      <p:sp>
        <p:nvSpPr>
          <p:cNvPr id="36" name="Rectangle 35"/>
          <p:cNvSpPr/>
          <p:nvPr/>
        </p:nvSpPr>
        <p:spPr bwMode="auto">
          <a:xfrm>
            <a:off x="4160912" y="5793239"/>
            <a:ext cx="360040" cy="37206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p:txBody>
      </p:sp>
      <p:sp>
        <p:nvSpPr>
          <p:cNvPr id="37" name="Rectangle 36"/>
          <p:cNvSpPr/>
          <p:nvPr/>
        </p:nvSpPr>
        <p:spPr bwMode="auto">
          <a:xfrm>
            <a:off x="272523" y="2108257"/>
            <a:ext cx="864053" cy="390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SITA </a:t>
            </a:r>
          </a:p>
          <a:p>
            <a:pPr marL="0" marR="0" indent="0" algn="ctr" defTabSz="914400" rtl="0" eaLnBrk="1" fontAlgn="base" latinLnBrk="0" hangingPunct="1">
              <a:lnSpc>
                <a:spcPct val="100000"/>
              </a:lnSpc>
              <a:spcBef>
                <a:spcPct val="0"/>
              </a:spcBef>
              <a:spcAft>
                <a:spcPct val="0"/>
              </a:spcAft>
              <a:buClrTx/>
              <a:buSzTx/>
              <a:buFontTx/>
              <a:buNone/>
              <a:tabLst/>
            </a:pPr>
            <a:r>
              <a:rPr lang="en-US" sz="1000" b="1" i="0" dirty="0" smtClean="0">
                <a:latin typeface="Arial" charset="0"/>
              </a:rPr>
              <a:t>NOC</a:t>
            </a:r>
            <a:endParaRPr kumimoji="0" lang="en-US" sz="1000" b="1" i="0" u="none" strike="noStrike" cap="none" normalizeH="0" baseline="0" dirty="0" smtClean="0">
              <a:ln>
                <a:noFill/>
              </a:ln>
              <a:solidFill>
                <a:schemeClr val="tx1"/>
              </a:solidFill>
              <a:effectLst/>
              <a:latin typeface="Arial" charset="0"/>
            </a:endParaRPr>
          </a:p>
        </p:txBody>
      </p:sp>
      <p:cxnSp>
        <p:nvCxnSpPr>
          <p:cNvPr id="39" name="Straight Connector 38"/>
          <p:cNvCxnSpPr>
            <a:stCxn id="26" idx="3"/>
            <a:endCxn id="35" idx="2"/>
          </p:cNvCxnSpPr>
          <p:nvPr/>
        </p:nvCxnSpPr>
        <p:spPr bwMode="auto">
          <a:xfrm flipV="1">
            <a:off x="2864768" y="4724265"/>
            <a:ext cx="1476164" cy="5168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a:stCxn id="35" idx="2"/>
            <a:endCxn id="25" idx="1"/>
          </p:cNvCxnSpPr>
          <p:nvPr/>
        </p:nvCxnSpPr>
        <p:spPr bwMode="auto">
          <a:xfrm>
            <a:off x="4340932" y="4724265"/>
            <a:ext cx="1400031" cy="5534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a:stCxn id="26" idx="3"/>
            <a:endCxn id="36" idx="0"/>
          </p:cNvCxnSpPr>
          <p:nvPr/>
        </p:nvCxnSpPr>
        <p:spPr bwMode="auto">
          <a:xfrm>
            <a:off x="2864768" y="5241087"/>
            <a:ext cx="1476164" cy="5521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a:stCxn id="36" idx="0"/>
            <a:endCxn id="25" idx="1"/>
          </p:cNvCxnSpPr>
          <p:nvPr/>
        </p:nvCxnSpPr>
        <p:spPr bwMode="auto">
          <a:xfrm flipV="1">
            <a:off x="4340932" y="5277711"/>
            <a:ext cx="1400031" cy="5155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a:stCxn id="35" idx="2"/>
            <a:endCxn id="36" idx="0"/>
          </p:cNvCxnSpPr>
          <p:nvPr/>
        </p:nvCxnSpPr>
        <p:spPr bwMode="auto">
          <a:xfrm>
            <a:off x="4340932" y="4724265"/>
            <a:ext cx="0" cy="10689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p:cNvCxnSpPr>
            <a:stCxn id="26" idx="3"/>
            <a:endCxn id="25" idx="1"/>
          </p:cNvCxnSpPr>
          <p:nvPr/>
        </p:nvCxnSpPr>
        <p:spPr bwMode="auto">
          <a:xfrm>
            <a:off x="2864768" y="5241087"/>
            <a:ext cx="2876195" cy="366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p:cNvCxnSpPr>
            <a:stCxn id="25" idx="3"/>
            <a:endCxn id="13" idx="2"/>
          </p:cNvCxnSpPr>
          <p:nvPr/>
        </p:nvCxnSpPr>
        <p:spPr bwMode="auto">
          <a:xfrm flipV="1">
            <a:off x="6101003" y="5265136"/>
            <a:ext cx="393584" cy="125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a:stCxn id="10" idx="3"/>
            <a:endCxn id="26" idx="1"/>
          </p:cNvCxnSpPr>
          <p:nvPr/>
        </p:nvCxnSpPr>
        <p:spPr bwMode="auto">
          <a:xfrm>
            <a:off x="1136576" y="5219344"/>
            <a:ext cx="1368152" cy="217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9" name="Rectangle 58"/>
          <p:cNvSpPr/>
          <p:nvPr/>
        </p:nvSpPr>
        <p:spPr>
          <a:xfrm>
            <a:off x="5457274" y="4770431"/>
            <a:ext cx="914022" cy="261610"/>
          </a:xfrm>
          <a:prstGeom prst="rect">
            <a:avLst/>
          </a:prstGeom>
        </p:spPr>
        <p:txBody>
          <a:bodyPr wrap="square">
            <a:spAutoFit/>
          </a:bodyPr>
          <a:lstStyle/>
          <a:p>
            <a:pPr algn="ctr"/>
            <a:r>
              <a:rPr kumimoji="0" lang="en-US" sz="1100" b="1" i="0" u="none" strike="noStrike" cap="none" normalizeH="0" baseline="0" dirty="0" smtClean="0">
                <a:ln>
                  <a:noFill/>
                </a:ln>
                <a:solidFill>
                  <a:schemeClr val="tx1"/>
                </a:solidFill>
                <a:effectLst/>
                <a:latin typeface="Arial" charset="0"/>
              </a:rPr>
              <a:t>SITA POP</a:t>
            </a:r>
          </a:p>
        </p:txBody>
      </p:sp>
      <p:sp>
        <p:nvSpPr>
          <p:cNvPr id="60" name="Rectangle 59"/>
          <p:cNvSpPr/>
          <p:nvPr/>
        </p:nvSpPr>
        <p:spPr>
          <a:xfrm>
            <a:off x="3894645" y="5119610"/>
            <a:ext cx="914022" cy="261610"/>
          </a:xfrm>
          <a:prstGeom prst="rect">
            <a:avLst/>
          </a:prstGeom>
          <a:solidFill>
            <a:schemeClr val="bg1"/>
          </a:solidFill>
        </p:spPr>
        <p:txBody>
          <a:bodyPr wrap="square">
            <a:spAutoFit/>
          </a:bodyPr>
          <a:lstStyle/>
          <a:p>
            <a:pPr algn="ctr"/>
            <a:r>
              <a:rPr kumimoji="0" lang="en-US" sz="1100" b="1" i="0" u="none" strike="noStrike" cap="none" normalizeH="0" baseline="0" dirty="0" smtClean="0">
                <a:ln>
                  <a:noFill/>
                </a:ln>
                <a:solidFill>
                  <a:schemeClr val="tx1"/>
                </a:solidFill>
                <a:effectLst/>
                <a:latin typeface="Arial" charset="0"/>
              </a:rPr>
              <a:t>SITA Core</a:t>
            </a:r>
          </a:p>
        </p:txBody>
      </p:sp>
      <p:sp>
        <p:nvSpPr>
          <p:cNvPr id="71" name="Rectangle 70"/>
          <p:cNvSpPr/>
          <p:nvPr/>
        </p:nvSpPr>
        <p:spPr bwMode="auto">
          <a:xfrm>
            <a:off x="8337376" y="4267065"/>
            <a:ext cx="1296144" cy="4572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DHA Office</a:t>
            </a:r>
          </a:p>
        </p:txBody>
      </p:sp>
      <p:sp>
        <p:nvSpPr>
          <p:cNvPr id="72" name="Rectangle 71"/>
          <p:cNvSpPr/>
          <p:nvPr/>
        </p:nvSpPr>
        <p:spPr bwMode="auto">
          <a:xfrm>
            <a:off x="8337376" y="3547864"/>
            <a:ext cx="1296144" cy="4572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DHA Office</a:t>
            </a:r>
          </a:p>
        </p:txBody>
      </p:sp>
      <p:cxnSp>
        <p:nvCxnSpPr>
          <p:cNvPr id="101" name="Straight Connector 100"/>
          <p:cNvCxnSpPr>
            <a:stCxn id="72" idx="1"/>
            <a:endCxn id="13" idx="6"/>
          </p:cNvCxnSpPr>
          <p:nvPr/>
        </p:nvCxnSpPr>
        <p:spPr bwMode="auto">
          <a:xfrm flipH="1">
            <a:off x="6854627" y="3776464"/>
            <a:ext cx="1482749" cy="14886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 name="Straight Connector 102"/>
          <p:cNvCxnSpPr>
            <a:stCxn id="71" idx="1"/>
            <a:endCxn id="13" idx="6"/>
          </p:cNvCxnSpPr>
          <p:nvPr/>
        </p:nvCxnSpPr>
        <p:spPr bwMode="auto">
          <a:xfrm flipH="1">
            <a:off x="6854627" y="4495665"/>
            <a:ext cx="1482749" cy="76947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4" name="Rectangle 103"/>
          <p:cNvSpPr/>
          <p:nvPr/>
        </p:nvSpPr>
        <p:spPr>
          <a:xfrm>
            <a:off x="7210871" y="5342844"/>
            <a:ext cx="914022" cy="600164"/>
          </a:xfrm>
          <a:prstGeom prst="rect">
            <a:avLst/>
          </a:prstGeom>
        </p:spPr>
        <p:txBody>
          <a:bodyPr wrap="square">
            <a:spAutoFit/>
          </a:bodyPr>
          <a:lstStyle/>
          <a:p>
            <a:pPr algn="ctr"/>
            <a:r>
              <a:rPr lang="en-US" sz="1100" b="1" i="0" dirty="0" smtClean="0">
                <a:latin typeface="Arial" charset="0"/>
              </a:rPr>
              <a:t>Terrestrial Access Network</a:t>
            </a:r>
            <a:endParaRPr kumimoji="0" lang="en-US" sz="1100" b="1" i="0" u="none" strike="noStrike" cap="none" normalizeH="0" baseline="0" dirty="0" smtClean="0">
              <a:ln>
                <a:noFill/>
              </a:ln>
              <a:solidFill>
                <a:schemeClr val="tx1"/>
              </a:solidFill>
              <a:effectLst/>
              <a:latin typeface="Arial" charset="0"/>
            </a:endParaRPr>
          </a:p>
        </p:txBody>
      </p:sp>
      <p:cxnSp>
        <p:nvCxnSpPr>
          <p:cNvPr id="106" name="Straight Connector 105"/>
          <p:cNvCxnSpPr>
            <a:stCxn id="37" idx="2"/>
            <a:endCxn id="10" idx="0"/>
          </p:cNvCxnSpPr>
          <p:nvPr/>
        </p:nvCxnSpPr>
        <p:spPr bwMode="auto">
          <a:xfrm flipH="1">
            <a:off x="704528" y="2498370"/>
            <a:ext cx="22" cy="2382030"/>
          </a:xfrm>
          <a:prstGeom prst="line">
            <a:avLst/>
          </a:prstGeom>
          <a:solidFill>
            <a:schemeClr val="accent1"/>
          </a:solidFill>
          <a:ln w="9525" cap="flat" cmpd="sng" algn="ctr">
            <a:solidFill>
              <a:schemeClr val="tx1"/>
            </a:solidFill>
            <a:prstDash val="lgDashDotDot"/>
            <a:round/>
            <a:headEnd type="none" w="med" len="med"/>
            <a:tailEnd type="none" w="med" len="med"/>
          </a:ln>
          <a:effectLst/>
        </p:spPr>
      </p:cxnSp>
      <p:sp>
        <p:nvSpPr>
          <p:cNvPr id="46"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ACCESS NETWORK</a:t>
            </a:r>
            <a:endParaRPr lang="en-US" dirty="0"/>
          </a:p>
        </p:txBody>
      </p:sp>
      <p:grpSp>
        <p:nvGrpSpPr>
          <p:cNvPr id="12" name="Group 11"/>
          <p:cNvGrpSpPr/>
          <p:nvPr/>
        </p:nvGrpSpPr>
        <p:grpSpPr>
          <a:xfrm>
            <a:off x="1084394" y="1340199"/>
            <a:ext cx="7252982" cy="3895496"/>
            <a:chOff x="1084394" y="1340199"/>
            <a:chExt cx="7252982" cy="3895496"/>
          </a:xfrm>
        </p:grpSpPr>
        <p:sp>
          <p:nvSpPr>
            <p:cNvPr id="63" name="Oval 62"/>
            <p:cNvSpPr/>
            <p:nvPr/>
          </p:nvSpPr>
          <p:spPr bwMode="auto">
            <a:xfrm>
              <a:off x="4276533" y="2251720"/>
              <a:ext cx="515642" cy="457200"/>
            </a:xfrm>
            <a:prstGeom prst="ellips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p:txBody>
        </p:sp>
        <p:cxnSp>
          <p:nvCxnSpPr>
            <p:cNvPr id="65" name="Straight Arrow Connector 64"/>
            <p:cNvCxnSpPr>
              <a:stCxn id="63" idx="6"/>
              <a:endCxn id="6" idx="1"/>
            </p:cNvCxnSpPr>
            <p:nvPr/>
          </p:nvCxnSpPr>
          <p:spPr bwMode="auto">
            <a:xfrm>
              <a:off x="4792175" y="2480320"/>
              <a:ext cx="3545201" cy="2755375"/>
            </a:xfrm>
            <a:prstGeom prst="straightConnector1">
              <a:avLst/>
            </a:prstGeom>
            <a:solidFill>
              <a:schemeClr val="accent1"/>
            </a:solidFill>
            <a:ln w="9525" cap="flat" cmpd="sng" algn="ctr">
              <a:solidFill>
                <a:schemeClr val="tx1"/>
              </a:solidFill>
              <a:prstDash val="dashDot"/>
              <a:round/>
              <a:headEnd type="none" w="med" len="med"/>
              <a:tailEnd type="none" w="med" len="med"/>
            </a:ln>
            <a:effectLst/>
          </p:spPr>
        </p:cxnSp>
        <p:sp>
          <p:nvSpPr>
            <p:cNvPr id="73" name="Rectangle 72"/>
            <p:cNvSpPr/>
            <p:nvPr/>
          </p:nvSpPr>
          <p:spPr bwMode="auto">
            <a:xfrm>
              <a:off x="2199128" y="3516442"/>
              <a:ext cx="971239" cy="437002"/>
            </a:xfrm>
            <a:prstGeom prst="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b="1" i="0" dirty="0" smtClean="0">
                  <a:latin typeface="Arial" charset="0"/>
                </a:rPr>
                <a:t>SP Local</a:t>
              </a:r>
              <a:endParaRPr kumimoji="0" lang="en-US" sz="1000" b="1"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000" b="1" i="0" dirty="0" smtClean="0">
                  <a:latin typeface="Arial" charset="0"/>
                </a:rPr>
                <a:t>Teleport</a:t>
              </a:r>
              <a:endParaRPr kumimoji="0" lang="en-US" sz="1000" b="1" i="0" u="none" strike="noStrike" cap="none" normalizeH="0" baseline="0" dirty="0" smtClean="0">
                <a:ln>
                  <a:noFill/>
                </a:ln>
                <a:solidFill>
                  <a:schemeClr val="tx1"/>
                </a:solidFill>
                <a:effectLst/>
                <a:latin typeface="Arial" charset="0"/>
              </a:endParaRPr>
            </a:p>
          </p:txBody>
        </p:sp>
        <p:sp>
          <p:nvSpPr>
            <p:cNvPr id="74" name="Rectangle 73"/>
            <p:cNvSpPr/>
            <p:nvPr/>
          </p:nvSpPr>
          <p:spPr bwMode="auto">
            <a:xfrm>
              <a:off x="2199127" y="2108257"/>
              <a:ext cx="971239" cy="390113"/>
            </a:xfrm>
            <a:prstGeom prst="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b="1" i="0" dirty="0" smtClean="0">
                  <a:latin typeface="Arial" charset="0"/>
                </a:rPr>
                <a:t>SP</a:t>
              </a:r>
              <a:endParaRPr kumimoji="0" lang="en-US" sz="1000" b="1"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000" b="1" i="0" dirty="0" smtClean="0">
                  <a:latin typeface="Arial" charset="0"/>
                </a:rPr>
                <a:t>NOC</a:t>
              </a:r>
              <a:endParaRPr kumimoji="0" lang="en-US" sz="1000" b="1" i="0" u="none" strike="noStrike" cap="none" normalizeH="0" baseline="0" dirty="0" smtClean="0">
                <a:ln>
                  <a:noFill/>
                </a:ln>
                <a:solidFill>
                  <a:schemeClr val="tx1"/>
                </a:solidFill>
                <a:effectLst/>
                <a:latin typeface="Arial" charset="0"/>
              </a:endParaRPr>
            </a:p>
          </p:txBody>
        </p:sp>
        <p:cxnSp>
          <p:nvCxnSpPr>
            <p:cNvPr id="75" name="Straight Arrow Connector 74"/>
            <p:cNvCxnSpPr>
              <a:stCxn id="63" idx="6"/>
              <a:endCxn id="71" idx="1"/>
            </p:cNvCxnSpPr>
            <p:nvPr/>
          </p:nvCxnSpPr>
          <p:spPr bwMode="auto">
            <a:xfrm>
              <a:off x="4792175" y="2480320"/>
              <a:ext cx="3545201" cy="2015345"/>
            </a:xfrm>
            <a:prstGeom prst="straightConnector1">
              <a:avLst/>
            </a:prstGeom>
            <a:solidFill>
              <a:schemeClr val="accent1"/>
            </a:solidFill>
            <a:ln w="9525" cap="flat" cmpd="sng" algn="ctr">
              <a:solidFill>
                <a:schemeClr val="tx1"/>
              </a:solidFill>
              <a:prstDash val="dashDot"/>
              <a:round/>
              <a:headEnd type="none" w="med" len="med"/>
              <a:tailEnd type="none" w="med" len="med"/>
            </a:ln>
            <a:effectLst/>
          </p:spPr>
        </p:cxnSp>
        <p:cxnSp>
          <p:nvCxnSpPr>
            <p:cNvPr id="76" name="Straight Arrow Connector 75"/>
            <p:cNvCxnSpPr>
              <a:stCxn id="63" idx="6"/>
              <a:endCxn id="72" idx="1"/>
            </p:cNvCxnSpPr>
            <p:nvPr/>
          </p:nvCxnSpPr>
          <p:spPr bwMode="auto">
            <a:xfrm>
              <a:off x="4792175" y="2480320"/>
              <a:ext cx="3545201" cy="1296144"/>
            </a:xfrm>
            <a:prstGeom prst="straightConnector1">
              <a:avLst/>
            </a:prstGeom>
            <a:solidFill>
              <a:schemeClr val="accent1"/>
            </a:solidFill>
            <a:ln w="9525" cap="flat" cmpd="sng" algn="ctr">
              <a:solidFill>
                <a:schemeClr val="tx1"/>
              </a:solidFill>
              <a:prstDash val="dashDot"/>
              <a:round/>
              <a:headEnd type="none" w="med" len="med"/>
              <a:tailEnd type="none" w="med" len="med"/>
            </a:ln>
            <a:effectLst/>
          </p:spPr>
        </p:cxnSp>
        <p:cxnSp>
          <p:nvCxnSpPr>
            <p:cNvPr id="81" name="Straight Arrow Connector 80"/>
            <p:cNvCxnSpPr>
              <a:stCxn id="73" idx="3"/>
              <a:endCxn id="63" idx="2"/>
            </p:cNvCxnSpPr>
            <p:nvPr/>
          </p:nvCxnSpPr>
          <p:spPr bwMode="auto">
            <a:xfrm flipV="1">
              <a:off x="3170367" y="2480320"/>
              <a:ext cx="1106166" cy="1254623"/>
            </a:xfrm>
            <a:prstGeom prst="straightConnector1">
              <a:avLst/>
            </a:prstGeom>
            <a:solidFill>
              <a:schemeClr val="accent1"/>
            </a:solidFill>
            <a:ln w="28575" cap="flat" cmpd="sng" algn="ctr">
              <a:solidFill>
                <a:schemeClr val="tx1"/>
              </a:solidFill>
              <a:prstDash val="dashDot"/>
              <a:round/>
              <a:headEnd type="none" w="med" len="med"/>
              <a:tailEnd type="none" w="med" len="med"/>
            </a:ln>
            <a:effectLst/>
          </p:spPr>
        </p:cxnSp>
        <p:cxnSp>
          <p:nvCxnSpPr>
            <p:cNvPr id="85" name="Straight Connector 84"/>
            <p:cNvCxnSpPr>
              <a:stCxn id="73" idx="2"/>
              <a:endCxn id="26" idx="0"/>
            </p:cNvCxnSpPr>
            <p:nvPr/>
          </p:nvCxnSpPr>
          <p:spPr bwMode="auto">
            <a:xfrm>
              <a:off x="2684748" y="3953444"/>
              <a:ext cx="0" cy="11016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Straight Connector 86"/>
            <p:cNvCxnSpPr>
              <a:stCxn id="73" idx="0"/>
              <a:endCxn id="74" idx="2"/>
            </p:cNvCxnSpPr>
            <p:nvPr/>
          </p:nvCxnSpPr>
          <p:spPr bwMode="auto">
            <a:xfrm flipH="1" flipV="1">
              <a:off x="2684747" y="2498370"/>
              <a:ext cx="1" cy="1018072"/>
            </a:xfrm>
            <a:prstGeom prst="line">
              <a:avLst/>
            </a:prstGeom>
            <a:solidFill>
              <a:schemeClr val="accent1"/>
            </a:solidFill>
            <a:ln w="9525" cap="flat" cmpd="sng" algn="ctr">
              <a:solidFill>
                <a:schemeClr val="tx1"/>
              </a:solidFill>
              <a:prstDash val="lgDashDotDot"/>
              <a:round/>
              <a:headEnd type="none" w="med" len="med"/>
              <a:tailEnd type="none" w="med" len="med"/>
            </a:ln>
            <a:effectLst/>
          </p:spPr>
        </p:cxnSp>
        <p:cxnSp>
          <p:nvCxnSpPr>
            <p:cNvPr id="89" name="Straight Arrow Connector 88"/>
            <p:cNvCxnSpPr>
              <a:stCxn id="74" idx="1"/>
              <a:endCxn id="37" idx="3"/>
            </p:cNvCxnSpPr>
            <p:nvPr/>
          </p:nvCxnSpPr>
          <p:spPr bwMode="auto">
            <a:xfrm flipH="1">
              <a:off x="1136576" y="2303314"/>
              <a:ext cx="1062551" cy="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125" name="Down Arrow 124"/>
            <p:cNvSpPr/>
            <p:nvPr/>
          </p:nvSpPr>
          <p:spPr bwMode="auto">
            <a:xfrm rot="1718025">
              <a:off x="6065076" y="2341278"/>
              <a:ext cx="352352" cy="338214"/>
            </a:xfrm>
            <a:prstGeom prst="downArrow">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p:txBody>
        </p:sp>
        <p:sp>
          <p:nvSpPr>
            <p:cNvPr id="126" name="Oval 125"/>
            <p:cNvSpPr/>
            <p:nvPr/>
          </p:nvSpPr>
          <p:spPr bwMode="auto">
            <a:xfrm rot="1527939">
              <a:off x="5410358" y="2668381"/>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p:txBody>
        </p:sp>
        <p:sp>
          <p:nvSpPr>
            <p:cNvPr id="127" name="TextBox 126"/>
            <p:cNvSpPr txBox="1"/>
            <p:nvPr/>
          </p:nvSpPr>
          <p:spPr>
            <a:xfrm rot="1760924">
              <a:off x="5713971" y="1340199"/>
              <a:ext cx="2365793" cy="1169551"/>
            </a:xfrm>
            <a:prstGeom prst="rect">
              <a:avLst/>
            </a:prstGeom>
            <a:noFill/>
          </p:spPr>
          <p:txBody>
            <a:bodyPr wrap="square" rtlCol="0">
              <a:spAutoFit/>
            </a:bodyPr>
            <a:lstStyle/>
            <a:p>
              <a:r>
                <a:rPr lang="en-US" sz="1000" i="0" dirty="0" smtClean="0"/>
                <a:t>Shared satellite bandwidth</a:t>
              </a:r>
            </a:p>
            <a:p>
              <a:pPr marL="171450" indent="-171450">
                <a:buFontTx/>
                <a:buChar char="-"/>
              </a:pPr>
              <a:r>
                <a:rPr lang="en-US" sz="1000" i="0" dirty="0" smtClean="0"/>
                <a:t>Minimum number of sites  share concurrently</a:t>
              </a:r>
            </a:p>
            <a:p>
              <a:pPr marL="171450" indent="-171450">
                <a:buFontTx/>
                <a:buChar char="-"/>
              </a:pPr>
              <a:r>
                <a:rPr lang="en-US" sz="1000" i="0" dirty="0" smtClean="0"/>
                <a:t>1:30 sharing maximum</a:t>
              </a:r>
            </a:p>
            <a:p>
              <a:pPr marL="171450" indent="-171450">
                <a:buFontTx/>
                <a:buChar char="-"/>
              </a:pPr>
              <a:r>
                <a:rPr lang="en-US" sz="1000" i="0" dirty="0" smtClean="0"/>
                <a:t>Minimum bandwidth per site defined</a:t>
              </a:r>
            </a:p>
            <a:p>
              <a:pPr marL="171450" indent="-171450">
                <a:buFontTx/>
                <a:buChar char="-"/>
              </a:pPr>
              <a:r>
                <a:rPr lang="en-US" sz="1000" i="0" dirty="0" smtClean="0"/>
                <a:t>Burst allowed</a:t>
              </a:r>
              <a:endParaRPr lang="en-US" sz="1000" i="0" dirty="0"/>
            </a:p>
          </p:txBody>
        </p:sp>
        <p:sp>
          <p:nvSpPr>
            <p:cNvPr id="128" name="Rectangle 127"/>
            <p:cNvSpPr/>
            <p:nvPr/>
          </p:nvSpPr>
          <p:spPr>
            <a:xfrm>
              <a:off x="1084394" y="1677370"/>
              <a:ext cx="1132302" cy="600164"/>
            </a:xfrm>
            <a:prstGeom prst="rect">
              <a:avLst/>
            </a:prstGeom>
          </p:spPr>
          <p:txBody>
            <a:bodyPr wrap="square">
              <a:spAutoFit/>
            </a:bodyPr>
            <a:lstStyle/>
            <a:p>
              <a:pPr algn="ctr"/>
              <a:r>
                <a:rPr kumimoji="0" lang="en-US" sz="1100" b="1" i="0" u="none" strike="noStrike" cap="none" normalizeH="0" baseline="0" dirty="0" smtClean="0">
                  <a:ln>
                    <a:noFill/>
                  </a:ln>
                  <a:solidFill>
                    <a:schemeClr val="tx1"/>
                  </a:solidFill>
                  <a:effectLst/>
                  <a:latin typeface="Arial" charset="0"/>
                </a:rPr>
                <a:t>NOC-to-NOC real-time coordination</a:t>
              </a:r>
            </a:p>
          </p:txBody>
        </p:sp>
        <p:sp>
          <p:nvSpPr>
            <p:cNvPr id="140" name="Rectangle 139"/>
            <p:cNvSpPr/>
            <p:nvPr/>
          </p:nvSpPr>
          <p:spPr>
            <a:xfrm>
              <a:off x="3964714" y="1748825"/>
              <a:ext cx="1132302" cy="430887"/>
            </a:xfrm>
            <a:prstGeom prst="rect">
              <a:avLst/>
            </a:prstGeom>
          </p:spPr>
          <p:txBody>
            <a:bodyPr wrap="square">
              <a:spAutoFit/>
            </a:bodyPr>
            <a:lstStyle/>
            <a:p>
              <a:pPr algn="ctr"/>
              <a:r>
                <a:rPr kumimoji="0" lang="en-US" sz="1100" b="1" i="0" u="none" strike="noStrike" cap="none" normalizeH="0" baseline="0" dirty="0" smtClean="0">
                  <a:ln>
                    <a:noFill/>
                  </a:ln>
                  <a:solidFill>
                    <a:schemeClr val="tx1"/>
                  </a:solidFill>
                  <a:effectLst/>
                  <a:latin typeface="Arial" charset="0"/>
                </a:rPr>
                <a:t>Ku-band satellite</a:t>
              </a:r>
            </a:p>
          </p:txBody>
        </p:sp>
        <p:sp>
          <p:nvSpPr>
            <p:cNvPr id="9" name="TextBox 8"/>
            <p:cNvSpPr txBox="1"/>
            <p:nvPr/>
          </p:nvSpPr>
          <p:spPr>
            <a:xfrm rot="18568068">
              <a:off x="3444806" y="3108903"/>
              <a:ext cx="950901" cy="276999"/>
            </a:xfrm>
            <a:prstGeom prst="rect">
              <a:avLst/>
            </a:prstGeom>
            <a:noFill/>
          </p:spPr>
          <p:txBody>
            <a:bodyPr wrap="none" rtlCol="0">
              <a:spAutoFit/>
            </a:bodyPr>
            <a:lstStyle/>
            <a:p>
              <a:r>
                <a:rPr lang="en-US" sz="1200" i="0" dirty="0" smtClean="0"/>
                <a:t>10-20Mbps</a:t>
              </a:r>
              <a:endParaRPr lang="en-US" sz="1200" i="0" dirty="0"/>
            </a:p>
          </p:txBody>
        </p:sp>
      </p:grpSp>
      <p:sp>
        <p:nvSpPr>
          <p:cNvPr id="14" name="TextBox 13"/>
          <p:cNvSpPr txBox="1"/>
          <p:nvPr/>
        </p:nvSpPr>
        <p:spPr>
          <a:xfrm>
            <a:off x="2864768" y="914891"/>
            <a:ext cx="2617235" cy="600164"/>
          </a:xfrm>
          <a:prstGeom prst="rect">
            <a:avLst/>
          </a:prstGeom>
          <a:noFill/>
        </p:spPr>
        <p:txBody>
          <a:bodyPr wrap="square" rtlCol="0">
            <a:spAutoFit/>
          </a:bodyPr>
          <a:lstStyle/>
          <a:p>
            <a:pPr algn="just"/>
            <a:r>
              <a:rPr lang="en-US" sz="1100" i="0" dirty="0" smtClean="0"/>
              <a:t>Based on preliminary analysis, this solution will cost between R500k and R800k per month.</a:t>
            </a:r>
            <a:endParaRPr lang="en-US" sz="1100" i="0" dirty="0"/>
          </a:p>
        </p:txBody>
      </p:sp>
      <p:grpSp>
        <p:nvGrpSpPr>
          <p:cNvPr id="17" name="Group 16"/>
          <p:cNvGrpSpPr/>
          <p:nvPr/>
        </p:nvGrpSpPr>
        <p:grpSpPr>
          <a:xfrm>
            <a:off x="7473280" y="2516218"/>
            <a:ext cx="1889838" cy="912782"/>
            <a:chOff x="7473280" y="2516218"/>
            <a:chExt cx="1889838" cy="912782"/>
          </a:xfrm>
        </p:grpSpPr>
        <p:sp>
          <p:nvSpPr>
            <p:cNvPr id="15" name="TextBox 14"/>
            <p:cNvSpPr txBox="1"/>
            <p:nvPr/>
          </p:nvSpPr>
          <p:spPr>
            <a:xfrm>
              <a:off x="7473280" y="2516218"/>
              <a:ext cx="1889838" cy="738664"/>
            </a:xfrm>
            <a:prstGeom prst="rect">
              <a:avLst/>
            </a:prstGeom>
            <a:noFill/>
          </p:spPr>
          <p:txBody>
            <a:bodyPr wrap="square" rtlCol="0">
              <a:spAutoFit/>
            </a:bodyPr>
            <a:lstStyle/>
            <a:p>
              <a:r>
                <a:rPr lang="en-US" sz="1050" i="0" dirty="0" smtClean="0"/>
                <a:t>Automatic or forced switch over in case of terrestrial links and/or switching center failures.</a:t>
              </a:r>
              <a:endParaRPr lang="en-US" sz="1050" i="0" dirty="0"/>
            </a:p>
          </p:txBody>
        </p:sp>
        <p:sp>
          <p:nvSpPr>
            <p:cNvPr id="56" name="Down Arrow 55"/>
            <p:cNvSpPr/>
            <p:nvPr/>
          </p:nvSpPr>
          <p:spPr bwMode="auto">
            <a:xfrm>
              <a:off x="8129040" y="3171515"/>
              <a:ext cx="352352" cy="257485"/>
            </a:xfrm>
            <a:prstGeom prst="downArrow">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p:txBody>
        </p:sp>
      </p:grpSp>
    </p:spTree>
    <p:extLst>
      <p:ext uri="{BB962C8B-B14F-4D97-AF65-F5344CB8AC3E}">
        <p14:creationId xmlns:p14="http://schemas.microsoft.com/office/powerpoint/2010/main" xmlns="" val="57595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704850" y="1700213"/>
            <a:ext cx="8785225" cy="4319587"/>
          </a:xfrm>
        </p:spPr>
        <p:txBody>
          <a:bodyPr/>
          <a:lstStyle/>
          <a:p>
            <a:pPr marL="0" indent="0">
              <a:defRPr/>
            </a:pPr>
            <a:r>
              <a:rPr lang="en-ZA" altLang="en-US" sz="1600" b="1" dirty="0">
                <a:solidFill>
                  <a:schemeClr val="tx1"/>
                </a:solidFill>
                <a:latin typeface="+mn-lt"/>
              </a:rPr>
              <a:t>The following actions have been taken place since April 2015</a:t>
            </a:r>
          </a:p>
          <a:p>
            <a:pPr marL="285750" indent="-285750">
              <a:buClrTx/>
              <a:buFont typeface="Wingdings" panose="05000000000000000000" pitchFamily="2" charset="2"/>
              <a:buChar char="v"/>
              <a:defRPr/>
            </a:pPr>
            <a:endParaRPr lang="en-GB" altLang="en-US" sz="1600" kern="1200" dirty="0">
              <a:solidFill>
                <a:schemeClr val="tx1"/>
              </a:solidFill>
              <a:latin typeface="+mn-lt"/>
            </a:endParaRPr>
          </a:p>
          <a:p>
            <a:pPr marL="285750" indent="-285750" algn="just">
              <a:buClrTx/>
              <a:buFont typeface="Wingdings" panose="05000000000000000000" pitchFamily="2" charset="2"/>
              <a:buChar char="v"/>
              <a:defRPr/>
            </a:pPr>
            <a:r>
              <a:rPr lang="en-GB" altLang="en-US" sz="1600" kern="1200" dirty="0">
                <a:solidFill>
                  <a:schemeClr val="tx1"/>
                </a:solidFill>
                <a:latin typeface="+mn-lt"/>
              </a:rPr>
              <a:t>Appointing a specialist resource to direct the stabilisation and modernisation of the Switching Centre, supported by internal resources and external service providers.</a:t>
            </a:r>
          </a:p>
          <a:p>
            <a:pPr marL="285750" indent="-285750" algn="just">
              <a:buClrTx/>
              <a:buFont typeface="Wingdings" panose="05000000000000000000" pitchFamily="2" charset="2"/>
              <a:buChar char="v"/>
              <a:defRPr/>
            </a:pPr>
            <a:r>
              <a:rPr lang="en-GB" altLang="en-US" sz="1600" kern="1200" dirty="0">
                <a:solidFill>
                  <a:schemeClr val="tx1"/>
                </a:solidFill>
                <a:latin typeface="+mn-lt"/>
              </a:rPr>
              <a:t>Full assessment of the Switching Centres’ facility condition and fit for purpose assessment completed by June 2015.</a:t>
            </a:r>
          </a:p>
          <a:p>
            <a:pPr marL="285750" indent="-285750" algn="just">
              <a:buClrTx/>
              <a:buFont typeface="Wingdings" panose="05000000000000000000" pitchFamily="2" charset="2"/>
              <a:buChar char="v"/>
              <a:defRPr/>
            </a:pPr>
            <a:r>
              <a:rPr lang="en-GB" altLang="en-US" sz="1600" kern="1200" dirty="0">
                <a:solidFill>
                  <a:schemeClr val="tx1"/>
                </a:solidFill>
                <a:latin typeface="+mn-lt"/>
              </a:rPr>
              <a:t>Identification of critical items for stabilisation and modernisation and initiating projects to address immediate requirements completed March 2016.</a:t>
            </a:r>
          </a:p>
          <a:p>
            <a:pPr marL="285750" indent="-285750" algn="just">
              <a:buClrTx/>
              <a:buFont typeface="Wingdings" panose="05000000000000000000" pitchFamily="2" charset="2"/>
              <a:buChar char="v"/>
              <a:defRPr/>
            </a:pPr>
            <a:r>
              <a:rPr lang="en-GB" altLang="en-US" sz="1600" kern="1200" dirty="0">
                <a:solidFill>
                  <a:schemeClr val="tx1"/>
                </a:solidFill>
                <a:latin typeface="+mn-lt"/>
              </a:rPr>
              <a:t>Establishment of a full preventive maintenance contract to maintain the Switching Centres’ facility infrastructure. Award to be completed September 2016.</a:t>
            </a:r>
          </a:p>
          <a:p>
            <a:pPr marL="285750" indent="-285750">
              <a:buClrTx/>
              <a:buFont typeface="Wingdings" panose="05000000000000000000" pitchFamily="2" charset="2"/>
              <a:buChar char="v"/>
              <a:defRPr/>
            </a:pPr>
            <a:endParaRPr lang="en-GB" altLang="en-US" sz="1600" kern="1200" dirty="0">
              <a:solidFill>
                <a:schemeClr val="tx1"/>
              </a:solidFill>
              <a:latin typeface="+mn-lt"/>
            </a:endParaRPr>
          </a:p>
          <a:p>
            <a:pPr marL="285750" indent="-285750">
              <a:buClrTx/>
              <a:buFont typeface="Wingdings" panose="05000000000000000000" pitchFamily="2" charset="2"/>
              <a:buChar char="v"/>
              <a:defRPr/>
            </a:pPr>
            <a:endParaRPr lang="en-GB" altLang="en-US" sz="1600" kern="1200" dirty="0">
              <a:solidFill>
                <a:schemeClr val="tx1"/>
              </a:solidFill>
              <a:latin typeface="+mn-lt"/>
            </a:endParaRPr>
          </a:p>
        </p:txBody>
      </p:sp>
      <p:sp>
        <p:nvSpPr>
          <p:cNvPr id="4" name="Slide Number Placeholder 3"/>
          <p:cNvSpPr>
            <a:spLocks noGrp="1"/>
          </p:cNvSpPr>
          <p:nvPr>
            <p:ph type="sldNum" sz="quarter" idx="10"/>
          </p:nvPr>
        </p:nvSpPr>
        <p:spPr/>
        <p:txBody>
          <a:bodyPr/>
          <a:lstStyle/>
          <a:p>
            <a:pPr>
              <a:defRPr/>
            </a:pPr>
            <a:fld id="{C53A1E46-D0E2-4E87-9EF2-0F84E7174BD3}" type="slidenum">
              <a:rPr lang="en-ZA" smtClean="0"/>
              <a:pPr>
                <a:defRPr/>
              </a:pPr>
              <a:t>28</a:t>
            </a:fld>
            <a:endParaRPr lang="en-ZA" dirty="0"/>
          </a:p>
        </p:txBody>
      </p:sp>
      <p:sp>
        <p:nvSpPr>
          <p:cNvPr id="6"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SWITCHING CENTERS</a:t>
            </a:r>
            <a:endParaRPr lang="en-US" dirty="0"/>
          </a:p>
        </p:txBody>
      </p:sp>
    </p:spTree>
    <p:extLst>
      <p:ext uri="{BB962C8B-B14F-4D97-AF65-F5344CB8AC3E}">
        <p14:creationId xmlns:p14="http://schemas.microsoft.com/office/powerpoint/2010/main" xmlns="" val="661842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665C25F-C775-43C0-B572-02C26E69E540}" type="slidenum">
              <a:rPr lang="en-ZA" smtClean="0"/>
              <a:pPr>
                <a:defRPr/>
              </a:pPr>
              <a:t>29</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09694538"/>
              </p:ext>
            </p:extLst>
          </p:nvPr>
        </p:nvGraphicFramePr>
        <p:xfrm>
          <a:off x="128464" y="1772816"/>
          <a:ext cx="9649072" cy="3960440"/>
        </p:xfrm>
        <a:graphic>
          <a:graphicData uri="http://schemas.openxmlformats.org/drawingml/2006/table">
            <a:tbl>
              <a:tblPr firstRow="1" firstCol="1" bandRow="1">
                <a:tableStyleId>{5C22544A-7EE6-4342-B048-85BDC9FD1C3A}</a:tableStyleId>
              </a:tblPr>
              <a:tblGrid>
                <a:gridCol w="1113216"/>
                <a:gridCol w="903008"/>
                <a:gridCol w="1584176"/>
                <a:gridCol w="936104"/>
                <a:gridCol w="864096"/>
                <a:gridCol w="1008112"/>
                <a:gridCol w="1008112"/>
                <a:gridCol w="1152128"/>
                <a:gridCol w="1080120"/>
              </a:tblGrid>
              <a:tr h="457238">
                <a:tc>
                  <a:txBody>
                    <a:bodyPr/>
                    <a:lstStyle/>
                    <a:p>
                      <a:pPr algn="ctr">
                        <a:spcAft>
                          <a:spcPts val="0"/>
                        </a:spcAft>
                      </a:pPr>
                      <a:r>
                        <a:rPr lang="en-GB" sz="1000" dirty="0">
                          <a:effectLst/>
                        </a:rPr>
                        <a:t>Switching Centre</a:t>
                      </a:r>
                      <a:endParaRPr lang="en-ZA" sz="1000" dirty="0">
                        <a:effectLst/>
                        <a:latin typeface="Verdana"/>
                        <a:ea typeface="Times New Roman"/>
                        <a:cs typeface="Times New Roman"/>
                      </a:endParaRPr>
                    </a:p>
                  </a:txBody>
                  <a:tcPr marL="61574" marR="61574" marT="0" marB="0" anchor="ctr"/>
                </a:tc>
                <a:tc>
                  <a:txBody>
                    <a:bodyPr/>
                    <a:lstStyle/>
                    <a:p>
                      <a:pPr algn="ctr">
                        <a:spcAft>
                          <a:spcPts val="0"/>
                        </a:spcAft>
                      </a:pPr>
                      <a:r>
                        <a:rPr lang="en-GB" sz="1000" dirty="0">
                          <a:effectLst/>
                        </a:rPr>
                        <a:t>Generators</a:t>
                      </a:r>
                      <a:endParaRPr lang="en-ZA" sz="1000" dirty="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UPS &amp; Batteries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LV Distribution Boards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CRAC Units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Cooling Towers / Chiller</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Fire Suppression</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Environmental Alarm</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Single Point of Failures</a:t>
                      </a:r>
                      <a:endParaRPr lang="en-ZA" sz="1000">
                        <a:effectLst/>
                        <a:latin typeface="Verdana"/>
                        <a:ea typeface="Times New Roman"/>
                        <a:cs typeface="Times New Roman"/>
                      </a:endParaRPr>
                    </a:p>
                  </a:txBody>
                  <a:tcPr marL="61574" marR="61574" marT="0" marB="0" anchor="ctr"/>
                </a:tc>
              </a:tr>
              <a:tr h="1219302">
                <a:tc>
                  <a:txBody>
                    <a:bodyPr/>
                    <a:lstStyle/>
                    <a:p>
                      <a:pPr algn="ctr">
                        <a:spcAft>
                          <a:spcPts val="0"/>
                        </a:spcAft>
                      </a:pPr>
                      <a:r>
                        <a:rPr lang="en-GB" sz="1000">
                          <a:effectLst/>
                        </a:rPr>
                        <a:t>Parliamentary Switching Centre</a:t>
                      </a:r>
                      <a:endParaRPr lang="en-ZA" sz="1000">
                        <a:effectLst/>
                      </a:endParaRPr>
                    </a:p>
                    <a:p>
                      <a:pPr algn="ctr">
                        <a:spcAft>
                          <a:spcPts val="0"/>
                        </a:spcAft>
                      </a:pPr>
                      <a:r>
                        <a:rPr lang="en-GB" sz="1000">
                          <a:effectLst/>
                        </a:rPr>
                        <a:t>(not SITA owned)</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900" dirty="0">
                          <a:effectLst/>
                        </a:rPr>
                        <a:t>3</a:t>
                      </a:r>
                      <a:r>
                        <a:rPr lang="en-GB" sz="900" baseline="30000" dirty="0">
                          <a:effectLst/>
                        </a:rPr>
                        <a:t>rd</a:t>
                      </a:r>
                      <a:r>
                        <a:rPr lang="en-GB" sz="900" dirty="0">
                          <a:effectLst/>
                        </a:rPr>
                        <a:t> Party</a:t>
                      </a:r>
                      <a:endParaRPr lang="en-ZA" sz="900" dirty="0">
                        <a:effectLst/>
                        <a:latin typeface="Verdana"/>
                        <a:ea typeface="Times New Roman"/>
                        <a:cs typeface="Times New Roman"/>
                      </a:endParaRPr>
                    </a:p>
                  </a:txBody>
                  <a:tcPr marL="61574" marR="61574" marT="0" marB="0"/>
                </a:tc>
                <a:tc>
                  <a:txBody>
                    <a:bodyPr/>
                    <a:lstStyle/>
                    <a:p>
                      <a:pPr algn="ctr">
                        <a:spcAft>
                          <a:spcPts val="0"/>
                        </a:spcAft>
                      </a:pPr>
                      <a:r>
                        <a:rPr lang="en-GB" sz="900" dirty="0">
                          <a:effectLst/>
                        </a:rPr>
                        <a:t>UPSs nearing End of Life</a:t>
                      </a:r>
                      <a:endParaRPr lang="en-ZA" sz="900" dirty="0">
                        <a:effectLst/>
                      </a:endParaRPr>
                    </a:p>
                    <a:p>
                      <a:pPr algn="ctr">
                        <a:spcAft>
                          <a:spcPts val="0"/>
                        </a:spcAft>
                      </a:pPr>
                      <a:r>
                        <a:rPr lang="en-GB" sz="900" dirty="0">
                          <a:effectLst/>
                        </a:rPr>
                        <a:t> </a:t>
                      </a:r>
                      <a:endParaRPr lang="en-ZA" sz="900" dirty="0">
                        <a:effectLst/>
                      </a:endParaRPr>
                    </a:p>
                    <a:p>
                      <a:pPr algn="ctr">
                        <a:spcAft>
                          <a:spcPts val="0"/>
                        </a:spcAft>
                      </a:pPr>
                      <a:r>
                        <a:rPr lang="en-GB" sz="900" dirty="0">
                          <a:effectLst/>
                        </a:rPr>
                        <a:t>Batteries will not provide 8hour site backup time</a:t>
                      </a:r>
                      <a:endParaRPr lang="en-ZA" sz="900" dirty="0">
                        <a:effectLst/>
                      </a:endParaRPr>
                    </a:p>
                    <a:p>
                      <a:pPr algn="ctr">
                        <a:spcAft>
                          <a:spcPts val="0"/>
                        </a:spcAft>
                      </a:pPr>
                      <a:r>
                        <a:rPr lang="en-GB" sz="900" dirty="0">
                          <a:effectLst/>
                        </a:rPr>
                        <a:t> </a:t>
                      </a:r>
                      <a:endParaRPr lang="en-ZA" sz="900" dirty="0">
                        <a:effectLst/>
                        <a:latin typeface="Verdana"/>
                        <a:ea typeface="Times New Roman"/>
                        <a:cs typeface="Times New Roman"/>
                      </a:endParaRPr>
                    </a:p>
                  </a:txBody>
                  <a:tcPr marL="61574" marR="61574" marT="0" marB="0"/>
                </a:tc>
                <a:tc>
                  <a:txBody>
                    <a:bodyPr/>
                    <a:lstStyle/>
                    <a:p>
                      <a:pPr algn="ctr">
                        <a:spcAft>
                          <a:spcPts val="0"/>
                        </a:spcAft>
                      </a:pPr>
                      <a:r>
                        <a:rPr lang="en-GB" sz="900" dirty="0">
                          <a:effectLst/>
                        </a:rPr>
                        <a:t>Not suitable technology</a:t>
                      </a:r>
                      <a:endParaRPr lang="en-ZA" sz="900" dirty="0">
                        <a:effectLst/>
                        <a:latin typeface="Verdana"/>
                        <a:ea typeface="Times New Roman"/>
                        <a:cs typeface="Times New Roman"/>
                      </a:endParaRPr>
                    </a:p>
                  </a:txBody>
                  <a:tcPr marL="61574" marR="61574" marT="0" marB="0"/>
                </a:tc>
                <a:tc>
                  <a:txBody>
                    <a:bodyPr/>
                    <a:lstStyle/>
                    <a:p>
                      <a:pPr algn="ctr">
                        <a:spcAft>
                          <a:spcPts val="0"/>
                        </a:spcAft>
                      </a:pPr>
                      <a:r>
                        <a:rPr lang="en-GB" sz="900">
                          <a:effectLst/>
                        </a:rPr>
                        <a:t>Not suitable technology</a:t>
                      </a:r>
                      <a:endParaRPr lang="en-ZA" sz="900">
                        <a:effectLst/>
                        <a:latin typeface="Verdana"/>
                        <a:ea typeface="Times New Roman"/>
                        <a:cs typeface="Times New Roman"/>
                      </a:endParaRPr>
                    </a:p>
                  </a:txBody>
                  <a:tcPr marL="61574" marR="61574" marT="0" marB="0"/>
                </a:tc>
                <a:tc>
                  <a:txBody>
                    <a:bodyPr/>
                    <a:lstStyle/>
                    <a:p>
                      <a:pPr algn="ctr">
                        <a:spcAft>
                          <a:spcPts val="0"/>
                        </a:spcAft>
                      </a:pPr>
                      <a:r>
                        <a:rPr lang="en-GB" sz="900">
                          <a:effectLst/>
                        </a:rPr>
                        <a:t>Not Applicable</a:t>
                      </a:r>
                      <a:endParaRPr lang="en-ZA" sz="900">
                        <a:effectLst/>
                        <a:latin typeface="Verdana"/>
                        <a:ea typeface="Times New Roman"/>
                        <a:cs typeface="Times New Roman"/>
                      </a:endParaRPr>
                    </a:p>
                  </a:txBody>
                  <a:tcPr marL="61574" marR="61574" marT="0" marB="0"/>
                </a:tc>
                <a:tc>
                  <a:txBody>
                    <a:bodyPr/>
                    <a:lstStyle/>
                    <a:p>
                      <a:pPr algn="ctr">
                        <a:spcAft>
                          <a:spcPts val="0"/>
                        </a:spcAft>
                      </a:pPr>
                      <a:r>
                        <a:rPr lang="en-GB" sz="900">
                          <a:effectLst/>
                        </a:rPr>
                        <a:t>Not Applicable</a:t>
                      </a:r>
                      <a:endParaRPr lang="en-ZA" sz="900">
                        <a:effectLst/>
                        <a:latin typeface="Verdana"/>
                        <a:ea typeface="Times New Roman"/>
                        <a:cs typeface="Times New Roman"/>
                      </a:endParaRPr>
                    </a:p>
                  </a:txBody>
                  <a:tcPr marL="61574" marR="61574" marT="0" marB="0"/>
                </a:tc>
                <a:tc>
                  <a:txBody>
                    <a:bodyPr/>
                    <a:lstStyle/>
                    <a:p>
                      <a:pPr algn="ctr">
                        <a:spcAft>
                          <a:spcPts val="0"/>
                        </a:spcAft>
                      </a:pPr>
                      <a:r>
                        <a:rPr lang="en-GB" sz="900">
                          <a:effectLst/>
                        </a:rPr>
                        <a:t>Not Applicable</a:t>
                      </a:r>
                      <a:endParaRPr lang="en-ZA" sz="900">
                        <a:effectLst/>
                        <a:latin typeface="Verdana"/>
                        <a:ea typeface="Times New Roman"/>
                        <a:cs typeface="Times New Roman"/>
                      </a:endParaRPr>
                    </a:p>
                  </a:txBody>
                  <a:tcPr marL="61574" marR="61574" marT="0" marB="0"/>
                </a:tc>
                <a:tc>
                  <a:txBody>
                    <a:bodyPr/>
                    <a:lstStyle/>
                    <a:p>
                      <a:pPr algn="ctr">
                        <a:spcAft>
                          <a:spcPts val="0"/>
                        </a:spcAft>
                      </a:pPr>
                      <a:r>
                        <a:rPr lang="en-GB" sz="900">
                          <a:effectLst/>
                        </a:rPr>
                        <a:t>Distribution Board</a:t>
                      </a:r>
                      <a:endParaRPr lang="en-ZA" sz="900">
                        <a:effectLst/>
                        <a:latin typeface="Verdana"/>
                        <a:ea typeface="Times New Roman"/>
                        <a:cs typeface="Times New Roman"/>
                      </a:endParaRPr>
                    </a:p>
                  </a:txBody>
                  <a:tcPr marL="61574" marR="61574" marT="0" marB="0"/>
                </a:tc>
              </a:tr>
              <a:tr h="556179">
                <a:tc>
                  <a:txBody>
                    <a:bodyPr/>
                    <a:lstStyle/>
                    <a:p>
                      <a:pPr algn="ctr">
                        <a:spcAft>
                          <a:spcPts val="0"/>
                        </a:spcAft>
                      </a:pPr>
                      <a:r>
                        <a:rPr lang="en-GB" sz="1000">
                          <a:effectLst/>
                        </a:rPr>
                        <a:t>Worcester Switching Centre</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900">
                          <a:effectLst/>
                        </a:rPr>
                        <a:t>3</a:t>
                      </a:r>
                      <a:r>
                        <a:rPr lang="en-GB" sz="900" baseline="30000">
                          <a:effectLst/>
                        </a:rPr>
                        <a:t>rd</a:t>
                      </a:r>
                      <a:r>
                        <a:rPr lang="en-GB" sz="900">
                          <a:effectLst/>
                        </a:rPr>
                        <a:t> Party</a:t>
                      </a:r>
                      <a:endParaRPr lang="en-ZA" sz="900">
                        <a:effectLst/>
                        <a:latin typeface="Verdana"/>
                        <a:ea typeface="Times New Roman"/>
                        <a:cs typeface="Times New Roman"/>
                      </a:endParaRPr>
                    </a:p>
                  </a:txBody>
                  <a:tcPr marL="61574" marR="61574" marT="0" marB="0"/>
                </a:tc>
                <a:tc>
                  <a:txBody>
                    <a:bodyPr/>
                    <a:lstStyle/>
                    <a:p>
                      <a:pPr algn="ctr">
                        <a:spcAft>
                          <a:spcPts val="0"/>
                        </a:spcAft>
                      </a:pPr>
                      <a:r>
                        <a:rPr lang="en-GB" sz="900">
                          <a:effectLst/>
                        </a:rPr>
                        <a:t>3</a:t>
                      </a:r>
                      <a:r>
                        <a:rPr lang="en-GB" sz="900" baseline="30000">
                          <a:effectLst/>
                        </a:rPr>
                        <a:t>rd</a:t>
                      </a:r>
                      <a:r>
                        <a:rPr lang="en-GB" sz="900">
                          <a:effectLst/>
                        </a:rPr>
                        <a:t> Party</a:t>
                      </a:r>
                      <a:endParaRPr lang="en-ZA" sz="900">
                        <a:effectLst/>
                        <a:latin typeface="Verdana"/>
                        <a:ea typeface="Times New Roman"/>
                        <a:cs typeface="Times New Roman"/>
                      </a:endParaRPr>
                    </a:p>
                  </a:txBody>
                  <a:tcPr marL="61574" marR="61574" marT="0" marB="0"/>
                </a:tc>
                <a:tc>
                  <a:txBody>
                    <a:bodyPr/>
                    <a:lstStyle/>
                    <a:p>
                      <a:pPr algn="ctr">
                        <a:spcAft>
                          <a:spcPts val="0"/>
                        </a:spcAft>
                      </a:pPr>
                      <a:r>
                        <a:rPr lang="en-GB" sz="900" dirty="0">
                          <a:effectLst/>
                        </a:rPr>
                        <a:t>Not suitable technology</a:t>
                      </a:r>
                      <a:endParaRPr lang="en-ZA" sz="900" dirty="0">
                        <a:effectLst/>
                        <a:latin typeface="Verdana"/>
                        <a:ea typeface="Times New Roman"/>
                        <a:cs typeface="Times New Roman"/>
                      </a:endParaRPr>
                    </a:p>
                  </a:txBody>
                  <a:tcPr marL="61574" marR="61574" marT="0" marB="0"/>
                </a:tc>
                <a:tc>
                  <a:txBody>
                    <a:bodyPr/>
                    <a:lstStyle/>
                    <a:p>
                      <a:pPr algn="ctr">
                        <a:spcAft>
                          <a:spcPts val="0"/>
                        </a:spcAft>
                      </a:pPr>
                      <a:r>
                        <a:rPr lang="en-GB" sz="900" dirty="0">
                          <a:effectLst/>
                        </a:rPr>
                        <a:t>Not suitable technology</a:t>
                      </a:r>
                      <a:endParaRPr lang="en-ZA" sz="900" dirty="0">
                        <a:effectLst/>
                        <a:latin typeface="Verdana"/>
                        <a:ea typeface="Times New Roman"/>
                        <a:cs typeface="Times New Roman"/>
                      </a:endParaRPr>
                    </a:p>
                  </a:txBody>
                  <a:tcPr marL="61574" marR="61574" marT="0" marB="0"/>
                </a:tc>
                <a:tc>
                  <a:txBody>
                    <a:bodyPr/>
                    <a:lstStyle/>
                    <a:p>
                      <a:pPr algn="ctr">
                        <a:spcAft>
                          <a:spcPts val="0"/>
                        </a:spcAft>
                      </a:pPr>
                      <a:r>
                        <a:rPr lang="en-GB" sz="900">
                          <a:effectLst/>
                        </a:rPr>
                        <a:t>Not Applicable</a:t>
                      </a:r>
                      <a:endParaRPr lang="en-ZA" sz="900">
                        <a:effectLst/>
                        <a:latin typeface="Verdana"/>
                        <a:ea typeface="Times New Roman"/>
                        <a:cs typeface="Times New Roman"/>
                      </a:endParaRPr>
                    </a:p>
                  </a:txBody>
                  <a:tcPr marL="61574" marR="61574" marT="0" marB="0"/>
                </a:tc>
                <a:tc>
                  <a:txBody>
                    <a:bodyPr/>
                    <a:lstStyle/>
                    <a:p>
                      <a:pPr algn="ctr">
                        <a:spcAft>
                          <a:spcPts val="0"/>
                        </a:spcAft>
                      </a:pPr>
                      <a:r>
                        <a:rPr lang="en-GB" sz="900">
                          <a:effectLst/>
                        </a:rPr>
                        <a:t>Not Applicable</a:t>
                      </a:r>
                      <a:endParaRPr lang="en-ZA" sz="900">
                        <a:effectLst/>
                        <a:latin typeface="Verdana"/>
                        <a:ea typeface="Times New Roman"/>
                        <a:cs typeface="Times New Roman"/>
                      </a:endParaRPr>
                    </a:p>
                  </a:txBody>
                  <a:tcPr marL="61574" marR="61574" marT="0" marB="0"/>
                </a:tc>
                <a:tc>
                  <a:txBody>
                    <a:bodyPr/>
                    <a:lstStyle/>
                    <a:p>
                      <a:pPr algn="ctr">
                        <a:spcAft>
                          <a:spcPts val="0"/>
                        </a:spcAft>
                      </a:pPr>
                      <a:r>
                        <a:rPr lang="en-GB" sz="900" dirty="0" smtClean="0">
                          <a:effectLst/>
                        </a:rPr>
                        <a:t>Present</a:t>
                      </a:r>
                      <a:r>
                        <a:rPr lang="en-GB" sz="900" dirty="0">
                          <a:effectLst/>
                        </a:rPr>
                        <a:t> </a:t>
                      </a:r>
                      <a:endParaRPr lang="en-ZA" sz="900" dirty="0">
                        <a:effectLst/>
                      </a:endParaRPr>
                    </a:p>
                    <a:p>
                      <a:pPr algn="ctr">
                        <a:spcAft>
                          <a:spcPts val="0"/>
                        </a:spcAft>
                      </a:pPr>
                      <a:r>
                        <a:rPr lang="en-GB" sz="900" dirty="0">
                          <a:effectLst/>
                        </a:rPr>
                        <a:t>Limited </a:t>
                      </a:r>
                      <a:r>
                        <a:rPr lang="en-GB" sz="900" dirty="0" smtClean="0">
                          <a:effectLst/>
                        </a:rPr>
                        <a:t>monitoring</a:t>
                      </a:r>
                      <a:r>
                        <a:rPr lang="en-GB" sz="900" dirty="0">
                          <a:effectLst/>
                        </a:rPr>
                        <a:t> </a:t>
                      </a:r>
                      <a:endParaRPr lang="en-ZA" sz="900" dirty="0">
                        <a:effectLst/>
                      </a:endParaRPr>
                    </a:p>
                    <a:p>
                      <a:pPr algn="ctr">
                        <a:spcAft>
                          <a:spcPts val="0"/>
                        </a:spcAft>
                      </a:pPr>
                      <a:r>
                        <a:rPr lang="en-GB" sz="900" dirty="0">
                          <a:effectLst/>
                        </a:rPr>
                        <a:t>Not fully </a:t>
                      </a:r>
                      <a:r>
                        <a:rPr lang="en-GB" sz="900" dirty="0" smtClean="0">
                          <a:effectLst/>
                        </a:rPr>
                        <a:t>Operational</a:t>
                      </a:r>
                      <a:r>
                        <a:rPr lang="en-GB" sz="900" dirty="0">
                          <a:effectLst/>
                        </a:rPr>
                        <a:t> </a:t>
                      </a:r>
                      <a:endParaRPr lang="en-ZA" sz="900" dirty="0">
                        <a:effectLst/>
                        <a:latin typeface="Verdana"/>
                        <a:ea typeface="Times New Roman"/>
                        <a:cs typeface="Times New Roman"/>
                      </a:endParaRPr>
                    </a:p>
                  </a:txBody>
                  <a:tcPr marL="61574" marR="61574" marT="0" marB="0"/>
                </a:tc>
                <a:tc>
                  <a:txBody>
                    <a:bodyPr/>
                    <a:lstStyle/>
                    <a:p>
                      <a:pPr algn="ctr">
                        <a:spcAft>
                          <a:spcPts val="0"/>
                        </a:spcAft>
                      </a:pPr>
                      <a:r>
                        <a:rPr lang="en-GB" sz="900">
                          <a:effectLst/>
                        </a:rPr>
                        <a:t>Distribution Board</a:t>
                      </a:r>
                      <a:endParaRPr lang="en-ZA" sz="900">
                        <a:effectLst/>
                        <a:latin typeface="Verdana"/>
                        <a:ea typeface="Times New Roman"/>
                        <a:cs typeface="Times New Roman"/>
                      </a:endParaRPr>
                    </a:p>
                  </a:txBody>
                  <a:tcPr marL="61574" marR="61574" marT="0" marB="0"/>
                </a:tc>
              </a:tr>
              <a:tr h="1123473">
                <a:tc>
                  <a:txBody>
                    <a:bodyPr/>
                    <a:lstStyle/>
                    <a:p>
                      <a:pPr algn="ctr">
                        <a:spcAft>
                          <a:spcPts val="0"/>
                        </a:spcAft>
                      </a:pPr>
                      <a:r>
                        <a:rPr lang="en-GB" sz="1000">
                          <a:effectLst/>
                        </a:rPr>
                        <a:t>Port Elizabeth Switching Centre</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900">
                          <a:effectLst/>
                        </a:rPr>
                        <a:t>Mid-life</a:t>
                      </a:r>
                      <a:endParaRPr lang="en-ZA" sz="900">
                        <a:effectLst/>
                        <a:latin typeface="Verdana"/>
                        <a:ea typeface="Times New Roman"/>
                        <a:cs typeface="Times New Roman"/>
                      </a:endParaRPr>
                    </a:p>
                  </a:txBody>
                  <a:tcPr marL="61574" marR="61574" marT="0" marB="0"/>
                </a:tc>
                <a:tc>
                  <a:txBody>
                    <a:bodyPr/>
                    <a:lstStyle/>
                    <a:p>
                      <a:pPr algn="ctr">
                        <a:spcAft>
                          <a:spcPts val="0"/>
                        </a:spcAft>
                      </a:pPr>
                      <a:r>
                        <a:rPr lang="en-GB" sz="900" dirty="0">
                          <a:effectLst/>
                        </a:rPr>
                        <a:t>1x nearing End of Life</a:t>
                      </a:r>
                      <a:endParaRPr lang="en-ZA" sz="900" dirty="0">
                        <a:effectLst/>
                      </a:endParaRPr>
                    </a:p>
                    <a:p>
                      <a:pPr algn="ctr">
                        <a:spcAft>
                          <a:spcPts val="0"/>
                        </a:spcAft>
                      </a:pPr>
                      <a:r>
                        <a:rPr lang="en-GB" sz="900" dirty="0">
                          <a:effectLst/>
                        </a:rPr>
                        <a:t> </a:t>
                      </a:r>
                      <a:endParaRPr lang="en-ZA" sz="900" dirty="0">
                        <a:effectLst/>
                      </a:endParaRPr>
                    </a:p>
                    <a:p>
                      <a:pPr algn="ctr">
                        <a:spcAft>
                          <a:spcPts val="0"/>
                        </a:spcAft>
                      </a:pPr>
                      <a:r>
                        <a:rPr lang="en-GB" sz="900" dirty="0">
                          <a:effectLst/>
                        </a:rPr>
                        <a:t>1x End of Life</a:t>
                      </a:r>
                      <a:endParaRPr lang="en-ZA" sz="900" dirty="0">
                        <a:effectLst/>
                      </a:endParaRPr>
                    </a:p>
                    <a:p>
                      <a:pPr algn="ctr">
                        <a:spcAft>
                          <a:spcPts val="0"/>
                        </a:spcAft>
                      </a:pPr>
                      <a:r>
                        <a:rPr lang="en-GB" sz="900" dirty="0">
                          <a:effectLst/>
                        </a:rPr>
                        <a:t> </a:t>
                      </a:r>
                      <a:endParaRPr lang="en-ZA" sz="900" dirty="0">
                        <a:effectLst/>
                      </a:endParaRPr>
                    </a:p>
                    <a:p>
                      <a:pPr algn="ctr">
                        <a:spcAft>
                          <a:spcPts val="0"/>
                        </a:spcAft>
                      </a:pPr>
                      <a:r>
                        <a:rPr lang="en-GB" sz="900" dirty="0">
                          <a:effectLst/>
                        </a:rPr>
                        <a:t>Batteries will not provide 8hour site backup </a:t>
                      </a:r>
                      <a:r>
                        <a:rPr lang="en-GB" sz="900" dirty="0" smtClean="0">
                          <a:effectLst/>
                        </a:rPr>
                        <a:t>time</a:t>
                      </a:r>
                      <a:endParaRPr lang="en-ZA" sz="900" dirty="0">
                        <a:effectLst/>
                        <a:latin typeface="Verdana"/>
                        <a:ea typeface="Times New Roman"/>
                        <a:cs typeface="Times New Roman"/>
                      </a:endParaRPr>
                    </a:p>
                  </a:txBody>
                  <a:tcPr marL="61574" marR="61574" marT="0" marB="0"/>
                </a:tc>
                <a:tc>
                  <a:txBody>
                    <a:bodyPr/>
                    <a:lstStyle/>
                    <a:p>
                      <a:pPr algn="ctr">
                        <a:spcAft>
                          <a:spcPts val="0"/>
                        </a:spcAft>
                      </a:pPr>
                      <a:r>
                        <a:rPr lang="en-GB" sz="900" dirty="0">
                          <a:effectLst/>
                        </a:rPr>
                        <a:t>Mid-life</a:t>
                      </a:r>
                      <a:endParaRPr lang="en-ZA" sz="900" dirty="0">
                        <a:effectLst/>
                        <a:latin typeface="Verdana"/>
                        <a:ea typeface="Times New Roman"/>
                        <a:cs typeface="Times New Roman"/>
                      </a:endParaRPr>
                    </a:p>
                  </a:txBody>
                  <a:tcPr marL="61574" marR="61574" marT="0" marB="0"/>
                </a:tc>
                <a:tc>
                  <a:txBody>
                    <a:bodyPr/>
                    <a:lstStyle/>
                    <a:p>
                      <a:pPr algn="ctr">
                        <a:spcAft>
                          <a:spcPts val="0"/>
                        </a:spcAft>
                      </a:pPr>
                      <a:r>
                        <a:rPr lang="en-GB" sz="900" dirty="0">
                          <a:effectLst/>
                        </a:rPr>
                        <a:t>Mid-life</a:t>
                      </a:r>
                      <a:endParaRPr lang="en-ZA" sz="900" dirty="0">
                        <a:effectLst/>
                      </a:endParaRPr>
                    </a:p>
                    <a:p>
                      <a:pPr algn="ctr">
                        <a:spcAft>
                          <a:spcPts val="0"/>
                        </a:spcAft>
                      </a:pPr>
                      <a:r>
                        <a:rPr lang="en-GB" sz="900" dirty="0">
                          <a:effectLst/>
                        </a:rPr>
                        <a:t> </a:t>
                      </a:r>
                      <a:endParaRPr lang="en-ZA" sz="900" dirty="0">
                        <a:effectLst/>
                      </a:endParaRPr>
                    </a:p>
                    <a:p>
                      <a:pPr algn="ctr">
                        <a:spcAft>
                          <a:spcPts val="0"/>
                        </a:spcAft>
                      </a:pPr>
                      <a:r>
                        <a:rPr lang="en-GB" sz="900" dirty="0">
                          <a:effectLst/>
                        </a:rPr>
                        <a:t>Need repairs</a:t>
                      </a:r>
                      <a:endParaRPr lang="en-ZA" sz="900" dirty="0">
                        <a:effectLst/>
                        <a:latin typeface="Verdana"/>
                        <a:ea typeface="Times New Roman"/>
                        <a:cs typeface="Times New Roman"/>
                      </a:endParaRPr>
                    </a:p>
                  </a:txBody>
                  <a:tcPr marL="61574" marR="61574" marT="0" marB="0"/>
                </a:tc>
                <a:tc>
                  <a:txBody>
                    <a:bodyPr/>
                    <a:lstStyle/>
                    <a:p>
                      <a:pPr algn="ctr">
                        <a:spcAft>
                          <a:spcPts val="0"/>
                        </a:spcAft>
                      </a:pPr>
                      <a:r>
                        <a:rPr lang="en-GB" sz="900" dirty="0">
                          <a:effectLst/>
                        </a:rPr>
                        <a:t>Not Applicable</a:t>
                      </a:r>
                      <a:endParaRPr lang="en-ZA" sz="900" dirty="0">
                        <a:effectLst/>
                        <a:latin typeface="Verdana"/>
                        <a:ea typeface="Times New Roman"/>
                        <a:cs typeface="Times New Roman"/>
                      </a:endParaRPr>
                    </a:p>
                  </a:txBody>
                  <a:tcPr marL="61574" marR="61574" marT="0" marB="0"/>
                </a:tc>
                <a:tc>
                  <a:txBody>
                    <a:bodyPr/>
                    <a:lstStyle/>
                    <a:p>
                      <a:pPr algn="ctr">
                        <a:spcAft>
                          <a:spcPts val="0"/>
                        </a:spcAft>
                      </a:pPr>
                      <a:r>
                        <a:rPr lang="en-GB" sz="900" dirty="0">
                          <a:effectLst/>
                        </a:rPr>
                        <a:t>Mid-life</a:t>
                      </a:r>
                      <a:endParaRPr lang="en-ZA" sz="900" dirty="0">
                        <a:effectLst/>
                        <a:latin typeface="Verdana"/>
                        <a:ea typeface="Times New Roman"/>
                        <a:cs typeface="Times New Roman"/>
                      </a:endParaRPr>
                    </a:p>
                  </a:txBody>
                  <a:tcPr marL="61574" marR="61574" marT="0" marB="0"/>
                </a:tc>
                <a:tc>
                  <a:txBody>
                    <a:bodyPr/>
                    <a:lstStyle/>
                    <a:p>
                      <a:pPr algn="ctr">
                        <a:spcAft>
                          <a:spcPts val="0"/>
                        </a:spcAft>
                      </a:pPr>
                      <a:r>
                        <a:rPr lang="en-GB" sz="900" dirty="0">
                          <a:effectLst/>
                        </a:rPr>
                        <a:t>Present</a:t>
                      </a:r>
                      <a:endParaRPr lang="en-ZA" sz="900" dirty="0">
                        <a:effectLst/>
                      </a:endParaRPr>
                    </a:p>
                    <a:p>
                      <a:pPr algn="ctr">
                        <a:spcAft>
                          <a:spcPts val="0"/>
                        </a:spcAft>
                      </a:pPr>
                      <a:r>
                        <a:rPr lang="en-GB" sz="900" dirty="0">
                          <a:effectLst/>
                        </a:rPr>
                        <a:t> </a:t>
                      </a:r>
                      <a:endParaRPr lang="en-ZA" sz="900" dirty="0">
                        <a:effectLst/>
                      </a:endParaRPr>
                    </a:p>
                    <a:p>
                      <a:pPr algn="ctr">
                        <a:spcAft>
                          <a:spcPts val="0"/>
                        </a:spcAft>
                      </a:pPr>
                      <a:r>
                        <a:rPr lang="en-GB" sz="900" dirty="0">
                          <a:effectLst/>
                        </a:rPr>
                        <a:t>Limited monitoring</a:t>
                      </a:r>
                      <a:endParaRPr lang="en-ZA" sz="900" dirty="0">
                        <a:effectLst/>
                        <a:latin typeface="Verdana"/>
                        <a:ea typeface="Times New Roman"/>
                        <a:cs typeface="Times New Roman"/>
                      </a:endParaRPr>
                    </a:p>
                  </a:txBody>
                  <a:tcPr marL="61574" marR="61574" marT="0" marB="0"/>
                </a:tc>
                <a:tc>
                  <a:txBody>
                    <a:bodyPr/>
                    <a:lstStyle/>
                    <a:p>
                      <a:pPr algn="ctr">
                        <a:spcAft>
                          <a:spcPts val="0"/>
                        </a:spcAft>
                      </a:pPr>
                      <a:r>
                        <a:rPr lang="en-GB" sz="900" dirty="0">
                          <a:effectLst/>
                        </a:rPr>
                        <a:t>Distribution Board</a:t>
                      </a:r>
                      <a:endParaRPr lang="en-ZA" sz="900" dirty="0">
                        <a:effectLst/>
                      </a:endParaRPr>
                    </a:p>
                    <a:p>
                      <a:pPr algn="ctr">
                        <a:spcAft>
                          <a:spcPts val="0"/>
                        </a:spcAft>
                      </a:pPr>
                      <a:r>
                        <a:rPr lang="en-GB" sz="900" dirty="0">
                          <a:effectLst/>
                        </a:rPr>
                        <a:t> </a:t>
                      </a:r>
                      <a:endParaRPr lang="en-ZA" sz="900" dirty="0">
                        <a:effectLst/>
                      </a:endParaRPr>
                    </a:p>
                    <a:p>
                      <a:pPr algn="ctr">
                        <a:spcAft>
                          <a:spcPts val="0"/>
                        </a:spcAft>
                      </a:pPr>
                      <a:r>
                        <a:rPr lang="en-GB" sz="900" dirty="0">
                          <a:effectLst/>
                        </a:rPr>
                        <a:t>Generator</a:t>
                      </a:r>
                      <a:endParaRPr lang="en-ZA" sz="900" dirty="0">
                        <a:effectLst/>
                        <a:latin typeface="Verdana"/>
                        <a:ea typeface="Times New Roman"/>
                        <a:cs typeface="Times New Roman"/>
                      </a:endParaRPr>
                    </a:p>
                  </a:txBody>
                  <a:tcPr marL="61574" marR="61574" marT="0" marB="0"/>
                </a:tc>
              </a:tr>
              <a:tr h="604248">
                <a:tc>
                  <a:txBody>
                    <a:bodyPr/>
                    <a:lstStyle/>
                    <a:p>
                      <a:pPr algn="ctr">
                        <a:spcAft>
                          <a:spcPts val="0"/>
                        </a:spcAft>
                      </a:pPr>
                      <a:r>
                        <a:rPr lang="en-GB" sz="1000" dirty="0">
                          <a:effectLst/>
                          <a:latin typeface="Verdana"/>
                          <a:ea typeface="Times New Roman"/>
                          <a:cs typeface="Times New Roman"/>
                        </a:rPr>
                        <a:t>Bisho Switching Centre</a:t>
                      </a:r>
                      <a:endParaRPr lang="en-ZA" sz="1000" dirty="0">
                        <a:effectLst/>
                        <a:latin typeface="Verdana"/>
                        <a:ea typeface="Times New Roman"/>
                        <a:cs typeface="Times New Roman"/>
                      </a:endParaRPr>
                    </a:p>
                  </a:txBody>
                  <a:tcPr marL="68580" marR="68580" marT="0" marB="0" anchor="ctr"/>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UPSs nearing End of Life</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Batteries will not provide 8hour site backup </a:t>
                      </a:r>
                      <a:r>
                        <a:rPr lang="en-GB" sz="900" dirty="0" smtClean="0">
                          <a:effectLst/>
                          <a:latin typeface="Verdana"/>
                          <a:ea typeface="Times New Roman"/>
                          <a:cs typeface="Times New Roman"/>
                        </a:rPr>
                        <a:t>time</a:t>
                      </a:r>
                      <a:r>
                        <a:rPr lang="en-GB" sz="900" dirty="0">
                          <a:effectLst/>
                          <a:latin typeface="Verdana"/>
                          <a:ea typeface="Times New Roman"/>
                          <a:cs typeface="Times New Roman"/>
                        </a:rPr>
                        <a:t> </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Not Applicable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Need repairs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Present</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Limited monitoring</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Distribution Board</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Generator</a:t>
                      </a:r>
                      <a:endParaRPr lang="en-ZA" sz="900" dirty="0">
                        <a:effectLst/>
                        <a:latin typeface="Verdana"/>
                        <a:ea typeface="Times New Roman"/>
                        <a:cs typeface="Times New Roman"/>
                      </a:endParaRPr>
                    </a:p>
                  </a:txBody>
                  <a:tcPr marL="68580" marR="68580" marT="0" marB="0"/>
                </a:tc>
              </a:tr>
            </a:tbl>
          </a:graphicData>
        </a:graphic>
      </p:graphicFrame>
      <p:sp>
        <p:nvSpPr>
          <p:cNvPr id="6"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SWITCHING CENTERS</a:t>
            </a:r>
            <a:endParaRPr lang="en-US" dirty="0"/>
          </a:p>
        </p:txBody>
      </p:sp>
    </p:spTree>
    <p:extLst>
      <p:ext uri="{BB962C8B-B14F-4D97-AF65-F5344CB8AC3E}">
        <p14:creationId xmlns:p14="http://schemas.microsoft.com/office/powerpoint/2010/main" xmlns="" val="3547429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SITA MANDATE</a:t>
            </a:r>
            <a:endParaRPr lang="en-US" dirty="0"/>
          </a:p>
        </p:txBody>
      </p:sp>
      <p:sp>
        <p:nvSpPr>
          <p:cNvPr id="6" name="Content Placeholder 5"/>
          <p:cNvSpPr>
            <a:spLocks noGrp="1"/>
          </p:cNvSpPr>
          <p:nvPr>
            <p:ph idx="1"/>
          </p:nvPr>
        </p:nvSpPr>
        <p:spPr>
          <a:xfrm>
            <a:off x="584729" y="1628800"/>
            <a:ext cx="8970433" cy="2232248"/>
          </a:xfrm>
        </p:spPr>
        <p:txBody>
          <a:bodyPr/>
          <a:lstStyle/>
          <a:p>
            <a:pPr algn="just">
              <a:buFont typeface="Wingdings" pitchFamily="2" charset="2"/>
              <a:buChar char="v"/>
            </a:pPr>
            <a:r>
              <a:rPr lang="en-US" b="1" dirty="0" smtClean="0">
                <a:solidFill>
                  <a:schemeClr val="tx1"/>
                </a:solidFill>
              </a:rPr>
              <a:t>Objects of the Agency</a:t>
            </a:r>
          </a:p>
          <a:p>
            <a:pPr lvl="2" algn="just">
              <a:lnSpc>
                <a:spcPct val="150000"/>
              </a:lnSpc>
              <a:buFont typeface="Wingdings" pitchFamily="2" charset="2"/>
              <a:buChar char="v"/>
            </a:pPr>
            <a:r>
              <a:rPr lang="en-US" dirty="0" smtClean="0"/>
              <a:t>Section 6. The objects of the Agency are: </a:t>
            </a:r>
          </a:p>
          <a:p>
            <a:pPr lvl="2" algn="just">
              <a:lnSpc>
                <a:spcPct val="150000"/>
              </a:lnSpc>
              <a:buFont typeface="Wingdings" pitchFamily="2" charset="2"/>
              <a:buChar char="v"/>
            </a:pPr>
            <a:endParaRPr lang="en-US" dirty="0" smtClean="0"/>
          </a:p>
          <a:p>
            <a:pPr marL="698500" lvl="2" indent="-342900" algn="just">
              <a:lnSpc>
                <a:spcPct val="150000"/>
              </a:lnSpc>
              <a:buAutoNum type="alphaLcParenBoth"/>
            </a:pPr>
            <a:r>
              <a:rPr lang="en-US" dirty="0" smtClean="0"/>
              <a:t>To improve service delivery to the public through the provision of  information </a:t>
            </a:r>
            <a:r>
              <a:rPr lang="en-US" dirty="0"/>
              <a:t>technology, information systems and related services in </a:t>
            </a:r>
            <a:r>
              <a:rPr lang="en-US" dirty="0" smtClean="0"/>
              <a:t>a maintained </a:t>
            </a:r>
            <a:r>
              <a:rPr lang="en-US" dirty="0"/>
              <a:t>information systems security environment to </a:t>
            </a:r>
            <a:r>
              <a:rPr lang="en-US" dirty="0" smtClean="0"/>
              <a:t>departments and </a:t>
            </a:r>
            <a:r>
              <a:rPr lang="en-US" dirty="0"/>
              <a:t>public bodies; </a:t>
            </a:r>
            <a:r>
              <a:rPr lang="en-US" dirty="0" smtClean="0"/>
              <a:t>and</a:t>
            </a:r>
          </a:p>
          <a:p>
            <a:pPr marL="698500" lvl="2" indent="-342900" algn="just">
              <a:lnSpc>
                <a:spcPct val="150000"/>
              </a:lnSpc>
              <a:buAutoNum type="alphaLcParenBoth"/>
            </a:pPr>
            <a:endParaRPr lang="en-US" dirty="0" smtClean="0"/>
          </a:p>
          <a:p>
            <a:pPr marL="698500" lvl="2" indent="-342900" algn="just">
              <a:lnSpc>
                <a:spcPct val="150000"/>
              </a:lnSpc>
              <a:buAutoNum type="alphaLcParenBoth"/>
            </a:pPr>
            <a:r>
              <a:rPr lang="en-US" dirty="0" smtClean="0"/>
              <a:t>To promote the efficiency of departments and public bodies through the use of information technology</a:t>
            </a:r>
            <a:endParaRPr lang="en-US"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3</a:t>
            </a:fld>
            <a:endParaRPr lang="en-ZA" dirty="0"/>
          </a:p>
        </p:txBody>
      </p:sp>
    </p:spTree>
    <p:extLst>
      <p:ext uri="{BB962C8B-B14F-4D97-AF65-F5344CB8AC3E}">
        <p14:creationId xmlns:p14="http://schemas.microsoft.com/office/powerpoint/2010/main" xmlns="" val="643403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59CDE6A-90AA-4B39-BB53-462C054CEA9D}" type="slidenum">
              <a:rPr lang="en-ZA" smtClean="0"/>
              <a:pPr>
                <a:defRPr/>
              </a:pPr>
              <a:t>30</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90099605"/>
              </p:ext>
            </p:extLst>
          </p:nvPr>
        </p:nvGraphicFramePr>
        <p:xfrm>
          <a:off x="200472" y="1844824"/>
          <a:ext cx="9577062" cy="3611880"/>
        </p:xfrm>
        <a:graphic>
          <a:graphicData uri="http://schemas.openxmlformats.org/drawingml/2006/table">
            <a:tbl>
              <a:tblPr firstRow="1" firstCol="1" bandRow="1">
                <a:tableStyleId>{5C22544A-7EE6-4342-B048-85BDC9FD1C3A}</a:tableStyleId>
              </a:tblPr>
              <a:tblGrid>
                <a:gridCol w="1008112"/>
                <a:gridCol w="864096"/>
                <a:gridCol w="1295801"/>
                <a:gridCol w="929404"/>
                <a:gridCol w="847845"/>
                <a:gridCol w="944011"/>
                <a:gridCol w="958619"/>
                <a:gridCol w="1394410"/>
                <a:gridCol w="1334764"/>
              </a:tblGrid>
              <a:tr h="328394">
                <a:tc>
                  <a:txBody>
                    <a:bodyPr/>
                    <a:lstStyle/>
                    <a:p>
                      <a:pPr algn="ctr">
                        <a:spcAft>
                          <a:spcPts val="0"/>
                        </a:spcAft>
                      </a:pPr>
                      <a:r>
                        <a:rPr lang="en-GB" sz="1000" dirty="0">
                          <a:effectLst/>
                        </a:rPr>
                        <a:t>Switching Centre</a:t>
                      </a:r>
                      <a:endParaRPr lang="en-ZA" sz="1000" dirty="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Generators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UPS &amp; Batteries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LV Distribution Boards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CRAC Units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Cooling Towers / Chiller</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Fire Suppression</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Environmental Alarm</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Single Point of Failures</a:t>
                      </a:r>
                      <a:endParaRPr lang="en-ZA" sz="1000">
                        <a:effectLst/>
                        <a:latin typeface="Verdana"/>
                        <a:ea typeface="Times New Roman"/>
                        <a:cs typeface="Times New Roman"/>
                      </a:endParaRPr>
                    </a:p>
                  </a:txBody>
                  <a:tcPr marL="61574" marR="61574" marT="0" marB="0" anchor="ctr"/>
                </a:tc>
              </a:tr>
              <a:tr h="766252">
                <a:tc>
                  <a:txBody>
                    <a:bodyPr/>
                    <a:lstStyle/>
                    <a:p>
                      <a:pPr algn="ctr">
                        <a:spcAft>
                          <a:spcPts val="0"/>
                        </a:spcAft>
                      </a:pPr>
                      <a:r>
                        <a:rPr lang="en-GB" sz="1000" dirty="0">
                          <a:effectLst/>
                          <a:latin typeface="Verdana"/>
                          <a:ea typeface="Times New Roman"/>
                          <a:cs typeface="Times New Roman"/>
                        </a:rPr>
                        <a:t>East London Switching Centre</a:t>
                      </a:r>
                      <a:endParaRPr lang="en-ZA" sz="1000" dirty="0">
                        <a:effectLst/>
                        <a:latin typeface="Verdana"/>
                        <a:ea typeface="Times New Roman"/>
                        <a:cs typeface="Times New Roman"/>
                      </a:endParaRPr>
                    </a:p>
                  </a:txBody>
                  <a:tcPr marL="68580" marR="68580" marT="0" marB="0" anchor="ctr"/>
                </a:tc>
                <a:tc>
                  <a:txBody>
                    <a:bodyPr/>
                    <a:lstStyle/>
                    <a:p>
                      <a:pPr algn="ctr">
                        <a:spcAft>
                          <a:spcPts val="0"/>
                        </a:spcAft>
                      </a:pPr>
                      <a:r>
                        <a:rPr lang="en-GB" sz="900" dirty="0">
                          <a:effectLst/>
                          <a:latin typeface="Verdana"/>
                          <a:ea typeface="Times New Roman"/>
                          <a:cs typeface="Times New Roman"/>
                        </a:rPr>
                        <a:t>End of Life</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Need repairs</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Nearing End of life UPSs</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1x decommissioned</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Batteries will not provide 8hour site backup time</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Need repairs</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End of Life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Applicable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Present</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Limited monitoring</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Need repairs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Distribution Board</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Generator</a:t>
                      </a:r>
                      <a:endParaRPr lang="en-ZA" sz="900">
                        <a:effectLst/>
                        <a:latin typeface="Verdana"/>
                        <a:ea typeface="Times New Roman"/>
                        <a:cs typeface="Times New Roman"/>
                      </a:endParaRPr>
                    </a:p>
                  </a:txBody>
                  <a:tcPr marL="68580" marR="68580" marT="0" marB="0"/>
                </a:tc>
              </a:tr>
              <a:tr h="656787">
                <a:tc>
                  <a:txBody>
                    <a:bodyPr/>
                    <a:lstStyle/>
                    <a:p>
                      <a:pPr algn="ctr">
                        <a:spcAft>
                          <a:spcPts val="0"/>
                        </a:spcAft>
                      </a:pPr>
                      <a:r>
                        <a:rPr lang="en-GB" sz="1000">
                          <a:effectLst/>
                          <a:latin typeface="Verdana"/>
                          <a:ea typeface="Times New Roman"/>
                          <a:cs typeface="Times New Roman"/>
                        </a:rPr>
                        <a:t>Mthatha Switching Centre</a:t>
                      </a:r>
                      <a:endParaRPr lang="en-ZA" sz="1000">
                        <a:effectLst/>
                        <a:latin typeface="Verdana"/>
                        <a:ea typeface="Times New Roman"/>
                        <a:cs typeface="Times New Roman"/>
                      </a:endParaRPr>
                    </a:p>
                  </a:txBody>
                  <a:tcPr marL="68580" marR="68580" marT="0" marB="0" anchor="ctr"/>
                </a:tc>
                <a:tc>
                  <a:txBody>
                    <a:bodyPr/>
                    <a:lstStyle/>
                    <a:p>
                      <a:pPr algn="ctr">
                        <a:spcAft>
                          <a:spcPts val="0"/>
                        </a:spcAft>
                      </a:pPr>
                      <a:r>
                        <a:rPr lang="en-GB" sz="900" dirty="0">
                          <a:effectLst/>
                          <a:latin typeface="Verdana"/>
                          <a:ea typeface="Times New Roman"/>
                          <a:cs typeface="Times New Roman"/>
                        </a:rPr>
                        <a:t>3</a:t>
                      </a:r>
                      <a:r>
                        <a:rPr lang="en-GB" sz="900" baseline="30000" dirty="0">
                          <a:effectLst/>
                          <a:latin typeface="Verdana"/>
                          <a:ea typeface="Times New Roman"/>
                          <a:cs typeface="Times New Roman"/>
                        </a:rPr>
                        <a:t>rd</a:t>
                      </a:r>
                      <a:r>
                        <a:rPr lang="en-GB" sz="900" dirty="0">
                          <a:effectLst/>
                          <a:latin typeface="Verdana"/>
                          <a:ea typeface="Times New Roman"/>
                          <a:cs typeface="Times New Roman"/>
                        </a:rPr>
                        <a:t> Party</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Nearing End of Life UPSs</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Batteries will not provide 8hour site backup time</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Both battery banks decommissioned</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Need repairs</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Need repairs</a:t>
                      </a:r>
                      <a:endParaRPr lang="en-ZA" sz="900">
                        <a:effectLst/>
                        <a:latin typeface="Verdana"/>
                        <a:ea typeface="Times New Roman"/>
                        <a:cs typeface="Times New Roman"/>
                      </a:endParaRPr>
                    </a:p>
                  </a:txBody>
                  <a:tcPr marL="68580" marR="68580" marT="0" marB="0"/>
                </a:tc>
                <a:tc>
                  <a:txBody>
                    <a:bodyPr/>
                    <a:lstStyle/>
                    <a:p>
                      <a:pPr algn="just">
                        <a:spcAft>
                          <a:spcPts val="0"/>
                        </a:spcAft>
                      </a:pPr>
                      <a:r>
                        <a:rPr lang="en-GB" sz="900" dirty="0">
                          <a:effectLst/>
                          <a:latin typeface="Verdana"/>
                          <a:ea typeface="Times New Roman"/>
                          <a:cs typeface="Times New Roman"/>
                        </a:rPr>
                        <a:t>Not Applicable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Need repairs</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Present</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Limited monitoring</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Distribution Board</a:t>
                      </a:r>
                      <a:endParaRPr lang="en-ZA" sz="900" dirty="0">
                        <a:effectLst/>
                        <a:latin typeface="Verdana"/>
                        <a:ea typeface="Times New Roman"/>
                        <a:cs typeface="Times New Roman"/>
                      </a:endParaRPr>
                    </a:p>
                  </a:txBody>
                  <a:tcPr marL="68580" marR="68580" marT="0" marB="0"/>
                </a:tc>
              </a:tr>
            </a:tbl>
          </a:graphicData>
        </a:graphic>
      </p:graphicFrame>
      <p:sp>
        <p:nvSpPr>
          <p:cNvPr id="6"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SWITCHING CENTERS</a:t>
            </a:r>
            <a:endParaRPr lang="en-US" dirty="0"/>
          </a:p>
        </p:txBody>
      </p:sp>
    </p:spTree>
    <p:extLst>
      <p:ext uri="{BB962C8B-B14F-4D97-AF65-F5344CB8AC3E}">
        <p14:creationId xmlns:p14="http://schemas.microsoft.com/office/powerpoint/2010/main" xmlns="" val="2876875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20DC7A0-E29E-4F59-BC2F-6F4BC789A8DB}" type="slidenum">
              <a:rPr lang="en-ZA" smtClean="0"/>
              <a:pPr>
                <a:defRPr/>
              </a:pPr>
              <a:t>31</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97670597"/>
              </p:ext>
            </p:extLst>
          </p:nvPr>
        </p:nvGraphicFramePr>
        <p:xfrm>
          <a:off x="200472" y="1772816"/>
          <a:ext cx="9577062" cy="3749040"/>
        </p:xfrm>
        <a:graphic>
          <a:graphicData uri="http://schemas.openxmlformats.org/drawingml/2006/table">
            <a:tbl>
              <a:tblPr firstRow="1" firstCol="1" bandRow="1">
                <a:tableStyleId>{5C22544A-7EE6-4342-B048-85BDC9FD1C3A}</a:tableStyleId>
              </a:tblPr>
              <a:tblGrid>
                <a:gridCol w="1113216"/>
                <a:gridCol w="903008"/>
                <a:gridCol w="1151785"/>
                <a:gridCol w="929404"/>
                <a:gridCol w="847845"/>
                <a:gridCol w="944011"/>
                <a:gridCol w="958619"/>
                <a:gridCol w="1394410"/>
                <a:gridCol w="1334764"/>
              </a:tblGrid>
              <a:tr h="328394">
                <a:tc>
                  <a:txBody>
                    <a:bodyPr/>
                    <a:lstStyle/>
                    <a:p>
                      <a:pPr algn="ctr">
                        <a:spcAft>
                          <a:spcPts val="0"/>
                        </a:spcAft>
                      </a:pPr>
                      <a:r>
                        <a:rPr lang="en-GB" sz="1000" dirty="0">
                          <a:effectLst/>
                        </a:rPr>
                        <a:t>Switching Centre</a:t>
                      </a:r>
                      <a:endParaRPr lang="en-ZA" sz="1000" dirty="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Generators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UPS &amp; Batteries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LV Distribution Boards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CRAC Units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Cooling Towers / Chiller</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Fire Suppression</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Environmental Alarm</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Single Point of Failures</a:t>
                      </a:r>
                      <a:endParaRPr lang="en-ZA" sz="1000">
                        <a:effectLst/>
                        <a:latin typeface="Verdana"/>
                        <a:ea typeface="Times New Roman"/>
                        <a:cs typeface="Times New Roman"/>
                      </a:endParaRPr>
                    </a:p>
                  </a:txBody>
                  <a:tcPr marL="61574" marR="61574" marT="0" marB="0" anchor="ctr"/>
                </a:tc>
              </a:tr>
              <a:tr h="1343471">
                <a:tc>
                  <a:txBody>
                    <a:bodyPr/>
                    <a:lstStyle/>
                    <a:p>
                      <a:pPr algn="ctr">
                        <a:spcAft>
                          <a:spcPts val="0"/>
                        </a:spcAft>
                      </a:pPr>
                      <a:r>
                        <a:rPr lang="en-GB" sz="1000" dirty="0">
                          <a:effectLst/>
                          <a:latin typeface="Verdana"/>
                          <a:ea typeface="Times New Roman"/>
                          <a:cs typeface="Times New Roman"/>
                        </a:rPr>
                        <a:t>Polokwane Switching Centre</a:t>
                      </a:r>
                      <a:endParaRPr lang="en-ZA" sz="1000" dirty="0">
                        <a:effectLst/>
                        <a:latin typeface="Verdana"/>
                        <a:ea typeface="Times New Roman"/>
                        <a:cs typeface="Times New Roman"/>
                      </a:endParaRPr>
                    </a:p>
                  </a:txBody>
                  <a:tcPr marL="68580" marR="68580" marT="0" marB="0" anchor="ctr"/>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1x End of Life</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Batteries will not provide 8hour site backup </a:t>
                      </a:r>
                      <a:r>
                        <a:rPr lang="en-GB" sz="900" dirty="0" smtClean="0">
                          <a:effectLst/>
                          <a:latin typeface="Verdana"/>
                          <a:ea typeface="Times New Roman"/>
                          <a:cs typeface="Times New Roman"/>
                        </a:rPr>
                        <a:t>time</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Need repairs</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Not Applicable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Near End of Life</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Need repairs</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Present</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Limited monitoring</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Distribution Board</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Generator</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UPS</a:t>
                      </a:r>
                      <a:endParaRPr lang="en-ZA" sz="900" dirty="0">
                        <a:effectLst/>
                        <a:latin typeface="Verdana"/>
                        <a:ea typeface="Times New Roman"/>
                        <a:cs typeface="Times New Roman"/>
                      </a:endParaRPr>
                    </a:p>
                  </a:txBody>
                  <a:tcPr marL="68580" marR="68580" marT="0" marB="0"/>
                </a:tc>
              </a:tr>
              <a:tr h="766252">
                <a:tc>
                  <a:txBody>
                    <a:bodyPr/>
                    <a:lstStyle/>
                    <a:p>
                      <a:pPr algn="ctr">
                        <a:spcAft>
                          <a:spcPts val="0"/>
                        </a:spcAft>
                      </a:pPr>
                      <a:r>
                        <a:rPr lang="en-GB" sz="1000" dirty="0">
                          <a:effectLst/>
                          <a:latin typeface="Verdana"/>
                          <a:ea typeface="Times New Roman"/>
                          <a:cs typeface="Times New Roman"/>
                        </a:rPr>
                        <a:t>Modimole Switching Centre</a:t>
                      </a:r>
                      <a:endParaRPr lang="en-ZA" sz="1000" dirty="0">
                        <a:effectLst/>
                        <a:latin typeface="Verdana"/>
                        <a:ea typeface="Times New Roman"/>
                        <a:cs typeface="Times New Roman"/>
                      </a:endParaRPr>
                    </a:p>
                  </a:txBody>
                  <a:tcPr marL="68580" marR="68580" marT="0" marB="0" anchor="ctr"/>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1x Near End of Life</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Batteries will not provide 8hour site backup time</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suitable technology</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Applicable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Near End of Life</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Need repairs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Present</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Limited monitoring</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Distribution Board</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Generator</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UPS</a:t>
                      </a:r>
                      <a:endParaRPr lang="en-ZA" sz="900">
                        <a:effectLst/>
                        <a:latin typeface="Verdana"/>
                        <a:ea typeface="Times New Roman"/>
                        <a:cs typeface="Times New Roman"/>
                      </a:endParaRPr>
                    </a:p>
                  </a:txBody>
                  <a:tcPr marL="68580" marR="68580" marT="0" marB="0"/>
                </a:tc>
              </a:tr>
              <a:tr h="766252">
                <a:tc>
                  <a:txBody>
                    <a:bodyPr/>
                    <a:lstStyle/>
                    <a:p>
                      <a:pPr algn="ctr">
                        <a:spcAft>
                          <a:spcPts val="0"/>
                        </a:spcAft>
                      </a:pPr>
                      <a:r>
                        <a:rPr lang="en-GB" sz="1000">
                          <a:effectLst/>
                          <a:latin typeface="Verdana"/>
                          <a:ea typeface="Times New Roman"/>
                          <a:cs typeface="Times New Roman"/>
                        </a:rPr>
                        <a:t>Nelspruit Switching Centre</a:t>
                      </a:r>
                      <a:endParaRPr lang="en-ZA" sz="1000">
                        <a:effectLst/>
                        <a:latin typeface="Verdana"/>
                        <a:ea typeface="Times New Roman"/>
                        <a:cs typeface="Times New Roman"/>
                      </a:endParaRPr>
                    </a:p>
                  </a:txBody>
                  <a:tcPr marL="68580" marR="68580" marT="0" marB="0" anchor="ctr"/>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1x Near End of Life</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Batteries will not provide 8hour site backup time</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suitable technology</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Applicable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Near End of Life</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Need repairs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Present</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Limited monitoring</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Distribution Board</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Generator</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UPS</a:t>
                      </a:r>
                      <a:endParaRPr lang="en-ZA" sz="900" dirty="0">
                        <a:effectLst/>
                        <a:latin typeface="Verdana"/>
                        <a:ea typeface="Times New Roman"/>
                        <a:cs typeface="Times New Roman"/>
                      </a:endParaRPr>
                    </a:p>
                  </a:txBody>
                  <a:tcPr marL="68580" marR="68580" marT="0" marB="0"/>
                </a:tc>
              </a:tr>
            </a:tbl>
          </a:graphicData>
        </a:graphic>
      </p:graphicFrame>
      <p:sp>
        <p:nvSpPr>
          <p:cNvPr id="6"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SWITCHING CENTERS</a:t>
            </a:r>
            <a:endParaRPr lang="en-US" dirty="0"/>
          </a:p>
        </p:txBody>
      </p:sp>
    </p:spTree>
    <p:extLst>
      <p:ext uri="{BB962C8B-B14F-4D97-AF65-F5344CB8AC3E}">
        <p14:creationId xmlns:p14="http://schemas.microsoft.com/office/powerpoint/2010/main" xmlns="" val="859736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F6BF544-A6A3-4C29-A3B3-274D98E46574}" type="slidenum">
              <a:rPr lang="en-ZA" smtClean="0"/>
              <a:pPr>
                <a:defRPr/>
              </a:pPr>
              <a:t>32</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985509296"/>
              </p:ext>
            </p:extLst>
          </p:nvPr>
        </p:nvGraphicFramePr>
        <p:xfrm>
          <a:off x="200473" y="1772816"/>
          <a:ext cx="9577064" cy="3749040"/>
        </p:xfrm>
        <a:graphic>
          <a:graphicData uri="http://schemas.openxmlformats.org/drawingml/2006/table">
            <a:tbl>
              <a:tblPr firstRow="1" firstCol="1" bandRow="1">
                <a:tableStyleId>{5C22544A-7EE6-4342-B048-85BDC9FD1C3A}</a:tableStyleId>
              </a:tblPr>
              <a:tblGrid>
                <a:gridCol w="1113216"/>
                <a:gridCol w="1030440"/>
                <a:gridCol w="1024354"/>
                <a:gridCol w="929404"/>
                <a:gridCol w="847846"/>
                <a:gridCol w="944011"/>
                <a:gridCol w="958619"/>
                <a:gridCol w="1394410"/>
                <a:gridCol w="1334764"/>
              </a:tblGrid>
              <a:tr h="328394">
                <a:tc>
                  <a:txBody>
                    <a:bodyPr/>
                    <a:lstStyle/>
                    <a:p>
                      <a:pPr algn="ctr">
                        <a:spcAft>
                          <a:spcPts val="0"/>
                        </a:spcAft>
                      </a:pPr>
                      <a:r>
                        <a:rPr lang="en-GB" sz="1000" dirty="0">
                          <a:effectLst/>
                        </a:rPr>
                        <a:t>Switching Centre</a:t>
                      </a:r>
                      <a:endParaRPr lang="en-ZA" sz="1000" dirty="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Generators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UPS &amp; Batteries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LV Distribution Boards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CRAC Units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Cooling Towers / Chiller</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Fire Suppression</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Environmental Alarm</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Single Point of Failures</a:t>
                      </a:r>
                      <a:endParaRPr lang="en-ZA" sz="1000">
                        <a:effectLst/>
                        <a:latin typeface="Verdana"/>
                        <a:ea typeface="Times New Roman"/>
                        <a:cs typeface="Times New Roman"/>
                      </a:endParaRPr>
                    </a:p>
                  </a:txBody>
                  <a:tcPr marL="61574" marR="61574" marT="0" marB="0" anchor="ctr"/>
                </a:tc>
              </a:tr>
              <a:tr h="766252">
                <a:tc>
                  <a:txBody>
                    <a:bodyPr/>
                    <a:lstStyle/>
                    <a:p>
                      <a:pPr algn="ctr">
                        <a:spcAft>
                          <a:spcPts val="0"/>
                        </a:spcAft>
                      </a:pPr>
                      <a:r>
                        <a:rPr lang="en-GB" sz="1000" dirty="0">
                          <a:effectLst/>
                          <a:latin typeface="Verdana"/>
                          <a:ea typeface="Times New Roman"/>
                          <a:cs typeface="Times New Roman"/>
                        </a:rPr>
                        <a:t>Middelburg Switching Centre</a:t>
                      </a:r>
                      <a:endParaRPr lang="en-ZA" sz="1000" dirty="0">
                        <a:effectLst/>
                        <a:latin typeface="Verdana"/>
                        <a:ea typeface="Times New Roman"/>
                        <a:cs typeface="Times New Roman"/>
                      </a:endParaRPr>
                    </a:p>
                  </a:txBody>
                  <a:tcPr marL="68580" marR="68580" marT="0" marB="0" anchor="ctr"/>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Relative new UPSs</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Batteries will not provide 8hour site backup time.</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Applicable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Present</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Limited monitoring</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Distribution Board</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Generator</a:t>
                      </a:r>
                      <a:endParaRPr lang="en-ZA" sz="900">
                        <a:effectLst/>
                        <a:latin typeface="Verdana"/>
                        <a:ea typeface="Times New Roman"/>
                        <a:cs typeface="Times New Roman"/>
                      </a:endParaRPr>
                    </a:p>
                  </a:txBody>
                  <a:tcPr marL="68580" marR="68580" marT="0" marB="0"/>
                </a:tc>
              </a:tr>
              <a:tr h="766252">
                <a:tc>
                  <a:txBody>
                    <a:bodyPr/>
                    <a:lstStyle/>
                    <a:p>
                      <a:pPr algn="ctr">
                        <a:spcAft>
                          <a:spcPts val="0"/>
                        </a:spcAft>
                      </a:pPr>
                      <a:r>
                        <a:rPr lang="en-GB" sz="1000" dirty="0">
                          <a:effectLst/>
                          <a:latin typeface="Verdana"/>
                          <a:ea typeface="Times New Roman"/>
                          <a:cs typeface="Times New Roman"/>
                        </a:rPr>
                        <a:t>Ulundi Switching Centre</a:t>
                      </a:r>
                      <a:endParaRPr lang="en-ZA" sz="1000" dirty="0">
                        <a:effectLst/>
                        <a:latin typeface="Verdana"/>
                        <a:ea typeface="Times New Roman"/>
                        <a:cs typeface="Times New Roman"/>
                      </a:endParaRPr>
                    </a:p>
                  </a:txBody>
                  <a:tcPr marL="68580" marR="68580" marT="0" marB="0" anchor="ctr"/>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Relative new UPSs</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Batteries will not provide 8hour site backup time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Nearing end of life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Not Applicable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Present</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Limited monitoring</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Distribution Board</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Generator</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txBody>
                  <a:tcPr marL="68580" marR="68580" marT="0" marB="0"/>
                </a:tc>
              </a:tr>
              <a:tr h="766252">
                <a:tc>
                  <a:txBody>
                    <a:bodyPr/>
                    <a:lstStyle/>
                    <a:p>
                      <a:pPr algn="ctr">
                        <a:spcAft>
                          <a:spcPts val="0"/>
                        </a:spcAft>
                      </a:pPr>
                      <a:r>
                        <a:rPr lang="en-GB" sz="1000" dirty="0">
                          <a:effectLst/>
                          <a:latin typeface="Verdana"/>
                          <a:ea typeface="Times New Roman"/>
                          <a:cs typeface="Times New Roman"/>
                        </a:rPr>
                        <a:t>Durban Switching Centre</a:t>
                      </a:r>
                      <a:endParaRPr lang="en-ZA" sz="1000" dirty="0">
                        <a:effectLst/>
                        <a:latin typeface="Verdana"/>
                        <a:ea typeface="Times New Roman"/>
                        <a:cs typeface="Times New Roman"/>
                      </a:endParaRPr>
                    </a:p>
                  </a:txBody>
                  <a:tcPr marL="68580" marR="68580" marT="0" marB="0" anchor="ctr"/>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Relative new UPSs</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Batteries will not provide 8hour site backup time</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Applicable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Need repairs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Present</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Limited monitoring</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Distribution Board</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Generator</a:t>
                      </a:r>
                      <a:endParaRPr lang="en-ZA" sz="900" dirty="0">
                        <a:effectLst/>
                        <a:latin typeface="Verdana"/>
                        <a:ea typeface="Times New Roman"/>
                        <a:cs typeface="Times New Roman"/>
                      </a:endParaRPr>
                    </a:p>
                  </a:txBody>
                  <a:tcPr marL="68580" marR="68580" marT="0" marB="0"/>
                </a:tc>
              </a:tr>
            </a:tbl>
          </a:graphicData>
        </a:graphic>
      </p:graphicFrame>
      <p:sp>
        <p:nvSpPr>
          <p:cNvPr id="6"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SWITCHING CENTERS</a:t>
            </a:r>
            <a:endParaRPr lang="en-US" dirty="0"/>
          </a:p>
        </p:txBody>
      </p:sp>
    </p:spTree>
    <p:extLst>
      <p:ext uri="{BB962C8B-B14F-4D97-AF65-F5344CB8AC3E}">
        <p14:creationId xmlns:p14="http://schemas.microsoft.com/office/powerpoint/2010/main" xmlns="" val="11823522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F7E6B4E-2E0D-4989-84B1-2443AB6C97B0}" type="slidenum">
              <a:rPr lang="en-ZA" smtClean="0"/>
              <a:pPr>
                <a:defRPr/>
              </a:pPr>
              <a:t>33</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92903219"/>
              </p:ext>
            </p:extLst>
          </p:nvPr>
        </p:nvGraphicFramePr>
        <p:xfrm>
          <a:off x="128464" y="1700808"/>
          <a:ext cx="9649071" cy="4023360"/>
        </p:xfrm>
        <a:graphic>
          <a:graphicData uri="http://schemas.openxmlformats.org/drawingml/2006/table">
            <a:tbl>
              <a:tblPr firstRow="1" firstCol="1" bandRow="1">
                <a:tableStyleId>{5C22544A-7EE6-4342-B048-85BDC9FD1C3A}</a:tableStyleId>
              </a:tblPr>
              <a:tblGrid>
                <a:gridCol w="1224136"/>
                <a:gridCol w="864096"/>
                <a:gridCol w="1800200"/>
                <a:gridCol w="864096"/>
                <a:gridCol w="792088"/>
                <a:gridCol w="864096"/>
                <a:gridCol w="1008112"/>
                <a:gridCol w="1152128"/>
                <a:gridCol w="1080119"/>
              </a:tblGrid>
              <a:tr h="328394">
                <a:tc>
                  <a:txBody>
                    <a:bodyPr/>
                    <a:lstStyle/>
                    <a:p>
                      <a:pPr algn="ctr">
                        <a:spcAft>
                          <a:spcPts val="0"/>
                        </a:spcAft>
                      </a:pPr>
                      <a:r>
                        <a:rPr lang="en-GB" sz="1000" dirty="0">
                          <a:effectLst/>
                        </a:rPr>
                        <a:t>Switching Centre</a:t>
                      </a:r>
                      <a:endParaRPr lang="en-ZA" sz="1000" dirty="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Generators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UPS &amp; Batteries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LV Distribution Boards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CRAC Units</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Cooling Towers / Chiller</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Fire Suppression</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Environmental Alarm</a:t>
                      </a:r>
                      <a:endParaRPr lang="en-ZA" sz="1000">
                        <a:effectLst/>
                        <a:latin typeface="Verdana"/>
                        <a:ea typeface="Times New Roman"/>
                        <a:cs typeface="Times New Roman"/>
                      </a:endParaRPr>
                    </a:p>
                  </a:txBody>
                  <a:tcPr marL="61574" marR="61574" marT="0" marB="0" anchor="ctr"/>
                </a:tc>
                <a:tc>
                  <a:txBody>
                    <a:bodyPr/>
                    <a:lstStyle/>
                    <a:p>
                      <a:pPr algn="ctr">
                        <a:spcAft>
                          <a:spcPts val="0"/>
                        </a:spcAft>
                      </a:pPr>
                      <a:r>
                        <a:rPr lang="en-GB" sz="1000">
                          <a:effectLst/>
                        </a:rPr>
                        <a:t>Single Point of Failures</a:t>
                      </a:r>
                      <a:endParaRPr lang="en-ZA" sz="1000">
                        <a:effectLst/>
                        <a:latin typeface="Verdana"/>
                        <a:ea typeface="Times New Roman"/>
                        <a:cs typeface="Times New Roman"/>
                      </a:endParaRPr>
                    </a:p>
                  </a:txBody>
                  <a:tcPr marL="61574" marR="61574" marT="0" marB="0" anchor="ctr"/>
                </a:tc>
              </a:tr>
              <a:tr h="766252">
                <a:tc>
                  <a:txBody>
                    <a:bodyPr/>
                    <a:lstStyle/>
                    <a:p>
                      <a:pPr algn="ctr">
                        <a:spcAft>
                          <a:spcPts val="0"/>
                        </a:spcAft>
                      </a:pPr>
                      <a:r>
                        <a:rPr lang="en-GB" sz="1000" dirty="0">
                          <a:effectLst/>
                          <a:latin typeface="Verdana"/>
                          <a:ea typeface="Times New Roman"/>
                          <a:cs typeface="Times New Roman"/>
                        </a:rPr>
                        <a:t>Mmabatho</a:t>
                      </a:r>
                      <a:endParaRPr lang="en-ZA" sz="1000" dirty="0">
                        <a:effectLst/>
                        <a:latin typeface="Verdana"/>
                        <a:ea typeface="Times New Roman"/>
                        <a:cs typeface="Times New Roman"/>
                      </a:endParaRPr>
                    </a:p>
                  </a:txBody>
                  <a:tcPr marL="68580" marR="68580" marT="0" marB="0" anchor="ctr"/>
                </a:tc>
                <a:tc>
                  <a:txBody>
                    <a:bodyPr/>
                    <a:lstStyle/>
                    <a:p>
                      <a:pPr algn="ctr">
                        <a:spcAft>
                          <a:spcPts val="0"/>
                        </a:spcAft>
                      </a:pPr>
                      <a:r>
                        <a:rPr lang="en-GB" sz="900" dirty="0">
                          <a:effectLst/>
                          <a:latin typeface="Verdana"/>
                          <a:ea typeface="Times New Roman"/>
                          <a:cs typeface="Times New Roman"/>
                        </a:rPr>
                        <a:t>3</a:t>
                      </a:r>
                      <a:r>
                        <a:rPr lang="en-GB" sz="900" baseline="30000" dirty="0">
                          <a:effectLst/>
                          <a:latin typeface="Verdana"/>
                          <a:ea typeface="Times New Roman"/>
                          <a:cs typeface="Times New Roman"/>
                        </a:rPr>
                        <a:t>rd</a:t>
                      </a:r>
                      <a:r>
                        <a:rPr lang="en-GB" sz="900" dirty="0">
                          <a:effectLst/>
                          <a:latin typeface="Verdana"/>
                          <a:ea typeface="Times New Roman"/>
                          <a:cs typeface="Times New Roman"/>
                        </a:rPr>
                        <a:t> Party</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3</a:t>
                      </a:r>
                      <a:r>
                        <a:rPr lang="en-GB" sz="900" baseline="30000" dirty="0">
                          <a:effectLst/>
                          <a:latin typeface="Verdana"/>
                          <a:ea typeface="Times New Roman"/>
                          <a:cs typeface="Times New Roman"/>
                        </a:rPr>
                        <a:t>rd</a:t>
                      </a:r>
                      <a:r>
                        <a:rPr lang="en-GB" sz="900" dirty="0">
                          <a:effectLst/>
                          <a:latin typeface="Verdana"/>
                          <a:ea typeface="Times New Roman"/>
                          <a:cs typeface="Times New Roman"/>
                        </a:rPr>
                        <a:t> Party</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suitable technology</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Mix between End of Life and Mid-life units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Applicable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Need repairs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Present</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Limited monitoring</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Not fully Operational</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Distribution Board</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Generator</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UPS</a:t>
                      </a:r>
                      <a:endParaRPr lang="en-ZA" sz="900" dirty="0">
                        <a:effectLst/>
                        <a:latin typeface="Verdana"/>
                        <a:ea typeface="Times New Roman"/>
                        <a:cs typeface="Times New Roman"/>
                      </a:endParaRPr>
                    </a:p>
                  </a:txBody>
                  <a:tcPr marL="68580" marR="68580" marT="0" marB="0"/>
                </a:tc>
              </a:tr>
              <a:tr h="766252">
                <a:tc>
                  <a:txBody>
                    <a:bodyPr/>
                    <a:lstStyle/>
                    <a:p>
                      <a:pPr algn="ctr">
                        <a:spcAft>
                          <a:spcPts val="0"/>
                        </a:spcAft>
                      </a:pPr>
                      <a:r>
                        <a:rPr lang="en-GB" sz="1000" dirty="0">
                          <a:effectLst/>
                          <a:latin typeface="Verdana"/>
                          <a:ea typeface="Times New Roman"/>
                          <a:cs typeface="Times New Roman"/>
                        </a:rPr>
                        <a:t>Potchefstroom</a:t>
                      </a:r>
                      <a:endParaRPr lang="en-ZA" sz="1000" dirty="0">
                        <a:effectLst/>
                        <a:latin typeface="Verdana"/>
                        <a:ea typeface="Times New Roman"/>
                        <a:cs typeface="Times New Roman"/>
                      </a:endParaRPr>
                    </a:p>
                  </a:txBody>
                  <a:tcPr marL="68580" marR="68580" marT="0" marB="0" anchor="ctr"/>
                </a:tc>
                <a:tc>
                  <a:txBody>
                    <a:bodyPr/>
                    <a:lstStyle/>
                    <a:p>
                      <a:pPr algn="ctr">
                        <a:spcAft>
                          <a:spcPts val="0"/>
                        </a:spcAft>
                      </a:pPr>
                      <a:r>
                        <a:rPr lang="en-GB" sz="900" dirty="0">
                          <a:effectLst/>
                          <a:latin typeface="Verdana"/>
                          <a:ea typeface="Times New Roman"/>
                          <a:cs typeface="Times New Roman"/>
                        </a:rPr>
                        <a:t>3</a:t>
                      </a:r>
                      <a:r>
                        <a:rPr lang="en-GB" sz="900" baseline="30000" dirty="0">
                          <a:effectLst/>
                          <a:latin typeface="Verdana"/>
                          <a:ea typeface="Times New Roman"/>
                          <a:cs typeface="Times New Roman"/>
                        </a:rPr>
                        <a:t>rd</a:t>
                      </a:r>
                      <a:r>
                        <a:rPr lang="en-GB" sz="900" dirty="0">
                          <a:effectLst/>
                          <a:latin typeface="Verdana"/>
                          <a:ea typeface="Times New Roman"/>
                          <a:cs typeface="Times New Roman"/>
                        </a:rPr>
                        <a:t> Party</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3</a:t>
                      </a:r>
                      <a:r>
                        <a:rPr lang="en-GB" sz="900" baseline="30000" dirty="0">
                          <a:effectLst/>
                          <a:latin typeface="Verdana"/>
                          <a:ea typeface="Times New Roman"/>
                          <a:cs typeface="Times New Roman"/>
                        </a:rPr>
                        <a:t>rd</a:t>
                      </a:r>
                      <a:r>
                        <a:rPr lang="en-GB" sz="900" dirty="0">
                          <a:effectLst/>
                          <a:latin typeface="Verdana"/>
                          <a:ea typeface="Times New Roman"/>
                          <a:cs typeface="Times New Roman"/>
                        </a:rPr>
                        <a:t> Party</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Not suitable technology</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Not suitable technology</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Not Applicable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Not Applicable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Present</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Limited monitoring</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Not fully Operational</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Distribution Board</a:t>
                      </a:r>
                      <a:endParaRPr lang="en-ZA" sz="900">
                        <a:effectLst/>
                        <a:latin typeface="Verdana"/>
                        <a:ea typeface="Times New Roman"/>
                        <a:cs typeface="Times New Roman"/>
                      </a:endParaRPr>
                    </a:p>
                  </a:txBody>
                  <a:tcPr marL="68580" marR="68580" marT="0" marB="0"/>
                </a:tc>
              </a:tr>
              <a:tr h="766252">
                <a:tc>
                  <a:txBody>
                    <a:bodyPr/>
                    <a:lstStyle/>
                    <a:p>
                      <a:pPr algn="ctr">
                        <a:spcAft>
                          <a:spcPts val="0"/>
                        </a:spcAft>
                      </a:pPr>
                      <a:r>
                        <a:rPr lang="en-GB" sz="1000" dirty="0">
                          <a:effectLst/>
                          <a:latin typeface="Verdana"/>
                          <a:ea typeface="Times New Roman"/>
                          <a:cs typeface="Times New Roman"/>
                        </a:rPr>
                        <a:t>Welkom</a:t>
                      </a:r>
                      <a:endParaRPr lang="en-ZA" sz="1000" dirty="0">
                        <a:effectLst/>
                        <a:latin typeface="Verdana"/>
                        <a:ea typeface="Times New Roman"/>
                        <a:cs typeface="Times New Roman"/>
                      </a:endParaRPr>
                    </a:p>
                  </a:txBody>
                  <a:tcPr marL="68580" marR="68580" marT="0" marB="0" anchor="ctr"/>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Nearing End of Life UPSs</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Both units not functional</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Batteries End of Life</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Will not provide 8hour site backup time</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Orientation concern</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Not Applicable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Present</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Limited monitoring</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Distribution Board</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Generator</a:t>
                      </a:r>
                      <a:endParaRPr lang="en-ZA" sz="900" dirty="0">
                        <a:effectLst/>
                        <a:latin typeface="Verdana"/>
                        <a:ea typeface="Times New Roman"/>
                        <a:cs typeface="Times New Roman"/>
                      </a:endParaRPr>
                    </a:p>
                  </a:txBody>
                  <a:tcPr marL="68580" marR="68580" marT="0" marB="0"/>
                </a:tc>
              </a:tr>
            </a:tbl>
          </a:graphicData>
        </a:graphic>
      </p:graphicFrame>
      <p:sp>
        <p:nvSpPr>
          <p:cNvPr id="6"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SWITCHING CENTERS</a:t>
            </a:r>
            <a:endParaRPr lang="en-US" dirty="0"/>
          </a:p>
        </p:txBody>
      </p:sp>
    </p:spTree>
    <p:extLst>
      <p:ext uri="{BB962C8B-B14F-4D97-AF65-F5344CB8AC3E}">
        <p14:creationId xmlns:p14="http://schemas.microsoft.com/office/powerpoint/2010/main" xmlns="" val="1216922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49DBE8E-BD9A-44C0-A7C8-4118706FE354}" type="slidenum">
              <a:rPr lang="en-ZA" smtClean="0"/>
              <a:pPr>
                <a:defRPr/>
              </a:pPr>
              <a:t>34</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44845831"/>
              </p:ext>
            </p:extLst>
          </p:nvPr>
        </p:nvGraphicFramePr>
        <p:xfrm>
          <a:off x="128463" y="1772816"/>
          <a:ext cx="9649072" cy="3892304"/>
        </p:xfrm>
        <a:graphic>
          <a:graphicData uri="http://schemas.openxmlformats.org/drawingml/2006/table">
            <a:tbl>
              <a:tblPr firstRow="1" firstCol="1" bandRow="1">
                <a:tableStyleId>{5C22544A-7EE6-4342-B048-85BDC9FD1C3A}</a:tableStyleId>
              </a:tblPr>
              <a:tblGrid>
                <a:gridCol w="1121586"/>
                <a:gridCol w="892141"/>
                <a:gridCol w="1006864"/>
                <a:gridCol w="1006864"/>
                <a:gridCol w="954987"/>
                <a:gridCol w="951109"/>
                <a:gridCol w="965827"/>
                <a:gridCol w="1620237"/>
                <a:gridCol w="1129457"/>
              </a:tblGrid>
              <a:tr h="457246">
                <a:tc>
                  <a:txBody>
                    <a:bodyPr/>
                    <a:lstStyle/>
                    <a:p>
                      <a:pPr algn="ctr">
                        <a:spcAft>
                          <a:spcPts val="0"/>
                        </a:spcAft>
                      </a:pPr>
                      <a:r>
                        <a:rPr lang="en-GB" sz="950" dirty="0">
                          <a:effectLst/>
                        </a:rPr>
                        <a:t>Switching </a:t>
                      </a:r>
                      <a:r>
                        <a:rPr lang="en-GB" sz="950" dirty="0" smtClean="0">
                          <a:effectLst/>
                        </a:rPr>
                        <a:t>Centre*</a:t>
                      </a:r>
                      <a:endParaRPr lang="en-ZA" sz="950" dirty="0">
                        <a:effectLst/>
                        <a:latin typeface="Verdana"/>
                        <a:ea typeface="Times New Roman"/>
                        <a:cs typeface="Times New Roman"/>
                      </a:endParaRPr>
                    </a:p>
                  </a:txBody>
                  <a:tcPr marL="61574" marR="61574" marT="0" marB="0" anchor="ctr"/>
                </a:tc>
                <a:tc>
                  <a:txBody>
                    <a:bodyPr/>
                    <a:lstStyle/>
                    <a:p>
                      <a:pPr algn="ctr">
                        <a:spcAft>
                          <a:spcPts val="0"/>
                        </a:spcAft>
                      </a:pPr>
                      <a:r>
                        <a:rPr lang="en-GB" sz="950">
                          <a:effectLst/>
                        </a:rPr>
                        <a:t>Generators</a:t>
                      </a:r>
                      <a:endParaRPr lang="en-ZA" sz="950">
                        <a:effectLst/>
                        <a:latin typeface="Verdana"/>
                        <a:ea typeface="Times New Roman"/>
                        <a:cs typeface="Times New Roman"/>
                      </a:endParaRPr>
                    </a:p>
                  </a:txBody>
                  <a:tcPr marL="61574" marR="61574" marT="0" marB="0" anchor="ctr"/>
                </a:tc>
                <a:tc>
                  <a:txBody>
                    <a:bodyPr/>
                    <a:lstStyle/>
                    <a:p>
                      <a:pPr algn="ctr">
                        <a:spcAft>
                          <a:spcPts val="0"/>
                        </a:spcAft>
                      </a:pPr>
                      <a:r>
                        <a:rPr lang="en-GB" sz="950">
                          <a:effectLst/>
                        </a:rPr>
                        <a:t>UPS &amp; Batteries</a:t>
                      </a:r>
                      <a:endParaRPr lang="en-ZA" sz="950">
                        <a:effectLst/>
                        <a:latin typeface="Verdana"/>
                        <a:ea typeface="Times New Roman"/>
                        <a:cs typeface="Times New Roman"/>
                      </a:endParaRPr>
                    </a:p>
                  </a:txBody>
                  <a:tcPr marL="61574" marR="61574" marT="0" marB="0" anchor="ctr"/>
                </a:tc>
                <a:tc>
                  <a:txBody>
                    <a:bodyPr/>
                    <a:lstStyle/>
                    <a:p>
                      <a:pPr algn="ctr">
                        <a:spcAft>
                          <a:spcPts val="0"/>
                        </a:spcAft>
                      </a:pPr>
                      <a:r>
                        <a:rPr lang="en-GB" sz="950">
                          <a:effectLst/>
                        </a:rPr>
                        <a:t>LV Distribution Boards</a:t>
                      </a:r>
                      <a:endParaRPr lang="en-ZA" sz="950">
                        <a:effectLst/>
                        <a:latin typeface="Verdana"/>
                        <a:ea typeface="Times New Roman"/>
                        <a:cs typeface="Times New Roman"/>
                      </a:endParaRPr>
                    </a:p>
                  </a:txBody>
                  <a:tcPr marL="61574" marR="61574" marT="0" marB="0" anchor="ctr"/>
                </a:tc>
                <a:tc>
                  <a:txBody>
                    <a:bodyPr/>
                    <a:lstStyle/>
                    <a:p>
                      <a:pPr algn="ctr">
                        <a:spcAft>
                          <a:spcPts val="0"/>
                        </a:spcAft>
                      </a:pPr>
                      <a:r>
                        <a:rPr lang="en-GB" sz="950">
                          <a:effectLst/>
                        </a:rPr>
                        <a:t>CRAC Units</a:t>
                      </a:r>
                      <a:endParaRPr lang="en-ZA" sz="950">
                        <a:effectLst/>
                        <a:latin typeface="Verdana"/>
                        <a:ea typeface="Times New Roman"/>
                        <a:cs typeface="Times New Roman"/>
                      </a:endParaRPr>
                    </a:p>
                  </a:txBody>
                  <a:tcPr marL="61574" marR="61574" marT="0" marB="0" anchor="ctr"/>
                </a:tc>
                <a:tc>
                  <a:txBody>
                    <a:bodyPr/>
                    <a:lstStyle/>
                    <a:p>
                      <a:pPr algn="ctr">
                        <a:spcAft>
                          <a:spcPts val="0"/>
                        </a:spcAft>
                      </a:pPr>
                      <a:r>
                        <a:rPr lang="en-GB" sz="950">
                          <a:effectLst/>
                        </a:rPr>
                        <a:t>Cooling Towers / Chiller</a:t>
                      </a:r>
                      <a:endParaRPr lang="en-ZA" sz="950">
                        <a:effectLst/>
                        <a:latin typeface="Verdana"/>
                        <a:ea typeface="Times New Roman"/>
                        <a:cs typeface="Times New Roman"/>
                      </a:endParaRPr>
                    </a:p>
                  </a:txBody>
                  <a:tcPr marL="61574" marR="61574" marT="0" marB="0" anchor="ctr"/>
                </a:tc>
                <a:tc>
                  <a:txBody>
                    <a:bodyPr/>
                    <a:lstStyle/>
                    <a:p>
                      <a:pPr algn="ctr">
                        <a:spcAft>
                          <a:spcPts val="0"/>
                        </a:spcAft>
                      </a:pPr>
                      <a:r>
                        <a:rPr lang="en-GB" sz="950">
                          <a:effectLst/>
                        </a:rPr>
                        <a:t>Fire Suppression</a:t>
                      </a:r>
                      <a:endParaRPr lang="en-ZA" sz="950">
                        <a:effectLst/>
                        <a:latin typeface="Verdana"/>
                        <a:ea typeface="Times New Roman"/>
                        <a:cs typeface="Times New Roman"/>
                      </a:endParaRPr>
                    </a:p>
                  </a:txBody>
                  <a:tcPr marL="61574" marR="61574" marT="0" marB="0" anchor="ctr"/>
                </a:tc>
                <a:tc>
                  <a:txBody>
                    <a:bodyPr/>
                    <a:lstStyle/>
                    <a:p>
                      <a:pPr algn="ctr">
                        <a:spcAft>
                          <a:spcPts val="0"/>
                        </a:spcAft>
                      </a:pPr>
                      <a:r>
                        <a:rPr lang="en-GB" sz="950">
                          <a:effectLst/>
                        </a:rPr>
                        <a:t>Environmental Alarm</a:t>
                      </a:r>
                      <a:endParaRPr lang="en-ZA" sz="950">
                        <a:effectLst/>
                        <a:latin typeface="Verdana"/>
                        <a:ea typeface="Times New Roman"/>
                        <a:cs typeface="Times New Roman"/>
                      </a:endParaRPr>
                    </a:p>
                  </a:txBody>
                  <a:tcPr marL="61574" marR="61574" marT="0" marB="0" anchor="ctr"/>
                </a:tc>
                <a:tc>
                  <a:txBody>
                    <a:bodyPr/>
                    <a:lstStyle/>
                    <a:p>
                      <a:pPr algn="ctr">
                        <a:spcAft>
                          <a:spcPts val="0"/>
                        </a:spcAft>
                      </a:pPr>
                      <a:r>
                        <a:rPr lang="en-GB" sz="950">
                          <a:effectLst/>
                        </a:rPr>
                        <a:t>Single Point of Failures</a:t>
                      </a:r>
                      <a:endParaRPr lang="en-ZA" sz="950">
                        <a:effectLst/>
                        <a:latin typeface="Verdana"/>
                        <a:ea typeface="Times New Roman"/>
                        <a:cs typeface="Times New Roman"/>
                      </a:endParaRPr>
                    </a:p>
                  </a:txBody>
                  <a:tcPr marL="61574" marR="61574" marT="0" marB="0" anchor="ctr"/>
                </a:tc>
              </a:tr>
              <a:tr h="565745">
                <a:tc>
                  <a:txBody>
                    <a:bodyPr/>
                    <a:lstStyle/>
                    <a:p>
                      <a:pPr algn="ctr">
                        <a:spcAft>
                          <a:spcPts val="0"/>
                        </a:spcAft>
                      </a:pPr>
                      <a:r>
                        <a:rPr lang="en-GB" sz="950" dirty="0">
                          <a:effectLst/>
                          <a:latin typeface="Verdana"/>
                          <a:ea typeface="Times New Roman"/>
                          <a:cs typeface="Times New Roman"/>
                        </a:rPr>
                        <a:t>Upington</a:t>
                      </a:r>
                      <a:endParaRPr lang="en-ZA" sz="950" dirty="0">
                        <a:effectLst/>
                        <a:latin typeface="Verdana"/>
                        <a:ea typeface="Times New Roman"/>
                        <a:cs typeface="Times New Roman"/>
                      </a:endParaRPr>
                    </a:p>
                  </a:txBody>
                  <a:tcPr marL="68580" marR="68580" marT="0" marB="0" anchor="ctr"/>
                </a:tc>
                <a:tc>
                  <a:txBody>
                    <a:bodyPr/>
                    <a:lstStyle/>
                    <a:p>
                      <a:pPr algn="ctr">
                        <a:spcAft>
                          <a:spcPts val="0"/>
                        </a:spcAft>
                      </a:pPr>
                      <a:r>
                        <a:rPr lang="en-GB" sz="900" dirty="0">
                          <a:effectLst/>
                          <a:latin typeface="Verdana"/>
                          <a:ea typeface="Times New Roman"/>
                          <a:cs typeface="Times New Roman"/>
                        </a:rPr>
                        <a:t>3</a:t>
                      </a:r>
                      <a:r>
                        <a:rPr lang="en-GB" sz="900" baseline="30000" dirty="0">
                          <a:effectLst/>
                          <a:latin typeface="Verdana"/>
                          <a:ea typeface="Times New Roman"/>
                          <a:cs typeface="Times New Roman"/>
                        </a:rPr>
                        <a:t>rd</a:t>
                      </a:r>
                      <a:r>
                        <a:rPr lang="en-GB" sz="900" dirty="0">
                          <a:effectLst/>
                          <a:latin typeface="Verdana"/>
                          <a:ea typeface="Times New Roman"/>
                          <a:cs typeface="Times New Roman"/>
                        </a:rPr>
                        <a:t> Party</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3</a:t>
                      </a:r>
                      <a:r>
                        <a:rPr lang="en-GB" sz="900" baseline="30000">
                          <a:effectLst/>
                          <a:latin typeface="Verdana"/>
                          <a:ea typeface="Times New Roman"/>
                          <a:cs typeface="Times New Roman"/>
                        </a:rPr>
                        <a:t>rd</a:t>
                      </a:r>
                      <a:r>
                        <a:rPr lang="en-GB" sz="900">
                          <a:effectLst/>
                          <a:latin typeface="Verdana"/>
                          <a:ea typeface="Times New Roman"/>
                          <a:cs typeface="Times New Roman"/>
                        </a:rPr>
                        <a:t> Party</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suitable technology</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suitable technology</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Applicable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Applicable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Present</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Limited monitoring</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Not fully Operational</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Distribution Board</a:t>
                      </a:r>
                      <a:endParaRPr lang="en-ZA" sz="900" dirty="0">
                        <a:effectLst/>
                        <a:latin typeface="Verdana"/>
                        <a:ea typeface="Times New Roman"/>
                        <a:cs typeface="Times New Roman"/>
                      </a:endParaRPr>
                    </a:p>
                  </a:txBody>
                  <a:tcPr marL="68580" marR="68580" marT="0" marB="0"/>
                </a:tc>
              </a:tr>
              <a:tr h="318849">
                <a:tc>
                  <a:txBody>
                    <a:bodyPr/>
                    <a:lstStyle/>
                    <a:p>
                      <a:pPr algn="ctr">
                        <a:spcAft>
                          <a:spcPts val="0"/>
                        </a:spcAft>
                      </a:pPr>
                      <a:r>
                        <a:rPr lang="en-GB" sz="950">
                          <a:effectLst/>
                          <a:latin typeface="Verdana"/>
                          <a:ea typeface="Times New Roman"/>
                          <a:cs typeface="Times New Roman"/>
                        </a:rPr>
                        <a:t>Kimberley</a:t>
                      </a:r>
                      <a:endParaRPr lang="en-ZA" sz="950">
                        <a:effectLst/>
                        <a:latin typeface="Verdana"/>
                        <a:ea typeface="Times New Roman"/>
                        <a:cs typeface="Times New Roman"/>
                      </a:endParaRPr>
                    </a:p>
                  </a:txBody>
                  <a:tcPr marL="68580" marR="68580" marT="0" marB="0" anchor="ctr"/>
                </a:tc>
                <a:tc>
                  <a:txBody>
                    <a:bodyPr/>
                    <a:lstStyle/>
                    <a:p>
                      <a:pPr algn="ctr">
                        <a:spcAft>
                          <a:spcPts val="0"/>
                        </a:spcAft>
                      </a:pPr>
                      <a:r>
                        <a:rPr lang="en-GB" sz="900">
                          <a:effectLst/>
                          <a:latin typeface="Verdana"/>
                          <a:ea typeface="Times New Roman"/>
                          <a:cs typeface="Times New Roman"/>
                        </a:rPr>
                        <a:t>3</a:t>
                      </a:r>
                      <a:r>
                        <a:rPr lang="en-GB" sz="900" baseline="30000">
                          <a:effectLst/>
                          <a:latin typeface="Verdana"/>
                          <a:ea typeface="Times New Roman"/>
                          <a:cs typeface="Times New Roman"/>
                        </a:rPr>
                        <a:t>rd</a:t>
                      </a:r>
                      <a:r>
                        <a:rPr lang="en-GB" sz="900">
                          <a:effectLst/>
                          <a:latin typeface="Verdana"/>
                          <a:ea typeface="Times New Roman"/>
                          <a:cs typeface="Times New Roman"/>
                        </a:rPr>
                        <a:t> Party</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3</a:t>
                      </a:r>
                      <a:r>
                        <a:rPr lang="en-GB" sz="900" baseline="30000">
                          <a:effectLst/>
                          <a:latin typeface="Verdana"/>
                          <a:ea typeface="Times New Roman"/>
                          <a:cs typeface="Times New Roman"/>
                        </a:rPr>
                        <a:t>rd</a:t>
                      </a:r>
                      <a:r>
                        <a:rPr lang="en-GB" sz="900">
                          <a:effectLst/>
                          <a:latin typeface="Verdana"/>
                          <a:ea typeface="Times New Roman"/>
                          <a:cs typeface="Times New Roman"/>
                        </a:rPr>
                        <a:t> Party</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suitable technology</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suitable technology</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Not Applicable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Applicable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Present</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Limited monitoring</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Distribution Board</a:t>
                      </a:r>
                      <a:endParaRPr lang="en-ZA" sz="900">
                        <a:effectLst/>
                        <a:latin typeface="Verdana"/>
                        <a:ea typeface="Times New Roman"/>
                        <a:cs typeface="Times New Roman"/>
                      </a:endParaRPr>
                    </a:p>
                  </a:txBody>
                  <a:tcPr marL="68580" marR="68580" marT="0" marB="0"/>
                </a:tc>
              </a:tr>
              <a:tr h="1095787">
                <a:tc>
                  <a:txBody>
                    <a:bodyPr/>
                    <a:lstStyle/>
                    <a:p>
                      <a:pPr algn="ctr">
                        <a:spcAft>
                          <a:spcPts val="0"/>
                        </a:spcAft>
                      </a:pPr>
                      <a:r>
                        <a:rPr lang="en-GB" sz="950" dirty="0">
                          <a:effectLst/>
                          <a:latin typeface="Verdana"/>
                          <a:ea typeface="Times New Roman"/>
                          <a:cs typeface="Times New Roman"/>
                        </a:rPr>
                        <a:t>George</a:t>
                      </a:r>
                      <a:endParaRPr lang="en-ZA" sz="950" dirty="0">
                        <a:effectLst/>
                        <a:latin typeface="Verdana"/>
                        <a:ea typeface="Times New Roman"/>
                        <a:cs typeface="Times New Roman"/>
                      </a:endParaRPr>
                    </a:p>
                  </a:txBody>
                  <a:tcPr marL="68580" marR="68580" marT="0" marB="0" anchor="ctr"/>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Nearing End of Life UPSs</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Batteries will not provide 8hour site backup </a:t>
                      </a:r>
                      <a:r>
                        <a:rPr lang="en-GB" sz="900" dirty="0" smtClean="0">
                          <a:effectLst/>
                          <a:latin typeface="Verdana"/>
                          <a:ea typeface="Times New Roman"/>
                          <a:cs typeface="Times New Roman"/>
                        </a:rPr>
                        <a:t>time</a:t>
                      </a:r>
                      <a:r>
                        <a:rPr lang="en-GB" sz="900" dirty="0">
                          <a:effectLst/>
                          <a:latin typeface="Verdana"/>
                          <a:ea typeface="Times New Roman"/>
                          <a:cs typeface="Times New Roman"/>
                        </a:rPr>
                        <a:t> </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Applicable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Present</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Limited monitoring</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Not fully Operational</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Distribution Board</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Generator</a:t>
                      </a:r>
                      <a:endParaRPr lang="en-ZA" sz="900">
                        <a:effectLst/>
                        <a:latin typeface="Verdana"/>
                        <a:ea typeface="Times New Roman"/>
                        <a:cs typeface="Times New Roman"/>
                      </a:endParaRPr>
                    </a:p>
                  </a:txBody>
                  <a:tcPr marL="68580" marR="68580" marT="0" marB="0"/>
                </a:tc>
              </a:tr>
              <a:tr h="967671">
                <a:tc>
                  <a:txBody>
                    <a:bodyPr/>
                    <a:lstStyle/>
                    <a:p>
                      <a:pPr algn="ctr">
                        <a:spcAft>
                          <a:spcPts val="0"/>
                        </a:spcAft>
                      </a:pPr>
                      <a:r>
                        <a:rPr lang="en-GB" sz="950">
                          <a:effectLst/>
                          <a:latin typeface="Verdana"/>
                          <a:ea typeface="Times New Roman"/>
                          <a:cs typeface="Times New Roman"/>
                        </a:rPr>
                        <a:t>Bedfordview</a:t>
                      </a:r>
                      <a:endParaRPr lang="en-ZA" sz="950">
                        <a:effectLst/>
                        <a:latin typeface="Verdana"/>
                        <a:ea typeface="Times New Roman"/>
                        <a:cs typeface="Times New Roman"/>
                      </a:endParaRPr>
                    </a:p>
                  </a:txBody>
                  <a:tcPr marL="68580" marR="68580" marT="0" marB="0" anchor="ctr"/>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Relative new UPSs</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Batteries will not provide 8hour site backup time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Mid-life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Not Applicable</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Mid-life</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Present</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Limited monitoring</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 </a:t>
                      </a:r>
                      <a:endParaRPr lang="en-ZA" sz="900">
                        <a:effectLst/>
                        <a:latin typeface="Verdana"/>
                        <a:ea typeface="Times New Roman"/>
                        <a:cs typeface="Times New Roman"/>
                      </a:endParaRPr>
                    </a:p>
                    <a:p>
                      <a:pPr algn="ctr">
                        <a:spcAft>
                          <a:spcPts val="0"/>
                        </a:spcAft>
                      </a:pPr>
                      <a:r>
                        <a:rPr lang="en-GB" sz="900">
                          <a:effectLst/>
                          <a:latin typeface="Verdana"/>
                          <a:ea typeface="Times New Roman"/>
                          <a:cs typeface="Times New Roman"/>
                        </a:rPr>
                        <a:t>Not fully Operational</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Distribution Board</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pPr>
                      <a:r>
                        <a:rPr lang="en-GB" sz="900" dirty="0">
                          <a:effectLst/>
                          <a:latin typeface="Verdana"/>
                          <a:ea typeface="Times New Roman"/>
                          <a:cs typeface="Times New Roman"/>
                        </a:rPr>
                        <a:t>Generator</a:t>
                      </a:r>
                      <a:endParaRPr lang="en-ZA" sz="900" dirty="0">
                        <a:effectLst/>
                        <a:latin typeface="Verdana"/>
                        <a:ea typeface="Times New Roman"/>
                        <a:cs typeface="Times New Roman"/>
                      </a:endParaRPr>
                    </a:p>
                  </a:txBody>
                  <a:tcPr marL="68580" marR="68580" marT="0" marB="0"/>
                </a:tc>
              </a:tr>
            </a:tbl>
          </a:graphicData>
        </a:graphic>
      </p:graphicFrame>
      <p:sp>
        <p:nvSpPr>
          <p:cNvPr id="6"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SWITCHING CENTERS  </a:t>
            </a:r>
            <a:endParaRPr lang="en-US" dirty="0"/>
          </a:p>
        </p:txBody>
      </p:sp>
      <p:sp>
        <p:nvSpPr>
          <p:cNvPr id="7" name="TextBox 6"/>
          <p:cNvSpPr txBox="1"/>
          <p:nvPr/>
        </p:nvSpPr>
        <p:spPr>
          <a:xfrm>
            <a:off x="920552" y="5970766"/>
            <a:ext cx="1856598" cy="261610"/>
          </a:xfrm>
          <a:prstGeom prst="rect">
            <a:avLst/>
          </a:prstGeom>
          <a:noFill/>
        </p:spPr>
        <p:txBody>
          <a:bodyPr wrap="none" rtlCol="0">
            <a:spAutoFit/>
          </a:bodyPr>
          <a:lstStyle/>
          <a:p>
            <a:r>
              <a:rPr lang="en-US" sz="1050" i="0" dirty="0" smtClean="0"/>
              <a:t>*Infrastructure assessment</a:t>
            </a:r>
            <a:endParaRPr lang="en-US" sz="1050" i="0" dirty="0"/>
          </a:p>
        </p:txBody>
      </p:sp>
    </p:spTree>
    <p:extLst>
      <p:ext uri="{BB962C8B-B14F-4D97-AF65-F5344CB8AC3E}">
        <p14:creationId xmlns:p14="http://schemas.microsoft.com/office/powerpoint/2010/main" xmlns="" val="3627537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890839C-10B3-4F9F-BD18-843488D73228}" type="slidenum">
              <a:rPr lang="en-ZA" smtClean="0"/>
              <a:pPr>
                <a:defRPr/>
              </a:pPr>
              <a:t>35</a:t>
            </a:fld>
            <a:endParaRPr lang="en-ZA"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322771669"/>
              </p:ext>
            </p:extLst>
          </p:nvPr>
        </p:nvGraphicFramePr>
        <p:xfrm>
          <a:off x="128463" y="1772816"/>
          <a:ext cx="9649072" cy="3855720"/>
        </p:xfrm>
        <a:graphic>
          <a:graphicData uri="http://schemas.openxmlformats.org/drawingml/2006/table">
            <a:tbl>
              <a:tblPr firstRow="1" firstCol="1" bandRow="1">
                <a:tableStyleId>{5C22544A-7EE6-4342-B048-85BDC9FD1C3A}</a:tableStyleId>
              </a:tblPr>
              <a:tblGrid>
                <a:gridCol w="1115752"/>
                <a:gridCol w="686756"/>
                <a:gridCol w="685546"/>
                <a:gridCol w="720640"/>
                <a:gridCol w="823502"/>
                <a:gridCol w="685546"/>
                <a:gridCol w="831368"/>
                <a:gridCol w="978399"/>
                <a:gridCol w="798090"/>
                <a:gridCol w="762995"/>
                <a:gridCol w="746053"/>
                <a:gridCol w="814425"/>
              </a:tblGrid>
              <a:tr h="607629">
                <a:tc>
                  <a:txBody>
                    <a:bodyPr/>
                    <a:lstStyle/>
                    <a:p>
                      <a:pPr algn="ctr">
                        <a:spcAft>
                          <a:spcPts val="0"/>
                        </a:spcAft>
                        <a:tabLst>
                          <a:tab pos="457200" algn="l"/>
                        </a:tabLst>
                      </a:pPr>
                      <a:r>
                        <a:rPr lang="en-GB" sz="1000" dirty="0">
                          <a:effectLst/>
                        </a:rPr>
                        <a:t>Switching </a:t>
                      </a:r>
                      <a:r>
                        <a:rPr lang="en-GB" sz="1000" dirty="0" smtClean="0">
                          <a:effectLst/>
                        </a:rPr>
                        <a:t>Centre*</a:t>
                      </a:r>
                      <a:endParaRPr lang="en-ZA" sz="1000"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dirty="0">
                          <a:effectLst/>
                        </a:rPr>
                        <a:t>Space for future rack growth</a:t>
                      </a:r>
                      <a:endParaRPr lang="en-ZA" sz="1000"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Space for UPS &amp; battery backup</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Type of building structure</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Floor loading capacity</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Window in building Data room</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3</a:t>
                      </a:r>
                      <a:r>
                        <a:rPr lang="en-GB" sz="1000" baseline="30000">
                          <a:effectLst/>
                        </a:rPr>
                        <a:t>rd</a:t>
                      </a:r>
                      <a:r>
                        <a:rPr lang="en-GB" sz="1000">
                          <a:effectLst/>
                        </a:rPr>
                        <a:t> party occupants close to Data room</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3</a:t>
                      </a:r>
                      <a:r>
                        <a:rPr lang="en-GB" sz="1000" baseline="30000">
                          <a:effectLst/>
                        </a:rPr>
                        <a:t>rd</a:t>
                      </a:r>
                      <a:r>
                        <a:rPr lang="en-GB" sz="1000">
                          <a:effectLst/>
                        </a:rPr>
                        <a:t> party activity risk to SITA</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SITA can provide own Generator</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Dedicated internal access</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Dedicated site access</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Site Security</a:t>
                      </a:r>
                      <a:endParaRPr lang="en-ZA" sz="1000">
                        <a:effectLst/>
                        <a:latin typeface="Verdana"/>
                        <a:ea typeface="Times New Roman"/>
                        <a:cs typeface="Times New Roman"/>
                      </a:endParaRPr>
                    </a:p>
                  </a:txBody>
                  <a:tcPr marL="60763" marR="60763" marT="0" marB="0" anchor="ctr"/>
                </a:tc>
              </a:tr>
              <a:tr h="243051">
                <a:tc>
                  <a:txBody>
                    <a:bodyPr/>
                    <a:lstStyle/>
                    <a:p>
                      <a:pPr algn="l">
                        <a:spcAft>
                          <a:spcPts val="0"/>
                        </a:spcAft>
                        <a:tabLst>
                          <a:tab pos="457200" algn="l"/>
                        </a:tabLst>
                      </a:pPr>
                      <a:r>
                        <a:rPr lang="en-GB" sz="1000" b="1" dirty="0">
                          <a:effectLst/>
                        </a:rPr>
                        <a:t>Centurion Switching Centre</a:t>
                      </a:r>
                      <a:endParaRPr lang="en-ZA" sz="1000" b="1"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Brick</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High</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None</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None</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None</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Sufficient</a:t>
                      </a:r>
                      <a:endParaRPr lang="en-ZA" sz="900">
                        <a:effectLst/>
                        <a:latin typeface="Verdana"/>
                        <a:ea typeface="Times New Roman"/>
                        <a:cs typeface="Times New Roman"/>
                      </a:endParaRPr>
                    </a:p>
                  </a:txBody>
                  <a:tcPr marL="60763" marR="60763" marT="0" marB="0"/>
                </a:tc>
              </a:tr>
              <a:tr h="243051">
                <a:tc>
                  <a:txBody>
                    <a:bodyPr/>
                    <a:lstStyle/>
                    <a:p>
                      <a:pPr algn="l">
                        <a:spcAft>
                          <a:spcPts val="0"/>
                        </a:spcAft>
                        <a:tabLst>
                          <a:tab pos="457200" algn="l"/>
                        </a:tabLst>
                      </a:pPr>
                      <a:r>
                        <a:rPr lang="en-GB" sz="1000" b="1" dirty="0">
                          <a:effectLst/>
                        </a:rPr>
                        <a:t>BETA Switching Centre</a:t>
                      </a:r>
                      <a:endParaRPr lang="en-ZA" sz="1000" b="1"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Brick</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High</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None</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None</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None</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Sufficient</a:t>
                      </a:r>
                      <a:endParaRPr lang="en-ZA" sz="900">
                        <a:effectLst/>
                        <a:latin typeface="Verdana"/>
                        <a:ea typeface="Times New Roman"/>
                        <a:cs typeface="Times New Roman"/>
                      </a:endParaRPr>
                    </a:p>
                  </a:txBody>
                  <a:tcPr marL="60763" marR="60763" marT="0" marB="0"/>
                </a:tc>
              </a:tr>
              <a:tr h="243051">
                <a:tc>
                  <a:txBody>
                    <a:bodyPr/>
                    <a:lstStyle/>
                    <a:p>
                      <a:pPr algn="l">
                        <a:spcAft>
                          <a:spcPts val="0"/>
                        </a:spcAft>
                        <a:tabLst>
                          <a:tab pos="457200" algn="l"/>
                        </a:tabLst>
                      </a:pPr>
                      <a:r>
                        <a:rPr lang="en-GB" sz="1000" b="1" dirty="0">
                          <a:effectLst/>
                        </a:rPr>
                        <a:t>Numerus Switching Centre</a:t>
                      </a:r>
                      <a:endParaRPr lang="en-ZA" sz="1000" b="1"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Brick</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High</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None</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None</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None</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Sufficient</a:t>
                      </a:r>
                      <a:endParaRPr lang="en-ZA" sz="900">
                        <a:effectLst/>
                        <a:latin typeface="Verdana"/>
                        <a:ea typeface="Times New Roman"/>
                        <a:cs typeface="Times New Roman"/>
                      </a:endParaRPr>
                    </a:p>
                  </a:txBody>
                  <a:tcPr marL="60763" marR="60763" marT="0" marB="0"/>
                </a:tc>
              </a:tr>
              <a:tr h="243051">
                <a:tc>
                  <a:txBody>
                    <a:bodyPr/>
                    <a:lstStyle/>
                    <a:p>
                      <a:pPr algn="l">
                        <a:spcAft>
                          <a:spcPts val="0"/>
                        </a:spcAft>
                        <a:tabLst>
                          <a:tab pos="457200" algn="l"/>
                        </a:tabLst>
                      </a:pPr>
                      <a:r>
                        <a:rPr lang="en-GB" sz="1000" b="1" dirty="0">
                          <a:effectLst/>
                        </a:rPr>
                        <a:t>Erasmuskloof Switching Centre</a:t>
                      </a:r>
                      <a:endParaRPr lang="en-ZA" sz="1000" b="1"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Brick</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High</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None</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None</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None</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Sufficient</a:t>
                      </a:r>
                      <a:endParaRPr lang="en-ZA" sz="900">
                        <a:effectLst/>
                        <a:latin typeface="Verdana"/>
                        <a:ea typeface="Times New Roman"/>
                        <a:cs typeface="Times New Roman"/>
                      </a:endParaRPr>
                    </a:p>
                  </a:txBody>
                  <a:tcPr marL="60763" marR="60763" marT="0" marB="0"/>
                </a:tc>
              </a:tr>
              <a:tr h="243051">
                <a:tc>
                  <a:txBody>
                    <a:bodyPr/>
                    <a:lstStyle/>
                    <a:p>
                      <a:pPr algn="l">
                        <a:spcAft>
                          <a:spcPts val="0"/>
                        </a:spcAft>
                        <a:tabLst>
                          <a:tab pos="457200" algn="l"/>
                        </a:tabLst>
                      </a:pPr>
                      <a:r>
                        <a:rPr lang="en-GB" sz="1000" b="1" dirty="0">
                          <a:effectLst/>
                        </a:rPr>
                        <a:t>Pietermaritzburg Switching Centre</a:t>
                      </a:r>
                      <a:endParaRPr lang="en-ZA" sz="1000" b="1"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900" dirty="0">
                          <a:effectLst/>
                        </a:rPr>
                        <a:t>Yes</a:t>
                      </a:r>
                      <a:endParaRPr lang="en-ZA" sz="900" dirty="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Brick</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High</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None</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None</a:t>
                      </a:r>
                      <a:endParaRPr lang="en-ZA" sz="900">
                        <a:effectLst/>
                        <a:latin typeface="Verdana"/>
                        <a:ea typeface="Times New Roman"/>
                        <a:cs typeface="Times New Roman"/>
                      </a:endParaRPr>
                    </a:p>
                  </a:txBody>
                  <a:tcPr marL="60763" marR="60763" marT="0" marB="0"/>
                </a:tc>
                <a:tc>
                  <a:txBody>
                    <a:bodyPr/>
                    <a:lstStyle/>
                    <a:p>
                      <a:pPr algn="ctr">
                        <a:spcAft>
                          <a:spcPts val="0"/>
                        </a:spcAft>
                        <a:tabLst>
                          <a:tab pos="457200" algn="l"/>
                        </a:tabLst>
                      </a:pPr>
                      <a:r>
                        <a:rPr lang="en-GB" sz="900">
                          <a:effectLst/>
                        </a:rPr>
                        <a:t>None</a:t>
                      </a:r>
                      <a:endParaRPr lang="en-ZA" sz="900">
                        <a:effectLst/>
                        <a:latin typeface="Verdana"/>
                        <a:ea typeface="Times New Roman"/>
                        <a:cs typeface="Times New Roman"/>
                      </a:endParaRPr>
                    </a:p>
                  </a:txBody>
                  <a:tcPr marL="60763" marR="60763" marT="0" marB="0"/>
                </a:tc>
                <a:tc>
                  <a:txBody>
                    <a:bodyPr/>
                    <a:lstStyle/>
                    <a:p>
                      <a:pPr algn="ctr">
                        <a:spcAft>
                          <a:spcPts val="0"/>
                        </a:spcAf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pPr>
                      <a:r>
                        <a:rPr lang="en-GB" sz="900">
                          <a:effectLst/>
                        </a:rPr>
                        <a:t>Yes</a:t>
                      </a:r>
                      <a:endParaRPr lang="en-ZA" sz="900">
                        <a:effectLst/>
                        <a:latin typeface="Verdana"/>
                        <a:ea typeface="Times New Roman"/>
                        <a:cs typeface="Times New Roman"/>
                      </a:endParaRPr>
                    </a:p>
                  </a:txBody>
                  <a:tcPr marL="60763" marR="60763" marT="0" marB="0"/>
                </a:tc>
                <a:tc>
                  <a:txBody>
                    <a:bodyPr/>
                    <a:lstStyle/>
                    <a:p>
                      <a:pPr algn="ctr">
                        <a:spcAft>
                          <a:spcPts val="0"/>
                        </a:spcAft>
                      </a:pPr>
                      <a:r>
                        <a:rPr lang="en-GB" sz="900" dirty="0">
                          <a:effectLst/>
                        </a:rPr>
                        <a:t>Sufficient</a:t>
                      </a:r>
                      <a:endParaRPr lang="en-ZA" sz="900" dirty="0">
                        <a:effectLst/>
                        <a:latin typeface="Verdana"/>
                        <a:ea typeface="Times New Roman"/>
                        <a:cs typeface="Times New Roman"/>
                      </a:endParaRPr>
                    </a:p>
                  </a:txBody>
                  <a:tcPr marL="60763" marR="60763" marT="0" marB="0"/>
                </a:tc>
              </a:tr>
              <a:tr h="243051">
                <a:tc>
                  <a:txBody>
                    <a:bodyPr/>
                    <a:lstStyle/>
                    <a:p>
                      <a:pPr algn="l">
                        <a:spcAft>
                          <a:spcPts val="0"/>
                        </a:spcAft>
                        <a:tabLst>
                          <a:tab pos="457200" algn="l"/>
                        </a:tabLst>
                      </a:pPr>
                      <a:r>
                        <a:rPr lang="en-GB" sz="1000" b="1" dirty="0">
                          <a:solidFill>
                            <a:schemeClr val="bg1"/>
                          </a:solidFill>
                          <a:effectLst/>
                          <a:latin typeface="Verdana"/>
                          <a:ea typeface="Times New Roman"/>
                          <a:cs typeface="Times New Roman"/>
                        </a:rPr>
                        <a:t>East London Switching Centre</a:t>
                      </a:r>
                      <a:endParaRPr lang="en-ZA" sz="1000" b="1"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Yes</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Brick</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Not applicable, on ground.</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None</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Office area. Could be leased by 3</a:t>
                      </a:r>
                      <a:r>
                        <a:rPr lang="en-GB" sz="900" baseline="30000">
                          <a:effectLst/>
                          <a:latin typeface="Verdana"/>
                          <a:ea typeface="Times New Roman"/>
                          <a:cs typeface="Times New Roman"/>
                        </a:rPr>
                        <a:t>rd</a:t>
                      </a:r>
                      <a:r>
                        <a:rPr lang="en-GB" sz="900">
                          <a:effectLst/>
                          <a:latin typeface="Verdana"/>
                          <a:ea typeface="Times New Roman"/>
                          <a:cs typeface="Times New Roman"/>
                        </a:rPr>
                        <a:t> party. Currently leased by SITA.</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Medium if office area is leased to 3</a:t>
                      </a:r>
                      <a:r>
                        <a:rPr lang="en-GB" sz="900" baseline="30000">
                          <a:effectLst/>
                          <a:latin typeface="Verdana"/>
                          <a:ea typeface="Times New Roman"/>
                          <a:cs typeface="Times New Roman"/>
                        </a:rPr>
                        <a:t>rd</a:t>
                      </a:r>
                      <a:r>
                        <a:rPr lang="en-GB" sz="900">
                          <a:effectLst/>
                          <a:latin typeface="Verdana"/>
                          <a:ea typeface="Times New Roman"/>
                          <a:cs typeface="Times New Roman"/>
                        </a:rPr>
                        <a:t> party.</a:t>
                      </a:r>
                      <a:endParaRPr lang="en-ZA" sz="900">
                        <a:effectLst/>
                        <a:latin typeface="Verdana"/>
                        <a:ea typeface="Times New Roman"/>
                        <a:cs typeface="Times New Roman"/>
                      </a:endParaRPr>
                    </a:p>
                    <a:p>
                      <a:pPr algn="ctr">
                        <a:spcAft>
                          <a:spcPts val="0"/>
                        </a:spcAft>
                        <a:tabLst>
                          <a:tab pos="457200" algn="l"/>
                        </a:tabLst>
                      </a:pPr>
                      <a:r>
                        <a:rPr lang="en-GB" sz="900">
                          <a:effectLst/>
                          <a:latin typeface="Verdana"/>
                          <a:ea typeface="Times New Roman"/>
                          <a:cs typeface="Times New Roman"/>
                        </a:rPr>
                        <a:t>Possible risk from adjacent office blocks.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In office park.</a:t>
                      </a:r>
                      <a:endParaRPr lang="en-ZA" sz="900" dirty="0">
                        <a:effectLst/>
                        <a:latin typeface="Verdana"/>
                        <a:ea typeface="Times New Roman"/>
                        <a:cs typeface="Times New Roman"/>
                      </a:endParaRPr>
                    </a:p>
                  </a:txBody>
                  <a:tcPr marL="68580" marR="68580" marT="0" marB="0"/>
                </a:tc>
              </a:tr>
            </a:tbl>
          </a:graphicData>
        </a:graphic>
      </p:graphicFrame>
      <p:sp>
        <p:nvSpPr>
          <p:cNvPr id="6" name="TextBox 5"/>
          <p:cNvSpPr txBox="1"/>
          <p:nvPr/>
        </p:nvSpPr>
        <p:spPr>
          <a:xfrm>
            <a:off x="1712640" y="6309320"/>
            <a:ext cx="2741456" cy="338554"/>
          </a:xfrm>
          <a:prstGeom prst="rect">
            <a:avLst/>
          </a:prstGeom>
          <a:noFill/>
        </p:spPr>
        <p:txBody>
          <a:bodyPr wrap="none" rtlCol="0">
            <a:spAutoFit/>
          </a:bodyPr>
          <a:lstStyle/>
          <a:p>
            <a:r>
              <a:rPr lang="en-US" dirty="0" smtClean="0"/>
              <a:t>*Fit for purpose assessment</a:t>
            </a:r>
            <a:endParaRPr lang="en-US" dirty="0"/>
          </a:p>
        </p:txBody>
      </p:sp>
      <p:sp>
        <p:nvSpPr>
          <p:cNvPr id="10"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SWITCHING CENTERS  </a:t>
            </a:r>
            <a:endParaRPr lang="en-US" dirty="0"/>
          </a:p>
        </p:txBody>
      </p:sp>
    </p:spTree>
    <p:extLst>
      <p:ext uri="{BB962C8B-B14F-4D97-AF65-F5344CB8AC3E}">
        <p14:creationId xmlns:p14="http://schemas.microsoft.com/office/powerpoint/2010/main" xmlns="" val="503964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7A8E4B5-C6B4-4C68-A26E-EAC1B68C6D41}" type="slidenum">
              <a:rPr lang="en-ZA" smtClean="0"/>
              <a:pPr>
                <a:defRPr/>
              </a:pPr>
              <a:t>36</a:t>
            </a:fld>
            <a:endParaRPr lang="en-ZA"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668626417"/>
              </p:ext>
            </p:extLst>
          </p:nvPr>
        </p:nvGraphicFramePr>
        <p:xfrm>
          <a:off x="128464" y="1744568"/>
          <a:ext cx="9649072" cy="3916680"/>
        </p:xfrm>
        <a:graphic>
          <a:graphicData uri="http://schemas.openxmlformats.org/drawingml/2006/table">
            <a:tbl>
              <a:tblPr firstRow="1" firstCol="1" bandRow="1">
                <a:tableStyleId>{5C22544A-7EE6-4342-B048-85BDC9FD1C3A}</a:tableStyleId>
              </a:tblPr>
              <a:tblGrid>
                <a:gridCol w="1115751"/>
                <a:gridCol w="686756"/>
                <a:gridCol w="685546"/>
                <a:gridCol w="720640"/>
                <a:gridCol w="823502"/>
                <a:gridCol w="685546"/>
                <a:gridCol w="831368"/>
                <a:gridCol w="978400"/>
                <a:gridCol w="798090"/>
                <a:gridCol w="762995"/>
                <a:gridCol w="746053"/>
                <a:gridCol w="814425"/>
              </a:tblGrid>
              <a:tr h="607629">
                <a:tc>
                  <a:txBody>
                    <a:bodyPr/>
                    <a:lstStyle/>
                    <a:p>
                      <a:pPr algn="ctr">
                        <a:spcAft>
                          <a:spcPts val="0"/>
                        </a:spcAft>
                        <a:tabLst>
                          <a:tab pos="457200" algn="l"/>
                        </a:tabLst>
                      </a:pPr>
                      <a:r>
                        <a:rPr lang="en-GB" sz="1000" dirty="0">
                          <a:effectLst/>
                        </a:rPr>
                        <a:t>Switching Centre</a:t>
                      </a:r>
                      <a:endParaRPr lang="en-ZA" sz="1000"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Space for future rack growth</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Space for UPS &amp; battery backup</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Type of building structure</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Floor loading capacity</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Window in building Data room</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3</a:t>
                      </a:r>
                      <a:r>
                        <a:rPr lang="en-GB" sz="1000" baseline="30000">
                          <a:effectLst/>
                        </a:rPr>
                        <a:t>rd</a:t>
                      </a:r>
                      <a:r>
                        <a:rPr lang="en-GB" sz="1000">
                          <a:effectLst/>
                        </a:rPr>
                        <a:t> party occupants close to Data room</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3</a:t>
                      </a:r>
                      <a:r>
                        <a:rPr lang="en-GB" sz="1000" baseline="30000">
                          <a:effectLst/>
                        </a:rPr>
                        <a:t>rd</a:t>
                      </a:r>
                      <a:r>
                        <a:rPr lang="en-GB" sz="1000">
                          <a:effectLst/>
                        </a:rPr>
                        <a:t> party activity risk to SITA</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SITA can provide own Generator</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Dedicated internal access</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Dedicated site access</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Site Security</a:t>
                      </a:r>
                      <a:endParaRPr lang="en-ZA" sz="1000">
                        <a:effectLst/>
                        <a:latin typeface="Verdana"/>
                        <a:ea typeface="Times New Roman"/>
                        <a:cs typeface="Times New Roman"/>
                      </a:endParaRPr>
                    </a:p>
                  </a:txBody>
                  <a:tcPr marL="60763" marR="60763" marT="0" marB="0" anchor="ctr"/>
                </a:tc>
              </a:tr>
              <a:tr h="24305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Middelburg Switching Centre</a:t>
                      </a:r>
                      <a:endParaRPr lang="en-ZA" sz="1000" dirty="0">
                        <a:solidFill>
                          <a:schemeClr val="bg1"/>
                        </a:solidFill>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Brick</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Not applicable, on </a:t>
                      </a:r>
                      <a:r>
                        <a:rPr lang="en-GB" sz="900" dirty="0" smtClean="0">
                          <a:effectLst/>
                          <a:latin typeface="Verdana"/>
                          <a:ea typeface="Times New Roman"/>
                          <a:cs typeface="Times New Roman"/>
                        </a:rPr>
                        <a:t>ground</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None</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Office area. Could be leased by 3</a:t>
                      </a:r>
                      <a:r>
                        <a:rPr lang="en-GB" sz="900" baseline="30000" dirty="0">
                          <a:effectLst/>
                          <a:latin typeface="Verdana"/>
                          <a:ea typeface="Times New Roman"/>
                          <a:cs typeface="Times New Roman"/>
                        </a:rPr>
                        <a:t>rd</a:t>
                      </a:r>
                      <a:r>
                        <a:rPr lang="en-GB" sz="900" dirty="0">
                          <a:effectLst/>
                          <a:latin typeface="Verdana"/>
                          <a:ea typeface="Times New Roman"/>
                          <a:cs typeface="Times New Roman"/>
                        </a:rPr>
                        <a:t> party.</a:t>
                      </a:r>
                      <a:endParaRPr lang="en-ZA" sz="900" dirty="0">
                        <a:effectLst/>
                        <a:latin typeface="Verdana"/>
                        <a:ea typeface="Times New Roman"/>
                        <a:cs typeface="Times New Roman"/>
                      </a:endParaRPr>
                    </a:p>
                    <a:p>
                      <a:pPr algn="ctr">
                        <a:spcAft>
                          <a:spcPts val="0"/>
                        </a:spcAft>
                        <a:tabLst>
                          <a:tab pos="457200" algn="l"/>
                        </a:tabLst>
                      </a:pPr>
                      <a:r>
                        <a:rPr lang="en-GB" sz="900" dirty="0">
                          <a:effectLst/>
                          <a:latin typeface="Verdana"/>
                          <a:ea typeface="Times New Roman"/>
                          <a:cs typeface="Times New Roman"/>
                        </a:rPr>
                        <a:t>Currently leased by SITA.</a:t>
                      </a:r>
                      <a:endParaRPr lang="en-ZA" sz="900" dirty="0">
                        <a:effectLst/>
                        <a:latin typeface="Verdana"/>
                        <a:ea typeface="Times New Roman"/>
                        <a:cs typeface="Times New Roman"/>
                      </a:endParaRPr>
                    </a:p>
                    <a:p>
                      <a:pPr algn="ctr">
                        <a:spcAft>
                          <a:spcPts val="0"/>
                        </a:spcAft>
                        <a:tabLst>
                          <a:tab pos="457200" algn="l"/>
                        </a:tabLst>
                      </a:pPr>
                      <a:r>
                        <a:rPr lang="en-GB" sz="900" dirty="0">
                          <a:effectLst/>
                          <a:latin typeface="Verdana"/>
                          <a:ea typeface="Times New Roman"/>
                          <a:cs typeface="Times New Roman"/>
                        </a:rPr>
                        <a:t>Two </a:t>
                      </a:r>
                      <a:r>
                        <a:rPr lang="en-GB" sz="900" dirty="0" smtClean="0">
                          <a:effectLst/>
                          <a:latin typeface="Verdana"/>
                          <a:ea typeface="Times New Roman"/>
                          <a:cs typeface="Times New Roman"/>
                        </a:rPr>
                        <a:t>shop.</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Medium</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Reasonable.</a:t>
                      </a:r>
                      <a:endParaRPr lang="en-ZA" sz="900">
                        <a:effectLst/>
                        <a:latin typeface="Verdana"/>
                        <a:ea typeface="Times New Roman"/>
                        <a:cs typeface="Times New Roman"/>
                      </a:endParaRPr>
                    </a:p>
                  </a:txBody>
                  <a:tcPr marL="68580" marR="68580" marT="0" marB="0"/>
                </a:tc>
              </a:tr>
              <a:tr h="24305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Port Elizabeth Switching Centre</a:t>
                      </a:r>
                      <a:endParaRPr lang="en-ZA" sz="1000" dirty="0">
                        <a:solidFill>
                          <a:schemeClr val="bg1"/>
                        </a:solidFill>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Yes</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Yes</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Brick</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Not applicable, on </a:t>
                      </a:r>
                      <a:r>
                        <a:rPr lang="en-GB" sz="900" dirty="0" smtClean="0">
                          <a:effectLst/>
                          <a:latin typeface="Verdana"/>
                          <a:ea typeface="Times New Roman"/>
                          <a:cs typeface="Times New Roman"/>
                        </a:rPr>
                        <a:t>ground</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None external </a:t>
                      </a:r>
                      <a:r>
                        <a:rPr lang="en-GB" sz="900" dirty="0" smtClean="0">
                          <a:effectLst/>
                          <a:latin typeface="Verdana"/>
                          <a:ea typeface="Times New Roman"/>
                          <a:cs typeface="Times New Roman"/>
                        </a:rPr>
                        <a:t>facing</a:t>
                      </a:r>
                      <a:endParaRPr lang="en-ZA" sz="900" dirty="0">
                        <a:effectLst/>
                        <a:latin typeface="Verdana"/>
                        <a:ea typeface="Times New Roman"/>
                        <a:cs typeface="Times New Roman"/>
                      </a:endParaRPr>
                    </a:p>
                    <a:p>
                      <a:pPr algn="ctr">
                        <a:spcAft>
                          <a:spcPts val="0"/>
                        </a:spcAft>
                        <a:tabLst>
                          <a:tab pos="457200" algn="l"/>
                        </a:tabLs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p>
                      <a:pPr algn="ctr">
                        <a:spcAft>
                          <a:spcPts val="0"/>
                        </a:spcAft>
                        <a:tabLst>
                          <a:tab pos="457200" algn="l"/>
                        </a:tabLs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None</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None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Yes</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Yes</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Yes</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Sufficient</a:t>
                      </a:r>
                      <a:endParaRPr lang="en-ZA" sz="900" dirty="0">
                        <a:effectLst/>
                        <a:latin typeface="Verdana"/>
                        <a:ea typeface="Times New Roman"/>
                        <a:cs typeface="Times New Roman"/>
                      </a:endParaRPr>
                    </a:p>
                  </a:txBody>
                  <a:tcPr marL="68580" marR="68580" marT="0" marB="0"/>
                </a:tc>
              </a:tr>
              <a:tr h="24305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Parliamentary Switching Centre</a:t>
                      </a:r>
                      <a:endParaRPr lang="en-ZA" sz="1000" dirty="0">
                        <a:solidFill>
                          <a:schemeClr val="bg1"/>
                        </a:solidFill>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Limited, but sufficient for need.</a:t>
                      </a:r>
                      <a:endParaRPr lang="en-ZA" sz="900">
                        <a:effectLst/>
                        <a:latin typeface="Verdana"/>
                        <a:ea typeface="Times New Roman"/>
                        <a:cs typeface="Times New Roman"/>
                      </a:endParaRPr>
                    </a:p>
                    <a:p>
                      <a:pPr algn="ctr">
                        <a:spcAft>
                          <a:spcPts val="0"/>
                        </a:spcAft>
                        <a:tabLst>
                          <a:tab pos="457200" algn="l"/>
                        </a:tabLst>
                      </a:pPr>
                      <a:r>
                        <a:rPr lang="en-GB" sz="900">
                          <a:solidFill>
                            <a:srgbClr val="000000"/>
                          </a:solidFill>
                          <a:effectLst/>
                          <a:latin typeface="Verdana"/>
                          <a:ea typeface="Times New Roman"/>
                          <a:cs typeface="Times New Roman"/>
                        </a:rPr>
                        <a:t> </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Limited</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Brick</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Not applicable, on </a:t>
                      </a:r>
                      <a:r>
                        <a:rPr lang="en-GB" sz="900" dirty="0" smtClean="0">
                          <a:effectLst/>
                          <a:latin typeface="Verdana"/>
                          <a:ea typeface="Times New Roman"/>
                          <a:cs typeface="Times New Roman"/>
                        </a:rPr>
                        <a:t>ground</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None</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Government offices.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Medium</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 but it is a controlled area</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High</a:t>
                      </a:r>
                      <a:endParaRPr lang="en-ZA" sz="900">
                        <a:effectLst/>
                        <a:latin typeface="Verdana"/>
                        <a:ea typeface="Times New Roman"/>
                        <a:cs typeface="Times New Roman"/>
                      </a:endParaRPr>
                    </a:p>
                  </a:txBody>
                  <a:tcPr marL="68580" marR="68580" marT="0" marB="0"/>
                </a:tc>
              </a:tr>
              <a:tr h="24305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George Switching Centre</a:t>
                      </a:r>
                      <a:endParaRPr lang="en-ZA" sz="1000" dirty="0">
                        <a:solidFill>
                          <a:schemeClr val="bg1"/>
                        </a:solidFill>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Brick</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Not applicable, on </a:t>
                      </a:r>
                      <a:r>
                        <a:rPr lang="en-GB" sz="900" dirty="0" smtClean="0">
                          <a:effectLst/>
                          <a:latin typeface="Verdana"/>
                          <a:ea typeface="Times New Roman"/>
                          <a:cs typeface="Times New Roman"/>
                        </a:rPr>
                        <a:t>ground</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None</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Office area with 3</a:t>
                      </a:r>
                      <a:r>
                        <a:rPr lang="en-GB" sz="900" baseline="30000" dirty="0">
                          <a:effectLst/>
                          <a:latin typeface="Verdana"/>
                          <a:ea typeface="Times New Roman"/>
                          <a:cs typeface="Times New Roman"/>
                        </a:rPr>
                        <a:t>rd</a:t>
                      </a:r>
                      <a:r>
                        <a:rPr lang="en-GB" sz="900" dirty="0">
                          <a:effectLst/>
                          <a:latin typeface="Verdana"/>
                          <a:ea typeface="Times New Roman"/>
                          <a:cs typeface="Times New Roman"/>
                        </a:rPr>
                        <a:t> party tenants </a:t>
                      </a:r>
                      <a:r>
                        <a:rPr lang="en-GB" sz="900" dirty="0" smtClean="0">
                          <a:effectLst/>
                          <a:latin typeface="Verdana"/>
                          <a:ea typeface="Times New Roman"/>
                          <a:cs typeface="Times New Roman"/>
                        </a:rPr>
                        <a:t>currently</a:t>
                      </a: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Medium</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Reasonable.</a:t>
                      </a:r>
                      <a:endParaRPr lang="en-ZA" sz="900" dirty="0">
                        <a:effectLst/>
                        <a:latin typeface="Verdana"/>
                        <a:ea typeface="Times New Roman"/>
                        <a:cs typeface="Times New Roman"/>
                      </a:endParaRPr>
                    </a:p>
                  </a:txBody>
                  <a:tcPr marL="68580" marR="68580" marT="0" marB="0"/>
                </a:tc>
              </a:tr>
            </a:tbl>
          </a:graphicData>
        </a:graphic>
      </p:graphicFrame>
      <p:sp>
        <p:nvSpPr>
          <p:cNvPr id="6"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SWITCHING CENTERS  </a:t>
            </a:r>
            <a:endParaRPr lang="en-US" dirty="0"/>
          </a:p>
        </p:txBody>
      </p:sp>
    </p:spTree>
    <p:extLst>
      <p:ext uri="{BB962C8B-B14F-4D97-AF65-F5344CB8AC3E}">
        <p14:creationId xmlns:p14="http://schemas.microsoft.com/office/powerpoint/2010/main" xmlns="" val="2689002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8461F99-FCEE-48C6-9BE1-5D1F164F088D}" type="slidenum">
              <a:rPr lang="en-ZA" smtClean="0"/>
              <a:pPr>
                <a:defRPr/>
              </a:pPr>
              <a:t>37</a:t>
            </a:fld>
            <a:endParaRPr lang="en-ZA"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964843653"/>
              </p:ext>
            </p:extLst>
          </p:nvPr>
        </p:nvGraphicFramePr>
        <p:xfrm>
          <a:off x="33303" y="1844824"/>
          <a:ext cx="9649072" cy="3869158"/>
        </p:xfrm>
        <a:graphic>
          <a:graphicData uri="http://schemas.openxmlformats.org/drawingml/2006/table">
            <a:tbl>
              <a:tblPr firstRow="1" firstCol="1" bandRow="1">
                <a:tableStyleId>{5C22544A-7EE6-4342-B048-85BDC9FD1C3A}</a:tableStyleId>
              </a:tblPr>
              <a:tblGrid>
                <a:gridCol w="1115751"/>
                <a:gridCol w="686756"/>
                <a:gridCol w="685546"/>
                <a:gridCol w="720640"/>
                <a:gridCol w="823502"/>
                <a:gridCol w="685546"/>
                <a:gridCol w="922036"/>
                <a:gridCol w="887732"/>
                <a:gridCol w="798090"/>
                <a:gridCol w="762995"/>
                <a:gridCol w="746053"/>
                <a:gridCol w="814425"/>
              </a:tblGrid>
              <a:tr h="607629">
                <a:tc>
                  <a:txBody>
                    <a:bodyPr/>
                    <a:lstStyle/>
                    <a:p>
                      <a:pPr algn="ctr">
                        <a:spcAft>
                          <a:spcPts val="0"/>
                        </a:spcAft>
                        <a:tabLst>
                          <a:tab pos="457200" algn="l"/>
                        </a:tabLst>
                      </a:pPr>
                      <a:r>
                        <a:rPr lang="en-GB" sz="1000" dirty="0">
                          <a:effectLst/>
                        </a:rPr>
                        <a:t>Switching Centre</a:t>
                      </a:r>
                      <a:endParaRPr lang="en-ZA" sz="1000"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dirty="0">
                          <a:effectLst/>
                        </a:rPr>
                        <a:t>Space for future rack growth</a:t>
                      </a:r>
                      <a:endParaRPr lang="en-ZA" sz="1000"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Space for UPS &amp; battery backup</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Type of building structure</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Floor loading capacity</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Window in building Data room</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3</a:t>
                      </a:r>
                      <a:r>
                        <a:rPr lang="en-GB" sz="1000" baseline="30000">
                          <a:effectLst/>
                        </a:rPr>
                        <a:t>rd</a:t>
                      </a:r>
                      <a:r>
                        <a:rPr lang="en-GB" sz="1000">
                          <a:effectLst/>
                        </a:rPr>
                        <a:t> party occupants close to Data room</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3</a:t>
                      </a:r>
                      <a:r>
                        <a:rPr lang="en-GB" sz="1000" baseline="30000">
                          <a:effectLst/>
                        </a:rPr>
                        <a:t>rd</a:t>
                      </a:r>
                      <a:r>
                        <a:rPr lang="en-GB" sz="1000">
                          <a:effectLst/>
                        </a:rPr>
                        <a:t> party activity risk to SITA</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SITA can provide own Generator</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Dedicated internal access</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Dedicated site access</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Site Security</a:t>
                      </a:r>
                      <a:endParaRPr lang="en-ZA" sz="1000">
                        <a:effectLst/>
                        <a:latin typeface="Verdana"/>
                        <a:ea typeface="Times New Roman"/>
                        <a:cs typeface="Times New Roman"/>
                      </a:endParaRPr>
                    </a:p>
                  </a:txBody>
                  <a:tcPr marL="60763" marR="60763" marT="0" marB="0" anchor="ctr"/>
                </a:tc>
              </a:tr>
              <a:tr h="24305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Modimole Switching Centre</a:t>
                      </a:r>
                      <a:endParaRPr lang="en-ZA" sz="1000"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Brick</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Not applicable, on </a:t>
                      </a:r>
                      <a:r>
                        <a:rPr lang="en-GB" sz="900" dirty="0" smtClean="0">
                          <a:effectLst/>
                          <a:latin typeface="Verdana"/>
                          <a:ea typeface="Times New Roman"/>
                          <a:cs typeface="Times New Roman"/>
                        </a:rPr>
                        <a:t>ground</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None</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Government </a:t>
                      </a:r>
                      <a:r>
                        <a:rPr lang="en-GB" sz="900" dirty="0" smtClean="0">
                          <a:effectLst/>
                          <a:latin typeface="Verdana"/>
                          <a:ea typeface="Times New Roman"/>
                          <a:cs typeface="Times New Roman"/>
                        </a:rPr>
                        <a:t>offices</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Medium</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Sufficient</a:t>
                      </a:r>
                      <a:endParaRPr lang="en-ZA" sz="900">
                        <a:effectLst/>
                        <a:latin typeface="Verdana"/>
                        <a:ea typeface="Times New Roman"/>
                        <a:cs typeface="Times New Roman"/>
                      </a:endParaRPr>
                    </a:p>
                  </a:txBody>
                  <a:tcPr marL="68580" marR="68580" marT="0" marB="0"/>
                </a:tc>
              </a:tr>
              <a:tr h="58147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Ulundi Switching Centre</a:t>
                      </a:r>
                      <a:endParaRPr lang="en-ZA" sz="1000"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Brick</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Not applicable, on </a:t>
                      </a:r>
                      <a:r>
                        <a:rPr lang="en-GB" sz="900" dirty="0" smtClean="0">
                          <a:effectLst/>
                          <a:latin typeface="Verdana"/>
                          <a:ea typeface="Times New Roman"/>
                          <a:cs typeface="Times New Roman"/>
                        </a:rPr>
                        <a:t>ground</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None</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Government </a:t>
                      </a:r>
                      <a:r>
                        <a:rPr lang="en-GB" sz="900" dirty="0" smtClean="0">
                          <a:effectLst/>
                          <a:latin typeface="Verdana"/>
                          <a:ea typeface="Times New Roman"/>
                          <a:cs typeface="Times New Roman"/>
                        </a:rPr>
                        <a:t>offices</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Medium</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 through offices.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High</a:t>
                      </a:r>
                      <a:endParaRPr lang="en-ZA" sz="900">
                        <a:effectLst/>
                        <a:latin typeface="Verdana"/>
                        <a:ea typeface="Times New Roman"/>
                        <a:cs typeface="Times New Roman"/>
                      </a:endParaRPr>
                    </a:p>
                  </a:txBody>
                  <a:tcPr marL="68580" marR="68580" marT="0" marB="0"/>
                </a:tc>
              </a:tr>
              <a:tr h="24305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Free State Switching Centre</a:t>
                      </a:r>
                      <a:endParaRPr lang="en-ZA" sz="1000"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Brick</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Investigate.</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None</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Government </a:t>
                      </a:r>
                      <a:r>
                        <a:rPr lang="en-GB" sz="900" dirty="0" smtClean="0">
                          <a:effectLst/>
                          <a:latin typeface="Verdana"/>
                          <a:ea typeface="Times New Roman"/>
                          <a:cs typeface="Times New Roman"/>
                        </a:rPr>
                        <a:t>offices</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Medium</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Need to negotiate with </a:t>
                      </a:r>
                      <a:r>
                        <a:rPr lang="en-GB" sz="900" dirty="0" smtClean="0">
                          <a:solidFill>
                            <a:srgbClr val="000000"/>
                          </a:solidFill>
                          <a:effectLst/>
                          <a:latin typeface="Verdana"/>
                          <a:ea typeface="Times New Roman"/>
                          <a:cs typeface="Times New Roman"/>
                        </a:rPr>
                        <a:t>landlord</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Sufficient</a:t>
                      </a:r>
                      <a:endParaRPr lang="en-ZA" sz="900">
                        <a:effectLst/>
                        <a:latin typeface="Verdana"/>
                        <a:ea typeface="Times New Roman"/>
                        <a:cs typeface="Times New Roman"/>
                      </a:endParaRPr>
                    </a:p>
                  </a:txBody>
                  <a:tcPr marL="68580" marR="68580" marT="0" marB="0"/>
                </a:tc>
              </a:tr>
              <a:tr h="24305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Observatory Switching Centre</a:t>
                      </a:r>
                      <a:endParaRPr lang="en-ZA" sz="1000"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Brick</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Investigate.</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Yes, closed off with board.</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Office area. Could be leased by 3</a:t>
                      </a:r>
                      <a:r>
                        <a:rPr lang="en-GB" sz="900" baseline="30000" dirty="0">
                          <a:effectLst/>
                          <a:latin typeface="Verdana"/>
                          <a:ea typeface="Times New Roman"/>
                          <a:cs typeface="Times New Roman"/>
                        </a:rPr>
                        <a:t>rd</a:t>
                      </a:r>
                      <a:r>
                        <a:rPr lang="en-GB" sz="900" dirty="0">
                          <a:effectLst/>
                          <a:latin typeface="Verdana"/>
                          <a:ea typeface="Times New Roman"/>
                          <a:cs typeface="Times New Roman"/>
                        </a:rPr>
                        <a:t> </a:t>
                      </a:r>
                      <a:r>
                        <a:rPr lang="en-GB" sz="900" dirty="0" smtClean="0">
                          <a:effectLst/>
                          <a:latin typeface="Verdana"/>
                          <a:ea typeface="Times New Roman"/>
                          <a:cs typeface="Times New Roman"/>
                        </a:rPr>
                        <a:t>party.</a:t>
                      </a:r>
                      <a:endParaRPr lang="en-ZA" sz="900" dirty="0">
                        <a:effectLst/>
                        <a:latin typeface="Verdana"/>
                        <a:ea typeface="Times New Roman"/>
                        <a:cs typeface="Times New Roman"/>
                      </a:endParaRPr>
                    </a:p>
                    <a:p>
                      <a:pPr algn="ctr">
                        <a:spcAft>
                          <a:spcPts val="0"/>
                        </a:spcAft>
                        <a:tabLst>
                          <a:tab pos="457200" algn="l"/>
                        </a:tabLst>
                      </a:pPr>
                      <a:r>
                        <a:rPr lang="en-GB" sz="900" dirty="0">
                          <a:effectLst/>
                          <a:latin typeface="Verdana"/>
                          <a:ea typeface="Times New Roman"/>
                          <a:cs typeface="Times New Roman"/>
                        </a:rPr>
                        <a:t>Currently leased by SITA.</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High</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Sufficient</a:t>
                      </a:r>
                      <a:endParaRPr lang="en-ZA" sz="900" dirty="0">
                        <a:effectLst/>
                        <a:latin typeface="Verdana"/>
                        <a:ea typeface="Times New Roman"/>
                        <a:cs typeface="Times New Roman"/>
                      </a:endParaRPr>
                    </a:p>
                  </a:txBody>
                  <a:tcPr marL="68580" marR="68580" marT="0" marB="0"/>
                </a:tc>
              </a:tr>
              <a:tr h="559727">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Worcester Switching Centre</a:t>
                      </a:r>
                      <a:endParaRPr lang="en-ZA" sz="1000"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No</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Limited</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Container</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Limited</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None</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SAPS</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Medium</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Need to negotiate with </a:t>
                      </a:r>
                      <a:r>
                        <a:rPr lang="en-GB" sz="900" dirty="0" smtClean="0">
                          <a:solidFill>
                            <a:srgbClr val="000000"/>
                          </a:solidFill>
                          <a:effectLst/>
                          <a:latin typeface="Verdana"/>
                          <a:ea typeface="Times New Roman"/>
                          <a:cs typeface="Times New Roman"/>
                        </a:rPr>
                        <a:t>landlord</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Yes</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Yes</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smtClean="0">
                          <a:effectLst/>
                          <a:latin typeface="Verdana"/>
                          <a:ea typeface="Times New Roman"/>
                          <a:cs typeface="Times New Roman"/>
                        </a:rPr>
                        <a:t>Reasonable</a:t>
                      </a:r>
                      <a:endParaRPr lang="en-ZA" sz="900" dirty="0">
                        <a:effectLst/>
                        <a:latin typeface="Verdana"/>
                        <a:ea typeface="Times New Roman"/>
                        <a:cs typeface="Times New Roman"/>
                      </a:endParaRPr>
                    </a:p>
                  </a:txBody>
                  <a:tcPr marL="68580" marR="68580" marT="0" marB="0"/>
                </a:tc>
              </a:tr>
            </a:tbl>
          </a:graphicData>
        </a:graphic>
      </p:graphicFrame>
      <p:sp>
        <p:nvSpPr>
          <p:cNvPr id="6"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SWITCHING CENTERS  </a:t>
            </a:r>
            <a:endParaRPr lang="en-US" dirty="0"/>
          </a:p>
        </p:txBody>
      </p:sp>
    </p:spTree>
    <p:extLst>
      <p:ext uri="{BB962C8B-B14F-4D97-AF65-F5344CB8AC3E}">
        <p14:creationId xmlns:p14="http://schemas.microsoft.com/office/powerpoint/2010/main" xmlns="" val="3128181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2BCEB12-808B-48D9-AB4F-69E12B855910}" type="slidenum">
              <a:rPr lang="en-ZA" smtClean="0"/>
              <a:pPr>
                <a:defRPr/>
              </a:pPr>
              <a:t>38</a:t>
            </a:fld>
            <a:endParaRPr lang="en-ZA"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520701630"/>
              </p:ext>
            </p:extLst>
          </p:nvPr>
        </p:nvGraphicFramePr>
        <p:xfrm>
          <a:off x="56456" y="1708249"/>
          <a:ext cx="9793087" cy="4025007"/>
        </p:xfrm>
        <a:graphic>
          <a:graphicData uri="http://schemas.openxmlformats.org/drawingml/2006/table">
            <a:tbl>
              <a:tblPr firstRow="1" firstCol="1" bandRow="1">
                <a:tableStyleId>{5C22544A-7EE6-4342-B048-85BDC9FD1C3A}</a:tableStyleId>
              </a:tblPr>
              <a:tblGrid>
                <a:gridCol w="1152127"/>
                <a:gridCol w="720080"/>
                <a:gridCol w="720080"/>
                <a:gridCol w="720080"/>
                <a:gridCol w="792088"/>
                <a:gridCol w="648072"/>
                <a:gridCol w="934351"/>
                <a:gridCol w="909641"/>
                <a:gridCol w="742002"/>
                <a:gridCol w="709374"/>
                <a:gridCol w="693622"/>
                <a:gridCol w="1051570"/>
              </a:tblGrid>
              <a:tr h="824607">
                <a:tc>
                  <a:txBody>
                    <a:bodyPr/>
                    <a:lstStyle/>
                    <a:p>
                      <a:pPr algn="ctr">
                        <a:spcAft>
                          <a:spcPts val="0"/>
                        </a:spcAft>
                        <a:tabLst>
                          <a:tab pos="457200" algn="l"/>
                        </a:tabLst>
                      </a:pPr>
                      <a:r>
                        <a:rPr lang="en-GB" sz="1000" dirty="0">
                          <a:effectLst/>
                        </a:rPr>
                        <a:t>Switching Centre</a:t>
                      </a:r>
                      <a:endParaRPr lang="en-ZA" sz="1000"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dirty="0">
                          <a:effectLst/>
                        </a:rPr>
                        <a:t>Space for future rack growth</a:t>
                      </a:r>
                      <a:endParaRPr lang="en-ZA" sz="1000"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dirty="0">
                          <a:effectLst/>
                        </a:rPr>
                        <a:t>Space for UPS &amp; battery backup</a:t>
                      </a:r>
                      <a:endParaRPr lang="en-ZA" sz="1000"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dirty="0">
                          <a:effectLst/>
                        </a:rPr>
                        <a:t>Type of building structure</a:t>
                      </a:r>
                      <a:endParaRPr lang="en-ZA" sz="1000"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dirty="0">
                          <a:effectLst/>
                        </a:rPr>
                        <a:t>Floor loading capacity</a:t>
                      </a:r>
                      <a:endParaRPr lang="en-ZA" sz="1000"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Window in building Data room</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3</a:t>
                      </a:r>
                      <a:r>
                        <a:rPr lang="en-GB" sz="1000" baseline="30000">
                          <a:effectLst/>
                        </a:rPr>
                        <a:t>rd</a:t>
                      </a:r>
                      <a:r>
                        <a:rPr lang="en-GB" sz="1000">
                          <a:effectLst/>
                        </a:rPr>
                        <a:t> party occupants close to Data room</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3</a:t>
                      </a:r>
                      <a:r>
                        <a:rPr lang="en-GB" sz="1000" baseline="30000">
                          <a:effectLst/>
                        </a:rPr>
                        <a:t>rd</a:t>
                      </a:r>
                      <a:r>
                        <a:rPr lang="en-GB" sz="1000">
                          <a:effectLst/>
                        </a:rPr>
                        <a:t> party activity risk to SITA</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SITA can provide own Generator</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Dedicated internal access</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Dedicated site access</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Site Security</a:t>
                      </a:r>
                      <a:endParaRPr lang="en-ZA" sz="1000">
                        <a:effectLst/>
                        <a:latin typeface="Verdana"/>
                        <a:ea typeface="Times New Roman"/>
                        <a:cs typeface="Times New Roman"/>
                      </a:endParaRPr>
                    </a:p>
                  </a:txBody>
                  <a:tcPr marL="60763" marR="60763" marT="0" marB="0" anchor="ctr"/>
                </a:tc>
              </a:tr>
              <a:tr h="24305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Polokwane Switching Centre</a:t>
                      </a:r>
                      <a:endParaRPr lang="en-ZA" sz="1000"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Yes</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Brick</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Not applicable, on ground.</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Yes, closed off with board.</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Office area. Could be leased by 3</a:t>
                      </a:r>
                      <a:r>
                        <a:rPr lang="en-GB" sz="900" baseline="30000" dirty="0">
                          <a:effectLst/>
                          <a:latin typeface="Verdana"/>
                          <a:ea typeface="Times New Roman"/>
                          <a:cs typeface="Times New Roman"/>
                        </a:rPr>
                        <a:t>rd</a:t>
                      </a:r>
                      <a:r>
                        <a:rPr lang="en-GB" sz="900" dirty="0">
                          <a:effectLst/>
                          <a:latin typeface="Verdana"/>
                          <a:ea typeface="Times New Roman"/>
                          <a:cs typeface="Times New Roman"/>
                        </a:rPr>
                        <a:t> party.</a:t>
                      </a:r>
                      <a:endParaRPr lang="en-ZA" sz="900" dirty="0">
                        <a:effectLst/>
                        <a:latin typeface="Verdana"/>
                        <a:ea typeface="Times New Roman"/>
                        <a:cs typeface="Times New Roman"/>
                      </a:endParaRPr>
                    </a:p>
                    <a:p>
                      <a:pPr algn="ctr">
                        <a:spcAft>
                          <a:spcPts val="0"/>
                        </a:spcAft>
                        <a:tabLst>
                          <a:tab pos="457200" algn="l"/>
                        </a:tabLst>
                      </a:pPr>
                      <a:r>
                        <a:rPr lang="en-GB" sz="900" dirty="0">
                          <a:effectLst/>
                          <a:latin typeface="Verdana"/>
                          <a:ea typeface="Times New Roman"/>
                          <a:cs typeface="Times New Roman"/>
                        </a:rPr>
                        <a:t>Currently leased by SITA.</a:t>
                      </a:r>
                      <a:endParaRPr lang="en-ZA" sz="900" dirty="0">
                        <a:effectLst/>
                        <a:latin typeface="Verdana"/>
                        <a:ea typeface="Times New Roman"/>
                        <a:cs typeface="Times New Roman"/>
                      </a:endParaRPr>
                    </a:p>
                    <a:p>
                      <a:pPr algn="ctr">
                        <a:spcAft>
                          <a:spcPts val="0"/>
                        </a:spcAft>
                        <a:tabLst>
                          <a:tab pos="457200" algn="l"/>
                        </a:tabLst>
                      </a:pPr>
                      <a:r>
                        <a:rPr lang="en-GB" sz="900" dirty="0">
                          <a:effectLst/>
                          <a:latin typeface="Verdana"/>
                          <a:ea typeface="Times New Roman"/>
                          <a:cs typeface="Times New Roman"/>
                        </a:rPr>
                        <a:t> </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High pertaining to generator.</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Sufficient</a:t>
                      </a:r>
                      <a:endParaRPr lang="en-ZA" sz="900" dirty="0">
                        <a:effectLst/>
                        <a:latin typeface="Verdana"/>
                        <a:ea typeface="Times New Roman"/>
                        <a:cs typeface="Times New Roman"/>
                      </a:endParaRPr>
                    </a:p>
                  </a:txBody>
                  <a:tcPr marL="68580" marR="68580" marT="0" marB="0"/>
                </a:tc>
              </a:tr>
              <a:tr h="24305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Nelspruit Switching Centre</a:t>
                      </a:r>
                      <a:endParaRPr lang="en-ZA" sz="1000"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Brick</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Investigate.</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None</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Office area. Leased by 3</a:t>
                      </a:r>
                      <a:r>
                        <a:rPr lang="en-GB" sz="900" baseline="30000">
                          <a:effectLst/>
                          <a:latin typeface="Verdana"/>
                          <a:ea typeface="Times New Roman"/>
                          <a:cs typeface="Times New Roman"/>
                        </a:rPr>
                        <a:t>rd</a:t>
                      </a:r>
                      <a:r>
                        <a:rPr lang="en-GB" sz="900">
                          <a:effectLst/>
                          <a:latin typeface="Verdana"/>
                          <a:ea typeface="Times New Roman"/>
                          <a:cs typeface="Times New Roman"/>
                        </a:rPr>
                        <a:t> party.</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Medium</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Concern.</a:t>
                      </a:r>
                      <a:endParaRPr lang="en-ZA" sz="900">
                        <a:effectLst/>
                        <a:latin typeface="Verdana"/>
                        <a:ea typeface="Times New Roman"/>
                        <a:cs typeface="Times New Roman"/>
                      </a:endParaRPr>
                    </a:p>
                  </a:txBody>
                  <a:tcPr marL="68580" marR="68580" marT="0" marB="0"/>
                </a:tc>
              </a:tr>
              <a:tr h="24305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Potchefstroom Switching Centre</a:t>
                      </a:r>
                      <a:endParaRPr lang="en-ZA" sz="1000"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Limited</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Container</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Limited</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None</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SAPS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Medium</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Need to negotiate with landlord.</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Reasonable.</a:t>
                      </a:r>
                      <a:endParaRPr lang="en-ZA" sz="900">
                        <a:effectLst/>
                        <a:latin typeface="Verdana"/>
                        <a:ea typeface="Times New Roman"/>
                        <a:cs typeface="Times New Roman"/>
                      </a:endParaRPr>
                    </a:p>
                  </a:txBody>
                  <a:tcPr marL="68580" marR="68580" marT="0" marB="0"/>
                </a:tc>
              </a:tr>
              <a:tr h="24305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Upington Switching Centre</a:t>
                      </a:r>
                      <a:endParaRPr lang="en-ZA" sz="1000"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Limited</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Container</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Limited</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None</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SAPS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Medium</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Need to negotiate with landlord.</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effectLst/>
                          <a:latin typeface="Verdana"/>
                          <a:ea typeface="Times New Roman"/>
                          <a:cs typeface="Times New Roman"/>
                        </a:rPr>
                        <a:t>Sufficient</a:t>
                      </a:r>
                      <a:endParaRPr lang="en-ZA" sz="900">
                        <a:effectLst/>
                        <a:latin typeface="Verdana"/>
                        <a:ea typeface="Times New Roman"/>
                        <a:cs typeface="Times New Roman"/>
                      </a:endParaRPr>
                    </a:p>
                  </a:txBody>
                  <a:tcPr marL="68580" marR="68580" marT="0" marB="0"/>
                </a:tc>
              </a:tr>
              <a:tr h="24305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Kimberly Switching Centre</a:t>
                      </a:r>
                      <a:endParaRPr lang="en-ZA" sz="1000"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Limited</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Container</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Limited</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None</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SAPS</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Medium</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Need to negotiate with landlord.</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Yes</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No</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effectLst/>
                          <a:latin typeface="Verdana"/>
                          <a:ea typeface="Times New Roman"/>
                          <a:cs typeface="Times New Roman"/>
                        </a:rPr>
                        <a:t>Reasonable.</a:t>
                      </a:r>
                      <a:endParaRPr lang="en-ZA" sz="900" dirty="0">
                        <a:effectLst/>
                        <a:latin typeface="Verdana"/>
                        <a:ea typeface="Times New Roman"/>
                        <a:cs typeface="Times New Roman"/>
                      </a:endParaRPr>
                    </a:p>
                  </a:txBody>
                  <a:tcPr marL="68580" marR="68580" marT="0" marB="0"/>
                </a:tc>
              </a:tr>
            </a:tbl>
          </a:graphicData>
        </a:graphic>
      </p:graphicFrame>
      <p:sp>
        <p:nvSpPr>
          <p:cNvPr id="6"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SWITCHING CENTERS  </a:t>
            </a:r>
            <a:endParaRPr lang="en-US" dirty="0"/>
          </a:p>
        </p:txBody>
      </p:sp>
    </p:spTree>
    <p:extLst>
      <p:ext uri="{BB962C8B-B14F-4D97-AF65-F5344CB8AC3E}">
        <p14:creationId xmlns:p14="http://schemas.microsoft.com/office/powerpoint/2010/main" xmlns="" val="2566299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560CCF3-670D-4D31-B9E7-79CDC8A10A1A}" type="slidenum">
              <a:rPr lang="en-ZA" smtClean="0"/>
              <a:pPr>
                <a:defRPr/>
              </a:pPr>
              <a:t>39</a:t>
            </a:fld>
            <a:endParaRPr lang="en-ZA"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4061843720"/>
              </p:ext>
            </p:extLst>
          </p:nvPr>
        </p:nvGraphicFramePr>
        <p:xfrm>
          <a:off x="56456" y="2122864"/>
          <a:ext cx="9777535" cy="3106336"/>
        </p:xfrm>
        <a:graphic>
          <a:graphicData uri="http://schemas.openxmlformats.org/drawingml/2006/table">
            <a:tbl>
              <a:tblPr firstRow="1" firstCol="1" bandRow="1">
                <a:tableStyleId>{5C22544A-7EE6-4342-B048-85BDC9FD1C3A}</a:tableStyleId>
              </a:tblPr>
              <a:tblGrid>
                <a:gridCol w="1130605"/>
                <a:gridCol w="695899"/>
                <a:gridCol w="694673"/>
                <a:gridCol w="730234"/>
                <a:gridCol w="834466"/>
                <a:gridCol w="694673"/>
                <a:gridCol w="908080"/>
                <a:gridCol w="925783"/>
                <a:gridCol w="894058"/>
                <a:gridCol w="687810"/>
                <a:gridCol w="755985"/>
                <a:gridCol w="825269"/>
              </a:tblGrid>
              <a:tr h="866056">
                <a:tc>
                  <a:txBody>
                    <a:bodyPr/>
                    <a:lstStyle/>
                    <a:p>
                      <a:pPr algn="ctr">
                        <a:spcAft>
                          <a:spcPts val="0"/>
                        </a:spcAft>
                        <a:tabLst>
                          <a:tab pos="457200" algn="l"/>
                        </a:tabLst>
                      </a:pPr>
                      <a:r>
                        <a:rPr lang="en-GB" sz="1000" dirty="0">
                          <a:effectLst/>
                        </a:rPr>
                        <a:t>Switching Centre</a:t>
                      </a:r>
                      <a:endParaRPr lang="en-ZA" sz="1000"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dirty="0">
                          <a:effectLst/>
                        </a:rPr>
                        <a:t>Space for future rack growth</a:t>
                      </a:r>
                      <a:endParaRPr lang="en-ZA" sz="1000"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Space for UPS &amp; battery backup</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Type of building structure</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Floor loading capacity</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Window in building Data room</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3</a:t>
                      </a:r>
                      <a:r>
                        <a:rPr lang="en-GB" sz="1000" baseline="30000">
                          <a:effectLst/>
                        </a:rPr>
                        <a:t>rd</a:t>
                      </a:r>
                      <a:r>
                        <a:rPr lang="en-GB" sz="1000">
                          <a:effectLst/>
                        </a:rPr>
                        <a:t> party occupants close to Data room</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3</a:t>
                      </a:r>
                      <a:r>
                        <a:rPr lang="en-GB" sz="1000" baseline="30000">
                          <a:effectLst/>
                        </a:rPr>
                        <a:t>rd</a:t>
                      </a:r>
                      <a:r>
                        <a:rPr lang="en-GB" sz="1000">
                          <a:effectLst/>
                        </a:rPr>
                        <a:t> party activity risk to SITA</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SITA can provide own Generator</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Dedicated internal access</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Dedicated site access</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Site Security</a:t>
                      </a:r>
                      <a:endParaRPr lang="en-ZA" sz="1000">
                        <a:effectLst/>
                        <a:latin typeface="Verdana"/>
                        <a:ea typeface="Times New Roman"/>
                        <a:cs typeface="Times New Roman"/>
                      </a:endParaRPr>
                    </a:p>
                  </a:txBody>
                  <a:tcPr marL="60763" marR="60763" marT="0" marB="0" anchor="ctr"/>
                </a:tc>
              </a:tr>
              <a:tr h="24305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Mmabatho Switching Centre</a:t>
                      </a:r>
                      <a:endParaRPr lang="en-ZA" sz="1000"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Limited</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Need to negotiate with </a:t>
                      </a:r>
                      <a:r>
                        <a:rPr lang="en-GB" sz="900" dirty="0" smtClean="0">
                          <a:solidFill>
                            <a:srgbClr val="000000"/>
                          </a:solidFill>
                          <a:effectLst/>
                          <a:latin typeface="Verdana"/>
                          <a:ea typeface="Times New Roman"/>
                          <a:cs typeface="Times New Roman"/>
                        </a:rPr>
                        <a:t>landlord</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Brick</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Not applicable, on </a:t>
                      </a:r>
                      <a:r>
                        <a:rPr lang="en-GB" sz="900" dirty="0" smtClean="0">
                          <a:effectLst/>
                          <a:latin typeface="Verdana"/>
                          <a:ea typeface="Times New Roman"/>
                          <a:cs typeface="Times New Roman"/>
                        </a:rPr>
                        <a:t>ground</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None</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Government </a:t>
                      </a:r>
                      <a:r>
                        <a:rPr lang="en-GB" sz="900" dirty="0" smtClean="0">
                          <a:effectLst/>
                          <a:latin typeface="Verdana"/>
                          <a:ea typeface="Times New Roman"/>
                          <a:cs typeface="Times New Roman"/>
                        </a:rPr>
                        <a:t>offices</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Medium</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Need to negotiate with </a:t>
                      </a:r>
                      <a:r>
                        <a:rPr lang="en-GB" sz="900" dirty="0" smtClean="0">
                          <a:solidFill>
                            <a:srgbClr val="000000"/>
                          </a:solidFill>
                          <a:effectLst/>
                          <a:latin typeface="Verdana"/>
                          <a:ea typeface="Times New Roman"/>
                          <a:cs typeface="Times New Roman"/>
                        </a:rPr>
                        <a:t>landlord</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High</a:t>
                      </a:r>
                      <a:endParaRPr lang="en-ZA" sz="900">
                        <a:effectLst/>
                        <a:latin typeface="Verdana"/>
                        <a:ea typeface="Times New Roman"/>
                        <a:cs typeface="Times New Roman"/>
                      </a:endParaRPr>
                    </a:p>
                  </a:txBody>
                  <a:tcPr marL="68580" marR="68580" marT="0" marB="0"/>
                </a:tc>
              </a:tr>
              <a:tr h="24305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Bedfordview Switching Centre</a:t>
                      </a:r>
                      <a:endParaRPr lang="en-ZA" sz="1000"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Yes</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Brick</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Not applicable, on ground.</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None</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Office area. Leased by 3</a:t>
                      </a:r>
                      <a:r>
                        <a:rPr lang="en-GB" sz="900" baseline="30000" dirty="0">
                          <a:effectLst/>
                          <a:latin typeface="Verdana"/>
                          <a:ea typeface="Times New Roman"/>
                          <a:cs typeface="Times New Roman"/>
                        </a:rPr>
                        <a:t>rd</a:t>
                      </a:r>
                      <a:r>
                        <a:rPr lang="en-GB" sz="900" dirty="0">
                          <a:effectLst/>
                          <a:latin typeface="Verdana"/>
                          <a:ea typeface="Times New Roman"/>
                          <a:cs typeface="Times New Roman"/>
                        </a:rPr>
                        <a:t> </a:t>
                      </a:r>
                      <a:r>
                        <a:rPr lang="en-GB" sz="900" dirty="0" smtClean="0">
                          <a:effectLst/>
                          <a:latin typeface="Verdana"/>
                          <a:ea typeface="Times New Roman"/>
                          <a:cs typeface="Times New Roman"/>
                        </a:rPr>
                        <a:t>party</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High, pertaining to </a:t>
                      </a:r>
                      <a:r>
                        <a:rPr lang="en-GB" sz="900" dirty="0" smtClean="0">
                          <a:solidFill>
                            <a:srgbClr val="000000"/>
                          </a:solidFill>
                          <a:effectLst/>
                          <a:latin typeface="Verdana"/>
                          <a:ea typeface="Times New Roman"/>
                          <a:cs typeface="Times New Roman"/>
                        </a:rPr>
                        <a:t>generator</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Reasonable.</a:t>
                      </a:r>
                      <a:endParaRPr lang="en-ZA" sz="900">
                        <a:effectLst/>
                        <a:latin typeface="Verdana"/>
                        <a:ea typeface="Times New Roman"/>
                        <a:cs typeface="Times New Roman"/>
                      </a:endParaRPr>
                    </a:p>
                  </a:txBody>
                  <a:tcPr marL="68580" marR="68580" marT="0" marB="0"/>
                </a:tc>
              </a:tr>
              <a:tr h="24305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Welkom Switching Centre</a:t>
                      </a:r>
                      <a:endParaRPr lang="en-ZA" sz="1000"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Brick</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smtClean="0">
                          <a:effectLst/>
                          <a:latin typeface="Verdana"/>
                          <a:ea typeface="Times New Roman"/>
                          <a:cs typeface="Times New Roman"/>
                        </a:rPr>
                        <a:t>Investigate</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Yes, closed off with </a:t>
                      </a:r>
                      <a:r>
                        <a:rPr lang="en-GB" sz="900" dirty="0" smtClean="0">
                          <a:effectLst/>
                          <a:latin typeface="Verdana"/>
                          <a:ea typeface="Times New Roman"/>
                          <a:cs typeface="Times New Roman"/>
                        </a:rPr>
                        <a:t>board</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Office </a:t>
                      </a:r>
                      <a:r>
                        <a:rPr lang="en-GB" sz="900" dirty="0" smtClean="0">
                          <a:effectLst/>
                          <a:latin typeface="Verdana"/>
                          <a:ea typeface="Times New Roman"/>
                          <a:cs typeface="Times New Roman"/>
                        </a:rPr>
                        <a:t>area</a:t>
                      </a:r>
                    </a:p>
                    <a:p>
                      <a:pPr algn="ctr">
                        <a:spcAft>
                          <a:spcPts val="0"/>
                        </a:spcAft>
                        <a:tabLst>
                          <a:tab pos="457200" algn="l"/>
                        </a:tabLst>
                      </a:pPr>
                      <a:endParaRPr lang="en-GB" sz="900" dirty="0" smtClean="0">
                        <a:effectLst/>
                        <a:latin typeface="Verdana"/>
                        <a:ea typeface="Times New Roman"/>
                        <a:cs typeface="Times New Roman"/>
                      </a:endParaRPr>
                    </a:p>
                    <a:p>
                      <a:pPr algn="ctr">
                        <a:spcAft>
                          <a:spcPts val="0"/>
                        </a:spcAft>
                        <a:tabLst>
                          <a:tab pos="457200" algn="l"/>
                        </a:tabLst>
                      </a:pPr>
                      <a:r>
                        <a:rPr lang="en-GB" sz="900" dirty="0" smtClean="0">
                          <a:effectLst/>
                          <a:latin typeface="Verdana"/>
                          <a:ea typeface="Times New Roman"/>
                          <a:cs typeface="Times New Roman"/>
                        </a:rPr>
                        <a:t> </a:t>
                      </a:r>
                      <a:r>
                        <a:rPr lang="en-GB" sz="900" dirty="0">
                          <a:effectLst/>
                          <a:latin typeface="Verdana"/>
                          <a:ea typeface="Times New Roman"/>
                          <a:cs typeface="Times New Roman"/>
                        </a:rPr>
                        <a:t>Leased by 3</a:t>
                      </a:r>
                      <a:r>
                        <a:rPr lang="en-GB" sz="900" baseline="30000" dirty="0">
                          <a:effectLst/>
                          <a:latin typeface="Verdana"/>
                          <a:ea typeface="Times New Roman"/>
                          <a:cs typeface="Times New Roman"/>
                        </a:rPr>
                        <a:t>rd</a:t>
                      </a:r>
                      <a:r>
                        <a:rPr lang="en-GB" sz="900" dirty="0">
                          <a:effectLst/>
                          <a:latin typeface="Verdana"/>
                          <a:ea typeface="Times New Roman"/>
                          <a:cs typeface="Times New Roman"/>
                        </a:rPr>
                        <a:t> </a:t>
                      </a:r>
                      <a:r>
                        <a:rPr lang="en-GB" sz="900" dirty="0" smtClean="0">
                          <a:effectLst/>
                          <a:latin typeface="Verdana"/>
                          <a:ea typeface="Times New Roman"/>
                          <a:cs typeface="Times New Roman"/>
                        </a:rPr>
                        <a:t>party</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Medium</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Yes</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Yes</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No</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Concern to generator and </a:t>
                      </a:r>
                      <a:r>
                        <a:rPr lang="en-GB" sz="900" dirty="0" err="1">
                          <a:solidFill>
                            <a:srgbClr val="000000"/>
                          </a:solidFill>
                          <a:effectLst/>
                          <a:latin typeface="Verdana"/>
                          <a:ea typeface="Times New Roman"/>
                          <a:cs typeface="Times New Roman"/>
                        </a:rPr>
                        <a:t>aircon</a:t>
                      </a:r>
                      <a:r>
                        <a:rPr lang="en-GB" sz="900" dirty="0">
                          <a:solidFill>
                            <a:srgbClr val="000000"/>
                          </a:solidFill>
                          <a:effectLst/>
                          <a:latin typeface="Verdana"/>
                          <a:ea typeface="Times New Roman"/>
                          <a:cs typeface="Times New Roman"/>
                        </a:rPr>
                        <a:t> </a:t>
                      </a:r>
                      <a:r>
                        <a:rPr lang="en-GB" sz="900" dirty="0" smtClean="0">
                          <a:solidFill>
                            <a:srgbClr val="000000"/>
                          </a:solidFill>
                          <a:effectLst/>
                          <a:latin typeface="Verdana"/>
                          <a:ea typeface="Times New Roman"/>
                          <a:cs typeface="Times New Roman"/>
                        </a:rPr>
                        <a:t>condensers</a:t>
                      </a:r>
                      <a:endParaRPr lang="en-ZA" sz="900" dirty="0">
                        <a:effectLst/>
                        <a:latin typeface="Verdana"/>
                        <a:ea typeface="Times New Roman"/>
                        <a:cs typeface="Times New Roman"/>
                      </a:endParaRPr>
                    </a:p>
                    <a:p>
                      <a:pPr algn="ctr">
                        <a:spcAft>
                          <a:spcPts val="0"/>
                        </a:spcAft>
                      </a:pPr>
                      <a:r>
                        <a:rPr lang="en-GB" sz="900" dirty="0">
                          <a:solidFill>
                            <a:srgbClr val="000000"/>
                          </a:solidFill>
                          <a:effectLst/>
                          <a:latin typeface="Verdana"/>
                          <a:ea typeface="Times New Roman"/>
                          <a:cs typeface="Times New Roman"/>
                        </a:rPr>
                        <a:t> </a:t>
                      </a:r>
                      <a:endParaRPr lang="en-ZA" sz="900" dirty="0">
                        <a:effectLst/>
                        <a:latin typeface="Verdana"/>
                        <a:ea typeface="Times New Roman"/>
                        <a:cs typeface="Times New Roman"/>
                      </a:endParaRPr>
                    </a:p>
                  </a:txBody>
                  <a:tcPr marL="68580" marR="68580" marT="0" marB="0"/>
                </a:tc>
              </a:tr>
              <a:tr h="243051">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Bisho Switching Centre</a:t>
                      </a:r>
                      <a:endParaRPr lang="en-ZA" sz="1000"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Yes</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Brick</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effectLst/>
                          <a:latin typeface="Verdana"/>
                          <a:ea typeface="Times New Roman"/>
                          <a:cs typeface="Times New Roman"/>
                        </a:rPr>
                        <a:t>Not applicable, on ground.</a:t>
                      </a:r>
                      <a:endParaRPr lang="en-ZA" sz="900">
                        <a:effectLst/>
                        <a:latin typeface="Verdana"/>
                        <a:ea typeface="Times New Roman"/>
                        <a:cs typeface="Times New Roman"/>
                      </a:endParaRPr>
                    </a:p>
                    <a:p>
                      <a:pPr algn="ctr">
                        <a:spcAft>
                          <a:spcPts val="0"/>
                        </a:spcAft>
                        <a:tabLst>
                          <a:tab pos="457200" algn="l"/>
                        </a:tabLst>
                      </a:pPr>
                      <a:r>
                        <a:rPr lang="en-GB" sz="900">
                          <a:solidFill>
                            <a:srgbClr val="000000"/>
                          </a:solidFill>
                          <a:effectLst/>
                          <a:latin typeface="Verdana"/>
                          <a:ea typeface="Times New Roman"/>
                          <a:cs typeface="Times New Roman"/>
                        </a:rPr>
                        <a:t> </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None</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Government </a:t>
                      </a:r>
                      <a:r>
                        <a:rPr lang="en-GB" sz="900" dirty="0" smtClean="0">
                          <a:effectLst/>
                          <a:latin typeface="Verdana"/>
                          <a:ea typeface="Times New Roman"/>
                          <a:cs typeface="Times New Roman"/>
                        </a:rPr>
                        <a:t>offices</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Medium</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Sufficient</a:t>
                      </a:r>
                      <a:endParaRPr lang="en-ZA" sz="900" dirty="0">
                        <a:effectLst/>
                        <a:latin typeface="Verdana"/>
                        <a:ea typeface="Times New Roman"/>
                        <a:cs typeface="Times New Roman"/>
                      </a:endParaRPr>
                    </a:p>
                  </a:txBody>
                  <a:tcPr marL="68580" marR="68580" marT="0" marB="0"/>
                </a:tc>
              </a:tr>
            </a:tbl>
          </a:graphicData>
        </a:graphic>
      </p:graphicFrame>
      <p:sp>
        <p:nvSpPr>
          <p:cNvPr id="6"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SWITCHING CENTERS  </a:t>
            </a:r>
            <a:endParaRPr lang="en-US" dirty="0"/>
          </a:p>
        </p:txBody>
      </p:sp>
    </p:spTree>
    <p:extLst>
      <p:ext uri="{BB962C8B-B14F-4D97-AF65-F5344CB8AC3E}">
        <p14:creationId xmlns:p14="http://schemas.microsoft.com/office/powerpoint/2010/main" xmlns="" val="1264753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SITA MANDATE</a:t>
            </a:r>
            <a:endParaRPr lang="en-US" dirty="0"/>
          </a:p>
        </p:txBody>
      </p:sp>
      <p:sp>
        <p:nvSpPr>
          <p:cNvPr id="6" name="Content Placeholder 5"/>
          <p:cNvSpPr>
            <a:spLocks noGrp="1"/>
          </p:cNvSpPr>
          <p:nvPr>
            <p:ph idx="1"/>
          </p:nvPr>
        </p:nvSpPr>
        <p:spPr>
          <a:xfrm>
            <a:off x="584729" y="1556792"/>
            <a:ext cx="8970433" cy="4608512"/>
          </a:xfrm>
        </p:spPr>
        <p:txBody>
          <a:bodyPr/>
          <a:lstStyle/>
          <a:p>
            <a:pPr algn="just">
              <a:buFont typeface="Wingdings" pitchFamily="2" charset="2"/>
              <a:buChar char="v"/>
            </a:pPr>
            <a:r>
              <a:rPr lang="en-US" b="1" dirty="0" smtClean="0">
                <a:solidFill>
                  <a:schemeClr val="tx1"/>
                </a:solidFill>
              </a:rPr>
              <a:t>Mandated Services</a:t>
            </a:r>
          </a:p>
          <a:p>
            <a:pPr lvl="2" algn="just">
              <a:lnSpc>
                <a:spcPct val="150000"/>
              </a:lnSpc>
              <a:buFont typeface="Wingdings" pitchFamily="2" charset="2"/>
              <a:buChar char="v"/>
            </a:pPr>
            <a:r>
              <a:rPr lang="en-US" dirty="0" smtClean="0"/>
              <a:t>Section 7(1). To achieve its objects, the Agency </a:t>
            </a:r>
          </a:p>
          <a:p>
            <a:pPr marL="698500" lvl="2" indent="-342900" algn="just">
              <a:lnSpc>
                <a:spcPct val="150000"/>
              </a:lnSpc>
              <a:buAutoNum type="alphaLcParenBoth"/>
            </a:pPr>
            <a:r>
              <a:rPr lang="en-US" dirty="0" smtClean="0"/>
              <a:t>must on behalf of a department, and may, on behalf of a public body, which so requests in terms of subsection (4) or (5) – </a:t>
            </a:r>
          </a:p>
          <a:p>
            <a:pPr marL="755650" lvl="2" indent="-400050" algn="just">
              <a:lnSpc>
                <a:spcPct val="150000"/>
              </a:lnSpc>
              <a:buAutoNum type="romanLcParenBoth"/>
            </a:pPr>
            <a:r>
              <a:rPr lang="en-US" dirty="0"/>
              <a:t>p</a:t>
            </a:r>
            <a:r>
              <a:rPr lang="en-US" dirty="0" smtClean="0"/>
              <a:t>rovide or maintain a private telecommunications network or a value-added network service in accordance with the Telecommunications Act, 1996 (Act No. 3 of 1996);</a:t>
            </a:r>
          </a:p>
          <a:p>
            <a:pPr marL="755650" lvl="2" indent="-400050" algn="just">
              <a:lnSpc>
                <a:spcPct val="150000"/>
              </a:lnSpc>
              <a:buAutoNum type="romanLcParenBoth"/>
            </a:pPr>
            <a:endParaRPr lang="en-US" dirty="0" smtClean="0"/>
          </a:p>
          <a:p>
            <a:pPr lvl="2" algn="just">
              <a:lnSpc>
                <a:spcPct val="150000"/>
              </a:lnSpc>
              <a:buFont typeface="Wingdings" pitchFamily="2" charset="2"/>
              <a:buChar char="v"/>
            </a:pPr>
            <a:r>
              <a:rPr lang="en-US" dirty="0"/>
              <a:t>Section 7(2). For purposes of the Telecommunications Act, 1996, the provision of a private telecommunications network in terms of section (1)(a)(i) by the Agency on behalf of one or more departments or public bodies, must be construed as the provision of the network by the State for the purposes principally or integrally related to the operations of the State.</a:t>
            </a:r>
          </a:p>
          <a:p>
            <a:pPr marL="355600" lvl="2" indent="0" algn="just">
              <a:lnSpc>
                <a:spcPct val="150000"/>
              </a:lnSpc>
              <a:buNone/>
            </a:pPr>
            <a:endParaRPr lang="en-US" dirty="0" smtClean="0"/>
          </a:p>
          <a:p>
            <a:pPr marL="355600" lvl="2" indent="0" algn="just">
              <a:lnSpc>
                <a:spcPct val="150000"/>
              </a:lnSpc>
              <a:buNone/>
            </a:pPr>
            <a:endParaRPr lang="en-US"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4</a:t>
            </a:fld>
            <a:endParaRPr lang="en-ZA" dirty="0"/>
          </a:p>
        </p:txBody>
      </p:sp>
    </p:spTree>
    <p:extLst>
      <p:ext uri="{BB962C8B-B14F-4D97-AF65-F5344CB8AC3E}">
        <p14:creationId xmlns:p14="http://schemas.microsoft.com/office/powerpoint/2010/main" xmlns="" val="1589195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BD905ED-7A9E-4EAA-8992-BF83EEBAE441}" type="slidenum">
              <a:rPr lang="en-ZA" smtClean="0"/>
              <a:pPr>
                <a:defRPr/>
              </a:pPr>
              <a:t>40</a:t>
            </a:fld>
            <a:endParaRPr lang="en-ZA"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313721129"/>
              </p:ext>
            </p:extLst>
          </p:nvPr>
        </p:nvGraphicFramePr>
        <p:xfrm>
          <a:off x="200473" y="2060848"/>
          <a:ext cx="9577063" cy="3600400"/>
        </p:xfrm>
        <a:graphic>
          <a:graphicData uri="http://schemas.openxmlformats.org/drawingml/2006/table">
            <a:tbl>
              <a:tblPr firstRow="1" firstCol="1" bandRow="1">
                <a:tableStyleId>{5C22544A-7EE6-4342-B048-85BDC9FD1C3A}</a:tableStyleId>
              </a:tblPr>
              <a:tblGrid>
                <a:gridCol w="936103"/>
                <a:gridCol w="720080"/>
                <a:gridCol w="720080"/>
                <a:gridCol w="720080"/>
                <a:gridCol w="875670"/>
                <a:gridCol w="636498"/>
                <a:gridCol w="936104"/>
                <a:gridCol w="885468"/>
                <a:gridCol w="869142"/>
                <a:gridCol w="668642"/>
                <a:gridCol w="734918"/>
                <a:gridCol w="874278"/>
              </a:tblGrid>
              <a:tr h="955611">
                <a:tc>
                  <a:txBody>
                    <a:bodyPr/>
                    <a:lstStyle/>
                    <a:p>
                      <a:pPr algn="ctr">
                        <a:spcAft>
                          <a:spcPts val="0"/>
                        </a:spcAft>
                        <a:tabLst>
                          <a:tab pos="457200" algn="l"/>
                        </a:tabLst>
                      </a:pPr>
                      <a:r>
                        <a:rPr lang="en-GB" sz="1000" dirty="0">
                          <a:effectLst/>
                        </a:rPr>
                        <a:t>Switching Centre</a:t>
                      </a:r>
                      <a:endParaRPr lang="en-ZA" sz="1000"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dirty="0">
                          <a:effectLst/>
                        </a:rPr>
                        <a:t>Space for future rack growth</a:t>
                      </a:r>
                      <a:endParaRPr lang="en-ZA" sz="1000" dirty="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Space for UPS &amp; battery backup</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Type of building structure</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Floor loading capacity</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Window in building Data room</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3</a:t>
                      </a:r>
                      <a:r>
                        <a:rPr lang="en-GB" sz="1000" baseline="30000">
                          <a:effectLst/>
                        </a:rPr>
                        <a:t>rd</a:t>
                      </a:r>
                      <a:r>
                        <a:rPr lang="en-GB" sz="1000">
                          <a:effectLst/>
                        </a:rPr>
                        <a:t> party occupants close to Data room</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3</a:t>
                      </a:r>
                      <a:r>
                        <a:rPr lang="en-GB" sz="1000" baseline="30000">
                          <a:effectLst/>
                        </a:rPr>
                        <a:t>rd</a:t>
                      </a:r>
                      <a:r>
                        <a:rPr lang="en-GB" sz="1000">
                          <a:effectLst/>
                        </a:rPr>
                        <a:t> party activity risk to SITA</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SITA can provide own Generator</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Dedicated internal access</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Dedicated site access</a:t>
                      </a:r>
                      <a:endParaRPr lang="en-ZA" sz="1000">
                        <a:effectLst/>
                        <a:latin typeface="Verdana"/>
                        <a:ea typeface="Times New Roman"/>
                        <a:cs typeface="Times New Roman"/>
                      </a:endParaRPr>
                    </a:p>
                  </a:txBody>
                  <a:tcPr marL="60763" marR="60763" marT="0" marB="0" anchor="ctr"/>
                </a:tc>
                <a:tc>
                  <a:txBody>
                    <a:bodyPr/>
                    <a:lstStyle/>
                    <a:p>
                      <a:pPr algn="ctr">
                        <a:spcAft>
                          <a:spcPts val="0"/>
                        </a:spcAft>
                        <a:tabLst>
                          <a:tab pos="457200" algn="l"/>
                        </a:tabLst>
                      </a:pPr>
                      <a:r>
                        <a:rPr lang="en-GB" sz="1000">
                          <a:effectLst/>
                        </a:rPr>
                        <a:t>Site Security</a:t>
                      </a:r>
                      <a:endParaRPr lang="en-ZA" sz="1000">
                        <a:effectLst/>
                        <a:latin typeface="Verdana"/>
                        <a:ea typeface="Times New Roman"/>
                        <a:cs typeface="Times New Roman"/>
                      </a:endParaRPr>
                    </a:p>
                  </a:txBody>
                  <a:tcPr marL="60763" marR="60763" marT="0" marB="0" anchor="ctr"/>
                </a:tc>
              </a:tr>
              <a:tr h="777879">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Mthatha Switching Centre</a:t>
                      </a:r>
                      <a:endParaRPr lang="en-ZA" sz="1000"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Yes</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Limited</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Brick</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smtClean="0">
                          <a:solidFill>
                            <a:srgbClr val="000000"/>
                          </a:solidFill>
                          <a:effectLst/>
                          <a:latin typeface="Verdana"/>
                          <a:ea typeface="Times New Roman"/>
                          <a:cs typeface="Times New Roman"/>
                        </a:rPr>
                        <a:t>Investigate</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None</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Government </a:t>
                      </a:r>
                      <a:r>
                        <a:rPr lang="en-GB" sz="900" dirty="0" smtClean="0">
                          <a:effectLst/>
                          <a:latin typeface="Verdana"/>
                          <a:ea typeface="Times New Roman"/>
                          <a:cs typeface="Times New Roman"/>
                        </a:rPr>
                        <a:t>offices</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Medium</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Need to negotiate with </a:t>
                      </a:r>
                      <a:r>
                        <a:rPr lang="en-GB" sz="900" dirty="0" smtClean="0">
                          <a:solidFill>
                            <a:srgbClr val="000000"/>
                          </a:solidFill>
                          <a:effectLst/>
                          <a:latin typeface="Verdana"/>
                          <a:ea typeface="Times New Roman"/>
                          <a:cs typeface="Times New Roman"/>
                        </a:rPr>
                        <a:t>landlord</a:t>
                      </a:r>
                      <a:endParaRPr lang="en-ZA" sz="900" dirty="0">
                        <a:effectLst/>
                        <a:latin typeface="Verdana"/>
                        <a:ea typeface="Times New Roman"/>
                        <a:cs typeface="Times New Roman"/>
                      </a:endParaRPr>
                    </a:p>
                    <a:p>
                      <a:pPr algn="ctr">
                        <a:spcAft>
                          <a:spcPts val="0"/>
                        </a:spcAft>
                      </a:pPr>
                      <a:r>
                        <a:rPr lang="en-GB" sz="900" dirty="0">
                          <a:solidFill>
                            <a:srgbClr val="000000"/>
                          </a:solidFill>
                          <a:effectLst/>
                          <a:latin typeface="Verdana"/>
                          <a:ea typeface="Times New Roman"/>
                          <a:cs typeface="Times New Roman"/>
                        </a:rPr>
                        <a:t> </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No</a:t>
                      </a:r>
                      <a:endParaRPr lang="en-ZA" sz="900">
                        <a:effectLst/>
                        <a:latin typeface="Verdana"/>
                        <a:ea typeface="Times New Roman"/>
                        <a:cs typeface="Times New Roman"/>
                      </a:endParaRPr>
                    </a:p>
                  </a:txBody>
                  <a:tcPr marL="68580" marR="68580" marT="0" marB="0"/>
                </a:tc>
                <a:tc>
                  <a:txBody>
                    <a:bodyPr/>
                    <a:lstStyle/>
                    <a:p>
                      <a:pPr algn="ctr">
                        <a:spcAft>
                          <a:spcPts val="0"/>
                        </a:spcAft>
                      </a:pPr>
                      <a:r>
                        <a:rPr lang="en-GB" sz="900">
                          <a:solidFill>
                            <a:srgbClr val="000000"/>
                          </a:solidFill>
                          <a:effectLst/>
                          <a:latin typeface="Verdana"/>
                          <a:ea typeface="Times New Roman"/>
                          <a:cs typeface="Times New Roman"/>
                        </a:rPr>
                        <a:t>Sufficient</a:t>
                      </a:r>
                      <a:endParaRPr lang="en-ZA" sz="900">
                        <a:effectLst/>
                        <a:latin typeface="Verdana"/>
                        <a:ea typeface="Times New Roman"/>
                        <a:cs typeface="Times New Roman"/>
                      </a:endParaRPr>
                    </a:p>
                  </a:txBody>
                  <a:tcPr marL="68580" marR="68580" marT="0" marB="0"/>
                </a:tc>
              </a:tr>
              <a:tr h="1866910">
                <a:tc>
                  <a:txBody>
                    <a:bodyPr/>
                    <a:lstStyle/>
                    <a:p>
                      <a:pPr algn="l">
                        <a:spcAft>
                          <a:spcPts val="0"/>
                        </a:spcAft>
                        <a:tabLst>
                          <a:tab pos="457200" algn="l"/>
                        </a:tabLst>
                      </a:pPr>
                      <a:r>
                        <a:rPr lang="en-GB" sz="1000" dirty="0">
                          <a:solidFill>
                            <a:schemeClr val="bg1"/>
                          </a:solidFill>
                          <a:effectLst/>
                          <a:latin typeface="Verdana"/>
                          <a:ea typeface="Times New Roman"/>
                          <a:cs typeface="Times New Roman"/>
                        </a:rPr>
                        <a:t>Durban Switching Centre</a:t>
                      </a:r>
                      <a:endParaRPr lang="en-ZA" sz="1000" dirty="0">
                        <a:solidFill>
                          <a:schemeClr val="bg1"/>
                        </a:solidFill>
                        <a:effectLst/>
                        <a:latin typeface="Verdana"/>
                        <a:ea typeface="Times New Roman"/>
                        <a:cs typeface="Times New Roman"/>
                      </a:endParaRPr>
                    </a:p>
                  </a:txBody>
                  <a:tcPr marL="68580" marR="68580" marT="0" marB="0" anchor="ctr"/>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Yes</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a:solidFill>
                            <a:srgbClr val="000000"/>
                          </a:solidFill>
                          <a:effectLst/>
                          <a:latin typeface="Verdana"/>
                          <a:ea typeface="Times New Roman"/>
                          <a:cs typeface="Times New Roman"/>
                        </a:rPr>
                        <a:t>Brick</a:t>
                      </a:r>
                      <a:endParaRPr lang="en-ZA" sz="90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Not applicable, on </a:t>
                      </a:r>
                      <a:r>
                        <a:rPr lang="en-GB" sz="900" dirty="0" smtClean="0">
                          <a:effectLst/>
                          <a:latin typeface="Verdana"/>
                          <a:ea typeface="Times New Roman"/>
                          <a:cs typeface="Times New Roman"/>
                        </a:rPr>
                        <a:t>ground</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None</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effectLst/>
                          <a:latin typeface="Verdana"/>
                          <a:ea typeface="Times New Roman"/>
                          <a:cs typeface="Times New Roman"/>
                        </a:rPr>
                        <a:t>Office area. Leased by 3</a:t>
                      </a:r>
                      <a:r>
                        <a:rPr lang="en-GB" sz="900" baseline="30000" dirty="0">
                          <a:effectLst/>
                          <a:latin typeface="Verdana"/>
                          <a:ea typeface="Times New Roman"/>
                          <a:cs typeface="Times New Roman"/>
                        </a:rPr>
                        <a:t>rd</a:t>
                      </a:r>
                      <a:r>
                        <a:rPr lang="en-GB" sz="900" dirty="0">
                          <a:effectLst/>
                          <a:latin typeface="Verdana"/>
                          <a:ea typeface="Times New Roman"/>
                          <a:cs typeface="Times New Roman"/>
                        </a:rPr>
                        <a:t> </a:t>
                      </a:r>
                      <a:r>
                        <a:rPr lang="en-GB" sz="900" dirty="0" smtClean="0">
                          <a:effectLst/>
                          <a:latin typeface="Verdana"/>
                          <a:ea typeface="Times New Roman"/>
                          <a:cs typeface="Times New Roman"/>
                        </a:rPr>
                        <a:t>party</a:t>
                      </a:r>
                      <a:endParaRPr lang="en-ZA" sz="900" dirty="0">
                        <a:effectLst/>
                        <a:latin typeface="Verdana"/>
                        <a:ea typeface="Times New Roman"/>
                        <a:cs typeface="Times New Roman"/>
                      </a:endParaRPr>
                    </a:p>
                  </a:txBody>
                  <a:tcPr marL="68580" marR="68580" marT="0" marB="0"/>
                </a:tc>
                <a:tc>
                  <a:txBody>
                    <a:bodyPr/>
                    <a:lstStyle/>
                    <a:p>
                      <a:pPr algn="ctr">
                        <a:spcAft>
                          <a:spcPts val="0"/>
                        </a:spcAft>
                        <a:tabLst>
                          <a:tab pos="457200" algn="l"/>
                        </a:tabLst>
                      </a:pPr>
                      <a:r>
                        <a:rPr lang="en-GB" sz="900" dirty="0">
                          <a:solidFill>
                            <a:srgbClr val="000000"/>
                          </a:solidFill>
                          <a:effectLst/>
                          <a:latin typeface="Verdana"/>
                          <a:ea typeface="Times New Roman"/>
                          <a:cs typeface="Times New Roman"/>
                        </a:rPr>
                        <a:t>High to generator if it moves out of generator </a:t>
                      </a:r>
                      <a:r>
                        <a:rPr lang="en-GB" sz="900" dirty="0" smtClean="0">
                          <a:solidFill>
                            <a:srgbClr val="000000"/>
                          </a:solidFill>
                          <a:effectLst/>
                          <a:latin typeface="Verdana"/>
                          <a:ea typeface="Times New Roman"/>
                          <a:cs typeface="Times New Roman"/>
                        </a:rPr>
                        <a:t>room</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Current generator room not suitable</a:t>
                      </a:r>
                      <a:r>
                        <a:rPr lang="en-GB" sz="900" dirty="0" smtClean="0">
                          <a:solidFill>
                            <a:srgbClr val="000000"/>
                          </a:solidFill>
                          <a:effectLst/>
                          <a:latin typeface="Verdana"/>
                          <a:ea typeface="Times New Roman"/>
                          <a:cs typeface="Times New Roman"/>
                        </a:rPr>
                        <a:t>.</a:t>
                      </a:r>
                    </a:p>
                    <a:p>
                      <a:pPr algn="ctr">
                        <a:spcAft>
                          <a:spcPts val="0"/>
                        </a:spcAft>
                      </a:pPr>
                      <a:endParaRPr lang="en-ZA" sz="900" dirty="0">
                        <a:effectLst/>
                        <a:latin typeface="Verdana"/>
                        <a:ea typeface="Times New Roman"/>
                        <a:cs typeface="Times New Roman"/>
                      </a:endParaRPr>
                    </a:p>
                    <a:p>
                      <a:pPr algn="ctr">
                        <a:spcAft>
                          <a:spcPts val="0"/>
                        </a:spcAft>
                      </a:pPr>
                      <a:r>
                        <a:rPr lang="en-GB" sz="900" dirty="0">
                          <a:solidFill>
                            <a:srgbClr val="000000"/>
                          </a:solidFill>
                          <a:effectLst/>
                          <a:latin typeface="Verdana"/>
                          <a:ea typeface="Times New Roman"/>
                          <a:cs typeface="Times New Roman"/>
                        </a:rPr>
                        <a:t>Need to negotiate with landlord for alternative.</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Yes</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No</a:t>
                      </a:r>
                      <a:endParaRPr lang="en-ZA" sz="900" dirty="0">
                        <a:effectLst/>
                        <a:latin typeface="Verdana"/>
                        <a:ea typeface="Times New Roman"/>
                        <a:cs typeface="Times New Roman"/>
                      </a:endParaRPr>
                    </a:p>
                  </a:txBody>
                  <a:tcPr marL="68580" marR="68580" marT="0" marB="0"/>
                </a:tc>
                <a:tc>
                  <a:txBody>
                    <a:bodyPr/>
                    <a:lstStyle/>
                    <a:p>
                      <a:pPr algn="ctr">
                        <a:spcAft>
                          <a:spcPts val="0"/>
                        </a:spcAft>
                      </a:pPr>
                      <a:r>
                        <a:rPr lang="en-GB" sz="900" dirty="0">
                          <a:solidFill>
                            <a:srgbClr val="000000"/>
                          </a:solidFill>
                          <a:effectLst/>
                          <a:latin typeface="Verdana"/>
                          <a:ea typeface="Times New Roman"/>
                          <a:cs typeface="Times New Roman"/>
                        </a:rPr>
                        <a:t>Reasonable.</a:t>
                      </a:r>
                      <a:endParaRPr lang="en-ZA" sz="900" dirty="0">
                        <a:effectLst/>
                        <a:latin typeface="Verdana"/>
                        <a:ea typeface="Times New Roman"/>
                        <a:cs typeface="Times New Roman"/>
                      </a:endParaRPr>
                    </a:p>
                  </a:txBody>
                  <a:tcPr marL="68580" marR="68580" marT="0" marB="0"/>
                </a:tc>
              </a:tr>
            </a:tbl>
          </a:graphicData>
        </a:graphic>
      </p:graphicFrame>
      <p:sp>
        <p:nvSpPr>
          <p:cNvPr id="6"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SWITCHING CENTERS  </a:t>
            </a:r>
            <a:endParaRPr lang="en-US" dirty="0"/>
          </a:p>
        </p:txBody>
      </p:sp>
    </p:spTree>
    <p:extLst>
      <p:ext uri="{BB962C8B-B14F-4D97-AF65-F5344CB8AC3E}">
        <p14:creationId xmlns:p14="http://schemas.microsoft.com/office/powerpoint/2010/main" xmlns="" val="36882759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4207761339"/>
              </p:ext>
            </p:extLst>
          </p:nvPr>
        </p:nvGraphicFramePr>
        <p:xfrm>
          <a:off x="560388" y="2492375"/>
          <a:ext cx="9201150" cy="3117851"/>
        </p:xfrm>
        <a:graphic>
          <a:graphicData uri="http://schemas.openxmlformats.org/drawingml/2006/table">
            <a:tbl>
              <a:tblPr firstRow="1" bandRow="1">
                <a:tableStyleId>{5C22544A-7EE6-4342-B048-85BDC9FD1C3A}</a:tableStyleId>
              </a:tblPr>
              <a:tblGrid>
                <a:gridCol w="2519691"/>
                <a:gridCol w="2809025"/>
                <a:gridCol w="3872434"/>
              </a:tblGrid>
              <a:tr h="592615">
                <a:tc>
                  <a:txBody>
                    <a:bodyPr/>
                    <a:lstStyle/>
                    <a:p>
                      <a:pPr algn="just">
                        <a:spcAft>
                          <a:spcPts val="0"/>
                        </a:spcAft>
                      </a:pPr>
                      <a:r>
                        <a:rPr lang="en-ZA" sz="1400" dirty="0" smtClean="0">
                          <a:solidFill>
                            <a:schemeClr val="bg1"/>
                          </a:solidFill>
                          <a:effectLst/>
                          <a:latin typeface="Arial" pitchFamily="34" charset="0"/>
                          <a:cs typeface="Arial" pitchFamily="34" charset="0"/>
                        </a:rPr>
                        <a:t>Switching Centre</a:t>
                      </a:r>
                      <a:endParaRPr lang="en-ZA" sz="1400" dirty="0">
                        <a:solidFill>
                          <a:schemeClr val="bg1"/>
                        </a:solidFill>
                        <a:effectLst/>
                        <a:latin typeface="Arial" pitchFamily="34" charset="0"/>
                        <a:ea typeface="Times New Roman"/>
                        <a:cs typeface="Arial" pitchFamily="34" charset="0"/>
                      </a:endParaRPr>
                    </a:p>
                  </a:txBody>
                  <a:tcPr marL="50287" marR="50287" marT="0" marB="0" anchor="ctr">
                    <a:solidFill>
                      <a:schemeClr val="accent1">
                        <a:lumMod val="75000"/>
                      </a:schemeClr>
                    </a:solidFill>
                  </a:tcPr>
                </a:tc>
                <a:tc>
                  <a:txBody>
                    <a:bodyPr/>
                    <a:lstStyle/>
                    <a:p>
                      <a:pPr algn="just">
                        <a:spcAft>
                          <a:spcPts val="0"/>
                        </a:spcAft>
                      </a:pPr>
                      <a:r>
                        <a:rPr lang="en-ZA" sz="1400" dirty="0" smtClean="0">
                          <a:solidFill>
                            <a:schemeClr val="bg1"/>
                          </a:solidFill>
                          <a:effectLst/>
                          <a:latin typeface="Arial" pitchFamily="34" charset="0"/>
                          <a:cs typeface="Arial" pitchFamily="34" charset="0"/>
                        </a:rPr>
                        <a:t>Scope of Work</a:t>
                      </a:r>
                      <a:endParaRPr lang="en-ZA" sz="1400" dirty="0">
                        <a:solidFill>
                          <a:schemeClr val="bg1"/>
                        </a:solidFill>
                        <a:effectLst/>
                        <a:latin typeface="Arial" pitchFamily="34" charset="0"/>
                        <a:ea typeface="Times New Roman"/>
                        <a:cs typeface="Arial" pitchFamily="34" charset="0"/>
                      </a:endParaRPr>
                    </a:p>
                  </a:txBody>
                  <a:tcPr marL="50287" marR="50287" marT="0" marB="0" anchor="ctr">
                    <a:solidFill>
                      <a:schemeClr val="accent1">
                        <a:lumMod val="75000"/>
                      </a:schemeClr>
                    </a:solidFill>
                  </a:tcPr>
                </a:tc>
                <a:tc>
                  <a:txBody>
                    <a:bodyPr/>
                    <a:lstStyle/>
                    <a:p>
                      <a:pPr algn="just">
                        <a:spcAft>
                          <a:spcPts val="0"/>
                        </a:spcAft>
                      </a:pPr>
                      <a:r>
                        <a:rPr lang="en-ZA" sz="1400" dirty="0">
                          <a:solidFill>
                            <a:schemeClr val="bg1"/>
                          </a:solidFill>
                          <a:effectLst/>
                          <a:latin typeface="Arial" pitchFamily="34" charset="0"/>
                          <a:cs typeface="Arial" pitchFamily="34" charset="0"/>
                        </a:rPr>
                        <a:t>Status</a:t>
                      </a:r>
                      <a:endParaRPr lang="en-ZA" sz="1400" dirty="0">
                        <a:solidFill>
                          <a:schemeClr val="bg1"/>
                        </a:solidFill>
                        <a:effectLst/>
                        <a:latin typeface="Arial" pitchFamily="34" charset="0"/>
                        <a:ea typeface="Times New Roman"/>
                        <a:cs typeface="Arial" pitchFamily="34" charset="0"/>
                      </a:endParaRPr>
                    </a:p>
                  </a:txBody>
                  <a:tcPr marL="50287" marR="50287" marT="0" marB="0" anchor="ctr">
                    <a:solidFill>
                      <a:schemeClr val="accent1">
                        <a:lumMod val="75000"/>
                      </a:schemeClr>
                    </a:solidFill>
                  </a:tcPr>
                </a:tc>
              </a:tr>
              <a:tr h="631309">
                <a:tc>
                  <a:txBody>
                    <a:bodyPr/>
                    <a:lstStyle/>
                    <a:p>
                      <a:pPr algn="l">
                        <a:spcAft>
                          <a:spcPts val="0"/>
                        </a:spcAft>
                      </a:pPr>
                      <a:r>
                        <a:rPr lang="en-ZA" sz="1400" dirty="0" smtClean="0">
                          <a:effectLst/>
                          <a:latin typeface="Arial" panose="020B0604020202020204" pitchFamily="34" charset="0"/>
                          <a:cs typeface="Arial" panose="020B0604020202020204" pitchFamily="34" charset="0"/>
                        </a:rPr>
                        <a:t>Kimberley Switching Centre</a:t>
                      </a: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algn="just">
                        <a:spcAft>
                          <a:spcPts val="0"/>
                        </a:spcAft>
                      </a:pPr>
                      <a:r>
                        <a:rPr lang="en-ZA" sz="1400" dirty="0" smtClean="0">
                          <a:effectLst/>
                          <a:latin typeface="Arial" panose="020B0604020202020204" pitchFamily="34" charset="0"/>
                          <a:cs typeface="Arial" panose="020B0604020202020204" pitchFamily="34" charset="0"/>
                        </a:rPr>
                        <a:t>Stabilisation of Electrical and Mechanical plant</a:t>
                      </a: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algn="just">
                        <a:spcAft>
                          <a:spcPts val="0"/>
                        </a:spcAft>
                      </a:pPr>
                      <a:r>
                        <a:rPr lang="en-ZA" sz="1400" dirty="0" smtClean="0">
                          <a:effectLst/>
                          <a:latin typeface="Arial" panose="020B0604020202020204" pitchFamily="34" charset="0"/>
                          <a:cs typeface="Arial" panose="020B0604020202020204" pitchFamily="34" charset="0"/>
                        </a:rPr>
                        <a:t>RFQ to be published October 2016.</a:t>
                      </a: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r>
              <a:tr h="631309">
                <a:tc>
                  <a:txBody>
                    <a:bodyPr/>
                    <a:lstStyle/>
                    <a:p>
                      <a:pPr algn="l">
                        <a:spcAft>
                          <a:spcPts val="0"/>
                        </a:spcAft>
                      </a:pPr>
                      <a:r>
                        <a:rPr lang="en-ZA" sz="1400" dirty="0" smtClean="0">
                          <a:effectLst/>
                          <a:latin typeface="Arial" panose="020B0604020202020204" pitchFamily="34" charset="0"/>
                          <a:cs typeface="Arial" panose="020B0604020202020204" pitchFamily="34" charset="0"/>
                        </a:rPr>
                        <a:t>East London Switching Centre</a:t>
                      </a: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algn="just">
                        <a:spcAft>
                          <a:spcPts val="0"/>
                        </a:spcAft>
                      </a:pPr>
                      <a:r>
                        <a:rPr lang="en-ZA" sz="1400" dirty="0" smtClean="0">
                          <a:effectLst/>
                          <a:latin typeface="Arial" panose="020B0604020202020204" pitchFamily="34" charset="0"/>
                          <a:cs typeface="Arial" panose="020B0604020202020204" pitchFamily="34" charset="0"/>
                        </a:rPr>
                        <a:t>Mechanical Plant</a:t>
                      </a:r>
                      <a:r>
                        <a:rPr lang="en-ZA" sz="1400" baseline="0" dirty="0" smtClean="0">
                          <a:effectLst/>
                          <a:latin typeface="Arial" panose="020B0604020202020204" pitchFamily="34" charset="0"/>
                          <a:cs typeface="Arial" panose="020B0604020202020204" pitchFamily="34" charset="0"/>
                        </a:rPr>
                        <a:t> Replacement</a:t>
                      </a: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marL="0" algn="just" defTabSz="914400" rtl="0" eaLnBrk="1" latinLnBrk="0" hangingPunct="1">
                        <a:spcAft>
                          <a:spcPts val="0"/>
                        </a:spcAft>
                      </a:pPr>
                      <a:r>
                        <a:rPr lang="en-ZA" sz="1400" kern="1200" dirty="0" smtClean="0">
                          <a:solidFill>
                            <a:schemeClr val="dk1"/>
                          </a:solidFill>
                          <a:effectLst/>
                          <a:latin typeface="Arial" panose="020B0604020202020204" pitchFamily="34" charset="0"/>
                          <a:ea typeface="+mn-ea"/>
                          <a:cs typeface="Arial" panose="020B0604020202020204" pitchFamily="34" charset="0"/>
                        </a:rPr>
                        <a:t>Underway. Completion February 2017.</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50287" marR="50287" marT="0" marB="0"/>
                </a:tc>
              </a:tr>
              <a:tr h="631309">
                <a:tc>
                  <a:txBody>
                    <a:bodyPr/>
                    <a:lstStyle/>
                    <a:p>
                      <a:pPr algn="l">
                        <a:spcAft>
                          <a:spcPts val="0"/>
                        </a:spcAft>
                      </a:pPr>
                      <a:r>
                        <a:rPr lang="en-ZA" sz="1400" dirty="0" smtClean="0">
                          <a:effectLst/>
                          <a:latin typeface="Arial" panose="020B0604020202020204" pitchFamily="34" charset="0"/>
                          <a:cs typeface="Arial" panose="020B0604020202020204" pitchFamily="34" charset="0"/>
                        </a:rPr>
                        <a:t>East London Switching Centre</a:t>
                      </a: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algn="just">
                        <a:spcAft>
                          <a:spcPts val="0"/>
                        </a:spcAft>
                      </a:pPr>
                      <a:r>
                        <a:rPr lang="en-ZA" sz="1400" dirty="0" smtClean="0">
                          <a:effectLst/>
                          <a:latin typeface="Arial" panose="020B0604020202020204" pitchFamily="34" charset="0"/>
                          <a:cs typeface="Arial" panose="020B0604020202020204" pitchFamily="34" charset="0"/>
                        </a:rPr>
                        <a:t>Electrical Plant repairs</a:t>
                      </a: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marL="0" algn="just" defTabSz="914400" rtl="0" eaLnBrk="1" latinLnBrk="0" hangingPunct="1">
                        <a:spcAft>
                          <a:spcPts val="0"/>
                        </a:spcAft>
                      </a:pPr>
                      <a:r>
                        <a:rPr lang="en-ZA" sz="1400" kern="1200" dirty="0" smtClean="0">
                          <a:solidFill>
                            <a:schemeClr val="dk1"/>
                          </a:solidFill>
                          <a:effectLst/>
                          <a:latin typeface="Arial" panose="020B0604020202020204" pitchFamily="34" charset="0"/>
                          <a:ea typeface="+mn-ea"/>
                          <a:cs typeface="Arial" panose="020B0604020202020204" pitchFamily="34" charset="0"/>
                        </a:rPr>
                        <a:t>Underway. Completion February 2017.</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50287" marR="50287" marT="0" marB="0"/>
                </a:tc>
              </a:tr>
              <a:tr h="631309">
                <a:tc>
                  <a:txBody>
                    <a:bodyPr/>
                    <a:lstStyle/>
                    <a:p>
                      <a:pPr algn="l">
                        <a:spcAft>
                          <a:spcPts val="0"/>
                        </a:spcAft>
                      </a:pPr>
                      <a:r>
                        <a:rPr lang="en-ZA" sz="1400" dirty="0" smtClean="0">
                          <a:effectLst/>
                          <a:latin typeface="Arial" panose="020B0604020202020204" pitchFamily="34" charset="0"/>
                          <a:ea typeface="Times New Roman"/>
                          <a:cs typeface="Arial" panose="020B0604020202020204" pitchFamily="34" charset="0"/>
                        </a:rPr>
                        <a:t>Welkom Switching Centre</a:t>
                      </a: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algn="just">
                        <a:spcAft>
                          <a:spcPts val="0"/>
                        </a:spcAft>
                      </a:pPr>
                      <a:r>
                        <a:rPr lang="en-ZA" sz="1400" dirty="0" smtClean="0">
                          <a:effectLst/>
                          <a:latin typeface="Arial" panose="020B0604020202020204" pitchFamily="34" charset="0"/>
                          <a:cs typeface="Arial" panose="020B0604020202020204" pitchFamily="34" charset="0"/>
                        </a:rPr>
                        <a:t>Mechanical Plant</a:t>
                      </a:r>
                      <a:r>
                        <a:rPr lang="en-ZA" sz="1400" baseline="0" dirty="0" smtClean="0">
                          <a:effectLst/>
                          <a:latin typeface="Arial" panose="020B0604020202020204" pitchFamily="34" charset="0"/>
                          <a:cs typeface="Arial" panose="020B0604020202020204" pitchFamily="34" charset="0"/>
                        </a:rPr>
                        <a:t> Replacement</a:t>
                      </a: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marL="0" algn="just" defTabSz="914400" rtl="0" eaLnBrk="1" latinLnBrk="0" hangingPunct="1">
                        <a:spcAft>
                          <a:spcPts val="0"/>
                        </a:spcAft>
                      </a:pPr>
                      <a:r>
                        <a:rPr lang="en-ZA" sz="1400" dirty="0" smtClean="0">
                          <a:effectLst/>
                          <a:latin typeface="Arial" panose="020B0604020202020204" pitchFamily="34" charset="0"/>
                          <a:cs typeface="Arial" panose="020B0604020202020204" pitchFamily="34" charset="0"/>
                        </a:rPr>
                        <a:t>RFQ to be published October 2016.</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50287" marR="50287" marT="0" marB="0"/>
                </a:tc>
              </a:tr>
            </a:tbl>
          </a:graphicData>
        </a:graphic>
      </p:graphicFrame>
      <p:sp>
        <p:nvSpPr>
          <p:cNvPr id="4" name="Slide Number Placeholder 3"/>
          <p:cNvSpPr>
            <a:spLocks noGrp="1"/>
          </p:cNvSpPr>
          <p:nvPr>
            <p:ph type="sldNum" sz="quarter" idx="10"/>
          </p:nvPr>
        </p:nvSpPr>
        <p:spPr/>
        <p:txBody>
          <a:bodyPr/>
          <a:lstStyle/>
          <a:p>
            <a:pPr>
              <a:defRPr/>
            </a:pPr>
            <a:fld id="{3B4F186C-A022-449C-97FD-B3F66F95DC1C}" type="slidenum">
              <a:rPr lang="en-ZA" smtClean="0"/>
              <a:pPr>
                <a:defRPr/>
              </a:pPr>
              <a:t>41</a:t>
            </a:fld>
            <a:endParaRPr lang="en-ZA" dirty="0"/>
          </a:p>
        </p:txBody>
      </p:sp>
      <p:sp>
        <p:nvSpPr>
          <p:cNvPr id="6" name="Content Placeholder 2"/>
          <p:cNvSpPr txBox="1">
            <a:spLocks/>
          </p:cNvSpPr>
          <p:nvPr/>
        </p:nvSpPr>
        <p:spPr bwMode="auto">
          <a:xfrm>
            <a:off x="704850" y="1341438"/>
            <a:ext cx="8785225" cy="431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lnSpc>
                <a:spcPct val="150000"/>
              </a:lnSpc>
              <a:spcBef>
                <a:spcPts val="200"/>
              </a:spcBef>
              <a:spcAft>
                <a:spcPts val="200"/>
              </a:spcAft>
              <a:buClr>
                <a:schemeClr val="accent1"/>
              </a:buClr>
              <a:defRPr lang="en-US" sz="1800" dirty="0" smtClean="0">
                <a:solidFill>
                  <a:srgbClr val="0000FF"/>
                </a:solidFill>
                <a:latin typeface="Arial"/>
                <a:ea typeface="+mn-ea"/>
                <a:cs typeface="+mn-cs"/>
              </a:defRPr>
            </a:lvl1pPr>
            <a:lvl2pPr marL="355600" indent="-355600" algn="l" rtl="0" eaLnBrk="0" fontAlgn="base" hangingPunct="0">
              <a:spcBef>
                <a:spcPct val="20000"/>
              </a:spcBef>
              <a:spcAft>
                <a:spcPct val="0"/>
              </a:spcAft>
              <a:buFont typeface="Wingdings" pitchFamily="2" charset="2"/>
              <a:buChar char=""/>
              <a:defRPr>
                <a:solidFill>
                  <a:schemeClr val="tx1"/>
                </a:solidFill>
                <a:latin typeface="+mn-lt"/>
              </a:defRPr>
            </a:lvl2pPr>
            <a:lvl3pPr marL="719138" indent="-363538" algn="l" rtl="0" eaLnBrk="0" fontAlgn="base" hangingPunct="0">
              <a:spcBef>
                <a:spcPct val="20000"/>
              </a:spcBef>
              <a:spcAft>
                <a:spcPct val="0"/>
              </a:spcAft>
              <a:buChar char="•"/>
              <a:defRPr sz="1600">
                <a:solidFill>
                  <a:schemeClr val="tx1"/>
                </a:solidFill>
                <a:latin typeface="+mn-lt"/>
              </a:defRPr>
            </a:lvl3pPr>
            <a:lvl4pPr marL="1074738" indent="-355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defRPr/>
            </a:pPr>
            <a:r>
              <a:rPr lang="en-ZA" altLang="en-US" sz="1600" i="0" kern="0" dirty="0">
                <a:solidFill>
                  <a:schemeClr val="tx1"/>
                </a:solidFill>
                <a:latin typeface="+mn-lt"/>
              </a:rPr>
              <a:t>The following RFQ processes have been initiated to address the immediate and known </a:t>
            </a:r>
            <a:r>
              <a:rPr lang="en-ZA" altLang="en-US" sz="1600" i="0" kern="0" dirty="0" smtClean="0">
                <a:solidFill>
                  <a:schemeClr val="tx1"/>
                </a:solidFill>
                <a:latin typeface="+mn-lt"/>
              </a:rPr>
              <a:t>stabilisation issues:</a:t>
            </a:r>
            <a:endParaRPr lang="en-ZA" altLang="en-US" sz="1600" i="0" kern="0" dirty="0">
              <a:solidFill>
                <a:schemeClr val="tx1"/>
              </a:solidFill>
              <a:latin typeface="+mn-lt"/>
            </a:endParaRPr>
          </a:p>
          <a:p>
            <a:pPr marL="285750" indent="-285750">
              <a:lnSpc>
                <a:spcPct val="100000"/>
              </a:lnSpc>
              <a:buClrTx/>
              <a:buFont typeface="Wingdings" panose="05000000000000000000" pitchFamily="2" charset="2"/>
              <a:buChar char="v"/>
              <a:defRPr/>
            </a:pPr>
            <a:endParaRPr lang="en-GB" altLang="en-US" sz="1600" i="0" dirty="0">
              <a:solidFill>
                <a:schemeClr val="tx1"/>
              </a:solidFill>
              <a:latin typeface="+mn-lt"/>
            </a:endParaRPr>
          </a:p>
          <a:p>
            <a:pPr marL="285750" indent="-285750">
              <a:lnSpc>
                <a:spcPct val="100000"/>
              </a:lnSpc>
              <a:buClrTx/>
              <a:buFont typeface="Wingdings" panose="05000000000000000000" pitchFamily="2" charset="2"/>
              <a:buChar char="v"/>
              <a:defRPr/>
            </a:pPr>
            <a:endParaRPr lang="en-GB" altLang="en-US" sz="1600" i="0" dirty="0">
              <a:solidFill>
                <a:schemeClr val="tx1"/>
              </a:solidFill>
              <a:latin typeface="+mn-lt"/>
            </a:endParaRPr>
          </a:p>
        </p:txBody>
      </p:sp>
      <p:sp>
        <p:nvSpPr>
          <p:cNvPr id="7"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SWITCHING CENTERS  </a:t>
            </a:r>
            <a:endParaRPr lang="en-US" dirty="0"/>
          </a:p>
        </p:txBody>
      </p:sp>
    </p:spTree>
    <p:extLst>
      <p:ext uri="{BB962C8B-B14F-4D97-AF65-F5344CB8AC3E}">
        <p14:creationId xmlns:p14="http://schemas.microsoft.com/office/powerpoint/2010/main" xmlns="" val="41923392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073687745"/>
              </p:ext>
            </p:extLst>
          </p:nvPr>
        </p:nvGraphicFramePr>
        <p:xfrm>
          <a:off x="443713" y="1628800"/>
          <a:ext cx="9201150" cy="3117851"/>
        </p:xfrm>
        <a:graphic>
          <a:graphicData uri="http://schemas.openxmlformats.org/drawingml/2006/table">
            <a:tbl>
              <a:tblPr firstRow="1" bandRow="1">
                <a:tableStyleId>{5C22544A-7EE6-4342-B048-85BDC9FD1C3A}</a:tableStyleId>
              </a:tblPr>
              <a:tblGrid>
                <a:gridCol w="2519691"/>
                <a:gridCol w="2809025"/>
                <a:gridCol w="3872434"/>
              </a:tblGrid>
              <a:tr h="592615">
                <a:tc>
                  <a:txBody>
                    <a:bodyPr/>
                    <a:lstStyle/>
                    <a:p>
                      <a:pPr algn="just">
                        <a:spcAft>
                          <a:spcPts val="0"/>
                        </a:spcAft>
                      </a:pPr>
                      <a:r>
                        <a:rPr lang="en-ZA" sz="1400" dirty="0" smtClean="0">
                          <a:solidFill>
                            <a:schemeClr val="bg1"/>
                          </a:solidFill>
                          <a:effectLst/>
                          <a:latin typeface="Arial" pitchFamily="34" charset="0"/>
                          <a:cs typeface="Arial" pitchFamily="34" charset="0"/>
                        </a:rPr>
                        <a:t>Switching Centre</a:t>
                      </a:r>
                      <a:endParaRPr lang="en-ZA" sz="1400" dirty="0">
                        <a:solidFill>
                          <a:schemeClr val="bg1"/>
                        </a:solidFill>
                        <a:effectLst/>
                        <a:latin typeface="Arial" pitchFamily="34" charset="0"/>
                        <a:ea typeface="Times New Roman"/>
                        <a:cs typeface="Arial" pitchFamily="34" charset="0"/>
                      </a:endParaRPr>
                    </a:p>
                  </a:txBody>
                  <a:tcPr marL="50287" marR="50287" marT="0" marB="0" anchor="ctr">
                    <a:solidFill>
                      <a:schemeClr val="accent1">
                        <a:lumMod val="75000"/>
                      </a:schemeClr>
                    </a:solidFill>
                  </a:tcPr>
                </a:tc>
                <a:tc>
                  <a:txBody>
                    <a:bodyPr/>
                    <a:lstStyle/>
                    <a:p>
                      <a:pPr algn="just">
                        <a:spcAft>
                          <a:spcPts val="0"/>
                        </a:spcAft>
                      </a:pPr>
                      <a:r>
                        <a:rPr lang="en-ZA" sz="1400" dirty="0" smtClean="0">
                          <a:solidFill>
                            <a:schemeClr val="bg1"/>
                          </a:solidFill>
                          <a:effectLst/>
                          <a:latin typeface="Arial" pitchFamily="34" charset="0"/>
                          <a:cs typeface="Arial" pitchFamily="34" charset="0"/>
                        </a:rPr>
                        <a:t>Scope of Work</a:t>
                      </a:r>
                      <a:endParaRPr lang="en-ZA" sz="1400" dirty="0">
                        <a:solidFill>
                          <a:schemeClr val="bg1"/>
                        </a:solidFill>
                        <a:effectLst/>
                        <a:latin typeface="Arial" pitchFamily="34" charset="0"/>
                        <a:ea typeface="Times New Roman"/>
                        <a:cs typeface="Arial" pitchFamily="34" charset="0"/>
                      </a:endParaRPr>
                    </a:p>
                  </a:txBody>
                  <a:tcPr marL="50287" marR="50287" marT="0" marB="0" anchor="ctr">
                    <a:solidFill>
                      <a:schemeClr val="accent1">
                        <a:lumMod val="75000"/>
                      </a:schemeClr>
                    </a:solidFill>
                  </a:tcPr>
                </a:tc>
                <a:tc>
                  <a:txBody>
                    <a:bodyPr/>
                    <a:lstStyle/>
                    <a:p>
                      <a:pPr algn="just">
                        <a:spcAft>
                          <a:spcPts val="0"/>
                        </a:spcAft>
                      </a:pPr>
                      <a:r>
                        <a:rPr lang="en-ZA" sz="1400" dirty="0">
                          <a:solidFill>
                            <a:schemeClr val="bg1"/>
                          </a:solidFill>
                          <a:effectLst/>
                          <a:latin typeface="Arial" pitchFamily="34" charset="0"/>
                          <a:cs typeface="Arial" pitchFamily="34" charset="0"/>
                        </a:rPr>
                        <a:t>Status</a:t>
                      </a:r>
                      <a:endParaRPr lang="en-ZA" sz="1400" dirty="0">
                        <a:solidFill>
                          <a:schemeClr val="bg1"/>
                        </a:solidFill>
                        <a:effectLst/>
                        <a:latin typeface="Arial" pitchFamily="34" charset="0"/>
                        <a:ea typeface="Times New Roman"/>
                        <a:cs typeface="Arial" pitchFamily="34" charset="0"/>
                      </a:endParaRPr>
                    </a:p>
                  </a:txBody>
                  <a:tcPr marL="50287" marR="50287" marT="0" marB="0" anchor="ctr">
                    <a:solidFill>
                      <a:schemeClr val="accent1">
                        <a:lumMod val="75000"/>
                      </a:schemeClr>
                    </a:solidFill>
                  </a:tcPr>
                </a:tc>
              </a:tr>
              <a:tr h="631309">
                <a:tc>
                  <a:txBody>
                    <a:bodyPr/>
                    <a:lstStyle/>
                    <a:p>
                      <a:pPr algn="l">
                        <a:spcAft>
                          <a:spcPts val="0"/>
                        </a:spcAft>
                      </a:pPr>
                      <a:r>
                        <a:rPr lang="en-ZA" sz="1400" dirty="0" smtClean="0">
                          <a:effectLst/>
                          <a:latin typeface="Arial" panose="020B0604020202020204" pitchFamily="34" charset="0"/>
                          <a:ea typeface="Times New Roman"/>
                          <a:cs typeface="Arial" panose="020B0604020202020204" pitchFamily="34" charset="0"/>
                        </a:rPr>
                        <a:t>Welkom Switching Centre</a:t>
                      </a: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algn="just">
                        <a:spcAft>
                          <a:spcPts val="0"/>
                        </a:spcAft>
                      </a:pPr>
                      <a:r>
                        <a:rPr lang="en-ZA" sz="1400" dirty="0" smtClean="0">
                          <a:effectLst/>
                          <a:latin typeface="Arial" panose="020B0604020202020204" pitchFamily="34" charset="0"/>
                          <a:cs typeface="Arial" panose="020B0604020202020204" pitchFamily="34" charset="0"/>
                        </a:rPr>
                        <a:t>Electrical Plant repairs</a:t>
                      </a: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marL="0" algn="just" defTabSz="914400" rtl="0" eaLnBrk="1" latinLnBrk="0" hangingPunct="1">
                        <a:spcAft>
                          <a:spcPts val="0"/>
                        </a:spcAft>
                      </a:pPr>
                      <a:r>
                        <a:rPr lang="en-ZA" sz="1400" dirty="0" smtClean="0">
                          <a:effectLst/>
                          <a:latin typeface="Arial" panose="020B0604020202020204" pitchFamily="34" charset="0"/>
                          <a:cs typeface="Arial" panose="020B0604020202020204" pitchFamily="34" charset="0"/>
                        </a:rPr>
                        <a:t>RFQ to be published October 2016.</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50287" marR="50287" marT="0" marB="0"/>
                </a:tc>
              </a:tr>
              <a:tr h="631309">
                <a:tc>
                  <a:txBody>
                    <a:bodyPr/>
                    <a:lstStyle/>
                    <a:p>
                      <a:pPr algn="l">
                        <a:spcAft>
                          <a:spcPts val="0"/>
                        </a:spcAft>
                      </a:pPr>
                      <a:r>
                        <a:rPr lang="en-ZA" sz="1400" dirty="0" smtClean="0">
                          <a:effectLst/>
                          <a:latin typeface="Arial" panose="020B0604020202020204" pitchFamily="34" charset="0"/>
                          <a:ea typeface="Times New Roman"/>
                          <a:cs typeface="Arial" panose="020B0604020202020204" pitchFamily="34" charset="0"/>
                        </a:rPr>
                        <a:t>Nelspruit Switching Centre</a:t>
                      </a: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smtClean="0">
                          <a:effectLst/>
                          <a:latin typeface="Arial" panose="020B0604020202020204" pitchFamily="34" charset="0"/>
                          <a:cs typeface="Arial" panose="020B0604020202020204" pitchFamily="34" charset="0"/>
                        </a:rPr>
                        <a:t>Electrical Plant repairs</a:t>
                      </a:r>
                      <a:endParaRPr lang="en-ZA" sz="1400" dirty="0" smtClean="0">
                        <a:effectLst/>
                        <a:latin typeface="Arial" panose="020B0604020202020204" pitchFamily="34" charset="0"/>
                        <a:ea typeface="Times New Roman"/>
                        <a:cs typeface="Arial" panose="020B0604020202020204" pitchFamily="34" charset="0"/>
                      </a:endParaRPr>
                    </a:p>
                    <a:p>
                      <a:pPr algn="just">
                        <a:spcAft>
                          <a:spcPts val="0"/>
                        </a:spcAft>
                      </a:pP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marL="0" algn="just" defTabSz="914400" rtl="0" eaLnBrk="1" latinLnBrk="0" hangingPunct="1">
                        <a:spcAft>
                          <a:spcPts val="0"/>
                        </a:spcAft>
                      </a:pPr>
                      <a:r>
                        <a:rPr lang="en-ZA" sz="1400" kern="1200" dirty="0" smtClean="0">
                          <a:solidFill>
                            <a:schemeClr val="dk1"/>
                          </a:solidFill>
                          <a:effectLst/>
                          <a:latin typeface="Arial" panose="020B0604020202020204" pitchFamily="34" charset="0"/>
                          <a:ea typeface="+mn-ea"/>
                          <a:cs typeface="Arial" panose="020B0604020202020204" pitchFamily="34" charset="0"/>
                        </a:rPr>
                        <a:t>RFQ closed August 26</a:t>
                      </a:r>
                      <a:r>
                        <a:rPr lang="en-ZA" sz="1400" kern="1200" baseline="30000" dirty="0" smtClean="0">
                          <a:solidFill>
                            <a:schemeClr val="dk1"/>
                          </a:solidFill>
                          <a:effectLst/>
                          <a:latin typeface="Arial" panose="020B0604020202020204" pitchFamily="34" charset="0"/>
                          <a:ea typeface="+mn-ea"/>
                          <a:cs typeface="Arial" panose="020B0604020202020204" pitchFamily="34" charset="0"/>
                        </a:rPr>
                        <a:t>th</a:t>
                      </a:r>
                      <a:r>
                        <a:rPr lang="en-ZA" sz="1400" kern="1200" dirty="0" smtClean="0">
                          <a:solidFill>
                            <a:schemeClr val="dk1"/>
                          </a:solidFill>
                          <a:effectLst/>
                          <a:latin typeface="Arial" panose="020B0604020202020204" pitchFamily="34" charset="0"/>
                          <a:ea typeface="+mn-ea"/>
                          <a:cs typeface="Arial" panose="020B0604020202020204" pitchFamily="34" charset="0"/>
                        </a:rPr>
                        <a:t> 2016.</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50287" marR="50287" marT="0" marB="0"/>
                </a:tc>
              </a:tr>
              <a:tr h="631309">
                <a:tc>
                  <a:txBody>
                    <a:bodyPr/>
                    <a:lstStyle/>
                    <a:p>
                      <a:pPr algn="l">
                        <a:spcAft>
                          <a:spcPts val="0"/>
                        </a:spcAft>
                      </a:pPr>
                      <a:r>
                        <a:rPr lang="en-ZA" sz="1400" dirty="0" smtClean="0">
                          <a:effectLst/>
                          <a:latin typeface="Arial" panose="020B0604020202020204" pitchFamily="34" charset="0"/>
                          <a:ea typeface="Times New Roman"/>
                          <a:cs typeface="Arial" panose="020B0604020202020204" pitchFamily="34" charset="0"/>
                        </a:rPr>
                        <a:t>Bisho Switching Centre</a:t>
                      </a: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algn="just">
                        <a:spcAft>
                          <a:spcPts val="0"/>
                        </a:spcAft>
                      </a:pPr>
                      <a:r>
                        <a:rPr lang="en-ZA" sz="1400" dirty="0" smtClean="0">
                          <a:effectLst/>
                          <a:latin typeface="Arial" panose="020B0604020202020204" pitchFamily="34" charset="0"/>
                          <a:cs typeface="Arial" panose="020B0604020202020204" pitchFamily="34" charset="0"/>
                        </a:rPr>
                        <a:t>Mechanical Plant</a:t>
                      </a:r>
                      <a:r>
                        <a:rPr lang="en-ZA" sz="1400" baseline="0" dirty="0" smtClean="0">
                          <a:effectLst/>
                          <a:latin typeface="Arial" panose="020B0604020202020204" pitchFamily="34" charset="0"/>
                          <a:cs typeface="Arial" panose="020B0604020202020204" pitchFamily="34" charset="0"/>
                        </a:rPr>
                        <a:t> major repairs</a:t>
                      </a: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marL="0" algn="just" defTabSz="914400" rtl="0" eaLnBrk="1" latinLnBrk="0" hangingPunct="1">
                        <a:spcAft>
                          <a:spcPts val="0"/>
                        </a:spcAft>
                      </a:pPr>
                      <a:r>
                        <a:rPr lang="en-ZA" sz="1400" kern="1200" dirty="0" smtClean="0">
                          <a:solidFill>
                            <a:schemeClr val="dk1"/>
                          </a:solidFill>
                          <a:effectLst/>
                          <a:latin typeface="Arial" panose="020B0604020202020204" pitchFamily="34" charset="0"/>
                          <a:ea typeface="+mn-ea"/>
                          <a:cs typeface="Arial" panose="020B0604020202020204" pitchFamily="34" charset="0"/>
                        </a:rPr>
                        <a:t>Completed.</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50287" marR="50287" marT="0" marB="0"/>
                </a:tc>
              </a:tr>
              <a:tr h="631309">
                <a:tc>
                  <a:txBody>
                    <a:bodyPr/>
                    <a:lstStyle/>
                    <a:p>
                      <a:pPr algn="l">
                        <a:spcAft>
                          <a:spcPts val="0"/>
                        </a:spcAft>
                      </a:pPr>
                      <a:r>
                        <a:rPr lang="en-ZA" sz="1400" dirty="0" smtClean="0">
                          <a:effectLst/>
                          <a:latin typeface="Arial" panose="020B0604020202020204" pitchFamily="34" charset="0"/>
                          <a:ea typeface="Times New Roman"/>
                          <a:cs typeface="Arial" panose="020B0604020202020204" pitchFamily="34" charset="0"/>
                        </a:rPr>
                        <a:t>All Switching Centres</a:t>
                      </a: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algn="just">
                        <a:spcAft>
                          <a:spcPts val="0"/>
                        </a:spcAft>
                      </a:pPr>
                      <a:r>
                        <a:rPr lang="en-ZA" sz="1400" dirty="0" smtClean="0">
                          <a:effectLst/>
                          <a:latin typeface="Arial" panose="020B0604020202020204" pitchFamily="34" charset="0"/>
                          <a:ea typeface="Times New Roman"/>
                          <a:cs typeface="Arial" panose="020B0604020202020204" pitchFamily="34" charset="0"/>
                        </a:rPr>
                        <a:t>Full scope preventive maintenance</a:t>
                      </a:r>
                      <a:endParaRPr lang="en-ZA" sz="14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marL="0" algn="just" defTabSz="914400" rtl="0" eaLnBrk="1" latinLnBrk="0" hangingPunct="1">
                        <a:spcAft>
                          <a:spcPts val="0"/>
                        </a:spcAft>
                      </a:pPr>
                      <a:r>
                        <a:rPr lang="en-ZA" sz="1400" kern="1200" dirty="0" smtClean="0">
                          <a:solidFill>
                            <a:schemeClr val="dk1"/>
                          </a:solidFill>
                          <a:effectLst/>
                          <a:latin typeface="Arial" panose="020B0604020202020204" pitchFamily="34" charset="0"/>
                          <a:ea typeface="+mn-ea"/>
                          <a:cs typeface="Arial" panose="020B0604020202020204" pitchFamily="34" charset="0"/>
                        </a:rPr>
                        <a:t>RFQ</a:t>
                      </a:r>
                      <a:r>
                        <a:rPr lang="en-GB" sz="1400" kern="1200" dirty="0" smtClean="0">
                          <a:solidFill>
                            <a:schemeClr val="dk1"/>
                          </a:solidFill>
                          <a:effectLst/>
                          <a:latin typeface="+mn-lt"/>
                          <a:ea typeface="+mn-ea"/>
                          <a:cs typeface="+mn-cs"/>
                        </a:rPr>
                        <a:t>-913JM768-2016 in award stage.</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50287" marR="50287" marT="0" marB="0"/>
                </a:tc>
              </a:tr>
            </a:tbl>
          </a:graphicData>
        </a:graphic>
      </p:graphicFrame>
      <p:sp>
        <p:nvSpPr>
          <p:cNvPr id="4" name="Slide Number Placeholder 3"/>
          <p:cNvSpPr>
            <a:spLocks noGrp="1"/>
          </p:cNvSpPr>
          <p:nvPr>
            <p:ph type="sldNum" sz="quarter" idx="10"/>
          </p:nvPr>
        </p:nvSpPr>
        <p:spPr/>
        <p:txBody>
          <a:bodyPr/>
          <a:lstStyle/>
          <a:p>
            <a:pPr>
              <a:defRPr/>
            </a:pPr>
            <a:fld id="{EE739649-8C49-442C-9C4D-B7694F0D5D43}" type="slidenum">
              <a:rPr lang="en-ZA" smtClean="0"/>
              <a:pPr>
                <a:defRPr/>
              </a:pPr>
              <a:t>42</a:t>
            </a:fld>
            <a:endParaRPr lang="en-ZA" dirty="0"/>
          </a:p>
        </p:txBody>
      </p:sp>
      <p:sp>
        <p:nvSpPr>
          <p:cNvPr id="6"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SWITCHING CENTERS  </a:t>
            </a:r>
            <a:endParaRPr lang="en-US" dirty="0"/>
          </a:p>
        </p:txBody>
      </p:sp>
      <p:sp>
        <p:nvSpPr>
          <p:cNvPr id="3" name="Rectangle 2"/>
          <p:cNvSpPr/>
          <p:nvPr/>
        </p:nvSpPr>
        <p:spPr>
          <a:xfrm>
            <a:off x="848544" y="4869160"/>
            <a:ext cx="8391488" cy="1015663"/>
          </a:xfrm>
          <a:prstGeom prst="rect">
            <a:avLst/>
          </a:prstGeom>
        </p:spPr>
        <p:txBody>
          <a:bodyPr wrap="square">
            <a:spAutoFit/>
          </a:bodyPr>
          <a:lstStyle/>
          <a:p>
            <a:pPr marL="285750" indent="-285750" algn="just">
              <a:buClrTx/>
              <a:buFont typeface="Wingdings" panose="05000000000000000000" pitchFamily="2" charset="2"/>
              <a:buChar char="v"/>
              <a:defRPr/>
            </a:pPr>
            <a:r>
              <a:rPr lang="en-GB" altLang="en-US" sz="1200" i="0" dirty="0"/>
              <a:t>Further increase in specialist internal resources to support the Switching Centres’ facility infrastructure.</a:t>
            </a:r>
          </a:p>
          <a:p>
            <a:pPr marL="285750" indent="-285750" algn="just">
              <a:buClrTx/>
              <a:buFont typeface="Wingdings" panose="05000000000000000000" pitchFamily="2" charset="2"/>
              <a:buChar char="v"/>
              <a:defRPr/>
            </a:pPr>
            <a:r>
              <a:rPr lang="en-GB" altLang="en-US" sz="1200" i="0" dirty="0"/>
              <a:t>Finalisation of the ownership and specific responsibilities with regard to the Switching Centres’ facility infrastructure through processes and procedures. A management plan for the Data Centres have been submitted at SITA Executive Committee. This principle will be rolled out for Switching Centres as well.</a:t>
            </a:r>
          </a:p>
          <a:p>
            <a:pPr marL="285750" indent="-285750" algn="just">
              <a:buClrTx/>
              <a:buFont typeface="Wingdings" panose="05000000000000000000" pitchFamily="2" charset="2"/>
              <a:buChar char="v"/>
              <a:defRPr/>
            </a:pPr>
            <a:r>
              <a:rPr lang="en-GB" altLang="en-US" sz="1200" i="0" dirty="0"/>
              <a:t>Operational issues such as the refuel of diesel form part of the full maintenance scope of work for Switching Centres.</a:t>
            </a:r>
          </a:p>
        </p:txBody>
      </p:sp>
    </p:spTree>
    <p:extLst>
      <p:ext uri="{BB962C8B-B14F-4D97-AF65-F5344CB8AC3E}">
        <p14:creationId xmlns:p14="http://schemas.microsoft.com/office/powerpoint/2010/main" xmlns="" val="1780719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301131266"/>
              </p:ext>
            </p:extLst>
          </p:nvPr>
        </p:nvGraphicFramePr>
        <p:xfrm>
          <a:off x="560388" y="2492375"/>
          <a:ext cx="9201150" cy="3117851"/>
        </p:xfrm>
        <a:graphic>
          <a:graphicData uri="http://schemas.openxmlformats.org/drawingml/2006/table">
            <a:tbl>
              <a:tblPr firstRow="1" bandRow="1">
                <a:tableStyleId>{5C22544A-7EE6-4342-B048-85BDC9FD1C3A}</a:tableStyleId>
              </a:tblPr>
              <a:tblGrid>
                <a:gridCol w="2519691"/>
                <a:gridCol w="2809025"/>
                <a:gridCol w="3872434"/>
              </a:tblGrid>
              <a:tr h="592615">
                <a:tc>
                  <a:txBody>
                    <a:bodyPr/>
                    <a:lstStyle/>
                    <a:p>
                      <a:pPr algn="just">
                        <a:spcAft>
                          <a:spcPts val="0"/>
                        </a:spcAft>
                      </a:pPr>
                      <a:r>
                        <a:rPr lang="en-ZA" sz="1600" dirty="0" smtClean="0">
                          <a:solidFill>
                            <a:schemeClr val="bg1"/>
                          </a:solidFill>
                          <a:effectLst/>
                          <a:latin typeface="Arial" pitchFamily="34" charset="0"/>
                          <a:cs typeface="Arial" pitchFamily="34" charset="0"/>
                        </a:rPr>
                        <a:t>Switching Centre</a:t>
                      </a:r>
                      <a:endParaRPr lang="en-ZA" sz="1600" dirty="0">
                        <a:solidFill>
                          <a:schemeClr val="bg1"/>
                        </a:solidFill>
                        <a:effectLst/>
                        <a:latin typeface="Arial" pitchFamily="34" charset="0"/>
                        <a:ea typeface="Times New Roman"/>
                        <a:cs typeface="Arial" pitchFamily="34" charset="0"/>
                      </a:endParaRPr>
                    </a:p>
                  </a:txBody>
                  <a:tcPr marL="50287" marR="50287" marT="0" marB="0" anchor="ctr">
                    <a:solidFill>
                      <a:schemeClr val="accent1">
                        <a:lumMod val="75000"/>
                      </a:schemeClr>
                    </a:solidFill>
                  </a:tcPr>
                </a:tc>
                <a:tc>
                  <a:txBody>
                    <a:bodyPr/>
                    <a:lstStyle/>
                    <a:p>
                      <a:pPr algn="just">
                        <a:spcAft>
                          <a:spcPts val="0"/>
                        </a:spcAft>
                      </a:pPr>
                      <a:r>
                        <a:rPr lang="en-ZA" sz="1600" dirty="0" smtClean="0">
                          <a:solidFill>
                            <a:schemeClr val="bg1"/>
                          </a:solidFill>
                          <a:effectLst/>
                          <a:latin typeface="Arial" pitchFamily="34" charset="0"/>
                          <a:cs typeface="Arial" pitchFamily="34" charset="0"/>
                        </a:rPr>
                        <a:t>Scope of Work</a:t>
                      </a:r>
                      <a:endParaRPr lang="en-ZA" sz="1600" dirty="0">
                        <a:solidFill>
                          <a:schemeClr val="bg1"/>
                        </a:solidFill>
                        <a:effectLst/>
                        <a:latin typeface="Arial" pitchFamily="34" charset="0"/>
                        <a:ea typeface="Times New Roman"/>
                        <a:cs typeface="Arial" pitchFamily="34" charset="0"/>
                      </a:endParaRPr>
                    </a:p>
                  </a:txBody>
                  <a:tcPr marL="50287" marR="50287" marT="0" marB="0" anchor="ctr">
                    <a:solidFill>
                      <a:schemeClr val="accent1">
                        <a:lumMod val="75000"/>
                      </a:schemeClr>
                    </a:solidFill>
                  </a:tcPr>
                </a:tc>
                <a:tc>
                  <a:txBody>
                    <a:bodyPr/>
                    <a:lstStyle/>
                    <a:p>
                      <a:pPr algn="just">
                        <a:spcAft>
                          <a:spcPts val="0"/>
                        </a:spcAft>
                      </a:pPr>
                      <a:r>
                        <a:rPr lang="en-ZA" sz="1600" dirty="0">
                          <a:solidFill>
                            <a:schemeClr val="bg1"/>
                          </a:solidFill>
                          <a:effectLst/>
                          <a:latin typeface="Arial" pitchFamily="34" charset="0"/>
                          <a:cs typeface="Arial" pitchFamily="34" charset="0"/>
                        </a:rPr>
                        <a:t>Status</a:t>
                      </a:r>
                      <a:endParaRPr lang="en-ZA" sz="1600" dirty="0">
                        <a:solidFill>
                          <a:schemeClr val="bg1"/>
                        </a:solidFill>
                        <a:effectLst/>
                        <a:latin typeface="Arial" pitchFamily="34" charset="0"/>
                        <a:ea typeface="Times New Roman"/>
                        <a:cs typeface="Arial" pitchFamily="34" charset="0"/>
                      </a:endParaRPr>
                    </a:p>
                  </a:txBody>
                  <a:tcPr marL="50287" marR="50287" marT="0" marB="0" anchor="ctr">
                    <a:solidFill>
                      <a:schemeClr val="accent1">
                        <a:lumMod val="75000"/>
                      </a:schemeClr>
                    </a:solidFill>
                  </a:tcPr>
                </a:tc>
              </a:tr>
              <a:tr h="631309">
                <a:tc>
                  <a:txBody>
                    <a:bodyPr/>
                    <a:lstStyle/>
                    <a:p>
                      <a:pPr algn="l">
                        <a:spcAft>
                          <a:spcPts val="0"/>
                        </a:spcAft>
                      </a:pPr>
                      <a:r>
                        <a:rPr lang="en-ZA" sz="1600" dirty="0" err="1" smtClean="0">
                          <a:effectLst/>
                          <a:latin typeface="Arial" panose="020B0604020202020204" pitchFamily="34" charset="0"/>
                          <a:cs typeface="Arial" panose="020B0604020202020204" pitchFamily="34" charset="0"/>
                        </a:rPr>
                        <a:t>Modimolle</a:t>
                      </a:r>
                      <a:r>
                        <a:rPr lang="en-ZA" sz="1600" baseline="0" dirty="0" smtClean="0">
                          <a:effectLst/>
                          <a:latin typeface="Arial" panose="020B0604020202020204" pitchFamily="34" charset="0"/>
                          <a:cs typeface="Arial" panose="020B0604020202020204" pitchFamily="34" charset="0"/>
                        </a:rPr>
                        <a:t> Switching centre</a:t>
                      </a:r>
                      <a:endParaRPr lang="en-ZA" sz="16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algn="just">
                        <a:spcAft>
                          <a:spcPts val="0"/>
                        </a:spcAft>
                      </a:pPr>
                      <a:r>
                        <a:rPr lang="en-ZA" sz="1600" dirty="0" smtClean="0">
                          <a:effectLst/>
                          <a:latin typeface="Arial" panose="020B0604020202020204" pitchFamily="34" charset="0"/>
                          <a:cs typeface="Arial" panose="020B0604020202020204" pitchFamily="34" charset="0"/>
                        </a:rPr>
                        <a:t>Mechanical plant Modernisation</a:t>
                      </a:r>
                      <a:endParaRPr lang="en-ZA" sz="16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algn="just">
                        <a:spcAft>
                          <a:spcPts val="0"/>
                        </a:spcAft>
                      </a:pPr>
                      <a:r>
                        <a:rPr lang="en-ZA" sz="1600" dirty="0" smtClean="0">
                          <a:effectLst/>
                          <a:latin typeface="Arial" panose="020B0604020202020204" pitchFamily="34" charset="0"/>
                          <a:cs typeface="Arial" panose="020B0604020202020204" pitchFamily="34" charset="0"/>
                        </a:rPr>
                        <a:t>RFB to be published</a:t>
                      </a:r>
                      <a:r>
                        <a:rPr lang="en-ZA" sz="1600" baseline="0" dirty="0" smtClean="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September 2016.</a:t>
                      </a:r>
                      <a:endParaRPr lang="en-ZA" sz="1600" dirty="0">
                        <a:effectLst/>
                        <a:latin typeface="Arial" panose="020B0604020202020204" pitchFamily="34" charset="0"/>
                        <a:ea typeface="Times New Roman"/>
                        <a:cs typeface="Arial" panose="020B0604020202020204" pitchFamily="34" charset="0"/>
                      </a:endParaRPr>
                    </a:p>
                  </a:txBody>
                  <a:tcPr marL="50287" marR="50287" marT="0" marB="0"/>
                </a:tc>
              </a:tr>
              <a:tr h="631309">
                <a:tc>
                  <a:txBody>
                    <a:bodyPr/>
                    <a:lstStyle/>
                    <a:p>
                      <a:pPr algn="l">
                        <a:spcAft>
                          <a:spcPts val="0"/>
                        </a:spcAft>
                      </a:pPr>
                      <a:r>
                        <a:rPr lang="en-ZA" sz="1600" dirty="0" smtClean="0">
                          <a:effectLst/>
                          <a:latin typeface="Arial" panose="020B0604020202020204" pitchFamily="34" charset="0"/>
                          <a:cs typeface="Arial" panose="020B0604020202020204" pitchFamily="34" charset="0"/>
                        </a:rPr>
                        <a:t>Port Elizabeth Switching Centre</a:t>
                      </a:r>
                      <a:endParaRPr lang="en-ZA" sz="16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algn="just">
                        <a:spcAft>
                          <a:spcPts val="0"/>
                        </a:spcAft>
                      </a:pPr>
                      <a:r>
                        <a:rPr lang="en-ZA" sz="1600" dirty="0" smtClean="0">
                          <a:effectLst/>
                          <a:latin typeface="Arial" panose="020B0604020202020204" pitchFamily="34" charset="0"/>
                          <a:cs typeface="Arial" panose="020B0604020202020204" pitchFamily="34" charset="0"/>
                        </a:rPr>
                        <a:t>Uninterruptable</a:t>
                      </a:r>
                      <a:r>
                        <a:rPr lang="en-ZA" sz="1600" baseline="0" dirty="0" smtClean="0">
                          <a:effectLst/>
                          <a:latin typeface="Arial" panose="020B0604020202020204" pitchFamily="34" charset="0"/>
                          <a:cs typeface="Arial" panose="020B0604020202020204" pitchFamily="34" charset="0"/>
                        </a:rPr>
                        <a:t> Power System Modernisation</a:t>
                      </a:r>
                      <a:endParaRPr lang="en-ZA" sz="16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marL="0" algn="just" defTabSz="914400" rtl="0" eaLnBrk="1" latinLnBrk="0" hangingPunct="1">
                        <a:spcAft>
                          <a:spcPts val="0"/>
                        </a:spcAft>
                      </a:pPr>
                      <a:r>
                        <a:rPr lang="en-ZA" sz="1600" dirty="0" smtClean="0">
                          <a:effectLst/>
                          <a:latin typeface="Arial" panose="020B0604020202020204" pitchFamily="34" charset="0"/>
                          <a:cs typeface="Arial" panose="020B0604020202020204" pitchFamily="34" charset="0"/>
                        </a:rPr>
                        <a:t>RFB to be published</a:t>
                      </a:r>
                      <a:r>
                        <a:rPr lang="en-ZA" sz="1600" baseline="0" dirty="0" smtClean="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November 2016.</a:t>
                      </a:r>
                      <a:endParaRPr lang="en-ZA" sz="1600" kern="1200" dirty="0">
                        <a:solidFill>
                          <a:schemeClr val="dk1"/>
                        </a:solidFill>
                        <a:effectLst/>
                        <a:latin typeface="Arial" panose="020B0604020202020204" pitchFamily="34" charset="0"/>
                        <a:ea typeface="+mn-ea"/>
                        <a:cs typeface="Arial" panose="020B0604020202020204" pitchFamily="34" charset="0"/>
                      </a:endParaRPr>
                    </a:p>
                  </a:txBody>
                  <a:tcPr marL="50287" marR="50287" marT="0" marB="0"/>
                </a:tc>
              </a:tr>
              <a:tr h="631309">
                <a:tc>
                  <a:txBody>
                    <a:bodyPr/>
                    <a:lstStyle/>
                    <a:p>
                      <a:pPr algn="l">
                        <a:spcAft>
                          <a:spcPts val="0"/>
                        </a:spcAft>
                      </a:pPr>
                      <a:r>
                        <a:rPr lang="en-ZA" sz="1600" dirty="0" smtClean="0">
                          <a:effectLst/>
                          <a:latin typeface="Arial" panose="020B0604020202020204" pitchFamily="34" charset="0"/>
                          <a:cs typeface="Arial" panose="020B0604020202020204" pitchFamily="34" charset="0"/>
                        </a:rPr>
                        <a:t>Mthatha Switching Centre</a:t>
                      </a:r>
                      <a:endParaRPr lang="en-ZA" sz="16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algn="just">
                        <a:spcAft>
                          <a:spcPts val="0"/>
                        </a:spcAft>
                      </a:pPr>
                      <a:r>
                        <a:rPr lang="en-ZA" sz="1600" dirty="0" smtClean="0">
                          <a:effectLst/>
                          <a:latin typeface="Arial" panose="020B0604020202020204" pitchFamily="34" charset="0"/>
                          <a:cs typeface="Arial" panose="020B0604020202020204" pitchFamily="34" charset="0"/>
                        </a:rPr>
                        <a:t>Provision of Generator unit</a:t>
                      </a:r>
                      <a:endParaRPr lang="en-ZA" sz="16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marL="0" algn="just" defTabSz="914400" rtl="0" eaLnBrk="1" latinLnBrk="0" hangingPunct="1">
                        <a:spcAft>
                          <a:spcPts val="0"/>
                        </a:spcAft>
                      </a:pPr>
                      <a:r>
                        <a:rPr lang="en-ZA" sz="1600" dirty="0" smtClean="0">
                          <a:effectLst/>
                          <a:latin typeface="Arial" panose="020B0604020202020204" pitchFamily="34" charset="0"/>
                          <a:cs typeface="Arial" panose="020B0604020202020204" pitchFamily="34" charset="0"/>
                        </a:rPr>
                        <a:t>RFB to be published</a:t>
                      </a:r>
                      <a:r>
                        <a:rPr lang="en-ZA" sz="1600" baseline="0" dirty="0" smtClean="0">
                          <a:effectLst/>
                          <a:latin typeface="Arial" panose="020B0604020202020204" pitchFamily="34" charset="0"/>
                          <a:cs typeface="Arial" panose="020B0604020202020204" pitchFamily="34" charset="0"/>
                        </a:rPr>
                        <a:t> October</a:t>
                      </a:r>
                      <a:r>
                        <a:rPr lang="en-ZA" sz="1600" dirty="0" smtClean="0">
                          <a:effectLst/>
                          <a:latin typeface="Arial" panose="020B0604020202020204" pitchFamily="34" charset="0"/>
                          <a:cs typeface="Arial" panose="020B0604020202020204" pitchFamily="34" charset="0"/>
                        </a:rPr>
                        <a:t> 2016.</a:t>
                      </a:r>
                      <a:endParaRPr lang="en-ZA" sz="1600" kern="1200" dirty="0">
                        <a:solidFill>
                          <a:schemeClr val="dk1"/>
                        </a:solidFill>
                        <a:effectLst/>
                        <a:latin typeface="Arial" panose="020B0604020202020204" pitchFamily="34" charset="0"/>
                        <a:ea typeface="+mn-ea"/>
                        <a:cs typeface="Arial" panose="020B0604020202020204" pitchFamily="34" charset="0"/>
                      </a:endParaRPr>
                    </a:p>
                  </a:txBody>
                  <a:tcPr marL="50287" marR="50287" marT="0" marB="0"/>
                </a:tc>
              </a:tr>
              <a:tr h="631309">
                <a:tc>
                  <a:txBody>
                    <a:bodyPr/>
                    <a:lstStyle/>
                    <a:p>
                      <a:pPr algn="l">
                        <a:spcAft>
                          <a:spcPts val="0"/>
                        </a:spcAft>
                      </a:pPr>
                      <a:r>
                        <a:rPr lang="en-ZA" sz="1600" dirty="0" smtClean="0">
                          <a:effectLst/>
                          <a:latin typeface="Arial" panose="020B0604020202020204" pitchFamily="34" charset="0"/>
                          <a:ea typeface="Times New Roman"/>
                          <a:cs typeface="Arial" panose="020B0604020202020204" pitchFamily="34" charset="0"/>
                        </a:rPr>
                        <a:t>Polokwane Switching Centre</a:t>
                      </a:r>
                      <a:endParaRPr lang="en-ZA" sz="16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algn="just">
                        <a:spcAft>
                          <a:spcPts val="0"/>
                        </a:spcAft>
                      </a:pPr>
                      <a:r>
                        <a:rPr lang="en-ZA" sz="1600" dirty="0" smtClean="0">
                          <a:effectLst/>
                          <a:latin typeface="Arial" panose="020B0604020202020204" pitchFamily="34" charset="0"/>
                          <a:cs typeface="Arial" panose="020B0604020202020204" pitchFamily="34" charset="0"/>
                        </a:rPr>
                        <a:t>Uninterruptable</a:t>
                      </a:r>
                      <a:r>
                        <a:rPr lang="en-ZA" sz="1600" baseline="0" dirty="0" smtClean="0">
                          <a:effectLst/>
                          <a:latin typeface="Arial" panose="020B0604020202020204" pitchFamily="34" charset="0"/>
                          <a:cs typeface="Arial" panose="020B0604020202020204" pitchFamily="34" charset="0"/>
                        </a:rPr>
                        <a:t> Power System Modernisation</a:t>
                      </a:r>
                      <a:endParaRPr lang="en-ZA" sz="1600" dirty="0">
                        <a:effectLst/>
                        <a:latin typeface="Arial" panose="020B0604020202020204" pitchFamily="34" charset="0"/>
                        <a:ea typeface="Times New Roman"/>
                        <a:cs typeface="Arial" panose="020B0604020202020204" pitchFamily="34" charset="0"/>
                      </a:endParaRPr>
                    </a:p>
                  </a:txBody>
                  <a:tcPr marL="50287" marR="50287" marT="0" marB="0"/>
                </a:tc>
                <a:tc>
                  <a:txBody>
                    <a:bodyPr/>
                    <a:lstStyle/>
                    <a:p>
                      <a:pPr marL="0" algn="just" defTabSz="914400" rtl="0" eaLnBrk="1" latinLnBrk="0" hangingPunct="1">
                        <a:spcAft>
                          <a:spcPts val="0"/>
                        </a:spcAft>
                      </a:pPr>
                      <a:r>
                        <a:rPr lang="en-ZA" sz="1600" kern="1200" dirty="0" smtClean="0">
                          <a:solidFill>
                            <a:schemeClr val="dk1"/>
                          </a:solidFill>
                          <a:effectLst/>
                          <a:latin typeface="Arial" panose="020B0604020202020204" pitchFamily="34" charset="0"/>
                          <a:ea typeface="+mn-ea"/>
                          <a:cs typeface="Arial" panose="020B0604020202020204" pitchFamily="34" charset="0"/>
                        </a:rPr>
                        <a:t>Completed.</a:t>
                      </a:r>
                      <a:endParaRPr lang="en-ZA" sz="1600" kern="1200" dirty="0">
                        <a:solidFill>
                          <a:schemeClr val="dk1"/>
                        </a:solidFill>
                        <a:effectLst/>
                        <a:latin typeface="Arial" panose="020B0604020202020204" pitchFamily="34" charset="0"/>
                        <a:ea typeface="+mn-ea"/>
                        <a:cs typeface="Arial" panose="020B0604020202020204" pitchFamily="34" charset="0"/>
                      </a:endParaRPr>
                    </a:p>
                  </a:txBody>
                  <a:tcPr marL="50287" marR="50287" marT="0" marB="0"/>
                </a:tc>
              </a:tr>
            </a:tbl>
          </a:graphicData>
        </a:graphic>
      </p:graphicFrame>
      <p:sp>
        <p:nvSpPr>
          <p:cNvPr id="4" name="Slide Number Placeholder 3"/>
          <p:cNvSpPr>
            <a:spLocks noGrp="1"/>
          </p:cNvSpPr>
          <p:nvPr>
            <p:ph type="sldNum" sz="quarter" idx="10"/>
          </p:nvPr>
        </p:nvSpPr>
        <p:spPr/>
        <p:txBody>
          <a:bodyPr/>
          <a:lstStyle/>
          <a:p>
            <a:pPr>
              <a:defRPr/>
            </a:pPr>
            <a:fld id="{13BF5E7A-9A90-4DD1-99B4-C392715C4F7E}" type="slidenum">
              <a:rPr lang="en-ZA" smtClean="0"/>
              <a:pPr>
                <a:defRPr/>
              </a:pPr>
              <a:t>43</a:t>
            </a:fld>
            <a:endParaRPr lang="en-ZA" dirty="0"/>
          </a:p>
        </p:txBody>
      </p:sp>
      <p:sp>
        <p:nvSpPr>
          <p:cNvPr id="6" name="Content Placeholder 2"/>
          <p:cNvSpPr txBox="1">
            <a:spLocks/>
          </p:cNvSpPr>
          <p:nvPr/>
        </p:nvSpPr>
        <p:spPr bwMode="auto">
          <a:xfrm>
            <a:off x="704850" y="1341438"/>
            <a:ext cx="8785225" cy="431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lnSpc>
                <a:spcPct val="150000"/>
              </a:lnSpc>
              <a:spcBef>
                <a:spcPts val="200"/>
              </a:spcBef>
              <a:spcAft>
                <a:spcPts val="200"/>
              </a:spcAft>
              <a:buClr>
                <a:schemeClr val="accent1"/>
              </a:buClr>
              <a:defRPr lang="en-US" sz="1800" dirty="0" smtClean="0">
                <a:solidFill>
                  <a:srgbClr val="0000FF"/>
                </a:solidFill>
                <a:latin typeface="Arial"/>
                <a:ea typeface="+mn-ea"/>
                <a:cs typeface="+mn-cs"/>
              </a:defRPr>
            </a:lvl1pPr>
            <a:lvl2pPr marL="355600" indent="-355600" algn="l" rtl="0" eaLnBrk="0" fontAlgn="base" hangingPunct="0">
              <a:spcBef>
                <a:spcPct val="20000"/>
              </a:spcBef>
              <a:spcAft>
                <a:spcPct val="0"/>
              </a:spcAft>
              <a:buFont typeface="Wingdings" pitchFamily="2" charset="2"/>
              <a:buChar char=""/>
              <a:defRPr>
                <a:solidFill>
                  <a:schemeClr val="tx1"/>
                </a:solidFill>
                <a:latin typeface="+mn-lt"/>
              </a:defRPr>
            </a:lvl2pPr>
            <a:lvl3pPr marL="719138" indent="-363538" algn="l" rtl="0" eaLnBrk="0" fontAlgn="base" hangingPunct="0">
              <a:spcBef>
                <a:spcPct val="20000"/>
              </a:spcBef>
              <a:spcAft>
                <a:spcPct val="0"/>
              </a:spcAft>
              <a:buChar char="•"/>
              <a:defRPr sz="1600">
                <a:solidFill>
                  <a:schemeClr val="tx1"/>
                </a:solidFill>
                <a:latin typeface="+mn-lt"/>
              </a:defRPr>
            </a:lvl3pPr>
            <a:lvl4pPr marL="1074738" indent="-355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defRPr/>
            </a:pPr>
            <a:r>
              <a:rPr lang="en-ZA" altLang="en-US" sz="1600" i="0" kern="0" dirty="0">
                <a:solidFill>
                  <a:schemeClr val="tx1"/>
                </a:solidFill>
                <a:latin typeface="+mn-lt"/>
              </a:rPr>
              <a:t>The following RFQ processes have been initiated to address the immediate and known Modernisation issues.</a:t>
            </a:r>
          </a:p>
          <a:p>
            <a:pPr marL="285750" indent="-285750">
              <a:lnSpc>
                <a:spcPct val="100000"/>
              </a:lnSpc>
              <a:buClrTx/>
              <a:buFont typeface="Wingdings" panose="05000000000000000000" pitchFamily="2" charset="2"/>
              <a:buChar char="v"/>
              <a:defRPr/>
            </a:pPr>
            <a:endParaRPr lang="en-GB" altLang="en-US" sz="1600" i="0" dirty="0">
              <a:solidFill>
                <a:schemeClr val="tx1"/>
              </a:solidFill>
              <a:latin typeface="+mn-lt"/>
            </a:endParaRPr>
          </a:p>
          <a:p>
            <a:pPr marL="285750" indent="-285750">
              <a:lnSpc>
                <a:spcPct val="100000"/>
              </a:lnSpc>
              <a:buClrTx/>
              <a:buFont typeface="Wingdings" panose="05000000000000000000" pitchFamily="2" charset="2"/>
              <a:buChar char="v"/>
              <a:defRPr/>
            </a:pPr>
            <a:endParaRPr lang="en-GB" altLang="en-US" sz="1600" i="0" dirty="0">
              <a:solidFill>
                <a:schemeClr val="tx1"/>
              </a:solidFill>
              <a:latin typeface="+mn-lt"/>
            </a:endParaRPr>
          </a:p>
        </p:txBody>
      </p:sp>
      <p:sp>
        <p:nvSpPr>
          <p:cNvPr id="7" name="Title 1"/>
          <p:cNvSpPr>
            <a:spLocks noGrp="1"/>
          </p:cNvSpPr>
          <p:nvPr>
            <p:ph type="title"/>
          </p:nvPr>
        </p:nvSpPr>
        <p:spPr>
          <a:xfrm>
            <a:off x="194337" y="242064"/>
            <a:ext cx="9512167" cy="738664"/>
          </a:xfrm>
        </p:spPr>
        <p:txBody>
          <a:bodyPr/>
          <a:lstStyle/>
          <a:p>
            <a:r>
              <a:rPr lang="en-US" dirty="0" smtClean="0"/>
              <a:t>SERVICE IMPROVEMENT:</a:t>
            </a:r>
            <a:br>
              <a:rPr lang="en-US" dirty="0" smtClean="0"/>
            </a:br>
            <a:r>
              <a:rPr lang="en-US" dirty="0" smtClean="0"/>
              <a:t>SWITCHING CENTERS  </a:t>
            </a:r>
            <a:endParaRPr lang="en-US" dirty="0"/>
          </a:p>
        </p:txBody>
      </p:sp>
    </p:spTree>
    <p:extLst>
      <p:ext uri="{BB962C8B-B14F-4D97-AF65-F5344CB8AC3E}">
        <p14:creationId xmlns:p14="http://schemas.microsoft.com/office/powerpoint/2010/main" xmlns="" val="1761961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2506" y="4406901"/>
            <a:ext cx="8420100" cy="615553"/>
          </a:xfrm>
        </p:spPr>
        <p:txBody>
          <a:bodyPr/>
          <a:lstStyle/>
          <a:p>
            <a:r>
              <a:rPr lang="en-ZA" dirty="0" smtClean="0"/>
              <a:t>DEDICATED INTERNET ACCESS</a:t>
            </a:r>
            <a:endParaRPr lang="en-ZA" dirty="0"/>
          </a:p>
        </p:txBody>
      </p:sp>
      <p:sp>
        <p:nvSpPr>
          <p:cNvPr id="6" name="Text Placeholder 5"/>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44</a:t>
            </a:fld>
            <a:endParaRPr lang="en-ZA" dirty="0"/>
          </a:p>
        </p:txBody>
      </p:sp>
    </p:spTree>
    <p:extLst>
      <p:ext uri="{BB962C8B-B14F-4D97-AF65-F5344CB8AC3E}">
        <p14:creationId xmlns:p14="http://schemas.microsoft.com/office/powerpoint/2010/main" xmlns="" val="8577202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3BF5E7A-9A90-4DD1-99B4-C392715C4F7E}" type="slidenum">
              <a:rPr lang="en-ZA" smtClean="0"/>
              <a:pPr>
                <a:defRPr/>
              </a:pPr>
              <a:t>45</a:t>
            </a:fld>
            <a:endParaRPr lang="en-ZA" dirty="0"/>
          </a:p>
        </p:txBody>
      </p:sp>
      <p:sp>
        <p:nvSpPr>
          <p:cNvPr id="6" name="Content Placeholder 2"/>
          <p:cNvSpPr txBox="1">
            <a:spLocks/>
          </p:cNvSpPr>
          <p:nvPr/>
        </p:nvSpPr>
        <p:spPr bwMode="auto">
          <a:xfrm>
            <a:off x="704850" y="1700808"/>
            <a:ext cx="8785225" cy="1368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lnSpc>
                <a:spcPct val="150000"/>
              </a:lnSpc>
              <a:spcBef>
                <a:spcPts val="200"/>
              </a:spcBef>
              <a:spcAft>
                <a:spcPts val="200"/>
              </a:spcAft>
              <a:buClr>
                <a:schemeClr val="accent1"/>
              </a:buClr>
              <a:defRPr lang="en-US" sz="1800" dirty="0" smtClean="0">
                <a:solidFill>
                  <a:srgbClr val="0000FF"/>
                </a:solidFill>
                <a:latin typeface="Arial"/>
                <a:ea typeface="+mn-ea"/>
                <a:cs typeface="+mn-cs"/>
              </a:defRPr>
            </a:lvl1pPr>
            <a:lvl2pPr marL="355600" indent="-355600" algn="l" rtl="0" eaLnBrk="0" fontAlgn="base" hangingPunct="0">
              <a:spcBef>
                <a:spcPct val="20000"/>
              </a:spcBef>
              <a:spcAft>
                <a:spcPct val="0"/>
              </a:spcAft>
              <a:buFont typeface="Wingdings" pitchFamily="2" charset="2"/>
              <a:buChar char=""/>
              <a:defRPr>
                <a:solidFill>
                  <a:schemeClr val="tx1"/>
                </a:solidFill>
                <a:latin typeface="+mn-lt"/>
              </a:defRPr>
            </a:lvl2pPr>
            <a:lvl3pPr marL="719138" indent="-363538" algn="l" rtl="0" eaLnBrk="0" fontAlgn="base" hangingPunct="0">
              <a:spcBef>
                <a:spcPct val="20000"/>
              </a:spcBef>
              <a:spcAft>
                <a:spcPct val="0"/>
              </a:spcAft>
              <a:buChar char="•"/>
              <a:defRPr sz="1600">
                <a:solidFill>
                  <a:schemeClr val="tx1"/>
                </a:solidFill>
                <a:latin typeface="+mn-lt"/>
              </a:defRPr>
            </a:lvl3pPr>
            <a:lvl4pPr marL="1074738" indent="-355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285750" indent="-285750" algn="just">
              <a:buFont typeface="Wingdings" pitchFamily="2" charset="2"/>
              <a:buNone/>
              <a:defRPr/>
            </a:pPr>
            <a:r>
              <a:rPr lang="en-ZA" altLang="en-US" sz="1200" i="0" dirty="0">
                <a:solidFill>
                  <a:schemeClr val="tx1"/>
                </a:solidFill>
              </a:rPr>
              <a:t>The Dedicated Internet service provides Internet access to </a:t>
            </a:r>
            <a:r>
              <a:rPr lang="en-ZA" altLang="en-US" sz="1200" i="0" dirty="0" smtClean="0">
                <a:solidFill>
                  <a:schemeClr val="tx1"/>
                </a:solidFill>
              </a:rPr>
              <a:t>clients </a:t>
            </a:r>
            <a:r>
              <a:rPr lang="en-ZA" altLang="en-US" sz="1200" i="0" dirty="0">
                <a:solidFill>
                  <a:schemeClr val="tx1"/>
                </a:solidFill>
              </a:rPr>
              <a:t>in their own VPNs by providing </a:t>
            </a:r>
            <a:r>
              <a:rPr lang="en-ZA" altLang="en-US" sz="1200" i="0" dirty="0" smtClean="0">
                <a:solidFill>
                  <a:schemeClr val="tx1"/>
                </a:solidFill>
              </a:rPr>
              <a:t>Internet connectivity.</a:t>
            </a:r>
          </a:p>
          <a:p>
            <a:pPr marL="285750" indent="-285750" algn="just">
              <a:buFont typeface="Wingdings" pitchFamily="2" charset="2"/>
              <a:buNone/>
              <a:defRPr/>
            </a:pPr>
            <a:r>
              <a:rPr lang="en-ZA" altLang="en-US" sz="1200" i="0" dirty="0" smtClean="0">
                <a:solidFill>
                  <a:schemeClr val="tx1"/>
                </a:solidFill>
              </a:rPr>
              <a:t> </a:t>
            </a:r>
            <a:r>
              <a:rPr lang="en-ZA" altLang="en-US" sz="1200" b="1" i="0" dirty="0" smtClean="0">
                <a:solidFill>
                  <a:schemeClr val="tx1"/>
                </a:solidFill>
              </a:rPr>
              <a:t>Features</a:t>
            </a:r>
            <a:r>
              <a:rPr lang="en-ZA" altLang="en-US" sz="1200" i="0" dirty="0">
                <a:solidFill>
                  <a:schemeClr val="tx1"/>
                </a:solidFill>
              </a:rPr>
              <a:t>:</a:t>
            </a:r>
          </a:p>
          <a:p>
            <a:pPr marL="285750" lvl="1" indent="-285750" algn="just">
              <a:buSzPct val="45000"/>
              <a:buFont typeface="Wingdings" panose="05000000000000000000" pitchFamily="2" charset="2"/>
              <a:buChar char="v"/>
              <a:defRPr/>
            </a:pPr>
            <a:r>
              <a:rPr lang="en-ZA" altLang="en-US" sz="1200" i="0" dirty="0"/>
              <a:t>Flexibility of bandwidth split between local and international as per business requirements</a:t>
            </a:r>
          </a:p>
          <a:p>
            <a:pPr marL="285750" lvl="1" indent="-285750" algn="just">
              <a:buSzPct val="45000"/>
              <a:buFont typeface="Wingdings" panose="05000000000000000000" pitchFamily="2" charset="2"/>
              <a:buChar char="v"/>
              <a:defRPr/>
            </a:pPr>
            <a:r>
              <a:rPr lang="en-ZA" altLang="en-US" sz="1200" i="0" dirty="0"/>
              <a:t>Mail Cleansing service</a:t>
            </a:r>
          </a:p>
          <a:p>
            <a:pPr marL="285750" lvl="1" indent="-285750" algn="just">
              <a:buSzPct val="45000"/>
              <a:buFont typeface="Wingdings" panose="05000000000000000000" pitchFamily="2" charset="2"/>
              <a:buChar char="v"/>
              <a:defRPr/>
            </a:pPr>
            <a:r>
              <a:rPr lang="en-ZA" altLang="en-US" sz="1200" i="0" dirty="0"/>
              <a:t>Controlled access to internet – Firewall &amp; Proxy service  access </a:t>
            </a:r>
            <a:r>
              <a:rPr lang="en-ZA" altLang="en-US" sz="1200" i="0" dirty="0" smtClean="0"/>
              <a:t>management</a:t>
            </a:r>
            <a:endParaRPr lang="en-GB" altLang="en-US" sz="1100" i="0" dirty="0">
              <a:solidFill>
                <a:schemeClr val="tx1"/>
              </a:solidFill>
              <a:latin typeface="+mn-lt"/>
            </a:endParaRPr>
          </a:p>
          <a:p>
            <a:pPr marL="285750" indent="-285750">
              <a:lnSpc>
                <a:spcPct val="100000"/>
              </a:lnSpc>
              <a:buClrTx/>
              <a:buFont typeface="Wingdings" panose="05000000000000000000" pitchFamily="2" charset="2"/>
              <a:buChar char="v"/>
              <a:defRPr/>
            </a:pPr>
            <a:endParaRPr lang="en-GB" altLang="en-US" sz="1050" i="0" dirty="0">
              <a:solidFill>
                <a:schemeClr val="tx1"/>
              </a:solidFill>
              <a:latin typeface="+mn-lt"/>
            </a:endParaRPr>
          </a:p>
        </p:txBody>
      </p:sp>
      <p:sp>
        <p:nvSpPr>
          <p:cNvPr id="2" name="Title 1"/>
          <p:cNvSpPr>
            <a:spLocks noGrp="1"/>
          </p:cNvSpPr>
          <p:nvPr>
            <p:ph type="title"/>
          </p:nvPr>
        </p:nvSpPr>
        <p:spPr/>
        <p:txBody>
          <a:bodyPr/>
          <a:lstStyle/>
          <a:p>
            <a:r>
              <a:rPr lang="en-US" dirty="0" smtClean="0"/>
              <a:t>DEDICATED INTERNET SERVICE</a:t>
            </a:r>
            <a:endParaRPr lang="en-US" dirty="0"/>
          </a:p>
        </p:txBody>
      </p:sp>
      <p:graphicFrame>
        <p:nvGraphicFramePr>
          <p:cNvPr id="8" name="Group 3"/>
          <p:cNvGraphicFramePr>
            <a:graphicFrameLocks noGrp="1"/>
          </p:cNvGraphicFramePr>
          <p:nvPr>
            <p:extLst>
              <p:ext uri="{D42A27DB-BD31-4B8C-83A1-F6EECF244321}">
                <p14:modId xmlns:p14="http://schemas.microsoft.com/office/powerpoint/2010/main" xmlns="" val="2326440586"/>
              </p:ext>
            </p:extLst>
          </p:nvPr>
        </p:nvGraphicFramePr>
        <p:xfrm>
          <a:off x="306388" y="3914452"/>
          <a:ext cx="9285287" cy="810691"/>
        </p:xfrm>
        <a:graphic>
          <a:graphicData uri="http://schemas.openxmlformats.org/drawingml/2006/table">
            <a:tbl>
              <a:tblPr/>
              <a:tblGrid>
                <a:gridCol w="2320528"/>
                <a:gridCol w="2320528"/>
                <a:gridCol w="2322116"/>
                <a:gridCol w="2322115"/>
              </a:tblGrid>
              <a:tr h="439524">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Service</a:t>
                      </a:r>
                    </a:p>
                  </a:txBody>
                  <a:tcPr marL="89985" marR="89985" marT="75732" marB="4683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Service Component</a:t>
                      </a:r>
                    </a:p>
                  </a:txBody>
                  <a:tcPr marL="89985" marR="89985" marT="75732" marB="4683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Unit of Measure</a:t>
                      </a:r>
                    </a:p>
                  </a:txBody>
                  <a:tcPr marL="89985" marR="89985" marT="75732" marB="4683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Metric</a:t>
                      </a:r>
                    </a:p>
                  </a:txBody>
                  <a:tcPr marL="89985" marR="89985" marT="75732" marB="4683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r>
              <a:tr h="371167">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cs typeface="Arial" pitchFamily="34" charset="0"/>
                        </a:rPr>
                        <a:t>Dedicated Internet </a:t>
                      </a:r>
                    </a:p>
                  </a:txBody>
                  <a:tcPr marL="89985" marR="89985" marT="75732" marB="4683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cs typeface="Arial" pitchFamily="34" charset="0"/>
                        </a:rPr>
                        <a:t>Internet Access</a:t>
                      </a:r>
                    </a:p>
                  </a:txBody>
                  <a:tcPr marL="89985" marR="89985" marT="75732" marB="4683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cs typeface="Arial" pitchFamily="34" charset="0"/>
                        </a:rPr>
                        <a:t>% Availability</a:t>
                      </a:r>
                    </a:p>
                  </a:txBody>
                  <a:tcPr marL="89985" marR="89985" marT="75732" marB="4683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cs typeface="Arial" pitchFamily="34" charset="0"/>
                        </a:rPr>
                        <a:t>98%</a:t>
                      </a:r>
                    </a:p>
                  </a:txBody>
                  <a:tcPr marL="89985" marR="89985" marT="75732" marB="4683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r>
            </a:tbl>
          </a:graphicData>
        </a:graphic>
      </p:graphicFrame>
      <p:graphicFrame>
        <p:nvGraphicFramePr>
          <p:cNvPr id="9" name="Group 34"/>
          <p:cNvGraphicFramePr>
            <a:graphicFrameLocks noGrp="1"/>
          </p:cNvGraphicFramePr>
          <p:nvPr>
            <p:extLst>
              <p:ext uri="{D42A27DB-BD31-4B8C-83A1-F6EECF244321}">
                <p14:modId xmlns:p14="http://schemas.microsoft.com/office/powerpoint/2010/main" xmlns="" val="1629719927"/>
              </p:ext>
            </p:extLst>
          </p:nvPr>
        </p:nvGraphicFramePr>
        <p:xfrm>
          <a:off x="328613" y="5113908"/>
          <a:ext cx="9223374" cy="691356"/>
        </p:xfrm>
        <a:graphic>
          <a:graphicData uri="http://schemas.openxmlformats.org/drawingml/2006/table">
            <a:tbl>
              <a:tblPr/>
              <a:tblGrid>
                <a:gridCol w="1317398"/>
                <a:gridCol w="1317398"/>
                <a:gridCol w="1317398"/>
                <a:gridCol w="1318986"/>
                <a:gridCol w="1317398"/>
                <a:gridCol w="1317398"/>
                <a:gridCol w="1317398"/>
              </a:tblGrid>
              <a:tr h="287236">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Jan</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Feb</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Mar</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Apr</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May</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Jun</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Jul</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r>
              <a:tr h="404120">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100 %</a:t>
                      </a:r>
                    </a:p>
                  </a:txBody>
                  <a:tcPr marL="89985" marR="89985" marT="76502"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100 %</a:t>
                      </a:r>
                    </a:p>
                  </a:txBody>
                  <a:tcPr marL="89985" marR="89985" marT="76502"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100 %</a:t>
                      </a:r>
                    </a:p>
                  </a:txBody>
                  <a:tcPr marL="89985" marR="89985" marT="76502"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100 %</a:t>
                      </a:r>
                    </a:p>
                  </a:txBody>
                  <a:tcPr marL="89985" marR="89985" marT="76502"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100 %</a:t>
                      </a:r>
                    </a:p>
                  </a:txBody>
                  <a:tcPr marL="89985" marR="89985" marT="76502"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100 %</a:t>
                      </a:r>
                    </a:p>
                  </a:txBody>
                  <a:tcPr marL="89985" marR="89985" marT="76502"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100 %</a:t>
                      </a:r>
                    </a:p>
                  </a:txBody>
                  <a:tcPr marL="89985" marR="89985" marT="76502"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0" name="TextBox 2"/>
          <p:cNvSpPr txBox="1">
            <a:spLocks noChangeArrowheads="1"/>
          </p:cNvSpPr>
          <p:nvPr/>
        </p:nvSpPr>
        <p:spPr bwMode="auto">
          <a:xfrm>
            <a:off x="272480" y="3594501"/>
            <a:ext cx="192142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i="1">
                <a:solidFill>
                  <a:schemeClr val="tx1"/>
                </a:solidFill>
                <a:latin typeface="Arial" pitchFamily="34" charset="0"/>
                <a:cs typeface="Arial" pitchFamily="34" charset="0"/>
              </a:defRPr>
            </a:lvl1pPr>
            <a:lvl2pPr marL="742950" indent="-285750" eaLnBrk="0" hangingPunct="0">
              <a:defRPr sz="1600" i="1">
                <a:solidFill>
                  <a:schemeClr val="tx1"/>
                </a:solidFill>
                <a:latin typeface="Arial" pitchFamily="34" charset="0"/>
                <a:cs typeface="Arial" pitchFamily="34" charset="0"/>
              </a:defRPr>
            </a:lvl2pPr>
            <a:lvl3pPr marL="1143000" indent="-228600" eaLnBrk="0" hangingPunct="0">
              <a:defRPr sz="1600" i="1">
                <a:solidFill>
                  <a:schemeClr val="tx1"/>
                </a:solidFill>
                <a:latin typeface="Arial" pitchFamily="34" charset="0"/>
                <a:cs typeface="Arial" pitchFamily="34" charset="0"/>
              </a:defRPr>
            </a:lvl3pPr>
            <a:lvl4pPr marL="1600200" indent="-228600" eaLnBrk="0" hangingPunct="0">
              <a:defRPr sz="1600" i="1">
                <a:solidFill>
                  <a:schemeClr val="tx1"/>
                </a:solidFill>
                <a:latin typeface="Arial" pitchFamily="34" charset="0"/>
                <a:cs typeface="Arial" pitchFamily="34" charset="0"/>
              </a:defRPr>
            </a:lvl4pPr>
            <a:lvl5pPr marL="2057400" indent="-228600" eaLnBrk="0" hangingPunc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i="1">
                <a:solidFill>
                  <a:schemeClr val="tx1"/>
                </a:solidFill>
                <a:latin typeface="Arial" pitchFamily="34" charset="0"/>
                <a:cs typeface="Arial" pitchFamily="34" charset="0"/>
              </a:defRPr>
            </a:lvl9pPr>
          </a:lstStyle>
          <a:p>
            <a:pPr eaLnBrk="1" hangingPunct="1"/>
            <a:r>
              <a:rPr lang="en-ZA" altLang="en-US" sz="1200" b="1" i="0" dirty="0"/>
              <a:t>Contracted SLA Metrics</a:t>
            </a:r>
          </a:p>
        </p:txBody>
      </p:sp>
      <p:sp>
        <p:nvSpPr>
          <p:cNvPr id="11" name="TextBox 7"/>
          <p:cNvSpPr txBox="1">
            <a:spLocks noChangeArrowheads="1"/>
          </p:cNvSpPr>
          <p:nvPr/>
        </p:nvSpPr>
        <p:spPr bwMode="auto">
          <a:xfrm>
            <a:off x="272480" y="4746629"/>
            <a:ext cx="263796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i="1">
                <a:solidFill>
                  <a:schemeClr val="tx1"/>
                </a:solidFill>
                <a:latin typeface="Arial" pitchFamily="34" charset="0"/>
                <a:cs typeface="Arial" pitchFamily="34" charset="0"/>
              </a:defRPr>
            </a:lvl1pPr>
            <a:lvl2pPr marL="742950" indent="-285750" eaLnBrk="0" hangingPunct="0">
              <a:defRPr sz="1600" i="1">
                <a:solidFill>
                  <a:schemeClr val="tx1"/>
                </a:solidFill>
                <a:latin typeface="Arial" pitchFamily="34" charset="0"/>
                <a:cs typeface="Arial" pitchFamily="34" charset="0"/>
              </a:defRPr>
            </a:lvl2pPr>
            <a:lvl3pPr marL="1143000" indent="-228600" eaLnBrk="0" hangingPunct="0">
              <a:defRPr sz="1600" i="1">
                <a:solidFill>
                  <a:schemeClr val="tx1"/>
                </a:solidFill>
                <a:latin typeface="Arial" pitchFamily="34" charset="0"/>
                <a:cs typeface="Arial" pitchFamily="34" charset="0"/>
              </a:defRPr>
            </a:lvl3pPr>
            <a:lvl4pPr marL="1600200" indent="-228600" eaLnBrk="0" hangingPunct="0">
              <a:defRPr sz="1600" i="1">
                <a:solidFill>
                  <a:schemeClr val="tx1"/>
                </a:solidFill>
                <a:latin typeface="Arial" pitchFamily="34" charset="0"/>
                <a:cs typeface="Arial" pitchFamily="34" charset="0"/>
              </a:defRPr>
            </a:lvl4pPr>
            <a:lvl5pPr marL="2057400" indent="-228600" eaLnBrk="0" hangingPunc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i="1">
                <a:solidFill>
                  <a:schemeClr val="tx1"/>
                </a:solidFill>
                <a:latin typeface="Arial" pitchFamily="34" charset="0"/>
                <a:cs typeface="Arial" pitchFamily="34" charset="0"/>
              </a:defRPr>
            </a:lvl9pPr>
          </a:lstStyle>
          <a:p>
            <a:pPr eaLnBrk="1" hangingPunct="1"/>
            <a:r>
              <a:rPr lang="en-ZA" altLang="en-US" sz="1200" b="1" i="0" dirty="0"/>
              <a:t>Performance against SLA metrics</a:t>
            </a:r>
          </a:p>
        </p:txBody>
      </p:sp>
    </p:spTree>
    <p:extLst>
      <p:ext uri="{BB962C8B-B14F-4D97-AF65-F5344CB8AC3E}">
        <p14:creationId xmlns:p14="http://schemas.microsoft.com/office/powerpoint/2010/main" xmlns="" val="18887948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2506" y="4406901"/>
            <a:ext cx="8420100" cy="615553"/>
          </a:xfrm>
        </p:spPr>
        <p:txBody>
          <a:bodyPr/>
          <a:lstStyle/>
          <a:p>
            <a:r>
              <a:rPr lang="en-ZA" dirty="0" smtClean="0"/>
              <a:t>COMMON ACCESS POINT (CAP)</a:t>
            </a:r>
            <a:endParaRPr lang="en-ZA" dirty="0"/>
          </a:p>
        </p:txBody>
      </p:sp>
      <p:sp>
        <p:nvSpPr>
          <p:cNvPr id="6" name="Text Placeholder 5"/>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46</a:t>
            </a:fld>
            <a:endParaRPr lang="en-ZA" dirty="0"/>
          </a:p>
        </p:txBody>
      </p:sp>
    </p:spTree>
    <p:extLst>
      <p:ext uri="{BB962C8B-B14F-4D97-AF65-F5344CB8AC3E}">
        <p14:creationId xmlns:p14="http://schemas.microsoft.com/office/powerpoint/2010/main" xmlns="" val="6512222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3BF5E7A-9A90-4DD1-99B4-C392715C4F7E}" type="slidenum">
              <a:rPr lang="en-ZA" smtClean="0"/>
              <a:pPr>
                <a:defRPr/>
              </a:pPr>
              <a:t>47</a:t>
            </a:fld>
            <a:endParaRPr lang="en-ZA" dirty="0"/>
          </a:p>
        </p:txBody>
      </p:sp>
      <p:sp>
        <p:nvSpPr>
          <p:cNvPr id="6" name="Content Placeholder 2"/>
          <p:cNvSpPr txBox="1">
            <a:spLocks/>
          </p:cNvSpPr>
          <p:nvPr/>
        </p:nvSpPr>
        <p:spPr bwMode="auto">
          <a:xfrm>
            <a:off x="704850" y="1700808"/>
            <a:ext cx="8785225" cy="1368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lnSpc>
                <a:spcPct val="150000"/>
              </a:lnSpc>
              <a:spcBef>
                <a:spcPts val="200"/>
              </a:spcBef>
              <a:spcAft>
                <a:spcPts val="200"/>
              </a:spcAft>
              <a:buClr>
                <a:schemeClr val="accent1"/>
              </a:buClr>
              <a:defRPr lang="en-US" sz="1800" dirty="0" smtClean="0">
                <a:solidFill>
                  <a:srgbClr val="0000FF"/>
                </a:solidFill>
                <a:latin typeface="Arial"/>
                <a:ea typeface="+mn-ea"/>
                <a:cs typeface="+mn-cs"/>
              </a:defRPr>
            </a:lvl1pPr>
            <a:lvl2pPr marL="355600" indent="-355600" algn="l" rtl="0" eaLnBrk="0" fontAlgn="base" hangingPunct="0">
              <a:spcBef>
                <a:spcPct val="20000"/>
              </a:spcBef>
              <a:spcAft>
                <a:spcPct val="0"/>
              </a:spcAft>
              <a:buFont typeface="Wingdings" pitchFamily="2" charset="2"/>
              <a:buChar char=""/>
              <a:defRPr>
                <a:solidFill>
                  <a:schemeClr val="tx1"/>
                </a:solidFill>
                <a:latin typeface="+mn-lt"/>
              </a:defRPr>
            </a:lvl2pPr>
            <a:lvl3pPr marL="719138" indent="-363538" algn="l" rtl="0" eaLnBrk="0" fontAlgn="base" hangingPunct="0">
              <a:spcBef>
                <a:spcPct val="20000"/>
              </a:spcBef>
              <a:spcAft>
                <a:spcPct val="0"/>
              </a:spcAft>
              <a:buChar char="•"/>
              <a:defRPr sz="1600">
                <a:solidFill>
                  <a:schemeClr val="tx1"/>
                </a:solidFill>
                <a:latin typeface="+mn-lt"/>
              </a:defRPr>
            </a:lvl3pPr>
            <a:lvl4pPr marL="1074738" indent="-355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285750" indent="-28575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ZA" altLang="en-US" sz="1200" i="0" dirty="0">
                <a:solidFill>
                  <a:schemeClr val="tx1"/>
                </a:solidFill>
              </a:rPr>
              <a:t>Provision of IP connectivity between any external network and </a:t>
            </a:r>
            <a:r>
              <a:rPr lang="en-ZA" altLang="en-US" sz="1200" i="0" dirty="0" smtClean="0">
                <a:solidFill>
                  <a:schemeClr val="tx1"/>
                </a:solidFill>
              </a:rPr>
              <a:t>the perimeter of the SITA core network . </a:t>
            </a:r>
            <a:r>
              <a:rPr lang="en-ZA" altLang="en-US" sz="1200" i="0" dirty="0">
                <a:solidFill>
                  <a:schemeClr val="tx1"/>
                </a:solidFill>
              </a:rPr>
              <a:t>It is effectively a private </a:t>
            </a:r>
            <a:r>
              <a:rPr lang="en-ZA" altLang="en-US" sz="1200" i="0" dirty="0" smtClean="0">
                <a:solidFill>
                  <a:schemeClr val="tx1"/>
                </a:solidFill>
              </a:rPr>
              <a:t>peering point for </a:t>
            </a:r>
            <a:r>
              <a:rPr lang="en-ZA" altLang="en-US" sz="1200" i="0" dirty="0">
                <a:solidFill>
                  <a:schemeClr val="tx1"/>
                </a:solidFill>
              </a:rPr>
              <a:t>the entire </a:t>
            </a:r>
            <a:r>
              <a:rPr lang="en-ZA" altLang="en-US" sz="1200" i="0" dirty="0" smtClean="0">
                <a:solidFill>
                  <a:schemeClr val="tx1"/>
                </a:solidFill>
              </a:rPr>
              <a:t>SITA core network, </a:t>
            </a:r>
            <a:r>
              <a:rPr lang="en-ZA" altLang="en-US" sz="1200" i="0" dirty="0">
                <a:solidFill>
                  <a:schemeClr val="tx1"/>
                </a:solidFill>
              </a:rPr>
              <a:t>with access </a:t>
            </a:r>
            <a:r>
              <a:rPr lang="en-ZA" altLang="en-US" sz="1200" i="0" dirty="0" smtClean="0">
                <a:solidFill>
                  <a:schemeClr val="tx1"/>
                </a:solidFill>
              </a:rPr>
              <a:t>only configured </a:t>
            </a:r>
            <a:r>
              <a:rPr lang="en-ZA" altLang="en-US" sz="1200" i="0" dirty="0">
                <a:solidFill>
                  <a:schemeClr val="tx1"/>
                </a:solidFill>
              </a:rPr>
              <a:t>to authorised services within specific VPNs</a:t>
            </a:r>
            <a:r>
              <a:rPr lang="en-ZA" altLang="en-US" sz="1200" i="0" dirty="0" smtClean="0">
                <a:solidFill>
                  <a:schemeClr val="tx1"/>
                </a:solidFill>
              </a:rPr>
              <a:t>.</a:t>
            </a:r>
          </a:p>
          <a:p>
            <a:pPr marL="285750" indent="-28575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ZA" altLang="en-US" sz="1200" b="1" i="0" dirty="0" smtClean="0">
                <a:solidFill>
                  <a:schemeClr val="tx1"/>
                </a:solidFill>
              </a:rPr>
              <a:t>Features</a:t>
            </a:r>
            <a:r>
              <a:rPr lang="en-ZA" altLang="en-US" sz="1200" i="0" dirty="0">
                <a:solidFill>
                  <a:schemeClr val="tx1"/>
                </a:solidFill>
              </a:rPr>
              <a:t>:</a:t>
            </a:r>
          </a:p>
          <a:p>
            <a:pPr marL="285750" lvl="1" indent="-285750">
              <a:buSzPct val="45000"/>
              <a:buFont typeface="Wingdings" panose="05000000000000000000"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ZA" altLang="en-US" sz="1200" i="0" dirty="0"/>
              <a:t>Controlled Connectivity between any external network and DHA network</a:t>
            </a:r>
          </a:p>
          <a:p>
            <a:pPr marL="285750" indent="-285750">
              <a:lnSpc>
                <a:spcPct val="100000"/>
              </a:lnSpc>
              <a:buClrTx/>
              <a:buFont typeface="Wingdings" panose="05000000000000000000" pitchFamily="2" charset="2"/>
              <a:buChar char="v"/>
              <a:defRPr/>
            </a:pPr>
            <a:endParaRPr lang="en-GB" altLang="en-US" sz="800" i="0" dirty="0">
              <a:solidFill>
                <a:schemeClr val="tx1"/>
              </a:solidFill>
              <a:latin typeface="+mn-lt"/>
            </a:endParaRPr>
          </a:p>
        </p:txBody>
      </p:sp>
      <p:sp>
        <p:nvSpPr>
          <p:cNvPr id="2" name="Title 1"/>
          <p:cNvSpPr>
            <a:spLocks noGrp="1"/>
          </p:cNvSpPr>
          <p:nvPr>
            <p:ph type="title"/>
          </p:nvPr>
        </p:nvSpPr>
        <p:spPr/>
        <p:txBody>
          <a:bodyPr/>
          <a:lstStyle/>
          <a:p>
            <a:r>
              <a:rPr lang="en-US" dirty="0" smtClean="0"/>
              <a:t>COMMON ACCESS POINT (CAP)</a:t>
            </a:r>
            <a:endParaRPr lang="en-US" dirty="0"/>
          </a:p>
        </p:txBody>
      </p:sp>
      <p:graphicFrame>
        <p:nvGraphicFramePr>
          <p:cNvPr id="8" name="Group 3"/>
          <p:cNvGraphicFramePr>
            <a:graphicFrameLocks noGrp="1"/>
          </p:cNvGraphicFramePr>
          <p:nvPr>
            <p:extLst>
              <p:ext uri="{D42A27DB-BD31-4B8C-83A1-F6EECF244321}">
                <p14:modId xmlns:p14="http://schemas.microsoft.com/office/powerpoint/2010/main" xmlns="" val="3530321460"/>
              </p:ext>
            </p:extLst>
          </p:nvPr>
        </p:nvGraphicFramePr>
        <p:xfrm>
          <a:off x="306388" y="3914452"/>
          <a:ext cx="9285287" cy="810691"/>
        </p:xfrm>
        <a:graphic>
          <a:graphicData uri="http://schemas.openxmlformats.org/drawingml/2006/table">
            <a:tbl>
              <a:tblPr/>
              <a:tblGrid>
                <a:gridCol w="2320528"/>
                <a:gridCol w="2320528"/>
                <a:gridCol w="2322116"/>
                <a:gridCol w="2322115"/>
              </a:tblGrid>
              <a:tr h="439524">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Service</a:t>
                      </a:r>
                    </a:p>
                  </a:txBody>
                  <a:tcPr marL="89985" marR="89985" marT="75732" marB="4683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Service Component</a:t>
                      </a:r>
                    </a:p>
                  </a:txBody>
                  <a:tcPr marL="89985" marR="89985" marT="75732" marB="4683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Unit of Measure</a:t>
                      </a:r>
                    </a:p>
                  </a:txBody>
                  <a:tcPr marL="89985" marR="89985" marT="75732" marB="4683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Metric</a:t>
                      </a:r>
                    </a:p>
                  </a:txBody>
                  <a:tcPr marL="89985" marR="89985" marT="75732" marB="4683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r>
              <a:tr h="371167">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Common Access Point</a:t>
                      </a:r>
                    </a:p>
                  </a:txBody>
                  <a:tcPr marL="89985" marR="89985" marT="76408" marB="4665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3</a:t>
                      </a:r>
                      <a:r>
                        <a:rPr kumimoji="0" lang="en-ZA" altLang="en-US" sz="1200" b="0" i="0" u="none" strike="noStrike" cap="none" normalizeH="0" baseline="33000" dirty="0" smtClean="0">
                          <a:ln>
                            <a:noFill/>
                          </a:ln>
                          <a:solidFill>
                            <a:srgbClr val="000000"/>
                          </a:solidFill>
                          <a:effectLst/>
                          <a:latin typeface="Arial" pitchFamily="34" charset="0"/>
                          <a:cs typeface="Arial" pitchFamily="34" charset="0"/>
                        </a:rPr>
                        <a:t>rd</a:t>
                      </a: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 party connectivity</a:t>
                      </a:r>
                    </a:p>
                  </a:txBody>
                  <a:tcPr marL="89985" marR="89985" marT="76408" marB="4665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 Availability</a:t>
                      </a:r>
                    </a:p>
                  </a:txBody>
                  <a:tcPr marL="89985" marR="89985" marT="76408" marB="4665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98% during business hours </a:t>
                      </a:r>
                    </a:p>
                  </a:txBody>
                  <a:tcPr marL="89985" marR="89985" marT="76408" marB="4665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r>
            </a:tbl>
          </a:graphicData>
        </a:graphic>
      </p:graphicFrame>
      <p:graphicFrame>
        <p:nvGraphicFramePr>
          <p:cNvPr id="9" name="Group 34"/>
          <p:cNvGraphicFramePr>
            <a:graphicFrameLocks noGrp="1"/>
          </p:cNvGraphicFramePr>
          <p:nvPr>
            <p:extLst>
              <p:ext uri="{D42A27DB-BD31-4B8C-83A1-F6EECF244321}">
                <p14:modId xmlns:p14="http://schemas.microsoft.com/office/powerpoint/2010/main" xmlns="" val="1892725166"/>
              </p:ext>
            </p:extLst>
          </p:nvPr>
        </p:nvGraphicFramePr>
        <p:xfrm>
          <a:off x="328613" y="5113908"/>
          <a:ext cx="9223374" cy="691356"/>
        </p:xfrm>
        <a:graphic>
          <a:graphicData uri="http://schemas.openxmlformats.org/drawingml/2006/table">
            <a:tbl>
              <a:tblPr/>
              <a:tblGrid>
                <a:gridCol w="1317398"/>
                <a:gridCol w="1317398"/>
                <a:gridCol w="1317398"/>
                <a:gridCol w="1318986"/>
                <a:gridCol w="1317398"/>
                <a:gridCol w="1317398"/>
                <a:gridCol w="1317398"/>
              </a:tblGrid>
              <a:tr h="287236">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Jan</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Feb</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Mar</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Apr</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May</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Jun</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Jul</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r>
              <a:tr h="404120">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99.83 %</a:t>
                      </a:r>
                    </a:p>
                  </a:txBody>
                  <a:tcPr marL="89985" marR="89985" marT="76685" marB="4682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99.69 %</a:t>
                      </a:r>
                    </a:p>
                  </a:txBody>
                  <a:tcPr marL="89985" marR="89985" marT="76685" marB="4682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99.89 %</a:t>
                      </a:r>
                    </a:p>
                  </a:txBody>
                  <a:tcPr marL="89985" marR="89985" marT="76685" marB="4682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99.73 %</a:t>
                      </a:r>
                    </a:p>
                  </a:txBody>
                  <a:tcPr marL="89985" marR="89985" marT="76685" marB="4682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100 %</a:t>
                      </a:r>
                    </a:p>
                  </a:txBody>
                  <a:tcPr marL="89985" marR="89985" marT="76685" marB="4682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smtClean="0">
                          <a:ln>
                            <a:noFill/>
                          </a:ln>
                          <a:solidFill>
                            <a:srgbClr val="000000"/>
                          </a:solidFill>
                          <a:effectLst/>
                          <a:latin typeface="Arial" pitchFamily="34" charset="0"/>
                          <a:cs typeface="Arial" pitchFamily="34" charset="0"/>
                        </a:rPr>
                        <a:t>100 %</a:t>
                      </a:r>
                    </a:p>
                  </a:txBody>
                  <a:tcPr marL="89985" marR="89985" marT="76685" marB="4682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100 %</a:t>
                      </a:r>
                    </a:p>
                  </a:txBody>
                  <a:tcPr marL="89985" marR="89985" marT="76685" marB="4682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0" name="TextBox 2"/>
          <p:cNvSpPr txBox="1">
            <a:spLocks noChangeArrowheads="1"/>
          </p:cNvSpPr>
          <p:nvPr/>
        </p:nvSpPr>
        <p:spPr bwMode="auto">
          <a:xfrm>
            <a:off x="272480" y="3594501"/>
            <a:ext cx="192142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i="1">
                <a:solidFill>
                  <a:schemeClr val="tx1"/>
                </a:solidFill>
                <a:latin typeface="Arial" pitchFamily="34" charset="0"/>
                <a:cs typeface="Arial" pitchFamily="34" charset="0"/>
              </a:defRPr>
            </a:lvl1pPr>
            <a:lvl2pPr marL="742950" indent="-285750" eaLnBrk="0" hangingPunct="0">
              <a:defRPr sz="1600" i="1">
                <a:solidFill>
                  <a:schemeClr val="tx1"/>
                </a:solidFill>
                <a:latin typeface="Arial" pitchFamily="34" charset="0"/>
                <a:cs typeface="Arial" pitchFamily="34" charset="0"/>
              </a:defRPr>
            </a:lvl2pPr>
            <a:lvl3pPr marL="1143000" indent="-228600" eaLnBrk="0" hangingPunct="0">
              <a:defRPr sz="1600" i="1">
                <a:solidFill>
                  <a:schemeClr val="tx1"/>
                </a:solidFill>
                <a:latin typeface="Arial" pitchFamily="34" charset="0"/>
                <a:cs typeface="Arial" pitchFamily="34" charset="0"/>
              </a:defRPr>
            </a:lvl3pPr>
            <a:lvl4pPr marL="1600200" indent="-228600" eaLnBrk="0" hangingPunct="0">
              <a:defRPr sz="1600" i="1">
                <a:solidFill>
                  <a:schemeClr val="tx1"/>
                </a:solidFill>
                <a:latin typeface="Arial" pitchFamily="34" charset="0"/>
                <a:cs typeface="Arial" pitchFamily="34" charset="0"/>
              </a:defRPr>
            </a:lvl4pPr>
            <a:lvl5pPr marL="2057400" indent="-228600" eaLnBrk="0" hangingPunc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i="1">
                <a:solidFill>
                  <a:schemeClr val="tx1"/>
                </a:solidFill>
                <a:latin typeface="Arial" pitchFamily="34" charset="0"/>
                <a:cs typeface="Arial" pitchFamily="34" charset="0"/>
              </a:defRPr>
            </a:lvl9pPr>
          </a:lstStyle>
          <a:p>
            <a:pPr eaLnBrk="1" hangingPunct="1"/>
            <a:r>
              <a:rPr lang="en-ZA" altLang="en-US" sz="1200" b="1" i="0" dirty="0"/>
              <a:t>Contracted SLA Metrics</a:t>
            </a:r>
          </a:p>
        </p:txBody>
      </p:sp>
      <p:sp>
        <p:nvSpPr>
          <p:cNvPr id="11" name="TextBox 7"/>
          <p:cNvSpPr txBox="1">
            <a:spLocks noChangeArrowheads="1"/>
          </p:cNvSpPr>
          <p:nvPr/>
        </p:nvSpPr>
        <p:spPr bwMode="auto">
          <a:xfrm>
            <a:off x="272480" y="4746629"/>
            <a:ext cx="26498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i="1">
                <a:solidFill>
                  <a:schemeClr val="tx1"/>
                </a:solidFill>
                <a:latin typeface="Arial" pitchFamily="34" charset="0"/>
                <a:cs typeface="Arial" pitchFamily="34" charset="0"/>
              </a:defRPr>
            </a:lvl1pPr>
            <a:lvl2pPr marL="742950" indent="-285750" eaLnBrk="0" hangingPunct="0">
              <a:defRPr sz="1600" i="1">
                <a:solidFill>
                  <a:schemeClr val="tx1"/>
                </a:solidFill>
                <a:latin typeface="Arial" pitchFamily="34" charset="0"/>
                <a:cs typeface="Arial" pitchFamily="34" charset="0"/>
              </a:defRPr>
            </a:lvl2pPr>
            <a:lvl3pPr marL="1143000" indent="-228600" eaLnBrk="0" hangingPunct="0">
              <a:defRPr sz="1600" i="1">
                <a:solidFill>
                  <a:schemeClr val="tx1"/>
                </a:solidFill>
                <a:latin typeface="Arial" pitchFamily="34" charset="0"/>
                <a:cs typeface="Arial" pitchFamily="34" charset="0"/>
              </a:defRPr>
            </a:lvl3pPr>
            <a:lvl4pPr marL="1600200" indent="-228600" eaLnBrk="0" hangingPunct="0">
              <a:defRPr sz="1600" i="1">
                <a:solidFill>
                  <a:schemeClr val="tx1"/>
                </a:solidFill>
                <a:latin typeface="Arial" pitchFamily="34" charset="0"/>
                <a:cs typeface="Arial" pitchFamily="34" charset="0"/>
              </a:defRPr>
            </a:lvl4pPr>
            <a:lvl5pPr marL="2057400" indent="-228600" eaLnBrk="0" hangingPunc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i="1">
                <a:solidFill>
                  <a:schemeClr val="tx1"/>
                </a:solidFill>
                <a:latin typeface="Arial" pitchFamily="34" charset="0"/>
                <a:cs typeface="Arial" pitchFamily="34" charset="0"/>
              </a:defRPr>
            </a:lvl9pPr>
          </a:lstStyle>
          <a:p>
            <a:pPr eaLnBrk="1" hangingPunct="1"/>
            <a:r>
              <a:rPr lang="en-ZA" altLang="en-US" sz="1200" b="1" i="0" dirty="0"/>
              <a:t>Performance A</a:t>
            </a:r>
            <a:r>
              <a:rPr lang="en-ZA" altLang="en-US" sz="1200" b="1" i="0" dirty="0" smtClean="0"/>
              <a:t>gainst </a:t>
            </a:r>
            <a:r>
              <a:rPr lang="en-ZA" altLang="en-US" sz="1200" b="1" i="0" dirty="0"/>
              <a:t>SLA M</a:t>
            </a:r>
            <a:r>
              <a:rPr lang="en-ZA" altLang="en-US" sz="1200" b="1" i="0" dirty="0" smtClean="0"/>
              <a:t>etrics</a:t>
            </a:r>
            <a:endParaRPr lang="en-ZA" altLang="en-US" sz="1200" b="1" i="0" dirty="0"/>
          </a:p>
        </p:txBody>
      </p:sp>
    </p:spTree>
    <p:extLst>
      <p:ext uri="{BB962C8B-B14F-4D97-AF65-F5344CB8AC3E}">
        <p14:creationId xmlns:p14="http://schemas.microsoft.com/office/powerpoint/2010/main" xmlns="" val="2062022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2506" y="4406901"/>
            <a:ext cx="8420100" cy="615553"/>
          </a:xfrm>
        </p:spPr>
        <p:txBody>
          <a:bodyPr/>
          <a:lstStyle/>
          <a:p>
            <a:r>
              <a:rPr lang="en-ZA" dirty="0" smtClean="0"/>
              <a:t>REMOTE ACCESS (</a:t>
            </a:r>
            <a:r>
              <a:rPr lang="en-ZA" dirty="0" err="1" smtClean="0"/>
              <a:t>vpnc</a:t>
            </a:r>
            <a:r>
              <a:rPr lang="en-ZA" dirty="0" smtClean="0"/>
              <a:t>)</a:t>
            </a:r>
            <a:endParaRPr lang="en-ZA" dirty="0"/>
          </a:p>
        </p:txBody>
      </p:sp>
      <p:sp>
        <p:nvSpPr>
          <p:cNvPr id="6" name="Text Placeholder 5"/>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48</a:t>
            </a:fld>
            <a:endParaRPr lang="en-ZA" dirty="0"/>
          </a:p>
        </p:txBody>
      </p:sp>
    </p:spTree>
    <p:extLst>
      <p:ext uri="{BB962C8B-B14F-4D97-AF65-F5344CB8AC3E}">
        <p14:creationId xmlns:p14="http://schemas.microsoft.com/office/powerpoint/2010/main" xmlns="" val="1952537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3BF5E7A-9A90-4DD1-99B4-C392715C4F7E}" type="slidenum">
              <a:rPr lang="en-ZA" smtClean="0"/>
              <a:pPr>
                <a:defRPr/>
              </a:pPr>
              <a:t>49</a:t>
            </a:fld>
            <a:endParaRPr lang="en-ZA" dirty="0"/>
          </a:p>
        </p:txBody>
      </p:sp>
      <p:sp>
        <p:nvSpPr>
          <p:cNvPr id="6" name="Content Placeholder 2"/>
          <p:cNvSpPr txBox="1">
            <a:spLocks/>
          </p:cNvSpPr>
          <p:nvPr/>
        </p:nvSpPr>
        <p:spPr bwMode="auto">
          <a:xfrm>
            <a:off x="704850" y="1700808"/>
            <a:ext cx="8785225" cy="1368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lnSpc>
                <a:spcPct val="150000"/>
              </a:lnSpc>
              <a:spcBef>
                <a:spcPts val="200"/>
              </a:spcBef>
              <a:spcAft>
                <a:spcPts val="200"/>
              </a:spcAft>
              <a:buClr>
                <a:schemeClr val="accent1"/>
              </a:buClr>
              <a:defRPr lang="en-US" sz="1800" dirty="0" smtClean="0">
                <a:solidFill>
                  <a:srgbClr val="0000FF"/>
                </a:solidFill>
                <a:latin typeface="Arial"/>
                <a:ea typeface="+mn-ea"/>
                <a:cs typeface="+mn-cs"/>
              </a:defRPr>
            </a:lvl1pPr>
            <a:lvl2pPr marL="355600" indent="-355600" algn="l" rtl="0" eaLnBrk="0" fontAlgn="base" hangingPunct="0">
              <a:spcBef>
                <a:spcPct val="20000"/>
              </a:spcBef>
              <a:spcAft>
                <a:spcPct val="0"/>
              </a:spcAft>
              <a:buFont typeface="Wingdings" pitchFamily="2" charset="2"/>
              <a:buChar char=""/>
              <a:defRPr>
                <a:solidFill>
                  <a:schemeClr val="tx1"/>
                </a:solidFill>
                <a:latin typeface="+mn-lt"/>
              </a:defRPr>
            </a:lvl2pPr>
            <a:lvl3pPr marL="719138" indent="-363538" algn="l" rtl="0" eaLnBrk="0" fontAlgn="base" hangingPunct="0">
              <a:spcBef>
                <a:spcPct val="20000"/>
              </a:spcBef>
              <a:spcAft>
                <a:spcPct val="0"/>
              </a:spcAft>
              <a:buChar char="•"/>
              <a:defRPr sz="1600">
                <a:solidFill>
                  <a:schemeClr val="tx1"/>
                </a:solidFill>
                <a:latin typeface="+mn-lt"/>
              </a:defRPr>
            </a:lvl3pPr>
            <a:lvl4pPr marL="1074738" indent="-355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a:defRPr/>
            </a:pPr>
            <a:r>
              <a:rPr lang="en-ZA" altLang="en-US" sz="1200" i="0" dirty="0">
                <a:solidFill>
                  <a:schemeClr val="tx1"/>
                </a:solidFill>
              </a:rPr>
              <a:t>The Remote Access (</a:t>
            </a:r>
            <a:r>
              <a:rPr lang="en-ZA" altLang="en-US" sz="1200" i="0" dirty="0" smtClean="0">
                <a:solidFill>
                  <a:schemeClr val="tx1"/>
                </a:solidFill>
              </a:rPr>
              <a:t>VPNC) service </a:t>
            </a:r>
            <a:r>
              <a:rPr lang="en-ZA" altLang="en-US" sz="1200" i="0" dirty="0">
                <a:solidFill>
                  <a:schemeClr val="tx1"/>
                </a:solidFill>
              </a:rPr>
              <a:t>provides remote connectivity </a:t>
            </a:r>
            <a:r>
              <a:rPr lang="en-ZA" altLang="en-US" sz="1200" i="0" dirty="0" smtClean="0">
                <a:solidFill>
                  <a:schemeClr val="tx1"/>
                </a:solidFill>
              </a:rPr>
              <a:t>to </a:t>
            </a:r>
            <a:r>
              <a:rPr lang="en-ZA" altLang="en-US" sz="1200" i="0" dirty="0">
                <a:solidFill>
                  <a:schemeClr val="tx1"/>
                </a:solidFill>
              </a:rPr>
              <a:t>the </a:t>
            </a:r>
            <a:r>
              <a:rPr lang="en-ZA" altLang="en-US" sz="1200" i="0" dirty="0" smtClean="0">
                <a:solidFill>
                  <a:schemeClr val="tx1"/>
                </a:solidFill>
              </a:rPr>
              <a:t>perimeter </a:t>
            </a:r>
            <a:r>
              <a:rPr lang="en-ZA" altLang="en-US" sz="1200" i="0" dirty="0">
                <a:solidFill>
                  <a:schemeClr val="tx1"/>
                </a:solidFill>
              </a:rPr>
              <a:t>network </a:t>
            </a:r>
            <a:r>
              <a:rPr lang="en-ZA" altLang="en-US" sz="1200" i="0" dirty="0" smtClean="0">
                <a:solidFill>
                  <a:schemeClr val="tx1"/>
                </a:solidFill>
              </a:rPr>
              <a:t>of the SITA core network </a:t>
            </a:r>
            <a:r>
              <a:rPr lang="en-ZA" altLang="en-US" sz="1200" i="0" dirty="0" err="1" smtClean="0">
                <a:solidFill>
                  <a:schemeClr val="tx1"/>
                </a:solidFill>
              </a:rPr>
              <a:t>nd</a:t>
            </a:r>
            <a:r>
              <a:rPr lang="en-ZA" altLang="en-US" sz="1200" i="0" dirty="0" smtClean="0">
                <a:solidFill>
                  <a:schemeClr val="tx1"/>
                </a:solidFill>
              </a:rPr>
              <a:t> </a:t>
            </a:r>
            <a:r>
              <a:rPr lang="en-ZA" altLang="en-US" sz="1200" i="0" dirty="0">
                <a:solidFill>
                  <a:schemeClr val="tx1"/>
                </a:solidFill>
              </a:rPr>
              <a:t>relevant </a:t>
            </a:r>
            <a:r>
              <a:rPr lang="en-ZA" altLang="en-US" sz="1200" i="0" dirty="0" smtClean="0">
                <a:solidFill>
                  <a:schemeClr val="tx1"/>
                </a:solidFill>
              </a:rPr>
              <a:t>VPNs.</a:t>
            </a:r>
          </a:p>
          <a:p>
            <a:pPr marL="285750" indent="-285750">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ZA" altLang="en-US" sz="1200" b="1" i="0" dirty="0" smtClean="0">
                <a:solidFill>
                  <a:schemeClr val="tx1"/>
                </a:solidFill>
              </a:rPr>
              <a:t>Features</a:t>
            </a:r>
            <a:r>
              <a:rPr lang="en-ZA" altLang="en-US" sz="1200" i="0" dirty="0">
                <a:solidFill>
                  <a:schemeClr val="tx1"/>
                </a:solidFill>
              </a:rPr>
              <a:t>:</a:t>
            </a:r>
          </a:p>
          <a:p>
            <a:pPr marL="285750" lvl="1" indent="-285750">
              <a:buSzPct val="45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ZA" altLang="en-US" sz="1200" i="0" dirty="0">
                <a:latin typeface="Arial"/>
                <a:cs typeface="+mn-cs"/>
              </a:rPr>
              <a:t>Controlled access to network resources – authorization is granular (i.e. specify source to destination)</a:t>
            </a:r>
          </a:p>
          <a:p>
            <a:pPr marL="285750" lvl="1" indent="-285750">
              <a:buSzPct val="45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ZA" altLang="en-US" sz="1200" i="0" dirty="0">
                <a:latin typeface="Arial"/>
                <a:cs typeface="+mn-cs"/>
              </a:rPr>
              <a:t>Security policies tailored to department's business requirements</a:t>
            </a:r>
          </a:p>
          <a:p>
            <a:pPr marL="285750" lvl="1" indent="-285750">
              <a:buSzPct val="45000"/>
              <a:buFont typeface="Wingdings" pitchFamily="2" charset="2"/>
              <a:buChar char="v"/>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ZA" altLang="en-US" sz="1200" i="0" dirty="0">
                <a:latin typeface="Arial"/>
                <a:cs typeface="+mn-cs"/>
              </a:rPr>
              <a:t>Secured mobility</a:t>
            </a:r>
          </a:p>
          <a:p>
            <a:pPr marL="285750" indent="-28575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ZA" altLang="en-US" sz="1200" i="0" dirty="0" smtClean="0">
              <a:solidFill>
                <a:schemeClr val="tx1"/>
              </a:solidFill>
            </a:endParaRPr>
          </a:p>
        </p:txBody>
      </p:sp>
      <p:sp>
        <p:nvSpPr>
          <p:cNvPr id="2" name="Title 1"/>
          <p:cNvSpPr>
            <a:spLocks noGrp="1"/>
          </p:cNvSpPr>
          <p:nvPr>
            <p:ph type="title"/>
          </p:nvPr>
        </p:nvSpPr>
        <p:spPr/>
        <p:txBody>
          <a:bodyPr/>
          <a:lstStyle/>
          <a:p>
            <a:r>
              <a:rPr lang="en-US" dirty="0" smtClean="0"/>
              <a:t>REMOTE ACCESS SERVICE</a:t>
            </a:r>
            <a:endParaRPr lang="en-US" dirty="0"/>
          </a:p>
        </p:txBody>
      </p:sp>
      <p:graphicFrame>
        <p:nvGraphicFramePr>
          <p:cNvPr id="8" name="Group 3"/>
          <p:cNvGraphicFramePr>
            <a:graphicFrameLocks noGrp="1"/>
          </p:cNvGraphicFramePr>
          <p:nvPr>
            <p:extLst>
              <p:ext uri="{D42A27DB-BD31-4B8C-83A1-F6EECF244321}">
                <p14:modId xmlns:p14="http://schemas.microsoft.com/office/powerpoint/2010/main" xmlns="" val="3808572146"/>
              </p:ext>
            </p:extLst>
          </p:nvPr>
        </p:nvGraphicFramePr>
        <p:xfrm>
          <a:off x="306388" y="4036983"/>
          <a:ext cx="9285287" cy="810691"/>
        </p:xfrm>
        <a:graphic>
          <a:graphicData uri="http://schemas.openxmlformats.org/drawingml/2006/table">
            <a:tbl>
              <a:tblPr/>
              <a:tblGrid>
                <a:gridCol w="2320528"/>
                <a:gridCol w="2320528"/>
                <a:gridCol w="2322116"/>
                <a:gridCol w="2322115"/>
              </a:tblGrid>
              <a:tr h="439524">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Service</a:t>
                      </a:r>
                    </a:p>
                  </a:txBody>
                  <a:tcPr marL="89985" marR="89985" marT="75732" marB="4683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Service Component</a:t>
                      </a:r>
                    </a:p>
                  </a:txBody>
                  <a:tcPr marL="89985" marR="89985" marT="75732" marB="4683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Unit of Measure</a:t>
                      </a:r>
                    </a:p>
                  </a:txBody>
                  <a:tcPr marL="89985" marR="89985" marT="75732" marB="4683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Metric</a:t>
                      </a:r>
                    </a:p>
                  </a:txBody>
                  <a:tcPr marL="89985" marR="89985" marT="75732" marB="4683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r>
              <a:tr h="371167">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Remote Access Services</a:t>
                      </a:r>
                    </a:p>
                  </a:txBody>
                  <a:tcPr marL="89985" marR="89985" marT="72159" marB="46624"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Remote access to DHA VPN</a:t>
                      </a:r>
                    </a:p>
                  </a:txBody>
                  <a:tcPr marL="89985" marR="89985" marT="72159" marB="46624"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 Availability</a:t>
                      </a:r>
                    </a:p>
                  </a:txBody>
                  <a:tcPr marL="89985" marR="89985" marT="72159" marB="46624"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98% during business hours </a:t>
                      </a:r>
                    </a:p>
                  </a:txBody>
                  <a:tcPr marL="89985" marR="89985" marT="72159" marB="46624"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r>
            </a:tbl>
          </a:graphicData>
        </a:graphic>
      </p:graphicFrame>
      <p:graphicFrame>
        <p:nvGraphicFramePr>
          <p:cNvPr id="9" name="Group 34"/>
          <p:cNvGraphicFramePr>
            <a:graphicFrameLocks noGrp="1"/>
          </p:cNvGraphicFramePr>
          <p:nvPr>
            <p:extLst>
              <p:ext uri="{D42A27DB-BD31-4B8C-83A1-F6EECF244321}">
                <p14:modId xmlns:p14="http://schemas.microsoft.com/office/powerpoint/2010/main" xmlns="" val="1624494240"/>
              </p:ext>
            </p:extLst>
          </p:nvPr>
        </p:nvGraphicFramePr>
        <p:xfrm>
          <a:off x="328613" y="5236439"/>
          <a:ext cx="9223374" cy="691356"/>
        </p:xfrm>
        <a:graphic>
          <a:graphicData uri="http://schemas.openxmlformats.org/drawingml/2006/table">
            <a:tbl>
              <a:tblPr/>
              <a:tblGrid>
                <a:gridCol w="1317398"/>
                <a:gridCol w="1317398"/>
                <a:gridCol w="1317398"/>
                <a:gridCol w="1318986"/>
                <a:gridCol w="1317398"/>
                <a:gridCol w="1317398"/>
                <a:gridCol w="1317398"/>
              </a:tblGrid>
              <a:tr h="287236">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Jan</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Feb</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Mar</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Apr</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May</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Jun</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cs typeface="Arial" pitchFamily="34" charset="0"/>
                        </a:rPr>
                        <a:t>Jul</a:t>
                      </a:r>
                    </a:p>
                  </a:txBody>
                  <a:tcPr marL="89985" marR="89985" marT="75533" marB="4671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r>
              <a:tr h="404120">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99.99 %</a:t>
                      </a:r>
                    </a:p>
                  </a:txBody>
                  <a:tcPr marL="89985" marR="89985" marT="72291" marB="46711"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99.74 %</a:t>
                      </a:r>
                    </a:p>
                  </a:txBody>
                  <a:tcPr marL="89985" marR="89985" marT="72291" marB="46711"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99.97 %</a:t>
                      </a:r>
                    </a:p>
                  </a:txBody>
                  <a:tcPr marL="89985" marR="89985" marT="72291" marB="46711"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99.66 %</a:t>
                      </a:r>
                    </a:p>
                  </a:txBody>
                  <a:tcPr marL="89985" marR="89985" marT="72291" marB="46711"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100 %</a:t>
                      </a:r>
                    </a:p>
                  </a:txBody>
                  <a:tcPr marL="89985" marR="89985" marT="72291" marB="46711"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100 %</a:t>
                      </a:r>
                    </a:p>
                  </a:txBody>
                  <a:tcPr marL="89985" marR="89985" marT="72291" marB="46711"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ea typeface="Droid Sans Fallback" charset="0"/>
                          <a:cs typeface="Droid Sans Fallback" charset="0"/>
                        </a:defRPr>
                      </a:lvl1pPr>
                      <a:lvl2pPr eaLnBrk="0" hangingPunct="0">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00000"/>
                          </a:solidFill>
                          <a:latin typeface="Arial" pitchFamily="34" charset="0"/>
                          <a:ea typeface="Droid Sans Fallback" charset="0"/>
                          <a:cs typeface="Droid Sans Fallback" charset="0"/>
                        </a:defRPr>
                      </a:lvl2pPr>
                      <a:lvl3pPr eaLnBrk="0" hangingPunct="0">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000000"/>
                          </a:solidFill>
                          <a:latin typeface="Arial" pitchFamily="34" charset="0"/>
                          <a:ea typeface="Droid Sans Fallback" charset="0"/>
                          <a:cs typeface="Droid Sans Fallback" charset="0"/>
                        </a:defRPr>
                      </a:lvl3pPr>
                      <a:lvl4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4pPr>
                      <a:lvl5pPr eaLnBrk="0" hangingPunct="0">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5pPr>
                      <a:lvl6pPr marL="25146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6pPr>
                      <a:lvl7pPr marL="29718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7pPr>
                      <a:lvl8pPr marL="34290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8pPr>
                      <a:lvl9pPr marL="3886200" indent="-228600" defTabSz="449263" eaLnBrk="0" fontAlgn="base" hangingPunct="0">
                        <a:spcBef>
                          <a:spcPts val="3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rgbClr val="000000"/>
                          </a:solidFill>
                          <a:latin typeface="Arial" pitchFamily="34" charset="0"/>
                          <a:ea typeface="Droid Sans Fallback" charset="0"/>
                          <a:cs typeface="Droid Sans Fallback"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rgbClr val="000000"/>
                          </a:solidFill>
                          <a:effectLst/>
                          <a:latin typeface="Arial" pitchFamily="34" charset="0"/>
                          <a:cs typeface="Arial" pitchFamily="34" charset="0"/>
                        </a:rPr>
                        <a:t>100 %</a:t>
                      </a:r>
                    </a:p>
                  </a:txBody>
                  <a:tcPr marL="89985" marR="89985" marT="72291" marB="46711"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0" name="TextBox 2"/>
          <p:cNvSpPr txBox="1">
            <a:spLocks noChangeArrowheads="1"/>
          </p:cNvSpPr>
          <p:nvPr/>
        </p:nvSpPr>
        <p:spPr bwMode="auto">
          <a:xfrm>
            <a:off x="272480" y="3717032"/>
            <a:ext cx="192142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i="1">
                <a:solidFill>
                  <a:schemeClr val="tx1"/>
                </a:solidFill>
                <a:latin typeface="Arial" pitchFamily="34" charset="0"/>
                <a:cs typeface="Arial" pitchFamily="34" charset="0"/>
              </a:defRPr>
            </a:lvl1pPr>
            <a:lvl2pPr marL="742950" indent="-285750" eaLnBrk="0" hangingPunct="0">
              <a:defRPr sz="1600" i="1">
                <a:solidFill>
                  <a:schemeClr val="tx1"/>
                </a:solidFill>
                <a:latin typeface="Arial" pitchFamily="34" charset="0"/>
                <a:cs typeface="Arial" pitchFamily="34" charset="0"/>
              </a:defRPr>
            </a:lvl2pPr>
            <a:lvl3pPr marL="1143000" indent="-228600" eaLnBrk="0" hangingPunct="0">
              <a:defRPr sz="1600" i="1">
                <a:solidFill>
                  <a:schemeClr val="tx1"/>
                </a:solidFill>
                <a:latin typeface="Arial" pitchFamily="34" charset="0"/>
                <a:cs typeface="Arial" pitchFamily="34" charset="0"/>
              </a:defRPr>
            </a:lvl3pPr>
            <a:lvl4pPr marL="1600200" indent="-228600" eaLnBrk="0" hangingPunct="0">
              <a:defRPr sz="1600" i="1">
                <a:solidFill>
                  <a:schemeClr val="tx1"/>
                </a:solidFill>
                <a:latin typeface="Arial" pitchFamily="34" charset="0"/>
                <a:cs typeface="Arial" pitchFamily="34" charset="0"/>
              </a:defRPr>
            </a:lvl4pPr>
            <a:lvl5pPr marL="2057400" indent="-228600" eaLnBrk="0" hangingPunc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i="1">
                <a:solidFill>
                  <a:schemeClr val="tx1"/>
                </a:solidFill>
                <a:latin typeface="Arial" pitchFamily="34" charset="0"/>
                <a:cs typeface="Arial" pitchFamily="34" charset="0"/>
              </a:defRPr>
            </a:lvl9pPr>
          </a:lstStyle>
          <a:p>
            <a:pPr eaLnBrk="1" hangingPunct="1"/>
            <a:r>
              <a:rPr lang="en-ZA" altLang="en-US" sz="1200" b="1" i="0" dirty="0"/>
              <a:t>Contracted SLA Metrics</a:t>
            </a:r>
          </a:p>
        </p:txBody>
      </p:sp>
      <p:sp>
        <p:nvSpPr>
          <p:cNvPr id="11" name="TextBox 7"/>
          <p:cNvSpPr txBox="1">
            <a:spLocks noChangeArrowheads="1"/>
          </p:cNvSpPr>
          <p:nvPr/>
        </p:nvSpPr>
        <p:spPr bwMode="auto">
          <a:xfrm>
            <a:off x="272480" y="4869160"/>
            <a:ext cx="26498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i="1">
                <a:solidFill>
                  <a:schemeClr val="tx1"/>
                </a:solidFill>
                <a:latin typeface="Arial" pitchFamily="34" charset="0"/>
                <a:cs typeface="Arial" pitchFamily="34" charset="0"/>
              </a:defRPr>
            </a:lvl1pPr>
            <a:lvl2pPr marL="742950" indent="-285750" eaLnBrk="0" hangingPunct="0">
              <a:defRPr sz="1600" i="1">
                <a:solidFill>
                  <a:schemeClr val="tx1"/>
                </a:solidFill>
                <a:latin typeface="Arial" pitchFamily="34" charset="0"/>
                <a:cs typeface="Arial" pitchFamily="34" charset="0"/>
              </a:defRPr>
            </a:lvl2pPr>
            <a:lvl3pPr marL="1143000" indent="-228600" eaLnBrk="0" hangingPunct="0">
              <a:defRPr sz="1600" i="1">
                <a:solidFill>
                  <a:schemeClr val="tx1"/>
                </a:solidFill>
                <a:latin typeface="Arial" pitchFamily="34" charset="0"/>
                <a:cs typeface="Arial" pitchFamily="34" charset="0"/>
              </a:defRPr>
            </a:lvl3pPr>
            <a:lvl4pPr marL="1600200" indent="-228600" eaLnBrk="0" hangingPunct="0">
              <a:defRPr sz="1600" i="1">
                <a:solidFill>
                  <a:schemeClr val="tx1"/>
                </a:solidFill>
                <a:latin typeface="Arial" pitchFamily="34" charset="0"/>
                <a:cs typeface="Arial" pitchFamily="34" charset="0"/>
              </a:defRPr>
            </a:lvl4pPr>
            <a:lvl5pPr marL="2057400" indent="-228600" eaLnBrk="0" hangingPunc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i="1">
                <a:solidFill>
                  <a:schemeClr val="tx1"/>
                </a:solidFill>
                <a:latin typeface="Arial" pitchFamily="34" charset="0"/>
                <a:cs typeface="Arial" pitchFamily="34" charset="0"/>
              </a:defRPr>
            </a:lvl9pPr>
          </a:lstStyle>
          <a:p>
            <a:pPr eaLnBrk="1" hangingPunct="1"/>
            <a:r>
              <a:rPr lang="en-ZA" altLang="en-US" sz="1200" b="1" i="0" dirty="0"/>
              <a:t>Performance A</a:t>
            </a:r>
            <a:r>
              <a:rPr lang="en-ZA" altLang="en-US" sz="1200" b="1" i="0" dirty="0" smtClean="0"/>
              <a:t>gainst </a:t>
            </a:r>
            <a:r>
              <a:rPr lang="en-ZA" altLang="en-US" sz="1200" b="1" i="0" dirty="0"/>
              <a:t>SLA M</a:t>
            </a:r>
            <a:r>
              <a:rPr lang="en-ZA" altLang="en-US" sz="1200" b="1" i="0" dirty="0" smtClean="0"/>
              <a:t>etrics</a:t>
            </a:r>
            <a:endParaRPr lang="en-ZA" altLang="en-US" sz="1200" b="1" i="0" dirty="0"/>
          </a:p>
        </p:txBody>
      </p:sp>
    </p:spTree>
    <p:extLst>
      <p:ext uri="{BB962C8B-B14F-4D97-AF65-F5344CB8AC3E}">
        <p14:creationId xmlns:p14="http://schemas.microsoft.com/office/powerpoint/2010/main" xmlns="" val="2976167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SITA MANDATE</a:t>
            </a:r>
            <a:endParaRPr lang="en-US" dirty="0"/>
          </a:p>
        </p:txBody>
      </p:sp>
      <p:sp>
        <p:nvSpPr>
          <p:cNvPr id="6" name="Content Placeholder 5"/>
          <p:cNvSpPr>
            <a:spLocks noGrp="1"/>
          </p:cNvSpPr>
          <p:nvPr>
            <p:ph idx="1"/>
          </p:nvPr>
        </p:nvSpPr>
        <p:spPr>
          <a:xfrm>
            <a:off x="584729" y="1628800"/>
            <a:ext cx="8970433" cy="3240360"/>
          </a:xfrm>
        </p:spPr>
        <p:txBody>
          <a:bodyPr/>
          <a:lstStyle/>
          <a:p>
            <a:pPr algn="just">
              <a:buFont typeface="Wingdings" pitchFamily="2" charset="2"/>
              <a:buChar char="v"/>
            </a:pPr>
            <a:r>
              <a:rPr lang="en-US" b="1" dirty="0" smtClean="0">
                <a:solidFill>
                  <a:schemeClr val="tx1"/>
                </a:solidFill>
              </a:rPr>
              <a:t>Mandated Services</a:t>
            </a:r>
          </a:p>
          <a:p>
            <a:pPr lvl="2" algn="just">
              <a:lnSpc>
                <a:spcPct val="150000"/>
              </a:lnSpc>
              <a:buFont typeface="Wingdings" pitchFamily="2" charset="2"/>
              <a:buChar char="v"/>
            </a:pPr>
            <a:r>
              <a:rPr lang="en-US" dirty="0" smtClean="0"/>
              <a:t>Section 7(2). For purposes of the Telecommunications Act, 1996, the provision of a private telecommunications network in terms of section (1)(a)(i) by the Agency on behalf of one or more departments or public bodies, must be construed as the provision of the network by the State for the purposes principally or integrally related to the operations of the State.</a:t>
            </a:r>
          </a:p>
          <a:p>
            <a:pPr lvl="2" algn="just">
              <a:lnSpc>
                <a:spcPct val="150000"/>
              </a:lnSpc>
              <a:buFont typeface="Wingdings" pitchFamily="2" charset="2"/>
              <a:buChar char="v"/>
            </a:pPr>
            <a:endParaRPr lang="en-US" dirty="0" smtClean="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5</a:t>
            </a:fld>
            <a:endParaRPr lang="en-ZA" dirty="0"/>
          </a:p>
        </p:txBody>
      </p:sp>
    </p:spTree>
    <p:extLst>
      <p:ext uri="{BB962C8B-B14F-4D97-AF65-F5344CB8AC3E}">
        <p14:creationId xmlns:p14="http://schemas.microsoft.com/office/powerpoint/2010/main" xmlns="" val="35956944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615553"/>
          </a:xfrm>
        </p:spPr>
        <p:txBody>
          <a:bodyPr/>
          <a:lstStyle/>
          <a:p>
            <a:r>
              <a:rPr lang="en-ZA" dirty="0" smtClean="0"/>
              <a:t>Mainframe hosting </a:t>
            </a:r>
            <a:endParaRPr lang="en-ZA" dirty="0"/>
          </a:p>
        </p:txBody>
      </p:sp>
      <p:sp>
        <p:nvSpPr>
          <p:cNvPr id="3" name="Text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50</a:t>
            </a:fld>
            <a:endParaRPr lang="en-ZA" dirty="0"/>
          </a:p>
        </p:txBody>
      </p:sp>
    </p:spTree>
    <p:extLst>
      <p:ext uri="{BB962C8B-B14F-4D97-AF65-F5344CB8AC3E}">
        <p14:creationId xmlns:p14="http://schemas.microsoft.com/office/powerpoint/2010/main" xmlns="" val="1396051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MAINFRAME HOSTING</a:t>
            </a:r>
            <a:endParaRPr lang="en-US" dirty="0"/>
          </a:p>
        </p:txBody>
      </p:sp>
      <p:sp>
        <p:nvSpPr>
          <p:cNvPr id="6" name="Content Placeholder 5"/>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51</a:t>
            </a:fld>
            <a:endParaRPr lang="en-ZA" dirty="0"/>
          </a:p>
        </p:txBody>
      </p:sp>
      <p:sp>
        <p:nvSpPr>
          <p:cNvPr id="7" name="TextBox 6"/>
          <p:cNvSpPr txBox="1">
            <a:spLocks noChangeArrowheads="1"/>
          </p:cNvSpPr>
          <p:nvPr/>
        </p:nvSpPr>
        <p:spPr bwMode="auto">
          <a:xfrm>
            <a:off x="776288" y="1556792"/>
            <a:ext cx="878522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1600" i="1">
                <a:solidFill>
                  <a:schemeClr val="tx1"/>
                </a:solidFill>
                <a:latin typeface="Arial" pitchFamily="34" charset="0"/>
                <a:cs typeface="Arial" pitchFamily="34" charset="0"/>
              </a:defRPr>
            </a:lvl1pPr>
            <a:lvl2pPr marL="742950" indent="-285750" eaLnBrk="0" hangingPunct="0">
              <a:defRPr sz="1600" i="1">
                <a:solidFill>
                  <a:schemeClr val="tx1"/>
                </a:solidFill>
                <a:latin typeface="Arial" pitchFamily="34" charset="0"/>
                <a:cs typeface="Arial" pitchFamily="34" charset="0"/>
              </a:defRPr>
            </a:lvl2pPr>
            <a:lvl3pPr marL="1143000" indent="-228600" eaLnBrk="0" hangingPunct="0">
              <a:defRPr sz="1600" i="1">
                <a:solidFill>
                  <a:schemeClr val="tx1"/>
                </a:solidFill>
                <a:latin typeface="Arial" pitchFamily="34" charset="0"/>
                <a:cs typeface="Arial" pitchFamily="34" charset="0"/>
              </a:defRPr>
            </a:lvl3pPr>
            <a:lvl4pPr marL="1600200" indent="-228600" eaLnBrk="0" hangingPunct="0">
              <a:defRPr sz="1600" i="1">
                <a:solidFill>
                  <a:schemeClr val="tx1"/>
                </a:solidFill>
                <a:latin typeface="Arial" pitchFamily="34" charset="0"/>
                <a:cs typeface="Arial" pitchFamily="34" charset="0"/>
              </a:defRPr>
            </a:lvl4pPr>
            <a:lvl5pPr marL="2057400" indent="-228600" eaLnBrk="0" hangingPunc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i="1">
                <a:solidFill>
                  <a:schemeClr val="tx1"/>
                </a:solidFill>
                <a:latin typeface="Arial" pitchFamily="34" charset="0"/>
                <a:cs typeface="Arial" pitchFamily="34" charset="0"/>
              </a:defRPr>
            </a:lvl9pPr>
          </a:lstStyle>
          <a:p>
            <a:pPr marL="0" indent="0" algn="just" eaLnBrk="1" hangingPunct="1">
              <a:lnSpc>
                <a:spcPct val="150000"/>
              </a:lnSpc>
            </a:pPr>
            <a:r>
              <a:rPr lang="en-ZA" altLang="en-US" sz="1200" b="1" i="0" dirty="0"/>
              <a:t>Service Description</a:t>
            </a:r>
          </a:p>
          <a:p>
            <a:pPr marL="48895" indent="0" algn="just">
              <a:lnSpc>
                <a:spcPct val="150000"/>
              </a:lnSpc>
              <a:spcAft>
                <a:spcPts val="0"/>
              </a:spcAft>
              <a:defRPr/>
            </a:pPr>
            <a:r>
              <a:rPr lang="en-ZA" sz="1200" i="0" dirty="0" smtClean="0"/>
              <a:t>The </a:t>
            </a:r>
            <a:r>
              <a:rPr lang="en-ZA" sz="1200" i="0" dirty="0"/>
              <a:t>Mainframe Hosting services provides capacity on mainframe technology infrastructure (hardware and software) for the processing of transversal and other client owned </a:t>
            </a:r>
            <a:r>
              <a:rPr lang="en-ZA" sz="1200" i="0" dirty="0" smtClean="0"/>
              <a:t>mainframe applications</a:t>
            </a:r>
            <a:r>
              <a:rPr lang="en-ZA" sz="1200" b="1" i="0" dirty="0" smtClean="0"/>
              <a:t>.</a:t>
            </a:r>
            <a:endParaRPr lang="en-ZA" altLang="en-US" sz="1200" b="1" i="0" dirty="0"/>
          </a:p>
        </p:txBody>
      </p:sp>
      <p:graphicFrame>
        <p:nvGraphicFramePr>
          <p:cNvPr id="8" name="Group 3"/>
          <p:cNvGraphicFramePr>
            <a:graphicFrameLocks noGrp="1"/>
          </p:cNvGraphicFramePr>
          <p:nvPr>
            <p:extLst>
              <p:ext uri="{D42A27DB-BD31-4B8C-83A1-F6EECF244321}">
                <p14:modId xmlns:p14="http://schemas.microsoft.com/office/powerpoint/2010/main" xmlns="" val="3894515673"/>
              </p:ext>
            </p:extLst>
          </p:nvPr>
        </p:nvGraphicFramePr>
        <p:xfrm>
          <a:off x="848295" y="2810150"/>
          <a:ext cx="8785225" cy="3067122"/>
        </p:xfrm>
        <a:graphic>
          <a:graphicData uri="http://schemas.openxmlformats.org/drawingml/2006/table">
            <a:tbl>
              <a:tblPr/>
              <a:tblGrid>
                <a:gridCol w="2088480"/>
                <a:gridCol w="2592288"/>
                <a:gridCol w="4104457"/>
              </a:tblGrid>
              <a:tr h="248035">
                <a:tc>
                  <a:txBody>
                    <a:bodyPr/>
                    <a:lstStyle>
                      <a:lvl1pPr defTabSz="449263"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defTabSz="449263"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ea typeface="Droid Sans Fallback"/>
                          <a:cs typeface="Droid Sans Fallback"/>
                        </a:rPr>
                        <a:t>Service Component</a:t>
                      </a:r>
                    </a:p>
                  </a:txBody>
                  <a:tcPr marL="89993" marR="89993"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defTabSz="449263"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defTabSz="449263"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ea typeface="Droid Sans Fallback"/>
                          <a:cs typeface="Droid Sans Fallback"/>
                        </a:rPr>
                        <a:t>Unit of Measure</a:t>
                      </a:r>
                    </a:p>
                  </a:txBody>
                  <a:tcPr marL="89993" marR="89993"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defTabSz="449263"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defTabSz="449263"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ea typeface="Droid Sans Fallback"/>
                          <a:cs typeface="Droid Sans Fallback"/>
                        </a:rPr>
                        <a:t>SLA Metrics</a:t>
                      </a:r>
                    </a:p>
                  </a:txBody>
                  <a:tcPr marL="89993" marR="89993"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r>
              <a:tr h="268621">
                <a:tc>
                  <a:txBody>
                    <a:bodyPr/>
                    <a:lstStyle>
                      <a:lvl1pPr defTabSz="449263"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defTabSz="449263"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Droid Sans Fallback"/>
                        </a:rPr>
                        <a:t>System Availability</a:t>
                      </a:r>
                    </a:p>
                  </a:txBody>
                  <a:tcPr marL="83071" marR="83071"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49263"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defTabSz="449263"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Droid Sans Fallback"/>
                        </a:rPr>
                        <a:t>% Availability</a:t>
                      </a:r>
                    </a:p>
                  </a:txBody>
                  <a:tcPr marL="83071" marR="83071"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l" defTabSz="914400" rtl="0" eaLnBrk="0" fontAlgn="base" latinLnBrk="0" hangingPunct="0">
                        <a:lnSpc>
                          <a:spcPct val="100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Droid Sans Fallback"/>
                        </a:rPr>
                        <a:t>System Availability of 98%</a:t>
                      </a:r>
                    </a:p>
                    <a:p>
                      <a:pPr marL="0" marR="0" lvl="0" indent="0" algn="l" defTabSz="914400" rtl="0" eaLnBrk="0" fontAlgn="base" latinLnBrk="0" hangingPunct="0">
                        <a:lnSpc>
                          <a:spcPct val="100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Droid Sans Fallback"/>
                      </a:endParaRPr>
                    </a:p>
                  </a:txBody>
                  <a:tcPr marL="83071" marR="83071"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r>
              <a:tr h="268607">
                <a:tc>
                  <a:txBody>
                    <a:bodyPr/>
                    <a:lstStyle>
                      <a:lvl1pPr defTabSz="449263"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defTabSz="449263"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Droid Sans Fallback"/>
                        </a:rPr>
                        <a:t>Database Availability</a:t>
                      </a:r>
                    </a:p>
                  </a:txBody>
                  <a:tcPr marL="83071" marR="83071"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49263"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defTabSz="449263"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Droid Sans Fallback"/>
                        </a:rPr>
                        <a:t>% Availability</a:t>
                      </a:r>
                    </a:p>
                  </a:txBody>
                  <a:tcPr marL="83071" marR="83071"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l" defTabSz="914400" rtl="0" eaLnBrk="0" fontAlgn="base" latinLnBrk="0" hangingPunct="0">
                        <a:lnSpc>
                          <a:spcPct val="100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Droid Sans Fallback"/>
                        </a:rPr>
                        <a:t>Database Availability of 98%</a:t>
                      </a:r>
                    </a:p>
                    <a:p>
                      <a:pPr marL="0" marR="0" lvl="0" indent="0" algn="l" defTabSz="914400" rtl="0" eaLnBrk="0" fontAlgn="base" latinLnBrk="0" hangingPunct="0">
                        <a:lnSpc>
                          <a:spcPct val="100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Droid Sans Fallback"/>
                      </a:endParaRPr>
                    </a:p>
                  </a:txBody>
                  <a:tcPr marL="83071" marR="83071"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r>
              <a:tr h="660422">
                <a:tc>
                  <a:txBody>
                    <a:bodyPr/>
                    <a:lstStyle>
                      <a:lvl1pPr defTabSz="449263"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defTabSz="449263"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Droid Sans Fallback"/>
                        </a:rPr>
                        <a:t>Disaster Recovery (warm)</a:t>
                      </a:r>
                    </a:p>
                  </a:txBody>
                  <a:tcPr marL="83071" marR="83071"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49263"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defTabSz="449263"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ctr" defTabSz="449263" rtl="0" eaLnBrk="1" fontAlgn="base" latinLnBrk="0" hangingPunct="1">
                        <a:lnSpc>
                          <a:spcPct val="89000"/>
                        </a:lnSpc>
                        <a:spcBef>
                          <a:spcPts val="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Droid Sans Fallback"/>
                        </a:rPr>
                        <a:t>Hours</a:t>
                      </a:r>
                    </a:p>
                    <a:p>
                      <a:pPr marL="0" marR="0" lvl="0" indent="0" algn="ctr" defTabSz="449263" rtl="0" eaLnBrk="1" fontAlgn="base" latinLnBrk="0" hangingPunct="1">
                        <a:lnSpc>
                          <a:spcPct val="89000"/>
                        </a:lnSpc>
                        <a:spcBef>
                          <a:spcPts val="2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Droid Sans Fallback"/>
                        </a:rPr>
                        <a:t>Number of DR tests</a:t>
                      </a:r>
                    </a:p>
                  </a:txBody>
                  <a:tcPr marL="83071" marR="83071"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l" defTabSz="914400" rtl="0" eaLnBrk="0" fontAlgn="base" latinLnBrk="0" hangingPunct="0">
                        <a:lnSpc>
                          <a:spcPct val="100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Droid Sans Fallback"/>
                        </a:rPr>
                        <a:t>Recovery Time Objective (RTO) 8 hours</a:t>
                      </a:r>
                    </a:p>
                    <a:p>
                      <a:pPr marL="0" marR="0" lvl="0" indent="0" algn="l" defTabSz="914400" rtl="0" eaLnBrk="0" fontAlgn="base" latinLnBrk="0" hangingPunct="0">
                        <a:lnSpc>
                          <a:spcPct val="100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Droid Sans Fallback"/>
                        </a:rPr>
                        <a:t>Two DR tests per year </a:t>
                      </a:r>
                    </a:p>
                    <a:p>
                      <a:pPr marL="0" marR="0" lvl="0" indent="0" algn="l" defTabSz="914400" rtl="0" eaLnBrk="0" fontAlgn="base" latinLnBrk="0" hangingPunct="0">
                        <a:lnSpc>
                          <a:spcPct val="100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Droid Sans Fallback"/>
                      </a:endParaRPr>
                    </a:p>
                  </a:txBody>
                  <a:tcPr marL="83071" marR="83071"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r>
              <a:tr h="1045587">
                <a:tc>
                  <a:txBody>
                    <a:bodyPr/>
                    <a:lstStyle>
                      <a:lvl1pPr defTabSz="449263"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defTabSz="449263"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GB" altLang="en-US" sz="1200" b="0" i="0" u="none" strike="noStrike" cap="none" normalizeH="0" baseline="0" dirty="0" err="1" smtClean="0">
                          <a:ln>
                            <a:noFill/>
                          </a:ln>
                          <a:solidFill>
                            <a:schemeClr val="tx1"/>
                          </a:solidFill>
                          <a:effectLst/>
                          <a:latin typeface="Arial" pitchFamily="34" charset="0"/>
                          <a:cs typeface="Arial" pitchFamily="34" charset="0"/>
                        </a:rPr>
                        <a:t>MTTr</a:t>
                      </a:r>
                      <a:r>
                        <a:rPr kumimoji="0" lang="en-GB" altLang="en-US" sz="1200" b="0" i="0" u="none" strike="noStrike" cap="none" normalizeH="0" baseline="0" dirty="0" smtClean="0">
                          <a:ln>
                            <a:noFill/>
                          </a:ln>
                          <a:solidFill>
                            <a:schemeClr val="tx1"/>
                          </a:solidFill>
                          <a:effectLst/>
                          <a:latin typeface="Arial" pitchFamily="34" charset="0"/>
                          <a:cs typeface="Arial" pitchFamily="34" charset="0"/>
                        </a:rPr>
                        <a:t> / MTTR (Mean time to respond / Resolve) for all  incidents and service requests</a:t>
                      </a:r>
                      <a:endParaRPr kumimoji="0" lang="en-ZA" altLang="en-US" sz="1200" b="0" i="0" u="none" strike="noStrike" cap="none" normalizeH="0" baseline="0" dirty="0" smtClean="0">
                        <a:ln>
                          <a:noFill/>
                        </a:ln>
                        <a:solidFill>
                          <a:srgbClr val="000000"/>
                        </a:solidFill>
                        <a:effectLst/>
                        <a:latin typeface="Arial" pitchFamily="34" charset="0"/>
                        <a:ea typeface="Droid Sans Fallback"/>
                        <a:cs typeface="Droid Sans Fallback"/>
                      </a:endParaRPr>
                    </a:p>
                  </a:txBody>
                  <a:tcPr marL="83071" marR="83071"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49263"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defTabSz="449263"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cs typeface="Arial" pitchFamily="34" charset="0"/>
                        </a:rPr>
                        <a:t>% Respond and Resolve times</a:t>
                      </a:r>
                      <a:endParaRPr kumimoji="0" lang="en-ZA" altLang="en-US" sz="1200" b="0" i="0" u="none" strike="noStrike" cap="none" normalizeH="0" baseline="0" dirty="0" smtClean="0">
                        <a:ln>
                          <a:noFill/>
                        </a:ln>
                        <a:solidFill>
                          <a:srgbClr val="000000"/>
                        </a:solidFill>
                        <a:effectLst/>
                        <a:latin typeface="Arial" pitchFamily="34" charset="0"/>
                        <a:ea typeface="Droid Sans Fallback"/>
                        <a:cs typeface="Droid Sans Fallback"/>
                      </a:endParaRPr>
                    </a:p>
                  </a:txBody>
                  <a:tcPr marL="83071" marR="83071"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buClr>
                          <a:schemeClr val="accent1"/>
                        </a:buClr>
                        <a:defRPr>
                          <a:solidFill>
                            <a:srgbClr val="0000FF"/>
                          </a:solidFill>
                          <a:latin typeface="Arial" pitchFamily="34" charset="0"/>
                        </a:defRPr>
                      </a:lvl1pPr>
                      <a:lvl2pPr marL="742950" indent="-285750" eaLnBrk="0" hangingPunct="0">
                        <a:spcBef>
                          <a:spcPct val="20000"/>
                        </a:spcBef>
                        <a:buFont typeface="Wingdings" pitchFamily="2" charset="2"/>
                        <a:defRPr sz="1600">
                          <a:solidFill>
                            <a:schemeClr val="tx1"/>
                          </a:solidFill>
                          <a:latin typeface="Arial" pitchFamily="34" charset="0"/>
                        </a:defRPr>
                      </a:lvl2pPr>
                      <a:lvl3pPr marL="1143000" indent="-228600" eaLnBrk="0" hangingPunct="0">
                        <a:spcBef>
                          <a:spcPct val="20000"/>
                        </a:spcBef>
                        <a:defRPr sz="1400">
                          <a:solidFill>
                            <a:schemeClr val="tx1"/>
                          </a:solidFill>
                          <a:latin typeface="Arial" pitchFamily="34" charset="0"/>
                        </a:defRPr>
                      </a:lvl3pPr>
                      <a:lvl4pPr marL="1600200" indent="-228600" eaLnBrk="0" hangingPunct="0">
                        <a:spcBef>
                          <a:spcPct val="20000"/>
                        </a:spcBef>
                        <a:defRPr sz="1200">
                          <a:solidFill>
                            <a:schemeClr val="tx1"/>
                          </a:solidFill>
                          <a:latin typeface="Arial" pitchFamily="34" charset="0"/>
                        </a:defRPr>
                      </a:lvl4pPr>
                      <a:lvl5pPr marL="2057400" indent="-228600" eaLnBrk="0" hangingPunct="0">
                        <a:spcBef>
                          <a:spcPct val="20000"/>
                        </a:spcBef>
                        <a:defRPr sz="1200">
                          <a:solidFill>
                            <a:schemeClr val="tx1"/>
                          </a:solidFill>
                          <a:latin typeface="Arial" pitchFamily="34" charset="0"/>
                        </a:defRPr>
                      </a:lvl5pPr>
                      <a:lvl6pPr marL="2514600" indent="-228600" eaLnBrk="0" fontAlgn="base" hangingPunct="0">
                        <a:spcBef>
                          <a:spcPct val="20000"/>
                        </a:spcBef>
                        <a:spcAft>
                          <a:spcPct val="0"/>
                        </a:spcAft>
                        <a:defRPr sz="1200">
                          <a:solidFill>
                            <a:schemeClr val="tx1"/>
                          </a:solidFill>
                          <a:latin typeface="Arial" pitchFamily="34" charset="0"/>
                        </a:defRPr>
                      </a:lvl6pPr>
                      <a:lvl7pPr marL="2971800" indent="-228600" eaLnBrk="0" fontAlgn="base" hangingPunct="0">
                        <a:spcBef>
                          <a:spcPct val="20000"/>
                        </a:spcBef>
                        <a:spcAft>
                          <a:spcPct val="0"/>
                        </a:spcAft>
                        <a:defRPr sz="1200">
                          <a:solidFill>
                            <a:schemeClr val="tx1"/>
                          </a:solidFill>
                          <a:latin typeface="Arial" pitchFamily="34" charset="0"/>
                        </a:defRPr>
                      </a:lvl7pPr>
                      <a:lvl8pPr marL="3429000" indent="-228600" eaLnBrk="0" fontAlgn="base" hangingPunct="0">
                        <a:spcBef>
                          <a:spcPct val="20000"/>
                        </a:spcBef>
                        <a:spcAft>
                          <a:spcPct val="0"/>
                        </a:spcAft>
                        <a:defRPr sz="1200">
                          <a:solidFill>
                            <a:schemeClr val="tx1"/>
                          </a:solidFill>
                          <a:latin typeface="Arial" pitchFamily="34" charset="0"/>
                        </a:defRPr>
                      </a:lvl8pPr>
                      <a:lvl9pPr marL="3886200" indent="-228600" eaLnBrk="0" fontAlgn="base" hangingPunct="0">
                        <a:spcBef>
                          <a:spcPct val="20000"/>
                        </a:spcBef>
                        <a:spcAft>
                          <a:spcPct val="0"/>
                        </a:spcAft>
                        <a:defRPr sz="12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dirty="0" smtClean="0">
                          <a:ln>
                            <a:noFill/>
                          </a:ln>
                          <a:solidFill>
                            <a:schemeClr val="tx1"/>
                          </a:solidFill>
                          <a:effectLst/>
                          <a:latin typeface="Arial" pitchFamily="34" charset="0"/>
                          <a:cs typeface="Arial" pitchFamily="34" charset="0"/>
                        </a:rPr>
                        <a:t>95% of calls will be responded to and/or resolved within agreed times rolled up across all priorities as follows (</a:t>
                      </a:r>
                      <a:r>
                        <a:rPr kumimoji="0" lang="en-ZA" altLang="en-US" sz="1200" b="0" i="0" u="none" strike="noStrike" cap="none" normalizeH="0" baseline="0" dirty="0" err="1" smtClean="0">
                          <a:ln>
                            <a:noFill/>
                          </a:ln>
                          <a:solidFill>
                            <a:schemeClr val="tx1"/>
                          </a:solidFill>
                          <a:effectLst/>
                          <a:latin typeface="Arial" pitchFamily="34" charset="0"/>
                          <a:cs typeface="Arial" pitchFamily="34" charset="0"/>
                        </a:rPr>
                        <a:t>MTTr</a:t>
                      </a:r>
                      <a:r>
                        <a:rPr kumimoji="0" lang="en-ZA" altLang="en-US" sz="1200" b="0" i="0" u="none" strike="noStrike" cap="none" normalizeH="0" baseline="0" dirty="0" smtClean="0">
                          <a:ln>
                            <a:noFill/>
                          </a:ln>
                          <a:solidFill>
                            <a:schemeClr val="tx1"/>
                          </a:solidFill>
                          <a:effectLst/>
                          <a:latin typeface="Arial" pitchFamily="34" charset="0"/>
                          <a:cs typeface="Arial" pitchFamily="34" charset="0"/>
                        </a:rPr>
                        <a:t>, MTTR) Critical (2hrs,4hrs), High ( 4hrs, 8hrs), Medium (8 hrs, 16hrs), Low (16 hrs, 24 </a:t>
                      </a:r>
                      <a:r>
                        <a:rPr kumimoji="0" lang="en-ZA" altLang="en-US" sz="1200" b="0" i="0" u="none" strike="noStrike" cap="none" normalizeH="0" baseline="0" dirty="0" err="1" smtClean="0">
                          <a:ln>
                            <a:noFill/>
                          </a:ln>
                          <a:solidFill>
                            <a:schemeClr val="tx1"/>
                          </a:solidFill>
                          <a:effectLst/>
                          <a:latin typeface="Arial" pitchFamily="34" charset="0"/>
                          <a:cs typeface="Arial" pitchFamily="34" charset="0"/>
                        </a:rPr>
                        <a:t>hrs</a:t>
                      </a:r>
                      <a:r>
                        <a:rPr kumimoji="0" lang="en-ZA" altLang="en-US" sz="1200" b="0" i="0" u="none" strike="noStrike" cap="none" normalizeH="0" baseline="0" dirty="0" smtClean="0">
                          <a:ln>
                            <a:noFill/>
                          </a:ln>
                          <a:solidFill>
                            <a:schemeClr val="tx1"/>
                          </a:solidFill>
                          <a:effectLst/>
                          <a:latin typeface="Arial" pitchFamily="34" charset="0"/>
                          <a:cs typeface="Arial" pitchFamily="34" charset="0"/>
                        </a:rPr>
                        <a:t>)</a:t>
                      </a:r>
                    </a:p>
                  </a:txBody>
                  <a:tcPr marL="83071" marR="83071"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8365959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4337" y="98048"/>
            <a:ext cx="9512167" cy="738664"/>
          </a:xfrm>
        </p:spPr>
        <p:txBody>
          <a:bodyPr/>
          <a:lstStyle/>
          <a:p>
            <a:r>
              <a:rPr lang="en-US" dirty="0" smtClean="0"/>
              <a:t>MAINFRAME HOSTING: </a:t>
            </a:r>
            <a:br>
              <a:rPr lang="en-US" dirty="0" smtClean="0"/>
            </a:br>
            <a:r>
              <a:rPr lang="en-US" dirty="0" smtClean="0"/>
              <a:t>AVAILABILITY</a:t>
            </a:r>
            <a:endParaRPr lang="en-US" dirty="0"/>
          </a:p>
        </p:txBody>
      </p:sp>
      <p:sp>
        <p:nvSpPr>
          <p:cNvPr id="6" name="Content Placeholder 5"/>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52</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1604810165"/>
              </p:ext>
            </p:extLst>
          </p:nvPr>
        </p:nvGraphicFramePr>
        <p:xfrm>
          <a:off x="920553" y="1819021"/>
          <a:ext cx="8346278" cy="3626203"/>
        </p:xfrm>
        <a:graphic>
          <a:graphicData uri="http://schemas.openxmlformats.org/drawingml/2006/table">
            <a:tbl>
              <a:tblPr firstRow="1" bandRow="1">
                <a:tableStyleId>{5C22544A-7EE6-4342-B048-85BDC9FD1C3A}</a:tableStyleId>
              </a:tblPr>
              <a:tblGrid>
                <a:gridCol w="1414624"/>
                <a:gridCol w="1414624"/>
                <a:gridCol w="1839010"/>
                <a:gridCol w="1909741"/>
                <a:gridCol w="1768279"/>
              </a:tblGrid>
              <a:tr h="655262">
                <a:tc>
                  <a:txBody>
                    <a:bodyPr/>
                    <a:lstStyle/>
                    <a:p>
                      <a:r>
                        <a:rPr lang="en-ZA" sz="1200" dirty="0" smtClean="0">
                          <a:solidFill>
                            <a:schemeClr val="bg1"/>
                          </a:solidFill>
                          <a:latin typeface="Arial" pitchFamily="34" charset="0"/>
                          <a:cs typeface="Arial" pitchFamily="34" charset="0"/>
                        </a:rPr>
                        <a:t>Month</a:t>
                      </a:r>
                      <a:endParaRPr lang="en-GB" sz="1200" dirty="0">
                        <a:solidFill>
                          <a:schemeClr val="bg1"/>
                        </a:solidFill>
                        <a:latin typeface="Arial" pitchFamily="34" charset="0"/>
                        <a:cs typeface="Arial" pitchFamily="34" charset="0"/>
                      </a:endParaRPr>
                    </a:p>
                  </a:txBody>
                  <a:tcPr marL="91437" marR="91437" marT="45716" marB="45716">
                    <a:solidFill>
                      <a:schemeClr val="accent1">
                        <a:lumMod val="75000"/>
                      </a:schemeClr>
                    </a:solidFill>
                  </a:tcPr>
                </a:tc>
                <a:tc>
                  <a:txBody>
                    <a:bodyPr/>
                    <a:lstStyle/>
                    <a:p>
                      <a:pPr algn="ctr"/>
                      <a:r>
                        <a:rPr lang="en-ZA" sz="1200" dirty="0" smtClean="0">
                          <a:solidFill>
                            <a:schemeClr val="bg1"/>
                          </a:solidFill>
                          <a:latin typeface="Arial" pitchFamily="34" charset="0"/>
                          <a:cs typeface="Arial" pitchFamily="34" charset="0"/>
                        </a:rPr>
                        <a:t>Systems</a:t>
                      </a:r>
                    </a:p>
                    <a:p>
                      <a:pPr algn="ctr"/>
                      <a:endParaRPr lang="en-ZA" sz="1200" dirty="0" smtClean="0">
                        <a:solidFill>
                          <a:schemeClr val="bg1"/>
                        </a:solidFill>
                        <a:latin typeface="Arial" pitchFamily="34" charset="0"/>
                        <a:cs typeface="Arial" pitchFamily="34" charset="0"/>
                      </a:endParaRPr>
                    </a:p>
                  </a:txBody>
                  <a:tcPr marL="91437" marR="91437" marT="45716" marB="45716">
                    <a:solidFill>
                      <a:schemeClr val="accent1">
                        <a:lumMod val="75000"/>
                      </a:schemeClr>
                    </a:solidFill>
                  </a:tcPr>
                </a:tc>
                <a:tc>
                  <a:txBody>
                    <a:bodyPr/>
                    <a:lstStyle/>
                    <a:p>
                      <a:pPr algn="ctr"/>
                      <a:r>
                        <a:rPr lang="en-ZA" sz="1200" dirty="0" smtClean="0">
                          <a:solidFill>
                            <a:schemeClr val="bg1"/>
                          </a:solidFill>
                          <a:latin typeface="Arial" pitchFamily="34" charset="0"/>
                          <a:cs typeface="Arial" pitchFamily="34" charset="0"/>
                        </a:rPr>
                        <a:t>Database</a:t>
                      </a:r>
                    </a:p>
                    <a:p>
                      <a:pPr algn="ctr"/>
                      <a:r>
                        <a:rPr lang="en-ZA" sz="1200" dirty="0" smtClean="0">
                          <a:solidFill>
                            <a:schemeClr val="bg1"/>
                          </a:solidFill>
                          <a:latin typeface="Arial" pitchFamily="34" charset="0"/>
                          <a:cs typeface="Arial" pitchFamily="34" charset="0"/>
                        </a:rPr>
                        <a:t>(DHA</a:t>
                      </a:r>
                      <a:r>
                        <a:rPr lang="en-ZA" sz="1200" baseline="0" dirty="0" smtClean="0">
                          <a:solidFill>
                            <a:schemeClr val="bg1"/>
                          </a:solidFill>
                          <a:latin typeface="Arial" pitchFamily="34" charset="0"/>
                          <a:cs typeface="Arial" pitchFamily="34" charset="0"/>
                        </a:rPr>
                        <a:t> Systems)</a:t>
                      </a:r>
                    </a:p>
                  </a:txBody>
                  <a:tcPr marL="91437" marR="91437" marT="45716" marB="45716">
                    <a:solidFill>
                      <a:schemeClr val="accent1">
                        <a:lumMod val="75000"/>
                      </a:schemeClr>
                    </a:solidFill>
                  </a:tcPr>
                </a:tc>
                <a:tc>
                  <a:txBody>
                    <a:bodyPr/>
                    <a:lstStyle/>
                    <a:p>
                      <a:pPr algn="ctr"/>
                      <a:r>
                        <a:rPr lang="en-ZA" sz="1200" dirty="0" smtClean="0">
                          <a:solidFill>
                            <a:schemeClr val="bg1"/>
                          </a:solidFill>
                          <a:latin typeface="Arial" pitchFamily="34" charset="0"/>
                          <a:cs typeface="Arial" pitchFamily="34" charset="0"/>
                        </a:rPr>
                        <a:t>Live</a:t>
                      </a:r>
                      <a:r>
                        <a:rPr lang="en-ZA" sz="1200" baseline="0" dirty="0" smtClean="0">
                          <a:solidFill>
                            <a:schemeClr val="bg1"/>
                          </a:solidFill>
                          <a:latin typeface="Arial" pitchFamily="34" charset="0"/>
                          <a:cs typeface="Arial" pitchFamily="34" charset="0"/>
                        </a:rPr>
                        <a:t> Capture MQ Production *</a:t>
                      </a:r>
                    </a:p>
                  </a:txBody>
                  <a:tcPr marL="91437" marR="91437" marT="45716" marB="45716">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bg1"/>
                          </a:solidFill>
                          <a:latin typeface="Arial" pitchFamily="34" charset="0"/>
                          <a:cs typeface="Arial" pitchFamily="34" charset="0"/>
                        </a:rPr>
                        <a:t>Database</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bg1"/>
                          </a:solidFill>
                          <a:latin typeface="Arial" pitchFamily="34" charset="0"/>
                          <a:cs typeface="Arial" pitchFamily="34" charset="0"/>
                        </a:rPr>
                        <a:t>(Transversals</a:t>
                      </a:r>
                      <a:r>
                        <a:rPr lang="en-ZA" sz="1200" baseline="0" dirty="0" smtClean="0">
                          <a:solidFill>
                            <a:schemeClr val="bg1"/>
                          </a:solidFill>
                          <a:latin typeface="Arial" pitchFamily="34" charset="0"/>
                          <a:cs typeface="Arial" pitchFamily="34" charset="0"/>
                        </a:rPr>
                        <a:t>)</a:t>
                      </a:r>
                      <a:endParaRPr lang="en-GB" sz="1200" dirty="0" smtClean="0">
                        <a:solidFill>
                          <a:schemeClr val="bg1"/>
                        </a:solidFill>
                        <a:latin typeface="Arial" pitchFamily="34" charset="0"/>
                        <a:cs typeface="Arial" pitchFamily="34" charset="0"/>
                      </a:endParaRPr>
                    </a:p>
                  </a:txBody>
                  <a:tcPr marL="91437" marR="91437" marT="45716" marB="45716">
                    <a:solidFill>
                      <a:schemeClr val="accent1">
                        <a:lumMod val="75000"/>
                      </a:schemeClr>
                    </a:solidFill>
                  </a:tcPr>
                </a:tc>
              </a:tr>
              <a:tr h="370808">
                <a:tc>
                  <a:txBody>
                    <a:bodyPr/>
                    <a:lstStyle/>
                    <a:p>
                      <a:pPr marL="36000" algn="l"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Feb 2016</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r>
              <a:tr h="370808">
                <a:tc>
                  <a:txBody>
                    <a:bodyPr/>
                    <a:lstStyle/>
                    <a:p>
                      <a:pPr marL="36000" algn="l"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Mar 2016</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r>
              <a:tr h="370808">
                <a:tc>
                  <a:txBody>
                    <a:bodyPr/>
                    <a:lstStyle/>
                    <a:p>
                      <a:pPr marL="36000" algn="l"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Apr 2016</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a:solidFill>
                            <a:schemeClr val="tx1"/>
                          </a:solidFill>
                          <a:latin typeface="Arial" panose="020B0604020202020204" pitchFamily="34" charset="0"/>
                          <a:ea typeface="+mn-ea"/>
                          <a:cs typeface="Arial" panose="020B0604020202020204" pitchFamily="34" charset="0"/>
                        </a:rPr>
                        <a:t>99.92%</a:t>
                      </a:r>
                    </a:p>
                  </a:txBody>
                  <a:tcPr marL="9524" marR="9524" marT="9525" marB="0" anchor="ctr"/>
                </a:tc>
                <a:tc>
                  <a:txBody>
                    <a:bodyPr/>
                    <a:lstStyle/>
                    <a:p>
                      <a:pPr marL="0" algn="ctr" defTabSz="914400" rtl="0" eaLnBrk="1" fontAlgn="b" latinLnBrk="0" hangingPunct="1"/>
                      <a:r>
                        <a:rPr lang="en-GB" sz="1200" kern="1200">
                          <a:solidFill>
                            <a:schemeClr val="tx1"/>
                          </a:solidFill>
                          <a:latin typeface="Arial" panose="020B0604020202020204" pitchFamily="34" charset="0"/>
                          <a:ea typeface="+mn-ea"/>
                          <a:cs typeface="Arial" panose="020B0604020202020204" pitchFamily="34" charset="0"/>
                        </a:rPr>
                        <a:t>99.80%</a:t>
                      </a:r>
                    </a:p>
                  </a:txBody>
                  <a:tcPr marL="9524" marR="9524" marT="9525" marB="0" anchor="ctr"/>
                </a:tc>
              </a:tr>
              <a:tr h="370808">
                <a:tc>
                  <a:txBody>
                    <a:bodyPr/>
                    <a:lstStyle/>
                    <a:p>
                      <a:pPr marL="36000" algn="l"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May 2016</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r>
              <a:tr h="370808">
                <a:tc>
                  <a:txBody>
                    <a:bodyPr/>
                    <a:lstStyle/>
                    <a:p>
                      <a:pPr marL="36000" algn="l"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June 2016</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r>
              <a:tr h="370808">
                <a:tc>
                  <a:txBody>
                    <a:bodyPr/>
                    <a:lstStyle/>
                    <a:p>
                      <a:pPr marL="36000" algn="l"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July 2016</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GB" sz="1200" kern="1200" dirty="0">
                          <a:solidFill>
                            <a:schemeClr val="tx1"/>
                          </a:solidFill>
                          <a:latin typeface="Arial" panose="020B0604020202020204" pitchFamily="34" charset="0"/>
                          <a:ea typeface="+mn-ea"/>
                          <a:cs typeface="Arial" panose="020B0604020202020204" pitchFamily="34" charset="0"/>
                        </a:rPr>
                        <a:t>98.33%</a:t>
                      </a:r>
                    </a:p>
                  </a:txBody>
                  <a:tcPr marL="9524" marR="9524" marT="9525" marB="0" anchor="ctr"/>
                </a:tc>
                <a:tc>
                  <a:txBody>
                    <a:bodyPr/>
                    <a:lstStyle/>
                    <a:p>
                      <a:pPr marL="0" algn="ctr" defTabSz="914400" rtl="0" eaLnBrk="1" fontAlgn="b" latinLnBrk="0" hangingPunct="1"/>
                      <a:r>
                        <a:rPr lang="en-GB" sz="1200" kern="1200" dirty="0" smtClean="0">
                          <a:solidFill>
                            <a:schemeClr val="tx1"/>
                          </a:solidFill>
                          <a:latin typeface="Arial" panose="020B0604020202020204" pitchFamily="34" charset="0"/>
                          <a:ea typeface="+mn-ea"/>
                          <a:cs typeface="Arial" panose="020B0604020202020204" pitchFamily="34" charset="0"/>
                        </a:rPr>
                        <a:t>100%</a:t>
                      </a:r>
                      <a:endParaRPr lang="en-GB" sz="1200"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r>
              <a:tr h="370808">
                <a:tc>
                  <a:txBody>
                    <a:bodyPr/>
                    <a:lstStyle/>
                    <a:p>
                      <a:pPr marL="36000" algn="l" defTabSz="914400" rtl="0" eaLnBrk="1" fontAlgn="b" latinLnBrk="0" hangingPunct="1"/>
                      <a:r>
                        <a:rPr lang="en-ZA" sz="1200" b="1" kern="1200" dirty="0" smtClean="0">
                          <a:solidFill>
                            <a:schemeClr val="tx1"/>
                          </a:solidFill>
                          <a:latin typeface="Arial" panose="020B0604020202020204" pitchFamily="34" charset="0"/>
                          <a:ea typeface="+mn-ea"/>
                          <a:cs typeface="Arial" panose="020B0604020202020204" pitchFamily="34" charset="0"/>
                        </a:rPr>
                        <a:t>Target</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ZA" sz="1200" b="1" kern="1200" dirty="0" smtClean="0">
                          <a:solidFill>
                            <a:schemeClr val="tx1"/>
                          </a:solidFill>
                          <a:latin typeface="Arial" panose="020B0604020202020204" pitchFamily="34" charset="0"/>
                          <a:ea typeface="+mn-ea"/>
                          <a:cs typeface="Arial" panose="020B0604020202020204" pitchFamily="34" charset="0"/>
                        </a:rPr>
                        <a:t>98%</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ZA" sz="1200" b="1" kern="1200" dirty="0" smtClean="0">
                          <a:solidFill>
                            <a:schemeClr val="tx1"/>
                          </a:solidFill>
                          <a:latin typeface="Arial" panose="020B0604020202020204" pitchFamily="34" charset="0"/>
                          <a:ea typeface="+mn-ea"/>
                          <a:cs typeface="Arial" panose="020B0604020202020204" pitchFamily="34" charset="0"/>
                        </a:rPr>
                        <a:t>98%</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ZA" sz="1200" b="1" kern="1200" dirty="0" smtClean="0">
                          <a:solidFill>
                            <a:schemeClr val="tx1"/>
                          </a:solidFill>
                          <a:latin typeface="Arial" panose="020B0604020202020204" pitchFamily="34" charset="0"/>
                          <a:ea typeface="+mn-ea"/>
                          <a:cs typeface="Arial" panose="020B0604020202020204" pitchFamily="34" charset="0"/>
                        </a:rPr>
                        <a:t>98%</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c>
                  <a:txBody>
                    <a:bodyPr/>
                    <a:lstStyle/>
                    <a:p>
                      <a:pPr marL="0" algn="ctr" defTabSz="914400" rtl="0" eaLnBrk="1" fontAlgn="b" latinLnBrk="0" hangingPunct="1"/>
                      <a:r>
                        <a:rPr lang="en-ZA" sz="1200" b="1" kern="1200" dirty="0" smtClean="0">
                          <a:solidFill>
                            <a:schemeClr val="tx1"/>
                          </a:solidFill>
                          <a:latin typeface="Arial" panose="020B0604020202020204" pitchFamily="34" charset="0"/>
                          <a:ea typeface="+mn-ea"/>
                          <a:cs typeface="Arial" panose="020B0604020202020204" pitchFamily="34" charset="0"/>
                        </a:rPr>
                        <a:t>98%</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9524" marR="9524" marT="9525" marB="0" anchor="ctr"/>
                </a:tc>
              </a:tr>
              <a:tr h="266731">
                <a:tc gridSpan="5">
                  <a:txBody>
                    <a:bodyPr/>
                    <a:lstStyle/>
                    <a:p>
                      <a:pPr marL="321750" indent="-285750" algn="l" defTabSz="914400" rtl="0" eaLnBrk="1" fontAlgn="b" latinLnBrk="0" hangingPunct="1">
                        <a:spcBef>
                          <a:spcPts val="600"/>
                        </a:spcBef>
                        <a:spcAft>
                          <a:spcPts val="600"/>
                        </a:spcAft>
                        <a:buSzPct val="110000"/>
                        <a:buFont typeface="Symbol" panose="05050102010706020507" pitchFamily="18" charset="2"/>
                        <a:buChar char="*"/>
                      </a:pPr>
                      <a:r>
                        <a:rPr lang="en-ZA" sz="1200" b="1" kern="1200" dirty="0" smtClean="0">
                          <a:solidFill>
                            <a:schemeClr val="tx1"/>
                          </a:solidFill>
                          <a:latin typeface="Arial" panose="020B0604020202020204" pitchFamily="34" charset="0"/>
                          <a:ea typeface="+mn-ea"/>
                          <a:cs typeface="Arial" panose="020B0604020202020204" pitchFamily="34" charset="0"/>
                        </a:rPr>
                        <a:t>Live Capture MQ</a:t>
                      </a:r>
                      <a:r>
                        <a:rPr lang="en-ZA" sz="1200" b="1" kern="1200" baseline="0" dirty="0" smtClean="0">
                          <a:solidFill>
                            <a:schemeClr val="tx1"/>
                          </a:solidFill>
                          <a:latin typeface="Arial" panose="020B0604020202020204" pitchFamily="34" charset="0"/>
                          <a:ea typeface="+mn-ea"/>
                          <a:cs typeface="Arial" panose="020B0604020202020204" pitchFamily="34" charset="0"/>
                        </a:rPr>
                        <a:t> not part of formally contracted service levels, but included because of criticality for DHA service delivery to citizens</a:t>
                      </a:r>
                      <a:r>
                        <a:rPr lang="en-ZA" sz="1200" b="1" kern="1200" baseline="0" dirty="0" smtClean="0">
                          <a:solidFill>
                            <a:schemeClr val="accent1">
                              <a:lumMod val="75000"/>
                            </a:schemeClr>
                          </a:solidFill>
                          <a:latin typeface="Arial" panose="020B0604020202020204" pitchFamily="34" charset="0"/>
                          <a:ea typeface="+mn-ea"/>
                          <a:cs typeface="Arial" panose="020B0604020202020204" pitchFamily="34" charset="0"/>
                        </a:rPr>
                        <a:t>. </a:t>
                      </a:r>
                      <a:endParaRPr lang="en-GB" sz="1200" b="1" kern="1200" dirty="0">
                        <a:solidFill>
                          <a:schemeClr val="accent1">
                            <a:lumMod val="75000"/>
                          </a:schemeClr>
                        </a:solidFill>
                        <a:latin typeface="Arial" panose="020B0604020202020204" pitchFamily="34" charset="0"/>
                        <a:ea typeface="+mn-ea"/>
                        <a:cs typeface="Arial" panose="020B0604020202020204" pitchFamily="34" charset="0"/>
                      </a:endParaRPr>
                    </a:p>
                  </a:txBody>
                  <a:tcPr marL="9524" marR="9524" marT="9525" marB="0" anchor="ctr"/>
                </a:tc>
                <a:tc hMerge="1">
                  <a:txBody>
                    <a:bodyPr/>
                    <a:lstStyle/>
                    <a:p>
                      <a:pPr marL="0" algn="ctr" defTabSz="914400" rtl="0" eaLnBrk="1" fontAlgn="b" latinLnBrk="0" hangingPunct="1"/>
                      <a:endParaRPr lang="en-GB" sz="1800" b="1" kern="1200" dirty="0">
                        <a:solidFill>
                          <a:srgbClr val="00B050"/>
                        </a:solidFill>
                        <a:latin typeface="+mn-lt"/>
                        <a:ea typeface="+mn-ea"/>
                        <a:cs typeface="+mn-cs"/>
                      </a:endParaRPr>
                    </a:p>
                  </a:txBody>
                  <a:tcPr marL="9525" marR="9525" marT="9525" marB="0" anchor="ctr"/>
                </a:tc>
                <a:tc hMerge="1">
                  <a:txBody>
                    <a:bodyPr/>
                    <a:lstStyle/>
                    <a:p>
                      <a:pPr marL="0" algn="ctr" defTabSz="914400" rtl="0" eaLnBrk="1" fontAlgn="b" latinLnBrk="0" hangingPunct="1"/>
                      <a:endParaRPr lang="en-GB" sz="1800" b="1" kern="1200" dirty="0">
                        <a:solidFill>
                          <a:srgbClr val="00B050"/>
                        </a:solidFill>
                        <a:latin typeface="+mn-lt"/>
                        <a:ea typeface="+mn-ea"/>
                        <a:cs typeface="+mn-cs"/>
                      </a:endParaRPr>
                    </a:p>
                  </a:txBody>
                  <a:tcPr marL="9525" marR="9525" marT="9525" marB="0" anchor="ctr"/>
                </a:tc>
                <a:tc hMerge="1">
                  <a:txBody>
                    <a:bodyPr/>
                    <a:lstStyle/>
                    <a:p>
                      <a:pPr marL="0" algn="ctr" defTabSz="914400" rtl="0" eaLnBrk="1" fontAlgn="b" latinLnBrk="0" hangingPunct="1"/>
                      <a:endParaRPr lang="en-GB" sz="1800" b="1" kern="1200" dirty="0">
                        <a:solidFill>
                          <a:srgbClr val="00B050"/>
                        </a:solidFill>
                        <a:latin typeface="+mn-lt"/>
                        <a:ea typeface="+mn-ea"/>
                        <a:cs typeface="+mn-cs"/>
                      </a:endParaRPr>
                    </a:p>
                  </a:txBody>
                  <a:tcPr marL="9525" marR="9525" marT="9525" marB="0" anchor="ctr"/>
                </a:tc>
                <a:tc hMerge="1">
                  <a:txBody>
                    <a:bodyPr/>
                    <a:lstStyle/>
                    <a:p>
                      <a:pPr marL="0" algn="ctr" defTabSz="914400" rtl="0" eaLnBrk="1" fontAlgn="b" latinLnBrk="0" hangingPunct="1"/>
                      <a:endParaRPr lang="en-GB" sz="1800" b="1" kern="1200" dirty="0">
                        <a:solidFill>
                          <a:srgbClr val="00B050"/>
                        </a:solidFill>
                        <a:latin typeface="+mn-lt"/>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xmlns="" val="22321323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53</a:t>
            </a:fld>
            <a:endParaRPr lang="en-ZA" dirty="0"/>
          </a:p>
        </p:txBody>
      </p:sp>
      <p:sp>
        <p:nvSpPr>
          <p:cNvPr id="9" name="Title 4"/>
          <p:cNvSpPr>
            <a:spLocks noGrp="1"/>
          </p:cNvSpPr>
          <p:nvPr>
            <p:ph type="title"/>
          </p:nvPr>
        </p:nvSpPr>
        <p:spPr>
          <a:xfrm>
            <a:off x="194337" y="98048"/>
            <a:ext cx="9512167" cy="738664"/>
          </a:xfrm>
        </p:spPr>
        <p:txBody>
          <a:bodyPr/>
          <a:lstStyle/>
          <a:p>
            <a:r>
              <a:rPr lang="en-US" dirty="0" smtClean="0"/>
              <a:t>MAINFRAME HOSTING: </a:t>
            </a:r>
            <a:br>
              <a:rPr lang="en-US" dirty="0" smtClean="0"/>
            </a:br>
            <a:r>
              <a:rPr lang="en-US" dirty="0" smtClean="0"/>
              <a:t>DISASTER RECOVERY</a:t>
            </a:r>
            <a:endParaRPr lang="en-US" dirty="0"/>
          </a:p>
        </p:txBody>
      </p:sp>
      <p:sp>
        <p:nvSpPr>
          <p:cNvPr id="10" name="Content Placeholder 2"/>
          <p:cNvSpPr txBox="1">
            <a:spLocks/>
          </p:cNvSpPr>
          <p:nvPr/>
        </p:nvSpPr>
        <p:spPr bwMode="auto">
          <a:xfrm>
            <a:off x="584200" y="1628775"/>
            <a:ext cx="8970963" cy="450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ts val="200"/>
              </a:spcBef>
              <a:spcAft>
                <a:spcPts val="200"/>
              </a:spcAft>
              <a:buClr>
                <a:schemeClr val="accent1"/>
              </a:buClr>
              <a:defRPr lang="en-US" sz="1800" dirty="0" smtClean="0">
                <a:solidFill>
                  <a:srgbClr val="0000FF"/>
                </a:solidFill>
                <a:latin typeface="Arial"/>
                <a:ea typeface="+mn-ea"/>
                <a:cs typeface="+mn-cs"/>
              </a:defRPr>
            </a:lvl1pPr>
            <a:lvl2pPr marL="355600" indent="-355600" algn="l" rtl="0" eaLnBrk="0" fontAlgn="base" hangingPunct="0">
              <a:spcBef>
                <a:spcPct val="20000"/>
              </a:spcBef>
              <a:spcAft>
                <a:spcPct val="0"/>
              </a:spcAft>
              <a:buFont typeface="Wingdings" pitchFamily="2" charset="2"/>
              <a:buChar char=""/>
              <a:defRPr>
                <a:solidFill>
                  <a:schemeClr val="tx1"/>
                </a:solidFill>
                <a:latin typeface="+mn-lt"/>
              </a:defRPr>
            </a:lvl2pPr>
            <a:lvl3pPr marL="719138" indent="-363538" algn="l" rtl="0" eaLnBrk="0" fontAlgn="base" hangingPunct="0">
              <a:spcBef>
                <a:spcPct val="20000"/>
              </a:spcBef>
              <a:spcAft>
                <a:spcPct val="0"/>
              </a:spcAft>
              <a:buChar char="•"/>
              <a:defRPr sz="1600">
                <a:solidFill>
                  <a:schemeClr val="tx1"/>
                </a:solidFill>
                <a:latin typeface="+mn-lt"/>
              </a:defRPr>
            </a:lvl3pPr>
            <a:lvl4pPr marL="1074738" indent="-355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285750" indent="-285750" algn="just">
              <a:buClrTx/>
              <a:buFont typeface="Wingdings" panose="05000000000000000000" pitchFamily="2" charset="2"/>
              <a:buChar char="v"/>
              <a:defRPr/>
            </a:pPr>
            <a:r>
              <a:rPr lang="en-ZA" sz="1400" i="0" dirty="0" smtClean="0">
                <a:solidFill>
                  <a:schemeClr val="tx1"/>
                </a:solidFill>
                <a:latin typeface="+mn-lt"/>
              </a:rPr>
              <a:t>The first of two DR test planned for the 2016/17 year was performed on Sunday, 21 August 2016. The Recovery Time Objective (RTO) of 8 hours was achieved. Actual recovery time on the day was 4.5 hours.</a:t>
            </a:r>
          </a:p>
          <a:p>
            <a:pPr marL="285750" indent="-285750" algn="just">
              <a:buClrTx/>
              <a:buFont typeface="Wingdings" panose="05000000000000000000" pitchFamily="2" charset="2"/>
              <a:buChar char="v"/>
              <a:defRPr/>
            </a:pPr>
            <a:endParaRPr lang="en-ZA" sz="1400" i="0" dirty="0" smtClean="0">
              <a:solidFill>
                <a:schemeClr val="tx1"/>
              </a:solidFill>
              <a:latin typeface="+mn-lt"/>
            </a:endParaRPr>
          </a:p>
          <a:p>
            <a:pPr marL="285750" indent="-285750" algn="just">
              <a:buClrTx/>
              <a:buFont typeface="Wingdings" panose="05000000000000000000" pitchFamily="2" charset="2"/>
              <a:buChar char="v"/>
              <a:defRPr/>
            </a:pPr>
            <a:r>
              <a:rPr lang="en-ZA" sz="1400" i="0" dirty="0" smtClean="0">
                <a:solidFill>
                  <a:schemeClr val="tx1"/>
                </a:solidFill>
                <a:latin typeface="+mn-lt"/>
              </a:rPr>
              <a:t>DHA participated in this test and confirmed that the following was tested successfully on the following applications:</a:t>
            </a:r>
          </a:p>
          <a:p>
            <a:pPr marL="641350" lvl="1" indent="-285750" algn="just">
              <a:lnSpc>
                <a:spcPct val="150000"/>
              </a:lnSpc>
              <a:buFont typeface="Arial" pitchFamily="34" charset="0"/>
              <a:buChar char="•"/>
              <a:defRPr/>
            </a:pPr>
            <a:r>
              <a:rPr lang="en-ZA" sz="1400" i="0" dirty="0" smtClean="0">
                <a:cs typeface="+mn-cs"/>
              </a:rPr>
              <a:t>Movement Control System (MCS)</a:t>
            </a:r>
          </a:p>
          <a:p>
            <a:pPr marL="641350" lvl="1" indent="-285750" algn="just">
              <a:lnSpc>
                <a:spcPct val="150000"/>
              </a:lnSpc>
              <a:buFont typeface="Arial" pitchFamily="34" charset="0"/>
              <a:buChar char="•"/>
              <a:defRPr/>
            </a:pPr>
            <a:r>
              <a:rPr lang="en-ZA" sz="1400" i="0" dirty="0" smtClean="0">
                <a:cs typeface="+mn-cs"/>
              </a:rPr>
              <a:t>National Population Register (NPR) Backend</a:t>
            </a:r>
            <a:endParaRPr lang="en-GB" sz="1400" i="0" dirty="0" smtClean="0">
              <a:cs typeface="+mn-cs"/>
            </a:endParaRPr>
          </a:p>
          <a:p>
            <a:pPr marL="641350" lvl="1" indent="-285750" algn="just">
              <a:lnSpc>
                <a:spcPct val="150000"/>
              </a:lnSpc>
              <a:buFont typeface="Arial" pitchFamily="34" charset="0"/>
              <a:buChar char="•"/>
              <a:defRPr/>
            </a:pPr>
            <a:r>
              <a:rPr lang="en-ZA" sz="1400" i="0" dirty="0" smtClean="0">
                <a:cs typeface="+mn-cs"/>
              </a:rPr>
              <a:t>NPR Births, Marriages and Deaths (BMD)</a:t>
            </a:r>
          </a:p>
          <a:p>
            <a:pPr marL="641350" lvl="1" indent="-285750" algn="just">
              <a:lnSpc>
                <a:spcPct val="150000"/>
              </a:lnSpc>
              <a:buFont typeface="Arial" pitchFamily="34" charset="0"/>
              <a:buChar char="•"/>
              <a:defRPr/>
            </a:pPr>
            <a:r>
              <a:rPr lang="en-ZA" sz="1400" i="0" dirty="0" smtClean="0">
                <a:cs typeface="+mn-cs"/>
              </a:rPr>
              <a:t>QA MQ Live Capture Queues</a:t>
            </a:r>
            <a:endParaRPr lang="en-GB" sz="1400" i="0" dirty="0" smtClean="0">
              <a:cs typeface="+mn-cs"/>
            </a:endParaRPr>
          </a:p>
          <a:p>
            <a:pPr marL="641350" lvl="1" indent="-285750" algn="just">
              <a:lnSpc>
                <a:spcPct val="150000"/>
              </a:lnSpc>
              <a:buFont typeface="Arial" pitchFamily="34" charset="0"/>
              <a:buChar char="•"/>
              <a:defRPr/>
            </a:pPr>
            <a:r>
              <a:rPr lang="en-ZA" sz="1400" i="0" dirty="0" smtClean="0">
                <a:cs typeface="+mn-cs"/>
              </a:rPr>
              <a:t>NPR Front office (BMD)</a:t>
            </a:r>
          </a:p>
          <a:p>
            <a:pPr marL="641350" lvl="1" indent="-285750" algn="just">
              <a:lnSpc>
                <a:spcPct val="150000"/>
              </a:lnSpc>
              <a:buFont typeface="Arial" pitchFamily="34" charset="0"/>
              <a:buChar char="•"/>
              <a:defRPr/>
            </a:pPr>
            <a:r>
              <a:rPr lang="en-ZA" sz="1400" i="0" dirty="0" smtClean="0"/>
              <a:t>PERSAL</a:t>
            </a:r>
          </a:p>
          <a:p>
            <a:pPr marL="641350" lvl="1" indent="-285750" algn="just">
              <a:lnSpc>
                <a:spcPct val="150000"/>
              </a:lnSpc>
              <a:buFont typeface="Arial" pitchFamily="34" charset="0"/>
              <a:buChar char="•"/>
              <a:defRPr/>
            </a:pPr>
            <a:r>
              <a:rPr lang="en-ZA" sz="1400" i="0" dirty="0" smtClean="0"/>
              <a:t>LOGIS</a:t>
            </a:r>
            <a:endParaRPr lang="en-GB" sz="1400" i="0" dirty="0"/>
          </a:p>
        </p:txBody>
      </p:sp>
    </p:spTree>
    <p:extLst>
      <p:ext uri="{BB962C8B-B14F-4D97-AF65-F5344CB8AC3E}">
        <p14:creationId xmlns:p14="http://schemas.microsoft.com/office/powerpoint/2010/main" xmlns="" val="5568321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4337" y="98048"/>
            <a:ext cx="9512167" cy="738664"/>
          </a:xfrm>
        </p:spPr>
        <p:txBody>
          <a:bodyPr/>
          <a:lstStyle/>
          <a:p>
            <a:r>
              <a:rPr lang="en-US" dirty="0" smtClean="0"/>
              <a:t>MAINFRAME HOSTING: </a:t>
            </a:r>
            <a:br>
              <a:rPr lang="en-US" dirty="0" smtClean="0"/>
            </a:br>
            <a:r>
              <a:rPr lang="en-US" dirty="0" smtClean="0"/>
              <a:t>RESPONSIVENESS</a:t>
            </a:r>
            <a:endParaRPr lang="en-US" dirty="0"/>
          </a:p>
        </p:txBody>
      </p:sp>
      <p:sp>
        <p:nvSpPr>
          <p:cNvPr id="6" name="Content Placeholder 5"/>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54</a:t>
            </a:fld>
            <a:endParaRPr lang="en-ZA" dirty="0"/>
          </a:p>
        </p:txBody>
      </p:sp>
      <p:graphicFrame>
        <p:nvGraphicFramePr>
          <p:cNvPr id="7" name="Content Placeholder 4"/>
          <p:cNvGraphicFramePr>
            <a:graphicFrameLocks/>
          </p:cNvGraphicFramePr>
          <p:nvPr>
            <p:extLst>
              <p:ext uri="{D42A27DB-BD31-4B8C-83A1-F6EECF244321}">
                <p14:modId xmlns:p14="http://schemas.microsoft.com/office/powerpoint/2010/main" xmlns="" val="1962822908"/>
              </p:ext>
            </p:extLst>
          </p:nvPr>
        </p:nvGraphicFramePr>
        <p:xfrm>
          <a:off x="992559" y="1629571"/>
          <a:ext cx="8136905" cy="3681784"/>
        </p:xfrm>
        <a:graphic>
          <a:graphicData uri="http://schemas.openxmlformats.org/drawingml/2006/table">
            <a:tbl>
              <a:tblPr firstRow="1" bandRow="1">
                <a:tableStyleId>{5C22544A-7EE6-4342-B048-85BDC9FD1C3A}</a:tableStyleId>
              </a:tblPr>
              <a:tblGrid>
                <a:gridCol w="1306264"/>
                <a:gridCol w="1632829"/>
                <a:gridCol w="1698143"/>
                <a:gridCol w="1763456"/>
                <a:gridCol w="1736213"/>
              </a:tblGrid>
              <a:tr h="728477">
                <a:tc>
                  <a:txBody>
                    <a:bodyPr/>
                    <a:lstStyle/>
                    <a:p>
                      <a:r>
                        <a:rPr lang="en-ZA" sz="1200" dirty="0" smtClean="0">
                          <a:solidFill>
                            <a:schemeClr val="bg1"/>
                          </a:solidFill>
                          <a:latin typeface="Arial" pitchFamily="34" charset="0"/>
                          <a:cs typeface="Arial" pitchFamily="34" charset="0"/>
                        </a:rPr>
                        <a:t>Month</a:t>
                      </a:r>
                      <a:endParaRPr lang="en-GB" sz="1200" dirty="0">
                        <a:solidFill>
                          <a:schemeClr val="bg1"/>
                        </a:solidFill>
                        <a:latin typeface="Arial" pitchFamily="34" charset="0"/>
                        <a:cs typeface="Arial" pitchFamily="34" charset="0"/>
                      </a:endParaRPr>
                    </a:p>
                  </a:txBody>
                  <a:tcPr marL="91453" marR="91453" marT="45700" marB="45700">
                    <a:solidFill>
                      <a:schemeClr val="accent1">
                        <a:lumMod val="75000"/>
                      </a:schemeClr>
                    </a:solidFill>
                  </a:tcPr>
                </a:tc>
                <a:tc>
                  <a:txBody>
                    <a:bodyPr/>
                    <a:lstStyle/>
                    <a:p>
                      <a:pPr algn="ctr"/>
                      <a:r>
                        <a:rPr lang="en-ZA" sz="1200" dirty="0" smtClean="0">
                          <a:solidFill>
                            <a:schemeClr val="bg1"/>
                          </a:solidFill>
                          <a:latin typeface="Arial" pitchFamily="34" charset="0"/>
                          <a:cs typeface="Arial" pitchFamily="34" charset="0"/>
                        </a:rPr>
                        <a:t>#</a:t>
                      </a:r>
                      <a:r>
                        <a:rPr lang="en-ZA" sz="1200" baseline="0" dirty="0" smtClean="0">
                          <a:solidFill>
                            <a:schemeClr val="bg1"/>
                          </a:solidFill>
                          <a:latin typeface="Arial" pitchFamily="34" charset="0"/>
                          <a:cs typeface="Arial" pitchFamily="34" charset="0"/>
                        </a:rPr>
                        <a:t> </a:t>
                      </a:r>
                      <a:r>
                        <a:rPr lang="en-ZA" sz="1200" dirty="0" smtClean="0">
                          <a:solidFill>
                            <a:schemeClr val="bg1"/>
                          </a:solidFill>
                          <a:latin typeface="Arial" pitchFamily="34" charset="0"/>
                          <a:cs typeface="Arial" pitchFamily="34" charset="0"/>
                        </a:rPr>
                        <a:t>of Incidents</a:t>
                      </a:r>
                      <a:r>
                        <a:rPr lang="en-ZA" sz="1200" baseline="0" dirty="0" smtClean="0">
                          <a:solidFill>
                            <a:schemeClr val="bg1"/>
                          </a:solidFill>
                          <a:latin typeface="Arial" pitchFamily="34" charset="0"/>
                          <a:cs typeface="Arial" pitchFamily="34" charset="0"/>
                        </a:rPr>
                        <a:t> </a:t>
                      </a:r>
                    </a:p>
                    <a:p>
                      <a:pPr algn="ctr"/>
                      <a:r>
                        <a:rPr lang="en-ZA" sz="1200" baseline="0" dirty="0" smtClean="0">
                          <a:solidFill>
                            <a:schemeClr val="bg1"/>
                          </a:solidFill>
                          <a:latin typeface="Arial" pitchFamily="34" charset="0"/>
                          <a:cs typeface="Arial" pitchFamily="34" charset="0"/>
                        </a:rPr>
                        <a:t>&amp; Requests</a:t>
                      </a:r>
                      <a:endParaRPr lang="en-GB" sz="1200" dirty="0">
                        <a:solidFill>
                          <a:schemeClr val="bg1"/>
                        </a:solidFill>
                        <a:latin typeface="Arial" pitchFamily="34" charset="0"/>
                        <a:cs typeface="Arial" pitchFamily="34" charset="0"/>
                      </a:endParaRPr>
                    </a:p>
                  </a:txBody>
                  <a:tcPr marL="91453" marR="91453" marT="45700" marB="45700">
                    <a:solidFill>
                      <a:schemeClr val="accent1">
                        <a:lumMod val="75000"/>
                      </a:schemeClr>
                    </a:solidFill>
                  </a:tcPr>
                </a:tc>
                <a:tc>
                  <a:txBody>
                    <a:bodyPr/>
                    <a:lstStyle/>
                    <a:p>
                      <a:pPr algn="ctr"/>
                      <a:r>
                        <a:rPr lang="en-ZA" sz="1200" dirty="0" smtClean="0">
                          <a:solidFill>
                            <a:schemeClr val="bg1"/>
                          </a:solidFill>
                          <a:latin typeface="Arial" pitchFamily="34" charset="0"/>
                          <a:cs typeface="Arial" pitchFamily="34" charset="0"/>
                        </a:rPr>
                        <a:t>Service Desk</a:t>
                      </a:r>
                    </a:p>
                    <a:p>
                      <a:pPr algn="ctr"/>
                      <a:r>
                        <a:rPr lang="en-ZA" sz="1200" dirty="0" smtClean="0">
                          <a:solidFill>
                            <a:schemeClr val="bg1"/>
                          </a:solidFill>
                          <a:latin typeface="Arial" pitchFamily="34" charset="0"/>
                          <a:cs typeface="Arial" pitchFamily="34" charset="0"/>
                        </a:rPr>
                        <a:t>Call Answering </a:t>
                      </a:r>
                      <a:endParaRPr lang="en-GB" sz="1200" dirty="0">
                        <a:solidFill>
                          <a:schemeClr val="bg1"/>
                        </a:solidFill>
                        <a:latin typeface="Arial" pitchFamily="34" charset="0"/>
                        <a:cs typeface="Arial" pitchFamily="34" charset="0"/>
                      </a:endParaRPr>
                    </a:p>
                  </a:txBody>
                  <a:tcPr marL="91453" marR="91453" marT="45700" marB="45700">
                    <a:solidFill>
                      <a:schemeClr val="accent1">
                        <a:lumMod val="75000"/>
                      </a:schemeClr>
                    </a:solidFill>
                  </a:tcPr>
                </a:tc>
                <a:tc>
                  <a:txBody>
                    <a:bodyPr/>
                    <a:lstStyle/>
                    <a:p>
                      <a:pPr algn="ctr"/>
                      <a:r>
                        <a:rPr lang="en-ZA" sz="1200" dirty="0" smtClean="0">
                          <a:solidFill>
                            <a:schemeClr val="bg1"/>
                          </a:solidFill>
                          <a:latin typeface="Arial" pitchFamily="34" charset="0"/>
                          <a:cs typeface="Arial" pitchFamily="34" charset="0"/>
                        </a:rPr>
                        <a:t>Mean Time To respond</a:t>
                      </a:r>
                      <a:endParaRPr lang="en-GB" sz="1200" dirty="0">
                        <a:solidFill>
                          <a:schemeClr val="bg1"/>
                        </a:solidFill>
                        <a:latin typeface="Arial" pitchFamily="34" charset="0"/>
                        <a:cs typeface="Arial" pitchFamily="34" charset="0"/>
                      </a:endParaRPr>
                    </a:p>
                  </a:txBody>
                  <a:tcPr marL="91453" marR="91453" marT="45700" marB="45700">
                    <a:solidFill>
                      <a:schemeClr val="accent1">
                        <a:lumMod val="75000"/>
                      </a:schemeClr>
                    </a:solidFill>
                  </a:tcPr>
                </a:tc>
                <a:tc>
                  <a:txBody>
                    <a:bodyPr/>
                    <a:lstStyle/>
                    <a:p>
                      <a:pPr algn="ctr"/>
                      <a:r>
                        <a:rPr lang="en-ZA" sz="1200" dirty="0" smtClean="0">
                          <a:solidFill>
                            <a:schemeClr val="bg1"/>
                          </a:solidFill>
                          <a:latin typeface="Arial" pitchFamily="34" charset="0"/>
                          <a:cs typeface="Arial" pitchFamily="34" charset="0"/>
                        </a:rPr>
                        <a:t>Mean Time To Resolve</a:t>
                      </a:r>
                      <a:endParaRPr lang="en-GB" sz="1200" dirty="0">
                        <a:solidFill>
                          <a:schemeClr val="bg1"/>
                        </a:solidFill>
                        <a:latin typeface="Arial" pitchFamily="34" charset="0"/>
                        <a:cs typeface="Arial" pitchFamily="34" charset="0"/>
                      </a:endParaRPr>
                    </a:p>
                  </a:txBody>
                  <a:tcPr marL="91453" marR="91453" marT="45700" marB="45700">
                    <a:solidFill>
                      <a:schemeClr val="accent1">
                        <a:lumMod val="75000"/>
                      </a:schemeClr>
                    </a:solidFill>
                  </a:tcPr>
                </a:tc>
              </a:tr>
              <a:tr h="421901">
                <a:tc>
                  <a:txBody>
                    <a:bodyPr/>
                    <a:lstStyle/>
                    <a:p>
                      <a:pPr marL="36000" algn="l" defTabSz="914400" rtl="0" eaLnBrk="1" fontAlgn="b" latinLnBrk="0" hangingPunct="1"/>
                      <a:r>
                        <a:rPr lang="en-GB" sz="1200" kern="1200" dirty="0" smtClean="0">
                          <a:solidFill>
                            <a:schemeClr val="tx1"/>
                          </a:solidFill>
                          <a:latin typeface="Arial" pitchFamily="34" charset="0"/>
                          <a:ea typeface="+mn-ea"/>
                          <a:cs typeface="Arial" pitchFamily="34" charset="0"/>
                        </a:rPr>
                        <a:t>Feb 2016</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algn="ctr" fontAlgn="b"/>
                      <a:r>
                        <a:rPr lang="en-GB" sz="1200" kern="1200" dirty="0">
                          <a:solidFill>
                            <a:schemeClr val="tx1"/>
                          </a:solidFill>
                          <a:latin typeface="Arial" pitchFamily="34" charset="0"/>
                          <a:ea typeface="+mn-ea"/>
                          <a:cs typeface="Arial" pitchFamily="34" charset="0"/>
                        </a:rPr>
                        <a:t>55</a:t>
                      </a: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86%</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100%</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100%</a:t>
                      </a:r>
                      <a:endParaRPr lang="en-GB" sz="1200" kern="1200" dirty="0">
                        <a:solidFill>
                          <a:schemeClr val="tx1"/>
                        </a:solidFill>
                        <a:latin typeface="Arial" pitchFamily="34" charset="0"/>
                        <a:ea typeface="+mn-ea"/>
                        <a:cs typeface="Arial" pitchFamily="34" charset="0"/>
                      </a:endParaRPr>
                    </a:p>
                  </a:txBody>
                  <a:tcPr marL="9526" marR="9526" marT="9521" marB="0" anchor="ctr"/>
                </a:tc>
              </a:tr>
              <a:tr h="421901">
                <a:tc>
                  <a:txBody>
                    <a:bodyPr/>
                    <a:lstStyle/>
                    <a:p>
                      <a:pPr marL="36000" algn="l" defTabSz="914400" rtl="0" eaLnBrk="1" fontAlgn="b" latinLnBrk="0" hangingPunct="1"/>
                      <a:r>
                        <a:rPr lang="en-GB" sz="1200" kern="1200" dirty="0" smtClean="0">
                          <a:solidFill>
                            <a:schemeClr val="tx1"/>
                          </a:solidFill>
                          <a:latin typeface="Arial" pitchFamily="34" charset="0"/>
                          <a:ea typeface="+mn-ea"/>
                          <a:cs typeface="Arial" pitchFamily="34" charset="0"/>
                        </a:rPr>
                        <a:t>Mar 2016</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algn="ctr" fontAlgn="b"/>
                      <a:r>
                        <a:rPr lang="en-GB" sz="1200" kern="1200" dirty="0">
                          <a:solidFill>
                            <a:schemeClr val="tx1"/>
                          </a:solidFill>
                          <a:latin typeface="Arial" pitchFamily="34" charset="0"/>
                          <a:ea typeface="+mn-ea"/>
                          <a:cs typeface="Arial" pitchFamily="34" charset="0"/>
                        </a:rPr>
                        <a:t>28</a:t>
                      </a: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80%</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100%</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100%</a:t>
                      </a:r>
                      <a:endParaRPr lang="en-GB" sz="1200" kern="1200" dirty="0">
                        <a:solidFill>
                          <a:schemeClr val="tx1"/>
                        </a:solidFill>
                        <a:latin typeface="Arial" pitchFamily="34" charset="0"/>
                        <a:ea typeface="+mn-ea"/>
                        <a:cs typeface="Arial" pitchFamily="34" charset="0"/>
                      </a:endParaRPr>
                    </a:p>
                  </a:txBody>
                  <a:tcPr marL="9526" marR="9526" marT="9521" marB="0" anchor="ctr"/>
                </a:tc>
              </a:tr>
              <a:tr h="421901">
                <a:tc>
                  <a:txBody>
                    <a:bodyPr/>
                    <a:lstStyle/>
                    <a:p>
                      <a:pPr marL="36000" algn="l" defTabSz="914400" rtl="0" eaLnBrk="1" fontAlgn="b" latinLnBrk="0" hangingPunct="1"/>
                      <a:r>
                        <a:rPr lang="en-GB" sz="1200" kern="1200" dirty="0" smtClean="0">
                          <a:solidFill>
                            <a:schemeClr val="tx1"/>
                          </a:solidFill>
                          <a:latin typeface="Arial" pitchFamily="34" charset="0"/>
                          <a:ea typeface="+mn-ea"/>
                          <a:cs typeface="Arial" pitchFamily="34" charset="0"/>
                        </a:rPr>
                        <a:t>Apr 2016</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algn="ctr" fontAlgn="b"/>
                      <a:r>
                        <a:rPr lang="en-GB" sz="1200" kern="1200" dirty="0">
                          <a:solidFill>
                            <a:schemeClr val="tx1"/>
                          </a:solidFill>
                          <a:latin typeface="Arial" pitchFamily="34" charset="0"/>
                          <a:ea typeface="+mn-ea"/>
                          <a:cs typeface="Arial" pitchFamily="34" charset="0"/>
                        </a:rPr>
                        <a:t>28</a:t>
                      </a: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86%</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100%</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100%</a:t>
                      </a:r>
                      <a:endParaRPr lang="en-GB" sz="1200" kern="1200" dirty="0">
                        <a:solidFill>
                          <a:schemeClr val="tx1"/>
                        </a:solidFill>
                        <a:latin typeface="Arial" pitchFamily="34" charset="0"/>
                        <a:ea typeface="+mn-ea"/>
                        <a:cs typeface="Arial" pitchFamily="34" charset="0"/>
                      </a:endParaRPr>
                    </a:p>
                  </a:txBody>
                  <a:tcPr marL="9526" marR="9526" marT="9521" marB="0" anchor="ctr"/>
                </a:tc>
              </a:tr>
              <a:tr h="421901">
                <a:tc>
                  <a:txBody>
                    <a:bodyPr/>
                    <a:lstStyle/>
                    <a:p>
                      <a:pPr marL="36000" algn="l" defTabSz="914400" rtl="0" eaLnBrk="1" fontAlgn="b" latinLnBrk="0" hangingPunct="1"/>
                      <a:r>
                        <a:rPr lang="en-GB" sz="1200" kern="1200" dirty="0" smtClean="0">
                          <a:solidFill>
                            <a:schemeClr val="tx1"/>
                          </a:solidFill>
                          <a:latin typeface="Arial" pitchFamily="34" charset="0"/>
                          <a:ea typeface="+mn-ea"/>
                          <a:cs typeface="Arial" pitchFamily="34" charset="0"/>
                        </a:rPr>
                        <a:t>May 2016</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algn="ctr" fontAlgn="b"/>
                      <a:r>
                        <a:rPr lang="en-GB" sz="1200" kern="1200" dirty="0">
                          <a:solidFill>
                            <a:schemeClr val="tx1"/>
                          </a:solidFill>
                          <a:latin typeface="Arial" pitchFamily="34" charset="0"/>
                          <a:ea typeface="+mn-ea"/>
                          <a:cs typeface="Arial" pitchFamily="34" charset="0"/>
                        </a:rPr>
                        <a:t>29</a:t>
                      </a: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97%</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100%</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100%</a:t>
                      </a:r>
                      <a:endParaRPr lang="en-GB" sz="1200" kern="1200" dirty="0">
                        <a:solidFill>
                          <a:schemeClr val="tx1"/>
                        </a:solidFill>
                        <a:latin typeface="Arial" pitchFamily="34" charset="0"/>
                        <a:ea typeface="+mn-ea"/>
                        <a:cs typeface="Arial" pitchFamily="34" charset="0"/>
                      </a:endParaRPr>
                    </a:p>
                  </a:txBody>
                  <a:tcPr marL="9526" marR="9526" marT="9521" marB="0" anchor="ctr"/>
                </a:tc>
              </a:tr>
              <a:tr h="421901">
                <a:tc>
                  <a:txBody>
                    <a:bodyPr/>
                    <a:lstStyle/>
                    <a:p>
                      <a:pPr marL="36000" algn="l" defTabSz="914400" rtl="0" eaLnBrk="1" fontAlgn="b" latinLnBrk="0" hangingPunct="1"/>
                      <a:r>
                        <a:rPr lang="en-GB" sz="1200" kern="1200" dirty="0" smtClean="0">
                          <a:solidFill>
                            <a:schemeClr val="tx1"/>
                          </a:solidFill>
                          <a:latin typeface="Arial" pitchFamily="34" charset="0"/>
                          <a:ea typeface="+mn-ea"/>
                          <a:cs typeface="Arial" pitchFamily="34" charset="0"/>
                        </a:rPr>
                        <a:t>June 2016</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algn="ctr" fontAlgn="b"/>
                      <a:r>
                        <a:rPr lang="en-GB" sz="1200" kern="1200" dirty="0">
                          <a:solidFill>
                            <a:schemeClr val="tx1"/>
                          </a:solidFill>
                          <a:latin typeface="Arial" pitchFamily="34" charset="0"/>
                          <a:ea typeface="+mn-ea"/>
                          <a:cs typeface="Arial" pitchFamily="34" charset="0"/>
                        </a:rPr>
                        <a:t>39</a:t>
                      </a: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98%</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100%</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100%</a:t>
                      </a:r>
                      <a:endParaRPr lang="en-GB" sz="1200" kern="1200" dirty="0">
                        <a:solidFill>
                          <a:schemeClr val="tx1"/>
                        </a:solidFill>
                        <a:latin typeface="Arial" pitchFamily="34" charset="0"/>
                        <a:ea typeface="+mn-ea"/>
                        <a:cs typeface="Arial" pitchFamily="34" charset="0"/>
                      </a:endParaRPr>
                    </a:p>
                  </a:txBody>
                  <a:tcPr marL="9526" marR="9526" marT="9521" marB="0" anchor="ctr"/>
                </a:tc>
              </a:tr>
              <a:tr h="421901">
                <a:tc>
                  <a:txBody>
                    <a:bodyPr/>
                    <a:lstStyle/>
                    <a:p>
                      <a:pPr marL="36000" algn="l" defTabSz="914400" rtl="0" eaLnBrk="1" fontAlgn="b" latinLnBrk="0" hangingPunct="1"/>
                      <a:r>
                        <a:rPr lang="en-GB" sz="1200" kern="1200" dirty="0" smtClean="0">
                          <a:solidFill>
                            <a:schemeClr val="tx1"/>
                          </a:solidFill>
                          <a:latin typeface="Arial" pitchFamily="34" charset="0"/>
                          <a:ea typeface="+mn-ea"/>
                          <a:cs typeface="Arial" pitchFamily="34" charset="0"/>
                        </a:rPr>
                        <a:t>July 2016</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algn="ctr" fontAlgn="b"/>
                      <a:r>
                        <a:rPr lang="en-GB" sz="1200" kern="1200" dirty="0">
                          <a:solidFill>
                            <a:schemeClr val="tx1"/>
                          </a:solidFill>
                          <a:latin typeface="Arial" pitchFamily="34" charset="0"/>
                          <a:ea typeface="+mn-ea"/>
                          <a:cs typeface="Arial" pitchFamily="34" charset="0"/>
                        </a:rPr>
                        <a:t>74</a:t>
                      </a: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96%</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100%</a:t>
                      </a:r>
                      <a:endParaRPr lang="en-GB" sz="1200" kern="1200" dirty="0">
                        <a:solidFill>
                          <a:schemeClr val="tx1"/>
                        </a:solidFill>
                        <a:latin typeface="Arial" pitchFamily="34" charset="0"/>
                        <a:ea typeface="+mn-ea"/>
                        <a:cs typeface="Arial" pitchFamily="34" charset="0"/>
                      </a:endParaRPr>
                    </a:p>
                  </a:txBody>
                  <a:tcPr marL="9526" marR="9526" marT="9521" marB="0" anchor="ctr"/>
                </a:tc>
                <a:tc>
                  <a:txBody>
                    <a:bodyPr/>
                    <a:lstStyle/>
                    <a:p>
                      <a:pPr marL="0" algn="ctr" defTabSz="914400" rtl="0" eaLnBrk="1" fontAlgn="b" latinLnBrk="0" hangingPunct="1"/>
                      <a:r>
                        <a:rPr lang="en-GB" sz="1200" kern="1200" dirty="0" smtClean="0">
                          <a:solidFill>
                            <a:schemeClr val="tx1"/>
                          </a:solidFill>
                          <a:latin typeface="Arial" pitchFamily="34" charset="0"/>
                          <a:ea typeface="+mn-ea"/>
                          <a:cs typeface="Arial" pitchFamily="34" charset="0"/>
                        </a:rPr>
                        <a:t>100%</a:t>
                      </a:r>
                      <a:endParaRPr lang="en-GB" sz="1200" kern="1200" dirty="0">
                        <a:solidFill>
                          <a:schemeClr val="tx1"/>
                        </a:solidFill>
                        <a:latin typeface="Arial" pitchFamily="34" charset="0"/>
                        <a:ea typeface="+mn-ea"/>
                        <a:cs typeface="Arial" pitchFamily="34" charset="0"/>
                      </a:endParaRPr>
                    </a:p>
                  </a:txBody>
                  <a:tcPr marL="9526" marR="9526" marT="9521" marB="0" anchor="ctr"/>
                </a:tc>
              </a:tr>
              <a:tr h="421901">
                <a:tc>
                  <a:txBody>
                    <a:bodyPr/>
                    <a:lstStyle/>
                    <a:p>
                      <a:pPr marL="36000" algn="l" defTabSz="914400" rtl="0" eaLnBrk="1" fontAlgn="b" latinLnBrk="0" hangingPunct="1"/>
                      <a:r>
                        <a:rPr lang="en-ZA" sz="1200" b="1" kern="1200" dirty="0" smtClean="0">
                          <a:solidFill>
                            <a:schemeClr val="tx1"/>
                          </a:solidFill>
                          <a:latin typeface="Arial" pitchFamily="34" charset="0"/>
                          <a:ea typeface="+mn-ea"/>
                          <a:cs typeface="Arial" pitchFamily="34" charset="0"/>
                        </a:rPr>
                        <a:t>Target</a:t>
                      </a:r>
                      <a:endParaRPr lang="en-GB" sz="1200" b="1" kern="1200" dirty="0">
                        <a:solidFill>
                          <a:schemeClr val="tx1"/>
                        </a:solidFill>
                        <a:latin typeface="Arial" pitchFamily="34" charset="0"/>
                        <a:ea typeface="+mn-ea"/>
                        <a:cs typeface="Arial" pitchFamily="34" charset="0"/>
                      </a:endParaRPr>
                    </a:p>
                  </a:txBody>
                  <a:tcPr marL="9526" marR="9526" marT="9521" marB="0" anchor="ctr"/>
                </a:tc>
                <a:tc>
                  <a:txBody>
                    <a:bodyPr/>
                    <a:lstStyle/>
                    <a:p>
                      <a:endParaRPr lang="en-GB" sz="1200" dirty="0">
                        <a:solidFill>
                          <a:schemeClr val="tx1"/>
                        </a:solidFill>
                        <a:latin typeface="Arial" pitchFamily="34" charset="0"/>
                        <a:cs typeface="Arial" pitchFamily="34" charset="0"/>
                      </a:endParaRPr>
                    </a:p>
                  </a:txBody>
                  <a:tcPr marL="91453" marR="91453" marT="45700" marB="45700"/>
                </a:tc>
                <a:tc>
                  <a:txBody>
                    <a:bodyPr/>
                    <a:lstStyle/>
                    <a:p>
                      <a:pPr marL="0" algn="ctr" defTabSz="914400" rtl="0" eaLnBrk="1" fontAlgn="b" latinLnBrk="0" hangingPunct="1"/>
                      <a:r>
                        <a:rPr lang="en-GB" sz="1200" b="1" kern="1200" dirty="0" smtClean="0">
                          <a:solidFill>
                            <a:schemeClr val="tx1"/>
                          </a:solidFill>
                          <a:latin typeface="Arial" pitchFamily="34" charset="0"/>
                          <a:ea typeface="+mn-ea"/>
                          <a:cs typeface="Arial" pitchFamily="34" charset="0"/>
                        </a:rPr>
                        <a:t>80%</a:t>
                      </a:r>
                      <a:endParaRPr lang="en-GB" sz="1200" b="1" kern="1200" dirty="0">
                        <a:solidFill>
                          <a:schemeClr val="tx1"/>
                        </a:solidFill>
                        <a:latin typeface="Arial" pitchFamily="34" charset="0"/>
                        <a:ea typeface="+mn-ea"/>
                        <a:cs typeface="Arial" pitchFamily="34" charset="0"/>
                      </a:endParaRPr>
                    </a:p>
                  </a:txBody>
                  <a:tcPr marL="9526" marR="9526" marT="9521" marB="0" anchor="ctr"/>
                </a:tc>
                <a:tc>
                  <a:txBody>
                    <a:bodyPr/>
                    <a:lstStyle/>
                    <a:p>
                      <a:pPr marL="0" algn="ctr" defTabSz="914400" rtl="0" eaLnBrk="1" fontAlgn="b" latinLnBrk="0" hangingPunct="1"/>
                      <a:r>
                        <a:rPr lang="en-ZA" sz="1200" b="1" kern="1200" dirty="0" smtClean="0">
                          <a:solidFill>
                            <a:schemeClr val="tx1"/>
                          </a:solidFill>
                          <a:latin typeface="Arial" pitchFamily="34" charset="0"/>
                          <a:ea typeface="+mn-ea"/>
                          <a:cs typeface="Arial" pitchFamily="34" charset="0"/>
                        </a:rPr>
                        <a:t>95%</a:t>
                      </a:r>
                      <a:endParaRPr lang="en-GB" sz="1200" b="1" kern="1200" dirty="0">
                        <a:solidFill>
                          <a:schemeClr val="tx1"/>
                        </a:solidFill>
                        <a:latin typeface="Arial" pitchFamily="34" charset="0"/>
                        <a:ea typeface="+mn-ea"/>
                        <a:cs typeface="Arial" pitchFamily="34" charset="0"/>
                      </a:endParaRPr>
                    </a:p>
                  </a:txBody>
                  <a:tcPr marL="9526" marR="9526" marT="9521" marB="0" anchor="ctr"/>
                </a:tc>
                <a:tc>
                  <a:txBody>
                    <a:bodyPr/>
                    <a:lstStyle/>
                    <a:p>
                      <a:pPr marL="0" algn="ctr" defTabSz="914400" rtl="0" eaLnBrk="1" fontAlgn="b" latinLnBrk="0" hangingPunct="1"/>
                      <a:r>
                        <a:rPr lang="en-ZA" sz="1200" b="1" kern="1200" dirty="0" smtClean="0">
                          <a:solidFill>
                            <a:schemeClr val="tx1"/>
                          </a:solidFill>
                          <a:latin typeface="Arial" pitchFamily="34" charset="0"/>
                          <a:ea typeface="+mn-ea"/>
                          <a:cs typeface="Arial" pitchFamily="34" charset="0"/>
                        </a:rPr>
                        <a:t>95%</a:t>
                      </a:r>
                      <a:endParaRPr lang="en-GB" sz="1200" b="1" kern="1200" dirty="0">
                        <a:solidFill>
                          <a:schemeClr val="tx1"/>
                        </a:solidFill>
                        <a:latin typeface="Arial" pitchFamily="34" charset="0"/>
                        <a:ea typeface="+mn-ea"/>
                        <a:cs typeface="Arial" pitchFamily="34" charset="0"/>
                      </a:endParaRPr>
                    </a:p>
                  </a:txBody>
                  <a:tcPr marL="9526" marR="9526" marT="9521" marB="0" anchor="ctr"/>
                </a:tc>
              </a:tr>
            </a:tbl>
          </a:graphicData>
        </a:graphic>
      </p:graphicFrame>
    </p:spTree>
    <p:extLst>
      <p:ext uri="{BB962C8B-B14F-4D97-AF65-F5344CB8AC3E}">
        <p14:creationId xmlns:p14="http://schemas.microsoft.com/office/powerpoint/2010/main" xmlns="" val="617882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4337" y="98048"/>
            <a:ext cx="9512167" cy="738664"/>
          </a:xfrm>
        </p:spPr>
        <p:txBody>
          <a:bodyPr/>
          <a:lstStyle/>
          <a:p>
            <a:r>
              <a:rPr lang="en-US" dirty="0" smtClean="0"/>
              <a:t>MAINFRAME HOSTING: </a:t>
            </a:r>
            <a:br>
              <a:rPr lang="en-US" dirty="0" smtClean="0"/>
            </a:br>
            <a:r>
              <a:rPr lang="en-US" dirty="0" smtClean="0"/>
              <a:t>INCIDENTS</a:t>
            </a:r>
            <a:endParaRPr lang="en-US" dirty="0"/>
          </a:p>
        </p:txBody>
      </p:sp>
      <p:sp>
        <p:nvSpPr>
          <p:cNvPr id="6" name="Content Placeholder 5"/>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55</a:t>
            </a:fld>
            <a:endParaRPr lang="en-ZA" dirty="0"/>
          </a:p>
        </p:txBody>
      </p:sp>
      <p:graphicFrame>
        <p:nvGraphicFramePr>
          <p:cNvPr id="8" name="Content Placeholder 4"/>
          <p:cNvGraphicFramePr>
            <a:graphicFrameLocks/>
          </p:cNvGraphicFramePr>
          <p:nvPr>
            <p:extLst>
              <p:ext uri="{D42A27DB-BD31-4B8C-83A1-F6EECF244321}">
                <p14:modId xmlns:p14="http://schemas.microsoft.com/office/powerpoint/2010/main" xmlns="" val="1602547929"/>
              </p:ext>
            </p:extLst>
          </p:nvPr>
        </p:nvGraphicFramePr>
        <p:xfrm>
          <a:off x="633412" y="2348880"/>
          <a:ext cx="8928100" cy="2664321"/>
        </p:xfrm>
        <a:graphic>
          <a:graphicData uri="http://schemas.openxmlformats.org/drawingml/2006/table">
            <a:tbl>
              <a:tblPr firstRow="1" bandRow="1">
                <a:tableStyleId>{5C22544A-7EE6-4342-B048-85BDC9FD1C3A}</a:tableStyleId>
              </a:tblPr>
              <a:tblGrid>
                <a:gridCol w="1079798"/>
                <a:gridCol w="6569521"/>
                <a:gridCol w="1278781"/>
              </a:tblGrid>
              <a:tr h="365785">
                <a:tc>
                  <a:txBody>
                    <a:bodyPr/>
                    <a:lstStyle/>
                    <a:p>
                      <a:r>
                        <a:rPr lang="en-ZA" sz="1200" dirty="0" smtClean="0">
                          <a:solidFill>
                            <a:schemeClr val="bg1"/>
                          </a:solidFill>
                          <a:latin typeface="Arial" pitchFamily="34" charset="0"/>
                          <a:cs typeface="Arial" pitchFamily="34" charset="0"/>
                        </a:rPr>
                        <a:t>Date</a:t>
                      </a:r>
                      <a:endParaRPr lang="en-GB" sz="1200" dirty="0">
                        <a:solidFill>
                          <a:schemeClr val="bg1"/>
                        </a:solidFill>
                        <a:latin typeface="Arial" pitchFamily="34" charset="0"/>
                        <a:cs typeface="Arial" pitchFamily="34" charset="0"/>
                      </a:endParaRPr>
                    </a:p>
                  </a:txBody>
                  <a:tcPr marL="91425" marR="91425" marT="45733" marB="45733">
                    <a:solidFill>
                      <a:schemeClr val="accent1">
                        <a:lumMod val="75000"/>
                      </a:schemeClr>
                    </a:solidFill>
                  </a:tcPr>
                </a:tc>
                <a:tc>
                  <a:txBody>
                    <a:bodyPr/>
                    <a:lstStyle/>
                    <a:p>
                      <a:r>
                        <a:rPr lang="en-ZA" sz="1200" dirty="0" smtClean="0">
                          <a:solidFill>
                            <a:schemeClr val="bg1"/>
                          </a:solidFill>
                          <a:latin typeface="Arial" pitchFamily="34" charset="0"/>
                          <a:cs typeface="Arial" pitchFamily="34" charset="0"/>
                        </a:rPr>
                        <a:t>Description</a:t>
                      </a:r>
                      <a:endParaRPr lang="en-GB" sz="1200" dirty="0">
                        <a:solidFill>
                          <a:schemeClr val="bg1"/>
                        </a:solidFill>
                        <a:latin typeface="Arial" pitchFamily="34" charset="0"/>
                        <a:cs typeface="Arial" pitchFamily="34" charset="0"/>
                      </a:endParaRPr>
                    </a:p>
                  </a:txBody>
                  <a:tcPr marL="91425" marR="91425" marT="45733" marB="45733">
                    <a:solidFill>
                      <a:schemeClr val="accent1">
                        <a:lumMod val="75000"/>
                      </a:schemeClr>
                    </a:solidFill>
                  </a:tcPr>
                </a:tc>
                <a:tc>
                  <a:txBody>
                    <a:bodyPr/>
                    <a:lstStyle/>
                    <a:p>
                      <a:r>
                        <a:rPr lang="en-ZA" sz="1200" dirty="0" smtClean="0">
                          <a:solidFill>
                            <a:schemeClr val="bg1"/>
                          </a:solidFill>
                          <a:latin typeface="Arial" pitchFamily="34" charset="0"/>
                          <a:cs typeface="Arial" pitchFamily="34" charset="0"/>
                        </a:rPr>
                        <a:t>Downtime</a:t>
                      </a:r>
                      <a:endParaRPr lang="en-GB" sz="1200" dirty="0">
                        <a:solidFill>
                          <a:schemeClr val="bg1"/>
                        </a:solidFill>
                        <a:latin typeface="Arial" pitchFamily="34" charset="0"/>
                        <a:cs typeface="Arial" pitchFamily="34" charset="0"/>
                      </a:endParaRPr>
                    </a:p>
                  </a:txBody>
                  <a:tcPr marL="91425" marR="91425" marT="45733" marB="45733">
                    <a:solidFill>
                      <a:schemeClr val="accent1">
                        <a:lumMod val="75000"/>
                      </a:schemeClr>
                    </a:solidFill>
                  </a:tcPr>
                </a:tc>
              </a:tr>
              <a:tr h="1650464">
                <a:tc>
                  <a:txBody>
                    <a:bodyPr/>
                    <a:lstStyle/>
                    <a:p>
                      <a:pPr>
                        <a:lnSpc>
                          <a:spcPct val="150000"/>
                        </a:lnSpc>
                      </a:pPr>
                      <a:r>
                        <a:rPr lang="en-ZA" sz="1200" dirty="0" smtClean="0">
                          <a:solidFill>
                            <a:schemeClr val="tx1"/>
                          </a:solidFill>
                          <a:latin typeface="Arial" pitchFamily="34" charset="0"/>
                          <a:cs typeface="Arial" pitchFamily="34" charset="0"/>
                        </a:rPr>
                        <a:t>14</a:t>
                      </a:r>
                      <a:r>
                        <a:rPr lang="en-ZA" sz="1200" baseline="0" dirty="0" smtClean="0">
                          <a:solidFill>
                            <a:schemeClr val="tx1"/>
                          </a:solidFill>
                          <a:latin typeface="Arial" pitchFamily="34" charset="0"/>
                          <a:cs typeface="Arial" pitchFamily="34" charset="0"/>
                        </a:rPr>
                        <a:t> April 2016</a:t>
                      </a:r>
                      <a:endParaRPr lang="en-GB" sz="1200" dirty="0">
                        <a:solidFill>
                          <a:schemeClr val="tx1"/>
                        </a:solidFill>
                        <a:latin typeface="Arial" pitchFamily="34" charset="0"/>
                        <a:cs typeface="Arial" pitchFamily="34" charset="0"/>
                      </a:endParaRPr>
                    </a:p>
                  </a:txBody>
                  <a:tcPr marL="91425" marR="91425" marT="45733" marB="45733"/>
                </a:tc>
                <a:tc>
                  <a:txBody>
                    <a:bodyPr/>
                    <a:lstStyle/>
                    <a:p>
                      <a:pPr>
                        <a:lnSpc>
                          <a:spcPct val="150000"/>
                        </a:lnSpc>
                      </a:pPr>
                      <a:r>
                        <a:rPr lang="en-GB" altLang="en-US" sz="1200" kern="1200" dirty="0" smtClean="0">
                          <a:solidFill>
                            <a:schemeClr val="tx1"/>
                          </a:solidFill>
                          <a:latin typeface="Arial" pitchFamily="34" charset="0"/>
                          <a:ea typeface="+mn-ea"/>
                          <a:cs typeface="Arial" pitchFamily="34" charset="0"/>
                        </a:rPr>
                        <a:t>SITA received complaints regarding </a:t>
                      </a:r>
                      <a:r>
                        <a:rPr lang="en-GB" altLang="en-US" sz="1200" b="0" kern="1200" dirty="0" smtClean="0">
                          <a:solidFill>
                            <a:schemeClr val="tx1"/>
                          </a:solidFill>
                          <a:latin typeface="Arial" pitchFamily="34" charset="0"/>
                          <a:ea typeface="+mn-ea"/>
                          <a:cs typeface="Arial" pitchFamily="34" charset="0"/>
                        </a:rPr>
                        <a:t>slow</a:t>
                      </a:r>
                      <a:r>
                        <a:rPr lang="en-GB" altLang="en-US" sz="1200" b="1" kern="1200" dirty="0" smtClean="0">
                          <a:solidFill>
                            <a:schemeClr val="tx1"/>
                          </a:solidFill>
                          <a:latin typeface="Arial" pitchFamily="34" charset="0"/>
                          <a:ea typeface="+mn-ea"/>
                          <a:cs typeface="Arial" pitchFamily="34" charset="0"/>
                        </a:rPr>
                        <a:t> </a:t>
                      </a:r>
                      <a:r>
                        <a:rPr lang="en-GB" altLang="en-US" sz="1200" b="0" kern="1200" dirty="0" smtClean="0">
                          <a:solidFill>
                            <a:schemeClr val="tx1"/>
                          </a:solidFill>
                          <a:latin typeface="Arial" pitchFamily="34" charset="0"/>
                          <a:ea typeface="+mn-ea"/>
                          <a:cs typeface="Arial" pitchFamily="34" charset="0"/>
                        </a:rPr>
                        <a:t>BAS response </a:t>
                      </a:r>
                      <a:r>
                        <a:rPr lang="en-GB" altLang="en-US" sz="1200" kern="1200" dirty="0" smtClean="0">
                          <a:solidFill>
                            <a:schemeClr val="tx1"/>
                          </a:solidFill>
                          <a:latin typeface="Arial" pitchFamily="34" charset="0"/>
                          <a:ea typeface="+mn-ea"/>
                          <a:cs typeface="Arial" pitchFamily="34" charset="0"/>
                        </a:rPr>
                        <a:t>on 14 April 2016. An investigation into BAS transaction volumes and processor usage patterns revealed an unexplained jump of approximately 40% of the machines processor capacity</a:t>
                      </a:r>
                      <a:r>
                        <a:rPr lang="en-GB" altLang="en-US" sz="1200" kern="1200" baseline="0" dirty="0" smtClean="0">
                          <a:solidFill>
                            <a:schemeClr val="tx1"/>
                          </a:solidFill>
                          <a:latin typeface="Arial" pitchFamily="34" charset="0"/>
                          <a:ea typeface="+mn-ea"/>
                          <a:cs typeface="Arial" pitchFamily="34" charset="0"/>
                        </a:rPr>
                        <a:t> required </a:t>
                      </a:r>
                      <a:r>
                        <a:rPr lang="en-GB" altLang="en-US" sz="1200" kern="1200" dirty="0" smtClean="0">
                          <a:solidFill>
                            <a:schemeClr val="tx1"/>
                          </a:solidFill>
                          <a:latin typeface="Arial" pitchFamily="34" charset="0"/>
                          <a:ea typeface="+mn-ea"/>
                          <a:cs typeface="Arial" pitchFamily="34" charset="0"/>
                        </a:rPr>
                        <a:t>to process the BAS online workload. Performance levels were restored and significantly improved from Friday, 15 April 2016 at 14:00, through</a:t>
                      </a:r>
                      <a:r>
                        <a:rPr lang="en-GB" altLang="en-US" sz="1200" kern="1200" baseline="0" dirty="0" smtClean="0">
                          <a:solidFill>
                            <a:schemeClr val="tx1"/>
                          </a:solidFill>
                          <a:latin typeface="Arial" pitchFamily="34" charset="0"/>
                          <a:ea typeface="+mn-ea"/>
                          <a:cs typeface="Arial" pitchFamily="34" charset="0"/>
                        </a:rPr>
                        <a:t> joint efforts between National Treasury and SITA.</a:t>
                      </a:r>
                      <a:endParaRPr lang="en-GB" sz="1200" kern="1200" dirty="0">
                        <a:solidFill>
                          <a:schemeClr val="tx1"/>
                        </a:solidFill>
                        <a:latin typeface="Arial" pitchFamily="34" charset="0"/>
                        <a:ea typeface="+mn-ea"/>
                        <a:cs typeface="Arial" pitchFamily="34" charset="0"/>
                      </a:endParaRPr>
                    </a:p>
                  </a:txBody>
                  <a:tcPr marL="91425" marR="91425" marT="45733" marB="45733"/>
                </a:tc>
                <a:tc>
                  <a:txBody>
                    <a:bodyPr/>
                    <a:lstStyle/>
                    <a:p>
                      <a:pPr>
                        <a:lnSpc>
                          <a:spcPct val="150000"/>
                        </a:lnSpc>
                      </a:pPr>
                      <a:r>
                        <a:rPr lang="en-ZA" sz="1200" dirty="0" smtClean="0">
                          <a:solidFill>
                            <a:schemeClr val="tx1"/>
                          </a:solidFill>
                          <a:latin typeface="Arial" pitchFamily="34" charset="0"/>
                          <a:cs typeface="Arial" pitchFamily="34" charset="0"/>
                        </a:rPr>
                        <a:t>No</a:t>
                      </a:r>
                      <a:r>
                        <a:rPr lang="en-ZA" sz="1200" baseline="0" dirty="0" smtClean="0">
                          <a:solidFill>
                            <a:schemeClr val="tx1"/>
                          </a:solidFill>
                          <a:latin typeface="Arial" pitchFamily="34" charset="0"/>
                          <a:cs typeface="Arial" pitchFamily="34" charset="0"/>
                        </a:rPr>
                        <a:t>ne</a:t>
                      </a:r>
                      <a:endParaRPr lang="en-GB" sz="1200" dirty="0">
                        <a:solidFill>
                          <a:schemeClr val="tx1"/>
                        </a:solidFill>
                        <a:latin typeface="Arial" pitchFamily="34" charset="0"/>
                        <a:cs typeface="Arial" pitchFamily="34" charset="0"/>
                      </a:endParaRPr>
                    </a:p>
                  </a:txBody>
                  <a:tcPr marL="91425" marR="91425" marT="45733" marB="45733"/>
                </a:tc>
              </a:tr>
              <a:tr h="648072">
                <a:tc>
                  <a:txBody>
                    <a:bodyPr/>
                    <a:lstStyle/>
                    <a:p>
                      <a:pPr>
                        <a:lnSpc>
                          <a:spcPct val="150000"/>
                        </a:lnSpc>
                      </a:pPr>
                      <a:r>
                        <a:rPr lang="en-ZA" sz="1200" dirty="0" smtClean="0">
                          <a:solidFill>
                            <a:schemeClr val="tx1"/>
                          </a:solidFill>
                          <a:latin typeface="Arial" pitchFamily="34" charset="0"/>
                          <a:cs typeface="Arial" pitchFamily="34" charset="0"/>
                        </a:rPr>
                        <a:t>18 July 2016</a:t>
                      </a:r>
                      <a:endParaRPr lang="en-GB" sz="1200" dirty="0">
                        <a:solidFill>
                          <a:schemeClr val="tx1"/>
                        </a:solidFill>
                        <a:latin typeface="Arial" pitchFamily="34" charset="0"/>
                        <a:cs typeface="Arial" pitchFamily="34" charset="0"/>
                      </a:endParaRPr>
                    </a:p>
                  </a:txBody>
                  <a:tcPr marL="91425" marR="91425" marT="45733" marB="45733"/>
                </a:tc>
                <a:tc>
                  <a:txBody>
                    <a:bodyPr/>
                    <a:lstStyle/>
                    <a:p>
                      <a:pPr>
                        <a:lnSpc>
                          <a:spcPct val="150000"/>
                        </a:lnSpc>
                      </a:pPr>
                      <a:r>
                        <a:rPr lang="en-GB" altLang="en-US" sz="1200" kern="1200" dirty="0" smtClean="0">
                          <a:solidFill>
                            <a:schemeClr val="tx1"/>
                          </a:solidFill>
                          <a:latin typeface="Arial" pitchFamily="34" charset="0"/>
                          <a:ea typeface="+mn-ea"/>
                          <a:cs typeface="Arial" pitchFamily="34" charset="0"/>
                        </a:rPr>
                        <a:t>Non-availability</a:t>
                      </a:r>
                      <a:r>
                        <a:rPr lang="en-GB" altLang="en-US" sz="1200" kern="1200" baseline="0" dirty="0" smtClean="0">
                          <a:solidFill>
                            <a:schemeClr val="tx1"/>
                          </a:solidFill>
                          <a:latin typeface="Arial" pitchFamily="34" charset="0"/>
                          <a:ea typeface="+mn-ea"/>
                          <a:cs typeface="Arial" pitchFamily="34" charset="0"/>
                        </a:rPr>
                        <a:t> of the </a:t>
                      </a:r>
                      <a:r>
                        <a:rPr lang="en-GB" altLang="en-US" sz="1200" kern="1200" dirty="0" smtClean="0">
                          <a:solidFill>
                            <a:schemeClr val="tx1"/>
                          </a:solidFill>
                          <a:latin typeface="Arial" pitchFamily="34" charset="0"/>
                          <a:ea typeface="+mn-ea"/>
                          <a:cs typeface="Arial" pitchFamily="34" charset="0"/>
                        </a:rPr>
                        <a:t>Live Capture</a:t>
                      </a:r>
                      <a:r>
                        <a:rPr lang="en-GB" altLang="en-US" sz="1200" kern="1200" baseline="0" dirty="0" smtClean="0">
                          <a:solidFill>
                            <a:schemeClr val="tx1"/>
                          </a:solidFill>
                          <a:latin typeface="Arial" pitchFamily="34" charset="0"/>
                          <a:ea typeface="+mn-ea"/>
                          <a:cs typeface="Arial" pitchFamily="34" charset="0"/>
                        </a:rPr>
                        <a:t> </a:t>
                      </a:r>
                      <a:r>
                        <a:rPr lang="en-GB" altLang="en-US" sz="1200" kern="1200" dirty="0" smtClean="0">
                          <a:solidFill>
                            <a:schemeClr val="tx1"/>
                          </a:solidFill>
                          <a:latin typeface="Arial" pitchFamily="34" charset="0"/>
                          <a:ea typeface="+mn-ea"/>
                          <a:cs typeface="Arial" pitchFamily="34" charset="0"/>
                        </a:rPr>
                        <a:t>MQ production environment</a:t>
                      </a:r>
                      <a:r>
                        <a:rPr lang="en-GB" altLang="en-US" sz="1200" kern="1200" baseline="0" dirty="0" smtClean="0">
                          <a:solidFill>
                            <a:schemeClr val="tx1"/>
                          </a:solidFill>
                          <a:latin typeface="Arial" pitchFamily="34" charset="0"/>
                          <a:ea typeface="+mn-ea"/>
                          <a:cs typeface="Arial" pitchFamily="34" charset="0"/>
                        </a:rPr>
                        <a:t> </a:t>
                      </a:r>
                      <a:r>
                        <a:rPr lang="en-GB" altLang="en-US" sz="1200" kern="1200" dirty="0" smtClean="0">
                          <a:solidFill>
                            <a:schemeClr val="tx1"/>
                          </a:solidFill>
                          <a:latin typeface="Arial" pitchFamily="34" charset="0"/>
                          <a:ea typeface="+mn-ea"/>
                          <a:cs typeface="Arial" pitchFamily="34" charset="0"/>
                        </a:rPr>
                        <a:t>from 07:00 to 11:00</a:t>
                      </a:r>
                      <a:r>
                        <a:rPr lang="en-GB" altLang="en-US" sz="1200" kern="1200" baseline="0" dirty="0" smtClean="0">
                          <a:solidFill>
                            <a:schemeClr val="tx1"/>
                          </a:solidFill>
                          <a:latin typeface="Arial" pitchFamily="34" charset="0"/>
                          <a:ea typeface="+mn-ea"/>
                          <a:cs typeface="Arial" pitchFamily="34" charset="0"/>
                        </a:rPr>
                        <a:t> after u</a:t>
                      </a:r>
                      <a:r>
                        <a:rPr lang="en-GB" altLang="en-US" sz="1200" kern="1200" dirty="0" smtClean="0">
                          <a:solidFill>
                            <a:schemeClr val="tx1"/>
                          </a:solidFill>
                          <a:latin typeface="Arial" pitchFamily="34" charset="0"/>
                          <a:ea typeface="+mn-ea"/>
                          <a:cs typeface="Arial" pitchFamily="34" charset="0"/>
                        </a:rPr>
                        <a:t>pgrade of IBM MQ software</a:t>
                      </a:r>
                      <a:r>
                        <a:rPr lang="en-GB" altLang="en-US" sz="1200" kern="1200" baseline="0" dirty="0" smtClean="0">
                          <a:solidFill>
                            <a:schemeClr val="tx1"/>
                          </a:solidFill>
                          <a:latin typeface="Arial" pitchFamily="34" charset="0"/>
                          <a:ea typeface="+mn-ea"/>
                          <a:cs typeface="Arial" pitchFamily="34" charset="0"/>
                        </a:rPr>
                        <a:t> to V8.0</a:t>
                      </a:r>
                      <a:r>
                        <a:rPr lang="en-GB" altLang="en-US" sz="1200" kern="1200" dirty="0" smtClean="0">
                          <a:solidFill>
                            <a:schemeClr val="tx1"/>
                          </a:solidFill>
                          <a:latin typeface="Arial" pitchFamily="34" charset="0"/>
                          <a:ea typeface="+mn-ea"/>
                          <a:cs typeface="Arial" pitchFamily="34" charset="0"/>
                        </a:rPr>
                        <a:t>. Rollback</a:t>
                      </a:r>
                      <a:r>
                        <a:rPr lang="en-GB" altLang="en-US" sz="1200" kern="1200" baseline="0" dirty="0" smtClean="0">
                          <a:solidFill>
                            <a:schemeClr val="tx1"/>
                          </a:solidFill>
                          <a:latin typeface="Arial" pitchFamily="34" charset="0"/>
                          <a:ea typeface="+mn-ea"/>
                          <a:cs typeface="Arial" pitchFamily="34" charset="0"/>
                        </a:rPr>
                        <a:t> to previous version solved the problem.</a:t>
                      </a:r>
                      <a:endParaRPr lang="en-GB" sz="1200" kern="1200" dirty="0">
                        <a:solidFill>
                          <a:schemeClr val="tx1"/>
                        </a:solidFill>
                        <a:latin typeface="Arial" pitchFamily="34" charset="0"/>
                        <a:ea typeface="+mn-ea"/>
                        <a:cs typeface="Arial" pitchFamily="34" charset="0"/>
                      </a:endParaRPr>
                    </a:p>
                  </a:txBody>
                  <a:tcPr marL="91425" marR="91425" marT="45733" marB="45733"/>
                </a:tc>
                <a:tc>
                  <a:txBody>
                    <a:bodyPr/>
                    <a:lstStyle/>
                    <a:p>
                      <a:pPr>
                        <a:lnSpc>
                          <a:spcPct val="150000"/>
                        </a:lnSpc>
                      </a:pPr>
                      <a:r>
                        <a:rPr lang="en-ZA" sz="1200" kern="1200" dirty="0" smtClean="0">
                          <a:solidFill>
                            <a:schemeClr val="tx1"/>
                          </a:solidFill>
                          <a:latin typeface="Arial" pitchFamily="34" charset="0"/>
                          <a:ea typeface="+mn-ea"/>
                          <a:cs typeface="Arial" pitchFamily="34" charset="0"/>
                        </a:rPr>
                        <a:t>4 hours </a:t>
                      </a:r>
                    </a:p>
                  </a:txBody>
                  <a:tcPr marL="91425" marR="91425" marT="45733" marB="45733"/>
                </a:tc>
              </a:tr>
            </a:tbl>
          </a:graphicData>
        </a:graphic>
      </p:graphicFrame>
    </p:spTree>
    <p:extLst>
      <p:ext uri="{BB962C8B-B14F-4D97-AF65-F5344CB8AC3E}">
        <p14:creationId xmlns:p14="http://schemas.microsoft.com/office/powerpoint/2010/main" xmlns="" val="29616537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56</a:t>
            </a:fld>
            <a:endParaRPr lang="en-ZA" dirty="0"/>
          </a:p>
        </p:txBody>
      </p:sp>
      <p:sp>
        <p:nvSpPr>
          <p:cNvPr id="9" name="Title 4"/>
          <p:cNvSpPr>
            <a:spLocks noGrp="1"/>
          </p:cNvSpPr>
          <p:nvPr>
            <p:ph type="title"/>
          </p:nvPr>
        </p:nvSpPr>
        <p:spPr>
          <a:xfrm>
            <a:off x="194337" y="98048"/>
            <a:ext cx="9512167" cy="738664"/>
          </a:xfrm>
        </p:spPr>
        <p:txBody>
          <a:bodyPr/>
          <a:lstStyle/>
          <a:p>
            <a:r>
              <a:rPr lang="en-US" dirty="0" smtClean="0"/>
              <a:t>MAINFRAME HOSTING: </a:t>
            </a:r>
            <a:br>
              <a:rPr lang="en-US" dirty="0" smtClean="0"/>
            </a:br>
            <a:r>
              <a:rPr lang="en-US" dirty="0" smtClean="0"/>
              <a:t>SERVICE IMPROVEMENTS</a:t>
            </a:r>
            <a:endParaRPr lang="en-US" dirty="0"/>
          </a:p>
        </p:txBody>
      </p:sp>
      <p:sp>
        <p:nvSpPr>
          <p:cNvPr id="7" name="Content Placeholder 2"/>
          <p:cNvSpPr txBox="1">
            <a:spLocks/>
          </p:cNvSpPr>
          <p:nvPr/>
        </p:nvSpPr>
        <p:spPr bwMode="auto">
          <a:xfrm>
            <a:off x="415925" y="1628775"/>
            <a:ext cx="9120188"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ts val="200"/>
              </a:spcBef>
              <a:spcAft>
                <a:spcPts val="200"/>
              </a:spcAft>
              <a:buClr>
                <a:schemeClr val="accent1"/>
              </a:buClr>
              <a:defRPr lang="en-US" sz="1800" dirty="0" smtClean="0">
                <a:solidFill>
                  <a:srgbClr val="0000FF"/>
                </a:solidFill>
                <a:latin typeface="Arial"/>
                <a:ea typeface="+mn-ea"/>
                <a:cs typeface="+mn-cs"/>
              </a:defRPr>
            </a:lvl1pPr>
            <a:lvl2pPr marL="355600" indent="-355600" algn="l" rtl="0" eaLnBrk="0" fontAlgn="base" hangingPunct="0">
              <a:spcBef>
                <a:spcPct val="20000"/>
              </a:spcBef>
              <a:spcAft>
                <a:spcPct val="0"/>
              </a:spcAft>
              <a:buFont typeface="Wingdings" pitchFamily="2" charset="2"/>
              <a:buChar char=""/>
              <a:defRPr>
                <a:solidFill>
                  <a:schemeClr val="tx1"/>
                </a:solidFill>
                <a:latin typeface="+mn-lt"/>
              </a:defRPr>
            </a:lvl2pPr>
            <a:lvl3pPr marL="719138" indent="-363538" algn="l" rtl="0" eaLnBrk="0" fontAlgn="base" hangingPunct="0">
              <a:spcBef>
                <a:spcPct val="20000"/>
              </a:spcBef>
              <a:spcAft>
                <a:spcPct val="0"/>
              </a:spcAft>
              <a:buChar char="•"/>
              <a:defRPr sz="1600">
                <a:solidFill>
                  <a:schemeClr val="tx1"/>
                </a:solidFill>
                <a:latin typeface="+mn-lt"/>
              </a:defRPr>
            </a:lvl3pPr>
            <a:lvl4pPr marL="1074738" indent="-355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just">
              <a:defRPr/>
            </a:pPr>
            <a:r>
              <a:rPr lang="en-ZA" altLang="en-US" sz="1400" b="1" i="0" dirty="0" smtClean="0">
                <a:solidFill>
                  <a:schemeClr val="tx1"/>
                </a:solidFill>
                <a:latin typeface="Arial" charset="0"/>
              </a:rPr>
              <a:t>Improvements made in past 6 months and planned</a:t>
            </a:r>
            <a:endParaRPr lang="en-GB" altLang="en-US" sz="1400" b="1" i="0" dirty="0" smtClean="0">
              <a:solidFill>
                <a:schemeClr val="tx1"/>
              </a:solidFill>
              <a:latin typeface="Arial" charset="0"/>
            </a:endParaRPr>
          </a:p>
          <a:p>
            <a:pPr marL="285750" indent="-285750" algn="just">
              <a:buClrTx/>
              <a:buFont typeface="Wingdings" panose="05000000000000000000" pitchFamily="2" charset="2"/>
              <a:buChar char="v"/>
              <a:defRPr/>
            </a:pPr>
            <a:r>
              <a:rPr lang="en-GB" altLang="en-US" sz="1200" i="0" kern="1200" dirty="0" smtClean="0">
                <a:solidFill>
                  <a:schemeClr val="tx1"/>
                </a:solidFill>
                <a:latin typeface="+mn-lt"/>
              </a:rPr>
              <a:t>Migration of the Movement Control System (MCS) to logical partition NUC3, which also supports the National Population Register (NPR), was completed by SITA and DHA personnel on 14 April 2016. This allows for improved interoperability between the two DHA systems. Also made IBM Message </a:t>
            </a:r>
            <a:r>
              <a:rPr lang="en-GB" altLang="en-US" sz="1200" i="0" kern="1200" dirty="0" err="1" smtClean="0">
                <a:solidFill>
                  <a:schemeClr val="tx1"/>
                </a:solidFill>
                <a:latin typeface="+mn-lt"/>
              </a:rPr>
              <a:t>Queueing</a:t>
            </a:r>
            <a:r>
              <a:rPr lang="en-GB" altLang="en-US" sz="1200" i="0" kern="1200" dirty="0" smtClean="0">
                <a:solidFill>
                  <a:schemeClr val="tx1"/>
                </a:solidFill>
                <a:latin typeface="+mn-lt"/>
              </a:rPr>
              <a:t> (MQ) software available to MCS in support of the DHA’s modernisation initiatives.</a:t>
            </a:r>
          </a:p>
          <a:p>
            <a:pPr marL="285750" indent="-285750" algn="just">
              <a:buClrTx/>
              <a:buFont typeface="Wingdings" panose="05000000000000000000" pitchFamily="2" charset="2"/>
              <a:buChar char="v"/>
              <a:defRPr/>
            </a:pPr>
            <a:endParaRPr lang="en-GB" altLang="en-US" sz="1200" i="0" kern="1200" dirty="0" smtClean="0">
              <a:solidFill>
                <a:schemeClr val="tx1"/>
              </a:solidFill>
              <a:latin typeface="+mn-lt"/>
            </a:endParaRPr>
          </a:p>
          <a:p>
            <a:pPr marL="285750" indent="-285750" algn="just">
              <a:buClrTx/>
              <a:buFont typeface="Wingdings" panose="05000000000000000000" pitchFamily="2" charset="2"/>
              <a:buChar char="v"/>
              <a:defRPr/>
            </a:pPr>
            <a:r>
              <a:rPr lang="en-GB" altLang="en-US" sz="1200" i="0" kern="1200" dirty="0" smtClean="0">
                <a:solidFill>
                  <a:schemeClr val="tx1"/>
                </a:solidFill>
                <a:latin typeface="+mn-lt"/>
              </a:rPr>
              <a:t>Upgraded non-BAS mainframe on 27 April 2016 </a:t>
            </a:r>
            <a:r>
              <a:rPr lang="en-GB" altLang="en-US" sz="1200" i="0" dirty="0" smtClean="0">
                <a:solidFill>
                  <a:schemeClr val="tx1"/>
                </a:solidFill>
                <a:latin typeface="+mn-lt"/>
              </a:rPr>
              <a:t>through </a:t>
            </a:r>
            <a:r>
              <a:rPr lang="en-GB" altLang="en-US" sz="1200" i="0" kern="1200" dirty="0" smtClean="0">
                <a:solidFill>
                  <a:schemeClr val="tx1"/>
                </a:solidFill>
                <a:latin typeface="+mn-lt"/>
              </a:rPr>
              <a:t>the implementation of three additional processors as well as core memory, leading to significant improvements in response times for all clients. Applications hosted for DHA include NPR, MCS, Live Capture MQ, LOGIS and PERSAL.</a:t>
            </a:r>
          </a:p>
          <a:p>
            <a:pPr marL="285750" indent="-285750" algn="just">
              <a:buClrTx/>
              <a:buFont typeface="Wingdings" panose="05000000000000000000" pitchFamily="2" charset="2"/>
              <a:buChar char="v"/>
              <a:defRPr/>
            </a:pPr>
            <a:endParaRPr lang="en-GB" altLang="en-US" sz="1200" i="0" kern="1200" dirty="0" smtClean="0">
              <a:solidFill>
                <a:schemeClr val="tx1"/>
              </a:solidFill>
              <a:latin typeface="+mn-lt"/>
            </a:endParaRPr>
          </a:p>
          <a:p>
            <a:pPr marL="285750" indent="-285750" algn="just">
              <a:buClrTx/>
              <a:buFont typeface="Wingdings" panose="05000000000000000000" pitchFamily="2" charset="2"/>
              <a:buChar char="v"/>
              <a:defRPr/>
            </a:pPr>
            <a:r>
              <a:rPr lang="en-ZA" altLang="en-US" sz="1200" i="0" kern="1200" dirty="0" smtClean="0">
                <a:solidFill>
                  <a:schemeClr val="tx1"/>
                </a:solidFill>
                <a:latin typeface="+mn-lt"/>
              </a:rPr>
              <a:t>Implementation of cryptographic card functionality to improve security offering on mainframe (in progress).</a:t>
            </a:r>
          </a:p>
          <a:p>
            <a:pPr marL="285750" indent="-285750" algn="just">
              <a:buClrTx/>
              <a:buFont typeface="Wingdings" panose="05000000000000000000" pitchFamily="2" charset="2"/>
              <a:buChar char="v"/>
              <a:defRPr/>
            </a:pPr>
            <a:endParaRPr lang="en-ZA" altLang="en-US" sz="1200" i="0" kern="1200" dirty="0" smtClean="0">
              <a:solidFill>
                <a:schemeClr val="tx1"/>
              </a:solidFill>
              <a:latin typeface="+mn-lt"/>
            </a:endParaRPr>
          </a:p>
          <a:p>
            <a:pPr marL="285750" indent="-285750" algn="just">
              <a:buClrTx/>
              <a:buFont typeface="Wingdings" panose="05000000000000000000" pitchFamily="2" charset="2"/>
              <a:buChar char="v"/>
              <a:defRPr/>
            </a:pPr>
            <a:r>
              <a:rPr lang="en-ZA" altLang="en-US" sz="1200" i="0" kern="1200" dirty="0" smtClean="0">
                <a:solidFill>
                  <a:schemeClr val="tx1"/>
                </a:solidFill>
                <a:latin typeface="+mn-lt"/>
              </a:rPr>
              <a:t>Planned implementation of </a:t>
            </a:r>
            <a:r>
              <a:rPr lang="en-ZA" altLang="en-US" sz="1200" i="0" kern="1200" dirty="0" err="1" smtClean="0">
                <a:solidFill>
                  <a:schemeClr val="tx1"/>
                </a:solidFill>
                <a:latin typeface="+mn-lt"/>
              </a:rPr>
              <a:t>Dynatrace</a:t>
            </a:r>
            <a:r>
              <a:rPr lang="en-ZA" altLang="en-US" sz="1200" i="0" kern="1200" dirty="0" smtClean="0">
                <a:solidFill>
                  <a:schemeClr val="tx1"/>
                </a:solidFill>
                <a:latin typeface="+mn-lt"/>
              </a:rPr>
              <a:t> to monitor MQ traffic between Live Capture server and the mainframe. </a:t>
            </a:r>
            <a:endParaRPr lang="en-GB" altLang="en-US" sz="1200" i="0" kern="1200" dirty="0">
              <a:solidFill>
                <a:schemeClr val="tx1"/>
              </a:solidFill>
              <a:latin typeface="+mn-lt"/>
            </a:endParaRPr>
          </a:p>
        </p:txBody>
      </p:sp>
    </p:spTree>
    <p:extLst>
      <p:ext uri="{BB962C8B-B14F-4D97-AF65-F5344CB8AC3E}">
        <p14:creationId xmlns:p14="http://schemas.microsoft.com/office/powerpoint/2010/main" xmlns="" val="20289114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2506" y="4406901"/>
            <a:ext cx="8420100" cy="615553"/>
          </a:xfrm>
        </p:spPr>
        <p:txBody>
          <a:bodyPr/>
          <a:lstStyle/>
          <a:p>
            <a:r>
              <a:rPr lang="en-ZA" dirty="0" smtClean="0"/>
              <a:t>HOSTED BATCH PRINTING</a:t>
            </a:r>
            <a:endParaRPr lang="en-ZA" dirty="0"/>
          </a:p>
        </p:txBody>
      </p:sp>
      <p:sp>
        <p:nvSpPr>
          <p:cNvPr id="6" name="Text Placeholder 5"/>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57</a:t>
            </a:fld>
            <a:endParaRPr lang="en-ZA" dirty="0"/>
          </a:p>
        </p:txBody>
      </p:sp>
    </p:spTree>
    <p:extLst>
      <p:ext uri="{BB962C8B-B14F-4D97-AF65-F5344CB8AC3E}">
        <p14:creationId xmlns:p14="http://schemas.microsoft.com/office/powerpoint/2010/main" xmlns="" val="1070316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HOSTED BATCH PRINTING</a:t>
            </a:r>
            <a:endParaRPr lang="en-US" dirty="0"/>
          </a:p>
        </p:txBody>
      </p:sp>
      <p:sp>
        <p:nvSpPr>
          <p:cNvPr id="6" name="Content Placeholder 5"/>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58</a:t>
            </a:fld>
            <a:endParaRPr lang="en-ZA" dirty="0"/>
          </a:p>
        </p:txBody>
      </p:sp>
      <p:sp>
        <p:nvSpPr>
          <p:cNvPr id="9" name="Text Box 2"/>
          <p:cNvSpPr txBox="1">
            <a:spLocks noChangeArrowheads="1"/>
          </p:cNvSpPr>
          <p:nvPr/>
        </p:nvSpPr>
        <p:spPr bwMode="auto">
          <a:xfrm>
            <a:off x="704850" y="1628923"/>
            <a:ext cx="8970963" cy="4176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0000" tIns="45000" rIns="90000" bIns="45000" numCol="1" anchor="t" anchorCtr="0" compatLnSpc="1">
            <a:prstTxWarp prst="textNoShape">
              <a:avLst/>
            </a:prstTxWarp>
          </a:bodyPr>
          <a:lstStyle>
            <a:lvl1pPr marL="342900" indent="-342900" algn="l" rtl="0" eaLnBrk="0" fontAlgn="base" hangingPunct="0">
              <a:lnSpc>
                <a:spcPct val="150000"/>
              </a:lnSpc>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lang="en-US" sz="1600" i="1">
                <a:solidFill>
                  <a:srgbClr val="000000"/>
                </a:solidFill>
                <a:latin typeface="Arial" pitchFamily="34" charset="0"/>
                <a:ea typeface="+mn-ea"/>
                <a:cs typeface="Arial" pitchFamily="34" charset="0"/>
              </a:defRPr>
            </a:lvl1pPr>
            <a:lvl2pPr marL="430213" indent="-215900" algn="l" rtl="0" eaLnBrk="0" fontAlgn="base" hangingPunct="0">
              <a:spcBef>
                <a:spcPct val="20000"/>
              </a:spcBef>
              <a:spcAft>
                <a:spcPct val="0"/>
              </a:spcAft>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i="1">
                <a:solidFill>
                  <a:srgbClr val="000000"/>
                </a:solidFill>
                <a:latin typeface="Arial" pitchFamily="34" charset="0"/>
                <a:cs typeface="Arial" pitchFamily="34" charset="0"/>
              </a:defRPr>
            </a:lvl2pPr>
            <a:lvl3pPr marL="719138" indent="-363538" algn="l" rtl="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i="1">
                <a:solidFill>
                  <a:srgbClr val="000000"/>
                </a:solidFill>
                <a:latin typeface="Arial" pitchFamily="34" charset="0"/>
                <a:cs typeface="Arial" pitchFamily="34" charset="0"/>
              </a:defRPr>
            </a:lvl3pPr>
            <a:lvl4pPr marL="1074738" indent="-355600" algn="l" rtl="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i="1">
                <a:solidFill>
                  <a:srgbClr val="000000"/>
                </a:solidFill>
                <a:latin typeface="Arial" pitchFamily="34" charset="0"/>
                <a:cs typeface="Arial" pitchFamily="34" charset="0"/>
              </a:defRPr>
            </a:lvl4pPr>
            <a:lvl5pPr marL="2057400" indent="-228600" algn="l" rtl="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i="1">
                <a:solidFill>
                  <a:srgbClr val="000000"/>
                </a:solidFill>
                <a:latin typeface="Arial" pitchFamily="34" charset="0"/>
                <a:cs typeface="Arial" pitchFamily="34" charset="0"/>
              </a:defRPr>
            </a:lvl5pPr>
            <a:lvl6pPr marL="2514600" indent="-228600" algn="l" defTabSz="449263" rtl="0" fontAlgn="base">
              <a:spcBef>
                <a:spcPct val="0"/>
              </a:spcBef>
              <a:spcAft>
                <a:spcPct val="0"/>
              </a:spcAft>
              <a:buClr>
                <a:srgbClr val="000000"/>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i="1">
                <a:solidFill>
                  <a:srgbClr val="000000"/>
                </a:solidFill>
                <a:latin typeface="Arial" pitchFamily="34" charset="0"/>
                <a:cs typeface="Arial" pitchFamily="34" charset="0"/>
              </a:defRPr>
            </a:lvl6pPr>
            <a:lvl7pPr marL="2971800" indent="-228600" algn="l" defTabSz="449263" rtl="0" fontAlgn="base">
              <a:spcBef>
                <a:spcPct val="0"/>
              </a:spcBef>
              <a:spcAft>
                <a:spcPct val="0"/>
              </a:spcAft>
              <a:buClr>
                <a:srgbClr val="000000"/>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i="1">
                <a:solidFill>
                  <a:srgbClr val="000000"/>
                </a:solidFill>
                <a:latin typeface="Arial" pitchFamily="34" charset="0"/>
                <a:cs typeface="Arial" pitchFamily="34" charset="0"/>
              </a:defRPr>
            </a:lvl7pPr>
            <a:lvl8pPr marL="3429000" indent="-228600" algn="l" defTabSz="449263" rtl="0" fontAlgn="base">
              <a:spcBef>
                <a:spcPct val="0"/>
              </a:spcBef>
              <a:spcAft>
                <a:spcPct val="0"/>
              </a:spcAft>
              <a:buClr>
                <a:srgbClr val="000000"/>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i="1">
                <a:solidFill>
                  <a:srgbClr val="000000"/>
                </a:solidFill>
                <a:latin typeface="Arial" pitchFamily="34" charset="0"/>
                <a:cs typeface="Arial" pitchFamily="34" charset="0"/>
              </a:defRPr>
            </a:lvl8pPr>
            <a:lvl9pPr marL="3886200" indent="-228600" algn="l" defTabSz="449263" rtl="0" fontAlgn="base">
              <a:spcBef>
                <a:spcPct val="0"/>
              </a:spcBef>
              <a:spcAft>
                <a:spcPct val="0"/>
              </a:spcAft>
              <a:buClr>
                <a:srgbClr val="000000"/>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i="1">
                <a:solidFill>
                  <a:srgbClr val="000000"/>
                </a:solidFill>
                <a:latin typeface="Arial" pitchFamily="34" charset="0"/>
                <a:cs typeface="Arial" pitchFamily="34" charset="0"/>
              </a:defRPr>
            </a:lvl9pPr>
          </a:lstStyle>
          <a:p>
            <a:pPr marL="48895" indent="0" algn="just">
              <a:spcAft>
                <a:spcPts val="0"/>
              </a:spcAft>
              <a:defRPr/>
            </a:pPr>
            <a:r>
              <a:rPr lang="en-US" sz="1400" b="1" i="0" dirty="0" smtClean="0">
                <a:solidFill>
                  <a:schemeClr val="tx1"/>
                </a:solidFill>
              </a:rPr>
              <a:t>Service Description</a:t>
            </a:r>
          </a:p>
          <a:p>
            <a:pPr marL="48895" indent="0" algn="just">
              <a:spcAft>
                <a:spcPts val="0"/>
              </a:spcAft>
              <a:defRPr/>
            </a:pPr>
            <a:r>
              <a:rPr lang="en-US" sz="1200" i="0" dirty="0" smtClean="0">
                <a:solidFill>
                  <a:schemeClr val="tx1"/>
                </a:solidFill>
                <a:latin typeface="+mn-lt"/>
              </a:rPr>
              <a:t>Comprehensive Printing service offering ensures end-to-end delivery and back-end management of a secure printing environment and includes hardware provisioning and installation, network connectivity and access, failover capabilities, backup and restore and other professional services needed to support a dedicated printing environment.</a:t>
            </a:r>
          </a:p>
          <a:p>
            <a:pPr marL="48895" indent="0" algn="just">
              <a:spcAft>
                <a:spcPts val="0"/>
              </a:spcAft>
              <a:defRPr/>
            </a:pPr>
            <a:endParaRPr lang="en-US" sz="1200" b="1" i="0" dirty="0" smtClean="0">
              <a:solidFill>
                <a:schemeClr val="tx1"/>
              </a:solidFill>
              <a:latin typeface="+mn-lt"/>
            </a:endParaRPr>
          </a:p>
          <a:p>
            <a:pPr marL="0" indent="0" algn="just">
              <a:buClrTx/>
              <a:defRPr/>
            </a:pPr>
            <a:r>
              <a:rPr lang="en-US" altLang="en-US" sz="1400" b="1" i="0" dirty="0" smtClean="0">
                <a:solidFill>
                  <a:schemeClr val="tx1"/>
                </a:solidFill>
              </a:rPr>
              <a:t>Features:</a:t>
            </a:r>
          </a:p>
          <a:p>
            <a:pPr algn="just">
              <a:spcAft>
                <a:spcPts val="0"/>
              </a:spcAft>
              <a:buClrTx/>
              <a:buFont typeface="Wingdings" panose="05000000000000000000" pitchFamily="2" charset="2"/>
              <a:buChar char="v"/>
              <a:defRPr/>
            </a:pPr>
            <a:r>
              <a:rPr lang="en-US" sz="1200" b="1" i="0" dirty="0" smtClean="0">
                <a:solidFill>
                  <a:schemeClr val="tx1"/>
                </a:solidFill>
              </a:rPr>
              <a:t>Pre-Processing:</a:t>
            </a:r>
          </a:p>
          <a:p>
            <a:pPr marL="773113" lvl="1" indent="-342900" algn="just">
              <a:lnSpc>
                <a:spcPct val="150000"/>
              </a:lnSpc>
              <a:spcAft>
                <a:spcPts val="0"/>
              </a:spcAft>
              <a:buFont typeface="Arial" panose="020B0604020202020204" pitchFamily="34" charset="0"/>
              <a:buChar char="•"/>
              <a:defRPr/>
            </a:pPr>
            <a:r>
              <a:rPr lang="en-US" sz="1200" i="0" dirty="0" smtClean="0">
                <a:solidFill>
                  <a:schemeClr val="tx1"/>
                </a:solidFill>
                <a:latin typeface="+mn-lt"/>
              </a:rPr>
              <a:t>(scanning, data conversion, document composition, form creation, electronic document delivery)</a:t>
            </a:r>
          </a:p>
          <a:p>
            <a:pPr algn="just">
              <a:spcAft>
                <a:spcPts val="0"/>
              </a:spcAft>
              <a:buClrTx/>
              <a:buFont typeface="Wingdings" panose="05000000000000000000" pitchFamily="2" charset="2"/>
              <a:buChar char="v"/>
              <a:defRPr/>
            </a:pPr>
            <a:r>
              <a:rPr lang="en-US" sz="1200" b="1" i="0" dirty="0" smtClean="0">
                <a:solidFill>
                  <a:schemeClr val="tx1"/>
                </a:solidFill>
              </a:rPr>
              <a:t>Printing :</a:t>
            </a:r>
          </a:p>
          <a:p>
            <a:pPr marL="773113" lvl="1" indent="-342900" algn="just">
              <a:lnSpc>
                <a:spcPct val="150000"/>
              </a:lnSpc>
              <a:spcAft>
                <a:spcPts val="0"/>
              </a:spcAft>
              <a:buFont typeface="Arial" panose="020B0604020202020204" pitchFamily="34" charset="0"/>
              <a:buChar char="•"/>
              <a:defRPr/>
            </a:pPr>
            <a:r>
              <a:rPr lang="en-US" sz="1200" i="0" dirty="0" smtClean="0">
                <a:solidFill>
                  <a:schemeClr val="tx1"/>
                </a:solidFill>
                <a:latin typeface="+mn-lt"/>
              </a:rPr>
              <a:t>(Monochrome Printing (A4/A3), </a:t>
            </a:r>
            <a:r>
              <a:rPr lang="en-US" sz="1200" i="0" dirty="0" err="1" smtClean="0">
                <a:solidFill>
                  <a:schemeClr val="tx1"/>
                </a:solidFill>
                <a:latin typeface="+mn-lt"/>
              </a:rPr>
              <a:t>Colour</a:t>
            </a:r>
            <a:r>
              <a:rPr lang="en-US" sz="1200" i="0" dirty="0" smtClean="0">
                <a:solidFill>
                  <a:schemeClr val="tx1"/>
                </a:solidFill>
                <a:latin typeface="+mn-lt"/>
              </a:rPr>
              <a:t> printing (limited) (A4/A3), face value documents)</a:t>
            </a:r>
          </a:p>
          <a:p>
            <a:pPr algn="just">
              <a:spcAft>
                <a:spcPts val="0"/>
              </a:spcAft>
              <a:buClrTx/>
              <a:buFont typeface="Wingdings" panose="05000000000000000000" pitchFamily="2" charset="2"/>
              <a:buChar char="v"/>
              <a:defRPr/>
            </a:pPr>
            <a:r>
              <a:rPr lang="en-US" sz="1200" b="1" i="0" dirty="0" smtClean="0">
                <a:solidFill>
                  <a:schemeClr val="tx1"/>
                </a:solidFill>
              </a:rPr>
              <a:t>Post Processing</a:t>
            </a:r>
          </a:p>
          <a:p>
            <a:pPr marL="773113" lvl="1" indent="-342900" algn="just">
              <a:lnSpc>
                <a:spcPct val="150000"/>
              </a:lnSpc>
              <a:spcAft>
                <a:spcPts val="0"/>
              </a:spcAft>
              <a:buFont typeface="Arial" panose="020B0604020202020204" pitchFamily="34" charset="0"/>
              <a:buChar char="•"/>
              <a:defRPr/>
            </a:pPr>
            <a:r>
              <a:rPr lang="en-US" sz="1200" i="0" dirty="0" smtClean="0">
                <a:solidFill>
                  <a:schemeClr val="tx1"/>
                </a:solidFill>
                <a:latin typeface="+mn-lt"/>
              </a:rPr>
              <a:t>(stapling, ring and glue binding, sorting, packaging, delivery, reconciliation of face value forms).</a:t>
            </a:r>
          </a:p>
        </p:txBody>
      </p:sp>
    </p:spTree>
    <p:extLst>
      <p:ext uri="{BB962C8B-B14F-4D97-AF65-F5344CB8AC3E}">
        <p14:creationId xmlns:p14="http://schemas.microsoft.com/office/powerpoint/2010/main" xmlns="" val="32503496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HOSTED BATCH PRINTING</a:t>
            </a:r>
            <a:endParaRPr lang="en-US" dirty="0"/>
          </a:p>
        </p:txBody>
      </p:sp>
      <p:sp>
        <p:nvSpPr>
          <p:cNvPr id="6" name="Content Placeholder 5"/>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59</a:t>
            </a:fld>
            <a:endParaRPr lang="en-ZA" dirty="0"/>
          </a:p>
        </p:txBody>
      </p:sp>
      <p:graphicFrame>
        <p:nvGraphicFramePr>
          <p:cNvPr id="8" name="Group 3"/>
          <p:cNvGraphicFramePr>
            <a:graphicFrameLocks noGrp="1"/>
          </p:cNvGraphicFramePr>
          <p:nvPr>
            <p:extLst>
              <p:ext uri="{D42A27DB-BD31-4B8C-83A1-F6EECF244321}">
                <p14:modId xmlns:p14="http://schemas.microsoft.com/office/powerpoint/2010/main" xmlns="" val="1990832231"/>
              </p:ext>
            </p:extLst>
          </p:nvPr>
        </p:nvGraphicFramePr>
        <p:xfrm>
          <a:off x="776536" y="2132856"/>
          <a:ext cx="8785225" cy="2910777"/>
        </p:xfrm>
        <a:graphic>
          <a:graphicData uri="http://schemas.openxmlformats.org/drawingml/2006/table">
            <a:tbl>
              <a:tblPr/>
              <a:tblGrid>
                <a:gridCol w="2088480"/>
                <a:gridCol w="2592288"/>
                <a:gridCol w="4104457"/>
              </a:tblGrid>
              <a:tr h="248035">
                <a:tc>
                  <a:txBody>
                    <a:bodyPr/>
                    <a:lstStyle>
                      <a:lvl1pPr defTabSz="449263"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defTabSz="449263"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ea typeface="Droid Sans Fallback"/>
                          <a:cs typeface="Droid Sans Fallback"/>
                        </a:rPr>
                        <a:t>Service Component</a:t>
                      </a:r>
                    </a:p>
                  </a:txBody>
                  <a:tcPr marL="89993" marR="89993"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defTabSz="449263"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defTabSz="449263"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ea typeface="Droid Sans Fallback"/>
                          <a:cs typeface="Droid Sans Fallback"/>
                        </a:rPr>
                        <a:t>Unit of Measure</a:t>
                      </a:r>
                    </a:p>
                  </a:txBody>
                  <a:tcPr marL="89993" marR="89993"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defTabSz="449263"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defTabSz="449263"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1" i="0" u="none" strike="noStrike" cap="none" normalizeH="0" baseline="0" dirty="0" smtClean="0">
                          <a:ln>
                            <a:noFill/>
                          </a:ln>
                          <a:solidFill>
                            <a:schemeClr val="bg1"/>
                          </a:solidFill>
                          <a:effectLst/>
                          <a:latin typeface="Arial" pitchFamily="34" charset="0"/>
                          <a:ea typeface="Droid Sans Fallback"/>
                          <a:cs typeface="Droid Sans Fallback"/>
                        </a:rPr>
                        <a:t>SLA Metrics</a:t>
                      </a:r>
                    </a:p>
                  </a:txBody>
                  <a:tcPr marL="89993" marR="89993" marT="72446" marB="4681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r>
              <a:tr h="268621">
                <a:tc>
                  <a:txBody>
                    <a:bodyPr/>
                    <a:lstStyle>
                      <a:lvl1pPr defTabSz="449263"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defTabSz="449263"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rPr>
                        <a:t>PERSAL Printing</a:t>
                      </a:r>
                    </a:p>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l"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rPr>
                        <a:t>ID Printing</a:t>
                      </a:r>
                    </a:p>
                  </a:txBody>
                  <a:tcPr marL="83071" marR="83071" marT="72443" marB="4680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defTabSz="449263"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defTabSz="449263"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defTabSz="449263"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defTabSz="449263"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rPr>
                        <a:t>% target met</a:t>
                      </a:r>
                    </a:p>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ct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rPr>
                        <a:t>% target met</a:t>
                      </a:r>
                    </a:p>
                  </a:txBody>
                  <a:tcPr marL="83071" marR="83071" marT="72443" marB="4680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FF"/>
                          </a:solidFill>
                          <a:latin typeface="Arial" pitchFamily="34" charset="0"/>
                        </a:defRPr>
                      </a:lvl1pPr>
                      <a:lvl2pPr marL="742950" indent="-285750" eaLnBrk="0" hangingPunct="0">
                        <a:spcBef>
                          <a:spcPct val="20000"/>
                        </a:spcBef>
                        <a:buFont typeface="Wingdings"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chemeClr val="tx1"/>
                          </a:solidFill>
                          <a:latin typeface="Arial" pitchFamily="34" charset="0"/>
                        </a:defRPr>
                      </a:lvl2pPr>
                      <a:lvl3pPr marL="11430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chemeClr val="tx1"/>
                          </a:solidFill>
                          <a:latin typeface="Arial" pitchFamily="34" charset="0"/>
                        </a:defRPr>
                      </a:lvl3pPr>
                      <a:lvl4pPr marL="16002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4pPr>
                      <a:lvl5pPr marL="2057400" indent="-228600" eaLnBrk="0" hangingPunct="0">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5pPr>
                      <a:lvl6pPr marL="25146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6pPr>
                      <a:lvl7pPr marL="29718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7pPr>
                      <a:lvl8pPr marL="34290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8pPr>
                      <a:lvl9pPr marL="3886200" indent="-228600" eaLnBrk="0" fontAlgn="base" hangingPunct="0">
                        <a:spcBef>
                          <a:spcPct val="2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200">
                          <a:solidFill>
                            <a:schemeClr val="tx1"/>
                          </a:solidFill>
                          <a:latin typeface="Arial" pitchFamily="34" charset="0"/>
                        </a:defRPr>
                      </a:lvl9pPr>
                    </a:lstStyle>
                    <a:p>
                      <a:pPr marL="0" marR="0" lvl="0" indent="0" algn="l" defTabSz="914400" rtl="0" eaLnBrk="0" fontAlgn="base" latinLnBrk="0" hangingPunct="0">
                        <a:lnSpc>
                          <a:spcPts val="18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rPr>
                        <a:t>Target 95%</a:t>
                      </a:r>
                    </a:p>
                    <a:p>
                      <a:r>
                        <a:rPr lang="en-US" sz="1200" b="0" i="0" u="none" strike="noStrike" kern="1200" baseline="0" dirty="0" smtClean="0">
                          <a:solidFill>
                            <a:schemeClr val="tx1"/>
                          </a:solidFill>
                          <a:latin typeface="Arial" pitchFamily="34" charset="0"/>
                          <a:ea typeface="+mn-ea"/>
                          <a:cs typeface="Arial" pitchFamily="34" charset="0"/>
                        </a:rPr>
                        <a:t>Hours for processing services :</a:t>
                      </a:r>
                    </a:p>
                    <a:p>
                      <a:r>
                        <a:rPr lang="en-US" sz="1200" b="0" i="0" u="none" strike="noStrike" kern="1200" baseline="0" dirty="0" smtClean="0">
                          <a:solidFill>
                            <a:schemeClr val="tx1"/>
                          </a:solidFill>
                          <a:latin typeface="Arial" pitchFamily="34" charset="0"/>
                          <a:ea typeface="+mn-ea"/>
                          <a:cs typeface="Arial" pitchFamily="34" charset="0"/>
                        </a:rPr>
                        <a:t>a) PERSAL Permanent runs : 72 Hours turnaround time</a:t>
                      </a:r>
                    </a:p>
                    <a:p>
                      <a:r>
                        <a:rPr lang="en-US" sz="1200" b="0" i="0" u="none" strike="noStrike" kern="1200" baseline="0" dirty="0" smtClean="0">
                          <a:solidFill>
                            <a:schemeClr val="tx1"/>
                          </a:solidFill>
                          <a:latin typeface="Arial" pitchFamily="34" charset="0"/>
                          <a:ea typeface="+mn-ea"/>
                          <a:cs typeface="Arial" pitchFamily="34" charset="0"/>
                        </a:rPr>
                        <a:t>b) PERSAL Supplementary runs : 48 Hours turnaround time</a:t>
                      </a:r>
                    </a:p>
                    <a:p>
                      <a:r>
                        <a:rPr lang="en-US" sz="1200" b="0" i="0" u="none" strike="noStrike" kern="1200" baseline="0" dirty="0" smtClean="0">
                          <a:solidFill>
                            <a:schemeClr val="tx1"/>
                          </a:solidFill>
                          <a:latin typeface="Arial" pitchFamily="34" charset="0"/>
                          <a:ea typeface="+mn-ea"/>
                          <a:cs typeface="Arial" pitchFamily="34" charset="0"/>
                        </a:rPr>
                        <a:t>c) PERSAL Temporary runs : 48 Hours turnaround time</a:t>
                      </a:r>
                    </a:p>
                    <a:p>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p>
                      <a:pPr marL="0" marR="0" lvl="0" indent="0" algn="l" defTabSz="914400" rtl="0" eaLnBrk="0" fontAlgn="base" latinLnBrk="0" hangingPunct="0">
                        <a:lnSpc>
                          <a:spcPts val="18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rPr>
                        <a:t>Target 95%</a:t>
                      </a:r>
                    </a:p>
                    <a:p>
                      <a:r>
                        <a:rPr lang="en-US" sz="1200" b="0" i="0" u="none" strike="noStrike" kern="1200" baseline="0" dirty="0" smtClean="0">
                          <a:solidFill>
                            <a:schemeClr val="tx1"/>
                          </a:solidFill>
                          <a:latin typeface="Arial" pitchFamily="34" charset="0"/>
                          <a:ea typeface="+mn-ea"/>
                          <a:cs typeface="Arial" pitchFamily="34" charset="0"/>
                        </a:rPr>
                        <a:t>Hours for processing services :</a:t>
                      </a:r>
                    </a:p>
                    <a:p>
                      <a:r>
                        <a:rPr lang="en-US" sz="1200" b="0" i="0" u="none" strike="noStrike" kern="1200" baseline="0" dirty="0" smtClean="0">
                          <a:solidFill>
                            <a:schemeClr val="tx1"/>
                          </a:solidFill>
                          <a:latin typeface="Arial" pitchFamily="34" charset="0"/>
                          <a:ea typeface="+mn-ea"/>
                          <a:cs typeface="Arial" pitchFamily="34" charset="0"/>
                        </a:rPr>
                        <a:t>a) ID Printing : 24 Hours turnaround time</a:t>
                      </a:r>
                    </a:p>
                    <a:p>
                      <a:r>
                        <a:rPr lang="en-US" sz="1200" b="0" i="0" u="none" strike="noStrike" kern="1200" baseline="0" dirty="0" smtClean="0">
                          <a:solidFill>
                            <a:schemeClr val="tx1"/>
                          </a:solidFill>
                          <a:latin typeface="Arial" pitchFamily="34" charset="0"/>
                          <a:ea typeface="+mn-ea"/>
                          <a:cs typeface="Arial" pitchFamily="34" charset="0"/>
                        </a:rPr>
                        <a:t>b) ID Report Printing : 24 Hours turnaround time</a:t>
                      </a:r>
                      <a:endParaRPr kumimoji="0" lang="en-ZA" altLang="en-US" sz="1200" b="0" i="0" u="none" strike="noStrike" cap="none" normalizeH="0" baseline="0" dirty="0" smtClean="0">
                        <a:ln>
                          <a:noFill/>
                        </a:ln>
                        <a:solidFill>
                          <a:schemeClr val="tx1"/>
                        </a:solidFill>
                        <a:effectLst/>
                        <a:latin typeface="Arial" pitchFamily="34" charset="0"/>
                        <a:ea typeface="Droid Sans Fallback"/>
                        <a:cs typeface="Arial" pitchFamily="34" charset="0"/>
                      </a:endParaRPr>
                    </a:p>
                  </a:txBody>
                  <a:tcPr marL="83071" marR="83071" marT="72443" marB="4680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874429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SITA NETWORK</a:t>
            </a:r>
            <a:endParaRPr lang="en-US" dirty="0"/>
          </a:p>
        </p:txBody>
      </p:sp>
      <p:sp>
        <p:nvSpPr>
          <p:cNvPr id="4" name="Slide Number Placeholder 3"/>
          <p:cNvSpPr>
            <a:spLocks noGrp="1"/>
          </p:cNvSpPr>
          <p:nvPr>
            <p:ph type="sldNum" sz="quarter" idx="10"/>
          </p:nvPr>
        </p:nvSpPr>
        <p:spPr/>
        <p:txBody>
          <a:bodyPr/>
          <a:lstStyle/>
          <a:p>
            <a:pPr>
              <a:defRPr/>
            </a:pPr>
            <a:fld id="{3370C1F3-7471-4A2C-9AA9-3FE63515BAFA}" type="slidenum">
              <a:rPr lang="en-ZA" smtClean="0"/>
              <a:pPr>
                <a:defRPr/>
              </a:pPr>
              <a:t>6</a:t>
            </a:fld>
            <a:endParaRPr lang="en-ZA" dirty="0"/>
          </a:p>
        </p:txBody>
      </p:sp>
      <p:pic>
        <p:nvPicPr>
          <p:cNvPr id="5" name="Picture 7" descr="C:\Users\musak\AppData\Local\Microsoft\Windows\Temporary Internet Files\Content.Outlook\C0VO227H\SITA NGN GigE PHASE2 NETWORK (As-Is Redrawn).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52" t="4398" r="15224" b="2214"/>
          <a:stretch/>
        </p:blipFill>
        <p:spPr bwMode="auto">
          <a:xfrm>
            <a:off x="704528" y="1484784"/>
            <a:ext cx="5618792"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6537176" y="1832625"/>
            <a:ext cx="3207293" cy="3108543"/>
          </a:xfrm>
          <a:prstGeom prst="rect">
            <a:avLst/>
          </a:prstGeom>
          <a:noFill/>
        </p:spPr>
        <p:txBody>
          <a:bodyPr wrap="square" rtlCol="0">
            <a:spAutoFit/>
          </a:bodyPr>
          <a:lstStyle/>
          <a:p>
            <a:pPr algn="just"/>
            <a:r>
              <a:rPr lang="en-US" sz="1400" i="0" dirty="0" smtClean="0"/>
              <a:t>SITA operates a dedicated core network of long distance </a:t>
            </a:r>
            <a:r>
              <a:rPr lang="en-US" sz="1400" i="0" dirty="0" err="1" smtClean="0"/>
              <a:t>fibre</a:t>
            </a:r>
            <a:r>
              <a:rPr lang="en-US" sz="1400" i="0" dirty="0" smtClean="0"/>
              <a:t> network, routing and switching equipment and security services.</a:t>
            </a:r>
          </a:p>
          <a:p>
            <a:pPr algn="just"/>
            <a:endParaRPr lang="en-US" sz="1400" i="0" dirty="0"/>
          </a:p>
          <a:p>
            <a:pPr algn="just"/>
            <a:r>
              <a:rPr lang="en-US" sz="1400" i="0" dirty="0" smtClean="0"/>
              <a:t>SITA also employs dedicated NOC team that monitors and manages service operations.</a:t>
            </a:r>
          </a:p>
          <a:p>
            <a:pPr algn="just"/>
            <a:endParaRPr lang="en-US" sz="1400" i="0" dirty="0"/>
          </a:p>
          <a:p>
            <a:pPr algn="just"/>
            <a:r>
              <a:rPr lang="en-US" sz="1400" i="0" dirty="0"/>
              <a:t>Access links costs are passed </a:t>
            </a:r>
            <a:r>
              <a:rPr lang="en-US" sz="1400" i="0" dirty="0" smtClean="0"/>
              <a:t>through </a:t>
            </a:r>
            <a:r>
              <a:rPr lang="en-US" sz="1400" i="0" dirty="0"/>
              <a:t>without </a:t>
            </a:r>
            <a:r>
              <a:rPr lang="en-US" sz="1400" i="0" dirty="0" smtClean="0"/>
              <a:t>markup.</a:t>
            </a:r>
          </a:p>
          <a:p>
            <a:pPr algn="just"/>
            <a:endParaRPr lang="en-US" sz="1400" i="0" dirty="0"/>
          </a:p>
          <a:p>
            <a:pPr algn="just"/>
            <a:r>
              <a:rPr lang="en-US" sz="1400" i="0" dirty="0" smtClean="0"/>
              <a:t>No duplication.</a:t>
            </a:r>
            <a:endParaRPr lang="en-US" sz="1400" i="0" dirty="0"/>
          </a:p>
          <a:p>
            <a:pPr algn="just"/>
            <a:endParaRPr lang="en-US" sz="1400" i="0" dirty="0" smtClean="0"/>
          </a:p>
        </p:txBody>
      </p:sp>
    </p:spTree>
    <p:extLst>
      <p:ext uri="{BB962C8B-B14F-4D97-AF65-F5344CB8AC3E}">
        <p14:creationId xmlns:p14="http://schemas.microsoft.com/office/powerpoint/2010/main" xmlns="" val="4517748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4337" y="98048"/>
            <a:ext cx="9512167" cy="738664"/>
          </a:xfrm>
        </p:spPr>
        <p:txBody>
          <a:bodyPr/>
          <a:lstStyle/>
          <a:p>
            <a:r>
              <a:rPr lang="en-US" dirty="0" smtClean="0"/>
              <a:t>HOSTED BATCH PRINTING: </a:t>
            </a:r>
            <a:br>
              <a:rPr lang="en-US" dirty="0" smtClean="0"/>
            </a:br>
            <a:r>
              <a:rPr lang="en-US" dirty="0" smtClean="0"/>
              <a:t>PERFORMANCE</a:t>
            </a:r>
            <a:endParaRPr lang="en-US" dirty="0"/>
          </a:p>
        </p:txBody>
      </p:sp>
      <p:sp>
        <p:nvSpPr>
          <p:cNvPr id="6" name="Content Placeholder 5"/>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60</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xmlns="" val="2594126440"/>
              </p:ext>
            </p:extLst>
          </p:nvPr>
        </p:nvGraphicFramePr>
        <p:xfrm>
          <a:off x="704528" y="1916832"/>
          <a:ext cx="8906198" cy="1294953"/>
        </p:xfrm>
        <a:graphic>
          <a:graphicData uri="http://schemas.openxmlformats.org/drawingml/2006/table">
            <a:tbl>
              <a:tblPr>
                <a:tableStyleId>{5C22544A-7EE6-4342-B048-85BDC9FD1C3A}</a:tableStyleId>
              </a:tblPr>
              <a:tblGrid>
                <a:gridCol w="2140381"/>
                <a:gridCol w="1106435"/>
                <a:gridCol w="1082272"/>
                <a:gridCol w="1116094"/>
                <a:gridCol w="1262650"/>
                <a:gridCol w="1082272"/>
                <a:gridCol w="1116094"/>
              </a:tblGrid>
              <a:tr h="431651">
                <a:tc>
                  <a:txBody>
                    <a:bodyPr/>
                    <a:lstStyle/>
                    <a:p>
                      <a:pPr algn="l" fontAlgn="b"/>
                      <a:r>
                        <a:rPr lang="en-US" sz="1200" b="1" u="none" strike="noStrike" dirty="0">
                          <a:effectLst/>
                          <a:latin typeface="Arial" pitchFamily="34" charset="0"/>
                          <a:cs typeface="Arial" pitchFamily="34" charset="0"/>
                        </a:rPr>
                        <a:t> </a:t>
                      </a:r>
                      <a:endParaRPr lang="en-US" sz="1200" b="1" i="0" u="none" strike="noStrike" dirty="0">
                        <a:solidFill>
                          <a:srgbClr val="000000"/>
                        </a:solidFill>
                        <a:effectLst/>
                        <a:latin typeface="Arial" pitchFamily="34" charset="0"/>
                        <a:cs typeface="Arial" pitchFamily="34" charset="0"/>
                      </a:endParaRPr>
                    </a:p>
                  </a:txBody>
                  <a:tcPr marL="9525" marR="9525" marT="9519" marB="0" anchor="b"/>
                </a:tc>
                <a:tc>
                  <a:txBody>
                    <a:bodyPr/>
                    <a:lstStyle/>
                    <a:p>
                      <a:pPr algn="ctr" fontAlgn="b"/>
                      <a:r>
                        <a:rPr lang="en-US" sz="1200" b="1" u="none" strike="noStrike" dirty="0">
                          <a:solidFill>
                            <a:schemeClr val="bg1"/>
                          </a:solidFill>
                          <a:effectLst/>
                          <a:latin typeface="Arial" pitchFamily="34" charset="0"/>
                          <a:cs typeface="Arial" pitchFamily="34" charset="0"/>
                        </a:rPr>
                        <a:t>Feb 2016</a:t>
                      </a:r>
                      <a:endParaRPr lang="en-US" sz="1200" b="1" i="0" u="none" strike="noStrike" dirty="0">
                        <a:solidFill>
                          <a:schemeClr val="bg1"/>
                        </a:solidFill>
                        <a:effectLst/>
                        <a:latin typeface="Arial" pitchFamily="34" charset="0"/>
                        <a:cs typeface="Arial" pitchFamily="34" charset="0"/>
                      </a:endParaRPr>
                    </a:p>
                  </a:txBody>
                  <a:tcPr marL="9525" marR="9525" marT="9519" marB="0" anchor="b">
                    <a:solidFill>
                      <a:schemeClr val="accent1">
                        <a:lumMod val="75000"/>
                      </a:schemeClr>
                    </a:solidFill>
                  </a:tcPr>
                </a:tc>
                <a:tc>
                  <a:txBody>
                    <a:bodyPr/>
                    <a:lstStyle/>
                    <a:p>
                      <a:pPr algn="ctr" fontAlgn="b"/>
                      <a:r>
                        <a:rPr lang="en-US" sz="1200" b="1" u="none" strike="noStrike" dirty="0">
                          <a:solidFill>
                            <a:schemeClr val="bg1"/>
                          </a:solidFill>
                          <a:effectLst/>
                          <a:latin typeface="Arial" pitchFamily="34" charset="0"/>
                          <a:cs typeface="Arial" pitchFamily="34" charset="0"/>
                        </a:rPr>
                        <a:t>Mar 2016</a:t>
                      </a:r>
                      <a:endParaRPr lang="en-US" sz="1200" b="1" i="0" u="none" strike="noStrike" dirty="0">
                        <a:solidFill>
                          <a:schemeClr val="bg1"/>
                        </a:solidFill>
                        <a:effectLst/>
                        <a:latin typeface="Arial" pitchFamily="34" charset="0"/>
                        <a:cs typeface="Arial" pitchFamily="34" charset="0"/>
                      </a:endParaRPr>
                    </a:p>
                  </a:txBody>
                  <a:tcPr marL="9525" marR="9525" marT="9519" marB="0" anchor="b">
                    <a:solidFill>
                      <a:schemeClr val="accent1">
                        <a:lumMod val="75000"/>
                      </a:schemeClr>
                    </a:solidFill>
                  </a:tcPr>
                </a:tc>
                <a:tc>
                  <a:txBody>
                    <a:bodyPr/>
                    <a:lstStyle/>
                    <a:p>
                      <a:pPr algn="ctr" fontAlgn="b"/>
                      <a:r>
                        <a:rPr lang="en-US" sz="1200" b="1" u="none" strike="noStrike" dirty="0">
                          <a:solidFill>
                            <a:schemeClr val="bg1"/>
                          </a:solidFill>
                          <a:effectLst/>
                          <a:latin typeface="Arial" pitchFamily="34" charset="0"/>
                          <a:cs typeface="Arial" pitchFamily="34" charset="0"/>
                        </a:rPr>
                        <a:t>Apr 2016</a:t>
                      </a:r>
                      <a:endParaRPr lang="en-US" sz="1200" b="1" i="0" u="none" strike="noStrike" dirty="0">
                        <a:solidFill>
                          <a:schemeClr val="bg1"/>
                        </a:solidFill>
                        <a:effectLst/>
                        <a:latin typeface="Arial" pitchFamily="34" charset="0"/>
                        <a:cs typeface="Arial" pitchFamily="34" charset="0"/>
                      </a:endParaRPr>
                    </a:p>
                  </a:txBody>
                  <a:tcPr marL="9525" marR="9525" marT="9519" marB="0" anchor="b">
                    <a:solidFill>
                      <a:schemeClr val="accent1">
                        <a:lumMod val="75000"/>
                      </a:schemeClr>
                    </a:solidFill>
                  </a:tcPr>
                </a:tc>
                <a:tc>
                  <a:txBody>
                    <a:bodyPr/>
                    <a:lstStyle/>
                    <a:p>
                      <a:pPr algn="ctr" fontAlgn="b"/>
                      <a:r>
                        <a:rPr lang="en-US" sz="1200" b="1" u="none" strike="noStrike" dirty="0">
                          <a:solidFill>
                            <a:schemeClr val="bg1"/>
                          </a:solidFill>
                          <a:effectLst/>
                          <a:latin typeface="Arial" pitchFamily="34" charset="0"/>
                          <a:cs typeface="Arial" pitchFamily="34" charset="0"/>
                        </a:rPr>
                        <a:t>May 2016</a:t>
                      </a:r>
                      <a:endParaRPr lang="en-US" sz="1200" b="1" i="0" u="none" strike="noStrike" dirty="0">
                        <a:solidFill>
                          <a:schemeClr val="bg1"/>
                        </a:solidFill>
                        <a:effectLst/>
                        <a:latin typeface="Arial" pitchFamily="34" charset="0"/>
                        <a:cs typeface="Arial" pitchFamily="34" charset="0"/>
                      </a:endParaRPr>
                    </a:p>
                  </a:txBody>
                  <a:tcPr marL="9525" marR="9525" marT="9519" marB="0" anchor="b">
                    <a:solidFill>
                      <a:schemeClr val="accent1">
                        <a:lumMod val="75000"/>
                      </a:schemeClr>
                    </a:solidFill>
                  </a:tcPr>
                </a:tc>
                <a:tc>
                  <a:txBody>
                    <a:bodyPr/>
                    <a:lstStyle/>
                    <a:p>
                      <a:pPr algn="ctr" fontAlgn="b"/>
                      <a:r>
                        <a:rPr lang="en-US" sz="1200" b="1" u="none" strike="noStrike" dirty="0">
                          <a:solidFill>
                            <a:schemeClr val="bg1"/>
                          </a:solidFill>
                          <a:effectLst/>
                          <a:latin typeface="Arial" pitchFamily="34" charset="0"/>
                          <a:cs typeface="Arial" pitchFamily="34" charset="0"/>
                        </a:rPr>
                        <a:t>Jun 2016</a:t>
                      </a:r>
                      <a:endParaRPr lang="en-US" sz="1200" b="1" i="0" u="none" strike="noStrike" dirty="0">
                        <a:solidFill>
                          <a:schemeClr val="bg1"/>
                        </a:solidFill>
                        <a:effectLst/>
                        <a:latin typeface="Arial" pitchFamily="34" charset="0"/>
                        <a:cs typeface="Arial" pitchFamily="34" charset="0"/>
                      </a:endParaRPr>
                    </a:p>
                  </a:txBody>
                  <a:tcPr marL="9525" marR="9525" marT="9519" marB="0" anchor="b">
                    <a:solidFill>
                      <a:schemeClr val="accent1">
                        <a:lumMod val="75000"/>
                      </a:schemeClr>
                    </a:solidFill>
                  </a:tcPr>
                </a:tc>
                <a:tc>
                  <a:txBody>
                    <a:bodyPr/>
                    <a:lstStyle/>
                    <a:p>
                      <a:pPr algn="ctr" fontAlgn="b"/>
                      <a:r>
                        <a:rPr lang="en-US" sz="1200" b="1" u="none" strike="noStrike" dirty="0">
                          <a:solidFill>
                            <a:schemeClr val="bg1"/>
                          </a:solidFill>
                          <a:effectLst/>
                          <a:latin typeface="Arial" pitchFamily="34" charset="0"/>
                          <a:cs typeface="Arial" pitchFamily="34" charset="0"/>
                        </a:rPr>
                        <a:t>Jul 2016</a:t>
                      </a:r>
                      <a:endParaRPr lang="en-US" sz="1200" b="1" i="0" u="none" strike="noStrike" dirty="0">
                        <a:solidFill>
                          <a:schemeClr val="bg1"/>
                        </a:solidFill>
                        <a:effectLst/>
                        <a:latin typeface="Arial" pitchFamily="34" charset="0"/>
                        <a:cs typeface="Arial" pitchFamily="34" charset="0"/>
                      </a:endParaRPr>
                    </a:p>
                  </a:txBody>
                  <a:tcPr marL="9525" marR="9525" marT="9519" marB="0" anchor="b">
                    <a:solidFill>
                      <a:schemeClr val="accent1">
                        <a:lumMod val="75000"/>
                      </a:schemeClr>
                    </a:solidFill>
                  </a:tcPr>
                </a:tc>
              </a:tr>
              <a:tr h="431651">
                <a:tc>
                  <a:txBody>
                    <a:bodyPr/>
                    <a:lstStyle/>
                    <a:p>
                      <a:pPr algn="l" fontAlgn="b"/>
                      <a:r>
                        <a:rPr lang="en-US" sz="1200" u="none" strike="noStrike" dirty="0" smtClean="0">
                          <a:effectLst/>
                          <a:latin typeface="Arial" pitchFamily="34" charset="0"/>
                          <a:cs typeface="Arial" pitchFamily="34" charset="0"/>
                        </a:rPr>
                        <a:t>PERSAL Printing</a:t>
                      </a:r>
                      <a:endParaRPr lang="en-US" sz="1200" b="0" i="0" u="none" strike="noStrike" dirty="0">
                        <a:solidFill>
                          <a:srgbClr val="000000"/>
                        </a:solidFill>
                        <a:effectLst/>
                        <a:latin typeface="Arial" pitchFamily="34" charset="0"/>
                        <a:cs typeface="Arial" pitchFamily="34" charset="0"/>
                      </a:endParaRPr>
                    </a:p>
                  </a:txBody>
                  <a:tcPr marL="9525" marR="9525" marT="9519" marB="0" anchor="ctr"/>
                </a:tc>
                <a:tc>
                  <a:txBody>
                    <a:bodyPr/>
                    <a:lstStyle/>
                    <a:p>
                      <a:pPr algn="ctr" fontAlgn="b"/>
                      <a:r>
                        <a:rPr lang="en-US" sz="1200" u="none" strike="noStrike" dirty="0">
                          <a:effectLst/>
                          <a:latin typeface="Arial" pitchFamily="34" charset="0"/>
                          <a:cs typeface="Arial" pitchFamily="34" charset="0"/>
                        </a:rPr>
                        <a:t>100%</a:t>
                      </a:r>
                      <a:endParaRPr lang="en-US" sz="1200" b="0" i="0" u="none" strike="noStrike" dirty="0">
                        <a:solidFill>
                          <a:srgbClr val="000000"/>
                        </a:solidFill>
                        <a:effectLst/>
                        <a:latin typeface="Arial" pitchFamily="34" charset="0"/>
                        <a:cs typeface="Arial" pitchFamily="34" charset="0"/>
                      </a:endParaRPr>
                    </a:p>
                  </a:txBody>
                  <a:tcPr marL="9525" marR="9525" marT="9519" marB="0" anchor="ctr"/>
                </a:tc>
                <a:tc>
                  <a:txBody>
                    <a:bodyPr/>
                    <a:lstStyle/>
                    <a:p>
                      <a:pPr algn="ctr" fontAlgn="b"/>
                      <a:r>
                        <a:rPr lang="en-US" sz="1200" u="none" strike="noStrike" dirty="0">
                          <a:effectLst/>
                          <a:latin typeface="Arial" pitchFamily="34" charset="0"/>
                          <a:cs typeface="Arial" pitchFamily="34" charset="0"/>
                        </a:rPr>
                        <a:t>100%</a:t>
                      </a:r>
                      <a:endParaRPr lang="en-US" sz="1200" b="0" i="0" u="none" strike="noStrike" dirty="0">
                        <a:solidFill>
                          <a:srgbClr val="000000"/>
                        </a:solidFill>
                        <a:effectLst/>
                        <a:latin typeface="Arial" pitchFamily="34" charset="0"/>
                        <a:cs typeface="Arial" pitchFamily="34" charset="0"/>
                      </a:endParaRPr>
                    </a:p>
                  </a:txBody>
                  <a:tcPr marL="9525" marR="9525" marT="9519" marB="0" anchor="ctr"/>
                </a:tc>
                <a:tc>
                  <a:txBody>
                    <a:bodyPr/>
                    <a:lstStyle/>
                    <a:p>
                      <a:pPr algn="ctr" fontAlgn="b"/>
                      <a:r>
                        <a:rPr lang="en-US" sz="1200" u="none" strike="noStrike" dirty="0">
                          <a:effectLst/>
                          <a:latin typeface="Arial" pitchFamily="34" charset="0"/>
                          <a:cs typeface="Arial" pitchFamily="34" charset="0"/>
                        </a:rPr>
                        <a:t>100%</a:t>
                      </a:r>
                      <a:endParaRPr lang="en-US" sz="1200" b="0" i="0" u="none" strike="noStrike" dirty="0">
                        <a:solidFill>
                          <a:srgbClr val="000000"/>
                        </a:solidFill>
                        <a:effectLst/>
                        <a:latin typeface="Arial" pitchFamily="34" charset="0"/>
                        <a:cs typeface="Arial" pitchFamily="34" charset="0"/>
                      </a:endParaRPr>
                    </a:p>
                  </a:txBody>
                  <a:tcPr marL="9525" marR="9525" marT="9519" marB="0" anchor="ctr"/>
                </a:tc>
                <a:tc>
                  <a:txBody>
                    <a:bodyPr/>
                    <a:lstStyle/>
                    <a:p>
                      <a:pPr algn="ctr" fontAlgn="b"/>
                      <a:r>
                        <a:rPr lang="en-US" sz="1200" u="none" strike="noStrike" dirty="0">
                          <a:effectLst/>
                          <a:latin typeface="Arial" pitchFamily="34" charset="0"/>
                          <a:cs typeface="Arial" pitchFamily="34" charset="0"/>
                        </a:rPr>
                        <a:t>100%</a:t>
                      </a:r>
                      <a:endParaRPr lang="en-US" sz="1200" b="0" i="0" u="none" strike="noStrike" dirty="0">
                        <a:solidFill>
                          <a:srgbClr val="000000"/>
                        </a:solidFill>
                        <a:effectLst/>
                        <a:latin typeface="Arial" pitchFamily="34" charset="0"/>
                        <a:cs typeface="Arial" pitchFamily="34" charset="0"/>
                      </a:endParaRPr>
                    </a:p>
                  </a:txBody>
                  <a:tcPr marL="9525" marR="9525" marT="9519" marB="0" anchor="ctr"/>
                </a:tc>
                <a:tc>
                  <a:txBody>
                    <a:bodyPr/>
                    <a:lstStyle/>
                    <a:p>
                      <a:pPr algn="ctr" fontAlgn="b"/>
                      <a:r>
                        <a:rPr lang="en-US" sz="1200" u="none" strike="noStrike">
                          <a:effectLst/>
                          <a:latin typeface="Arial" pitchFamily="34" charset="0"/>
                          <a:cs typeface="Arial" pitchFamily="34" charset="0"/>
                        </a:rPr>
                        <a:t>100%</a:t>
                      </a:r>
                      <a:endParaRPr lang="en-US" sz="1200" b="0" i="0" u="none" strike="noStrike">
                        <a:solidFill>
                          <a:srgbClr val="000000"/>
                        </a:solidFill>
                        <a:effectLst/>
                        <a:latin typeface="Arial" pitchFamily="34" charset="0"/>
                        <a:cs typeface="Arial" pitchFamily="34" charset="0"/>
                      </a:endParaRPr>
                    </a:p>
                  </a:txBody>
                  <a:tcPr marL="9525" marR="9525" marT="9519" marB="0" anchor="ctr"/>
                </a:tc>
                <a:tc>
                  <a:txBody>
                    <a:bodyPr/>
                    <a:lstStyle/>
                    <a:p>
                      <a:pPr algn="ctr" fontAlgn="b"/>
                      <a:r>
                        <a:rPr lang="en-US" sz="1200" u="none" strike="noStrike">
                          <a:effectLst/>
                          <a:latin typeface="Arial" pitchFamily="34" charset="0"/>
                          <a:cs typeface="Arial" pitchFamily="34" charset="0"/>
                        </a:rPr>
                        <a:t>100%</a:t>
                      </a:r>
                      <a:endParaRPr lang="en-US" sz="1200" b="0" i="0" u="none" strike="noStrike">
                        <a:solidFill>
                          <a:srgbClr val="000000"/>
                        </a:solidFill>
                        <a:effectLst/>
                        <a:latin typeface="Arial" pitchFamily="34" charset="0"/>
                        <a:cs typeface="Arial" pitchFamily="34" charset="0"/>
                      </a:endParaRPr>
                    </a:p>
                  </a:txBody>
                  <a:tcPr marL="9525" marR="9525" marT="9519" marB="0" anchor="ctr"/>
                </a:tc>
              </a:tr>
              <a:tr h="431651">
                <a:tc>
                  <a:txBody>
                    <a:bodyPr/>
                    <a:lstStyle/>
                    <a:p>
                      <a:pPr algn="l" fontAlgn="b"/>
                      <a:r>
                        <a:rPr lang="en-US" sz="1200" u="none" strike="noStrike" dirty="0">
                          <a:effectLst/>
                          <a:latin typeface="Arial" pitchFamily="34" charset="0"/>
                          <a:cs typeface="Arial" pitchFamily="34" charset="0"/>
                        </a:rPr>
                        <a:t>ID Printing - SC318</a:t>
                      </a:r>
                      <a:endParaRPr lang="en-US" sz="1200" b="0" i="0" u="none" strike="noStrike" dirty="0">
                        <a:solidFill>
                          <a:srgbClr val="000000"/>
                        </a:solidFill>
                        <a:effectLst/>
                        <a:latin typeface="Arial" pitchFamily="34" charset="0"/>
                        <a:cs typeface="Arial" pitchFamily="34" charset="0"/>
                      </a:endParaRPr>
                    </a:p>
                  </a:txBody>
                  <a:tcPr marL="9525" marR="9525" marT="9519" marB="0" anchor="ctr"/>
                </a:tc>
                <a:tc>
                  <a:txBody>
                    <a:bodyPr/>
                    <a:lstStyle/>
                    <a:p>
                      <a:pPr algn="r" fontAlgn="b"/>
                      <a:r>
                        <a:rPr lang="en-US" sz="1200" u="none" strike="noStrike" dirty="0">
                          <a:effectLst/>
                          <a:latin typeface="Arial" pitchFamily="34" charset="0"/>
                          <a:cs typeface="Arial" pitchFamily="34" charset="0"/>
                        </a:rPr>
                        <a:t>97.37%</a:t>
                      </a:r>
                      <a:endParaRPr lang="en-US" sz="1200" b="0" i="0" u="none" strike="noStrike" dirty="0">
                        <a:solidFill>
                          <a:srgbClr val="000000"/>
                        </a:solidFill>
                        <a:effectLst/>
                        <a:latin typeface="Arial" pitchFamily="34" charset="0"/>
                        <a:cs typeface="Arial" pitchFamily="34" charset="0"/>
                      </a:endParaRPr>
                    </a:p>
                  </a:txBody>
                  <a:tcPr marL="9525" marR="9525" marT="9519" marB="0" anchor="ctr"/>
                </a:tc>
                <a:tc>
                  <a:txBody>
                    <a:bodyPr/>
                    <a:lstStyle/>
                    <a:p>
                      <a:pPr algn="ctr" fontAlgn="b"/>
                      <a:r>
                        <a:rPr lang="en-US" sz="1200" u="none" strike="noStrike" dirty="0">
                          <a:effectLst/>
                          <a:latin typeface="Arial" pitchFamily="34" charset="0"/>
                          <a:cs typeface="Arial" pitchFamily="34" charset="0"/>
                        </a:rPr>
                        <a:t>96.28%</a:t>
                      </a:r>
                      <a:endParaRPr lang="en-US" sz="1200" b="0" i="0" u="none" strike="noStrike" dirty="0">
                        <a:solidFill>
                          <a:srgbClr val="000000"/>
                        </a:solidFill>
                        <a:effectLst/>
                        <a:latin typeface="Arial" pitchFamily="34" charset="0"/>
                        <a:cs typeface="Arial" pitchFamily="34" charset="0"/>
                      </a:endParaRPr>
                    </a:p>
                  </a:txBody>
                  <a:tcPr marL="9525" marR="9525" marT="9519" marB="0" anchor="ctr"/>
                </a:tc>
                <a:tc>
                  <a:txBody>
                    <a:bodyPr/>
                    <a:lstStyle/>
                    <a:p>
                      <a:pPr algn="ctr" fontAlgn="b"/>
                      <a:r>
                        <a:rPr lang="en-US" sz="1200" u="none" strike="noStrike" dirty="0">
                          <a:effectLst/>
                          <a:latin typeface="Arial" pitchFamily="34" charset="0"/>
                          <a:cs typeface="Arial" pitchFamily="34" charset="0"/>
                        </a:rPr>
                        <a:t>94.39%</a:t>
                      </a:r>
                      <a:endParaRPr lang="en-US" sz="1200" b="0" i="0" u="none" strike="noStrike" dirty="0">
                        <a:solidFill>
                          <a:srgbClr val="FF0000"/>
                        </a:solidFill>
                        <a:effectLst/>
                        <a:latin typeface="Arial" pitchFamily="34" charset="0"/>
                        <a:cs typeface="Arial" pitchFamily="34" charset="0"/>
                      </a:endParaRPr>
                    </a:p>
                  </a:txBody>
                  <a:tcPr marL="9525" marR="9525" marT="9519" marB="0" anchor="ctr"/>
                </a:tc>
                <a:tc>
                  <a:txBody>
                    <a:bodyPr/>
                    <a:lstStyle/>
                    <a:p>
                      <a:pPr algn="ctr" fontAlgn="b"/>
                      <a:r>
                        <a:rPr lang="en-US" sz="1200" u="none" strike="noStrike" dirty="0">
                          <a:effectLst/>
                          <a:latin typeface="Arial" pitchFamily="34" charset="0"/>
                          <a:cs typeface="Arial" pitchFamily="34" charset="0"/>
                        </a:rPr>
                        <a:t>96.22%</a:t>
                      </a:r>
                      <a:endParaRPr lang="en-US" sz="1200" b="0" i="0" u="none" strike="noStrike" dirty="0">
                        <a:solidFill>
                          <a:srgbClr val="000000"/>
                        </a:solidFill>
                        <a:effectLst/>
                        <a:latin typeface="Arial" pitchFamily="34" charset="0"/>
                        <a:cs typeface="Arial" pitchFamily="34" charset="0"/>
                      </a:endParaRPr>
                    </a:p>
                  </a:txBody>
                  <a:tcPr marL="9525" marR="9525" marT="9519" marB="0" anchor="ctr"/>
                </a:tc>
                <a:tc>
                  <a:txBody>
                    <a:bodyPr/>
                    <a:lstStyle/>
                    <a:p>
                      <a:pPr algn="ctr" fontAlgn="b"/>
                      <a:r>
                        <a:rPr lang="en-US" sz="1200" u="none" strike="noStrike" dirty="0">
                          <a:effectLst/>
                          <a:latin typeface="Arial" pitchFamily="34" charset="0"/>
                          <a:cs typeface="Arial" pitchFamily="34" charset="0"/>
                        </a:rPr>
                        <a:t>92.35%</a:t>
                      </a:r>
                      <a:endParaRPr lang="en-US" sz="1200" b="0" i="0" u="none" strike="noStrike" dirty="0">
                        <a:solidFill>
                          <a:srgbClr val="FF0000"/>
                        </a:solidFill>
                        <a:effectLst/>
                        <a:latin typeface="Arial" pitchFamily="34" charset="0"/>
                        <a:cs typeface="Arial" pitchFamily="34" charset="0"/>
                      </a:endParaRPr>
                    </a:p>
                  </a:txBody>
                  <a:tcPr marL="9525" marR="9525" marT="9519" marB="0" anchor="ctr"/>
                </a:tc>
                <a:tc>
                  <a:txBody>
                    <a:bodyPr/>
                    <a:lstStyle/>
                    <a:p>
                      <a:pPr algn="ctr" fontAlgn="b"/>
                      <a:r>
                        <a:rPr lang="en-US" sz="1200" u="none" strike="noStrike" dirty="0">
                          <a:effectLst/>
                          <a:latin typeface="Arial" pitchFamily="34" charset="0"/>
                          <a:cs typeface="Arial" pitchFamily="34" charset="0"/>
                        </a:rPr>
                        <a:t>93.41</a:t>
                      </a:r>
                      <a:r>
                        <a:rPr lang="en-US" sz="1200" u="none" strike="noStrike" dirty="0" smtClean="0">
                          <a:effectLst/>
                          <a:latin typeface="Arial" pitchFamily="34" charset="0"/>
                          <a:cs typeface="Arial" pitchFamily="34" charset="0"/>
                        </a:rPr>
                        <a:t>%</a:t>
                      </a:r>
                      <a:endParaRPr lang="en-US" sz="1200" b="0" i="0" u="none" strike="noStrike" dirty="0">
                        <a:solidFill>
                          <a:srgbClr val="FF0000"/>
                        </a:solidFill>
                        <a:effectLst/>
                        <a:latin typeface="Arial" pitchFamily="34" charset="0"/>
                        <a:cs typeface="Arial" pitchFamily="34" charset="0"/>
                      </a:endParaRPr>
                    </a:p>
                  </a:txBody>
                  <a:tcPr marL="9525" marR="9525" marT="9519" marB="0" anchor="ctr"/>
                </a:tc>
              </a:tr>
            </a:tbl>
          </a:graphicData>
        </a:graphic>
      </p:graphicFrame>
      <p:sp>
        <p:nvSpPr>
          <p:cNvPr id="8" name="TextBox 6"/>
          <p:cNvSpPr txBox="1">
            <a:spLocks noChangeArrowheads="1"/>
          </p:cNvSpPr>
          <p:nvPr/>
        </p:nvSpPr>
        <p:spPr bwMode="auto">
          <a:xfrm>
            <a:off x="561404" y="3531115"/>
            <a:ext cx="8928100" cy="2274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rgbClr val="0000FF"/>
                </a:solidFill>
                <a:latin typeface="Arial" pitchFamily="34" charset="0"/>
              </a:defRPr>
            </a:lvl1pPr>
            <a:lvl2pPr marL="742950" indent="-285750">
              <a:defRPr>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400">
                <a:solidFill>
                  <a:schemeClr val="tx1"/>
                </a:solidFill>
                <a:latin typeface="Arial" pitchFamily="34" charset="0"/>
              </a:defRPr>
            </a:lvl4pPr>
            <a:lvl5pPr>
              <a:defRPr sz="1400">
                <a:solidFill>
                  <a:schemeClr val="tx1"/>
                </a:solidFill>
                <a:latin typeface="Arial" pitchFamily="34" charset="0"/>
              </a:defRPr>
            </a:lvl5pPr>
            <a:lvl6pPr eaLnBrk="0" hangingPunct="0">
              <a:defRPr sz="1400">
                <a:solidFill>
                  <a:schemeClr val="tx1"/>
                </a:solidFill>
                <a:latin typeface="Arial" pitchFamily="34" charset="0"/>
              </a:defRPr>
            </a:lvl6pPr>
            <a:lvl7pPr eaLnBrk="0" hangingPunct="0">
              <a:defRPr sz="1400">
                <a:solidFill>
                  <a:schemeClr val="tx1"/>
                </a:solidFill>
                <a:latin typeface="Arial" pitchFamily="34" charset="0"/>
              </a:defRPr>
            </a:lvl7pPr>
            <a:lvl8pPr eaLnBrk="0" hangingPunct="0">
              <a:defRPr sz="1400">
                <a:solidFill>
                  <a:schemeClr val="tx1"/>
                </a:solidFill>
                <a:latin typeface="Arial" pitchFamily="34" charset="0"/>
              </a:defRPr>
            </a:lvl8pPr>
            <a:lvl9pPr eaLnBrk="0" hangingPunct="0">
              <a:defRPr sz="1400">
                <a:solidFill>
                  <a:schemeClr val="tx1"/>
                </a:solidFill>
                <a:latin typeface="Arial" pitchFamily="34" charset="0"/>
              </a:defRPr>
            </a:lvl9pPr>
          </a:lstStyle>
          <a:p>
            <a:pPr algn="just">
              <a:lnSpc>
                <a:spcPct val="150000"/>
              </a:lnSpc>
              <a:defRPr/>
            </a:pPr>
            <a:r>
              <a:rPr lang="en-US" altLang="en-US" sz="1200" i="0" dirty="0" smtClean="0">
                <a:solidFill>
                  <a:schemeClr val="tx1"/>
                </a:solidFill>
                <a:latin typeface="+mn-lt"/>
              </a:rPr>
              <a:t>Due to the operational agreement for the printing of the ID documents:</a:t>
            </a:r>
          </a:p>
          <a:p>
            <a:pPr algn="just">
              <a:lnSpc>
                <a:spcPct val="150000"/>
              </a:lnSpc>
              <a:defRPr/>
            </a:pPr>
            <a:endParaRPr lang="en-US" altLang="en-US" sz="1200" i="0" dirty="0" smtClean="0">
              <a:solidFill>
                <a:schemeClr val="tx1"/>
              </a:solidFill>
              <a:latin typeface="+mn-lt"/>
            </a:endParaRPr>
          </a:p>
          <a:p>
            <a:pPr marL="285750" indent="-285750" algn="just">
              <a:lnSpc>
                <a:spcPct val="150000"/>
              </a:lnSpc>
              <a:buFont typeface="Wingdings" panose="05000000000000000000" pitchFamily="2" charset="2"/>
              <a:buChar char="v"/>
              <a:defRPr/>
            </a:pPr>
            <a:r>
              <a:rPr lang="en-US" altLang="en-US" sz="1200" i="0" dirty="0" smtClean="0">
                <a:solidFill>
                  <a:schemeClr val="tx1"/>
                </a:solidFill>
                <a:latin typeface="+mn-lt"/>
              </a:rPr>
              <a:t>The SLA target might not be met due to printing agreements to print ID documents first thing every morning for jobs submitted the previous day.</a:t>
            </a:r>
          </a:p>
          <a:p>
            <a:pPr marL="285750" indent="-285750" algn="just">
              <a:lnSpc>
                <a:spcPct val="150000"/>
              </a:lnSpc>
              <a:buFont typeface="Wingdings" panose="05000000000000000000" pitchFamily="2" charset="2"/>
              <a:buChar char="v"/>
              <a:defRPr/>
            </a:pPr>
            <a:r>
              <a:rPr lang="en-US" altLang="en-US" sz="1200" i="0" dirty="0" smtClean="0">
                <a:solidFill>
                  <a:schemeClr val="tx1"/>
                </a:solidFill>
                <a:latin typeface="+mn-lt"/>
              </a:rPr>
              <a:t>When there are more than 4 weekends in a billing cycle, chances are that the 95% target will not be met.</a:t>
            </a:r>
          </a:p>
          <a:p>
            <a:pPr marL="285750" indent="-285750" algn="just">
              <a:lnSpc>
                <a:spcPct val="150000"/>
              </a:lnSpc>
              <a:buFont typeface="Wingdings" panose="05000000000000000000" pitchFamily="2" charset="2"/>
              <a:buChar char="v"/>
              <a:defRPr/>
            </a:pPr>
            <a:r>
              <a:rPr lang="en-US" altLang="en-US" sz="1200" i="0" dirty="0" smtClean="0">
                <a:solidFill>
                  <a:schemeClr val="tx1"/>
                </a:solidFill>
                <a:latin typeface="+mn-lt"/>
              </a:rPr>
              <a:t>Jobs submitted on a Friday afternoon is only printed on a Monday morning, therefore the target is not met due to operational agreement of printing ID documents. The operational agreements has been put in place due to the secure nature of printing ID documents.</a:t>
            </a:r>
            <a:endParaRPr lang="en-US" altLang="en-US" sz="1200" dirty="0" smtClean="0">
              <a:solidFill>
                <a:schemeClr val="tx1"/>
              </a:solidFill>
              <a:latin typeface="+mn-lt"/>
            </a:endParaRPr>
          </a:p>
        </p:txBody>
      </p:sp>
    </p:spTree>
    <p:extLst>
      <p:ext uri="{BB962C8B-B14F-4D97-AF65-F5344CB8AC3E}">
        <p14:creationId xmlns:p14="http://schemas.microsoft.com/office/powerpoint/2010/main" xmlns="" val="18209262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4337" y="98048"/>
            <a:ext cx="9512167" cy="738664"/>
          </a:xfrm>
        </p:spPr>
        <p:txBody>
          <a:bodyPr/>
          <a:lstStyle/>
          <a:p>
            <a:r>
              <a:rPr lang="en-US" dirty="0" smtClean="0"/>
              <a:t>HOSTED BATCH PRINTING: </a:t>
            </a:r>
            <a:br>
              <a:rPr lang="en-US" dirty="0" smtClean="0"/>
            </a:br>
            <a:r>
              <a:rPr lang="en-US" dirty="0" smtClean="0"/>
              <a:t>INCIDENTS</a:t>
            </a:r>
            <a:endParaRPr lang="en-US" dirty="0"/>
          </a:p>
        </p:txBody>
      </p:sp>
      <p:sp>
        <p:nvSpPr>
          <p:cNvPr id="6" name="Content Placeholder 5"/>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61</a:t>
            </a:fld>
            <a:endParaRPr lang="en-ZA" dirty="0"/>
          </a:p>
        </p:txBody>
      </p:sp>
      <p:graphicFrame>
        <p:nvGraphicFramePr>
          <p:cNvPr id="8" name="Content Placeholder 4"/>
          <p:cNvGraphicFramePr>
            <a:graphicFrameLocks/>
          </p:cNvGraphicFramePr>
          <p:nvPr>
            <p:extLst>
              <p:ext uri="{D42A27DB-BD31-4B8C-83A1-F6EECF244321}">
                <p14:modId xmlns:p14="http://schemas.microsoft.com/office/powerpoint/2010/main" xmlns="" val="1671942470"/>
              </p:ext>
            </p:extLst>
          </p:nvPr>
        </p:nvGraphicFramePr>
        <p:xfrm>
          <a:off x="633412" y="2348880"/>
          <a:ext cx="8928100" cy="2016249"/>
        </p:xfrm>
        <a:graphic>
          <a:graphicData uri="http://schemas.openxmlformats.org/drawingml/2006/table">
            <a:tbl>
              <a:tblPr firstRow="1" bandRow="1">
                <a:tableStyleId>{5C22544A-7EE6-4342-B048-85BDC9FD1C3A}</a:tableStyleId>
              </a:tblPr>
              <a:tblGrid>
                <a:gridCol w="1079798"/>
                <a:gridCol w="6569521"/>
                <a:gridCol w="1278781"/>
              </a:tblGrid>
              <a:tr h="365785">
                <a:tc>
                  <a:txBody>
                    <a:bodyPr/>
                    <a:lstStyle/>
                    <a:p>
                      <a:r>
                        <a:rPr lang="en-ZA" sz="1200" dirty="0" smtClean="0">
                          <a:solidFill>
                            <a:schemeClr val="bg1"/>
                          </a:solidFill>
                          <a:latin typeface="Arial" pitchFamily="34" charset="0"/>
                          <a:cs typeface="Arial" pitchFamily="34" charset="0"/>
                        </a:rPr>
                        <a:t>Date</a:t>
                      </a:r>
                      <a:endParaRPr lang="en-GB" sz="1200" dirty="0">
                        <a:solidFill>
                          <a:schemeClr val="bg1"/>
                        </a:solidFill>
                        <a:latin typeface="Arial" pitchFamily="34" charset="0"/>
                        <a:cs typeface="Arial" pitchFamily="34" charset="0"/>
                      </a:endParaRPr>
                    </a:p>
                  </a:txBody>
                  <a:tcPr marL="91425" marR="91425" marT="45733" marB="45733">
                    <a:solidFill>
                      <a:schemeClr val="accent1">
                        <a:lumMod val="75000"/>
                      </a:schemeClr>
                    </a:solidFill>
                  </a:tcPr>
                </a:tc>
                <a:tc>
                  <a:txBody>
                    <a:bodyPr/>
                    <a:lstStyle/>
                    <a:p>
                      <a:r>
                        <a:rPr lang="en-ZA" sz="1200" dirty="0" smtClean="0">
                          <a:solidFill>
                            <a:schemeClr val="bg1"/>
                          </a:solidFill>
                          <a:latin typeface="Arial" pitchFamily="34" charset="0"/>
                          <a:cs typeface="Arial" pitchFamily="34" charset="0"/>
                        </a:rPr>
                        <a:t>Description</a:t>
                      </a:r>
                      <a:endParaRPr lang="en-GB" sz="1200" dirty="0">
                        <a:solidFill>
                          <a:schemeClr val="bg1"/>
                        </a:solidFill>
                        <a:latin typeface="Arial" pitchFamily="34" charset="0"/>
                        <a:cs typeface="Arial" pitchFamily="34" charset="0"/>
                      </a:endParaRPr>
                    </a:p>
                  </a:txBody>
                  <a:tcPr marL="91425" marR="91425" marT="45733" marB="45733">
                    <a:solidFill>
                      <a:schemeClr val="accent1">
                        <a:lumMod val="75000"/>
                      </a:schemeClr>
                    </a:solidFill>
                  </a:tcPr>
                </a:tc>
                <a:tc>
                  <a:txBody>
                    <a:bodyPr/>
                    <a:lstStyle/>
                    <a:p>
                      <a:r>
                        <a:rPr lang="en-ZA" sz="1200" dirty="0" smtClean="0">
                          <a:solidFill>
                            <a:schemeClr val="bg1"/>
                          </a:solidFill>
                          <a:latin typeface="Arial" pitchFamily="34" charset="0"/>
                          <a:cs typeface="Arial" pitchFamily="34" charset="0"/>
                        </a:rPr>
                        <a:t>Downtime</a:t>
                      </a:r>
                      <a:endParaRPr lang="en-GB" sz="1200" dirty="0">
                        <a:solidFill>
                          <a:schemeClr val="bg1"/>
                        </a:solidFill>
                        <a:latin typeface="Arial" pitchFamily="34" charset="0"/>
                        <a:cs typeface="Arial" pitchFamily="34" charset="0"/>
                      </a:endParaRPr>
                    </a:p>
                  </a:txBody>
                  <a:tcPr marL="91425" marR="91425" marT="45733" marB="45733">
                    <a:solidFill>
                      <a:schemeClr val="accent1">
                        <a:lumMod val="75000"/>
                      </a:schemeClr>
                    </a:solidFill>
                  </a:tcPr>
                </a:tc>
              </a:tr>
              <a:tr h="1650464">
                <a:tc>
                  <a:txBody>
                    <a:bodyPr/>
                    <a:lstStyle/>
                    <a:p>
                      <a:pPr>
                        <a:lnSpc>
                          <a:spcPct val="150000"/>
                        </a:lnSpc>
                      </a:pPr>
                      <a:r>
                        <a:rPr lang="en-ZA" sz="1200" dirty="0" smtClean="0">
                          <a:solidFill>
                            <a:schemeClr val="tx1"/>
                          </a:solidFill>
                          <a:latin typeface="Arial" pitchFamily="34" charset="0"/>
                          <a:cs typeface="Arial" pitchFamily="34" charset="0"/>
                        </a:rPr>
                        <a:t>18</a:t>
                      </a:r>
                      <a:r>
                        <a:rPr lang="en-ZA" sz="1200" baseline="0" dirty="0" smtClean="0">
                          <a:solidFill>
                            <a:schemeClr val="tx1"/>
                          </a:solidFill>
                          <a:latin typeface="Arial" pitchFamily="34" charset="0"/>
                          <a:cs typeface="Arial" pitchFamily="34" charset="0"/>
                        </a:rPr>
                        <a:t> August 2016</a:t>
                      </a:r>
                      <a:endParaRPr lang="en-GB" sz="1200" dirty="0">
                        <a:solidFill>
                          <a:schemeClr val="tx1"/>
                        </a:solidFill>
                        <a:latin typeface="Arial" pitchFamily="34" charset="0"/>
                        <a:cs typeface="Arial" pitchFamily="34" charset="0"/>
                      </a:endParaRPr>
                    </a:p>
                  </a:txBody>
                  <a:tcPr marL="91428" marR="91428" marT="45738" marB="45738"/>
                </a:tc>
                <a:tc>
                  <a:txBody>
                    <a:bodyPr/>
                    <a:lstStyle/>
                    <a:p>
                      <a:pPr algn="just">
                        <a:lnSpc>
                          <a:spcPct val="150000"/>
                        </a:lnSpc>
                      </a:pPr>
                      <a:r>
                        <a:rPr lang="en-US" sz="1200" kern="1200" dirty="0" smtClean="0">
                          <a:solidFill>
                            <a:schemeClr val="dk1"/>
                          </a:solidFill>
                          <a:effectLst/>
                          <a:latin typeface="Arial" pitchFamily="34" charset="0"/>
                          <a:ea typeface="+mn-ea"/>
                          <a:cs typeface="Arial" pitchFamily="34" charset="0"/>
                        </a:rPr>
                        <a:t>INC14200535 NAT DHA Batch Printing.</a:t>
                      </a:r>
                    </a:p>
                    <a:p>
                      <a:pPr algn="just">
                        <a:lnSpc>
                          <a:spcPct val="150000"/>
                        </a:lnSpc>
                      </a:pPr>
                      <a:r>
                        <a:rPr lang="en-US" sz="1200" kern="1200" dirty="0" smtClean="0">
                          <a:solidFill>
                            <a:schemeClr val="dk1"/>
                          </a:solidFill>
                          <a:effectLst/>
                          <a:latin typeface="Arial" pitchFamily="34" charset="0"/>
                          <a:ea typeface="+mn-ea"/>
                          <a:cs typeface="Arial" pitchFamily="34" charset="0"/>
                        </a:rPr>
                        <a:t>Proposal</a:t>
                      </a:r>
                      <a:r>
                        <a:rPr lang="en-US" sz="1200" kern="1200" baseline="0" dirty="0" smtClean="0">
                          <a:solidFill>
                            <a:schemeClr val="dk1"/>
                          </a:solidFill>
                          <a:effectLst/>
                          <a:latin typeface="Arial" pitchFamily="34" charset="0"/>
                          <a:ea typeface="+mn-ea"/>
                          <a:cs typeface="Arial" pitchFamily="34" charset="0"/>
                        </a:rPr>
                        <a:t> for DHA for the procurement of a new printer for the printing of the ID Documents. </a:t>
                      </a:r>
                    </a:p>
                  </a:txBody>
                  <a:tcPr marL="91428" marR="91428" marT="45738" marB="45738"/>
                </a:tc>
                <a:tc>
                  <a:txBody>
                    <a:bodyPr/>
                    <a:lstStyle/>
                    <a:p>
                      <a:pPr>
                        <a:lnSpc>
                          <a:spcPct val="150000"/>
                        </a:lnSpc>
                      </a:pPr>
                      <a:r>
                        <a:rPr lang="en-ZA" sz="1200" dirty="0" smtClean="0">
                          <a:solidFill>
                            <a:schemeClr val="tx1"/>
                          </a:solidFill>
                          <a:latin typeface="Arial" pitchFamily="34" charset="0"/>
                          <a:cs typeface="Arial" pitchFamily="34" charset="0"/>
                        </a:rPr>
                        <a:t>No</a:t>
                      </a:r>
                      <a:r>
                        <a:rPr lang="en-ZA" sz="1200" baseline="0" dirty="0" smtClean="0">
                          <a:solidFill>
                            <a:schemeClr val="tx1"/>
                          </a:solidFill>
                          <a:latin typeface="Arial" pitchFamily="34" charset="0"/>
                          <a:cs typeface="Arial" pitchFamily="34" charset="0"/>
                        </a:rPr>
                        <a:t>ne</a:t>
                      </a:r>
                      <a:endParaRPr lang="en-GB" sz="1200" dirty="0">
                        <a:solidFill>
                          <a:schemeClr val="tx1"/>
                        </a:solidFill>
                        <a:latin typeface="Arial" pitchFamily="34" charset="0"/>
                        <a:cs typeface="Arial" pitchFamily="34" charset="0"/>
                      </a:endParaRPr>
                    </a:p>
                  </a:txBody>
                  <a:tcPr marL="91428" marR="91428" marT="45738" marB="45738"/>
                </a:tc>
              </a:tr>
            </a:tbl>
          </a:graphicData>
        </a:graphic>
      </p:graphicFrame>
    </p:spTree>
    <p:extLst>
      <p:ext uri="{BB962C8B-B14F-4D97-AF65-F5344CB8AC3E}">
        <p14:creationId xmlns:p14="http://schemas.microsoft.com/office/powerpoint/2010/main" xmlns="" val="38277976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62</a:t>
            </a:fld>
            <a:endParaRPr lang="en-ZA" dirty="0"/>
          </a:p>
        </p:txBody>
      </p:sp>
      <p:sp>
        <p:nvSpPr>
          <p:cNvPr id="9" name="Title 4"/>
          <p:cNvSpPr>
            <a:spLocks noGrp="1"/>
          </p:cNvSpPr>
          <p:nvPr>
            <p:ph type="title"/>
          </p:nvPr>
        </p:nvSpPr>
        <p:spPr>
          <a:xfrm>
            <a:off x="194337" y="98048"/>
            <a:ext cx="9512167" cy="738664"/>
          </a:xfrm>
        </p:spPr>
        <p:txBody>
          <a:bodyPr/>
          <a:lstStyle/>
          <a:p>
            <a:r>
              <a:rPr lang="en-US" dirty="0" smtClean="0"/>
              <a:t>HOSTED BATCH PRINTING: </a:t>
            </a:r>
            <a:br>
              <a:rPr lang="en-US" dirty="0" smtClean="0"/>
            </a:br>
            <a:r>
              <a:rPr lang="en-US" dirty="0" smtClean="0"/>
              <a:t>SERVICE IMPROVEMENTS</a:t>
            </a:r>
            <a:endParaRPr lang="en-US" dirty="0"/>
          </a:p>
        </p:txBody>
      </p:sp>
      <p:sp>
        <p:nvSpPr>
          <p:cNvPr id="7" name="Content Placeholder 2"/>
          <p:cNvSpPr txBox="1">
            <a:spLocks/>
          </p:cNvSpPr>
          <p:nvPr/>
        </p:nvSpPr>
        <p:spPr bwMode="auto">
          <a:xfrm>
            <a:off x="415925" y="1772691"/>
            <a:ext cx="9120188"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ts val="200"/>
              </a:spcBef>
              <a:spcAft>
                <a:spcPts val="200"/>
              </a:spcAft>
              <a:buClr>
                <a:schemeClr val="accent1"/>
              </a:buClr>
              <a:defRPr lang="en-US" sz="1800" dirty="0" smtClean="0">
                <a:solidFill>
                  <a:srgbClr val="0000FF"/>
                </a:solidFill>
                <a:latin typeface="Arial"/>
                <a:ea typeface="+mn-ea"/>
                <a:cs typeface="+mn-cs"/>
              </a:defRPr>
            </a:lvl1pPr>
            <a:lvl2pPr marL="355600" indent="-355600" algn="l" rtl="0" eaLnBrk="0" fontAlgn="base" hangingPunct="0">
              <a:spcBef>
                <a:spcPct val="20000"/>
              </a:spcBef>
              <a:spcAft>
                <a:spcPct val="0"/>
              </a:spcAft>
              <a:buFont typeface="Wingdings" pitchFamily="2" charset="2"/>
              <a:buChar char=""/>
              <a:defRPr>
                <a:solidFill>
                  <a:schemeClr val="tx1"/>
                </a:solidFill>
                <a:latin typeface="+mn-lt"/>
              </a:defRPr>
            </a:lvl2pPr>
            <a:lvl3pPr marL="719138" indent="-363538" algn="l" rtl="0" eaLnBrk="0" fontAlgn="base" hangingPunct="0">
              <a:spcBef>
                <a:spcPct val="20000"/>
              </a:spcBef>
              <a:spcAft>
                <a:spcPct val="0"/>
              </a:spcAft>
              <a:buChar char="•"/>
              <a:defRPr sz="1600">
                <a:solidFill>
                  <a:schemeClr val="tx1"/>
                </a:solidFill>
                <a:latin typeface="+mn-lt"/>
              </a:defRPr>
            </a:lvl3pPr>
            <a:lvl4pPr marL="1074738" indent="-355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defRPr/>
            </a:pPr>
            <a:r>
              <a:rPr lang="en-US" altLang="en-US" sz="1200" b="1" i="0" dirty="0">
                <a:solidFill>
                  <a:schemeClr val="tx1"/>
                </a:solidFill>
              </a:rPr>
              <a:t>Improvements proposed for 2016/2017 – Electronic Document Delivery(EDD)</a:t>
            </a:r>
          </a:p>
          <a:p>
            <a:pPr marL="0" indent="0">
              <a:defRPr/>
            </a:pPr>
            <a:endParaRPr lang="en-US" altLang="en-US" sz="1200" b="1" i="0" dirty="0">
              <a:solidFill>
                <a:schemeClr val="tx1"/>
              </a:solidFill>
              <a:cs typeface="Times New Roman" pitchFamily="18" charset="0"/>
            </a:endParaRPr>
          </a:p>
          <a:p>
            <a:pPr marL="285750" indent="-285750">
              <a:buClrTx/>
              <a:buFont typeface="Wingdings" panose="05000000000000000000" pitchFamily="2" charset="2"/>
              <a:buChar char="v"/>
              <a:defRPr/>
            </a:pPr>
            <a:r>
              <a:rPr lang="en-US" altLang="en-US" sz="1200" i="0" dirty="0">
                <a:solidFill>
                  <a:schemeClr val="tx1"/>
                </a:solidFill>
              </a:rPr>
              <a:t>EDD constitutes the Web Hosting and delivery of Electronic Documents through multiple delivery channels, email, mobile and </a:t>
            </a:r>
            <a:r>
              <a:rPr lang="en-US" altLang="en-US" sz="1200" i="0" dirty="0" smtClean="0">
                <a:solidFill>
                  <a:schemeClr val="tx1"/>
                </a:solidFill>
              </a:rPr>
              <a:t>fax;</a:t>
            </a:r>
            <a:endParaRPr lang="en-US" altLang="en-US" sz="1200" i="0" dirty="0">
              <a:solidFill>
                <a:schemeClr val="tx1"/>
              </a:solidFill>
            </a:endParaRPr>
          </a:p>
          <a:p>
            <a:pPr marL="285750" indent="-285750">
              <a:buClrTx/>
              <a:buFont typeface="Wingdings" panose="05000000000000000000" pitchFamily="2" charset="2"/>
              <a:buChar char="v"/>
              <a:defRPr/>
            </a:pPr>
            <a:r>
              <a:rPr lang="en-US" altLang="en-US" sz="1200" i="0" dirty="0">
                <a:solidFill>
                  <a:schemeClr val="tx1"/>
                </a:solidFill>
              </a:rPr>
              <a:t>The definition of EDD as a Cloud Computing </a:t>
            </a:r>
            <a:r>
              <a:rPr lang="en-US" altLang="en-US" sz="1200" i="0" dirty="0" smtClean="0">
                <a:solidFill>
                  <a:schemeClr val="tx1"/>
                </a:solidFill>
              </a:rPr>
              <a:t>Service;</a:t>
            </a:r>
            <a:endParaRPr lang="en-US" altLang="en-US" sz="1200" i="0" dirty="0">
              <a:solidFill>
                <a:schemeClr val="tx1"/>
              </a:solidFill>
            </a:endParaRPr>
          </a:p>
          <a:p>
            <a:pPr marL="285750" indent="-285750">
              <a:buClrTx/>
              <a:buFont typeface="Wingdings" panose="05000000000000000000" pitchFamily="2" charset="2"/>
              <a:buChar char="v"/>
              <a:defRPr/>
            </a:pPr>
            <a:r>
              <a:rPr lang="en-US" altLang="en-US" sz="1200" i="0" dirty="0">
                <a:solidFill>
                  <a:schemeClr val="tx1"/>
                </a:solidFill>
              </a:rPr>
              <a:t>The enterprise’s need for EDD;</a:t>
            </a:r>
          </a:p>
          <a:p>
            <a:pPr marL="285750" indent="-285750">
              <a:buClrTx/>
              <a:buFont typeface="Wingdings" panose="05000000000000000000" pitchFamily="2" charset="2"/>
              <a:buChar char="v"/>
              <a:defRPr/>
            </a:pPr>
            <a:r>
              <a:rPr lang="en-US" altLang="en-US" sz="1200" i="0" dirty="0">
                <a:solidFill>
                  <a:schemeClr val="tx1"/>
                </a:solidFill>
              </a:rPr>
              <a:t>Alignment of EDD high-level architecture to the Cloud Computing Reference Architecture;</a:t>
            </a:r>
          </a:p>
          <a:p>
            <a:pPr marL="285750" indent="-285750">
              <a:buClrTx/>
              <a:buFont typeface="Wingdings" panose="05000000000000000000" pitchFamily="2" charset="2"/>
              <a:buChar char="v"/>
              <a:defRPr/>
            </a:pPr>
            <a:r>
              <a:rPr lang="en-US" altLang="en-US" sz="1200" i="0" dirty="0">
                <a:solidFill>
                  <a:schemeClr val="tx1"/>
                </a:solidFill>
              </a:rPr>
              <a:t>A brief description of the EDD architectural building blocks;</a:t>
            </a:r>
          </a:p>
          <a:p>
            <a:pPr marL="285750" indent="-285750">
              <a:buClrTx/>
              <a:buFont typeface="Wingdings" panose="05000000000000000000" pitchFamily="2" charset="2"/>
              <a:buChar char="v"/>
              <a:defRPr/>
            </a:pPr>
            <a:r>
              <a:rPr lang="en-US" altLang="en-US" sz="1200" i="0" dirty="0">
                <a:solidFill>
                  <a:schemeClr val="tx1"/>
                </a:solidFill>
              </a:rPr>
              <a:t>The functionality that is required from an EDD solution.</a:t>
            </a:r>
          </a:p>
          <a:p>
            <a:pPr marL="0" indent="0" algn="just">
              <a:buClrTx/>
              <a:defRPr/>
            </a:pPr>
            <a:r>
              <a:rPr lang="en-ZA" altLang="en-US" sz="1200" i="0" kern="1200" dirty="0" smtClean="0">
                <a:solidFill>
                  <a:schemeClr val="tx1"/>
                </a:solidFill>
                <a:latin typeface="+mn-lt"/>
              </a:rPr>
              <a:t> </a:t>
            </a:r>
            <a:endParaRPr lang="en-GB" altLang="en-US" sz="1200" i="0" kern="1200" dirty="0">
              <a:solidFill>
                <a:schemeClr val="tx1"/>
              </a:solidFill>
              <a:latin typeface="+mn-lt"/>
            </a:endParaRPr>
          </a:p>
        </p:txBody>
      </p:sp>
    </p:spTree>
    <p:extLst>
      <p:ext uri="{BB962C8B-B14F-4D97-AF65-F5344CB8AC3E}">
        <p14:creationId xmlns:p14="http://schemas.microsoft.com/office/powerpoint/2010/main" xmlns="" val="22266387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2506" y="4406901"/>
            <a:ext cx="8420100" cy="615553"/>
          </a:xfrm>
        </p:spPr>
        <p:txBody>
          <a:bodyPr/>
          <a:lstStyle/>
          <a:p>
            <a:r>
              <a:rPr lang="en-ZA" dirty="0" smtClean="0"/>
              <a:t>UNIFIED MESSAGING (WASP)</a:t>
            </a:r>
            <a:endParaRPr lang="en-ZA" dirty="0"/>
          </a:p>
        </p:txBody>
      </p:sp>
      <p:sp>
        <p:nvSpPr>
          <p:cNvPr id="6" name="Text Placeholder 5"/>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63</a:t>
            </a:fld>
            <a:endParaRPr lang="en-ZA" dirty="0"/>
          </a:p>
        </p:txBody>
      </p:sp>
    </p:spTree>
    <p:extLst>
      <p:ext uri="{BB962C8B-B14F-4D97-AF65-F5344CB8AC3E}">
        <p14:creationId xmlns:p14="http://schemas.microsoft.com/office/powerpoint/2010/main" xmlns="" val="17481591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UNIFIED MESSAGING</a:t>
            </a:r>
            <a:endParaRPr lang="en-US" dirty="0"/>
          </a:p>
        </p:txBody>
      </p:sp>
      <p:sp>
        <p:nvSpPr>
          <p:cNvPr id="6" name="Content Placeholder 5"/>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64</a:t>
            </a:fld>
            <a:endParaRPr lang="en-ZA" dirty="0"/>
          </a:p>
        </p:txBody>
      </p:sp>
      <p:sp>
        <p:nvSpPr>
          <p:cNvPr id="9" name="Text Box 2"/>
          <p:cNvSpPr txBox="1">
            <a:spLocks noChangeArrowheads="1"/>
          </p:cNvSpPr>
          <p:nvPr/>
        </p:nvSpPr>
        <p:spPr bwMode="auto">
          <a:xfrm>
            <a:off x="704850" y="1628923"/>
            <a:ext cx="8970963" cy="4176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0000" tIns="45000" rIns="90000" bIns="45000" numCol="1" anchor="t" anchorCtr="0" compatLnSpc="1">
            <a:prstTxWarp prst="textNoShape">
              <a:avLst/>
            </a:prstTxWarp>
          </a:bodyPr>
          <a:lstStyle>
            <a:lvl1pPr marL="342900" indent="-342900" algn="l" rtl="0" eaLnBrk="0" fontAlgn="base" hangingPunct="0">
              <a:lnSpc>
                <a:spcPct val="150000"/>
              </a:lnSpc>
              <a:spcBef>
                <a:spcPts val="200"/>
              </a:spcBef>
              <a:spcAft>
                <a:spcPts val="200"/>
              </a:spcAft>
              <a:buClr>
                <a:schemeClr val="accent1"/>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lang="en-US" sz="1600" i="1">
                <a:solidFill>
                  <a:srgbClr val="000000"/>
                </a:solidFill>
                <a:latin typeface="Arial" pitchFamily="34" charset="0"/>
                <a:ea typeface="+mn-ea"/>
                <a:cs typeface="Arial" pitchFamily="34" charset="0"/>
              </a:defRPr>
            </a:lvl1pPr>
            <a:lvl2pPr marL="430213" indent="-215900" algn="l" rtl="0" eaLnBrk="0" fontAlgn="base" hangingPunct="0">
              <a:spcBef>
                <a:spcPct val="20000"/>
              </a:spcBef>
              <a:spcAft>
                <a:spcPct val="0"/>
              </a:spcAft>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i="1">
                <a:solidFill>
                  <a:srgbClr val="000000"/>
                </a:solidFill>
                <a:latin typeface="Arial" pitchFamily="34" charset="0"/>
                <a:cs typeface="Arial" pitchFamily="34" charset="0"/>
              </a:defRPr>
            </a:lvl2pPr>
            <a:lvl3pPr marL="719138" indent="-363538" algn="l" rtl="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i="1">
                <a:solidFill>
                  <a:srgbClr val="000000"/>
                </a:solidFill>
                <a:latin typeface="Arial" pitchFamily="34" charset="0"/>
                <a:cs typeface="Arial" pitchFamily="34" charset="0"/>
              </a:defRPr>
            </a:lvl3pPr>
            <a:lvl4pPr marL="1074738" indent="-355600" algn="l" rtl="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i="1">
                <a:solidFill>
                  <a:srgbClr val="000000"/>
                </a:solidFill>
                <a:latin typeface="Arial" pitchFamily="34" charset="0"/>
                <a:cs typeface="Arial" pitchFamily="34" charset="0"/>
              </a:defRPr>
            </a:lvl4pPr>
            <a:lvl5pPr marL="2057400" indent="-228600" algn="l" rtl="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i="1">
                <a:solidFill>
                  <a:srgbClr val="000000"/>
                </a:solidFill>
                <a:latin typeface="Arial" pitchFamily="34" charset="0"/>
                <a:cs typeface="Arial" pitchFamily="34" charset="0"/>
              </a:defRPr>
            </a:lvl5pPr>
            <a:lvl6pPr marL="2514600" indent="-228600" algn="l" defTabSz="449263" rtl="0" fontAlgn="base">
              <a:spcBef>
                <a:spcPct val="0"/>
              </a:spcBef>
              <a:spcAft>
                <a:spcPct val="0"/>
              </a:spcAft>
              <a:buClr>
                <a:srgbClr val="000000"/>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i="1">
                <a:solidFill>
                  <a:srgbClr val="000000"/>
                </a:solidFill>
                <a:latin typeface="Arial" pitchFamily="34" charset="0"/>
                <a:cs typeface="Arial" pitchFamily="34" charset="0"/>
              </a:defRPr>
            </a:lvl6pPr>
            <a:lvl7pPr marL="2971800" indent="-228600" algn="l" defTabSz="449263" rtl="0" fontAlgn="base">
              <a:spcBef>
                <a:spcPct val="0"/>
              </a:spcBef>
              <a:spcAft>
                <a:spcPct val="0"/>
              </a:spcAft>
              <a:buClr>
                <a:srgbClr val="000000"/>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i="1">
                <a:solidFill>
                  <a:srgbClr val="000000"/>
                </a:solidFill>
                <a:latin typeface="Arial" pitchFamily="34" charset="0"/>
                <a:cs typeface="Arial" pitchFamily="34" charset="0"/>
              </a:defRPr>
            </a:lvl7pPr>
            <a:lvl8pPr marL="3429000" indent="-228600" algn="l" defTabSz="449263" rtl="0" fontAlgn="base">
              <a:spcBef>
                <a:spcPct val="0"/>
              </a:spcBef>
              <a:spcAft>
                <a:spcPct val="0"/>
              </a:spcAft>
              <a:buClr>
                <a:srgbClr val="000000"/>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i="1">
                <a:solidFill>
                  <a:srgbClr val="000000"/>
                </a:solidFill>
                <a:latin typeface="Arial" pitchFamily="34" charset="0"/>
                <a:cs typeface="Arial" pitchFamily="34" charset="0"/>
              </a:defRPr>
            </a:lvl8pPr>
            <a:lvl9pPr marL="3886200" indent="-228600" algn="l" defTabSz="449263" rtl="0" fontAlgn="base">
              <a:spcBef>
                <a:spcPct val="0"/>
              </a:spcBef>
              <a:spcAft>
                <a:spcPct val="0"/>
              </a:spcAft>
              <a:buClr>
                <a:srgbClr val="000000"/>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i="1">
                <a:solidFill>
                  <a:srgbClr val="000000"/>
                </a:solidFill>
                <a:latin typeface="Arial" pitchFamily="34" charset="0"/>
                <a:cs typeface="Arial" pitchFamily="34" charset="0"/>
              </a:defRPr>
            </a:lvl9pPr>
          </a:lstStyle>
          <a:p>
            <a:pPr marL="0" indent="0">
              <a:buClrTx/>
              <a:defRPr/>
            </a:pPr>
            <a:r>
              <a:rPr lang="en-ZA" b="1" i="0" dirty="0">
                <a:solidFill>
                  <a:schemeClr val="tx1"/>
                </a:solidFill>
              </a:rPr>
              <a:t>Service Definition</a:t>
            </a:r>
          </a:p>
          <a:p>
            <a:pPr marL="285750" indent="-285750">
              <a:lnSpc>
                <a:spcPct val="100000"/>
              </a:lnSpc>
              <a:buClrTx/>
              <a:buFont typeface="Wingdings" panose="05000000000000000000" pitchFamily="2" charset="2"/>
              <a:buChar char="v"/>
              <a:defRPr/>
            </a:pPr>
            <a:r>
              <a:rPr lang="en-ZA" sz="1200" i="0" dirty="0">
                <a:solidFill>
                  <a:schemeClr val="tx1"/>
                </a:solidFill>
              </a:rPr>
              <a:t>WASP services provides the department with a facility to engage citizens over the SMS mobile platform. Citizens can query status of the ID, Passports, Marriage status etc.</a:t>
            </a:r>
            <a:r>
              <a:rPr lang="en-ZA" sz="900" i="0" dirty="0">
                <a:solidFill>
                  <a:schemeClr val="tx1"/>
                </a:solidFill>
              </a:rPr>
              <a:t> </a:t>
            </a:r>
            <a:endParaRPr lang="en-ZA" sz="900" i="0" dirty="0" smtClean="0">
              <a:solidFill>
                <a:schemeClr val="tx1"/>
              </a:solidFill>
            </a:endParaRPr>
          </a:p>
          <a:p>
            <a:pPr marL="285750" indent="-285750">
              <a:lnSpc>
                <a:spcPct val="100000"/>
              </a:lnSpc>
              <a:buClrTx/>
              <a:buFont typeface="Wingdings" panose="05000000000000000000" pitchFamily="2" charset="2"/>
              <a:buChar char="v"/>
              <a:defRPr/>
            </a:pPr>
            <a:endParaRPr lang="en-ZA" sz="900" i="0" dirty="0">
              <a:solidFill>
                <a:schemeClr val="tx1"/>
              </a:solidFill>
            </a:endParaRPr>
          </a:p>
          <a:p>
            <a:pPr marL="285750" indent="-285750">
              <a:lnSpc>
                <a:spcPct val="100000"/>
              </a:lnSpc>
              <a:buClrTx/>
              <a:buFont typeface="Wingdings" panose="05000000000000000000" pitchFamily="2" charset="2"/>
              <a:buChar char="v"/>
              <a:defRPr/>
            </a:pPr>
            <a:endParaRPr lang="en-ZA" sz="900" i="0" dirty="0">
              <a:solidFill>
                <a:schemeClr val="tx1"/>
              </a:solidFill>
            </a:endParaRPr>
          </a:p>
          <a:p>
            <a:pPr marL="0" indent="0">
              <a:buClrTx/>
              <a:defRPr/>
            </a:pPr>
            <a:r>
              <a:rPr lang="en-ZA" b="1" i="0" dirty="0">
                <a:solidFill>
                  <a:schemeClr val="tx1"/>
                </a:solidFill>
              </a:rPr>
              <a:t>Service Description </a:t>
            </a:r>
          </a:p>
          <a:p>
            <a:pPr marL="285750" indent="-285750">
              <a:lnSpc>
                <a:spcPct val="100000"/>
              </a:lnSpc>
              <a:buClrTx/>
              <a:buFont typeface="Wingdings" panose="05000000000000000000" pitchFamily="2" charset="2"/>
              <a:buChar char="v"/>
              <a:defRPr/>
            </a:pPr>
            <a:r>
              <a:rPr lang="en-ZA" sz="1200" i="0" dirty="0">
                <a:solidFill>
                  <a:schemeClr val="tx1"/>
                </a:solidFill>
              </a:rPr>
              <a:t>This service enables SITA to provide the department with the capability to effectively communicate with citizens through mobile platform</a:t>
            </a:r>
          </a:p>
          <a:p>
            <a:pPr marL="661988" lvl="2" indent="-285750">
              <a:defRPr/>
            </a:pPr>
            <a:r>
              <a:rPr lang="en-ZA" sz="1200" i="0" dirty="0"/>
              <a:t>Bulk SMS - Send</a:t>
            </a:r>
          </a:p>
          <a:p>
            <a:pPr marL="661988" lvl="2" indent="-285750">
              <a:defRPr/>
            </a:pPr>
            <a:r>
              <a:rPr lang="en-ZA" sz="1200" i="0" dirty="0"/>
              <a:t>Premium SMS - Receive </a:t>
            </a:r>
          </a:p>
          <a:p>
            <a:pPr marL="661988" lvl="2" indent="-285750">
              <a:defRPr/>
            </a:pPr>
            <a:r>
              <a:rPr lang="en-ZA" sz="1200" i="0" dirty="0"/>
              <a:t>Premium SMS - Query</a:t>
            </a:r>
          </a:p>
          <a:p>
            <a:pPr marL="661988" lvl="2" indent="-285750">
              <a:defRPr/>
            </a:pPr>
            <a:r>
              <a:rPr lang="en-ZA" sz="1200" i="0" dirty="0"/>
              <a:t>Service Desk</a:t>
            </a:r>
            <a:endParaRPr lang="en-ZA" altLang="en-US" sz="1200" i="0" dirty="0"/>
          </a:p>
        </p:txBody>
      </p:sp>
    </p:spTree>
    <p:extLst>
      <p:ext uri="{BB962C8B-B14F-4D97-AF65-F5344CB8AC3E}">
        <p14:creationId xmlns:p14="http://schemas.microsoft.com/office/powerpoint/2010/main" xmlns="" val="38889231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3BF5E7A-9A90-4DD1-99B4-C392715C4F7E}" type="slidenum">
              <a:rPr lang="en-ZA" smtClean="0"/>
              <a:pPr>
                <a:defRPr/>
              </a:pPr>
              <a:t>65</a:t>
            </a:fld>
            <a:endParaRPr lang="en-ZA" dirty="0"/>
          </a:p>
        </p:txBody>
      </p:sp>
      <p:sp>
        <p:nvSpPr>
          <p:cNvPr id="2" name="Title 1"/>
          <p:cNvSpPr>
            <a:spLocks noGrp="1"/>
          </p:cNvSpPr>
          <p:nvPr>
            <p:ph type="title"/>
          </p:nvPr>
        </p:nvSpPr>
        <p:spPr/>
        <p:txBody>
          <a:bodyPr/>
          <a:lstStyle/>
          <a:p>
            <a:r>
              <a:rPr lang="en-US" dirty="0" smtClean="0"/>
              <a:t>UNIFIED MESSAGING</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xmlns="" val="2304978338"/>
              </p:ext>
            </p:extLst>
          </p:nvPr>
        </p:nvGraphicFramePr>
        <p:xfrm>
          <a:off x="273050" y="1916832"/>
          <a:ext cx="9431338" cy="3697765"/>
        </p:xfrm>
        <a:graphic>
          <a:graphicData uri="http://schemas.openxmlformats.org/drawingml/2006/table">
            <a:tbl>
              <a:tblPr firstRow="1" bandRow="1">
                <a:tableStyleId>{5C22544A-7EE6-4342-B048-85BDC9FD1C3A}</a:tableStyleId>
              </a:tblPr>
              <a:tblGrid>
                <a:gridCol w="4031878"/>
                <a:gridCol w="2854722"/>
                <a:gridCol w="2544738"/>
              </a:tblGrid>
              <a:tr h="379865">
                <a:tc>
                  <a:txBody>
                    <a:bodyPr/>
                    <a:lstStyle/>
                    <a:p>
                      <a:pPr>
                        <a:lnSpc>
                          <a:spcPct val="150000"/>
                        </a:lnSpc>
                      </a:pPr>
                      <a:r>
                        <a:rPr lang="en-ZA" sz="1200" b="1" dirty="0" smtClean="0">
                          <a:solidFill>
                            <a:schemeClr val="bg1"/>
                          </a:solidFill>
                          <a:latin typeface="Arial" pitchFamily="34" charset="0"/>
                          <a:cs typeface="Arial" pitchFamily="34" charset="0"/>
                        </a:rPr>
                        <a:t>Contracted</a:t>
                      </a:r>
                      <a:r>
                        <a:rPr lang="en-ZA" sz="1200" b="1" baseline="0" dirty="0" smtClean="0">
                          <a:solidFill>
                            <a:schemeClr val="bg1"/>
                          </a:solidFill>
                          <a:latin typeface="Arial" pitchFamily="34" charset="0"/>
                          <a:cs typeface="Arial" pitchFamily="34" charset="0"/>
                        </a:rPr>
                        <a:t> </a:t>
                      </a:r>
                      <a:r>
                        <a:rPr lang="en-ZA" sz="1200" b="1" dirty="0" smtClean="0">
                          <a:solidFill>
                            <a:schemeClr val="bg1"/>
                          </a:solidFill>
                          <a:latin typeface="Arial" pitchFamily="34" charset="0"/>
                          <a:cs typeface="Arial" pitchFamily="34" charset="0"/>
                        </a:rPr>
                        <a:t>Metrics</a:t>
                      </a:r>
                      <a:endParaRPr lang="en-ZA" sz="1200" b="1" dirty="0">
                        <a:solidFill>
                          <a:schemeClr val="bg1"/>
                        </a:solidFill>
                        <a:latin typeface="Arial" pitchFamily="34" charset="0"/>
                        <a:cs typeface="Arial" pitchFamily="34" charset="0"/>
                      </a:endParaRPr>
                    </a:p>
                  </a:txBody>
                  <a:tcPr marL="91409" marR="91409" marT="45731" marB="45731">
                    <a:solidFill>
                      <a:schemeClr val="accent1">
                        <a:lumMod val="75000"/>
                      </a:schemeClr>
                    </a:solidFill>
                  </a:tcPr>
                </a:tc>
                <a:tc>
                  <a:txBody>
                    <a:bodyPr/>
                    <a:lstStyle/>
                    <a:p>
                      <a:pPr marL="0" algn="l" defTabSz="914400" rtl="0" eaLnBrk="1" latinLnBrk="0" hangingPunct="1">
                        <a:lnSpc>
                          <a:spcPct val="150000"/>
                        </a:lnSpc>
                      </a:pPr>
                      <a:r>
                        <a:rPr lang="en-ZA" sz="1200" b="1" kern="1200" dirty="0" smtClean="0">
                          <a:solidFill>
                            <a:schemeClr val="bg1"/>
                          </a:solidFill>
                          <a:latin typeface="Arial" pitchFamily="34" charset="0"/>
                          <a:ea typeface="+mn-ea"/>
                          <a:cs typeface="Arial" pitchFamily="34" charset="0"/>
                        </a:rPr>
                        <a:t>1 Jan 2016 –</a:t>
                      </a:r>
                      <a:r>
                        <a:rPr lang="en-ZA" sz="1200" b="1" kern="1200" baseline="0" dirty="0" smtClean="0">
                          <a:solidFill>
                            <a:schemeClr val="bg1"/>
                          </a:solidFill>
                          <a:latin typeface="Arial" pitchFamily="34" charset="0"/>
                          <a:ea typeface="+mn-ea"/>
                          <a:cs typeface="Arial" pitchFamily="34" charset="0"/>
                        </a:rPr>
                        <a:t> </a:t>
                      </a:r>
                      <a:r>
                        <a:rPr lang="en-ZA" sz="1200" b="1" kern="1200" dirty="0" smtClean="0">
                          <a:solidFill>
                            <a:schemeClr val="bg1"/>
                          </a:solidFill>
                          <a:latin typeface="Arial" pitchFamily="34" charset="0"/>
                          <a:ea typeface="+mn-ea"/>
                          <a:cs typeface="Arial" pitchFamily="34" charset="0"/>
                        </a:rPr>
                        <a:t>March 2016</a:t>
                      </a:r>
                      <a:endParaRPr lang="en-ZA" sz="1200" b="1" kern="1200" dirty="0">
                        <a:solidFill>
                          <a:schemeClr val="bg1"/>
                        </a:solidFill>
                        <a:latin typeface="Arial" pitchFamily="34" charset="0"/>
                        <a:ea typeface="+mn-ea"/>
                        <a:cs typeface="Arial" pitchFamily="34" charset="0"/>
                      </a:endParaRPr>
                    </a:p>
                  </a:txBody>
                  <a:tcPr marL="91409" marR="91409" marT="45731" marB="45731">
                    <a:solidFill>
                      <a:schemeClr val="accent1">
                        <a:lumMod val="75000"/>
                      </a:schemeClr>
                    </a:solidFill>
                  </a:tcPr>
                </a:tc>
                <a:tc>
                  <a:txBody>
                    <a:bodyPr/>
                    <a:lstStyle/>
                    <a:p>
                      <a:pPr marL="0" algn="l" defTabSz="914400" rtl="0" eaLnBrk="1" latinLnBrk="0" hangingPunct="1">
                        <a:lnSpc>
                          <a:spcPct val="150000"/>
                        </a:lnSpc>
                      </a:pPr>
                      <a:r>
                        <a:rPr lang="en-ZA" sz="1200" b="1" kern="1200" dirty="0" smtClean="0">
                          <a:solidFill>
                            <a:schemeClr val="bg1"/>
                          </a:solidFill>
                          <a:latin typeface="Arial" pitchFamily="34" charset="0"/>
                          <a:ea typeface="+mn-ea"/>
                          <a:cs typeface="Arial" pitchFamily="34" charset="0"/>
                        </a:rPr>
                        <a:t>1 April 2016 to date</a:t>
                      </a:r>
                      <a:endParaRPr lang="en-ZA" sz="1200" b="1" kern="1200" dirty="0">
                        <a:solidFill>
                          <a:schemeClr val="bg1"/>
                        </a:solidFill>
                        <a:latin typeface="Arial" pitchFamily="34" charset="0"/>
                        <a:ea typeface="+mn-ea"/>
                        <a:cs typeface="Arial" pitchFamily="34" charset="0"/>
                      </a:endParaRPr>
                    </a:p>
                  </a:txBody>
                  <a:tcPr marL="91409" marR="91409" marT="45731" marB="45731">
                    <a:solidFill>
                      <a:schemeClr val="accent1">
                        <a:lumMod val="75000"/>
                      </a:schemeClr>
                    </a:solidFill>
                  </a:tcPr>
                </a:tc>
              </a:tr>
              <a:tr h="1064579">
                <a:tc>
                  <a:txBody>
                    <a:bodyPr/>
                    <a:lstStyle/>
                    <a:p>
                      <a:pPr>
                        <a:lnSpc>
                          <a:spcPct val="150000"/>
                        </a:lnSpc>
                      </a:pPr>
                      <a:r>
                        <a:rPr lang="en-ZA" altLang="en-US" sz="1200" dirty="0" smtClean="0">
                          <a:latin typeface="Arial" pitchFamily="34" charset="0"/>
                          <a:cs typeface="Arial" pitchFamily="34" charset="0"/>
                        </a:rPr>
                        <a:t>SMS Track and Trace Notifications:</a:t>
                      </a:r>
                    </a:p>
                    <a:p>
                      <a:pPr>
                        <a:lnSpc>
                          <a:spcPct val="150000"/>
                        </a:lnSpc>
                      </a:pPr>
                      <a:r>
                        <a:rPr lang="en-US" sz="1200" b="1" dirty="0" smtClean="0">
                          <a:latin typeface="Arial" pitchFamily="34" charset="0"/>
                          <a:cs typeface="Arial" pitchFamily="34" charset="0"/>
                        </a:rPr>
                        <a:t>98% </a:t>
                      </a:r>
                      <a:r>
                        <a:rPr lang="en-US" sz="1200" dirty="0" smtClean="0">
                          <a:latin typeface="Arial" pitchFamily="34" charset="0"/>
                          <a:cs typeface="Arial" pitchFamily="34" charset="0"/>
                        </a:rPr>
                        <a:t>Message Statistics indicating delivered failed and pending messages.</a:t>
                      </a:r>
                    </a:p>
                  </a:txBody>
                  <a:tcPr marL="91409" marR="91409" marT="45731" marB="45731"/>
                </a:tc>
                <a:tc>
                  <a:txBody>
                    <a:bodyPr/>
                    <a:lstStyle/>
                    <a:p>
                      <a:pPr algn="ctr">
                        <a:lnSpc>
                          <a:spcPct val="150000"/>
                        </a:lnSpc>
                      </a:pPr>
                      <a:r>
                        <a:rPr lang="en-ZA" altLang="en-US" sz="1200" dirty="0" smtClean="0">
                          <a:latin typeface="Arial" pitchFamily="34" charset="0"/>
                          <a:cs typeface="Arial" pitchFamily="34" charset="0"/>
                        </a:rPr>
                        <a:t>98.38%</a:t>
                      </a:r>
                      <a:endParaRPr lang="en-US" sz="1200" dirty="0" smtClean="0">
                        <a:latin typeface="Arial" pitchFamily="34" charset="0"/>
                        <a:cs typeface="Arial" pitchFamily="34" charset="0"/>
                      </a:endParaRPr>
                    </a:p>
                  </a:txBody>
                  <a:tcPr marL="91409" marR="91409" marT="45731" marB="45731" anchor="ctr"/>
                </a:tc>
                <a:tc>
                  <a:txBody>
                    <a:bodyPr/>
                    <a:lstStyle/>
                    <a:p>
                      <a:pPr algn="ctr">
                        <a:lnSpc>
                          <a:spcPct val="150000"/>
                        </a:lnSpc>
                      </a:pPr>
                      <a:r>
                        <a:rPr lang="en-ZA" altLang="en-US" sz="1200" dirty="0" smtClean="0">
                          <a:latin typeface="Arial" pitchFamily="34" charset="0"/>
                          <a:cs typeface="Arial" pitchFamily="34" charset="0"/>
                        </a:rPr>
                        <a:t>96.16%</a:t>
                      </a:r>
                      <a:endParaRPr lang="en-US" sz="1200" dirty="0" smtClean="0">
                        <a:latin typeface="Arial" pitchFamily="34" charset="0"/>
                        <a:cs typeface="Arial" pitchFamily="34" charset="0"/>
                      </a:endParaRPr>
                    </a:p>
                  </a:txBody>
                  <a:tcPr marL="91409" marR="91409" marT="45731" marB="45731" anchor="ctr"/>
                </a:tc>
              </a:tr>
              <a:tr h="1064579">
                <a:tc>
                  <a:txBody>
                    <a:bodyPr/>
                    <a:lstStyle/>
                    <a:p>
                      <a:pPr marL="0" algn="l" defTabSz="914400" rtl="0" eaLnBrk="1" latinLnBrk="0" hangingPunct="1">
                        <a:lnSpc>
                          <a:spcPct val="150000"/>
                        </a:lnSpc>
                      </a:pPr>
                      <a:r>
                        <a:rPr lang="en-US" altLang="en-US" sz="1200" kern="1200" dirty="0" smtClean="0">
                          <a:solidFill>
                            <a:schemeClr val="dk1"/>
                          </a:solidFill>
                          <a:latin typeface="Arial" pitchFamily="34" charset="0"/>
                          <a:ea typeface="+mn-ea"/>
                          <a:cs typeface="Arial" pitchFamily="34" charset="0"/>
                        </a:rPr>
                        <a:t>SMS Track and Trace Enquiries: </a:t>
                      </a:r>
                    </a:p>
                    <a:p>
                      <a:pPr marL="0" algn="l" defTabSz="914400" rtl="0" eaLnBrk="1" latinLnBrk="0" hangingPunct="1">
                        <a:lnSpc>
                          <a:spcPct val="150000"/>
                        </a:lnSpc>
                      </a:pPr>
                      <a:r>
                        <a:rPr lang="en-US" sz="1200" b="1" kern="1200" dirty="0" smtClean="0">
                          <a:solidFill>
                            <a:schemeClr val="dk1"/>
                          </a:solidFill>
                          <a:latin typeface="Arial" pitchFamily="34" charset="0"/>
                          <a:ea typeface="+mn-ea"/>
                          <a:cs typeface="Arial" pitchFamily="34" charset="0"/>
                        </a:rPr>
                        <a:t>98% </a:t>
                      </a:r>
                      <a:r>
                        <a:rPr lang="en-US" sz="1200" kern="1200" dirty="0" smtClean="0">
                          <a:solidFill>
                            <a:schemeClr val="dk1"/>
                          </a:solidFill>
                          <a:latin typeface="Arial" pitchFamily="34" charset="0"/>
                          <a:ea typeface="+mn-ea"/>
                          <a:cs typeface="Arial" pitchFamily="34" charset="0"/>
                        </a:rPr>
                        <a:t>SMS Received by SITA WASP sent through to the department’s in house system.</a:t>
                      </a:r>
                    </a:p>
                  </a:txBody>
                  <a:tcPr marL="91409" marR="91409" marT="45731" marB="45731"/>
                </a:tc>
                <a:tc>
                  <a:txBody>
                    <a:bodyPr/>
                    <a:lstStyle/>
                    <a:p>
                      <a:pPr algn="ctr">
                        <a:lnSpc>
                          <a:spcPct val="150000"/>
                        </a:lnSpc>
                      </a:pPr>
                      <a:r>
                        <a:rPr lang="en-ZA" altLang="en-US" sz="1200" dirty="0" smtClean="0">
                          <a:latin typeface="Arial" pitchFamily="34" charset="0"/>
                          <a:cs typeface="Arial" pitchFamily="34" charset="0"/>
                        </a:rPr>
                        <a:t>100%</a:t>
                      </a:r>
                      <a:endParaRPr lang="en-US" sz="1200" kern="1200" dirty="0" smtClean="0">
                        <a:solidFill>
                          <a:schemeClr val="dk1"/>
                        </a:solidFill>
                        <a:latin typeface="Arial" pitchFamily="34" charset="0"/>
                        <a:ea typeface="+mn-ea"/>
                        <a:cs typeface="Arial" pitchFamily="34" charset="0"/>
                      </a:endParaRPr>
                    </a:p>
                  </a:txBody>
                  <a:tcPr marL="91409" marR="91409" marT="45731" marB="45731" anchor="ctr"/>
                </a:tc>
                <a:tc>
                  <a:txBody>
                    <a:bodyPr/>
                    <a:lstStyle/>
                    <a:p>
                      <a:pPr algn="ctr">
                        <a:lnSpc>
                          <a:spcPct val="150000"/>
                        </a:lnSpc>
                      </a:pPr>
                      <a:r>
                        <a:rPr lang="en-ZA" altLang="en-US" sz="1200" dirty="0" smtClean="0">
                          <a:latin typeface="Arial" pitchFamily="34" charset="0"/>
                          <a:cs typeface="Arial" pitchFamily="34" charset="0"/>
                        </a:rPr>
                        <a:t>100%</a:t>
                      </a:r>
                      <a:endParaRPr lang="en-US" sz="1200" dirty="0" smtClean="0">
                        <a:latin typeface="Arial" pitchFamily="34" charset="0"/>
                        <a:cs typeface="Arial" pitchFamily="34" charset="0"/>
                      </a:endParaRPr>
                    </a:p>
                  </a:txBody>
                  <a:tcPr marL="91409" marR="91409" marT="45731" marB="45731" anchor="ctr"/>
                </a:tc>
              </a:tr>
              <a:tr h="1163385">
                <a:tc>
                  <a:txBody>
                    <a:bodyPr/>
                    <a:lstStyle/>
                    <a:p>
                      <a:pPr marL="0" algn="l" defTabSz="914400" rtl="0" eaLnBrk="1" latinLnBrk="0" hangingPunct="1">
                        <a:lnSpc>
                          <a:spcPct val="150000"/>
                        </a:lnSpc>
                      </a:pPr>
                      <a:r>
                        <a:rPr lang="en-US" altLang="en-US" sz="1200" kern="1200" dirty="0" smtClean="0">
                          <a:solidFill>
                            <a:schemeClr val="dk1"/>
                          </a:solidFill>
                          <a:latin typeface="Arial" pitchFamily="34" charset="0"/>
                          <a:ea typeface="+mn-ea"/>
                          <a:cs typeface="Arial" pitchFamily="34" charset="0"/>
                        </a:rPr>
                        <a:t>Functional Support/Availability:</a:t>
                      </a:r>
                    </a:p>
                    <a:p>
                      <a:pPr marL="0" algn="l" defTabSz="914400" rtl="0" eaLnBrk="1" latinLnBrk="0" hangingPunct="1">
                        <a:lnSpc>
                          <a:spcPct val="150000"/>
                        </a:lnSpc>
                      </a:pPr>
                      <a:r>
                        <a:rPr lang="en-US" altLang="en-US" sz="1200" b="1" kern="1200" dirty="0" smtClean="0">
                          <a:solidFill>
                            <a:schemeClr val="dk1"/>
                          </a:solidFill>
                          <a:latin typeface="Arial" pitchFamily="34" charset="0"/>
                          <a:ea typeface="+mn-ea"/>
                          <a:cs typeface="Arial" pitchFamily="34" charset="0"/>
                        </a:rPr>
                        <a:t>95% </a:t>
                      </a:r>
                      <a:r>
                        <a:rPr lang="en-US" altLang="en-US" sz="1200" kern="1200" dirty="0" smtClean="0">
                          <a:solidFill>
                            <a:schemeClr val="dk1"/>
                          </a:solidFill>
                          <a:latin typeface="Arial" pitchFamily="34" charset="0"/>
                          <a:ea typeface="+mn-ea"/>
                          <a:cs typeface="Arial" pitchFamily="34" charset="0"/>
                        </a:rPr>
                        <a:t>WASP Platform, </a:t>
                      </a:r>
                      <a:r>
                        <a:rPr lang="en-US" altLang="en-US" sz="1200" b="1" kern="1200" dirty="0" smtClean="0">
                          <a:solidFill>
                            <a:schemeClr val="dk1"/>
                          </a:solidFill>
                          <a:latin typeface="Arial" pitchFamily="34" charset="0"/>
                          <a:ea typeface="+mn-ea"/>
                          <a:cs typeface="Arial" pitchFamily="34" charset="0"/>
                        </a:rPr>
                        <a:t>95% </a:t>
                      </a:r>
                      <a:r>
                        <a:rPr lang="en-US" altLang="en-US" sz="1200" kern="1200" dirty="0" smtClean="0">
                          <a:solidFill>
                            <a:schemeClr val="dk1"/>
                          </a:solidFill>
                          <a:latin typeface="Arial" pitchFamily="34" charset="0"/>
                          <a:ea typeface="+mn-ea"/>
                          <a:cs typeface="Arial" pitchFamily="34" charset="0"/>
                        </a:rPr>
                        <a:t>DHA Middleware.</a:t>
                      </a:r>
                    </a:p>
                  </a:txBody>
                  <a:tcPr marL="91409" marR="91409" marT="45731" marB="45731"/>
                </a:tc>
                <a:tc>
                  <a:txBody>
                    <a:bodyPr/>
                    <a:lstStyle/>
                    <a:p>
                      <a:pPr algn="ctr">
                        <a:lnSpc>
                          <a:spcPct val="150000"/>
                        </a:lnSpc>
                      </a:pPr>
                      <a:r>
                        <a:rPr lang="en-ZA" altLang="en-US" sz="1200" dirty="0" smtClean="0">
                          <a:latin typeface="Arial" pitchFamily="34" charset="0"/>
                          <a:cs typeface="Arial" pitchFamily="34" charset="0"/>
                        </a:rPr>
                        <a:t>WASP</a:t>
                      </a:r>
                      <a:r>
                        <a:rPr lang="en-ZA" altLang="en-US" sz="1200" baseline="0" dirty="0" smtClean="0">
                          <a:latin typeface="Arial" pitchFamily="34" charset="0"/>
                          <a:cs typeface="Arial" pitchFamily="34" charset="0"/>
                        </a:rPr>
                        <a:t> Platform</a:t>
                      </a:r>
                    </a:p>
                    <a:p>
                      <a:pPr algn="ctr">
                        <a:lnSpc>
                          <a:spcPct val="150000"/>
                        </a:lnSpc>
                      </a:pPr>
                      <a:r>
                        <a:rPr lang="en-ZA" altLang="en-US" sz="1200" dirty="0" smtClean="0">
                          <a:latin typeface="Arial" pitchFamily="34" charset="0"/>
                          <a:cs typeface="Arial" pitchFamily="34" charset="0"/>
                        </a:rPr>
                        <a:t>99.99%</a:t>
                      </a:r>
                    </a:p>
                    <a:p>
                      <a:pPr algn="ctr">
                        <a:lnSpc>
                          <a:spcPct val="150000"/>
                        </a:lnSpc>
                      </a:pPr>
                      <a:r>
                        <a:rPr lang="en-ZA" sz="1200" dirty="0" smtClean="0">
                          <a:latin typeface="Arial" pitchFamily="34" charset="0"/>
                          <a:cs typeface="Arial" pitchFamily="34" charset="0"/>
                        </a:rPr>
                        <a:t>DHA Middleware</a:t>
                      </a:r>
                    </a:p>
                    <a:p>
                      <a:pPr algn="ctr">
                        <a:lnSpc>
                          <a:spcPct val="150000"/>
                        </a:lnSpc>
                      </a:pPr>
                      <a:r>
                        <a:rPr lang="en-ZA" sz="1200" dirty="0" smtClean="0">
                          <a:latin typeface="Arial" pitchFamily="34" charset="0"/>
                          <a:cs typeface="Arial" pitchFamily="34" charset="0"/>
                        </a:rPr>
                        <a:t>100%</a:t>
                      </a:r>
                      <a:endParaRPr lang="en-US" sz="1200" dirty="0" smtClean="0">
                        <a:latin typeface="Arial" pitchFamily="34" charset="0"/>
                        <a:cs typeface="Arial" pitchFamily="34" charset="0"/>
                      </a:endParaRPr>
                    </a:p>
                  </a:txBody>
                  <a:tcPr marL="91409" marR="91409" marT="45731" marB="45731" anchor="ctr"/>
                </a:tc>
                <a:tc>
                  <a:txBody>
                    <a:bodyPr/>
                    <a:lstStyle/>
                    <a:p>
                      <a:pPr algn="ctr">
                        <a:lnSpc>
                          <a:spcPct val="150000"/>
                        </a:lnSpc>
                      </a:pPr>
                      <a:r>
                        <a:rPr lang="en-ZA" altLang="en-US" sz="1200" dirty="0" smtClean="0">
                          <a:latin typeface="Arial" pitchFamily="34" charset="0"/>
                          <a:cs typeface="Arial" pitchFamily="34" charset="0"/>
                        </a:rPr>
                        <a:t>WASP</a:t>
                      </a:r>
                      <a:r>
                        <a:rPr lang="en-ZA" altLang="en-US" sz="1200" baseline="0" dirty="0" smtClean="0">
                          <a:latin typeface="Arial" pitchFamily="34" charset="0"/>
                          <a:cs typeface="Arial" pitchFamily="34" charset="0"/>
                        </a:rPr>
                        <a:t> Platform</a:t>
                      </a:r>
                    </a:p>
                    <a:p>
                      <a:pPr algn="ctr">
                        <a:lnSpc>
                          <a:spcPct val="150000"/>
                        </a:lnSpc>
                      </a:pPr>
                      <a:r>
                        <a:rPr lang="en-ZA" altLang="en-US" sz="1200" dirty="0" smtClean="0">
                          <a:latin typeface="Arial" pitchFamily="34" charset="0"/>
                          <a:cs typeface="Arial" pitchFamily="34" charset="0"/>
                        </a:rPr>
                        <a:t>98.59%</a:t>
                      </a:r>
                    </a:p>
                    <a:p>
                      <a:pPr algn="ctr">
                        <a:lnSpc>
                          <a:spcPct val="150000"/>
                        </a:lnSpc>
                      </a:pPr>
                      <a:r>
                        <a:rPr lang="en-ZA" sz="1200" dirty="0" smtClean="0">
                          <a:latin typeface="Arial" pitchFamily="34" charset="0"/>
                          <a:cs typeface="Arial" pitchFamily="34" charset="0"/>
                        </a:rPr>
                        <a:t>DHA Middleware</a:t>
                      </a:r>
                    </a:p>
                    <a:p>
                      <a:pPr algn="ctr">
                        <a:lnSpc>
                          <a:spcPct val="150000"/>
                        </a:lnSpc>
                      </a:pPr>
                      <a:r>
                        <a:rPr lang="en-ZA" sz="1200" dirty="0" smtClean="0">
                          <a:latin typeface="Arial" pitchFamily="34" charset="0"/>
                          <a:cs typeface="Arial" pitchFamily="34" charset="0"/>
                        </a:rPr>
                        <a:t>100%</a:t>
                      </a:r>
                      <a:endParaRPr lang="en-US" sz="1200" dirty="0" smtClean="0">
                        <a:latin typeface="Arial" pitchFamily="34" charset="0"/>
                        <a:cs typeface="Arial" pitchFamily="34" charset="0"/>
                      </a:endParaRPr>
                    </a:p>
                  </a:txBody>
                  <a:tcPr marL="91409" marR="91409" marT="45731" marB="45731" anchor="ctr"/>
                </a:tc>
              </a:tr>
            </a:tbl>
          </a:graphicData>
        </a:graphic>
      </p:graphicFrame>
    </p:spTree>
    <p:extLst>
      <p:ext uri="{BB962C8B-B14F-4D97-AF65-F5344CB8AC3E}">
        <p14:creationId xmlns:p14="http://schemas.microsoft.com/office/powerpoint/2010/main" xmlns="" val="26315917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3BF5E7A-9A90-4DD1-99B4-C392715C4F7E}" type="slidenum">
              <a:rPr lang="en-ZA" smtClean="0"/>
              <a:pPr>
                <a:defRPr/>
              </a:pPr>
              <a:t>66</a:t>
            </a:fld>
            <a:endParaRPr lang="en-ZA" dirty="0"/>
          </a:p>
        </p:txBody>
      </p:sp>
      <p:sp>
        <p:nvSpPr>
          <p:cNvPr id="2" name="Title 1"/>
          <p:cNvSpPr>
            <a:spLocks noGrp="1"/>
          </p:cNvSpPr>
          <p:nvPr>
            <p:ph type="title"/>
          </p:nvPr>
        </p:nvSpPr>
        <p:spPr>
          <a:xfrm>
            <a:off x="194337" y="98048"/>
            <a:ext cx="9512167" cy="738664"/>
          </a:xfrm>
        </p:spPr>
        <p:txBody>
          <a:bodyPr/>
          <a:lstStyle/>
          <a:p>
            <a:r>
              <a:rPr lang="en-US" dirty="0" smtClean="0"/>
              <a:t>UNIFIED MESSAGING: </a:t>
            </a:r>
            <a:br>
              <a:rPr lang="en-US" dirty="0" smtClean="0"/>
            </a:br>
            <a:r>
              <a:rPr lang="en-US" dirty="0" smtClean="0"/>
              <a:t>INCIDENTS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983891587"/>
              </p:ext>
            </p:extLst>
          </p:nvPr>
        </p:nvGraphicFramePr>
        <p:xfrm>
          <a:off x="488504" y="1916832"/>
          <a:ext cx="9001000" cy="2088233"/>
        </p:xfrm>
        <a:graphic>
          <a:graphicData uri="http://schemas.openxmlformats.org/drawingml/2006/table">
            <a:tbl>
              <a:tblPr firstRow="1" bandRow="1">
                <a:tableStyleId>{5C22544A-7EE6-4342-B048-85BDC9FD1C3A}</a:tableStyleId>
              </a:tblPr>
              <a:tblGrid>
                <a:gridCol w="2751733"/>
                <a:gridCol w="2023190"/>
                <a:gridCol w="4226077"/>
              </a:tblGrid>
              <a:tr h="488536">
                <a:tc>
                  <a:txBody>
                    <a:bodyPr/>
                    <a:lstStyle/>
                    <a:p>
                      <a:pPr marL="0" algn="l" defTabSz="914400" rtl="0" eaLnBrk="1" latinLnBrk="0" hangingPunct="1">
                        <a:lnSpc>
                          <a:spcPct val="150000"/>
                        </a:lnSpc>
                      </a:pPr>
                      <a:r>
                        <a:rPr lang="en-ZA" sz="1200" b="1" kern="1200" dirty="0" smtClean="0">
                          <a:solidFill>
                            <a:schemeClr val="bg1"/>
                          </a:solidFill>
                          <a:latin typeface="Arial" pitchFamily="34" charset="0"/>
                          <a:ea typeface="+mn-ea"/>
                          <a:cs typeface="Arial" pitchFamily="34" charset="0"/>
                        </a:rPr>
                        <a:t>Incident Description</a:t>
                      </a:r>
                      <a:endParaRPr lang="en-ZA" sz="1200" b="1" kern="1200" dirty="0">
                        <a:solidFill>
                          <a:schemeClr val="bg1"/>
                        </a:solidFill>
                        <a:latin typeface="Arial" pitchFamily="34" charset="0"/>
                        <a:ea typeface="+mn-ea"/>
                        <a:cs typeface="Arial" pitchFamily="34" charset="0"/>
                      </a:endParaRPr>
                    </a:p>
                  </a:txBody>
                  <a:tcPr marL="91450" marR="91450" marT="45756" marB="45756">
                    <a:solidFill>
                      <a:schemeClr val="accent1">
                        <a:lumMod val="75000"/>
                      </a:schemeClr>
                    </a:solidFill>
                  </a:tcPr>
                </a:tc>
                <a:tc>
                  <a:txBody>
                    <a:bodyPr/>
                    <a:lstStyle/>
                    <a:p>
                      <a:pPr marL="0" algn="ctr" defTabSz="914400" rtl="0" eaLnBrk="1" latinLnBrk="0" hangingPunct="1">
                        <a:lnSpc>
                          <a:spcPct val="150000"/>
                        </a:lnSpc>
                      </a:pPr>
                      <a:r>
                        <a:rPr lang="en-ZA" sz="1200" b="1" kern="1200" dirty="0" smtClean="0">
                          <a:solidFill>
                            <a:schemeClr val="bg1"/>
                          </a:solidFill>
                          <a:latin typeface="Arial" pitchFamily="34" charset="0"/>
                          <a:ea typeface="+mn-ea"/>
                          <a:cs typeface="Arial" pitchFamily="34" charset="0"/>
                        </a:rPr>
                        <a:t>Incident Date</a:t>
                      </a:r>
                      <a:endParaRPr lang="en-ZA" sz="1200" b="1" kern="1200" dirty="0">
                        <a:solidFill>
                          <a:schemeClr val="bg1"/>
                        </a:solidFill>
                        <a:latin typeface="Arial" pitchFamily="34" charset="0"/>
                        <a:ea typeface="+mn-ea"/>
                        <a:cs typeface="Arial" pitchFamily="34" charset="0"/>
                      </a:endParaRPr>
                    </a:p>
                  </a:txBody>
                  <a:tcPr marL="91450" marR="91450" marT="45756" marB="45756">
                    <a:solidFill>
                      <a:schemeClr val="accent1">
                        <a:lumMod val="75000"/>
                      </a:schemeClr>
                    </a:solidFill>
                  </a:tcPr>
                </a:tc>
                <a:tc>
                  <a:txBody>
                    <a:bodyPr/>
                    <a:lstStyle/>
                    <a:p>
                      <a:pPr marL="0" algn="l" defTabSz="914400" rtl="0" eaLnBrk="1" latinLnBrk="0" hangingPunct="1">
                        <a:lnSpc>
                          <a:spcPct val="150000"/>
                        </a:lnSpc>
                      </a:pPr>
                      <a:r>
                        <a:rPr lang="en-ZA" sz="1200" b="1" kern="1200" dirty="0" smtClean="0">
                          <a:solidFill>
                            <a:schemeClr val="bg1"/>
                          </a:solidFill>
                          <a:latin typeface="Arial" pitchFamily="34" charset="0"/>
                          <a:ea typeface="+mn-ea"/>
                          <a:cs typeface="Arial" pitchFamily="34" charset="0"/>
                        </a:rPr>
                        <a:t>Resolution</a:t>
                      </a:r>
                      <a:endParaRPr lang="en-ZA" sz="1200" b="1" kern="1200" dirty="0">
                        <a:solidFill>
                          <a:schemeClr val="bg1"/>
                        </a:solidFill>
                        <a:latin typeface="Arial" pitchFamily="34" charset="0"/>
                        <a:ea typeface="+mn-ea"/>
                        <a:cs typeface="Arial" pitchFamily="34" charset="0"/>
                      </a:endParaRPr>
                    </a:p>
                  </a:txBody>
                  <a:tcPr marL="91450" marR="91450" marT="45756" marB="45756">
                    <a:solidFill>
                      <a:schemeClr val="accent1">
                        <a:lumMod val="75000"/>
                      </a:schemeClr>
                    </a:solidFill>
                  </a:tcPr>
                </a:tc>
              </a:tr>
              <a:tr h="488536">
                <a:tc>
                  <a:txBody>
                    <a:bodyPr/>
                    <a:lstStyle/>
                    <a:p>
                      <a:pPr marL="0" algn="l" defTabSz="914400" rtl="0" eaLnBrk="1" latinLnBrk="0" hangingPunct="1">
                        <a:lnSpc>
                          <a:spcPct val="150000"/>
                        </a:lnSpc>
                      </a:pPr>
                      <a:r>
                        <a:rPr lang="en-ZA" sz="1200" b="0" kern="1200" dirty="0" smtClean="0">
                          <a:solidFill>
                            <a:schemeClr val="tx1"/>
                          </a:solidFill>
                          <a:latin typeface="Arial" pitchFamily="34" charset="0"/>
                          <a:ea typeface="+mn-ea"/>
                          <a:cs typeface="Arial" pitchFamily="34" charset="0"/>
                        </a:rPr>
                        <a:t>WASP</a:t>
                      </a:r>
                      <a:r>
                        <a:rPr lang="en-ZA" sz="1200" b="0" kern="1200" baseline="0" dirty="0" smtClean="0">
                          <a:solidFill>
                            <a:schemeClr val="tx1"/>
                          </a:solidFill>
                          <a:latin typeface="Arial" pitchFamily="34" charset="0"/>
                          <a:ea typeface="+mn-ea"/>
                          <a:cs typeface="Arial" pitchFamily="34" charset="0"/>
                        </a:rPr>
                        <a:t> System Down</a:t>
                      </a:r>
                      <a:endParaRPr lang="en-ZA" sz="1200" b="0" kern="1200" dirty="0">
                        <a:solidFill>
                          <a:schemeClr val="tx1"/>
                        </a:solidFill>
                        <a:latin typeface="Arial" pitchFamily="34" charset="0"/>
                        <a:ea typeface="+mn-ea"/>
                        <a:cs typeface="Arial" pitchFamily="34" charset="0"/>
                      </a:endParaRPr>
                    </a:p>
                  </a:txBody>
                  <a:tcPr marL="91450" marR="91450" marT="45756" marB="45756" anchor="ctr"/>
                </a:tc>
                <a:tc>
                  <a:txBody>
                    <a:bodyPr/>
                    <a:lstStyle/>
                    <a:p>
                      <a:pPr marL="0" algn="ctr" defTabSz="914400" rtl="0" eaLnBrk="1" latinLnBrk="0" hangingPunct="1">
                        <a:lnSpc>
                          <a:spcPct val="150000"/>
                        </a:lnSpc>
                      </a:pPr>
                      <a:r>
                        <a:rPr lang="en-ZA" sz="1200" b="0" kern="1200" dirty="0" smtClean="0">
                          <a:solidFill>
                            <a:schemeClr val="tx1"/>
                          </a:solidFill>
                          <a:latin typeface="Arial" pitchFamily="34" charset="0"/>
                          <a:ea typeface="+mn-ea"/>
                          <a:cs typeface="Arial" pitchFamily="34" charset="0"/>
                        </a:rPr>
                        <a:t>2016/08/01</a:t>
                      </a:r>
                      <a:endParaRPr lang="en-ZA" sz="1200" b="0" kern="1200" dirty="0">
                        <a:solidFill>
                          <a:schemeClr val="lt1"/>
                        </a:solidFill>
                        <a:latin typeface="Arial" pitchFamily="34" charset="0"/>
                        <a:ea typeface="+mn-ea"/>
                        <a:cs typeface="Arial" pitchFamily="34" charset="0"/>
                      </a:endParaRPr>
                    </a:p>
                  </a:txBody>
                  <a:tcPr marL="91450" marR="91450" marT="45756" marB="45756" anchor="ctr"/>
                </a:tc>
                <a:tc>
                  <a:txBody>
                    <a:bodyPr/>
                    <a:lstStyle/>
                    <a:p>
                      <a:pPr marL="0" algn="l" defTabSz="914400" rtl="0" eaLnBrk="1" latinLnBrk="0" hangingPunct="1">
                        <a:lnSpc>
                          <a:spcPct val="150000"/>
                        </a:lnSpc>
                      </a:pPr>
                      <a:r>
                        <a:rPr lang="en-ZA" sz="1200" b="0" kern="1200" dirty="0" smtClean="0">
                          <a:solidFill>
                            <a:schemeClr val="tx1"/>
                          </a:solidFill>
                          <a:latin typeface="Arial" pitchFamily="34" charset="0"/>
                          <a:ea typeface="+mn-ea"/>
                          <a:cs typeface="Arial" pitchFamily="34" charset="0"/>
                        </a:rPr>
                        <a:t>Resolved</a:t>
                      </a:r>
                      <a:endParaRPr lang="en-ZA" sz="1200" b="0" kern="1200" dirty="0">
                        <a:solidFill>
                          <a:schemeClr val="tx1"/>
                        </a:solidFill>
                        <a:latin typeface="Arial" pitchFamily="34" charset="0"/>
                        <a:ea typeface="+mn-ea"/>
                        <a:cs typeface="Arial" pitchFamily="34" charset="0"/>
                      </a:endParaRPr>
                    </a:p>
                  </a:txBody>
                  <a:tcPr marL="91450" marR="91450" marT="45756" marB="45756"/>
                </a:tc>
              </a:tr>
              <a:tr h="1111161">
                <a:tc>
                  <a:txBody>
                    <a:bodyPr/>
                    <a:lstStyle/>
                    <a:p>
                      <a:pPr marL="0" algn="l" defTabSz="914400" rtl="0" eaLnBrk="1" fontAlgn="b" latinLnBrk="0" hangingPunct="1">
                        <a:lnSpc>
                          <a:spcPct val="150000"/>
                        </a:lnSpc>
                      </a:pPr>
                      <a:r>
                        <a:rPr lang="en-ZA" sz="1200" b="0" kern="1200" dirty="0" smtClean="0">
                          <a:solidFill>
                            <a:schemeClr val="tx1"/>
                          </a:solidFill>
                          <a:latin typeface="Arial" pitchFamily="34" charset="0"/>
                          <a:ea typeface="+mn-ea"/>
                          <a:cs typeface="Arial" pitchFamily="34" charset="0"/>
                        </a:rPr>
                        <a:t> WASP System</a:t>
                      </a:r>
                      <a:r>
                        <a:rPr lang="en-ZA" sz="1200" b="0" kern="1200" baseline="0" dirty="0" smtClean="0">
                          <a:solidFill>
                            <a:schemeClr val="tx1"/>
                          </a:solidFill>
                          <a:latin typeface="Arial" pitchFamily="34" charset="0"/>
                          <a:ea typeface="+mn-ea"/>
                          <a:cs typeface="Arial" pitchFamily="34" charset="0"/>
                        </a:rPr>
                        <a:t> Down</a:t>
                      </a:r>
                      <a:endParaRPr lang="en-ZA" sz="1200" b="0" kern="1200" dirty="0">
                        <a:solidFill>
                          <a:schemeClr val="tx1"/>
                        </a:solidFill>
                        <a:latin typeface="Arial" pitchFamily="34" charset="0"/>
                        <a:ea typeface="+mn-ea"/>
                        <a:cs typeface="Arial" pitchFamily="34" charset="0"/>
                      </a:endParaRPr>
                    </a:p>
                  </a:txBody>
                  <a:tcPr marL="6350" marR="6350" marT="6357" marB="0" anchor="ctr"/>
                </a:tc>
                <a:tc>
                  <a:txBody>
                    <a:bodyPr/>
                    <a:lstStyle/>
                    <a:p>
                      <a:pPr marL="0" algn="ctr" defTabSz="914400" rtl="0" eaLnBrk="1" latinLnBrk="0" hangingPunct="1">
                        <a:lnSpc>
                          <a:spcPct val="150000"/>
                        </a:lnSpc>
                      </a:pPr>
                      <a:r>
                        <a:rPr lang="en-ZA" sz="1200" b="0" kern="1200" dirty="0" smtClean="0">
                          <a:solidFill>
                            <a:schemeClr val="tx1"/>
                          </a:solidFill>
                          <a:latin typeface="Arial" pitchFamily="34" charset="0"/>
                          <a:ea typeface="+mn-ea"/>
                          <a:cs typeface="Arial" pitchFamily="34" charset="0"/>
                        </a:rPr>
                        <a:t>2016/06/05</a:t>
                      </a:r>
                      <a:endParaRPr lang="en-ZA" sz="1200" b="0" kern="1200" dirty="0">
                        <a:solidFill>
                          <a:schemeClr val="tx1"/>
                        </a:solidFill>
                        <a:latin typeface="Arial" pitchFamily="34" charset="0"/>
                        <a:ea typeface="+mn-ea"/>
                        <a:cs typeface="Arial" pitchFamily="34" charset="0"/>
                      </a:endParaRPr>
                    </a:p>
                  </a:txBody>
                  <a:tcPr marL="91450" marR="91450" marT="45756" marB="45756" anchor="ctr"/>
                </a:tc>
                <a:tc>
                  <a:txBody>
                    <a:bodyPr/>
                    <a:lstStyle/>
                    <a:p>
                      <a:pPr marL="0" algn="l" defTabSz="914400" rtl="0" eaLnBrk="1" latinLnBrk="0" hangingPunct="1">
                        <a:lnSpc>
                          <a:spcPct val="150000"/>
                        </a:lnSpc>
                      </a:pPr>
                      <a:r>
                        <a:rPr lang="en-ZA" sz="1200" b="0" kern="1200" dirty="0" smtClean="0">
                          <a:solidFill>
                            <a:schemeClr val="tx1"/>
                          </a:solidFill>
                          <a:latin typeface="Arial" pitchFamily="34" charset="0"/>
                          <a:ea typeface="+mn-ea"/>
                          <a:cs typeface="Arial" pitchFamily="34" charset="0"/>
                        </a:rPr>
                        <a:t>The WASP gateway was restarted, binds to Cell-C, MTN,</a:t>
                      </a:r>
                      <a:r>
                        <a:rPr lang="en-ZA" sz="1200" b="0" kern="1200" baseline="0" dirty="0" smtClean="0">
                          <a:solidFill>
                            <a:schemeClr val="tx1"/>
                          </a:solidFill>
                          <a:latin typeface="Arial" pitchFamily="34" charset="0"/>
                          <a:ea typeface="+mn-ea"/>
                          <a:cs typeface="Arial" pitchFamily="34" charset="0"/>
                        </a:rPr>
                        <a:t> </a:t>
                      </a:r>
                      <a:r>
                        <a:rPr lang="en-ZA" sz="1200" b="0" kern="1200" dirty="0" smtClean="0">
                          <a:solidFill>
                            <a:schemeClr val="tx1"/>
                          </a:solidFill>
                          <a:latin typeface="Arial" pitchFamily="34" charset="0"/>
                          <a:ea typeface="+mn-ea"/>
                          <a:cs typeface="Arial" pitchFamily="34" charset="0"/>
                        </a:rPr>
                        <a:t>Vodacom, Telkom Business  and DHA Middleware re-established.</a:t>
                      </a:r>
                      <a:endParaRPr lang="en-ZA" sz="1200" b="0" kern="1200" dirty="0">
                        <a:solidFill>
                          <a:schemeClr val="tx1"/>
                        </a:solidFill>
                        <a:latin typeface="Arial" pitchFamily="34" charset="0"/>
                        <a:ea typeface="+mn-ea"/>
                        <a:cs typeface="Arial" pitchFamily="34" charset="0"/>
                      </a:endParaRPr>
                    </a:p>
                  </a:txBody>
                  <a:tcPr marL="91450" marR="91450" marT="45756" marB="45756"/>
                </a:tc>
              </a:tr>
            </a:tbl>
          </a:graphicData>
        </a:graphic>
      </p:graphicFrame>
      <p:sp>
        <p:nvSpPr>
          <p:cNvPr id="6" name="Content Placeholder 2"/>
          <p:cNvSpPr>
            <a:spLocks noGrp="1"/>
          </p:cNvSpPr>
          <p:nvPr>
            <p:ph idx="1"/>
          </p:nvPr>
        </p:nvSpPr>
        <p:spPr>
          <a:xfrm>
            <a:off x="488504" y="3933825"/>
            <a:ext cx="9042846" cy="2016125"/>
          </a:xfrm>
        </p:spPr>
        <p:txBody>
          <a:bodyPr/>
          <a:lstStyle/>
          <a:p>
            <a:pPr marL="0" indent="0">
              <a:buClrTx/>
              <a:defRPr/>
            </a:pPr>
            <a:endParaRPr lang="en-ZA" altLang="en-US" sz="1400" dirty="0" smtClean="0">
              <a:solidFill>
                <a:schemeClr val="tx1"/>
              </a:solidFill>
              <a:latin typeface="Arial" charset="0"/>
            </a:endParaRPr>
          </a:p>
          <a:p>
            <a:pPr marL="0" indent="0">
              <a:buClrTx/>
              <a:defRPr/>
            </a:pPr>
            <a:r>
              <a:rPr lang="en-ZA" altLang="en-US" sz="1400" b="1" dirty="0" smtClean="0">
                <a:solidFill>
                  <a:schemeClr val="tx1"/>
                </a:solidFill>
                <a:latin typeface="Arial" charset="0"/>
              </a:rPr>
              <a:t>Proposed Service </a:t>
            </a:r>
            <a:r>
              <a:rPr lang="en-ZA" altLang="en-US" sz="1400" b="1" dirty="0">
                <a:solidFill>
                  <a:schemeClr val="tx1"/>
                </a:solidFill>
                <a:latin typeface="Arial" charset="0"/>
              </a:rPr>
              <a:t>Improvement </a:t>
            </a:r>
            <a:r>
              <a:rPr lang="en-ZA" altLang="en-US" sz="1400" b="1" dirty="0" smtClean="0">
                <a:solidFill>
                  <a:schemeClr val="tx1"/>
                </a:solidFill>
                <a:latin typeface="Arial" charset="0"/>
              </a:rPr>
              <a:t>Solutions:</a:t>
            </a:r>
            <a:endParaRPr lang="en-ZA" altLang="en-US" sz="1400" b="1" dirty="0">
              <a:solidFill>
                <a:schemeClr val="tx1"/>
              </a:solidFill>
              <a:latin typeface="Arial" charset="0"/>
            </a:endParaRPr>
          </a:p>
          <a:p>
            <a:pPr lvl="1">
              <a:lnSpc>
                <a:spcPct val="150000"/>
              </a:lnSpc>
              <a:spcBef>
                <a:spcPts val="200"/>
              </a:spcBef>
              <a:spcAft>
                <a:spcPts val="200"/>
              </a:spcAft>
              <a:buFont typeface="Wingdings" pitchFamily="2" charset="2"/>
              <a:buChar char="v"/>
              <a:defRPr/>
            </a:pPr>
            <a:r>
              <a:rPr lang="en-ZA" altLang="en-US" sz="1200" dirty="0">
                <a:ea typeface="+mn-ea"/>
                <a:cs typeface="+mn-cs"/>
              </a:rPr>
              <a:t>The application is currently being migrated to redundant hardware </a:t>
            </a:r>
            <a:r>
              <a:rPr lang="en-ZA" altLang="en-US" sz="1200" dirty="0" smtClean="0">
                <a:ea typeface="+mn-ea"/>
                <a:cs typeface="+mn-cs"/>
              </a:rPr>
              <a:t>that </a:t>
            </a:r>
            <a:r>
              <a:rPr lang="en-ZA" altLang="en-US" sz="1200" dirty="0">
                <a:ea typeface="+mn-ea"/>
                <a:cs typeface="+mn-cs"/>
              </a:rPr>
              <a:t>will ensure </a:t>
            </a:r>
            <a:r>
              <a:rPr lang="en-ZA" altLang="en-US" sz="1200" dirty="0" smtClean="0">
                <a:ea typeface="+mn-ea"/>
                <a:cs typeface="+mn-cs"/>
              </a:rPr>
              <a:t>business </a:t>
            </a:r>
            <a:r>
              <a:rPr lang="en-ZA" altLang="en-US" sz="1200" dirty="0">
                <a:ea typeface="+mn-ea"/>
                <a:cs typeface="+mn-cs"/>
              </a:rPr>
              <a:t>continuity is in place.</a:t>
            </a:r>
          </a:p>
          <a:p>
            <a:pPr lvl="1">
              <a:lnSpc>
                <a:spcPct val="150000"/>
              </a:lnSpc>
              <a:spcBef>
                <a:spcPts val="200"/>
              </a:spcBef>
              <a:spcAft>
                <a:spcPts val="200"/>
              </a:spcAft>
              <a:buFont typeface="Wingdings" pitchFamily="2" charset="2"/>
              <a:buChar char="v"/>
              <a:defRPr/>
            </a:pPr>
            <a:r>
              <a:rPr lang="en-ZA" altLang="en-US" sz="1200" dirty="0">
                <a:ea typeface="+mn-ea"/>
                <a:cs typeface="+mn-cs"/>
              </a:rPr>
              <a:t>The redesign of the middleware is under investigation to ensure that component of the service is stable and </a:t>
            </a:r>
            <a:r>
              <a:rPr lang="en-ZA" altLang="en-US" sz="1200" dirty="0" smtClean="0">
                <a:ea typeface="+mn-ea"/>
                <a:cs typeface="+mn-cs"/>
              </a:rPr>
              <a:t>enables the </a:t>
            </a:r>
            <a:r>
              <a:rPr lang="en-ZA" altLang="en-US" sz="1200" dirty="0">
                <a:ea typeface="+mn-ea"/>
                <a:cs typeface="+mn-cs"/>
              </a:rPr>
              <a:t>required growth in the </a:t>
            </a:r>
            <a:r>
              <a:rPr lang="en-ZA" altLang="en-US" sz="1200" dirty="0" smtClean="0">
                <a:ea typeface="+mn-ea"/>
                <a:cs typeface="+mn-cs"/>
              </a:rPr>
              <a:t>service.</a:t>
            </a:r>
          </a:p>
          <a:p>
            <a:pPr lvl="1">
              <a:lnSpc>
                <a:spcPct val="150000"/>
              </a:lnSpc>
              <a:spcBef>
                <a:spcPts val="200"/>
              </a:spcBef>
              <a:spcAft>
                <a:spcPts val="200"/>
              </a:spcAft>
              <a:buFont typeface="Wingdings" pitchFamily="2" charset="2"/>
              <a:buChar char="v"/>
              <a:defRPr/>
            </a:pPr>
            <a:endParaRPr lang="en-ZA" altLang="en-US" sz="1050" dirty="0">
              <a:ea typeface="+mn-ea"/>
              <a:cs typeface="+mn-cs"/>
            </a:endParaRPr>
          </a:p>
        </p:txBody>
      </p:sp>
    </p:spTree>
    <p:extLst>
      <p:ext uri="{BB962C8B-B14F-4D97-AF65-F5344CB8AC3E}">
        <p14:creationId xmlns:p14="http://schemas.microsoft.com/office/powerpoint/2010/main" xmlns="" val="23073379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2506" y="4406901"/>
            <a:ext cx="8420100" cy="615553"/>
          </a:xfrm>
        </p:spPr>
        <p:txBody>
          <a:bodyPr/>
          <a:lstStyle/>
          <a:p>
            <a:r>
              <a:rPr lang="en-ZA" dirty="0" smtClean="0"/>
              <a:t>conclusion</a:t>
            </a:r>
            <a:endParaRPr lang="en-ZA" dirty="0"/>
          </a:p>
        </p:txBody>
      </p:sp>
      <p:sp>
        <p:nvSpPr>
          <p:cNvPr id="6" name="Text Placeholder 5"/>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EC8DC4F-1F61-413A-9023-EFA23775D2A9}" type="slidenum">
              <a:rPr lang="en-ZA" smtClean="0"/>
              <a:pPr>
                <a:defRPr/>
              </a:pPr>
              <a:t>67</a:t>
            </a:fld>
            <a:endParaRPr lang="en-ZA" dirty="0"/>
          </a:p>
        </p:txBody>
      </p:sp>
    </p:spTree>
    <p:extLst>
      <p:ext uri="{BB962C8B-B14F-4D97-AF65-F5344CB8AC3E}">
        <p14:creationId xmlns:p14="http://schemas.microsoft.com/office/powerpoint/2010/main" xmlns="" val="41423412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631825" y="1484313"/>
            <a:ext cx="8970963" cy="3600450"/>
          </a:xfrm>
        </p:spPr>
        <p:txBody>
          <a:bodyPr/>
          <a:lstStyle/>
          <a:p>
            <a:pPr marL="0" indent="0" algn="just">
              <a:defRPr/>
            </a:pPr>
            <a:endParaRPr lang="en-ZA" altLang="en-US" sz="1600" dirty="0">
              <a:solidFill>
                <a:schemeClr val="tx1"/>
              </a:solidFill>
              <a:latin typeface="Arial" pitchFamily="34" charset="0"/>
            </a:endParaRPr>
          </a:p>
          <a:p>
            <a:pPr marL="285750" indent="-285750" algn="just">
              <a:buClrTx/>
              <a:buFont typeface="Wingdings" panose="05000000000000000000" pitchFamily="2" charset="2"/>
              <a:buChar char="v"/>
              <a:defRPr/>
            </a:pPr>
            <a:r>
              <a:rPr lang="en-ZA" altLang="en-US" sz="1600" dirty="0">
                <a:solidFill>
                  <a:schemeClr val="tx1"/>
                </a:solidFill>
                <a:latin typeface="Arial" pitchFamily="34" charset="0"/>
              </a:rPr>
              <a:t>SITA acknowledges the challenging relationship it has had with DHA over the years due to poor service delivery</a:t>
            </a:r>
            <a:r>
              <a:rPr lang="en-ZA" altLang="en-US" sz="1600" dirty="0" smtClean="0">
                <a:solidFill>
                  <a:schemeClr val="tx1"/>
                </a:solidFill>
                <a:latin typeface="Arial" pitchFamily="34" charset="0"/>
              </a:rPr>
              <a:t>.</a:t>
            </a:r>
          </a:p>
          <a:p>
            <a:pPr marL="285750" indent="-285750" algn="just">
              <a:buClrTx/>
              <a:buFont typeface="Wingdings" panose="05000000000000000000" pitchFamily="2" charset="2"/>
              <a:buChar char="v"/>
              <a:defRPr/>
            </a:pPr>
            <a:endParaRPr lang="en-ZA" altLang="en-US" sz="1600" dirty="0">
              <a:solidFill>
                <a:schemeClr val="tx1"/>
              </a:solidFill>
              <a:latin typeface="Arial" pitchFamily="34" charset="0"/>
            </a:endParaRPr>
          </a:p>
          <a:p>
            <a:pPr marL="285750" indent="-285750" algn="just">
              <a:buClrTx/>
              <a:buFont typeface="Wingdings" panose="05000000000000000000" pitchFamily="2" charset="2"/>
              <a:buChar char="v"/>
              <a:defRPr/>
            </a:pPr>
            <a:r>
              <a:rPr lang="en-ZA" altLang="en-US" sz="1600" dirty="0">
                <a:solidFill>
                  <a:schemeClr val="tx1"/>
                </a:solidFill>
                <a:latin typeface="Arial" pitchFamily="34" charset="0"/>
              </a:rPr>
              <a:t>SITA is investigating possible alternative solutions to provide last-mile network redundancy based on VSAT technology address connectivity challenges. </a:t>
            </a:r>
            <a:endParaRPr lang="en-ZA" altLang="en-US" sz="1600" dirty="0" smtClean="0">
              <a:solidFill>
                <a:schemeClr val="tx1"/>
              </a:solidFill>
              <a:latin typeface="Arial" pitchFamily="34" charset="0"/>
            </a:endParaRPr>
          </a:p>
          <a:p>
            <a:pPr marL="285750" indent="-285750" algn="just">
              <a:buClrTx/>
              <a:buFont typeface="Wingdings" panose="05000000000000000000" pitchFamily="2" charset="2"/>
              <a:buChar char="v"/>
              <a:defRPr/>
            </a:pPr>
            <a:endParaRPr lang="en-ZA" altLang="en-US" sz="1600" dirty="0">
              <a:solidFill>
                <a:schemeClr val="tx1"/>
              </a:solidFill>
              <a:latin typeface="Arial" pitchFamily="34" charset="0"/>
            </a:endParaRPr>
          </a:p>
          <a:p>
            <a:pPr marL="285750" indent="-285750" algn="just">
              <a:buClrTx/>
              <a:buFont typeface="Wingdings" panose="05000000000000000000" pitchFamily="2" charset="2"/>
              <a:buChar char="v"/>
              <a:defRPr/>
            </a:pPr>
            <a:r>
              <a:rPr lang="en-ZA" altLang="en-US" sz="1600" dirty="0">
                <a:solidFill>
                  <a:schemeClr val="tx1"/>
                </a:solidFill>
                <a:latin typeface="Arial" pitchFamily="34" charset="0"/>
              </a:rPr>
              <a:t>SITA has improved it working relationship and is looking forward to more improvements.</a:t>
            </a:r>
          </a:p>
        </p:txBody>
      </p:sp>
      <p:sp>
        <p:nvSpPr>
          <p:cNvPr id="4" name="Slide Number Placeholder 3"/>
          <p:cNvSpPr>
            <a:spLocks noGrp="1"/>
          </p:cNvSpPr>
          <p:nvPr>
            <p:ph type="sldNum" sz="quarter" idx="10"/>
          </p:nvPr>
        </p:nvSpPr>
        <p:spPr/>
        <p:txBody>
          <a:bodyPr/>
          <a:lstStyle/>
          <a:p>
            <a:pPr>
              <a:defRPr/>
            </a:pPr>
            <a:fld id="{B7FF80F9-B85C-4648-BDB6-97D17109F7EB}" type="slidenum">
              <a:rPr lang="en-ZA" smtClean="0"/>
              <a:pPr>
                <a:defRPr/>
              </a:pPr>
              <a:t>68</a:t>
            </a:fld>
            <a:endParaRPr lang="en-ZA" dirty="0"/>
          </a:p>
        </p:txBody>
      </p:sp>
      <p:sp>
        <p:nvSpPr>
          <p:cNvPr id="2" name="Title 1"/>
          <p:cNvSpPr>
            <a:spLocks noGrp="1"/>
          </p:cNvSpPr>
          <p:nvPr>
            <p:ph type="title"/>
          </p:nvPr>
        </p:nvSpPr>
        <p:spPr/>
        <p:txBody>
          <a:bodyPr/>
          <a:lstStyle/>
          <a:p>
            <a:r>
              <a:rPr lang="en-US" dirty="0" smtClean="0"/>
              <a:t>CONCULSION</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ubtitle 1"/>
          <p:cNvSpPr>
            <a:spLocks noGrp="1"/>
          </p:cNvSpPr>
          <p:nvPr>
            <p:ph type="subTitle" idx="1"/>
          </p:nvPr>
        </p:nvSpPr>
        <p:spPr>
          <a:xfrm>
            <a:off x="4484688" y="3716338"/>
            <a:ext cx="4949825" cy="1201737"/>
          </a:xfrm>
        </p:spPr>
        <p:txBody>
          <a:bodyPr/>
          <a:lstStyle/>
          <a:p>
            <a:endParaRPr lang="en-US"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SITA NETWORK</a:t>
            </a:r>
            <a:endParaRPr lang="en-US" dirty="0"/>
          </a:p>
        </p:txBody>
      </p:sp>
      <p:sp>
        <p:nvSpPr>
          <p:cNvPr id="4" name="Slide Number Placeholder 3"/>
          <p:cNvSpPr>
            <a:spLocks noGrp="1"/>
          </p:cNvSpPr>
          <p:nvPr>
            <p:ph type="sldNum" sz="quarter" idx="10"/>
          </p:nvPr>
        </p:nvSpPr>
        <p:spPr/>
        <p:txBody>
          <a:bodyPr/>
          <a:lstStyle/>
          <a:p>
            <a:pPr>
              <a:defRPr/>
            </a:pPr>
            <a:fld id="{3370C1F3-7471-4A2C-9AA9-3FE63515BAFA}" type="slidenum">
              <a:rPr lang="en-ZA" smtClean="0"/>
              <a:pPr>
                <a:defRPr/>
              </a:pPr>
              <a:t>7</a:t>
            </a:fld>
            <a:endParaRPr lang="en-ZA" dirty="0"/>
          </a:p>
        </p:txBody>
      </p:sp>
      <p:sp>
        <p:nvSpPr>
          <p:cNvPr id="12" name="Rectangle 11"/>
          <p:cNvSpPr/>
          <p:nvPr/>
        </p:nvSpPr>
        <p:spPr bwMode="auto">
          <a:xfrm>
            <a:off x="8337376" y="5007095"/>
            <a:ext cx="1296144" cy="4572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DHA Office</a:t>
            </a:r>
          </a:p>
        </p:txBody>
      </p:sp>
      <p:cxnSp>
        <p:nvCxnSpPr>
          <p:cNvPr id="13" name="Straight Connector 12"/>
          <p:cNvCxnSpPr>
            <a:stCxn id="15" idx="6"/>
            <a:endCxn id="12" idx="1"/>
          </p:cNvCxnSpPr>
          <p:nvPr/>
        </p:nvCxnSpPr>
        <p:spPr bwMode="auto">
          <a:xfrm flipV="1">
            <a:off x="6854627" y="5235695"/>
            <a:ext cx="1482749" cy="2944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Rectangle 13"/>
          <p:cNvSpPr/>
          <p:nvPr/>
        </p:nvSpPr>
        <p:spPr bwMode="auto">
          <a:xfrm>
            <a:off x="272480" y="4880400"/>
            <a:ext cx="864096" cy="67788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SITA </a:t>
            </a:r>
          </a:p>
          <a:p>
            <a:pPr marL="0" marR="0" indent="0" algn="ctr" defTabSz="914400" rtl="0" eaLnBrk="1" fontAlgn="base" latinLnBrk="0" hangingPunct="1">
              <a:lnSpc>
                <a:spcPct val="100000"/>
              </a:lnSpc>
              <a:spcBef>
                <a:spcPct val="0"/>
              </a:spcBef>
              <a:spcAft>
                <a:spcPct val="0"/>
              </a:spcAft>
              <a:buClrTx/>
              <a:buSzTx/>
              <a:buFontTx/>
              <a:buNone/>
              <a:tabLst/>
            </a:pPr>
            <a:r>
              <a:rPr lang="en-US" sz="1000" b="1" i="0" dirty="0" smtClean="0">
                <a:latin typeface="Arial" charset="0"/>
              </a:rPr>
              <a:t>Data Center</a:t>
            </a:r>
            <a:endParaRPr kumimoji="0" lang="en-US" sz="1000" b="1" i="0" u="none" strike="noStrike" cap="none" normalizeH="0" baseline="0" dirty="0" smtClean="0">
              <a:ln>
                <a:noFill/>
              </a:ln>
              <a:solidFill>
                <a:schemeClr val="tx1"/>
              </a:solidFill>
              <a:effectLst/>
              <a:latin typeface="Arial" charset="0"/>
            </a:endParaRPr>
          </a:p>
        </p:txBody>
      </p:sp>
      <p:sp>
        <p:nvSpPr>
          <p:cNvPr id="15" name="Oval 14"/>
          <p:cNvSpPr/>
          <p:nvPr/>
        </p:nvSpPr>
        <p:spPr bwMode="auto">
          <a:xfrm>
            <a:off x="6494587" y="5079103"/>
            <a:ext cx="360040" cy="37206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p:txBody>
      </p:sp>
      <p:sp>
        <p:nvSpPr>
          <p:cNvPr id="16" name="Rectangle 15"/>
          <p:cNvSpPr/>
          <p:nvPr/>
        </p:nvSpPr>
        <p:spPr>
          <a:xfrm>
            <a:off x="6205712" y="5535475"/>
            <a:ext cx="914022" cy="600164"/>
          </a:xfrm>
          <a:prstGeom prst="rect">
            <a:avLst/>
          </a:prstGeom>
        </p:spPr>
        <p:txBody>
          <a:bodyPr wrap="square">
            <a:spAutoFit/>
          </a:bodyPr>
          <a:lstStyle/>
          <a:p>
            <a:pPr algn="ctr"/>
            <a:r>
              <a:rPr kumimoji="0" lang="en-US" sz="1100" b="1" i="0" u="none" strike="noStrike" cap="none" normalizeH="0" baseline="0" dirty="0" smtClean="0">
                <a:ln>
                  <a:noFill/>
                </a:ln>
                <a:solidFill>
                  <a:schemeClr val="tx1"/>
                </a:solidFill>
                <a:effectLst/>
                <a:latin typeface="Arial" charset="0"/>
              </a:rPr>
              <a:t>SITA Switching</a:t>
            </a:r>
          </a:p>
          <a:p>
            <a:pPr algn="ctr"/>
            <a:r>
              <a:rPr lang="en-US" sz="1100" b="1" i="0" dirty="0" smtClean="0">
                <a:latin typeface="Arial" charset="0"/>
              </a:rPr>
              <a:t>Center</a:t>
            </a:r>
            <a:r>
              <a:rPr kumimoji="0" lang="en-US" sz="1100" b="1" i="0" u="none" strike="noStrike" cap="none" normalizeH="0" dirty="0" smtClean="0">
                <a:ln>
                  <a:noFill/>
                </a:ln>
                <a:solidFill>
                  <a:schemeClr val="tx1"/>
                </a:solidFill>
                <a:effectLst/>
                <a:latin typeface="Arial" charset="0"/>
              </a:rPr>
              <a:t> </a:t>
            </a:r>
            <a:endParaRPr kumimoji="0" lang="en-US" sz="1100" b="1"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5740963" y="5091678"/>
            <a:ext cx="360040" cy="37206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2504728" y="5055054"/>
            <a:ext cx="360040" cy="37206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4160912" y="4352200"/>
            <a:ext cx="360040" cy="37206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p:txBody>
      </p:sp>
      <p:sp>
        <p:nvSpPr>
          <p:cNvPr id="20" name="Rectangle 19"/>
          <p:cNvSpPr/>
          <p:nvPr/>
        </p:nvSpPr>
        <p:spPr bwMode="auto">
          <a:xfrm>
            <a:off x="4160912" y="5793239"/>
            <a:ext cx="360040" cy="37206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p:txBody>
      </p:sp>
      <p:sp>
        <p:nvSpPr>
          <p:cNvPr id="21" name="Rectangle 20"/>
          <p:cNvSpPr/>
          <p:nvPr/>
        </p:nvSpPr>
        <p:spPr bwMode="auto">
          <a:xfrm>
            <a:off x="272523" y="2108257"/>
            <a:ext cx="864053" cy="390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SITA </a:t>
            </a:r>
          </a:p>
          <a:p>
            <a:pPr marL="0" marR="0" indent="0" algn="ctr" defTabSz="914400" rtl="0" eaLnBrk="1" fontAlgn="base" latinLnBrk="0" hangingPunct="1">
              <a:lnSpc>
                <a:spcPct val="100000"/>
              </a:lnSpc>
              <a:spcBef>
                <a:spcPct val="0"/>
              </a:spcBef>
              <a:spcAft>
                <a:spcPct val="0"/>
              </a:spcAft>
              <a:buClrTx/>
              <a:buSzTx/>
              <a:buFontTx/>
              <a:buNone/>
              <a:tabLst/>
            </a:pPr>
            <a:r>
              <a:rPr lang="en-US" sz="1000" b="1" i="0" dirty="0" smtClean="0">
                <a:latin typeface="Arial" charset="0"/>
              </a:rPr>
              <a:t>NOC</a:t>
            </a:r>
            <a:endParaRPr kumimoji="0" lang="en-US" sz="1000" b="1" i="0" u="none" strike="noStrike" cap="none" normalizeH="0" baseline="0" dirty="0" smtClean="0">
              <a:ln>
                <a:noFill/>
              </a:ln>
              <a:solidFill>
                <a:schemeClr val="tx1"/>
              </a:solidFill>
              <a:effectLst/>
              <a:latin typeface="Arial" charset="0"/>
            </a:endParaRPr>
          </a:p>
        </p:txBody>
      </p:sp>
      <p:cxnSp>
        <p:nvCxnSpPr>
          <p:cNvPr id="22" name="Straight Connector 21"/>
          <p:cNvCxnSpPr>
            <a:stCxn id="18" idx="3"/>
            <a:endCxn id="19" idx="2"/>
          </p:cNvCxnSpPr>
          <p:nvPr/>
        </p:nvCxnSpPr>
        <p:spPr bwMode="auto">
          <a:xfrm flipV="1">
            <a:off x="2864768" y="4724265"/>
            <a:ext cx="1476164" cy="51682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a:stCxn id="19" idx="2"/>
            <a:endCxn id="17" idx="1"/>
          </p:cNvCxnSpPr>
          <p:nvPr/>
        </p:nvCxnSpPr>
        <p:spPr bwMode="auto">
          <a:xfrm>
            <a:off x="4340932" y="4724265"/>
            <a:ext cx="1400031" cy="5534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a:stCxn id="18" idx="3"/>
            <a:endCxn id="20" idx="0"/>
          </p:cNvCxnSpPr>
          <p:nvPr/>
        </p:nvCxnSpPr>
        <p:spPr bwMode="auto">
          <a:xfrm>
            <a:off x="2864768" y="5241087"/>
            <a:ext cx="1476164" cy="5521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a:stCxn id="20" idx="0"/>
            <a:endCxn id="17" idx="1"/>
          </p:cNvCxnSpPr>
          <p:nvPr/>
        </p:nvCxnSpPr>
        <p:spPr bwMode="auto">
          <a:xfrm flipV="1">
            <a:off x="4340932" y="5277711"/>
            <a:ext cx="1400031" cy="5155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a:stCxn id="19" idx="2"/>
            <a:endCxn id="20" idx="0"/>
          </p:cNvCxnSpPr>
          <p:nvPr/>
        </p:nvCxnSpPr>
        <p:spPr bwMode="auto">
          <a:xfrm>
            <a:off x="4340932" y="4724265"/>
            <a:ext cx="0" cy="10689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a:stCxn id="18" idx="3"/>
            <a:endCxn id="17" idx="1"/>
          </p:cNvCxnSpPr>
          <p:nvPr/>
        </p:nvCxnSpPr>
        <p:spPr bwMode="auto">
          <a:xfrm>
            <a:off x="2864768" y="5241087"/>
            <a:ext cx="2876195" cy="366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a:stCxn id="17" idx="3"/>
            <a:endCxn id="15" idx="2"/>
          </p:cNvCxnSpPr>
          <p:nvPr/>
        </p:nvCxnSpPr>
        <p:spPr bwMode="auto">
          <a:xfrm flipV="1">
            <a:off x="6101003" y="5265136"/>
            <a:ext cx="393584" cy="125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a:stCxn id="14" idx="3"/>
            <a:endCxn id="18" idx="1"/>
          </p:cNvCxnSpPr>
          <p:nvPr/>
        </p:nvCxnSpPr>
        <p:spPr bwMode="auto">
          <a:xfrm>
            <a:off x="1136576" y="5219344"/>
            <a:ext cx="1368152" cy="217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a:xfrm>
            <a:off x="5457274" y="4770431"/>
            <a:ext cx="914022" cy="261610"/>
          </a:xfrm>
          <a:prstGeom prst="rect">
            <a:avLst/>
          </a:prstGeom>
        </p:spPr>
        <p:txBody>
          <a:bodyPr wrap="square">
            <a:spAutoFit/>
          </a:bodyPr>
          <a:lstStyle/>
          <a:p>
            <a:pPr algn="ctr"/>
            <a:r>
              <a:rPr kumimoji="0" lang="en-US" sz="1100" b="1" i="0" u="none" strike="noStrike" cap="none" normalizeH="0" baseline="0" dirty="0" smtClean="0">
                <a:ln>
                  <a:noFill/>
                </a:ln>
                <a:solidFill>
                  <a:schemeClr val="tx1"/>
                </a:solidFill>
                <a:effectLst/>
                <a:latin typeface="Arial" charset="0"/>
              </a:rPr>
              <a:t>SITA POP</a:t>
            </a:r>
          </a:p>
        </p:txBody>
      </p:sp>
      <p:sp>
        <p:nvSpPr>
          <p:cNvPr id="31" name="Rectangle 30"/>
          <p:cNvSpPr/>
          <p:nvPr/>
        </p:nvSpPr>
        <p:spPr>
          <a:xfrm>
            <a:off x="3894645" y="5119610"/>
            <a:ext cx="914022" cy="261610"/>
          </a:xfrm>
          <a:prstGeom prst="rect">
            <a:avLst/>
          </a:prstGeom>
          <a:solidFill>
            <a:schemeClr val="bg1"/>
          </a:solidFill>
        </p:spPr>
        <p:txBody>
          <a:bodyPr wrap="square">
            <a:spAutoFit/>
          </a:bodyPr>
          <a:lstStyle/>
          <a:p>
            <a:pPr algn="ctr"/>
            <a:r>
              <a:rPr kumimoji="0" lang="en-US" sz="1100" b="1" i="0" u="none" strike="noStrike" cap="none" normalizeH="0" baseline="0" dirty="0" smtClean="0">
                <a:ln>
                  <a:noFill/>
                </a:ln>
                <a:solidFill>
                  <a:schemeClr val="tx1"/>
                </a:solidFill>
                <a:effectLst/>
                <a:latin typeface="Arial" charset="0"/>
              </a:rPr>
              <a:t>SITA Core</a:t>
            </a:r>
          </a:p>
        </p:txBody>
      </p:sp>
      <p:sp>
        <p:nvSpPr>
          <p:cNvPr id="34" name="Rectangle 33"/>
          <p:cNvSpPr/>
          <p:nvPr/>
        </p:nvSpPr>
        <p:spPr bwMode="auto">
          <a:xfrm>
            <a:off x="8337376" y="4267065"/>
            <a:ext cx="1296144" cy="4572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DHA Office</a:t>
            </a:r>
          </a:p>
        </p:txBody>
      </p:sp>
      <p:sp>
        <p:nvSpPr>
          <p:cNvPr id="35" name="Rectangle 34"/>
          <p:cNvSpPr/>
          <p:nvPr/>
        </p:nvSpPr>
        <p:spPr bwMode="auto">
          <a:xfrm>
            <a:off x="8337376" y="3547864"/>
            <a:ext cx="1296144" cy="4572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DHA Office</a:t>
            </a:r>
          </a:p>
        </p:txBody>
      </p:sp>
      <p:cxnSp>
        <p:nvCxnSpPr>
          <p:cNvPr id="44" name="Straight Connector 43"/>
          <p:cNvCxnSpPr>
            <a:stCxn id="35" idx="1"/>
            <a:endCxn id="15" idx="6"/>
          </p:cNvCxnSpPr>
          <p:nvPr/>
        </p:nvCxnSpPr>
        <p:spPr bwMode="auto">
          <a:xfrm flipH="1">
            <a:off x="6854627" y="3776464"/>
            <a:ext cx="1482749" cy="14886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a:stCxn id="34" idx="1"/>
            <a:endCxn id="15" idx="6"/>
          </p:cNvCxnSpPr>
          <p:nvPr/>
        </p:nvCxnSpPr>
        <p:spPr bwMode="auto">
          <a:xfrm flipH="1">
            <a:off x="6854627" y="4495665"/>
            <a:ext cx="1482749" cy="76947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6" name="Rectangle 45"/>
          <p:cNvSpPr/>
          <p:nvPr/>
        </p:nvSpPr>
        <p:spPr>
          <a:xfrm>
            <a:off x="7210871" y="5342844"/>
            <a:ext cx="914022" cy="600164"/>
          </a:xfrm>
          <a:prstGeom prst="rect">
            <a:avLst/>
          </a:prstGeom>
        </p:spPr>
        <p:txBody>
          <a:bodyPr wrap="square">
            <a:spAutoFit/>
          </a:bodyPr>
          <a:lstStyle/>
          <a:p>
            <a:pPr algn="ctr"/>
            <a:r>
              <a:rPr lang="en-US" sz="1100" b="1" i="0" dirty="0" smtClean="0">
                <a:latin typeface="Arial" charset="0"/>
              </a:rPr>
              <a:t>Terrestrial Access Network</a:t>
            </a:r>
            <a:endParaRPr kumimoji="0" lang="en-US" sz="1100" b="1" i="0" u="none" strike="noStrike" cap="none" normalizeH="0" baseline="0" dirty="0" smtClean="0">
              <a:ln>
                <a:noFill/>
              </a:ln>
              <a:solidFill>
                <a:schemeClr val="tx1"/>
              </a:solidFill>
              <a:effectLst/>
              <a:latin typeface="Arial" charset="0"/>
            </a:endParaRPr>
          </a:p>
        </p:txBody>
      </p:sp>
      <p:cxnSp>
        <p:nvCxnSpPr>
          <p:cNvPr id="47" name="Straight Connector 46"/>
          <p:cNvCxnSpPr>
            <a:stCxn id="21" idx="2"/>
            <a:endCxn id="14" idx="0"/>
          </p:cNvCxnSpPr>
          <p:nvPr/>
        </p:nvCxnSpPr>
        <p:spPr bwMode="auto">
          <a:xfrm flipH="1">
            <a:off x="704528" y="2498370"/>
            <a:ext cx="22" cy="2382030"/>
          </a:xfrm>
          <a:prstGeom prst="line">
            <a:avLst/>
          </a:prstGeom>
          <a:solidFill>
            <a:schemeClr val="accent1"/>
          </a:solidFill>
          <a:ln w="9525" cap="flat" cmpd="sng" algn="ctr">
            <a:solidFill>
              <a:schemeClr val="tx1"/>
            </a:solidFill>
            <a:prstDash val="lgDashDotDot"/>
            <a:round/>
            <a:headEnd type="none" w="med" len="med"/>
            <a:tailEnd type="none" w="med" len="med"/>
          </a:ln>
          <a:effectLst/>
        </p:spPr>
      </p:cxnSp>
      <p:sp>
        <p:nvSpPr>
          <p:cNvPr id="53" name="TextBox 52"/>
          <p:cNvSpPr txBox="1"/>
          <p:nvPr/>
        </p:nvSpPr>
        <p:spPr>
          <a:xfrm>
            <a:off x="1856656" y="1183972"/>
            <a:ext cx="5883361" cy="3108543"/>
          </a:xfrm>
          <a:prstGeom prst="rect">
            <a:avLst/>
          </a:prstGeom>
          <a:noFill/>
        </p:spPr>
        <p:txBody>
          <a:bodyPr wrap="square" rtlCol="0">
            <a:spAutoFit/>
          </a:bodyPr>
          <a:lstStyle/>
          <a:p>
            <a:pPr marL="285750" indent="-285750" algn="just">
              <a:buFont typeface="Wingdings" pitchFamily="2" charset="2"/>
              <a:buChar char="v"/>
            </a:pPr>
            <a:r>
              <a:rPr lang="en-US" sz="1400" i="0" dirty="0" smtClean="0"/>
              <a:t>Currently almost 92% of government sites are on Telkom’s terrestrial access networks. Almost all access lines for DHA are drawn from Telkom. The banks are mostly connected on Vodacom.</a:t>
            </a:r>
          </a:p>
          <a:p>
            <a:pPr marL="285750" indent="-285750" algn="just">
              <a:buFont typeface="Wingdings" pitchFamily="2" charset="2"/>
              <a:buChar char="v"/>
            </a:pPr>
            <a:endParaRPr lang="en-US" sz="1400" i="0" dirty="0"/>
          </a:p>
          <a:p>
            <a:pPr marL="285750" indent="-285750" algn="just">
              <a:buFont typeface="Wingdings" pitchFamily="2" charset="2"/>
              <a:buChar char="v"/>
            </a:pPr>
            <a:r>
              <a:rPr lang="en-US" sz="1400" i="0" dirty="0" smtClean="0"/>
              <a:t>The </a:t>
            </a:r>
            <a:r>
              <a:rPr lang="en-US" sz="1400" i="0" dirty="0" err="1" smtClean="0"/>
              <a:t>fibre</a:t>
            </a:r>
            <a:r>
              <a:rPr lang="en-US" sz="1400" i="0" dirty="0" smtClean="0"/>
              <a:t> infrastructure in the core network is provided by Broadband </a:t>
            </a:r>
            <a:r>
              <a:rPr lang="en-US" sz="1400" i="0" dirty="0" err="1" smtClean="0"/>
              <a:t>Infraco</a:t>
            </a:r>
            <a:endParaRPr lang="en-US" sz="1400" i="0" dirty="0" smtClean="0"/>
          </a:p>
          <a:p>
            <a:pPr marL="285750" indent="-285750" algn="just">
              <a:buFont typeface="Wingdings" pitchFamily="2" charset="2"/>
              <a:buChar char="v"/>
            </a:pPr>
            <a:endParaRPr lang="en-US" sz="1400" i="0" dirty="0"/>
          </a:p>
          <a:p>
            <a:pPr marL="285750" indent="-285750" algn="just">
              <a:buFont typeface="Wingdings" pitchFamily="2" charset="2"/>
              <a:buChar char="v"/>
            </a:pPr>
            <a:r>
              <a:rPr lang="en-US" sz="1400" i="0" dirty="0" smtClean="0"/>
              <a:t>SITA owns and operates the routers in the POPs and Switching Centers. </a:t>
            </a:r>
          </a:p>
          <a:p>
            <a:pPr marL="285750" indent="-285750" algn="just">
              <a:buFont typeface="Wingdings" pitchFamily="2" charset="2"/>
              <a:buChar char="v"/>
            </a:pPr>
            <a:endParaRPr lang="en-US" sz="1400" i="0" dirty="0"/>
          </a:p>
          <a:p>
            <a:pPr marL="285750" indent="-285750" algn="just">
              <a:buFont typeface="Wingdings" pitchFamily="2" charset="2"/>
              <a:buChar char="v"/>
            </a:pPr>
            <a:r>
              <a:rPr lang="en-US" sz="1400" i="0" dirty="0" smtClean="0"/>
              <a:t>SITA manages the electrical and mechanical equipment in the POPs and Switching Centers. </a:t>
            </a:r>
          </a:p>
          <a:p>
            <a:pPr marL="285750" indent="-285750" algn="just">
              <a:buFont typeface="Wingdings" pitchFamily="2" charset="2"/>
              <a:buChar char="v"/>
            </a:pPr>
            <a:endParaRPr lang="en-US" sz="1400" i="0" dirty="0"/>
          </a:p>
          <a:p>
            <a:pPr marL="285750" indent="-285750" algn="just">
              <a:buFont typeface="Wingdings" pitchFamily="2" charset="2"/>
              <a:buChar char="v"/>
            </a:pPr>
            <a:r>
              <a:rPr lang="en-US" sz="1400" i="0" dirty="0" smtClean="0"/>
              <a:t>Primary power is drawn from either Eskom or local Municipality.</a:t>
            </a:r>
            <a:endParaRPr lang="en-US" sz="1400" i="0" dirty="0"/>
          </a:p>
        </p:txBody>
      </p:sp>
    </p:spTree>
    <p:extLst>
      <p:ext uri="{BB962C8B-B14F-4D97-AF65-F5344CB8AC3E}">
        <p14:creationId xmlns:p14="http://schemas.microsoft.com/office/powerpoint/2010/main" xmlns="" val="2126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SITA ACCESS NETWORK</a:t>
            </a:r>
            <a:endParaRPr lang="en-US" dirty="0"/>
          </a:p>
        </p:txBody>
      </p:sp>
      <p:sp>
        <p:nvSpPr>
          <p:cNvPr id="4" name="Slide Number Placeholder 3"/>
          <p:cNvSpPr>
            <a:spLocks noGrp="1"/>
          </p:cNvSpPr>
          <p:nvPr>
            <p:ph type="sldNum" sz="quarter" idx="10"/>
          </p:nvPr>
        </p:nvSpPr>
        <p:spPr/>
        <p:txBody>
          <a:bodyPr/>
          <a:lstStyle/>
          <a:p>
            <a:pPr>
              <a:defRPr/>
            </a:pPr>
            <a:fld id="{3370C1F3-7471-4A2C-9AA9-3FE63515BAFA}" type="slidenum">
              <a:rPr lang="en-ZA" smtClean="0"/>
              <a:pPr>
                <a:defRPr/>
              </a:pPr>
              <a:t>8</a:t>
            </a:fld>
            <a:endParaRPr lang="en-ZA" dirty="0"/>
          </a:p>
        </p:txBody>
      </p:sp>
      <p:pic>
        <p:nvPicPr>
          <p:cNvPr id="6656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9200" b="2207"/>
          <a:stretch/>
        </p:blipFill>
        <p:spPr bwMode="auto">
          <a:xfrm>
            <a:off x="901950" y="1408330"/>
            <a:ext cx="4750009" cy="2020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656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7864" y="3453335"/>
            <a:ext cx="4032448" cy="2423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656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3000" y="3453335"/>
            <a:ext cx="4372474" cy="2423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817097" y="1408330"/>
            <a:ext cx="3672408" cy="1600438"/>
          </a:xfrm>
          <a:prstGeom prst="rect">
            <a:avLst/>
          </a:prstGeom>
          <a:noFill/>
        </p:spPr>
        <p:txBody>
          <a:bodyPr wrap="square" rtlCol="0">
            <a:spAutoFit/>
          </a:bodyPr>
          <a:lstStyle/>
          <a:p>
            <a:pPr algn="just"/>
            <a:r>
              <a:rPr lang="en-US" sz="1400" i="0" dirty="0" smtClean="0"/>
              <a:t>Most of the access networks are from Telkom and use copper infrastructure.</a:t>
            </a:r>
          </a:p>
          <a:p>
            <a:pPr algn="just"/>
            <a:endParaRPr lang="en-US" sz="1400" i="0" dirty="0"/>
          </a:p>
          <a:p>
            <a:pPr algn="just"/>
            <a:r>
              <a:rPr lang="en-US" sz="1400" i="0" dirty="0" smtClean="0"/>
              <a:t>VSAT is generally used for mobile Government sites or sites located in rural areas where no service provider has terrestrial infrastructure .</a:t>
            </a:r>
          </a:p>
        </p:txBody>
      </p:sp>
    </p:spTree>
    <p:extLst>
      <p:ext uri="{BB962C8B-B14F-4D97-AF65-F5344CB8AC3E}">
        <p14:creationId xmlns:p14="http://schemas.microsoft.com/office/powerpoint/2010/main" xmlns="" val="1212354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2009/01/25 10:48:34 AM"/>
</p:tagLst>
</file>

<file path=ppt/tags/tag2.xml><?xml version="1.0" encoding="utf-8"?>
<p:tagLst xmlns:a="http://schemas.openxmlformats.org/drawingml/2006/main" xmlns:r="http://schemas.openxmlformats.org/officeDocument/2006/relationships" xmlns:p="http://schemas.openxmlformats.org/presentationml/2006/main">
  <p:tag name="STYLE" val="AcnActionTitle"/>
  <p:tag name="DATE" val="2009/01/25 10:48:41 AM"/>
</p:tagLst>
</file>

<file path=ppt/tags/tag3.xml><?xml version="1.0" encoding="utf-8"?>
<p:tagLst xmlns:a="http://schemas.openxmlformats.org/drawingml/2006/main" xmlns:r="http://schemas.openxmlformats.org/officeDocument/2006/relationships" xmlns:p="http://schemas.openxmlformats.org/presentationml/2006/main">
  <p:tag name="STYLE" val="AcnStamp"/>
  <p:tag name="DATE" val="2009/02/26 12:12:53 PM"/>
</p:tagLst>
</file>

<file path=ppt/tags/tag4.xml><?xml version="1.0" encoding="utf-8"?>
<p:tagLst xmlns:a="http://schemas.openxmlformats.org/drawingml/2006/main" xmlns:r="http://schemas.openxmlformats.org/officeDocument/2006/relationships" xmlns:p="http://schemas.openxmlformats.org/presentationml/2006/main">
  <p:tag name="STYLE" val="AcnStpConnector"/>
  <p:tag name="DATE" val="2009/02/26 12:12:54 PM"/>
</p:tagLst>
</file>

<file path=ppt/tags/tag5.xml><?xml version="1.0" encoding="utf-8"?>
<p:tagLst xmlns:a="http://schemas.openxmlformats.org/drawingml/2006/main" xmlns:r="http://schemas.openxmlformats.org/officeDocument/2006/relationships" xmlns:p="http://schemas.openxmlformats.org/presentationml/2006/main">
  <p:tag name="STYLE" val="AcnStpConnector"/>
  <p:tag name="DATE" val="2009/02/26 12:12:54 PM"/>
</p:tagLst>
</file>

<file path=ppt/theme/theme1.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0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9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73719</TotalTime>
  <Words>5226</Words>
  <Application>Microsoft Office PowerPoint</Application>
  <PresentationFormat>A4 Paper (210x297 mm)</PresentationFormat>
  <Paragraphs>1510</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2_Default Design</vt:lpstr>
      <vt:lpstr>Presentation to the Joint Session of  the Portfolio Committees on Home Affairs and Telecommunications and Postal Services </vt:lpstr>
      <vt:lpstr>BACKGROUND</vt:lpstr>
      <vt:lpstr>SITA MANDATE</vt:lpstr>
      <vt:lpstr>SITA MANDATE</vt:lpstr>
      <vt:lpstr>SITA MANDATE</vt:lpstr>
      <vt:lpstr>SITA NETWORK</vt:lpstr>
      <vt:lpstr>SITA NETWORK</vt:lpstr>
      <vt:lpstr>SITA ACCESS NETWORK</vt:lpstr>
      <vt:lpstr>Slide 9</vt:lpstr>
      <vt:lpstr>CONTRACTED SERVICES</vt:lpstr>
      <vt:lpstr>CONTRACTED SERVICES</vt:lpstr>
      <vt:lpstr>DEDICATED Vpn</vt:lpstr>
      <vt:lpstr>DEDICATED VPN</vt:lpstr>
      <vt:lpstr>SERVICE LEVEL DEFINITIONS</vt:lpstr>
      <vt:lpstr>SPECIFIC DHA SLA METRICS  AND TARGETS</vt:lpstr>
      <vt:lpstr>PERFORMANCE ON METRICS</vt:lpstr>
      <vt:lpstr>SWITCHING CENTER  PERFORMANCE</vt:lpstr>
      <vt:lpstr>SWITCHING CENTER  PERFORMANCE</vt:lpstr>
      <vt:lpstr>NGN CORE LINKS  PERFORMANCE</vt:lpstr>
      <vt:lpstr>NGN CORE LINKS  PERFORMANCE</vt:lpstr>
      <vt:lpstr>OTHER INCIDENTS  IMPACTING ON SERVICES</vt:lpstr>
      <vt:lpstr>OTHER INCIDENTS  IMPACTING ON SERVICES</vt:lpstr>
      <vt:lpstr>IMPACT OF TELKOM’S  INDUSTRIAL ACTION IN AUGUST 2016</vt:lpstr>
      <vt:lpstr>IMPACT OF TELKOM’S INDUSTRIAL  ACTION IN AUGUST 2016</vt:lpstr>
      <vt:lpstr>SERVICE IMPROVEMENT: CORE NETWORK</vt:lpstr>
      <vt:lpstr>SERVICE IMPROVEMENT: ACCESS NETWORK</vt:lpstr>
      <vt:lpstr>SERVICE IMPROVEMENT: ACCESS NETWORK</vt:lpstr>
      <vt:lpstr>SERVICE IMPROVEMENT: SWITCHING CENTERS</vt:lpstr>
      <vt:lpstr>SERVICE IMPROVEMENT: SWITCHING CENTERS</vt:lpstr>
      <vt:lpstr>SERVICE IMPROVEMENT: SWITCHING CENTERS</vt:lpstr>
      <vt:lpstr>SERVICE IMPROVEMENT: SWITCHING CENTERS</vt:lpstr>
      <vt:lpstr>SERVICE IMPROVEMENT: SWITCHING CENTERS</vt:lpstr>
      <vt:lpstr>SERVICE IMPROVEMENT: SWITCHING CENTERS</vt:lpstr>
      <vt:lpstr>SERVICE IMPROVEMENT: SWITCHING CENTERS  </vt:lpstr>
      <vt:lpstr>SERVICE IMPROVEMENT: SWITCHING CENTERS  </vt:lpstr>
      <vt:lpstr>SERVICE IMPROVEMENT: SWITCHING CENTERS  </vt:lpstr>
      <vt:lpstr>SERVICE IMPROVEMENT: SWITCHING CENTERS  </vt:lpstr>
      <vt:lpstr>SERVICE IMPROVEMENT: SWITCHING CENTERS  </vt:lpstr>
      <vt:lpstr>SERVICE IMPROVEMENT: SWITCHING CENTERS  </vt:lpstr>
      <vt:lpstr>SERVICE IMPROVEMENT: SWITCHING CENTERS  </vt:lpstr>
      <vt:lpstr>SERVICE IMPROVEMENT: SWITCHING CENTERS  </vt:lpstr>
      <vt:lpstr>SERVICE IMPROVEMENT: SWITCHING CENTERS  </vt:lpstr>
      <vt:lpstr>SERVICE IMPROVEMENT: SWITCHING CENTERS  </vt:lpstr>
      <vt:lpstr>DEDICATED INTERNET ACCESS</vt:lpstr>
      <vt:lpstr>DEDICATED INTERNET SERVICE</vt:lpstr>
      <vt:lpstr>COMMON ACCESS POINT (CAP)</vt:lpstr>
      <vt:lpstr>COMMON ACCESS POINT (CAP)</vt:lpstr>
      <vt:lpstr>REMOTE ACCESS (vpnc)</vt:lpstr>
      <vt:lpstr>REMOTE ACCESS SERVICE</vt:lpstr>
      <vt:lpstr>Mainframe hosting </vt:lpstr>
      <vt:lpstr>MAINFRAME HOSTING</vt:lpstr>
      <vt:lpstr>MAINFRAME HOSTING:  AVAILABILITY</vt:lpstr>
      <vt:lpstr>MAINFRAME HOSTING:  DISASTER RECOVERY</vt:lpstr>
      <vt:lpstr>MAINFRAME HOSTING:  RESPONSIVENESS</vt:lpstr>
      <vt:lpstr>MAINFRAME HOSTING:  INCIDENTS</vt:lpstr>
      <vt:lpstr>MAINFRAME HOSTING:  SERVICE IMPROVEMENTS</vt:lpstr>
      <vt:lpstr>HOSTED BATCH PRINTING</vt:lpstr>
      <vt:lpstr>HOSTED BATCH PRINTING</vt:lpstr>
      <vt:lpstr>HOSTED BATCH PRINTING</vt:lpstr>
      <vt:lpstr>HOSTED BATCH PRINTING:  PERFORMANCE</vt:lpstr>
      <vt:lpstr>HOSTED BATCH PRINTING:  INCIDENTS</vt:lpstr>
      <vt:lpstr>HOSTED BATCH PRINTING:  SERVICE IMPROVEMENTS</vt:lpstr>
      <vt:lpstr>UNIFIED MESSAGING (WASP)</vt:lpstr>
      <vt:lpstr>UNIFIED MESSAGING</vt:lpstr>
      <vt:lpstr>UNIFIED MESSAGING</vt:lpstr>
      <vt:lpstr>UNIFIED MESSAGING:  INCIDENTS</vt:lpstr>
      <vt:lpstr>conclusion</vt:lpstr>
      <vt:lpstr>CONCULSION</vt:lpstr>
      <vt:lpstr>Slide 69</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PUMZA</cp:lastModifiedBy>
  <cp:revision>6123</cp:revision>
  <cp:lastPrinted>2016-06-03T06:34:57Z</cp:lastPrinted>
  <dcterms:created xsi:type="dcterms:W3CDTF">2010-08-25T07:21:22Z</dcterms:created>
  <dcterms:modified xsi:type="dcterms:W3CDTF">2016-09-07T12:44:28Z</dcterms:modified>
</cp:coreProperties>
</file>