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397" r:id="rId2"/>
    <p:sldId id="364" r:id="rId3"/>
    <p:sldId id="424" r:id="rId4"/>
    <p:sldId id="421" r:id="rId5"/>
    <p:sldId id="419" r:id="rId6"/>
    <p:sldId id="399" r:id="rId7"/>
    <p:sldId id="412" r:id="rId8"/>
    <p:sldId id="411" r:id="rId9"/>
    <p:sldId id="414" r:id="rId10"/>
    <p:sldId id="422" r:id="rId11"/>
    <p:sldId id="413" r:id="rId12"/>
    <p:sldId id="415" r:id="rId13"/>
    <p:sldId id="416" r:id="rId14"/>
    <p:sldId id="417" r:id="rId15"/>
    <p:sldId id="418" r:id="rId16"/>
    <p:sldId id="425"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69B2"/>
    <a:srgbClr val="660066"/>
    <a:srgbClr val="CC9900"/>
    <a:srgbClr val="996600"/>
    <a:srgbClr val="FFCCCC"/>
    <a:srgbClr val="CC6600"/>
    <a:srgbClr val="FF99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07" autoAdjust="0"/>
    <p:restoredTop sz="94660"/>
  </p:normalViewPr>
  <p:slideViewPr>
    <p:cSldViewPr>
      <p:cViewPr>
        <p:scale>
          <a:sx n="90" d="100"/>
          <a:sy n="90" d="100"/>
        </p:scale>
        <p:origin x="-2736"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330A4-16D4-4F33-9354-CDEC28AC3428}" type="doc">
      <dgm:prSet loTypeId="urn:microsoft.com/office/officeart/2005/8/layout/hProcess9" loCatId="process" qsTypeId="urn:microsoft.com/office/officeart/2005/8/quickstyle/3d1" qsCatId="3D" csTypeId="urn:microsoft.com/office/officeart/2005/8/colors/accent1_5" csCatId="accent1" phldr="1"/>
      <dgm:spPr/>
    </dgm:pt>
    <dgm:pt modelId="{5615306C-5A27-4B60-9056-DD281F9A0AEE}">
      <dgm:prSet phldrT="[Text]" custT="1"/>
      <dgm:spPr/>
      <dgm:t>
        <a:bodyPr/>
        <a:lstStyle/>
        <a:p>
          <a:r>
            <a:rPr lang="en-ZA" sz="1800" dirty="0"/>
            <a:t>Administrative Matters</a:t>
          </a:r>
        </a:p>
      </dgm:t>
    </dgm:pt>
    <dgm:pt modelId="{F28CCF81-CB36-49F3-9F35-9E0461949DA6}" type="parTrans" cxnId="{B8812E2B-CFD1-4D68-9022-F22361B540E8}">
      <dgm:prSet/>
      <dgm:spPr/>
      <dgm:t>
        <a:bodyPr/>
        <a:lstStyle/>
        <a:p>
          <a:endParaRPr lang="en-ZA"/>
        </a:p>
      </dgm:t>
    </dgm:pt>
    <dgm:pt modelId="{41C6CCB8-1E5B-44BF-B4A6-9ED91CE3621E}" type="sibTrans" cxnId="{B8812E2B-CFD1-4D68-9022-F22361B540E8}">
      <dgm:prSet/>
      <dgm:spPr/>
      <dgm:t>
        <a:bodyPr/>
        <a:lstStyle/>
        <a:p>
          <a:endParaRPr lang="en-ZA"/>
        </a:p>
      </dgm:t>
    </dgm:pt>
    <dgm:pt modelId="{15588EC2-4F8C-4C9F-A6FE-E3952E0D2DEF}">
      <dgm:prSet phldrT="[Text]" custT="1"/>
      <dgm:spPr/>
      <dgm:t>
        <a:bodyPr/>
        <a:lstStyle/>
        <a:p>
          <a:r>
            <a:rPr lang="en-ZA" sz="1800" dirty="0"/>
            <a:t>Points Demerit Impact</a:t>
          </a:r>
        </a:p>
        <a:p>
          <a:r>
            <a:rPr lang="en-ZA" sz="1800" dirty="0"/>
            <a:t>(Behavioural Modification)</a:t>
          </a:r>
        </a:p>
      </dgm:t>
    </dgm:pt>
    <dgm:pt modelId="{73F80319-340D-4BAC-A6A9-EB458C39A935}" type="parTrans" cxnId="{B7F386D5-BA97-4716-AE3D-383E1665C71A}">
      <dgm:prSet/>
      <dgm:spPr/>
      <dgm:t>
        <a:bodyPr/>
        <a:lstStyle/>
        <a:p>
          <a:endParaRPr lang="en-ZA"/>
        </a:p>
      </dgm:t>
    </dgm:pt>
    <dgm:pt modelId="{3FA94976-1A24-45E4-AA3B-8E36596183BB}" type="sibTrans" cxnId="{B7F386D5-BA97-4716-AE3D-383E1665C71A}">
      <dgm:prSet/>
      <dgm:spPr/>
      <dgm:t>
        <a:bodyPr/>
        <a:lstStyle/>
        <a:p>
          <a:endParaRPr lang="en-ZA"/>
        </a:p>
      </dgm:t>
    </dgm:pt>
    <dgm:pt modelId="{1968D685-F061-4EA4-BE08-2C35E4CAA6A0}" type="pres">
      <dgm:prSet presAssocID="{BFF330A4-16D4-4F33-9354-CDEC28AC3428}" presName="CompostProcess" presStyleCnt="0">
        <dgm:presLayoutVars>
          <dgm:dir/>
          <dgm:resizeHandles val="exact"/>
        </dgm:presLayoutVars>
      </dgm:prSet>
      <dgm:spPr/>
    </dgm:pt>
    <dgm:pt modelId="{7A181343-7055-46D3-A777-233AFBE14E80}" type="pres">
      <dgm:prSet presAssocID="{BFF330A4-16D4-4F33-9354-CDEC28AC3428}" presName="arrow" presStyleLbl="bgShp" presStyleIdx="0" presStyleCnt="1" custScaleX="108043" custLinFactNeighborX="4802"/>
      <dgm:spPr/>
    </dgm:pt>
    <dgm:pt modelId="{4A5F692F-3C0A-4A45-8498-5E67C6771D3A}" type="pres">
      <dgm:prSet presAssocID="{BFF330A4-16D4-4F33-9354-CDEC28AC3428}" presName="linearProcess" presStyleCnt="0"/>
      <dgm:spPr/>
    </dgm:pt>
    <dgm:pt modelId="{BADD0899-85DF-4FC9-86E8-8F597FEF1350}" type="pres">
      <dgm:prSet presAssocID="{5615306C-5A27-4B60-9056-DD281F9A0AEE}" presName="textNode" presStyleLbl="node1" presStyleIdx="0" presStyleCnt="2" custScaleY="93918">
        <dgm:presLayoutVars>
          <dgm:bulletEnabled val="1"/>
        </dgm:presLayoutVars>
      </dgm:prSet>
      <dgm:spPr/>
      <dgm:t>
        <a:bodyPr/>
        <a:lstStyle/>
        <a:p>
          <a:endParaRPr lang="en-ZA"/>
        </a:p>
      </dgm:t>
    </dgm:pt>
    <dgm:pt modelId="{A48A82EB-D172-43F3-A870-46DD1646E560}" type="pres">
      <dgm:prSet presAssocID="{41C6CCB8-1E5B-44BF-B4A6-9ED91CE3621E}" presName="sibTrans" presStyleCnt="0"/>
      <dgm:spPr/>
    </dgm:pt>
    <dgm:pt modelId="{24236017-6E3C-44CD-B467-6CCC72D4A104}" type="pres">
      <dgm:prSet presAssocID="{15588EC2-4F8C-4C9F-A6FE-E3952E0D2DEF}" presName="textNode" presStyleLbl="node1" presStyleIdx="1" presStyleCnt="2">
        <dgm:presLayoutVars>
          <dgm:bulletEnabled val="1"/>
        </dgm:presLayoutVars>
      </dgm:prSet>
      <dgm:spPr/>
      <dgm:t>
        <a:bodyPr/>
        <a:lstStyle/>
        <a:p>
          <a:endParaRPr lang="en-ZA"/>
        </a:p>
      </dgm:t>
    </dgm:pt>
  </dgm:ptLst>
  <dgm:cxnLst>
    <dgm:cxn modelId="{B8812E2B-CFD1-4D68-9022-F22361B540E8}" srcId="{BFF330A4-16D4-4F33-9354-CDEC28AC3428}" destId="{5615306C-5A27-4B60-9056-DD281F9A0AEE}" srcOrd="0" destOrd="0" parTransId="{F28CCF81-CB36-49F3-9F35-9E0461949DA6}" sibTransId="{41C6CCB8-1E5B-44BF-B4A6-9ED91CE3621E}"/>
    <dgm:cxn modelId="{C7C26FF3-A798-4C83-992B-DCC79B984712}" type="presOf" srcId="{BFF330A4-16D4-4F33-9354-CDEC28AC3428}" destId="{1968D685-F061-4EA4-BE08-2C35E4CAA6A0}" srcOrd="0" destOrd="0" presId="urn:microsoft.com/office/officeart/2005/8/layout/hProcess9"/>
    <dgm:cxn modelId="{D6A2B3B1-B3E1-403B-AE2A-D3C3716A7D95}" type="presOf" srcId="{15588EC2-4F8C-4C9F-A6FE-E3952E0D2DEF}" destId="{24236017-6E3C-44CD-B467-6CCC72D4A104}" srcOrd="0" destOrd="0" presId="urn:microsoft.com/office/officeart/2005/8/layout/hProcess9"/>
    <dgm:cxn modelId="{B7F386D5-BA97-4716-AE3D-383E1665C71A}" srcId="{BFF330A4-16D4-4F33-9354-CDEC28AC3428}" destId="{15588EC2-4F8C-4C9F-A6FE-E3952E0D2DEF}" srcOrd="1" destOrd="0" parTransId="{73F80319-340D-4BAC-A6A9-EB458C39A935}" sibTransId="{3FA94976-1A24-45E4-AA3B-8E36596183BB}"/>
    <dgm:cxn modelId="{3C16F0F0-9429-4D76-B923-3EF2FC39C053}" type="presOf" srcId="{5615306C-5A27-4B60-9056-DD281F9A0AEE}" destId="{BADD0899-85DF-4FC9-86E8-8F597FEF1350}" srcOrd="0" destOrd="0" presId="urn:microsoft.com/office/officeart/2005/8/layout/hProcess9"/>
    <dgm:cxn modelId="{1F50BF66-C5B0-4C46-BB08-8B8DF03A4E98}" type="presParOf" srcId="{1968D685-F061-4EA4-BE08-2C35E4CAA6A0}" destId="{7A181343-7055-46D3-A777-233AFBE14E80}" srcOrd="0" destOrd="0" presId="urn:microsoft.com/office/officeart/2005/8/layout/hProcess9"/>
    <dgm:cxn modelId="{C6E07850-FFC3-4C65-8718-A690B747669C}" type="presParOf" srcId="{1968D685-F061-4EA4-BE08-2C35E4CAA6A0}" destId="{4A5F692F-3C0A-4A45-8498-5E67C6771D3A}" srcOrd="1" destOrd="0" presId="urn:microsoft.com/office/officeart/2005/8/layout/hProcess9"/>
    <dgm:cxn modelId="{9AFE863D-A179-49EE-BDE7-C1B5724BB11B}" type="presParOf" srcId="{4A5F692F-3C0A-4A45-8498-5E67C6771D3A}" destId="{BADD0899-85DF-4FC9-86E8-8F597FEF1350}" srcOrd="0" destOrd="0" presId="urn:microsoft.com/office/officeart/2005/8/layout/hProcess9"/>
    <dgm:cxn modelId="{7EE8CF73-0B81-4664-856E-B439485A613B}" type="presParOf" srcId="{4A5F692F-3C0A-4A45-8498-5E67C6771D3A}" destId="{A48A82EB-D172-43F3-A870-46DD1646E560}" srcOrd="1" destOrd="0" presId="urn:microsoft.com/office/officeart/2005/8/layout/hProcess9"/>
    <dgm:cxn modelId="{E8825C34-DAAB-4177-9B05-38D29112E791}" type="presParOf" srcId="{4A5F692F-3C0A-4A45-8498-5E67C6771D3A}" destId="{24236017-6E3C-44CD-B467-6CCC72D4A104}"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181343-7055-46D3-A777-233AFBE14E80}">
      <dsp:nvSpPr>
        <dsp:cNvPr id="0" name=""/>
        <dsp:cNvSpPr/>
      </dsp:nvSpPr>
      <dsp:spPr>
        <a:xfrm>
          <a:off x="610054" y="0"/>
          <a:ext cx="6862962" cy="261719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DD0899-85DF-4FC9-86E8-8F597FEF1350}">
      <dsp:nvSpPr>
        <dsp:cNvPr id="0" name=""/>
        <dsp:cNvSpPr/>
      </dsp:nvSpPr>
      <dsp:spPr>
        <a:xfrm>
          <a:off x="817361" y="816993"/>
          <a:ext cx="2732322" cy="983205"/>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Administrative Matters</a:t>
          </a:r>
        </a:p>
      </dsp:txBody>
      <dsp:txXfrm>
        <a:off x="817361" y="816993"/>
        <a:ext cx="2732322" cy="983205"/>
      </dsp:txXfrm>
    </dsp:sp>
    <dsp:sp modelId="{24236017-6E3C-44CD-B467-6CCC72D4A104}">
      <dsp:nvSpPr>
        <dsp:cNvPr id="0" name=""/>
        <dsp:cNvSpPr/>
      </dsp:nvSpPr>
      <dsp:spPr>
        <a:xfrm>
          <a:off x="3923334" y="785157"/>
          <a:ext cx="2732322" cy="1046876"/>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Points Demerit Impact</a:t>
          </a:r>
        </a:p>
        <a:p>
          <a:pPr lvl="0" algn="ctr" defTabSz="800100">
            <a:lnSpc>
              <a:spcPct val="90000"/>
            </a:lnSpc>
            <a:spcBef>
              <a:spcPct val="0"/>
            </a:spcBef>
            <a:spcAft>
              <a:spcPct val="35000"/>
            </a:spcAft>
          </a:pPr>
          <a:r>
            <a:rPr lang="en-ZA" sz="1800" kern="1200" dirty="0"/>
            <a:t>(Behavioural Modification)</a:t>
          </a:r>
        </a:p>
      </dsp:txBody>
      <dsp:txXfrm>
        <a:off x="3923334" y="785157"/>
        <a:ext cx="2732322" cy="10468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36496E-04F3-4DBD-B179-DE3D3D3964AC}" type="datetimeFigureOut">
              <a:rPr lang="en-US" smtClean="0"/>
              <a:pPr/>
              <a:t>9/12/2016</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A420C4B-5F8E-4FAC-A797-D37F0C05E705}" type="slidenum">
              <a:rPr lang="en-ZA" smtClean="0"/>
              <a:pPr/>
              <a:t>‹#›</a:t>
            </a:fld>
            <a:endParaRPr lang="en-ZA" dirty="0"/>
          </a:p>
        </p:txBody>
      </p:sp>
    </p:spTree>
    <p:extLst>
      <p:ext uri="{BB962C8B-B14F-4D97-AF65-F5344CB8AC3E}">
        <p14:creationId xmlns:p14="http://schemas.microsoft.com/office/powerpoint/2010/main" xmlns="" val="292326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C2AA8BD-358A-4047-8471-A1DD5C483091}" type="slidenum">
              <a:rPr lang="en-ZA" smtClean="0">
                <a:solidFill>
                  <a:prstClr val="black"/>
                </a:solidFill>
              </a:rPr>
              <a:pPr/>
              <a:t>2</a:t>
            </a:fld>
            <a:endParaRPr lang="en-ZA" dirty="0">
              <a:solidFill>
                <a:prstClr val="black"/>
              </a:solidFill>
            </a:endParaRPr>
          </a:p>
        </p:txBody>
      </p:sp>
    </p:spTree>
    <p:extLst>
      <p:ext uri="{BB962C8B-B14F-4D97-AF65-F5344CB8AC3E}">
        <p14:creationId xmlns:p14="http://schemas.microsoft.com/office/powerpoint/2010/main" xmlns="" val="383894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C2AA8BD-358A-4047-8471-A1DD5C483091}"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105156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C2AA8BD-358A-4047-8471-A1DD5C483091}"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35123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C2AA8BD-358A-4047-8471-A1DD5C483091}"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xmlns="" val="622152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lvl1pPr algn="ctr">
              <a:defRPr/>
            </a:lvl1pPr>
          </a:lstStyle>
          <a:p>
            <a:r>
              <a:rPr lang="en-US" dirty="0"/>
              <a:t>Click to edit Master title style</a:t>
            </a:r>
            <a:endParaRPr lang="en-ZA" dirty="0"/>
          </a:p>
        </p:txBody>
      </p:sp>
      <p:sp>
        <p:nvSpPr>
          <p:cNvPr id="3" name="Subtitle 2"/>
          <p:cNvSpPr>
            <a:spLocks noGrp="1"/>
          </p:cNvSpPr>
          <p:nvPr>
            <p:ph type="subTitle" idx="1"/>
          </p:nvPr>
        </p:nvSpPr>
        <p:spPr>
          <a:xfrm>
            <a:off x="1331640" y="2132856"/>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180842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688827"/>
            <a:ext cx="7772400"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755576" y="18864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39366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688827"/>
            <a:ext cx="7772400"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755576" y="18864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41182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0632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0632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55456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05273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9249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05273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9249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68727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88905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1894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8404"/>
            <a:ext cx="3008313" cy="598388"/>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3575050" y="958404"/>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457200" y="1772816"/>
            <a:ext cx="3008313" cy="37837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70869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227338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8373FE9-7B20-4EEF-BD7E-320D4A56A32D}" type="datetimeFigureOut">
              <a:rPr lang="en-ZA" smtClean="0">
                <a:solidFill>
                  <a:prstClr val="black"/>
                </a:solidFill>
                <a:latin typeface="Calibri"/>
              </a:rPr>
              <a:pPr fontAlgn="auto">
                <a:spcBef>
                  <a:spcPts val="0"/>
                </a:spcBef>
                <a:spcAft>
                  <a:spcPts val="0"/>
                </a:spcAft>
              </a:pPr>
              <a:t>2016/09/12</a:t>
            </a:fld>
            <a:endParaRPr lang="en-ZA" dirty="0">
              <a:solidFill>
                <a:prstClr val="black"/>
              </a:solidFill>
              <a:latin typeface="Calibri"/>
            </a:endParaRPr>
          </a:p>
        </p:txBody>
      </p:sp>
      <p:sp>
        <p:nvSpPr>
          <p:cNvPr id="5" name="Footer Placeholder 4"/>
          <p:cNvSpPr>
            <a:spLocks noGrp="1"/>
          </p:cNvSpPr>
          <p:nvPr>
            <p:ph type="ftr" sz="quarter" idx="11"/>
          </p:nvPr>
        </p:nvSpPr>
        <p:spPr>
          <a:xfrm>
            <a:off x="2915816" y="6525344"/>
            <a:ext cx="2895600" cy="221109"/>
          </a:xfrm>
          <a:prstGeom prst="rect">
            <a:avLst/>
          </a:prstGeom>
        </p:spPr>
        <p:txBody>
          <a:bodyPr/>
          <a:lstStyle/>
          <a:p>
            <a:pPr fontAlgn="auto">
              <a:spcBef>
                <a:spcPts val="0"/>
              </a:spcBef>
              <a:spcAft>
                <a:spcPts val="0"/>
              </a:spcAft>
            </a:pPr>
            <a:endParaRPr lang="en-ZA" dirty="0">
              <a:solidFill>
                <a:prstClr val="black"/>
              </a:solidFill>
              <a:latin typeface="Calibri"/>
            </a:endParaRPr>
          </a:p>
        </p:txBody>
      </p:sp>
      <p:sp>
        <p:nvSpPr>
          <p:cNvPr id="6" name="Slide Number Placeholder 5"/>
          <p:cNvSpPr>
            <a:spLocks noGrp="1"/>
          </p:cNvSpPr>
          <p:nvPr>
            <p:ph type="sldNum" sz="quarter" idx="12"/>
          </p:nvPr>
        </p:nvSpPr>
        <p:spPr>
          <a:xfrm>
            <a:off x="3491880" y="6597352"/>
            <a:ext cx="2133600" cy="144016"/>
          </a:xfrm>
          <a:prstGeom prst="rect">
            <a:avLst/>
          </a:prstGeom>
        </p:spPr>
        <p:txBody>
          <a:bodyPr/>
          <a:lstStyle/>
          <a:p>
            <a:pPr fontAlgn="auto">
              <a:spcBef>
                <a:spcPts val="0"/>
              </a:spcBef>
              <a:spcAft>
                <a:spcPts val="0"/>
              </a:spcAft>
            </a:pPr>
            <a:fld id="{4D978D63-9062-428B-B168-218E43ADB341}" type="slidenum">
              <a:rPr lang="en-ZA" smtClean="0">
                <a:solidFill>
                  <a:prstClr val="black"/>
                </a:solidFill>
                <a:latin typeface="Calibri"/>
              </a:rPr>
              <a:pPr fontAlgn="auto">
                <a:spcBef>
                  <a:spcPts val="0"/>
                </a:spcBef>
                <a:spcAft>
                  <a:spcPts val="0"/>
                </a:spcAft>
              </a:pPr>
              <a:t>‹#›</a:t>
            </a:fld>
            <a:endParaRPr lang="en-ZA" dirty="0">
              <a:solidFill>
                <a:prstClr val="black"/>
              </a:solidFill>
              <a:latin typeface="Calibri"/>
            </a:endParaRPr>
          </a:p>
        </p:txBody>
      </p:sp>
    </p:spTree>
    <p:extLst>
      <p:ext uri="{BB962C8B-B14F-4D97-AF65-F5344CB8AC3E}">
        <p14:creationId xmlns:p14="http://schemas.microsoft.com/office/powerpoint/2010/main" xmlns="" val="408985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719"/>
            <a:ext cx="2057400" cy="468052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908719"/>
            <a:ext cx="6019800" cy="468052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31202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lvl1pPr algn="ctr">
              <a:defRPr/>
            </a:lvl1pPr>
          </a:lstStyle>
          <a:p>
            <a:r>
              <a:rPr lang="en-US" dirty="0"/>
              <a:t>Click to edit Master title style</a:t>
            </a:r>
            <a:endParaRPr lang="en-ZA" dirty="0"/>
          </a:p>
        </p:txBody>
      </p:sp>
      <p:sp>
        <p:nvSpPr>
          <p:cNvPr id="3" name="Subtitle 2"/>
          <p:cNvSpPr>
            <a:spLocks noGrp="1"/>
          </p:cNvSpPr>
          <p:nvPr>
            <p:ph type="subTitle" idx="1"/>
          </p:nvPr>
        </p:nvSpPr>
        <p:spPr>
          <a:xfrm>
            <a:off x="1331640" y="2132856"/>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137560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lvl1pPr algn="ctr">
              <a:defRPr/>
            </a:lvl1pPr>
          </a:lstStyle>
          <a:p>
            <a:r>
              <a:rPr lang="en-US" dirty="0"/>
              <a:t>Click to edit Master title style</a:t>
            </a:r>
            <a:endParaRPr lang="en-ZA" dirty="0"/>
          </a:p>
        </p:txBody>
      </p:sp>
      <p:sp>
        <p:nvSpPr>
          <p:cNvPr id="3" name="Subtitle 2"/>
          <p:cNvSpPr>
            <a:spLocks noGrp="1"/>
          </p:cNvSpPr>
          <p:nvPr>
            <p:ph type="subTitle" idx="1"/>
          </p:nvPr>
        </p:nvSpPr>
        <p:spPr>
          <a:xfrm>
            <a:off x="1331640" y="2132856"/>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44272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lvl1pPr algn="ctr">
              <a:defRPr/>
            </a:lvl1pPr>
          </a:lstStyle>
          <a:p>
            <a:r>
              <a:rPr lang="en-US" dirty="0"/>
              <a:t>Click to edit Master title style</a:t>
            </a:r>
            <a:endParaRPr lang="en-ZA" dirty="0"/>
          </a:p>
        </p:txBody>
      </p:sp>
      <p:sp>
        <p:nvSpPr>
          <p:cNvPr id="3" name="Subtitle 2"/>
          <p:cNvSpPr>
            <a:spLocks noGrp="1"/>
          </p:cNvSpPr>
          <p:nvPr>
            <p:ph type="subTitle" idx="1"/>
          </p:nvPr>
        </p:nvSpPr>
        <p:spPr>
          <a:xfrm>
            <a:off x="1331640" y="2132856"/>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243370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lvl1pPr algn="ctr">
              <a:defRPr/>
            </a:lvl1pPr>
          </a:lstStyle>
          <a:p>
            <a:r>
              <a:rPr lang="en-US" dirty="0"/>
              <a:t>Click to edit Master title style</a:t>
            </a:r>
            <a:endParaRPr lang="en-ZA" dirty="0"/>
          </a:p>
        </p:txBody>
      </p:sp>
      <p:sp>
        <p:nvSpPr>
          <p:cNvPr id="3" name="Subtitle 2"/>
          <p:cNvSpPr>
            <a:spLocks noGrp="1"/>
          </p:cNvSpPr>
          <p:nvPr>
            <p:ph type="subTitle" idx="1"/>
          </p:nvPr>
        </p:nvSpPr>
        <p:spPr>
          <a:xfrm>
            <a:off x="1331640" y="2132856"/>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62253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51395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688827"/>
            <a:ext cx="7772400"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755576" y="18864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62894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688827"/>
            <a:ext cx="7772400"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755576" y="18864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864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688827"/>
            <a:ext cx="7772400"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755576" y="18864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60987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50405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67544" y="980728"/>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22074266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spcBef>
          <a:spcPct val="0"/>
        </a:spcBef>
        <a:buNone/>
        <a:defRPr sz="4400" kern="1200">
          <a:solidFill>
            <a:schemeClr val="bg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68580"/>
            <a:ext cx="9143999" cy="4036684"/>
          </a:xfrm>
          <a:prstGeom prst="rect">
            <a:avLst/>
          </a:prstGeom>
        </p:spPr>
      </p:pic>
      <p:sp>
        <p:nvSpPr>
          <p:cNvPr id="2" name="Title 1"/>
          <p:cNvSpPr>
            <a:spLocks noGrp="1"/>
          </p:cNvSpPr>
          <p:nvPr>
            <p:ph type="ctrTitle"/>
          </p:nvPr>
        </p:nvSpPr>
        <p:spPr>
          <a:xfrm>
            <a:off x="685799" y="186587"/>
            <a:ext cx="7772400" cy="1614041"/>
          </a:xfrm>
        </p:spPr>
        <p:txBody>
          <a:bodyPr>
            <a:normAutofit fontScale="90000"/>
          </a:bodyPr>
          <a:lstStyle/>
          <a:p>
            <a:r>
              <a:rPr lang="en-ZA" sz="2400" dirty="0"/>
              <a:t>SUBMISSION OF COMMENTS ON THE ADMINISTRATIVE ADJUDICATION OF TRAFFIC OFFENCES AMENDMENT BILL 2015</a:t>
            </a:r>
            <a:br>
              <a:rPr lang="en-ZA" sz="2400" dirty="0"/>
            </a:br>
            <a:r>
              <a:rPr lang="en-ZA" sz="2400" dirty="0"/>
              <a:t/>
            </a:r>
            <a:br>
              <a:rPr lang="en-ZA" sz="2400" dirty="0"/>
            </a:br>
            <a:r>
              <a:rPr lang="en-ZA" sz="1800" i="1" dirty="0"/>
              <a:t>September 2016</a:t>
            </a:r>
          </a:p>
        </p:txBody>
      </p:sp>
    </p:spTree>
    <p:extLst>
      <p:ext uri="{BB962C8B-B14F-4D97-AF65-F5344CB8AC3E}">
        <p14:creationId xmlns:p14="http://schemas.microsoft.com/office/powerpoint/2010/main" xmlns="" val="349764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Introduction to Behavioural Modification</a:t>
            </a:r>
          </a:p>
        </p:txBody>
      </p:sp>
      <p:sp>
        <p:nvSpPr>
          <p:cNvPr id="7" name="Content Placeholder 6"/>
          <p:cNvSpPr>
            <a:spLocks noGrp="1"/>
          </p:cNvSpPr>
          <p:nvPr>
            <p:ph idx="1"/>
          </p:nvPr>
        </p:nvSpPr>
        <p:spPr/>
        <p:txBody>
          <a:bodyPr>
            <a:normAutofit/>
          </a:bodyPr>
          <a:lstStyle/>
          <a:p>
            <a:pPr marL="0" indent="0" algn="ctr">
              <a:buNone/>
            </a:pPr>
            <a:r>
              <a:rPr lang="en-ZA" sz="1800" b="1" i="1" dirty="0">
                <a:solidFill>
                  <a:schemeClr val="accent1">
                    <a:lumMod val="75000"/>
                  </a:schemeClr>
                </a:solidFill>
              </a:rPr>
              <a:t>CHAPTER 4</a:t>
            </a:r>
          </a:p>
          <a:p>
            <a:pPr marL="0" indent="0" algn="ctr">
              <a:buNone/>
            </a:pPr>
            <a:endParaRPr lang="en-ZA" sz="1800" dirty="0">
              <a:solidFill>
                <a:schemeClr val="tx1">
                  <a:lumMod val="65000"/>
                  <a:lumOff val="35000"/>
                </a:schemeClr>
              </a:solidFill>
            </a:endParaRPr>
          </a:p>
          <a:p>
            <a:pPr>
              <a:buFont typeface="Wingdings" panose="05000000000000000000" pitchFamily="2" charset="2"/>
              <a:buChar char="Ø"/>
            </a:pPr>
            <a:r>
              <a:rPr lang="en-ZA" sz="1800" dirty="0">
                <a:solidFill>
                  <a:schemeClr val="tx1">
                    <a:lumMod val="65000"/>
                    <a:lumOff val="35000"/>
                  </a:schemeClr>
                </a:solidFill>
              </a:rPr>
              <a:t>Acknowledgement of weaknesses of current corrective mechanisms in Public Transport</a:t>
            </a:r>
          </a:p>
          <a:p>
            <a:pPr>
              <a:buFont typeface="Wingdings" panose="05000000000000000000" pitchFamily="2" charset="2"/>
              <a:buChar char="Ø"/>
            </a:pPr>
            <a:endParaRPr lang="en-ZA" sz="1800" dirty="0">
              <a:solidFill>
                <a:schemeClr val="tx1">
                  <a:lumMod val="65000"/>
                  <a:lumOff val="35000"/>
                </a:schemeClr>
              </a:solidFill>
            </a:endParaRPr>
          </a:p>
          <a:p>
            <a:pPr>
              <a:buFont typeface="Wingdings" panose="05000000000000000000" pitchFamily="2" charset="2"/>
              <a:buChar char="Ø"/>
            </a:pPr>
            <a:r>
              <a:rPr lang="en-ZA" sz="1800" dirty="0">
                <a:solidFill>
                  <a:schemeClr val="tx1">
                    <a:lumMod val="65000"/>
                    <a:lumOff val="35000"/>
                  </a:schemeClr>
                </a:solidFill>
              </a:rPr>
              <a:t>We welcome endeavours by government to attribute responsibility on the part of those who gain out of such offences</a:t>
            </a:r>
          </a:p>
          <a:p>
            <a:pPr>
              <a:buFont typeface="Wingdings" panose="05000000000000000000" pitchFamily="2" charset="2"/>
              <a:buChar char="Ø"/>
            </a:pPr>
            <a:endParaRPr lang="en-ZA" sz="1800" dirty="0">
              <a:solidFill>
                <a:schemeClr val="tx1">
                  <a:lumMod val="65000"/>
                  <a:lumOff val="35000"/>
                </a:schemeClr>
              </a:solidFill>
            </a:endParaRPr>
          </a:p>
          <a:p>
            <a:pPr>
              <a:buFont typeface="Wingdings" panose="05000000000000000000" pitchFamily="2" charset="2"/>
              <a:buChar char="Ø"/>
            </a:pPr>
            <a:endParaRPr lang="en-ZA" sz="1800" dirty="0">
              <a:solidFill>
                <a:schemeClr val="tx1">
                  <a:lumMod val="65000"/>
                  <a:lumOff val="35000"/>
                </a:schemeClr>
              </a:solidFill>
            </a:endParaRPr>
          </a:p>
          <a:p>
            <a:pPr marL="0" indent="0" algn="ctr">
              <a:buNone/>
            </a:pPr>
            <a:r>
              <a:rPr lang="en-ZA" sz="1800" dirty="0">
                <a:solidFill>
                  <a:schemeClr val="tx1">
                    <a:lumMod val="65000"/>
                    <a:lumOff val="35000"/>
                  </a:schemeClr>
                </a:solidFill>
              </a:rPr>
              <a:t>However, we would like to draw the committees attention to the following:</a:t>
            </a:r>
          </a:p>
        </p:txBody>
      </p:sp>
    </p:spTree>
    <p:extLst>
      <p:ext uri="{BB962C8B-B14F-4D97-AF65-F5344CB8AC3E}">
        <p14:creationId xmlns:p14="http://schemas.microsoft.com/office/powerpoint/2010/main" xmlns="" val="297668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Economic Impact on the poor</a:t>
            </a:r>
          </a:p>
        </p:txBody>
      </p:sp>
      <p:sp>
        <p:nvSpPr>
          <p:cNvPr id="3" name="Text Placeholder 2"/>
          <p:cNvSpPr>
            <a:spLocks noGrp="1"/>
          </p:cNvSpPr>
          <p:nvPr>
            <p:ph type="body" idx="1"/>
          </p:nvPr>
        </p:nvSpPr>
        <p:spPr>
          <a:xfrm>
            <a:off x="395536" y="908720"/>
            <a:ext cx="4040188" cy="639762"/>
          </a:xfrm>
        </p:spPr>
        <p:txBody>
          <a:bodyPr/>
          <a:lstStyle/>
          <a:p>
            <a:r>
              <a:rPr lang="en-ZA" dirty="0">
                <a:solidFill>
                  <a:schemeClr val="accent1"/>
                </a:solidFill>
              </a:rPr>
              <a:t>Reference:</a:t>
            </a:r>
          </a:p>
        </p:txBody>
      </p:sp>
      <p:sp>
        <p:nvSpPr>
          <p:cNvPr id="4" name="Content Placeholder 3"/>
          <p:cNvSpPr>
            <a:spLocks noGrp="1"/>
          </p:cNvSpPr>
          <p:nvPr>
            <p:ph sz="half" idx="2"/>
          </p:nvPr>
        </p:nvSpPr>
        <p:spPr>
          <a:xfrm>
            <a:off x="467544" y="1556792"/>
            <a:ext cx="4040188" cy="2952328"/>
          </a:xfrm>
        </p:spPr>
        <p:txBody>
          <a:bodyPr>
            <a:normAutofit/>
          </a:bodyPr>
          <a:lstStyle/>
          <a:p>
            <a:pPr marL="0" indent="0">
              <a:buNone/>
            </a:pPr>
            <a:endParaRPr lang="en-ZA" dirty="0"/>
          </a:p>
          <a:p>
            <a:pPr marL="0" indent="0">
              <a:buNone/>
            </a:pPr>
            <a:r>
              <a:rPr lang="en-ZA" sz="2000" i="1" dirty="0">
                <a:solidFill>
                  <a:schemeClr val="accent1"/>
                </a:solidFill>
              </a:rPr>
              <a:t>Chapter 4: Section 29 (d) </a:t>
            </a:r>
          </a:p>
          <a:p>
            <a:pPr marL="0" indent="0">
              <a:buNone/>
            </a:pPr>
            <a:endParaRPr lang="en-ZA" sz="2000" i="1" dirty="0">
              <a:solidFill>
                <a:schemeClr val="accent1"/>
              </a:solidFill>
            </a:endParaRPr>
          </a:p>
          <a:p>
            <a:pPr marL="0" indent="0">
              <a:buNone/>
            </a:pPr>
            <a:endParaRPr lang="en-ZA" sz="2000" i="1" dirty="0">
              <a:solidFill>
                <a:schemeClr val="accent1"/>
              </a:solidFill>
            </a:endParaRPr>
          </a:p>
          <a:p>
            <a:pPr marL="0" indent="0">
              <a:buNone/>
            </a:pPr>
            <a:r>
              <a:rPr lang="en-ZA" sz="2000" i="1" dirty="0">
                <a:solidFill>
                  <a:schemeClr val="accent1"/>
                </a:solidFill>
              </a:rPr>
              <a:t>Chapter 4: Section 20 (5) and Section 25 of Act 46 of 1998</a:t>
            </a:r>
          </a:p>
          <a:p>
            <a:pPr marL="0" indent="0">
              <a:buNone/>
            </a:pPr>
            <a:endParaRPr lang="en-ZA" sz="2000" i="1" dirty="0">
              <a:solidFill>
                <a:schemeClr val="accent1"/>
              </a:solidFill>
            </a:endParaRPr>
          </a:p>
          <a:p>
            <a:pPr marL="0" indent="0">
              <a:buNone/>
            </a:pPr>
            <a:endParaRPr lang="en-ZA" sz="2000" i="1" dirty="0">
              <a:solidFill>
                <a:schemeClr val="accent1"/>
              </a:solidFill>
            </a:endParaRPr>
          </a:p>
          <a:p>
            <a:pPr marL="0" indent="0">
              <a:buNone/>
            </a:pPr>
            <a:endParaRPr lang="en-ZA" sz="2000" i="1" dirty="0">
              <a:solidFill>
                <a:schemeClr val="accent1"/>
              </a:solidFill>
            </a:endParaRPr>
          </a:p>
          <a:p>
            <a:pPr marL="0" indent="0">
              <a:buNone/>
            </a:pPr>
            <a:endParaRPr lang="en-ZA" sz="2000" i="1" dirty="0">
              <a:solidFill>
                <a:schemeClr val="accent1"/>
              </a:solidFill>
            </a:endParaRPr>
          </a:p>
          <a:p>
            <a:pPr marL="0" indent="0">
              <a:buNone/>
            </a:pPr>
            <a:endParaRPr lang="en-ZA" sz="2000" i="1" dirty="0">
              <a:solidFill>
                <a:schemeClr val="accent1"/>
              </a:solidFill>
            </a:endParaRPr>
          </a:p>
        </p:txBody>
      </p:sp>
      <p:sp>
        <p:nvSpPr>
          <p:cNvPr id="5" name="Text Placeholder 4"/>
          <p:cNvSpPr>
            <a:spLocks noGrp="1"/>
          </p:cNvSpPr>
          <p:nvPr>
            <p:ph type="body" sz="quarter" idx="3"/>
          </p:nvPr>
        </p:nvSpPr>
        <p:spPr>
          <a:xfrm>
            <a:off x="4644008" y="908720"/>
            <a:ext cx="4041775" cy="639762"/>
          </a:xfrm>
        </p:spPr>
        <p:txBody>
          <a:bodyPr/>
          <a:lstStyle/>
          <a:p>
            <a:r>
              <a:rPr lang="en-ZA" dirty="0">
                <a:solidFill>
                  <a:schemeClr val="tx1">
                    <a:lumMod val="50000"/>
                    <a:lumOff val="50000"/>
                  </a:schemeClr>
                </a:solidFill>
              </a:rPr>
              <a:t>Submission:</a:t>
            </a:r>
          </a:p>
        </p:txBody>
      </p:sp>
      <p:sp>
        <p:nvSpPr>
          <p:cNvPr id="6" name="Content Placeholder 5"/>
          <p:cNvSpPr>
            <a:spLocks noGrp="1"/>
          </p:cNvSpPr>
          <p:nvPr>
            <p:ph sz="quarter" idx="4"/>
          </p:nvPr>
        </p:nvSpPr>
        <p:spPr>
          <a:xfrm>
            <a:off x="4644008" y="1556792"/>
            <a:ext cx="4041775" cy="3248670"/>
          </a:xfrm>
        </p:spPr>
        <p:txBody>
          <a:bodyPr>
            <a:normAutofit fontScale="55000" lnSpcReduction="20000"/>
          </a:bodyPr>
          <a:lstStyle/>
          <a:p>
            <a:pPr marL="0" indent="0">
              <a:buNone/>
            </a:pPr>
            <a:endParaRPr lang="en-ZA" dirty="0"/>
          </a:p>
          <a:p>
            <a:pPr marL="0" indent="0">
              <a:buNone/>
            </a:pPr>
            <a:r>
              <a:rPr lang="en-ZA" sz="2300" dirty="0">
                <a:solidFill>
                  <a:schemeClr val="tx1">
                    <a:lumMod val="50000"/>
                    <a:lumOff val="50000"/>
                  </a:schemeClr>
                </a:solidFill>
              </a:rPr>
              <a:t>Noting that our government’s </a:t>
            </a:r>
            <a:r>
              <a:rPr lang="en-ZA" sz="2300" dirty="0" smtClean="0">
                <a:solidFill>
                  <a:schemeClr val="tx1">
                    <a:lumMod val="50000"/>
                    <a:lumOff val="50000"/>
                  </a:schemeClr>
                </a:solidFill>
              </a:rPr>
              <a:t>position </a:t>
            </a:r>
            <a:r>
              <a:rPr lang="en-ZA" sz="2300" dirty="0">
                <a:solidFill>
                  <a:schemeClr val="tx1">
                    <a:lumMod val="50000"/>
                    <a:lumOff val="50000"/>
                  </a:schemeClr>
                </a:solidFill>
              </a:rPr>
              <a:t>is pro-poor (NDP Vision 2030), we submit that we anticipate;</a:t>
            </a:r>
          </a:p>
          <a:p>
            <a:pPr marL="0" indent="0">
              <a:buNone/>
            </a:pPr>
            <a:endParaRPr lang="en-ZA" sz="2300" dirty="0">
              <a:solidFill>
                <a:schemeClr val="tx1">
                  <a:lumMod val="50000"/>
                  <a:lumOff val="50000"/>
                </a:schemeClr>
              </a:solidFill>
            </a:endParaRPr>
          </a:p>
          <a:p>
            <a:pPr marL="457200" indent="-457200">
              <a:buFont typeface="+mj-lt"/>
              <a:buAutoNum type="alphaLcParenR"/>
            </a:pPr>
            <a:r>
              <a:rPr lang="en-ZA" sz="2300" dirty="0">
                <a:solidFill>
                  <a:schemeClr val="tx1">
                    <a:lumMod val="50000"/>
                    <a:lumOff val="50000"/>
                  </a:schemeClr>
                </a:solidFill>
              </a:rPr>
              <a:t>This section will result in </a:t>
            </a:r>
            <a:r>
              <a:rPr lang="en-ZA" sz="2300" dirty="0" smtClean="0">
                <a:solidFill>
                  <a:schemeClr val="tx1">
                    <a:lumMod val="50000"/>
                    <a:lumOff val="50000"/>
                  </a:schemeClr>
                </a:solidFill>
              </a:rPr>
              <a:t>persons that are formally employed as drivers</a:t>
            </a:r>
            <a:r>
              <a:rPr lang="en-ZA" sz="2300" dirty="0">
                <a:solidFill>
                  <a:schemeClr val="tx1">
                    <a:lumMod val="50000"/>
                    <a:lumOff val="50000"/>
                  </a:schemeClr>
                </a:solidFill>
              </a:rPr>
              <a:t> </a:t>
            </a:r>
            <a:r>
              <a:rPr lang="en-ZA" sz="2300" dirty="0" smtClean="0">
                <a:solidFill>
                  <a:schemeClr val="tx1">
                    <a:lumMod val="50000"/>
                    <a:lumOff val="50000"/>
                  </a:schemeClr>
                </a:solidFill>
              </a:rPr>
              <a:t>(non taxi) </a:t>
            </a:r>
            <a:r>
              <a:rPr lang="en-ZA" sz="2300" dirty="0">
                <a:solidFill>
                  <a:schemeClr val="tx1">
                    <a:lumMod val="50000"/>
                    <a:lumOff val="50000"/>
                  </a:schemeClr>
                </a:solidFill>
              </a:rPr>
              <a:t>inability to make a living during the suspension period, which is against what the government stands for and aims to achieve in terms of employment creation</a:t>
            </a:r>
          </a:p>
          <a:p>
            <a:pPr marL="457200" indent="-457200">
              <a:buFont typeface="+mj-lt"/>
              <a:buAutoNum type="alphaLcParenR"/>
            </a:pPr>
            <a:endParaRPr lang="en-ZA" sz="2300" dirty="0">
              <a:solidFill>
                <a:schemeClr val="tx1">
                  <a:lumMod val="50000"/>
                  <a:lumOff val="50000"/>
                </a:schemeClr>
              </a:solidFill>
            </a:endParaRPr>
          </a:p>
          <a:p>
            <a:pPr marL="457200" indent="-457200">
              <a:buFont typeface="+mj-lt"/>
              <a:buAutoNum type="alphaLcParenR"/>
            </a:pPr>
            <a:r>
              <a:rPr lang="en-ZA" sz="2300" dirty="0">
                <a:solidFill>
                  <a:schemeClr val="tx1">
                    <a:lumMod val="50000"/>
                    <a:lumOff val="50000"/>
                  </a:schemeClr>
                </a:solidFill>
              </a:rPr>
              <a:t>As a result of point A, employers will change current employment contracts of persons employed as drivers, to be valid only if they are able to do their jobs.  We don’t believe employers would pay a suspended driver a full remuneration when they are unable to do their work (during the suspension period).</a:t>
            </a:r>
          </a:p>
          <a:p>
            <a:pPr marL="457200" indent="-457200">
              <a:buAutoNum type="alphaLcParenR"/>
            </a:pPr>
            <a:endParaRPr lang="en-ZA" sz="2300" dirty="0">
              <a:solidFill>
                <a:schemeClr val="tx1">
                  <a:lumMod val="50000"/>
                  <a:lumOff val="50000"/>
                </a:schemeClr>
              </a:solidFill>
            </a:endParaRPr>
          </a:p>
          <a:p>
            <a:pPr marL="0" indent="0">
              <a:buNone/>
            </a:pPr>
            <a:endParaRPr lang="en-ZA" sz="2000" dirty="0">
              <a:solidFill>
                <a:schemeClr val="tx1">
                  <a:lumMod val="50000"/>
                  <a:lumOff val="50000"/>
                </a:schemeClr>
              </a:solidFill>
            </a:endParaRPr>
          </a:p>
        </p:txBody>
      </p:sp>
      <p:sp>
        <p:nvSpPr>
          <p:cNvPr id="7" name="TextBox 6"/>
          <p:cNvSpPr txBox="1"/>
          <p:nvPr/>
        </p:nvSpPr>
        <p:spPr>
          <a:xfrm>
            <a:off x="438008" y="4653136"/>
            <a:ext cx="8201347" cy="1938992"/>
          </a:xfrm>
          <a:prstGeom prst="rect">
            <a:avLst/>
          </a:prstGeom>
          <a:noFill/>
        </p:spPr>
        <p:txBody>
          <a:bodyPr wrap="square" rtlCol="0">
            <a:spAutoFit/>
          </a:bodyPr>
          <a:lstStyle/>
          <a:p>
            <a:r>
              <a:rPr lang="en-ZA" sz="1200" i="1" dirty="0">
                <a:solidFill>
                  <a:srgbClr val="C00000"/>
                </a:solidFill>
                <a:latin typeface="Trebuchet MS" panose="020B0603020202020204" pitchFamily="34" charset="0"/>
              </a:rPr>
              <a:t>Suggestion:</a:t>
            </a:r>
          </a:p>
          <a:p>
            <a:endParaRPr lang="en-ZA" sz="1200" i="1" dirty="0">
              <a:solidFill>
                <a:srgbClr val="C00000"/>
              </a:solidFill>
              <a:latin typeface="Trebuchet MS" panose="020B0603020202020204" pitchFamily="34" charset="0"/>
            </a:endParaRPr>
          </a:p>
          <a:p>
            <a:r>
              <a:rPr lang="en-ZA" sz="1200" i="1" dirty="0">
                <a:solidFill>
                  <a:srgbClr val="C00000"/>
                </a:solidFill>
                <a:latin typeface="Trebuchet MS" panose="020B0603020202020204" pitchFamily="34" charset="0"/>
              </a:rPr>
              <a:t>* Lets think of a solution that will not be too detrimental to the </a:t>
            </a:r>
            <a:r>
              <a:rPr lang="en-ZA" sz="1200" i="1" dirty="0" smtClean="0">
                <a:solidFill>
                  <a:srgbClr val="C00000"/>
                </a:solidFill>
                <a:latin typeface="Trebuchet MS" panose="020B0603020202020204" pitchFamily="34" charset="0"/>
              </a:rPr>
              <a:t>family of a person employed as a driver (identified in Point A)</a:t>
            </a:r>
            <a:endParaRPr lang="en-ZA" sz="1200" i="1" dirty="0">
              <a:solidFill>
                <a:srgbClr val="C00000"/>
              </a:solidFill>
              <a:latin typeface="Trebuchet MS" panose="020B0603020202020204" pitchFamily="34" charset="0"/>
            </a:endParaRPr>
          </a:p>
          <a:p>
            <a:endParaRPr lang="en-ZA" sz="1200" i="1" dirty="0">
              <a:solidFill>
                <a:srgbClr val="C00000"/>
              </a:solidFill>
              <a:latin typeface="Trebuchet MS" panose="020B0603020202020204" pitchFamily="34" charset="0"/>
            </a:endParaRPr>
          </a:p>
          <a:p>
            <a:r>
              <a:rPr lang="en-ZA" sz="1200" i="1" dirty="0">
                <a:solidFill>
                  <a:srgbClr val="C00000"/>
                </a:solidFill>
                <a:latin typeface="Trebuchet MS" panose="020B0603020202020204" pitchFamily="34" charset="0"/>
              </a:rPr>
              <a:t>  </a:t>
            </a:r>
            <a:endParaRPr lang="en-ZA" sz="1400" i="1" dirty="0" smtClean="0">
              <a:solidFill>
                <a:srgbClr val="C00000"/>
              </a:solidFill>
              <a:latin typeface="Trebuchet MS" panose="020B0603020202020204" pitchFamily="34" charset="0"/>
            </a:endParaRPr>
          </a:p>
          <a:p>
            <a:endParaRPr lang="en-ZA" sz="1400" i="1" dirty="0">
              <a:solidFill>
                <a:srgbClr val="C00000"/>
              </a:solidFill>
              <a:latin typeface="Trebuchet MS" panose="020B0603020202020204" pitchFamily="34" charset="0"/>
            </a:endParaRPr>
          </a:p>
          <a:p>
            <a:endParaRPr lang="en-ZA" sz="1600" i="1" dirty="0">
              <a:solidFill>
                <a:srgbClr val="C00000"/>
              </a:solidFill>
              <a:latin typeface="Trebuchet MS" panose="020B0603020202020204" pitchFamily="34" charset="0"/>
            </a:endParaRPr>
          </a:p>
          <a:p>
            <a:endParaRPr lang="en-ZA" dirty="0"/>
          </a:p>
        </p:txBody>
      </p:sp>
    </p:spTree>
    <p:extLst>
      <p:ext uri="{BB962C8B-B14F-4D97-AF65-F5344CB8AC3E}">
        <p14:creationId xmlns:p14="http://schemas.microsoft.com/office/powerpoint/2010/main" xmlns="" val="429281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Pilot Phase Lessons Learned</a:t>
            </a:r>
          </a:p>
        </p:txBody>
      </p:sp>
      <p:sp>
        <p:nvSpPr>
          <p:cNvPr id="3" name="Text Placeholder 2"/>
          <p:cNvSpPr>
            <a:spLocks noGrp="1"/>
          </p:cNvSpPr>
          <p:nvPr>
            <p:ph type="body" idx="1"/>
          </p:nvPr>
        </p:nvSpPr>
        <p:spPr>
          <a:xfrm>
            <a:off x="467544" y="908720"/>
            <a:ext cx="4040188" cy="639762"/>
          </a:xfrm>
        </p:spPr>
        <p:txBody>
          <a:bodyPr/>
          <a:lstStyle/>
          <a:p>
            <a:r>
              <a:rPr lang="en-ZA" dirty="0">
                <a:solidFill>
                  <a:schemeClr val="accent1"/>
                </a:solidFill>
              </a:rPr>
              <a:t>Reference:</a:t>
            </a:r>
          </a:p>
        </p:txBody>
      </p:sp>
      <p:sp>
        <p:nvSpPr>
          <p:cNvPr id="4" name="Content Placeholder 3"/>
          <p:cNvSpPr>
            <a:spLocks noGrp="1"/>
          </p:cNvSpPr>
          <p:nvPr>
            <p:ph sz="half" idx="2"/>
          </p:nvPr>
        </p:nvSpPr>
        <p:spPr>
          <a:xfrm>
            <a:off x="457200" y="1692498"/>
            <a:ext cx="4040188" cy="2168550"/>
          </a:xfrm>
        </p:spPr>
        <p:txBody>
          <a:bodyPr/>
          <a:lstStyle/>
          <a:p>
            <a:pPr marL="0" indent="0">
              <a:buNone/>
            </a:pPr>
            <a:endParaRPr lang="en-ZA" dirty="0"/>
          </a:p>
          <a:p>
            <a:pPr marL="0" indent="0">
              <a:buNone/>
            </a:pPr>
            <a:r>
              <a:rPr lang="en-ZA" sz="2000" i="1" dirty="0">
                <a:solidFill>
                  <a:schemeClr val="accent1"/>
                </a:solidFill>
              </a:rPr>
              <a:t>AARTO Amendment Bill, Background &amp; Purpose, section 1.1 &amp; 1.2</a:t>
            </a:r>
          </a:p>
        </p:txBody>
      </p:sp>
      <p:sp>
        <p:nvSpPr>
          <p:cNvPr id="5" name="Text Placeholder 4"/>
          <p:cNvSpPr>
            <a:spLocks noGrp="1"/>
          </p:cNvSpPr>
          <p:nvPr>
            <p:ph type="body" sz="quarter" idx="3"/>
          </p:nvPr>
        </p:nvSpPr>
        <p:spPr>
          <a:xfrm>
            <a:off x="4644008" y="980728"/>
            <a:ext cx="4041775" cy="639762"/>
          </a:xfrm>
        </p:spPr>
        <p:txBody>
          <a:bodyPr/>
          <a:lstStyle/>
          <a:p>
            <a:r>
              <a:rPr lang="en-ZA" dirty="0">
                <a:solidFill>
                  <a:schemeClr val="tx1">
                    <a:lumMod val="50000"/>
                    <a:lumOff val="50000"/>
                  </a:schemeClr>
                </a:solidFill>
              </a:rPr>
              <a:t>Submission:</a:t>
            </a:r>
          </a:p>
        </p:txBody>
      </p:sp>
      <p:sp>
        <p:nvSpPr>
          <p:cNvPr id="6" name="Content Placeholder 5"/>
          <p:cNvSpPr>
            <a:spLocks noGrp="1"/>
          </p:cNvSpPr>
          <p:nvPr>
            <p:ph sz="quarter" idx="4"/>
          </p:nvPr>
        </p:nvSpPr>
        <p:spPr>
          <a:xfrm>
            <a:off x="4645025" y="1692498"/>
            <a:ext cx="4041775" cy="2672606"/>
          </a:xfrm>
        </p:spPr>
        <p:txBody>
          <a:bodyPr>
            <a:normAutofit/>
          </a:bodyPr>
          <a:lstStyle/>
          <a:p>
            <a:pPr marL="0" indent="0">
              <a:buNone/>
            </a:pPr>
            <a:endParaRPr lang="en-ZA" sz="2000" dirty="0">
              <a:solidFill>
                <a:schemeClr val="tx1">
                  <a:lumMod val="50000"/>
                  <a:lumOff val="50000"/>
                </a:schemeClr>
              </a:solidFill>
            </a:endParaRPr>
          </a:p>
          <a:p>
            <a:pPr marL="0" indent="0">
              <a:buNone/>
            </a:pPr>
            <a:r>
              <a:rPr lang="en-ZA" sz="2000" dirty="0">
                <a:solidFill>
                  <a:schemeClr val="tx1">
                    <a:lumMod val="50000"/>
                    <a:lumOff val="50000"/>
                  </a:schemeClr>
                </a:solidFill>
              </a:rPr>
              <a:t>Please share lessons learned on the pilot project implemented in the two metropolitan cities -Johannesburg &amp; Tshwane.  </a:t>
            </a:r>
          </a:p>
        </p:txBody>
      </p:sp>
      <p:sp>
        <p:nvSpPr>
          <p:cNvPr id="7" name="TextBox 6"/>
          <p:cNvSpPr txBox="1"/>
          <p:nvPr/>
        </p:nvSpPr>
        <p:spPr>
          <a:xfrm>
            <a:off x="395536" y="4365104"/>
            <a:ext cx="8280920" cy="1292662"/>
          </a:xfrm>
          <a:prstGeom prst="rect">
            <a:avLst/>
          </a:prstGeom>
          <a:noFill/>
        </p:spPr>
        <p:txBody>
          <a:bodyPr wrap="square" rtlCol="0">
            <a:spAutoFit/>
          </a:bodyPr>
          <a:lstStyle/>
          <a:p>
            <a:r>
              <a:rPr lang="en-ZA" sz="1200" i="1" dirty="0">
                <a:solidFill>
                  <a:srgbClr val="C00000"/>
                </a:solidFill>
                <a:latin typeface="Trebuchet MS" panose="020B0603020202020204" pitchFamily="34" charset="0"/>
              </a:rPr>
              <a:t>Suggestion:</a:t>
            </a:r>
          </a:p>
          <a:p>
            <a:endParaRPr lang="en-ZA" sz="1200" i="1" dirty="0">
              <a:solidFill>
                <a:srgbClr val="C00000"/>
              </a:solidFill>
              <a:latin typeface="Trebuchet MS" panose="020B0603020202020204" pitchFamily="34" charset="0"/>
            </a:endParaRPr>
          </a:p>
          <a:p>
            <a:r>
              <a:rPr lang="en-ZA" sz="1200" i="1" dirty="0">
                <a:solidFill>
                  <a:srgbClr val="C00000"/>
                </a:solidFill>
                <a:latin typeface="Trebuchet MS" panose="020B0603020202020204" pitchFamily="34" charset="0"/>
              </a:rPr>
              <a:t>* Share lessons learned with all stakeholders</a:t>
            </a:r>
          </a:p>
          <a:p>
            <a:r>
              <a:rPr lang="en-ZA" sz="1200" i="1" dirty="0">
                <a:solidFill>
                  <a:srgbClr val="C00000"/>
                </a:solidFill>
                <a:latin typeface="Trebuchet MS" panose="020B0603020202020204" pitchFamily="34" charset="0"/>
              </a:rPr>
              <a:t>* Public buy in process will enable the </a:t>
            </a:r>
            <a:r>
              <a:rPr lang="en-ZA" sz="1200" i="1" dirty="0" smtClean="0">
                <a:solidFill>
                  <a:srgbClr val="C00000"/>
                </a:solidFill>
                <a:latin typeface="Trebuchet MS" panose="020B0603020202020204" pitchFamily="34" charset="0"/>
              </a:rPr>
              <a:t>public </a:t>
            </a:r>
            <a:r>
              <a:rPr lang="en-ZA" sz="1200" i="1" dirty="0">
                <a:solidFill>
                  <a:srgbClr val="C00000"/>
                </a:solidFill>
                <a:latin typeface="Trebuchet MS" panose="020B0603020202020204" pitchFamily="34" charset="0"/>
              </a:rPr>
              <a:t>to understand the meticulousness of the process followed by government</a:t>
            </a:r>
          </a:p>
          <a:p>
            <a:endParaRPr lang="en-ZA" dirty="0"/>
          </a:p>
        </p:txBody>
      </p:sp>
    </p:spTree>
    <p:extLst>
      <p:ext uri="{BB962C8B-B14F-4D97-AF65-F5344CB8AC3E}">
        <p14:creationId xmlns:p14="http://schemas.microsoft.com/office/powerpoint/2010/main" xmlns="" val="349549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Potential Constitutional Conflict</a:t>
            </a:r>
          </a:p>
        </p:txBody>
      </p:sp>
      <p:sp>
        <p:nvSpPr>
          <p:cNvPr id="3" name="Text Placeholder 2"/>
          <p:cNvSpPr>
            <a:spLocks noGrp="1"/>
          </p:cNvSpPr>
          <p:nvPr>
            <p:ph type="body" idx="1"/>
          </p:nvPr>
        </p:nvSpPr>
        <p:spPr>
          <a:xfrm>
            <a:off x="467544" y="908720"/>
            <a:ext cx="4040188" cy="639762"/>
          </a:xfrm>
        </p:spPr>
        <p:txBody>
          <a:bodyPr/>
          <a:lstStyle/>
          <a:p>
            <a:r>
              <a:rPr lang="en-ZA" dirty="0">
                <a:solidFill>
                  <a:schemeClr val="accent1"/>
                </a:solidFill>
              </a:rPr>
              <a:t>Reference:</a:t>
            </a:r>
          </a:p>
        </p:txBody>
      </p:sp>
      <p:sp>
        <p:nvSpPr>
          <p:cNvPr id="4" name="Content Placeholder 3"/>
          <p:cNvSpPr>
            <a:spLocks noGrp="1"/>
          </p:cNvSpPr>
          <p:nvPr>
            <p:ph sz="half" idx="2"/>
          </p:nvPr>
        </p:nvSpPr>
        <p:spPr>
          <a:xfrm>
            <a:off x="457200" y="1692498"/>
            <a:ext cx="4040188" cy="2384574"/>
          </a:xfrm>
        </p:spPr>
        <p:txBody>
          <a:bodyPr/>
          <a:lstStyle/>
          <a:p>
            <a:pPr marL="0" indent="0">
              <a:buNone/>
            </a:pPr>
            <a:endParaRPr lang="en-ZA" dirty="0"/>
          </a:p>
          <a:p>
            <a:pPr marL="0" indent="0">
              <a:buNone/>
            </a:pPr>
            <a:r>
              <a:rPr lang="en-ZA" sz="2000" i="1" dirty="0">
                <a:solidFill>
                  <a:schemeClr val="accent1"/>
                </a:solidFill>
              </a:rPr>
              <a:t>Chapter 3 Section 17(1) of Act 46 of 1998</a:t>
            </a:r>
          </a:p>
        </p:txBody>
      </p:sp>
      <p:sp>
        <p:nvSpPr>
          <p:cNvPr id="5" name="Text Placeholder 4"/>
          <p:cNvSpPr>
            <a:spLocks noGrp="1"/>
          </p:cNvSpPr>
          <p:nvPr>
            <p:ph type="body" sz="quarter" idx="3"/>
          </p:nvPr>
        </p:nvSpPr>
        <p:spPr>
          <a:xfrm>
            <a:off x="4644008" y="908720"/>
            <a:ext cx="4041775" cy="639762"/>
          </a:xfrm>
        </p:spPr>
        <p:txBody>
          <a:bodyPr/>
          <a:lstStyle/>
          <a:p>
            <a:r>
              <a:rPr lang="en-ZA" dirty="0">
                <a:solidFill>
                  <a:schemeClr val="tx1">
                    <a:lumMod val="50000"/>
                    <a:lumOff val="50000"/>
                  </a:schemeClr>
                </a:solidFill>
              </a:rPr>
              <a:t>Submission:</a:t>
            </a:r>
          </a:p>
        </p:txBody>
      </p:sp>
      <p:sp>
        <p:nvSpPr>
          <p:cNvPr id="6" name="Content Placeholder 5"/>
          <p:cNvSpPr>
            <a:spLocks noGrp="1"/>
          </p:cNvSpPr>
          <p:nvPr>
            <p:ph sz="quarter" idx="4"/>
          </p:nvPr>
        </p:nvSpPr>
        <p:spPr>
          <a:xfrm>
            <a:off x="4644008" y="1484784"/>
            <a:ext cx="4041775" cy="2880320"/>
          </a:xfrm>
        </p:spPr>
        <p:txBody>
          <a:bodyPr>
            <a:normAutofit fontScale="55000" lnSpcReduction="20000"/>
          </a:bodyPr>
          <a:lstStyle/>
          <a:p>
            <a:pPr marL="0" indent="0">
              <a:buNone/>
            </a:pPr>
            <a:endParaRPr lang="en-ZA" sz="2300" dirty="0">
              <a:solidFill>
                <a:schemeClr val="tx1">
                  <a:lumMod val="50000"/>
                  <a:lumOff val="50000"/>
                </a:schemeClr>
              </a:solidFill>
            </a:endParaRPr>
          </a:p>
          <a:p>
            <a:pPr marL="0" indent="0">
              <a:buNone/>
            </a:pPr>
            <a:r>
              <a:rPr lang="en-ZA" sz="2300" dirty="0">
                <a:solidFill>
                  <a:schemeClr val="tx1">
                    <a:lumMod val="50000"/>
                    <a:lumOff val="50000"/>
                  </a:schemeClr>
                </a:solidFill>
              </a:rPr>
              <a:t>Constitutionally - penalties for similar infringements have to be consistently applicable to all infringers throughout the country regardless of geographical location.</a:t>
            </a:r>
          </a:p>
          <a:p>
            <a:pPr marL="0" indent="0">
              <a:buNone/>
            </a:pPr>
            <a:endParaRPr lang="en-ZA" sz="2300" dirty="0">
              <a:solidFill>
                <a:schemeClr val="tx1">
                  <a:lumMod val="50000"/>
                  <a:lumOff val="50000"/>
                </a:schemeClr>
              </a:solidFill>
            </a:endParaRPr>
          </a:p>
          <a:p>
            <a:pPr marL="0" indent="0">
              <a:buNone/>
            </a:pPr>
            <a:r>
              <a:rPr lang="en-ZA" sz="2300" dirty="0">
                <a:solidFill>
                  <a:schemeClr val="tx1">
                    <a:lumMod val="50000"/>
                    <a:lumOff val="50000"/>
                  </a:schemeClr>
                </a:solidFill>
              </a:rPr>
              <a:t>What is the state of readiness of supporting systems, AARTO administration requirements, required resources, infrastructure and level of training &amp; skills of law enforcers – both in rural areas and urban areas? </a:t>
            </a:r>
          </a:p>
          <a:p>
            <a:pPr marL="0" indent="0">
              <a:buNone/>
            </a:pPr>
            <a:endParaRPr lang="en-ZA" sz="2300" dirty="0">
              <a:solidFill>
                <a:schemeClr val="tx1">
                  <a:lumMod val="50000"/>
                  <a:lumOff val="50000"/>
                </a:schemeClr>
              </a:solidFill>
            </a:endParaRPr>
          </a:p>
          <a:p>
            <a:pPr marL="0" indent="0">
              <a:buNone/>
            </a:pPr>
            <a:r>
              <a:rPr lang="en-ZA" sz="2300" dirty="0">
                <a:solidFill>
                  <a:schemeClr val="tx1">
                    <a:lumMod val="50000"/>
                    <a:lumOff val="50000"/>
                  </a:schemeClr>
                </a:solidFill>
              </a:rPr>
              <a:t>We believe constitutionally, South Africans cannot be </a:t>
            </a:r>
            <a:r>
              <a:rPr lang="en-ZA" sz="2300" dirty="0" smtClean="0">
                <a:solidFill>
                  <a:schemeClr val="tx1">
                    <a:lumMod val="50000"/>
                    <a:lumOff val="50000"/>
                  </a:schemeClr>
                </a:solidFill>
              </a:rPr>
              <a:t>penalised </a:t>
            </a:r>
            <a:r>
              <a:rPr lang="en-ZA" sz="2300" dirty="0">
                <a:solidFill>
                  <a:schemeClr val="tx1">
                    <a:lumMod val="50000"/>
                    <a:lumOff val="50000"/>
                  </a:schemeClr>
                </a:solidFill>
              </a:rPr>
              <a:t>inconsistently for the same traffic infringements due to geographic location. </a:t>
            </a:r>
          </a:p>
          <a:p>
            <a:pPr marL="0" indent="0">
              <a:buNone/>
            </a:pPr>
            <a:endParaRPr lang="en-ZA" sz="2000" dirty="0">
              <a:solidFill>
                <a:schemeClr val="tx1">
                  <a:lumMod val="50000"/>
                  <a:lumOff val="50000"/>
                </a:schemeClr>
              </a:solidFill>
            </a:endParaRPr>
          </a:p>
        </p:txBody>
      </p:sp>
      <p:sp>
        <p:nvSpPr>
          <p:cNvPr id="7" name="TextBox 6"/>
          <p:cNvSpPr txBox="1"/>
          <p:nvPr/>
        </p:nvSpPr>
        <p:spPr>
          <a:xfrm>
            <a:off x="395536" y="4293096"/>
            <a:ext cx="8280920" cy="2092881"/>
          </a:xfrm>
          <a:prstGeom prst="rect">
            <a:avLst/>
          </a:prstGeom>
          <a:noFill/>
        </p:spPr>
        <p:txBody>
          <a:bodyPr wrap="square" rtlCol="0">
            <a:spAutoFit/>
          </a:bodyPr>
          <a:lstStyle/>
          <a:p>
            <a:r>
              <a:rPr lang="en-ZA" sz="1200" i="1" dirty="0">
                <a:solidFill>
                  <a:srgbClr val="C00000"/>
                </a:solidFill>
                <a:latin typeface="Trebuchet MS" panose="020B0603020202020204" pitchFamily="34" charset="0"/>
              </a:rPr>
              <a:t>Suggestion:</a:t>
            </a:r>
          </a:p>
          <a:p>
            <a:endParaRPr lang="en-ZA" sz="1200" i="1" dirty="0">
              <a:solidFill>
                <a:srgbClr val="C00000"/>
              </a:solidFill>
              <a:latin typeface="Trebuchet MS" panose="020B0603020202020204" pitchFamily="34" charset="0"/>
            </a:endParaRPr>
          </a:p>
          <a:p>
            <a:r>
              <a:rPr lang="en-ZA" sz="1200" i="1" dirty="0" smtClean="0">
                <a:solidFill>
                  <a:srgbClr val="C00000"/>
                </a:solidFill>
                <a:latin typeface="Trebuchet MS" panose="020B0603020202020204" pitchFamily="34" charset="0"/>
              </a:rPr>
              <a:t>* We </a:t>
            </a:r>
            <a:r>
              <a:rPr lang="en-ZA" sz="1200" i="1" dirty="0">
                <a:solidFill>
                  <a:srgbClr val="C00000"/>
                </a:solidFill>
                <a:latin typeface="Trebuchet MS" panose="020B0603020202020204" pitchFamily="34" charset="0"/>
              </a:rPr>
              <a:t>believe that intensive training will be critical in fully implementing the law and therefore we would like to submit to the committee that attention has to be brought to bear in an effort to become fully incorporated.</a:t>
            </a:r>
          </a:p>
          <a:p>
            <a:endParaRPr lang="en-ZA" sz="1200" i="1" dirty="0">
              <a:solidFill>
                <a:srgbClr val="C00000"/>
              </a:solidFill>
              <a:latin typeface="Trebuchet MS" panose="020B0603020202020204" pitchFamily="34" charset="0"/>
            </a:endParaRPr>
          </a:p>
          <a:p>
            <a:r>
              <a:rPr lang="en-ZA" sz="1200" i="1" dirty="0" smtClean="0">
                <a:solidFill>
                  <a:srgbClr val="C00000"/>
                </a:solidFill>
                <a:latin typeface="Trebuchet MS" panose="020B0603020202020204" pitchFamily="34" charset="0"/>
              </a:rPr>
              <a:t>* We </a:t>
            </a:r>
            <a:r>
              <a:rPr lang="en-ZA" sz="1200" i="1" dirty="0">
                <a:solidFill>
                  <a:srgbClr val="C00000"/>
                </a:solidFill>
                <a:latin typeface="Trebuchet MS" panose="020B0603020202020204" pitchFamily="34" charset="0"/>
              </a:rPr>
              <a:t>appeal that the committee should ensure that the act is not inconsistent with other </a:t>
            </a:r>
            <a:r>
              <a:rPr lang="en-ZA" sz="1200" i="1" dirty="0" smtClean="0">
                <a:solidFill>
                  <a:srgbClr val="C00000"/>
                </a:solidFill>
                <a:latin typeface="Trebuchet MS" panose="020B0603020202020204" pitchFamily="34" charset="0"/>
              </a:rPr>
              <a:t>laws. We suggest a single National Authority could provide consistency due to systems and standards applicable.</a:t>
            </a:r>
          </a:p>
          <a:p>
            <a:endParaRPr lang="en-ZA" sz="1200" i="1" dirty="0">
              <a:solidFill>
                <a:srgbClr val="C00000"/>
              </a:solidFill>
              <a:latin typeface="Trebuchet MS" panose="020B0603020202020204" pitchFamily="34" charset="0"/>
            </a:endParaRPr>
          </a:p>
          <a:p>
            <a:endParaRPr lang="en-ZA" sz="1600" i="1" dirty="0">
              <a:solidFill>
                <a:srgbClr val="C00000"/>
              </a:solidFill>
              <a:latin typeface="Trebuchet MS" panose="020B0603020202020204" pitchFamily="34" charset="0"/>
            </a:endParaRPr>
          </a:p>
          <a:p>
            <a:endParaRPr lang="en-ZA" dirty="0"/>
          </a:p>
        </p:txBody>
      </p:sp>
    </p:spTree>
    <p:extLst>
      <p:ext uri="{BB962C8B-B14F-4D97-AF65-F5344CB8AC3E}">
        <p14:creationId xmlns:p14="http://schemas.microsoft.com/office/powerpoint/2010/main" xmlns="" val="2585393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Potential Investment Destruction</a:t>
            </a:r>
          </a:p>
        </p:txBody>
      </p:sp>
      <p:sp>
        <p:nvSpPr>
          <p:cNvPr id="3" name="Text Placeholder 2"/>
          <p:cNvSpPr>
            <a:spLocks noGrp="1"/>
          </p:cNvSpPr>
          <p:nvPr>
            <p:ph type="body" idx="1"/>
          </p:nvPr>
        </p:nvSpPr>
        <p:spPr>
          <a:xfrm>
            <a:off x="467544" y="908720"/>
            <a:ext cx="4040188" cy="639762"/>
          </a:xfrm>
        </p:spPr>
        <p:txBody>
          <a:bodyPr/>
          <a:lstStyle/>
          <a:p>
            <a:r>
              <a:rPr lang="en-ZA" dirty="0">
                <a:solidFill>
                  <a:schemeClr val="accent1"/>
                </a:solidFill>
              </a:rPr>
              <a:t>Reference:</a:t>
            </a:r>
          </a:p>
        </p:txBody>
      </p:sp>
      <p:sp>
        <p:nvSpPr>
          <p:cNvPr id="4" name="Content Placeholder 3"/>
          <p:cNvSpPr>
            <a:spLocks noGrp="1"/>
          </p:cNvSpPr>
          <p:nvPr>
            <p:ph sz="half" idx="2"/>
          </p:nvPr>
        </p:nvSpPr>
        <p:spPr>
          <a:xfrm>
            <a:off x="476085" y="1609456"/>
            <a:ext cx="4040188" cy="2744614"/>
          </a:xfrm>
        </p:spPr>
        <p:txBody>
          <a:bodyPr>
            <a:normAutofit fontScale="92500" lnSpcReduction="10000"/>
          </a:bodyPr>
          <a:lstStyle/>
          <a:p>
            <a:pPr marL="0" indent="0">
              <a:buNone/>
            </a:pPr>
            <a:endParaRPr lang="en-ZA" dirty="0"/>
          </a:p>
          <a:p>
            <a:pPr marL="0" indent="0">
              <a:buNone/>
            </a:pPr>
            <a:r>
              <a:rPr lang="en-ZA" sz="2000" i="1" dirty="0">
                <a:solidFill>
                  <a:schemeClr val="accent1"/>
                </a:solidFill>
              </a:rPr>
              <a:t>Chapter 4: </a:t>
            </a:r>
          </a:p>
          <a:p>
            <a:pPr marL="0" indent="0">
              <a:buNone/>
            </a:pPr>
            <a:r>
              <a:rPr lang="en-ZA" sz="2000" i="1" dirty="0">
                <a:solidFill>
                  <a:schemeClr val="accent1"/>
                </a:solidFill>
              </a:rPr>
              <a:t>*Section 25 of Act 46 of 1998</a:t>
            </a:r>
          </a:p>
          <a:p>
            <a:pPr marL="0" indent="0">
              <a:buNone/>
            </a:pPr>
            <a:r>
              <a:rPr lang="en-ZA" sz="2000" i="1" dirty="0">
                <a:solidFill>
                  <a:schemeClr val="accent1"/>
                </a:solidFill>
              </a:rPr>
              <a:t>*Section 27 (1)</a:t>
            </a:r>
          </a:p>
          <a:p>
            <a:pPr marL="0" indent="0">
              <a:buNone/>
            </a:pPr>
            <a:endParaRPr lang="en-ZA" sz="2000" i="1" dirty="0">
              <a:solidFill>
                <a:schemeClr val="accent1"/>
              </a:solidFill>
            </a:endParaRPr>
          </a:p>
          <a:p>
            <a:pPr marL="0" indent="0">
              <a:buNone/>
            </a:pPr>
            <a:endParaRPr lang="en-ZA" sz="2000" i="1" dirty="0">
              <a:solidFill>
                <a:schemeClr val="accent1"/>
              </a:solidFill>
            </a:endParaRPr>
          </a:p>
          <a:p>
            <a:pPr marL="0" indent="0">
              <a:buNone/>
            </a:pPr>
            <a:r>
              <a:rPr lang="en-ZA" sz="2000" i="1" dirty="0">
                <a:solidFill>
                  <a:schemeClr val="accent1"/>
                </a:solidFill>
              </a:rPr>
              <a:t>Access to information </a:t>
            </a:r>
          </a:p>
          <a:p>
            <a:pPr marL="0" indent="0">
              <a:buNone/>
            </a:pPr>
            <a:r>
              <a:rPr lang="en-ZA" sz="2000" i="1" dirty="0">
                <a:solidFill>
                  <a:schemeClr val="accent1"/>
                </a:solidFill>
              </a:rPr>
              <a:t>Chapter </a:t>
            </a:r>
            <a:r>
              <a:rPr lang="en-ZA" sz="2000" i="1" dirty="0" smtClean="0">
                <a:solidFill>
                  <a:schemeClr val="accent1"/>
                </a:solidFill>
              </a:rPr>
              <a:t>4:33 (d)</a:t>
            </a:r>
            <a:endParaRPr lang="en-ZA" sz="2000" i="1" dirty="0">
              <a:solidFill>
                <a:schemeClr val="accent1"/>
              </a:solidFill>
            </a:endParaRPr>
          </a:p>
          <a:p>
            <a:pPr marL="0" indent="0">
              <a:buNone/>
            </a:pPr>
            <a:endParaRPr lang="en-ZA" sz="2000" i="1" dirty="0">
              <a:solidFill>
                <a:schemeClr val="accent1"/>
              </a:solidFill>
            </a:endParaRPr>
          </a:p>
        </p:txBody>
      </p:sp>
      <p:sp>
        <p:nvSpPr>
          <p:cNvPr id="5" name="Text Placeholder 4"/>
          <p:cNvSpPr>
            <a:spLocks noGrp="1"/>
          </p:cNvSpPr>
          <p:nvPr>
            <p:ph type="body" sz="quarter" idx="3"/>
          </p:nvPr>
        </p:nvSpPr>
        <p:spPr>
          <a:xfrm>
            <a:off x="4644008" y="836712"/>
            <a:ext cx="4041775" cy="639762"/>
          </a:xfrm>
        </p:spPr>
        <p:txBody>
          <a:bodyPr/>
          <a:lstStyle/>
          <a:p>
            <a:r>
              <a:rPr lang="en-ZA" dirty="0">
                <a:solidFill>
                  <a:schemeClr val="tx1">
                    <a:lumMod val="50000"/>
                    <a:lumOff val="50000"/>
                  </a:schemeClr>
                </a:solidFill>
              </a:rPr>
              <a:t>Submission:</a:t>
            </a:r>
          </a:p>
        </p:txBody>
      </p:sp>
      <p:sp>
        <p:nvSpPr>
          <p:cNvPr id="6" name="Content Placeholder 5"/>
          <p:cNvSpPr>
            <a:spLocks noGrp="1"/>
          </p:cNvSpPr>
          <p:nvPr>
            <p:ph sz="quarter" idx="4"/>
          </p:nvPr>
        </p:nvSpPr>
        <p:spPr>
          <a:xfrm>
            <a:off x="4644008" y="1484784"/>
            <a:ext cx="4247455" cy="3032646"/>
          </a:xfrm>
        </p:spPr>
        <p:txBody>
          <a:bodyPr>
            <a:normAutofit fontScale="47500" lnSpcReduction="20000"/>
          </a:bodyPr>
          <a:lstStyle/>
          <a:p>
            <a:pPr marL="0" indent="0">
              <a:buNone/>
            </a:pPr>
            <a:r>
              <a:rPr lang="en-ZA" b="1" i="1" dirty="0"/>
              <a:t>Business &amp; Investment Risk</a:t>
            </a:r>
          </a:p>
          <a:p>
            <a:pPr marL="457200" indent="-457200">
              <a:buAutoNum type="alphaLcParenR"/>
            </a:pPr>
            <a:r>
              <a:rPr lang="en-ZA" sz="2500" dirty="0">
                <a:solidFill>
                  <a:schemeClr val="tx1">
                    <a:lumMod val="50000"/>
                    <a:lumOff val="50000"/>
                  </a:schemeClr>
                </a:solidFill>
              </a:rPr>
              <a:t>The demerits that would lead to the suspension of a vehicle operator card could create a risk of grinding a taxi business to a halt, irrespective of a driver. This means the operator will be unable to derive an income from taxi operations and default on their payment obligations. Businesses/Funders, financing taxi business as operating businesses could potentially be impacted if the taxi business is inoperable.</a:t>
            </a:r>
          </a:p>
          <a:p>
            <a:pPr marL="0" indent="0">
              <a:buNone/>
            </a:pPr>
            <a:endParaRPr lang="en-ZA" sz="2500" b="1" i="1" dirty="0">
              <a:solidFill>
                <a:schemeClr val="tx1">
                  <a:lumMod val="50000"/>
                  <a:lumOff val="50000"/>
                </a:schemeClr>
              </a:solidFill>
            </a:endParaRPr>
          </a:p>
          <a:p>
            <a:pPr marL="0" indent="0">
              <a:buNone/>
            </a:pPr>
            <a:r>
              <a:rPr lang="en-ZA" sz="2500" b="1" i="1" dirty="0"/>
              <a:t>Affordability Risk</a:t>
            </a:r>
          </a:p>
          <a:p>
            <a:pPr marL="457200" indent="-457200">
              <a:buAutoNum type="alphaLcParenR"/>
            </a:pPr>
            <a:r>
              <a:rPr lang="en-ZA" sz="2500" dirty="0">
                <a:solidFill>
                  <a:schemeClr val="tx1">
                    <a:lumMod val="50000"/>
                    <a:lumOff val="50000"/>
                  </a:schemeClr>
                </a:solidFill>
              </a:rPr>
              <a:t>Impact to Insurance Risk tables and monthly insurance </a:t>
            </a:r>
            <a:r>
              <a:rPr lang="en-ZA" sz="2500" dirty="0" smtClean="0">
                <a:solidFill>
                  <a:schemeClr val="tx1">
                    <a:lumMod val="50000"/>
                    <a:lumOff val="50000"/>
                  </a:schemeClr>
                </a:solidFill>
              </a:rPr>
              <a:t>premiums</a:t>
            </a:r>
            <a:endParaRPr lang="en-ZA" sz="2500" dirty="0">
              <a:solidFill>
                <a:schemeClr val="tx1">
                  <a:lumMod val="50000"/>
                  <a:lumOff val="50000"/>
                </a:schemeClr>
              </a:solidFill>
            </a:endParaRPr>
          </a:p>
          <a:p>
            <a:pPr marL="0" indent="0">
              <a:buNone/>
            </a:pPr>
            <a:r>
              <a:rPr lang="en-ZA" sz="2500" i="1" dirty="0">
                <a:solidFill>
                  <a:schemeClr val="bg1"/>
                </a:solidFill>
              </a:rPr>
              <a:t>Note:</a:t>
            </a:r>
            <a:r>
              <a:rPr lang="en-ZA" sz="2500" dirty="0">
                <a:solidFill>
                  <a:schemeClr val="bg1"/>
                </a:solidFill>
              </a:rPr>
              <a:t> </a:t>
            </a:r>
          </a:p>
          <a:p>
            <a:pPr marL="0" indent="0">
              <a:buNone/>
            </a:pPr>
            <a:r>
              <a:rPr lang="en-ZA" sz="2500" dirty="0">
                <a:solidFill>
                  <a:schemeClr val="tx1">
                    <a:lumMod val="50000"/>
                    <a:lumOff val="50000"/>
                  </a:schemeClr>
                </a:solidFill>
              </a:rPr>
              <a:t>Ref: NCR (affordability)</a:t>
            </a:r>
          </a:p>
        </p:txBody>
      </p:sp>
      <p:sp>
        <p:nvSpPr>
          <p:cNvPr id="7" name="TextBox 6"/>
          <p:cNvSpPr txBox="1"/>
          <p:nvPr/>
        </p:nvSpPr>
        <p:spPr>
          <a:xfrm>
            <a:off x="395536" y="4365104"/>
            <a:ext cx="8280920" cy="1661993"/>
          </a:xfrm>
          <a:prstGeom prst="rect">
            <a:avLst/>
          </a:prstGeom>
          <a:noFill/>
        </p:spPr>
        <p:txBody>
          <a:bodyPr wrap="square" rtlCol="0">
            <a:spAutoFit/>
          </a:bodyPr>
          <a:lstStyle/>
          <a:p>
            <a:r>
              <a:rPr lang="en-ZA" sz="1200" i="1" dirty="0">
                <a:solidFill>
                  <a:srgbClr val="C00000"/>
                </a:solidFill>
                <a:latin typeface="Trebuchet MS" panose="020B0603020202020204" pitchFamily="34" charset="0"/>
              </a:rPr>
              <a:t>Suggestion</a:t>
            </a:r>
            <a:r>
              <a:rPr lang="en-ZA" sz="1200" i="1" dirty="0" smtClean="0">
                <a:solidFill>
                  <a:srgbClr val="C00000"/>
                </a:solidFill>
                <a:latin typeface="Trebuchet MS" panose="020B0603020202020204" pitchFamily="34" charset="0"/>
              </a:rPr>
              <a:t>:</a:t>
            </a:r>
          </a:p>
          <a:p>
            <a:endParaRPr lang="en-ZA" sz="1200" b="1" i="1" dirty="0">
              <a:solidFill>
                <a:srgbClr val="C00000"/>
              </a:solidFill>
              <a:latin typeface="Trebuchet MS" panose="020B0603020202020204" pitchFamily="34" charset="0"/>
            </a:endParaRPr>
          </a:p>
          <a:p>
            <a:r>
              <a:rPr lang="en-ZA" sz="1200" b="1" i="1" dirty="0" smtClean="0">
                <a:solidFill>
                  <a:srgbClr val="C00000"/>
                </a:solidFill>
                <a:latin typeface="Trebuchet MS" panose="020B0603020202020204" pitchFamily="34" charset="0"/>
              </a:rPr>
              <a:t>Rather than an operator card suspension, we suggest the following:</a:t>
            </a:r>
          </a:p>
          <a:p>
            <a:r>
              <a:rPr lang="en-ZA" sz="1200" i="1" dirty="0" smtClean="0">
                <a:solidFill>
                  <a:srgbClr val="C00000"/>
                </a:solidFill>
                <a:latin typeface="Trebuchet MS" panose="020B0603020202020204" pitchFamily="34" charset="0"/>
              </a:rPr>
              <a:t> </a:t>
            </a:r>
          </a:p>
          <a:p>
            <a:r>
              <a:rPr lang="en-ZA" sz="1200" i="1" dirty="0">
                <a:solidFill>
                  <a:srgbClr val="C00000"/>
                </a:solidFill>
                <a:latin typeface="Trebuchet MS" panose="020B0603020202020204" pitchFamily="34" charset="0"/>
              </a:rPr>
              <a:t> </a:t>
            </a:r>
            <a:r>
              <a:rPr lang="en-ZA" sz="1200" i="1" dirty="0" smtClean="0">
                <a:solidFill>
                  <a:srgbClr val="C00000"/>
                </a:solidFill>
                <a:latin typeface="Trebuchet MS" panose="020B0603020202020204" pitchFamily="34" charset="0"/>
              </a:rPr>
              <a:t>- Increase the cost of impounding</a:t>
            </a:r>
          </a:p>
          <a:p>
            <a:r>
              <a:rPr lang="en-ZA" sz="1200" i="1" dirty="0">
                <a:solidFill>
                  <a:srgbClr val="C00000"/>
                </a:solidFill>
                <a:latin typeface="Trebuchet MS" panose="020B0603020202020204" pitchFamily="34" charset="0"/>
              </a:rPr>
              <a:t> </a:t>
            </a:r>
            <a:r>
              <a:rPr lang="en-ZA" sz="1200" i="1" dirty="0" smtClean="0">
                <a:solidFill>
                  <a:srgbClr val="C00000"/>
                </a:solidFill>
                <a:latin typeface="Trebuchet MS" panose="020B0603020202020204" pitchFamily="34" charset="0"/>
              </a:rPr>
              <a:t>- Load penalty against the e-Natis account</a:t>
            </a:r>
          </a:p>
          <a:p>
            <a:r>
              <a:rPr lang="en-ZA" sz="1200" i="1" dirty="0">
                <a:solidFill>
                  <a:srgbClr val="C00000"/>
                </a:solidFill>
                <a:latin typeface="Trebuchet MS" panose="020B0603020202020204" pitchFamily="34" charset="0"/>
              </a:rPr>
              <a:t> </a:t>
            </a:r>
            <a:r>
              <a:rPr lang="en-ZA" sz="1200" i="1" dirty="0" smtClean="0">
                <a:solidFill>
                  <a:srgbClr val="C00000"/>
                </a:solidFill>
                <a:latin typeface="Trebuchet MS" panose="020B0603020202020204" pitchFamily="34" charset="0"/>
              </a:rPr>
              <a:t>- Recover the penalty through tax</a:t>
            </a:r>
            <a:endParaRPr lang="en-ZA" sz="1200" i="1" dirty="0">
              <a:solidFill>
                <a:srgbClr val="C00000"/>
              </a:solidFill>
              <a:latin typeface="Trebuchet MS" panose="020B0603020202020204" pitchFamily="34" charset="0"/>
            </a:endParaRPr>
          </a:p>
          <a:p>
            <a:endParaRPr lang="en-ZA" dirty="0"/>
          </a:p>
        </p:txBody>
      </p:sp>
    </p:spTree>
    <p:extLst>
      <p:ext uri="{BB962C8B-B14F-4D97-AF65-F5344CB8AC3E}">
        <p14:creationId xmlns:p14="http://schemas.microsoft.com/office/powerpoint/2010/main" xmlns="" val="437718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Conclusion</a:t>
            </a:r>
          </a:p>
        </p:txBody>
      </p:sp>
      <p:pic>
        <p:nvPicPr>
          <p:cNvPr id="8" name="Content Placeholder 7"/>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251521" y="908721"/>
            <a:ext cx="1080120" cy="1080120"/>
          </a:xfrm>
        </p:spPr>
      </p:pic>
      <p:sp>
        <p:nvSpPr>
          <p:cNvPr id="9" name="TextBox 8"/>
          <p:cNvSpPr txBox="1"/>
          <p:nvPr/>
        </p:nvSpPr>
        <p:spPr>
          <a:xfrm>
            <a:off x="971600" y="2636912"/>
            <a:ext cx="7488832" cy="1200329"/>
          </a:xfrm>
          <a:prstGeom prst="rect">
            <a:avLst/>
          </a:prstGeom>
          <a:noFill/>
        </p:spPr>
        <p:txBody>
          <a:bodyPr wrap="square" rtlCol="0">
            <a:spAutoFit/>
          </a:bodyPr>
          <a:lstStyle/>
          <a:p>
            <a:r>
              <a:rPr lang="en-ZA" dirty="0">
                <a:solidFill>
                  <a:schemeClr val="tx1">
                    <a:lumMod val="75000"/>
                    <a:lumOff val="25000"/>
                  </a:schemeClr>
                </a:solidFill>
                <a:latin typeface="Trebuchet MS" panose="020B0603020202020204" pitchFamily="34" charset="0"/>
              </a:rPr>
              <a:t>The submission outlined above represents a summary of matters we believe the Parliamentary Portfolio Committee on Transport needs to take into </a:t>
            </a:r>
            <a:r>
              <a:rPr lang="en-ZA" dirty="0" smtClean="0">
                <a:solidFill>
                  <a:schemeClr val="tx1">
                    <a:lumMod val="75000"/>
                    <a:lumOff val="25000"/>
                  </a:schemeClr>
                </a:solidFill>
                <a:latin typeface="Trebuchet MS" panose="020B0603020202020204" pitchFamily="34" charset="0"/>
              </a:rPr>
              <a:t>consideration.  We remain willing and available to engage and assist in the process of arriving at solutions.</a:t>
            </a:r>
            <a:endParaRPr lang="en-ZA"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xmlns="" val="318388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END</a:t>
            </a:r>
          </a:p>
        </p:txBody>
      </p:sp>
      <p:sp>
        <p:nvSpPr>
          <p:cNvPr id="3" name="Content Placeholder 2"/>
          <p:cNvSpPr>
            <a:spLocks noGrp="1"/>
          </p:cNvSpPr>
          <p:nvPr>
            <p:ph idx="1"/>
          </p:nvPr>
        </p:nvSpPr>
        <p:spPr/>
        <p:txBody>
          <a:bodyPr/>
          <a:lstStyle/>
          <a:p>
            <a:pPr marL="0" indent="0" algn="ctr">
              <a:buNone/>
            </a:pPr>
            <a:endParaRPr lang="en-ZA" dirty="0"/>
          </a:p>
          <a:p>
            <a:pPr marL="0" indent="0" algn="ctr">
              <a:buNone/>
            </a:pPr>
            <a:r>
              <a:rPr lang="en-ZA" dirty="0" err="1" smtClean="0"/>
              <a:t>Enkosi</a:t>
            </a:r>
            <a:endParaRPr lang="en-ZA" dirty="0"/>
          </a:p>
          <a:p>
            <a:pPr marL="0" indent="0" algn="ctr">
              <a:buNone/>
            </a:pPr>
            <a:r>
              <a:rPr lang="en-ZA" dirty="0"/>
              <a:t>Realeboha</a:t>
            </a:r>
          </a:p>
          <a:p>
            <a:pPr marL="0" indent="0" algn="ctr">
              <a:buNone/>
            </a:pPr>
            <a:r>
              <a:rPr lang="en-ZA" dirty="0"/>
              <a:t>Dankie</a:t>
            </a:r>
          </a:p>
          <a:p>
            <a:pPr marL="0" indent="0" algn="ctr">
              <a:buNone/>
            </a:pPr>
            <a:r>
              <a:rPr lang="en-ZA" dirty="0"/>
              <a:t>Siyabonga</a:t>
            </a:r>
          </a:p>
          <a:p>
            <a:pPr marL="0" indent="0" algn="ctr">
              <a:buNone/>
            </a:pPr>
            <a:r>
              <a:rPr lang="en-ZA" dirty="0"/>
              <a:t>Ndolivhua</a:t>
            </a:r>
          </a:p>
        </p:txBody>
      </p:sp>
    </p:spTree>
    <p:extLst>
      <p:ext uri="{BB962C8B-B14F-4D97-AF65-F5344CB8AC3E}">
        <p14:creationId xmlns:p14="http://schemas.microsoft.com/office/powerpoint/2010/main" xmlns="" val="1620634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91" y="939026"/>
            <a:ext cx="7992888" cy="646331"/>
          </a:xfrm>
          <a:prstGeom prst="rect">
            <a:avLst/>
          </a:prstGeom>
          <a:noFill/>
        </p:spPr>
        <p:txBody>
          <a:bodyPr wrap="square" rtlCol="0">
            <a:spAutoFit/>
          </a:bodyPr>
          <a:lstStyle/>
          <a:p>
            <a:pPr algn="ctr" fontAlgn="auto">
              <a:spcBef>
                <a:spcPts val="0"/>
              </a:spcBef>
              <a:spcAft>
                <a:spcPts val="0"/>
              </a:spcAft>
            </a:pPr>
            <a:r>
              <a:rPr lang="en-US" sz="3600" dirty="0">
                <a:solidFill>
                  <a:schemeClr val="bg1"/>
                </a:solidFill>
                <a:latin typeface="Calibri"/>
              </a:rPr>
              <a:t>SA Taxi Background</a:t>
            </a:r>
            <a:endParaRPr lang="en-ZA" sz="3600" dirty="0">
              <a:solidFill>
                <a:schemeClr val="bg1"/>
              </a:solidFill>
              <a:latin typeface="Calibri"/>
            </a:endParaRPr>
          </a:p>
        </p:txBody>
      </p:sp>
    </p:spTree>
    <p:extLst>
      <p:ext uri="{BB962C8B-B14F-4D97-AF65-F5344CB8AC3E}">
        <p14:creationId xmlns:p14="http://schemas.microsoft.com/office/powerpoint/2010/main" xmlns="" val="351218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6355" y="836712"/>
            <a:ext cx="3706710" cy="2132518"/>
          </a:xfrm>
          <a:prstGeom prst="rect">
            <a:avLst/>
          </a:prstGeom>
        </p:spPr>
      </p:pic>
      <p:sp>
        <p:nvSpPr>
          <p:cNvPr id="2" name="Title 1"/>
          <p:cNvSpPr>
            <a:spLocks noGrp="1"/>
          </p:cNvSpPr>
          <p:nvPr>
            <p:ph type="title"/>
          </p:nvPr>
        </p:nvSpPr>
        <p:spPr/>
        <p:txBody>
          <a:bodyPr>
            <a:noAutofit/>
          </a:bodyPr>
          <a:lstStyle/>
          <a:p>
            <a:r>
              <a:rPr lang="en-ZA" sz="2800" dirty="0"/>
              <a:t>Background</a:t>
            </a:r>
          </a:p>
        </p:txBody>
      </p:sp>
      <p:sp>
        <p:nvSpPr>
          <p:cNvPr id="7" name="Content Placeholder 6"/>
          <p:cNvSpPr>
            <a:spLocks noGrp="1"/>
          </p:cNvSpPr>
          <p:nvPr>
            <p:ph idx="1"/>
          </p:nvPr>
        </p:nvSpPr>
        <p:spPr>
          <a:xfrm>
            <a:off x="107504" y="2564904"/>
            <a:ext cx="8784976" cy="3056181"/>
          </a:xfrm>
        </p:spPr>
        <p:txBody>
          <a:bodyPr>
            <a:normAutofit fontScale="62500" lnSpcReduction="20000"/>
          </a:bodyPr>
          <a:lstStyle/>
          <a:p>
            <a:pPr>
              <a:buFont typeface="Wingdings" panose="05000000000000000000" pitchFamily="2" charset="2"/>
              <a:buChar char="q"/>
            </a:pPr>
            <a:endParaRPr lang="en-ZA" sz="2300" dirty="0" smtClean="0">
              <a:solidFill>
                <a:schemeClr val="tx1">
                  <a:lumMod val="65000"/>
                  <a:lumOff val="35000"/>
                </a:schemeClr>
              </a:solidFill>
            </a:endParaRPr>
          </a:p>
          <a:p>
            <a:pPr>
              <a:buFont typeface="Wingdings" panose="05000000000000000000" pitchFamily="2" charset="2"/>
              <a:buChar char="q"/>
            </a:pPr>
            <a:r>
              <a:rPr lang="en-ZA" sz="2300" dirty="0" smtClean="0">
                <a:solidFill>
                  <a:schemeClr val="tx1">
                    <a:lumMod val="65000"/>
                    <a:lumOff val="35000"/>
                  </a:schemeClr>
                </a:solidFill>
              </a:rPr>
              <a:t>SA </a:t>
            </a:r>
            <a:r>
              <a:rPr lang="en-ZA" sz="2300" dirty="0">
                <a:solidFill>
                  <a:schemeClr val="tx1">
                    <a:lumMod val="65000"/>
                    <a:lumOff val="35000"/>
                  </a:schemeClr>
                </a:solidFill>
              </a:rPr>
              <a:t>Taxi has been in business for over 18 years</a:t>
            </a:r>
          </a:p>
          <a:p>
            <a:pPr marL="0" indent="0">
              <a:buNone/>
            </a:pPr>
            <a:endParaRPr lang="en-ZA" sz="2300" dirty="0">
              <a:solidFill>
                <a:schemeClr val="tx1">
                  <a:lumMod val="65000"/>
                  <a:lumOff val="35000"/>
                </a:schemeClr>
              </a:solidFill>
            </a:endParaRPr>
          </a:p>
          <a:p>
            <a:pPr>
              <a:buFont typeface="Wingdings" panose="05000000000000000000" pitchFamily="2" charset="2"/>
              <a:buChar char="q"/>
            </a:pPr>
            <a:r>
              <a:rPr lang="en-ZA" sz="2300" dirty="0">
                <a:solidFill>
                  <a:schemeClr val="tx1">
                    <a:lumMod val="65000"/>
                    <a:lumOff val="35000"/>
                  </a:schemeClr>
                </a:solidFill>
              </a:rPr>
              <a:t>We have financed over 50 000 taxi businesses to the value of over 20 </a:t>
            </a:r>
            <a:r>
              <a:rPr lang="en-ZA" sz="2300" dirty="0" smtClean="0">
                <a:solidFill>
                  <a:schemeClr val="tx1">
                    <a:lumMod val="65000"/>
                    <a:lumOff val="35000"/>
                  </a:schemeClr>
                </a:solidFill>
              </a:rPr>
              <a:t>billion since inception</a:t>
            </a:r>
            <a:endParaRPr lang="en-ZA" sz="2300" dirty="0">
              <a:solidFill>
                <a:schemeClr val="tx1">
                  <a:lumMod val="65000"/>
                  <a:lumOff val="35000"/>
                </a:schemeClr>
              </a:solidFill>
            </a:endParaRPr>
          </a:p>
          <a:p>
            <a:pPr marL="0" indent="0">
              <a:buNone/>
            </a:pPr>
            <a:endParaRPr lang="en-ZA" sz="2300" dirty="0">
              <a:solidFill>
                <a:schemeClr val="tx1">
                  <a:lumMod val="65000"/>
                  <a:lumOff val="35000"/>
                </a:schemeClr>
              </a:solidFill>
            </a:endParaRPr>
          </a:p>
          <a:p>
            <a:pPr>
              <a:buFont typeface="Wingdings" panose="05000000000000000000" pitchFamily="2" charset="2"/>
              <a:buChar char="q"/>
            </a:pPr>
            <a:r>
              <a:rPr lang="en-ZA" sz="2300" dirty="0">
                <a:solidFill>
                  <a:schemeClr val="tx1">
                    <a:lumMod val="65000"/>
                    <a:lumOff val="35000"/>
                  </a:schemeClr>
                </a:solidFill>
              </a:rPr>
              <a:t>Currently the biggest taxi dedicated financier</a:t>
            </a:r>
          </a:p>
          <a:p>
            <a:pPr>
              <a:buFontTx/>
              <a:buChar char="-"/>
            </a:pPr>
            <a:r>
              <a:rPr lang="en-ZA" sz="2300" dirty="0">
                <a:solidFill>
                  <a:schemeClr val="tx1">
                    <a:lumMod val="65000"/>
                    <a:lumOff val="35000"/>
                  </a:schemeClr>
                </a:solidFill>
              </a:rPr>
              <a:t>Finance over 43% of all new taxi vehicles sold monthly</a:t>
            </a:r>
          </a:p>
          <a:p>
            <a:pPr>
              <a:buFontTx/>
              <a:buChar char="-"/>
            </a:pPr>
            <a:r>
              <a:rPr lang="en-ZA" sz="2300" dirty="0">
                <a:solidFill>
                  <a:schemeClr val="tx1">
                    <a:lumMod val="65000"/>
                    <a:lumOff val="35000"/>
                  </a:schemeClr>
                </a:solidFill>
              </a:rPr>
              <a:t>Largest taxi dealer in South Africa</a:t>
            </a:r>
          </a:p>
          <a:p>
            <a:pPr>
              <a:buFontTx/>
              <a:buChar char="-"/>
            </a:pPr>
            <a:r>
              <a:rPr lang="en-ZA" sz="2300" dirty="0">
                <a:solidFill>
                  <a:schemeClr val="tx1">
                    <a:lumMod val="65000"/>
                    <a:lumOff val="35000"/>
                  </a:schemeClr>
                </a:solidFill>
              </a:rPr>
              <a:t>18000 m</a:t>
            </a:r>
            <a:r>
              <a:rPr lang="en-ZA" sz="2300" baseline="30000" dirty="0">
                <a:solidFill>
                  <a:schemeClr val="tx1">
                    <a:lumMod val="65000"/>
                    <a:lumOff val="35000"/>
                  </a:schemeClr>
                </a:solidFill>
              </a:rPr>
              <a:t>2</a:t>
            </a:r>
            <a:r>
              <a:rPr lang="en-ZA" sz="2300" dirty="0">
                <a:solidFill>
                  <a:schemeClr val="tx1">
                    <a:lumMod val="65000"/>
                    <a:lumOff val="35000"/>
                  </a:schemeClr>
                </a:solidFill>
              </a:rPr>
              <a:t> taxi Panel Shop (Biggest on the continent)</a:t>
            </a:r>
          </a:p>
          <a:p>
            <a:pPr>
              <a:buFontTx/>
              <a:buChar char="-"/>
            </a:pPr>
            <a:r>
              <a:rPr lang="en-ZA" sz="2300" dirty="0">
                <a:solidFill>
                  <a:schemeClr val="tx1">
                    <a:lumMod val="65000"/>
                    <a:lumOff val="35000"/>
                  </a:schemeClr>
                </a:solidFill>
              </a:rPr>
              <a:t>Approximately </a:t>
            </a:r>
            <a:r>
              <a:rPr lang="en-ZA" sz="2300" dirty="0" smtClean="0">
                <a:solidFill>
                  <a:schemeClr val="tx1">
                    <a:lumMod val="65000"/>
                    <a:lumOff val="35000"/>
                  </a:schemeClr>
                </a:solidFill>
              </a:rPr>
              <a:t>25 </a:t>
            </a:r>
            <a:r>
              <a:rPr lang="en-ZA" sz="2300" dirty="0">
                <a:solidFill>
                  <a:schemeClr val="tx1">
                    <a:lumMod val="65000"/>
                    <a:lumOff val="35000"/>
                  </a:schemeClr>
                </a:solidFill>
              </a:rPr>
              <a:t>000 </a:t>
            </a:r>
            <a:r>
              <a:rPr lang="en-ZA" sz="2300" dirty="0" smtClean="0">
                <a:solidFill>
                  <a:schemeClr val="tx1">
                    <a:lumMod val="65000"/>
                    <a:lumOff val="35000"/>
                  </a:schemeClr>
                </a:solidFill>
              </a:rPr>
              <a:t>(incl. zebra &amp; bakkies) accounts </a:t>
            </a:r>
            <a:r>
              <a:rPr lang="en-ZA" sz="2300" dirty="0">
                <a:solidFill>
                  <a:schemeClr val="tx1">
                    <a:lumMod val="65000"/>
                    <a:lumOff val="35000"/>
                  </a:schemeClr>
                </a:solidFill>
              </a:rPr>
              <a:t>on book </a:t>
            </a:r>
            <a:r>
              <a:rPr lang="en-ZA" sz="2300" dirty="0" smtClean="0">
                <a:solidFill>
                  <a:schemeClr val="tx1">
                    <a:lumMod val="65000"/>
                    <a:lumOff val="35000"/>
                  </a:schemeClr>
                </a:solidFill>
              </a:rPr>
              <a:t>currently</a:t>
            </a:r>
            <a:endParaRPr lang="en-ZA" sz="2300" dirty="0">
              <a:solidFill>
                <a:schemeClr val="tx1">
                  <a:lumMod val="65000"/>
                  <a:lumOff val="35000"/>
                </a:schemeClr>
              </a:solidFill>
            </a:endParaRPr>
          </a:p>
          <a:p>
            <a:pPr>
              <a:buFontTx/>
              <a:buChar char="-"/>
            </a:pPr>
            <a:r>
              <a:rPr lang="en-ZA" sz="2300" dirty="0">
                <a:solidFill>
                  <a:schemeClr val="tx1">
                    <a:lumMod val="65000"/>
                    <a:lumOff val="35000"/>
                  </a:schemeClr>
                </a:solidFill>
              </a:rPr>
              <a:t>Taxi dedicated insurance portfolio of over 18000</a:t>
            </a:r>
          </a:p>
          <a:p>
            <a:pPr marL="0" indent="0">
              <a:buNone/>
            </a:pPr>
            <a:endParaRPr lang="en-ZA" sz="2300" dirty="0">
              <a:solidFill>
                <a:schemeClr val="tx1">
                  <a:lumMod val="65000"/>
                  <a:lumOff val="35000"/>
                </a:schemeClr>
              </a:solidFill>
            </a:endParaRPr>
          </a:p>
          <a:p>
            <a:pPr>
              <a:buFont typeface="Wingdings" panose="05000000000000000000" pitchFamily="2" charset="2"/>
              <a:buChar char="q"/>
            </a:pPr>
            <a:r>
              <a:rPr lang="en-ZA" sz="2300" dirty="0">
                <a:solidFill>
                  <a:schemeClr val="tx1">
                    <a:lumMod val="65000"/>
                    <a:lumOff val="35000"/>
                  </a:schemeClr>
                </a:solidFill>
              </a:rPr>
              <a:t>Approaching Taxi Operators as small businesses  rather than individuals</a:t>
            </a:r>
          </a:p>
          <a:p>
            <a:pPr marL="0" indent="0">
              <a:buNone/>
            </a:pPr>
            <a:endParaRPr lang="en-ZA" sz="2000" dirty="0">
              <a:solidFill>
                <a:schemeClr val="tx1">
                  <a:lumMod val="65000"/>
                  <a:lumOff val="35000"/>
                </a:schemeClr>
              </a:solidFill>
            </a:endParaRPr>
          </a:p>
          <a:p>
            <a:pPr>
              <a:buFontTx/>
              <a:buChar char="-"/>
            </a:pPr>
            <a:endParaRPr lang="en-ZA" sz="2000" dirty="0">
              <a:solidFill>
                <a:schemeClr val="tx1">
                  <a:lumMod val="65000"/>
                  <a:lumOff val="35000"/>
                </a:schemeClr>
              </a:solidFill>
            </a:endParaRPr>
          </a:p>
        </p:txBody>
      </p:sp>
    </p:spTree>
    <p:extLst>
      <p:ext uri="{BB962C8B-B14F-4D97-AF65-F5344CB8AC3E}">
        <p14:creationId xmlns:p14="http://schemas.microsoft.com/office/powerpoint/2010/main" xmlns="" val="267256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AARTO Submission of Comments</a:t>
            </a:r>
          </a:p>
        </p:txBody>
      </p:sp>
      <p:sp>
        <p:nvSpPr>
          <p:cNvPr id="3" name="Content Placeholder 2"/>
          <p:cNvSpPr>
            <a:spLocks noGrp="1"/>
          </p:cNvSpPr>
          <p:nvPr>
            <p:ph idx="1"/>
          </p:nvPr>
        </p:nvSpPr>
        <p:spPr/>
        <p:txBody>
          <a:bodyPr>
            <a:normAutofit/>
          </a:bodyPr>
          <a:lstStyle/>
          <a:p>
            <a:pPr marL="0" indent="0">
              <a:buNone/>
            </a:pPr>
            <a:endParaRPr lang="en-ZA" sz="2000" dirty="0">
              <a:solidFill>
                <a:schemeClr val="tx1">
                  <a:lumMod val="65000"/>
                  <a:lumOff val="35000"/>
                </a:schemeClr>
              </a:solidFill>
            </a:endParaRPr>
          </a:p>
          <a:p>
            <a:pPr marL="0" indent="0">
              <a:buNone/>
            </a:pPr>
            <a:endParaRPr lang="en-ZA" sz="2000" dirty="0">
              <a:solidFill>
                <a:schemeClr val="tx1">
                  <a:lumMod val="65000"/>
                  <a:lumOff val="35000"/>
                </a:schemeClr>
              </a:solidFill>
            </a:endParaRPr>
          </a:p>
          <a:p>
            <a:pPr marL="0" indent="0">
              <a:buNone/>
            </a:pPr>
            <a:r>
              <a:rPr lang="en-ZA" sz="1800" dirty="0">
                <a:solidFill>
                  <a:schemeClr val="tx1">
                    <a:lumMod val="65000"/>
                    <a:lumOff val="35000"/>
                  </a:schemeClr>
                </a:solidFill>
              </a:rPr>
              <a:t>We support AARTO due to:</a:t>
            </a:r>
          </a:p>
          <a:p>
            <a:pPr marL="0" indent="0">
              <a:buNone/>
            </a:pPr>
            <a:endParaRPr lang="en-ZA" sz="1800" dirty="0">
              <a:solidFill>
                <a:schemeClr val="tx1">
                  <a:lumMod val="65000"/>
                  <a:lumOff val="35000"/>
                </a:schemeClr>
              </a:solidFill>
            </a:endParaRPr>
          </a:p>
          <a:p>
            <a:pPr>
              <a:buFont typeface="Wingdings" panose="05000000000000000000" pitchFamily="2" charset="2"/>
              <a:buChar char="ü"/>
            </a:pPr>
            <a:r>
              <a:rPr lang="en-ZA" sz="1800" dirty="0">
                <a:solidFill>
                  <a:schemeClr val="tx1">
                    <a:lumMod val="65000"/>
                    <a:lumOff val="35000"/>
                  </a:schemeClr>
                </a:solidFill>
              </a:rPr>
              <a:t>Proper Adjudication of traffic offences(improving compliance)</a:t>
            </a:r>
          </a:p>
          <a:p>
            <a:pPr>
              <a:buFont typeface="Wingdings" panose="05000000000000000000" pitchFamily="2" charset="2"/>
              <a:buChar char="ü"/>
            </a:pPr>
            <a:r>
              <a:rPr lang="en-ZA" sz="1800" dirty="0">
                <a:solidFill>
                  <a:schemeClr val="tx1">
                    <a:lumMod val="65000"/>
                    <a:lumOff val="35000"/>
                  </a:schemeClr>
                </a:solidFill>
              </a:rPr>
              <a:t>Corrective emphasis of the Act (Fine equal to infringement &amp; behaviour modification)</a:t>
            </a:r>
          </a:p>
          <a:p>
            <a:pPr>
              <a:buFont typeface="Wingdings" panose="05000000000000000000" pitchFamily="2" charset="2"/>
              <a:buChar char="ü"/>
            </a:pPr>
            <a:r>
              <a:rPr lang="en-ZA" sz="1800" dirty="0">
                <a:solidFill>
                  <a:schemeClr val="tx1">
                    <a:lumMod val="65000"/>
                    <a:lumOff val="35000"/>
                  </a:schemeClr>
                </a:solidFill>
              </a:rPr>
              <a:t>Appropriate punishment for all parties</a:t>
            </a:r>
          </a:p>
          <a:p>
            <a:pPr marL="0" indent="0">
              <a:buNone/>
            </a:pPr>
            <a:endParaRPr lang="en-ZA" sz="2000" dirty="0">
              <a:solidFill>
                <a:schemeClr val="tx1">
                  <a:lumMod val="65000"/>
                  <a:lumOff val="35000"/>
                </a:schemeClr>
              </a:solidFill>
            </a:endParaRPr>
          </a:p>
          <a:p>
            <a:pPr marL="0" indent="0">
              <a:buNone/>
            </a:pPr>
            <a:endParaRPr lang="en-ZA" sz="2400" dirty="0">
              <a:solidFill>
                <a:schemeClr val="tx1">
                  <a:lumMod val="65000"/>
                  <a:lumOff val="35000"/>
                </a:schemeClr>
              </a:solidFill>
            </a:endParaRPr>
          </a:p>
          <a:p>
            <a:pPr marL="0" indent="0">
              <a:buNone/>
            </a:pPr>
            <a:endParaRPr lang="en-ZA" sz="2400" dirty="0">
              <a:solidFill>
                <a:schemeClr val="tx1">
                  <a:lumMod val="65000"/>
                  <a:lumOff val="35000"/>
                </a:schemeClr>
              </a:solidFill>
            </a:endParaRPr>
          </a:p>
        </p:txBody>
      </p:sp>
    </p:spTree>
    <p:extLst>
      <p:ext uri="{BB962C8B-B14F-4D97-AF65-F5344CB8AC3E}">
        <p14:creationId xmlns:p14="http://schemas.microsoft.com/office/powerpoint/2010/main" xmlns="" val="3246372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939027"/>
            <a:ext cx="7992888" cy="646331"/>
          </a:xfrm>
          <a:prstGeom prst="rect">
            <a:avLst/>
          </a:prstGeom>
          <a:noFill/>
        </p:spPr>
        <p:txBody>
          <a:bodyPr wrap="square" rtlCol="0">
            <a:spAutoFit/>
          </a:bodyPr>
          <a:lstStyle/>
          <a:p>
            <a:pPr algn="ctr" fontAlgn="auto">
              <a:spcBef>
                <a:spcPts val="0"/>
              </a:spcBef>
              <a:spcAft>
                <a:spcPts val="0"/>
              </a:spcAft>
            </a:pPr>
            <a:r>
              <a:rPr lang="en-US" sz="3600" dirty="0">
                <a:solidFill>
                  <a:schemeClr val="bg1"/>
                </a:solidFill>
                <a:latin typeface="Calibri"/>
              </a:rPr>
              <a:t>Introduction</a:t>
            </a:r>
            <a:endParaRPr lang="en-ZA" sz="3600" dirty="0">
              <a:solidFill>
                <a:schemeClr val="bg1"/>
              </a:solidFill>
              <a:latin typeface="Calibri"/>
            </a:endParaRPr>
          </a:p>
        </p:txBody>
      </p:sp>
    </p:spTree>
    <p:extLst>
      <p:ext uri="{BB962C8B-B14F-4D97-AF65-F5344CB8AC3E}">
        <p14:creationId xmlns:p14="http://schemas.microsoft.com/office/powerpoint/2010/main" xmlns="" val="2743403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Introduction</a:t>
            </a:r>
          </a:p>
        </p:txBody>
      </p:sp>
      <p:sp>
        <p:nvSpPr>
          <p:cNvPr id="3" name="Content Placeholder 2"/>
          <p:cNvSpPr>
            <a:spLocks noGrp="1"/>
          </p:cNvSpPr>
          <p:nvPr>
            <p:ph idx="1"/>
          </p:nvPr>
        </p:nvSpPr>
        <p:spPr>
          <a:xfrm>
            <a:off x="467544" y="980729"/>
            <a:ext cx="8229600" cy="720079"/>
          </a:xfrm>
        </p:spPr>
        <p:txBody>
          <a:bodyPr>
            <a:normAutofit/>
          </a:bodyPr>
          <a:lstStyle/>
          <a:p>
            <a:pPr marL="0" indent="0" algn="ctr">
              <a:buNone/>
            </a:pPr>
            <a:r>
              <a:rPr lang="en-ZA" sz="1900" dirty="0">
                <a:solidFill>
                  <a:schemeClr val="tx1">
                    <a:lumMod val="65000"/>
                    <a:lumOff val="35000"/>
                  </a:schemeClr>
                </a:solidFill>
              </a:rPr>
              <a:t>We refer to the proposed amendments to the Administrative Adjudication of Traffic Offences Amendment Bill 2015.  </a:t>
            </a:r>
          </a:p>
          <a:p>
            <a:pPr marL="0" indent="0" algn="ctr">
              <a:buNone/>
            </a:pPr>
            <a:endParaRPr lang="en-ZA" dirty="0">
              <a:solidFill>
                <a:schemeClr val="tx1">
                  <a:lumMod val="65000"/>
                  <a:lumOff val="35000"/>
                </a:schemeClr>
              </a:solidFill>
            </a:endParaRPr>
          </a:p>
          <a:p>
            <a:pPr marL="0" indent="0">
              <a:buNone/>
            </a:pPr>
            <a:endParaRPr lang="en-ZA" dirty="0"/>
          </a:p>
        </p:txBody>
      </p:sp>
      <p:graphicFrame>
        <p:nvGraphicFramePr>
          <p:cNvPr id="5" name="Diagram 4"/>
          <p:cNvGraphicFramePr/>
          <p:nvPr>
            <p:extLst>
              <p:ext uri="{D42A27DB-BD31-4B8C-83A1-F6EECF244321}">
                <p14:modId xmlns:p14="http://schemas.microsoft.com/office/powerpoint/2010/main" xmlns="" val="2216866287"/>
              </p:ext>
            </p:extLst>
          </p:nvPr>
        </p:nvGraphicFramePr>
        <p:xfrm>
          <a:off x="845834" y="1880828"/>
          <a:ext cx="7473019" cy="261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55776" y="1835531"/>
            <a:ext cx="3672408" cy="738664"/>
          </a:xfrm>
          <a:prstGeom prst="rect">
            <a:avLst/>
          </a:prstGeom>
          <a:noFill/>
        </p:spPr>
        <p:txBody>
          <a:bodyPr wrap="square" rtlCol="0">
            <a:spAutoFit/>
          </a:bodyPr>
          <a:lstStyle/>
          <a:p>
            <a:pPr algn="ctr"/>
            <a:r>
              <a:rPr lang="en-ZA" sz="1400" i="1" dirty="0">
                <a:solidFill>
                  <a:srgbClr val="C00000"/>
                </a:solidFill>
                <a:latin typeface="Trebuchet MS" panose="020B0603020202020204" pitchFamily="34" charset="0"/>
              </a:rPr>
              <a:t>Our approach to the Act is as per the diagram below which is </a:t>
            </a:r>
          </a:p>
          <a:p>
            <a:pPr algn="ctr"/>
            <a:r>
              <a:rPr lang="en-ZA" sz="1400" i="1" dirty="0">
                <a:solidFill>
                  <a:srgbClr val="C00000"/>
                </a:solidFill>
                <a:latin typeface="Trebuchet MS" panose="020B0603020202020204" pitchFamily="34" charset="0"/>
              </a:rPr>
              <a:t>Two Fold</a:t>
            </a:r>
          </a:p>
        </p:txBody>
      </p:sp>
      <p:sp>
        <p:nvSpPr>
          <p:cNvPr id="7" name="Content Placeholder 2"/>
          <p:cNvSpPr txBox="1">
            <a:spLocks/>
          </p:cNvSpPr>
          <p:nvPr/>
        </p:nvSpPr>
        <p:spPr>
          <a:xfrm>
            <a:off x="467544" y="4678040"/>
            <a:ext cx="8229600" cy="100811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ZA" sz="2400" dirty="0">
                <a:solidFill>
                  <a:schemeClr val="tx1">
                    <a:lumMod val="65000"/>
                    <a:lumOff val="35000"/>
                  </a:schemeClr>
                </a:solidFill>
              </a:rPr>
              <a:t>** Kindly note that our submissions are not in opposition to the act but are rather to bring attention to the unintended consequences</a:t>
            </a:r>
          </a:p>
          <a:p>
            <a:pPr marL="0" indent="0" algn="ctr" fontAlgn="auto">
              <a:spcAft>
                <a:spcPts val="0"/>
              </a:spcAft>
              <a:buFont typeface="Arial" pitchFamily="34" charset="0"/>
              <a:buNone/>
            </a:pPr>
            <a:endParaRPr lang="en-ZA" dirty="0">
              <a:solidFill>
                <a:schemeClr val="tx1">
                  <a:lumMod val="65000"/>
                  <a:lumOff val="35000"/>
                </a:schemeClr>
              </a:solidFill>
            </a:endParaRPr>
          </a:p>
          <a:p>
            <a:pPr marL="0" indent="0" fontAlgn="auto">
              <a:spcAft>
                <a:spcPts val="0"/>
              </a:spcAft>
              <a:buFont typeface="Arial" pitchFamily="34" charset="0"/>
              <a:buNone/>
            </a:pPr>
            <a:endParaRPr lang="en-ZA" dirty="0"/>
          </a:p>
        </p:txBody>
      </p:sp>
      <p:sp>
        <p:nvSpPr>
          <p:cNvPr id="4" name="Rounded Rectangle 3"/>
          <p:cNvSpPr/>
          <p:nvPr/>
        </p:nvSpPr>
        <p:spPr>
          <a:xfrm>
            <a:off x="1475656" y="4149080"/>
            <a:ext cx="2736304" cy="52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RTIA</a:t>
            </a:r>
          </a:p>
        </p:txBody>
      </p:sp>
      <p:cxnSp>
        <p:nvCxnSpPr>
          <p:cNvPr id="9" name="Straight Arrow Connector 8"/>
          <p:cNvCxnSpPr>
            <a:endCxn id="4" idx="0"/>
          </p:cNvCxnSpPr>
          <p:nvPr/>
        </p:nvCxnSpPr>
        <p:spPr>
          <a:xfrm>
            <a:off x="2843808" y="3789040"/>
            <a:ext cx="0" cy="3600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833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939027"/>
            <a:ext cx="7992888" cy="646331"/>
          </a:xfrm>
          <a:prstGeom prst="rect">
            <a:avLst/>
          </a:prstGeom>
          <a:noFill/>
        </p:spPr>
        <p:txBody>
          <a:bodyPr wrap="square" rtlCol="0">
            <a:spAutoFit/>
          </a:bodyPr>
          <a:lstStyle/>
          <a:p>
            <a:pPr algn="ctr" fontAlgn="auto">
              <a:spcBef>
                <a:spcPts val="0"/>
              </a:spcBef>
              <a:spcAft>
                <a:spcPts val="0"/>
              </a:spcAft>
            </a:pPr>
            <a:r>
              <a:rPr lang="en-US" sz="3600" dirty="0">
                <a:solidFill>
                  <a:schemeClr val="bg1"/>
                </a:solidFill>
                <a:latin typeface="Calibri"/>
              </a:rPr>
              <a:t>Administrative Matters</a:t>
            </a:r>
            <a:endParaRPr lang="en-ZA" sz="3600" dirty="0">
              <a:solidFill>
                <a:schemeClr val="bg1"/>
              </a:solidFill>
              <a:latin typeface="Calibri"/>
            </a:endParaRPr>
          </a:p>
        </p:txBody>
      </p:sp>
    </p:spTree>
    <p:extLst>
      <p:ext uri="{BB962C8B-B14F-4D97-AF65-F5344CB8AC3E}">
        <p14:creationId xmlns:p14="http://schemas.microsoft.com/office/powerpoint/2010/main" xmlns="" val="408985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Courtesy Letters</a:t>
            </a:r>
          </a:p>
        </p:txBody>
      </p:sp>
      <p:sp>
        <p:nvSpPr>
          <p:cNvPr id="4" name="Content Placeholder 3"/>
          <p:cNvSpPr>
            <a:spLocks noGrp="1"/>
          </p:cNvSpPr>
          <p:nvPr>
            <p:ph sz="half" idx="1"/>
          </p:nvPr>
        </p:nvSpPr>
        <p:spPr>
          <a:xfrm>
            <a:off x="457200" y="1063277"/>
            <a:ext cx="4038600" cy="2293715"/>
          </a:xfrm>
        </p:spPr>
        <p:txBody>
          <a:bodyPr>
            <a:normAutofit fontScale="92500" lnSpcReduction="10000"/>
          </a:bodyPr>
          <a:lstStyle/>
          <a:p>
            <a:pPr marL="0" indent="0">
              <a:buNone/>
            </a:pPr>
            <a:endParaRPr lang="en-ZA" sz="2600" b="1" dirty="0">
              <a:solidFill>
                <a:schemeClr val="accent1"/>
              </a:solidFill>
            </a:endParaRPr>
          </a:p>
          <a:p>
            <a:pPr marL="0" indent="0">
              <a:buNone/>
            </a:pPr>
            <a:r>
              <a:rPr lang="en-ZA" sz="2600" b="1" dirty="0">
                <a:solidFill>
                  <a:schemeClr val="accent1"/>
                </a:solidFill>
              </a:rPr>
              <a:t>Reference:</a:t>
            </a:r>
          </a:p>
          <a:p>
            <a:pPr marL="0" indent="0">
              <a:buNone/>
            </a:pPr>
            <a:endParaRPr lang="en-ZA" dirty="0"/>
          </a:p>
          <a:p>
            <a:pPr marL="0" indent="0">
              <a:buNone/>
            </a:pPr>
            <a:r>
              <a:rPr lang="en-ZA" sz="2000" i="1" dirty="0">
                <a:solidFill>
                  <a:schemeClr val="accent1"/>
                </a:solidFill>
              </a:rPr>
              <a:t>Chapter 3 : Section 19 (1) of Act 46 of 1998</a:t>
            </a:r>
          </a:p>
        </p:txBody>
      </p:sp>
      <p:sp>
        <p:nvSpPr>
          <p:cNvPr id="6" name="Content Placeholder 5"/>
          <p:cNvSpPr>
            <a:spLocks noGrp="1"/>
          </p:cNvSpPr>
          <p:nvPr>
            <p:ph sz="half" idx="2"/>
          </p:nvPr>
        </p:nvSpPr>
        <p:spPr>
          <a:xfrm>
            <a:off x="4648200" y="1063277"/>
            <a:ext cx="4038600" cy="2293715"/>
          </a:xfrm>
        </p:spPr>
        <p:txBody>
          <a:bodyPr>
            <a:normAutofit fontScale="92500" lnSpcReduction="10000"/>
          </a:bodyPr>
          <a:lstStyle/>
          <a:p>
            <a:pPr marL="0" indent="0">
              <a:buNone/>
            </a:pPr>
            <a:endParaRPr lang="en-ZA" sz="2600" b="1" dirty="0">
              <a:solidFill>
                <a:schemeClr val="tx1">
                  <a:lumMod val="50000"/>
                  <a:lumOff val="50000"/>
                </a:schemeClr>
              </a:solidFill>
            </a:endParaRPr>
          </a:p>
          <a:p>
            <a:pPr marL="0" indent="0">
              <a:buNone/>
            </a:pPr>
            <a:r>
              <a:rPr lang="en-ZA" sz="2600" b="1" dirty="0">
                <a:solidFill>
                  <a:schemeClr val="tx1">
                    <a:lumMod val="50000"/>
                    <a:lumOff val="50000"/>
                  </a:schemeClr>
                </a:solidFill>
              </a:rPr>
              <a:t>Submission:</a:t>
            </a:r>
          </a:p>
          <a:p>
            <a:pPr marL="0" indent="0">
              <a:buNone/>
            </a:pPr>
            <a:endParaRPr lang="en-ZA" sz="2000" u="sng" dirty="0">
              <a:solidFill>
                <a:schemeClr val="tx1">
                  <a:lumMod val="50000"/>
                  <a:lumOff val="50000"/>
                </a:schemeClr>
              </a:solidFill>
            </a:endParaRPr>
          </a:p>
          <a:p>
            <a:pPr marL="0" indent="0">
              <a:buNone/>
            </a:pPr>
            <a:r>
              <a:rPr lang="en-ZA" sz="2000" dirty="0">
                <a:solidFill>
                  <a:schemeClr val="tx1">
                    <a:lumMod val="50000"/>
                    <a:lumOff val="50000"/>
                  </a:schemeClr>
                </a:solidFill>
              </a:rPr>
              <a:t>We hope that the issuing out of courtesy letters will be in line with the prescript of the law throughout the country.</a:t>
            </a:r>
          </a:p>
        </p:txBody>
      </p:sp>
      <p:sp>
        <p:nvSpPr>
          <p:cNvPr id="3" name="TextBox 2"/>
          <p:cNvSpPr txBox="1"/>
          <p:nvPr/>
        </p:nvSpPr>
        <p:spPr>
          <a:xfrm>
            <a:off x="436908" y="3933056"/>
            <a:ext cx="5378524" cy="1477328"/>
          </a:xfrm>
          <a:prstGeom prst="rect">
            <a:avLst/>
          </a:prstGeom>
          <a:noFill/>
        </p:spPr>
        <p:txBody>
          <a:bodyPr wrap="none" rtlCol="0">
            <a:spAutoFit/>
          </a:bodyPr>
          <a:lstStyle/>
          <a:p>
            <a:r>
              <a:rPr lang="en-ZA" b="1" i="1" dirty="0"/>
              <a:t>Note</a:t>
            </a:r>
            <a:r>
              <a:rPr lang="en-ZA" b="1" dirty="0"/>
              <a:t>:</a:t>
            </a:r>
          </a:p>
          <a:p>
            <a:r>
              <a:rPr lang="en-ZA" dirty="0"/>
              <a:t>*Secured Mail vs Registered Mail</a:t>
            </a:r>
          </a:p>
          <a:p>
            <a:endParaRPr lang="en-ZA" dirty="0"/>
          </a:p>
          <a:p>
            <a:r>
              <a:rPr lang="en-ZA" dirty="0">
                <a:solidFill>
                  <a:schemeClr val="accent1">
                    <a:lumMod val="75000"/>
                  </a:schemeClr>
                </a:solidFill>
              </a:rPr>
              <a:t>*Ref:  </a:t>
            </a:r>
            <a:r>
              <a:rPr lang="en-ZA" i="1" dirty="0">
                <a:solidFill>
                  <a:schemeClr val="accent1">
                    <a:lumMod val="75000"/>
                  </a:schemeClr>
                </a:solidFill>
              </a:rPr>
              <a:t>AARTO Amendment Bill :  Section 1 (d), subsection (a</a:t>
            </a:r>
            <a:r>
              <a:rPr lang="en-ZA" dirty="0">
                <a:solidFill>
                  <a:schemeClr val="accent1">
                    <a:lumMod val="75000"/>
                  </a:schemeClr>
                </a:solidFill>
              </a:rPr>
              <a:t>)</a:t>
            </a:r>
          </a:p>
          <a:p>
            <a:r>
              <a:rPr lang="en-ZA" dirty="0"/>
              <a:t>        Electronic Prescription/services</a:t>
            </a:r>
          </a:p>
        </p:txBody>
      </p:sp>
    </p:spTree>
    <p:extLst>
      <p:ext uri="{BB962C8B-B14F-4D97-AF65-F5344CB8AC3E}">
        <p14:creationId xmlns:p14="http://schemas.microsoft.com/office/powerpoint/2010/main" xmlns="" val="103399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939027"/>
            <a:ext cx="7992888" cy="1200329"/>
          </a:xfrm>
          <a:prstGeom prst="rect">
            <a:avLst/>
          </a:prstGeom>
          <a:noFill/>
        </p:spPr>
        <p:txBody>
          <a:bodyPr wrap="square" rtlCol="0">
            <a:spAutoFit/>
          </a:bodyPr>
          <a:lstStyle/>
          <a:p>
            <a:pPr algn="ctr" fontAlgn="auto">
              <a:spcBef>
                <a:spcPts val="0"/>
              </a:spcBef>
              <a:spcAft>
                <a:spcPts val="0"/>
              </a:spcAft>
            </a:pPr>
            <a:r>
              <a:rPr lang="en-US" sz="3600" dirty="0">
                <a:solidFill>
                  <a:schemeClr val="bg1"/>
                </a:solidFill>
                <a:latin typeface="Calibri"/>
              </a:rPr>
              <a:t>Points Demerit Impact</a:t>
            </a:r>
          </a:p>
          <a:p>
            <a:pPr algn="ctr" fontAlgn="auto">
              <a:spcBef>
                <a:spcPts val="0"/>
              </a:spcBef>
              <a:spcAft>
                <a:spcPts val="0"/>
              </a:spcAft>
            </a:pPr>
            <a:r>
              <a:rPr lang="en-US" sz="3600" dirty="0">
                <a:solidFill>
                  <a:schemeClr val="bg1"/>
                </a:solidFill>
                <a:latin typeface="Calibri"/>
              </a:rPr>
              <a:t>(Behavioural Modification)</a:t>
            </a:r>
            <a:endParaRPr lang="en-ZA" sz="3600" dirty="0">
              <a:solidFill>
                <a:schemeClr val="bg1"/>
              </a:solidFill>
              <a:latin typeface="Calibri"/>
            </a:endParaRPr>
          </a:p>
        </p:txBody>
      </p:sp>
    </p:spTree>
    <p:extLst>
      <p:ext uri="{BB962C8B-B14F-4D97-AF65-F5344CB8AC3E}">
        <p14:creationId xmlns:p14="http://schemas.microsoft.com/office/powerpoint/2010/main" xmlns="" val="3129166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11776</TotalTime>
  <Words>973</Words>
  <Application>Microsoft Office PowerPoint</Application>
  <PresentationFormat>On-screen Show (4:3)</PresentationFormat>
  <Paragraphs>150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SUBMISSION OF COMMENTS ON THE ADMINISTRATIVE ADJUDICATION OF TRAFFIC OFFENCES AMENDMENT BILL 2015  September 2016</vt:lpstr>
      <vt:lpstr>Slide 2</vt:lpstr>
      <vt:lpstr>Background</vt:lpstr>
      <vt:lpstr>AARTO Submission of Comments</vt:lpstr>
      <vt:lpstr>Slide 5</vt:lpstr>
      <vt:lpstr>Introduction</vt:lpstr>
      <vt:lpstr>Slide 7</vt:lpstr>
      <vt:lpstr>Courtesy Letters</vt:lpstr>
      <vt:lpstr>Slide 9</vt:lpstr>
      <vt:lpstr>Introduction to Behavioural Modification</vt:lpstr>
      <vt:lpstr>Economic Impact on the poor</vt:lpstr>
      <vt:lpstr>Pilot Phase Lessons Learned</vt:lpstr>
      <vt:lpstr>Potential Constitutional Conflict</vt:lpstr>
      <vt:lpstr>Potential Investment Destruction</vt:lpstr>
      <vt:lpstr>Conclusion</vt:lpstr>
      <vt:lpstr>END</vt:lpstr>
    </vt:vector>
  </TitlesOfParts>
  <Company>Mindcor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 P&amp;SCM  Increasing engagement and integration via the  development of an alternate performance and leadership culture  Proposal</dc:title>
  <dc:creator>Rucksana</dc:creator>
  <cp:lastModifiedBy>PUMZA</cp:lastModifiedBy>
  <cp:revision>436</cp:revision>
  <dcterms:created xsi:type="dcterms:W3CDTF">2009-08-13T09:14:13Z</dcterms:created>
  <dcterms:modified xsi:type="dcterms:W3CDTF">2016-09-12T07:26:46Z</dcterms:modified>
</cp:coreProperties>
</file>