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9" r:id="rId2"/>
  </p:sldMasterIdLst>
  <p:notesMasterIdLst>
    <p:notesMasterId r:id="rId12"/>
  </p:notesMasterIdLst>
  <p:handoutMasterIdLst>
    <p:handoutMasterId r:id="rId13"/>
  </p:handoutMasterIdLst>
  <p:sldIdLst>
    <p:sldId id="256" r:id="rId3"/>
    <p:sldId id="374" r:id="rId4"/>
    <p:sldId id="272" r:id="rId5"/>
    <p:sldId id="366" r:id="rId6"/>
    <p:sldId id="419" r:id="rId7"/>
    <p:sldId id="420" r:id="rId8"/>
    <p:sldId id="421" r:id="rId9"/>
    <p:sldId id="422" r:id="rId10"/>
    <p:sldId id="418"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00"/>
    <a:srgbClr val="993937"/>
    <a:srgbClr val="B77727"/>
    <a:srgbClr val="CAA53B"/>
    <a:srgbClr val="A99F1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97" autoAdjust="0"/>
    <p:restoredTop sz="96270" autoAdjust="0"/>
  </p:normalViewPr>
  <p:slideViewPr>
    <p:cSldViewPr>
      <p:cViewPr>
        <p:scale>
          <a:sx n="74" d="100"/>
          <a:sy n="74" d="100"/>
        </p:scale>
        <p:origin x="-2694" y="-918"/>
      </p:cViewPr>
      <p:guideLst>
        <p:guide orient="horz" pos="2160"/>
        <p:guide pos="2880"/>
      </p:guideLst>
    </p:cSldViewPr>
  </p:slideViewPr>
  <p:notesTextViewPr>
    <p:cViewPr>
      <p:scale>
        <a:sx n="100" d="100"/>
        <a:sy n="100" d="100"/>
      </p:scale>
      <p:origin x="0" y="0"/>
    </p:cViewPr>
  </p:notesTextViewPr>
  <p:sorterViewPr>
    <p:cViewPr>
      <p:scale>
        <a:sx n="160" d="100"/>
        <a:sy n="160" d="100"/>
      </p:scale>
      <p:origin x="0" y="0"/>
    </p:cViewPr>
  </p:sorterViewPr>
  <p:notesViewPr>
    <p:cSldViewPr>
      <p:cViewPr varScale="1">
        <p:scale>
          <a:sx n="51" d="100"/>
          <a:sy n="51" d="100"/>
        </p:scale>
        <p:origin x="-2208" y="-108"/>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sz="1000" dirty="0" smtClean="0">
                <a:latin typeface="Gill Sans"/>
                <a:cs typeface="Gill Sans"/>
              </a:rPr>
              <a:t>DEPARTMENT OF ARTS AND CULTURE</a:t>
            </a:r>
            <a:endParaRPr lang="en-US" sz="1000" dirty="0">
              <a:latin typeface="Gill Sans"/>
              <a:cs typeface="Gill Sans"/>
            </a:endParaRPr>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B067551-1F5D-0341-B9EA-7928B0DA13A7}" type="datetime1">
              <a:rPr lang="en-US" sz="900" smtClean="0">
                <a:latin typeface="Gill Sans"/>
                <a:cs typeface="Gill Sans"/>
              </a:rPr>
              <a:pPr/>
              <a:t>9/7/2016</a:t>
            </a:fld>
            <a:endParaRPr lang="en-US" sz="900" dirty="0">
              <a:latin typeface="Gill Sans"/>
              <a:cs typeface="Gill Sans"/>
            </a:endParaRPr>
          </a:p>
        </p:txBody>
      </p:sp>
      <p:sp>
        <p:nvSpPr>
          <p:cNvPr id="4" name="Footer Placeholder 3"/>
          <p:cNvSpPr>
            <a:spLocks noGrp="1"/>
          </p:cNvSpPr>
          <p:nvPr>
            <p:ph type="ftr" sz="quarter" idx="2"/>
          </p:nvPr>
        </p:nvSpPr>
        <p:spPr>
          <a:xfrm>
            <a:off x="0" y="9430306"/>
            <a:ext cx="2945659" cy="496332"/>
          </a:xfrm>
          <a:prstGeom prst="rect">
            <a:avLst/>
          </a:prstGeom>
        </p:spPr>
        <p:txBody>
          <a:bodyPr vert="horz" lIns="91440" tIns="45720" rIns="91440" bIns="45720" rtlCol="0" anchor="t"/>
          <a:lstStyle>
            <a:lvl1pPr algn="l">
              <a:defRPr sz="1200"/>
            </a:lvl1pPr>
          </a:lstStyle>
          <a:p>
            <a:r>
              <a:rPr lang="en-US" sz="900" dirty="0" smtClean="0">
                <a:latin typeface="Calibri (Body)"/>
                <a:cs typeface="Calibri (Body)"/>
              </a:rPr>
              <a:t>INSERT YOUR THEME HERE</a:t>
            </a:r>
            <a:endParaRPr lang="en-US" sz="900" dirty="0">
              <a:latin typeface="Calibri (Body)"/>
              <a:cs typeface="Calibri (Body)"/>
            </a:endParaRPr>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t"/>
          <a:lstStyle>
            <a:lvl1pPr algn="r">
              <a:defRPr sz="1200"/>
            </a:lvl1pPr>
          </a:lstStyle>
          <a:p>
            <a:fld id="{CD67EF3C-C429-054A-8787-30F50F0F2813}" type="slidenum">
              <a:rPr lang="en-US" sz="900" smtClean="0">
                <a:latin typeface="Gill Sans"/>
                <a:cs typeface="Gill Sans"/>
              </a:rPr>
              <a:pPr/>
              <a:t>‹#›</a:t>
            </a:fld>
            <a:endParaRPr lang="en-US" sz="900" dirty="0">
              <a:latin typeface="Gill Sans"/>
              <a:cs typeface="Gill Sans"/>
            </a:endParaRPr>
          </a:p>
        </p:txBody>
      </p:sp>
    </p:spTree>
    <p:extLst>
      <p:ext uri="{BB962C8B-B14F-4D97-AF65-F5344CB8AC3E}">
        <p14:creationId xmlns:p14="http://schemas.microsoft.com/office/powerpoint/2010/main" xmlns="" val="3249423277"/>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dirty="0" smtClean="0"/>
              <a:t>DEPARTMENT OF ARTS AND CULTURE</a:t>
            </a:r>
            <a:endParaRPr lang="en-US"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6F60FE2-17F6-6946-AE1B-DAB315879F09}" type="datetime1">
              <a:rPr lang="en-US" smtClean="0"/>
              <a:pPr/>
              <a:t>9/7/2016</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90E4B56-0DDA-AA4D-BBA2-B941666BDE94}" type="slidenum">
              <a:rPr lang="en-US" smtClean="0"/>
              <a:pPr/>
              <a:t>‹#›</a:t>
            </a:fld>
            <a:endParaRPr lang="en-US" dirty="0"/>
          </a:p>
        </p:txBody>
      </p:sp>
    </p:spTree>
    <p:extLst>
      <p:ext uri="{BB962C8B-B14F-4D97-AF65-F5344CB8AC3E}">
        <p14:creationId xmlns:p14="http://schemas.microsoft.com/office/powerpoint/2010/main" xmlns="" val="607759351"/>
      </p:ext>
    </p:extLst>
  </p:cSld>
  <p:clrMap bg1="lt1" tx1="dk1" bg2="lt2" tx2="dk2" accent1="accent1" accent2="accent2" accent3="accent3" accent4="accent4" accent5="accent5" accent6="accent6" hlink="hlink" folHlink="folHlink"/>
  <p:hf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p:cNvSpPr>
          <p:nvPr>
            <p:ph type="sldImg"/>
          </p:nvPr>
        </p:nvSpPr>
        <p:spPr bwMode="auto">
          <a:noFill/>
          <a:ln>
            <a:solidFill>
              <a:srgbClr val="000000"/>
            </a:solidFill>
            <a:miter lim="800000"/>
            <a:headEnd/>
            <a:tailEnd/>
          </a:ln>
        </p:spPr>
      </p:sp>
      <p:sp>
        <p:nvSpPr>
          <p:cNvPr id="5122" name="Notes Placeholder 2"/>
          <p:cNvSpPr>
            <a:spLocks noGrp="1"/>
          </p:cNvSpPr>
          <p:nvPr>
            <p:ph type="body" idx="1"/>
          </p:nvPr>
        </p:nvSpPr>
        <p:spPr>
          <a:noFill/>
          <a:ln/>
        </p:spPr>
        <p:txBody>
          <a:bodyPr/>
          <a:lstStyle/>
          <a:p>
            <a:pPr eaLnBrk="1" hangingPunct="1">
              <a:spcBef>
                <a:spcPct val="0"/>
              </a:spcBef>
            </a:pPr>
            <a:endParaRPr lang="en-ZA" dirty="0" smtClean="0"/>
          </a:p>
        </p:txBody>
      </p:sp>
      <p:sp>
        <p:nvSpPr>
          <p:cNvPr id="5123" name="Slide Number Placeholder 3"/>
          <p:cNvSpPr>
            <a:spLocks noGrp="1"/>
          </p:cNvSpPr>
          <p:nvPr>
            <p:ph type="sldNum" sz="quarter" idx="5"/>
          </p:nvPr>
        </p:nvSpPr>
        <p:spPr>
          <a:noFill/>
        </p:spPr>
        <p:txBody>
          <a:bodyPr/>
          <a:lstStyle/>
          <a:p>
            <a:fld id="{D9C3C2CF-66CB-40BC-8DA6-807332ED83E7}" type="slidenum">
              <a:rPr lang="en-ZA" smtClean="0">
                <a:solidFill>
                  <a:prstClr val="black"/>
                </a:solidFill>
              </a:rPr>
              <a:pPr/>
              <a:t>2</a:t>
            </a:fld>
            <a:endParaRPr lang="en-ZA" dirty="0" smtClean="0">
              <a:solidFill>
                <a:prstClr val="black"/>
              </a:solidFill>
            </a:endParaRPr>
          </a:p>
        </p:txBody>
      </p:sp>
    </p:spTree>
    <p:extLst>
      <p:ext uri="{BB962C8B-B14F-4D97-AF65-F5344CB8AC3E}">
        <p14:creationId xmlns:p14="http://schemas.microsoft.com/office/powerpoint/2010/main" xmlns="" val="161364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9/7/2016</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9</a:t>
            </a:fld>
            <a:endParaRPr lang="en-US" dirty="0"/>
          </a:p>
        </p:txBody>
      </p:sp>
    </p:spTree>
    <p:extLst>
      <p:ext uri="{BB962C8B-B14F-4D97-AF65-F5344CB8AC3E}">
        <p14:creationId xmlns:p14="http://schemas.microsoft.com/office/powerpoint/2010/main" xmlns="" val="23201826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2743200"/>
            <a:ext cx="9144000" cy="1828800"/>
          </a:xfrm>
          <a:prstGeom prst="rect">
            <a:avLst/>
          </a:prstGeom>
          <a:solidFill>
            <a:srgbClr val="B77727"/>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3163246" y="2986408"/>
            <a:ext cx="5591793" cy="721140"/>
          </a:xfrm>
        </p:spPr>
        <p:txBody>
          <a:bodyPr anchor="t" anchorCtr="0">
            <a:normAutofit/>
          </a:bodyPr>
          <a:lstStyle>
            <a:lvl1pPr algn="l">
              <a:defRPr sz="2400">
                <a:solidFill>
                  <a:schemeClr val="bg1"/>
                </a:solidFill>
              </a:defRPr>
            </a:lvl1pPr>
          </a:lstStyle>
          <a:p>
            <a:r>
              <a:rPr lang="en-ZA" dirty="0" smtClean="0"/>
              <a:t>Click here to add your main title</a:t>
            </a:r>
            <a:endParaRPr lang="en-ZA" dirty="0"/>
          </a:p>
        </p:txBody>
      </p:sp>
      <p:sp>
        <p:nvSpPr>
          <p:cNvPr id="3" name="Subtitle 2"/>
          <p:cNvSpPr>
            <a:spLocks noGrp="1"/>
          </p:cNvSpPr>
          <p:nvPr>
            <p:ph type="subTitle" idx="1"/>
          </p:nvPr>
        </p:nvSpPr>
        <p:spPr>
          <a:xfrm>
            <a:off x="3163246" y="3813960"/>
            <a:ext cx="5599754" cy="453240"/>
          </a:xfrm>
        </p:spPr>
        <p:txBody>
          <a:bodyPr anchor="t">
            <a:normAutofit/>
          </a:bodyPr>
          <a:lstStyle>
            <a:lvl1pPr marL="0" indent="0" algn="l">
              <a:buNone/>
              <a:defRPr sz="1800" b="0" i="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pic>
        <p:nvPicPr>
          <p:cNvPr id="6" name="Picture 5" descr="Letterhead logo.jpg"/>
          <p:cNvPicPr>
            <a:picLocks noChangeAspect="1"/>
          </p:cNvPicPr>
          <p:nvPr userDrawn="1"/>
        </p:nvPicPr>
        <p:blipFill>
          <a:blip r:embed="rId2" cstate="print"/>
          <a:stretch>
            <a:fillRect/>
          </a:stretch>
        </p:blipFill>
        <p:spPr>
          <a:xfrm>
            <a:off x="457200" y="533400"/>
            <a:ext cx="2286000" cy="829056"/>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66800" y="2209800"/>
            <a:ext cx="6954587" cy="566738"/>
          </a:xfrm>
        </p:spPr>
        <p:txBody>
          <a:bodyPr anchor="b"/>
          <a:lstStyle>
            <a:lvl1pPr algn="ctr">
              <a:defRPr sz="3200" b="1"/>
            </a:lvl1pPr>
          </a:lstStyle>
          <a:p>
            <a:r>
              <a:rPr lang="en-US" dirty="0" smtClean="0"/>
              <a:t>Thank you</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print"/>
          <a:srcRect/>
          <a:stretch>
            <a:fillRect/>
          </a:stretch>
        </p:blipFill>
        <p:spPr bwMode="auto">
          <a:xfrm>
            <a:off x="112713" y="6257925"/>
            <a:ext cx="1658937" cy="493713"/>
          </a:xfrm>
          <a:prstGeom prst="rect">
            <a:avLst/>
          </a:prstGeom>
          <a:noFill/>
          <a:ln w="9525">
            <a:noFill/>
            <a:miter lim="800000"/>
            <a:headEnd/>
            <a:tailEnd/>
          </a:ln>
        </p:spPr>
      </p:pic>
      <p:pic>
        <p:nvPicPr>
          <p:cNvPr id="5" name="Picture 5" descr="final footer.jpg"/>
          <p:cNvPicPr>
            <a:picLocks noChangeAspect="1"/>
          </p:cNvPicPr>
          <p:nvPr userDrawn="1"/>
        </p:nvPicPr>
        <p:blipFill>
          <a:blip r:embed="rId3" cstate="print"/>
          <a:srcRect/>
          <a:stretch>
            <a:fillRect/>
          </a:stretch>
        </p:blipFill>
        <p:spPr bwMode="auto">
          <a:xfrm>
            <a:off x="1924050" y="6248400"/>
            <a:ext cx="7219950" cy="609600"/>
          </a:xfrm>
          <a:prstGeom prst="rect">
            <a:avLst/>
          </a:prstGeom>
          <a:noFill/>
          <a:ln w="9525">
            <a:noFill/>
            <a:miter lim="800000"/>
            <a:headEnd/>
            <a:tailEnd/>
          </a:ln>
        </p:spPr>
      </p:pic>
      <p:sp>
        <p:nvSpPr>
          <p:cNvPr id="2" name="Title 1"/>
          <p:cNvSpPr>
            <a:spLocks noGrp="1"/>
          </p:cNvSpPr>
          <p:nvPr>
            <p:ph type="ctrTitle"/>
          </p:nvPr>
        </p:nvSpPr>
        <p:spPr>
          <a:xfrm>
            <a:off x="685800" y="1280915"/>
            <a:ext cx="7772400" cy="1470025"/>
          </a:xfrm>
        </p:spPr>
        <p:txBody>
          <a:bodyPr>
            <a:normAutofit/>
          </a:bodyPr>
          <a:lstStyle>
            <a:lvl1pPr algn="l">
              <a:defRPr sz="3000" b="1">
                <a:solidFill>
                  <a:srgbClr val="800000"/>
                </a:solidFill>
                <a:latin typeface="Gill Sans BOLD"/>
                <a:cs typeface="Gill Sans BOLD"/>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681980" y="2456330"/>
            <a:ext cx="6400800" cy="1752600"/>
          </a:xfrm>
        </p:spPr>
        <p:txBody>
          <a:bodyPr>
            <a:normAutofit/>
          </a:bodyPr>
          <a:lstStyle>
            <a:lvl1pPr marL="0" indent="0" algn="l">
              <a:buFont typeface="Arial"/>
              <a:buChar char="•"/>
              <a:defRPr sz="1800">
                <a:solidFill>
                  <a:schemeClr val="tx1">
                    <a:tint val="75000"/>
                  </a:schemeClr>
                </a:solidFill>
                <a:latin typeface="Gill Sans"/>
                <a:cs typeface="Gill San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xmlns="" val="338113138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3" name="Content Placeholder 2"/>
          <p:cNvSpPr>
            <a:spLocks noGrp="1"/>
          </p:cNvSpPr>
          <p:nvPr>
            <p:ph idx="1"/>
          </p:nvPr>
        </p:nvSpPr>
        <p:spPr>
          <a:xfrm>
            <a:off x="1600200" y="1600201"/>
            <a:ext cx="6934200" cy="4343400"/>
          </a:xfr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1"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199" y="2924944"/>
            <a:ext cx="6894513" cy="1362075"/>
          </a:xfrm>
        </p:spPr>
        <p:txBody>
          <a:bodyPr anchor="t">
            <a:normAutofit/>
          </a:bodyPr>
          <a:lstStyle>
            <a:lvl1pPr algn="l">
              <a:defRPr sz="1800" b="1" cap="all"/>
            </a:lvl1pPr>
          </a:lstStyle>
          <a:p>
            <a:r>
              <a:rPr lang="en-US" dirty="0" smtClean="0"/>
              <a:t>Click to edit Master title style</a:t>
            </a:r>
            <a:endParaRPr lang="en-ZA" dirty="0"/>
          </a:p>
        </p:txBody>
      </p:sp>
      <p:sp>
        <p:nvSpPr>
          <p:cNvPr id="3" name="Text Placeholder 2"/>
          <p:cNvSpPr>
            <a:spLocks noGrp="1"/>
          </p:cNvSpPr>
          <p:nvPr>
            <p:ph type="body" idx="1"/>
          </p:nvPr>
        </p:nvSpPr>
        <p:spPr>
          <a:xfrm>
            <a:off x="1600199" y="1268760"/>
            <a:ext cx="6894513" cy="1500187"/>
          </a:xfrm>
        </p:spPr>
        <p:txBody>
          <a:bodyPr anchor="b">
            <a:normAutofit/>
          </a:bodyPr>
          <a:lstStyle>
            <a:lvl1pPr marL="0" indent="0">
              <a:buNone/>
              <a:defRPr sz="1600">
                <a:solidFill>
                  <a:schemeClr val="tx1">
                    <a:tint val="7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9"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800"/>
            </a:lvl1pPr>
          </a:lstStyle>
          <a:p>
            <a:r>
              <a:rPr lang="en-US" dirty="0" smtClean="0"/>
              <a:t>Click to edit Master title style</a:t>
            </a:r>
            <a:endParaRPr lang="en-ZA" dirty="0"/>
          </a:p>
        </p:txBody>
      </p:sp>
      <p:sp>
        <p:nvSpPr>
          <p:cNvPr id="3" name="Content Placeholder 2"/>
          <p:cNvSpPr>
            <a:spLocks noGrp="1"/>
          </p:cNvSpPr>
          <p:nvPr>
            <p:ph sz="half" idx="1"/>
          </p:nvPr>
        </p:nvSpPr>
        <p:spPr>
          <a:xfrm>
            <a:off x="457200" y="1600201"/>
            <a:ext cx="4038600" cy="4343399"/>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Content Placeholder 3"/>
          <p:cNvSpPr>
            <a:spLocks noGrp="1"/>
          </p:cNvSpPr>
          <p:nvPr>
            <p:ph sz="half" idx="2"/>
          </p:nvPr>
        </p:nvSpPr>
        <p:spPr>
          <a:xfrm>
            <a:off x="4648200" y="1600201"/>
            <a:ext cx="4038600" cy="4343400"/>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ZA" dirty="0"/>
          </a:p>
        </p:txBody>
      </p:sp>
      <p:sp>
        <p:nvSpPr>
          <p:cNvPr id="3" name="Text Placeholder 2"/>
          <p:cNvSpPr>
            <a:spLocks noGrp="1"/>
          </p:cNvSpPr>
          <p:nvPr>
            <p:ph type="body" idx="1"/>
          </p:nvPr>
        </p:nvSpPr>
        <p:spPr>
          <a:xfrm>
            <a:off x="457200" y="1535113"/>
            <a:ext cx="4040188" cy="639762"/>
          </a:xfrm>
        </p:spPr>
        <p:txBody>
          <a:bodyPr anchor="t" anchorCtr="0">
            <a:no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5" name="Text Placeholder 4"/>
          <p:cNvSpPr>
            <a:spLocks noGrp="1"/>
          </p:cNvSpPr>
          <p:nvPr>
            <p:ph type="body" sz="quarter" idx="3"/>
          </p:nvPr>
        </p:nvSpPr>
        <p:spPr>
          <a:xfrm>
            <a:off x="4645025" y="1535113"/>
            <a:ext cx="4041775" cy="639762"/>
          </a:xfrm>
        </p:spPr>
        <p:txBody>
          <a:bodyPr anchor="t" anchorCtr="0">
            <a:norm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8" name="Slide Number Placeholder 5"/>
          <p:cNvSpPr>
            <a:spLocks noGrp="1"/>
          </p:cNvSpPr>
          <p:nvPr>
            <p:ph type="sldNum" sz="quarter" idx="10"/>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8"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4"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3"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1865313" cy="1162050"/>
          </a:xfrm>
        </p:spPr>
        <p:txBody>
          <a:bodyPr anchor="t" anchorCtr="0">
            <a:normAutofit/>
          </a:bodyPr>
          <a:lstStyle>
            <a:lvl1pPr algn="l">
              <a:defRPr sz="1400" b="1"/>
            </a:lvl1pPr>
          </a:lstStyle>
          <a:p>
            <a:r>
              <a:rPr lang="en-US" dirty="0" smtClean="0"/>
              <a:t>Click to edit Master title style</a:t>
            </a:r>
            <a:endParaRPr lang="en-ZA" dirty="0"/>
          </a:p>
        </p:txBody>
      </p:sp>
      <p:sp>
        <p:nvSpPr>
          <p:cNvPr id="3" name="Content Placeholder 2"/>
          <p:cNvSpPr>
            <a:spLocks noGrp="1"/>
          </p:cNvSpPr>
          <p:nvPr>
            <p:ph idx="1"/>
          </p:nvPr>
        </p:nvSpPr>
        <p:spPr>
          <a:xfrm>
            <a:off x="3575050" y="273051"/>
            <a:ext cx="5035550" cy="5670550"/>
          </a:xfrm>
        </p:spPr>
        <p:txBody>
          <a:bodyPr/>
          <a:lstStyle>
            <a:lvl1pPr>
              <a:defRPr sz="1800">
                <a:latin typeface="Arial"/>
                <a:cs typeface="Arial"/>
              </a:defRPr>
            </a:lvl1pPr>
            <a:lvl2pPr>
              <a:defRPr sz="1600">
                <a:latin typeface="Arial"/>
                <a:cs typeface="Arial"/>
              </a:defRPr>
            </a:lvl2pPr>
            <a:lvl3pPr>
              <a:defRPr sz="1400">
                <a:latin typeface="Arial"/>
                <a:cs typeface="Arial"/>
              </a:defRPr>
            </a:lvl3pPr>
            <a:lvl4pPr>
              <a:defRPr sz="1050">
                <a:latin typeface="Arial"/>
                <a:cs typeface="Arial"/>
              </a:defRPr>
            </a:lvl4pPr>
            <a:lvl5pPr>
              <a:defRPr sz="800">
                <a:latin typeface="Arial"/>
                <a:cs typeface="Aria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Text Placeholder 3"/>
          <p:cNvSpPr>
            <a:spLocks noGrp="1"/>
          </p:cNvSpPr>
          <p:nvPr>
            <p:ph type="body" sz="half" idx="2"/>
          </p:nvPr>
        </p:nvSpPr>
        <p:spPr>
          <a:xfrm>
            <a:off x="1600200" y="1435101"/>
            <a:ext cx="1865313" cy="4508500"/>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199" y="4800600"/>
            <a:ext cx="6954587" cy="566738"/>
          </a:xfrm>
        </p:spPr>
        <p:txBody>
          <a:bodyPr anchor="b"/>
          <a:lstStyle>
            <a:lvl1pPr algn="l">
              <a:defRPr sz="2000" b="1"/>
            </a:lvl1pPr>
          </a:lstStyle>
          <a:p>
            <a:r>
              <a:rPr lang="en-US" dirty="0" smtClean="0"/>
              <a:t>Click to edit Master title style</a:t>
            </a:r>
            <a:endParaRPr lang="en-ZA" dirty="0"/>
          </a:p>
        </p:txBody>
      </p:sp>
      <p:sp>
        <p:nvSpPr>
          <p:cNvPr id="3" name="Picture Placeholder 2"/>
          <p:cNvSpPr>
            <a:spLocks noGrp="1"/>
          </p:cNvSpPr>
          <p:nvPr>
            <p:ph type="pic" idx="1"/>
          </p:nvPr>
        </p:nvSpPr>
        <p:spPr>
          <a:xfrm>
            <a:off x="1600199" y="612775"/>
            <a:ext cx="6954587" cy="4114800"/>
          </a:xfr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600199" y="5367338"/>
            <a:ext cx="6954587" cy="804862"/>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01824"/>
            <a:ext cx="8229600" cy="710952"/>
          </a:xfrm>
          <a:prstGeom prst="rect">
            <a:avLst/>
          </a:prstGeom>
        </p:spPr>
        <p:txBody>
          <a:bodyPr vert="horz" lIns="91440" tIns="45720" rIns="91440" bIns="45720" rtlCol="0" anchor="t" anchorCtr="0">
            <a:normAutofit/>
          </a:bodyPr>
          <a:lstStyle/>
          <a:p>
            <a:r>
              <a:rPr lang="en-US" dirty="0" smtClean="0"/>
              <a:t>Click to edit Master title style</a:t>
            </a:r>
            <a:endParaRPr lang="en-Z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Date Placeholder 3"/>
          <p:cNvSpPr>
            <a:spLocks noGrp="1"/>
          </p:cNvSpPr>
          <p:nvPr>
            <p:ph type="dt" sz="half" idx="2"/>
          </p:nvPr>
        </p:nvSpPr>
        <p:spPr>
          <a:xfrm>
            <a:off x="1112674" y="6356350"/>
            <a:ext cx="2133600" cy="365125"/>
          </a:xfrm>
          <a:prstGeom prst="rect">
            <a:avLst/>
          </a:prstGeom>
        </p:spPr>
        <p:txBody>
          <a:bodyPr vert="horz" lIns="91440" tIns="45720" rIns="91440" bIns="45720" rtlCol="0" anchor="ctr"/>
          <a:lstStyle>
            <a:lvl1pPr algn="l">
              <a:defRPr sz="1050" b="1">
                <a:solidFill>
                  <a:schemeClr val="bg1"/>
                </a:solidFill>
              </a:defRPr>
            </a:lvl1pPr>
          </a:lstStyle>
          <a:p>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a:solidFill>
                  <a:schemeClr val="bg1"/>
                </a:solidFill>
                <a:latin typeface="Verdana" pitchFamily="34" charset="0"/>
              </a:defRPr>
            </a:lvl1pPr>
          </a:lstStyle>
          <a:p>
            <a:endParaRPr lang="en-ZA" dirty="0"/>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11" name="Picture 10" descr="Letterhead footer.jpg"/>
          <p:cNvPicPr>
            <a:picLocks noChangeAspect="1"/>
          </p:cNvPicPr>
          <p:nvPr userDrawn="1"/>
        </p:nvPicPr>
        <p:blipFill>
          <a:blip r:embed="rId12" cstate="print"/>
          <a:stretch>
            <a:fillRect/>
          </a:stretch>
        </p:blipFill>
        <p:spPr>
          <a:xfrm>
            <a:off x="76200" y="5742432"/>
            <a:ext cx="7559040" cy="111556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lvl1pPr algn="l" defTabSz="914400" rtl="0" eaLnBrk="1" latinLnBrk="0" hangingPunct="1">
        <a:spcBef>
          <a:spcPct val="0"/>
        </a:spcBef>
        <a:buNone/>
        <a:defRPr sz="3600" b="1" kern="1200">
          <a:solidFill>
            <a:srgbClr val="800000"/>
          </a:solidFill>
          <a:latin typeface="Arial"/>
          <a:ea typeface="+mj-ea"/>
          <a:cs typeface="Arial"/>
        </a:defRPr>
      </a:lvl1pPr>
    </p:titleStyle>
    <p:body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defTabSz="457200">
              <a:defRPr/>
            </a:pPr>
            <a:fld id="{80F24E5D-64E5-417C-B1F9-D9B1D2190552}" type="datetimeFigureOut">
              <a:rPr lang="en-US">
                <a:solidFill>
                  <a:prstClr val="black">
                    <a:tint val="75000"/>
                  </a:prstClr>
                </a:solidFill>
              </a:rPr>
              <a:pPr defTabSz="457200">
                <a:defRPr/>
              </a:pPr>
              <a:t>9/7/2016</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defTabSz="457200">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cs typeface="+mn-cs"/>
              </a:defRPr>
            </a:lvl1pPr>
          </a:lstStyle>
          <a:p>
            <a:pPr defTabSz="457200">
              <a:defRPr/>
            </a:pPr>
            <a:fld id="{2CF12397-B734-4D37-A5DD-542BA4F21D1A}" type="slidenum">
              <a:rPr lang="en-US">
                <a:solidFill>
                  <a:prstClr val="black">
                    <a:tint val="75000"/>
                  </a:prstClr>
                </a:solidFill>
              </a:rPr>
              <a:pPr defTabSz="457200">
                <a:defRPr/>
              </a:pPr>
              <a:t>‹#›</a:t>
            </a:fld>
            <a:endParaRPr lang="en-US" dirty="0">
              <a:solidFill>
                <a:prstClr val="black">
                  <a:tint val="75000"/>
                </a:prstClr>
              </a:solidFill>
            </a:endParaRPr>
          </a:p>
        </p:txBody>
      </p:sp>
    </p:spTree>
    <p:extLst>
      <p:ext uri="{BB962C8B-B14F-4D97-AF65-F5344CB8AC3E}">
        <p14:creationId xmlns:p14="http://schemas.microsoft.com/office/powerpoint/2010/main" xmlns="" val="1645427544"/>
      </p:ext>
    </p:extLst>
  </p:cSld>
  <p:clrMap bg1="lt1" tx1="dk1" bg2="lt2" tx2="dk2" accent1="accent1" accent2="accent2" accent3="accent3" accent4="accent4" accent5="accent5" accent6="accent6" hlink="hlink" folHlink="folHlink"/>
  <p:sldLayoutIdLst>
    <p:sldLayoutId id="2147483660" r:id="rId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67744" y="2924944"/>
            <a:ext cx="6120680" cy="1440160"/>
          </a:xfrm>
        </p:spPr>
        <p:txBody>
          <a:bodyPr>
            <a:normAutofit/>
          </a:bodyPr>
          <a:lstStyle/>
          <a:p>
            <a:r>
              <a:rPr lang="en-GB" dirty="0" smtClean="0"/>
              <a:t>THE MVEZO SITE AND ITS POSITION IN RELATION TO THE NELSON MANDELA MUSEUM</a:t>
            </a:r>
            <a:endParaRPr lang="en-ZA" dirty="0"/>
          </a:p>
        </p:txBody>
      </p:sp>
      <p:sp>
        <p:nvSpPr>
          <p:cNvPr id="11" name="Rectangle 10"/>
          <p:cNvSpPr/>
          <p:nvPr/>
        </p:nvSpPr>
        <p:spPr>
          <a:xfrm>
            <a:off x="2339752" y="5085184"/>
            <a:ext cx="5587246" cy="523220"/>
          </a:xfrm>
          <a:prstGeom prst="rect">
            <a:avLst/>
          </a:prstGeom>
        </p:spPr>
        <p:txBody>
          <a:bodyPr wrap="square">
            <a:noAutofit/>
          </a:bodyPr>
          <a:lstStyle/>
          <a:p>
            <a:pPr>
              <a:spcAft>
                <a:spcPts val="600"/>
              </a:spcAft>
            </a:pPr>
            <a:r>
              <a:rPr lang="en-US" sz="1400" dirty="0" smtClean="0">
                <a:solidFill>
                  <a:srgbClr val="800000"/>
                </a:solidFill>
                <a:latin typeface="Arial"/>
                <a:cs typeface="Arial"/>
              </a:rPr>
              <a:t>Presented by: Department of Arts and Culture</a:t>
            </a:r>
            <a:endParaRPr lang="en-ZA" sz="1400" dirty="0" smtClean="0">
              <a:solidFill>
                <a:srgbClr val="800000"/>
              </a:solidFill>
              <a:latin typeface="Arial"/>
              <a:cs typeface="Arial"/>
            </a:endParaRPr>
          </a:p>
          <a:p>
            <a:pPr>
              <a:spcAft>
                <a:spcPts val="600"/>
              </a:spcAft>
            </a:pPr>
            <a:r>
              <a:rPr lang="en-ZA" sz="1400" dirty="0" smtClean="0">
                <a:solidFill>
                  <a:srgbClr val="800000"/>
                </a:solidFill>
                <a:latin typeface="Arial"/>
                <a:cs typeface="Arial"/>
              </a:rPr>
              <a:t>Date: 30 August  2016</a:t>
            </a:r>
            <a:endParaRPr lang="en-ZA" sz="1400" dirty="0">
              <a:solidFill>
                <a:srgbClr val="800000"/>
              </a:solidFill>
              <a:latin typeface="Arial"/>
              <a:cs typeface="Aria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971600" y="188640"/>
            <a:ext cx="6992937" cy="504056"/>
          </a:xfrm>
        </p:spPr>
        <p:txBody>
          <a:bodyPr>
            <a:noAutofit/>
          </a:bodyPr>
          <a:lstStyle/>
          <a:p>
            <a:pPr algn="ctr" eaLnBrk="1" hangingPunct="1"/>
            <a:r>
              <a:rPr lang="en-ZA" sz="2800" dirty="0" smtClean="0">
                <a:solidFill>
                  <a:srgbClr val="C00000"/>
                </a:solidFill>
                <a:latin typeface="Arial" panose="020B0604020202020204" pitchFamily="34" charset="0"/>
                <a:cs typeface="Arial" panose="020B0604020202020204" pitchFamily="34" charset="0"/>
              </a:rPr>
              <a:t>TABLE OF CONTENTS</a:t>
            </a:r>
            <a:endParaRPr lang="en-US" sz="2800" dirty="0" smtClean="0">
              <a:solidFill>
                <a:srgbClr val="C00000"/>
              </a:solidFill>
              <a:latin typeface="Arial" panose="020B0604020202020204" pitchFamily="34" charset="0"/>
              <a:ea typeface="Gill Sans BOLD"/>
              <a:cs typeface="Arial" panose="020B0604020202020204" pitchFamily="34" charset="0"/>
            </a:endParaRPr>
          </a:p>
        </p:txBody>
      </p:sp>
      <p:sp>
        <p:nvSpPr>
          <p:cNvPr id="4099" name="Subtitle 2"/>
          <p:cNvSpPr>
            <a:spLocks noGrp="1"/>
          </p:cNvSpPr>
          <p:nvPr>
            <p:ph type="subTitle" idx="1"/>
          </p:nvPr>
        </p:nvSpPr>
        <p:spPr>
          <a:xfrm>
            <a:off x="971600" y="1268759"/>
            <a:ext cx="7200800" cy="4104457"/>
          </a:xfrm>
        </p:spPr>
        <p:txBody>
          <a:bodyPr>
            <a:noAutofit/>
          </a:bodyPr>
          <a:lstStyle/>
          <a:p>
            <a:pPr marL="514350" indent="-514350">
              <a:spcBef>
                <a:spcPts val="600"/>
              </a:spcBef>
              <a:spcAft>
                <a:spcPts val="600"/>
              </a:spcAft>
              <a:buFont typeface="+mj-lt"/>
              <a:buAutoNum type="arabicPeriod"/>
            </a:pPr>
            <a:r>
              <a:rPr lang="en-US" sz="1600" b="1" dirty="0" smtClean="0">
                <a:solidFill>
                  <a:schemeClr val="tx1"/>
                </a:solidFill>
                <a:latin typeface="Arial" pitchFamily="34" charset="0"/>
                <a:cs typeface="Arial" pitchFamily="34" charset="0"/>
              </a:rPr>
              <a:t>PURPOSE OF PRESENTATION</a:t>
            </a:r>
          </a:p>
          <a:p>
            <a:pPr marL="514350" indent="-514350">
              <a:spcBef>
                <a:spcPts val="600"/>
              </a:spcBef>
              <a:spcAft>
                <a:spcPts val="600"/>
              </a:spcAft>
              <a:buFont typeface="+mj-lt"/>
              <a:buAutoNum type="arabicPeriod"/>
            </a:pPr>
            <a:r>
              <a:rPr lang="en-ZA" sz="1600" b="1" dirty="0" smtClean="0">
                <a:solidFill>
                  <a:schemeClr val="tx1"/>
                </a:solidFill>
                <a:latin typeface="Arial" pitchFamily="34" charset="0"/>
                <a:cs typeface="Arial" pitchFamily="34" charset="0"/>
              </a:rPr>
              <a:t>BACKGROUND</a:t>
            </a:r>
          </a:p>
          <a:p>
            <a:pPr marL="514350" indent="-514350">
              <a:spcBef>
                <a:spcPts val="600"/>
              </a:spcBef>
              <a:spcAft>
                <a:spcPts val="600"/>
              </a:spcAft>
              <a:buFont typeface="+mj-lt"/>
              <a:buAutoNum type="arabicPeriod"/>
            </a:pPr>
            <a:r>
              <a:rPr lang="en-GB" sz="1600" b="1" dirty="0" smtClean="0">
                <a:solidFill>
                  <a:schemeClr val="tx1"/>
                </a:solidFill>
                <a:latin typeface="Arial" pitchFamily="34" charset="0"/>
                <a:cs typeface="Arial" pitchFamily="34" charset="0"/>
              </a:rPr>
              <a:t>MVEZO LEGAL STATUS </a:t>
            </a:r>
          </a:p>
          <a:p>
            <a:pPr marL="514350" indent="-514350">
              <a:spcBef>
                <a:spcPts val="600"/>
              </a:spcBef>
              <a:spcAft>
                <a:spcPts val="600"/>
              </a:spcAft>
              <a:buFont typeface="+mj-lt"/>
              <a:buAutoNum type="arabicPeriod"/>
            </a:pPr>
            <a:r>
              <a:rPr lang="en-GB" sz="1600" b="1" dirty="0" smtClean="0">
                <a:solidFill>
                  <a:schemeClr val="tx1"/>
                </a:solidFill>
                <a:latin typeface="Arial" pitchFamily="34" charset="0"/>
                <a:cs typeface="Arial" pitchFamily="34" charset="0"/>
              </a:rPr>
              <a:t>MVEZO POSITION IN RELATION TO NELSON MANDELA MUSEUM</a:t>
            </a:r>
          </a:p>
          <a:p>
            <a:pPr marL="514350" indent="-514350">
              <a:spcBef>
                <a:spcPts val="600"/>
              </a:spcBef>
              <a:spcAft>
                <a:spcPts val="600"/>
              </a:spcAft>
              <a:buFont typeface="+mj-lt"/>
              <a:buAutoNum type="arabicPeriod"/>
            </a:pPr>
            <a:r>
              <a:rPr lang="en-GB" sz="1600" b="1" dirty="0">
                <a:solidFill>
                  <a:schemeClr val="tx1"/>
                </a:solidFill>
                <a:latin typeface="Arial" pitchFamily="34" charset="0"/>
                <a:cs typeface="Arial" pitchFamily="34" charset="0"/>
              </a:rPr>
              <a:t>DAC EXPENDITURE ON </a:t>
            </a:r>
            <a:r>
              <a:rPr lang="en-GB" sz="1600" b="1" dirty="0" smtClean="0">
                <a:solidFill>
                  <a:schemeClr val="tx1"/>
                </a:solidFill>
                <a:latin typeface="Arial" pitchFamily="34" charset="0"/>
                <a:cs typeface="Arial" pitchFamily="34" charset="0"/>
              </a:rPr>
              <a:t>MVEZO</a:t>
            </a:r>
          </a:p>
        </p:txBody>
      </p:sp>
      <p:sp>
        <p:nvSpPr>
          <p:cNvPr id="2" name="Rectangle 1"/>
          <p:cNvSpPr/>
          <p:nvPr/>
        </p:nvSpPr>
        <p:spPr>
          <a:xfrm>
            <a:off x="8676456" y="5877272"/>
            <a:ext cx="269626" cy="276999"/>
          </a:xfrm>
          <a:prstGeom prst="rect">
            <a:avLst/>
          </a:prstGeom>
        </p:spPr>
        <p:txBody>
          <a:bodyPr wrap="none">
            <a:spAutoFit/>
          </a:bodyPr>
          <a:lstStyle/>
          <a:p>
            <a:pPr fontAlgn="base">
              <a:spcBef>
                <a:spcPct val="0"/>
              </a:spcBef>
              <a:spcAft>
                <a:spcPct val="0"/>
              </a:spcAft>
            </a:pPr>
            <a:fld id="{004C067F-B046-4CAC-BDC3-481D4443F009}" type="slidenum">
              <a:rPr lang="en-ZA" altLang="en-US" sz="1200" b="1">
                <a:solidFill>
                  <a:srgbClr val="898989"/>
                </a:solidFill>
                <a:latin typeface="Arial" pitchFamily="34" charset="0"/>
                <a:cs typeface="Arial" charset="0"/>
              </a:rPr>
              <a:pPr fontAlgn="base">
                <a:spcBef>
                  <a:spcPct val="0"/>
                </a:spcBef>
                <a:spcAft>
                  <a:spcPct val="0"/>
                </a:spcAft>
              </a:pPr>
              <a:t>2</a:t>
            </a:fld>
            <a:endParaRPr lang="en-ZA" altLang="en-US" sz="1200" b="1" dirty="0">
              <a:solidFill>
                <a:srgbClr val="898989"/>
              </a:solidFill>
              <a:latin typeface="Arial" pitchFamily="34" charset="0"/>
              <a:cs typeface="Arial" charset="0"/>
            </a:endParaRPr>
          </a:p>
        </p:txBody>
      </p:sp>
    </p:spTree>
    <p:extLst>
      <p:ext uri="{BB962C8B-B14F-4D97-AF65-F5344CB8AC3E}">
        <p14:creationId xmlns:p14="http://schemas.microsoft.com/office/powerpoint/2010/main" xmlns="" val="6061549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504056"/>
          </a:xfrm>
        </p:spPr>
        <p:txBody>
          <a:bodyPr>
            <a:noAutofit/>
          </a:bodyPr>
          <a:lstStyle/>
          <a:p>
            <a:pPr algn="ctr"/>
            <a:r>
              <a:rPr lang="en-ZA" sz="3200" dirty="0">
                <a:solidFill>
                  <a:srgbClr val="C00000"/>
                </a:solidFill>
                <a:latin typeface="Arial" panose="020B0604020202020204" pitchFamily="34" charset="0"/>
                <a:cs typeface="Arial" panose="020B0604020202020204" pitchFamily="34" charset="0"/>
              </a:rPr>
              <a:t>1.  </a:t>
            </a:r>
            <a:r>
              <a:rPr lang="en-ZA" sz="3200" dirty="0" smtClean="0">
                <a:solidFill>
                  <a:srgbClr val="C00000"/>
                </a:solidFill>
                <a:latin typeface="Arial" panose="020B0604020202020204" pitchFamily="34" charset="0"/>
                <a:cs typeface="Arial" panose="020B0604020202020204" pitchFamily="34" charset="0"/>
              </a:rPr>
              <a:t>PURPOSE OF THE PRESENTATION </a:t>
            </a:r>
            <a:endParaRPr lang="en-ZA" sz="3200" dirty="0">
              <a:solidFill>
                <a:srgbClr val="C00000"/>
              </a:solidFill>
            </a:endParaRPr>
          </a:p>
        </p:txBody>
      </p:sp>
      <p:sp>
        <p:nvSpPr>
          <p:cNvPr id="3" name="Content Placeholder 2"/>
          <p:cNvSpPr>
            <a:spLocks noGrp="1"/>
          </p:cNvSpPr>
          <p:nvPr>
            <p:ph idx="1"/>
          </p:nvPr>
        </p:nvSpPr>
        <p:spPr>
          <a:xfrm>
            <a:off x="536503" y="1412776"/>
            <a:ext cx="7992888" cy="2304256"/>
          </a:xfrm>
        </p:spPr>
        <p:txBody>
          <a:bodyPr>
            <a:normAutofit/>
          </a:bodyPr>
          <a:lstStyle/>
          <a:p>
            <a:pPr lvl="0" algn="just" defTabSz="457200" eaLnBrk="0" fontAlgn="base" hangingPunct="0">
              <a:spcAft>
                <a:spcPct val="0"/>
              </a:spcAft>
            </a:pPr>
            <a:endParaRPr lang="en-US" sz="1400" b="0" dirty="0" smtClean="0">
              <a:solidFill>
                <a:schemeClr val="tx1"/>
              </a:solidFill>
              <a:latin typeface="Arial" panose="020B0604020202020204" pitchFamily="34" charset="0"/>
              <a:cs typeface="Arial" panose="020B0604020202020204" pitchFamily="34" charset="0"/>
            </a:endParaRPr>
          </a:p>
          <a:p>
            <a:pPr lvl="0" algn="just" defTabSz="457200" eaLnBrk="0" fontAlgn="base" hangingPunct="0">
              <a:spcAft>
                <a:spcPct val="0"/>
              </a:spcAft>
            </a:pPr>
            <a:endParaRPr lang="en-US" sz="1400" b="0" dirty="0">
              <a:solidFill>
                <a:schemeClr val="tx1"/>
              </a:solidFill>
              <a:latin typeface="Arial" panose="020B0604020202020204" pitchFamily="34" charset="0"/>
              <a:cs typeface="Arial" panose="020B0604020202020204" pitchFamily="34" charset="0"/>
            </a:endParaRPr>
          </a:p>
          <a:p>
            <a:pPr marL="0" indent="0" algn="just">
              <a:buNone/>
            </a:pPr>
            <a:r>
              <a:rPr lang="en-US" sz="2000" b="0" dirty="0" smtClean="0">
                <a:solidFill>
                  <a:schemeClr val="tx1"/>
                </a:solidFill>
              </a:rPr>
              <a:t>To</a:t>
            </a:r>
            <a:r>
              <a:rPr lang="en-GB" sz="2000" b="0" dirty="0">
                <a:solidFill>
                  <a:schemeClr val="tx1"/>
                </a:solidFill>
              </a:rPr>
              <a:t> </a:t>
            </a:r>
            <a:r>
              <a:rPr lang="en-GB" sz="2000" b="0" dirty="0" smtClean="0">
                <a:solidFill>
                  <a:schemeClr val="tx1"/>
                </a:solidFill>
              </a:rPr>
              <a:t>provide a briefing to the Portfolio Committee on </a:t>
            </a:r>
            <a:r>
              <a:rPr lang="en-GB" sz="2000" b="0" dirty="0">
                <a:solidFill>
                  <a:schemeClr val="tx1"/>
                </a:solidFill>
              </a:rPr>
              <a:t>the </a:t>
            </a:r>
            <a:r>
              <a:rPr lang="en-GB" sz="2000" b="0" dirty="0" err="1" smtClean="0">
                <a:solidFill>
                  <a:schemeClr val="tx1"/>
                </a:solidFill>
              </a:rPr>
              <a:t>Mvezo</a:t>
            </a:r>
            <a:r>
              <a:rPr lang="en-GB" sz="2000" b="0" dirty="0" smtClean="0">
                <a:solidFill>
                  <a:schemeClr val="tx1"/>
                </a:solidFill>
              </a:rPr>
              <a:t> </a:t>
            </a:r>
            <a:r>
              <a:rPr lang="en-GB" sz="2000" b="0" dirty="0">
                <a:solidFill>
                  <a:schemeClr val="tx1"/>
                </a:solidFill>
              </a:rPr>
              <a:t>site and its position in relation to the Nelson Mandela </a:t>
            </a:r>
            <a:r>
              <a:rPr lang="en-GB" sz="2000" b="0" dirty="0" smtClean="0">
                <a:solidFill>
                  <a:schemeClr val="tx1"/>
                </a:solidFill>
              </a:rPr>
              <a:t>Museum (NMM)</a:t>
            </a:r>
            <a:endParaRPr lang="en-US" sz="2000" b="0" dirty="0" smtClean="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4"/>
          </p:nvPr>
        </p:nvSpPr>
        <p:spPr/>
        <p:txBody>
          <a:bodyPr/>
          <a:lstStyle/>
          <a:p>
            <a:r>
              <a:rPr lang="en-ZA" dirty="0" smtClean="0"/>
              <a:t>3</a:t>
            </a:r>
          </a:p>
        </p:txBody>
      </p:sp>
      <p:sp>
        <p:nvSpPr>
          <p:cNvPr id="7" name="Title 1"/>
          <p:cNvSpPr txBox="1">
            <a:spLocks/>
          </p:cNvSpPr>
          <p:nvPr/>
        </p:nvSpPr>
        <p:spPr>
          <a:xfrm>
            <a:off x="467544" y="1916832"/>
            <a:ext cx="8229600" cy="720080"/>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endParaRPr lang="en-ZA" sz="2800" dirty="0">
              <a:solidFill>
                <a:srgbClr val="C00000"/>
              </a:solidFill>
            </a:endParaRPr>
          </a:p>
        </p:txBody>
      </p:sp>
      <p:sp>
        <p:nvSpPr>
          <p:cNvPr id="8" name="Content Placeholder 2"/>
          <p:cNvSpPr txBox="1">
            <a:spLocks/>
          </p:cNvSpPr>
          <p:nvPr/>
        </p:nvSpPr>
        <p:spPr>
          <a:xfrm>
            <a:off x="611560" y="2564904"/>
            <a:ext cx="7632848" cy="4631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34988" indent="-534988" algn="just" defTabSz="457200" eaLnBrk="0" fontAlgn="base" hangingPunct="0">
              <a:spcBef>
                <a:spcPts val="600"/>
              </a:spcBef>
              <a:spcAft>
                <a:spcPts val="600"/>
              </a:spcAft>
              <a:buFont typeface="Arial"/>
              <a:buChar char="•"/>
            </a:pPr>
            <a:endParaRPr lang="en-ZA" sz="1400" dirty="0"/>
          </a:p>
        </p:txBody>
      </p:sp>
    </p:spTree>
    <p:extLst>
      <p:ext uri="{BB962C8B-B14F-4D97-AF65-F5344CB8AC3E}">
        <p14:creationId xmlns:p14="http://schemas.microsoft.com/office/powerpoint/2010/main" xmlns="" val="8723018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792088"/>
          </a:xfrm>
        </p:spPr>
        <p:txBody>
          <a:bodyPr>
            <a:noAutofit/>
          </a:bodyPr>
          <a:lstStyle/>
          <a:p>
            <a:pPr algn="ctr"/>
            <a:r>
              <a:rPr lang="en-US" sz="3200" dirty="0" smtClean="0">
                <a:solidFill>
                  <a:srgbClr val="C00000"/>
                </a:solidFill>
                <a:latin typeface="Arial" panose="020B0604020202020204" pitchFamily="34" charset="0"/>
                <a:cs typeface="Arial" panose="020B0604020202020204" pitchFamily="34" charset="0"/>
              </a:rPr>
              <a:t>2. BACKGROUND</a:t>
            </a:r>
            <a:endParaRPr lang="en-ZA" sz="3200" dirty="0">
              <a:solidFill>
                <a:srgbClr val="C00000"/>
              </a:solidFill>
            </a:endParaRPr>
          </a:p>
        </p:txBody>
      </p:sp>
      <p:sp>
        <p:nvSpPr>
          <p:cNvPr id="3" name="Content Placeholder 2"/>
          <p:cNvSpPr>
            <a:spLocks noGrp="1"/>
          </p:cNvSpPr>
          <p:nvPr>
            <p:ph idx="1"/>
          </p:nvPr>
        </p:nvSpPr>
        <p:spPr>
          <a:xfrm>
            <a:off x="251520" y="1124744"/>
            <a:ext cx="8496944" cy="4464496"/>
          </a:xfrm>
        </p:spPr>
        <p:txBody>
          <a:bodyPr>
            <a:noAutofit/>
          </a:bodyPr>
          <a:lstStyle/>
          <a:p>
            <a:pPr algn="just" defTabSz="457200" fontAlgn="base">
              <a:spcBef>
                <a:spcPts val="600"/>
              </a:spcBef>
              <a:spcAft>
                <a:spcPts val="600"/>
              </a:spcAft>
              <a:buFont typeface="Arial"/>
              <a:buChar char="•"/>
            </a:pPr>
            <a:r>
              <a:rPr lang="en-GB" sz="1800" b="0" dirty="0" smtClean="0">
                <a:solidFill>
                  <a:schemeClr val="tx1"/>
                </a:solidFill>
              </a:rPr>
              <a:t>After </a:t>
            </a:r>
            <a:r>
              <a:rPr lang="en-GB" sz="1800" b="0" dirty="0">
                <a:solidFill>
                  <a:schemeClr val="tx1"/>
                </a:solidFill>
              </a:rPr>
              <a:t>his release from </a:t>
            </a:r>
            <a:r>
              <a:rPr lang="en-GB" sz="1800" b="0" dirty="0" smtClean="0">
                <a:solidFill>
                  <a:schemeClr val="tx1"/>
                </a:solidFill>
              </a:rPr>
              <a:t>imprisonment, </a:t>
            </a:r>
            <a:r>
              <a:rPr lang="en-GB" sz="1800" b="0" dirty="0">
                <a:solidFill>
                  <a:schemeClr val="tx1"/>
                </a:solidFill>
              </a:rPr>
              <a:t>Mr Nelson Mandela, as the first democratically elected President of South Africa, received a significant number of gifts from the South African and International Community in recognition and appreciation of the role he played in the struggle for peace, freedom and democracy in South Africa and the world</a:t>
            </a:r>
            <a:r>
              <a:rPr lang="en-GB" sz="1800" b="0" dirty="0" smtClean="0">
                <a:solidFill>
                  <a:schemeClr val="tx1"/>
                </a:solidFill>
              </a:rPr>
              <a:t>.</a:t>
            </a:r>
          </a:p>
          <a:p>
            <a:pPr algn="just" defTabSz="457200" fontAlgn="base">
              <a:spcBef>
                <a:spcPts val="600"/>
              </a:spcBef>
              <a:spcAft>
                <a:spcPts val="600"/>
              </a:spcAft>
              <a:buFont typeface="Arial"/>
              <a:buChar char="•"/>
            </a:pPr>
            <a:r>
              <a:rPr lang="en-GB" sz="1800" b="0" dirty="0">
                <a:solidFill>
                  <a:schemeClr val="tx1"/>
                </a:solidFill>
              </a:rPr>
              <a:t>In accepting the gifts he indicated that he did so, on behalf of all people of South Africa and further expressed the wish that the gifts be displayed for the benefit and appreciation of the nation, at or near his home village, </a:t>
            </a:r>
            <a:r>
              <a:rPr lang="en-GB" sz="1800" b="0" dirty="0" err="1">
                <a:solidFill>
                  <a:schemeClr val="tx1"/>
                </a:solidFill>
              </a:rPr>
              <a:t>Qunu</a:t>
            </a:r>
            <a:r>
              <a:rPr lang="en-GB" sz="1800" b="0" dirty="0">
                <a:solidFill>
                  <a:schemeClr val="tx1"/>
                </a:solidFill>
              </a:rPr>
              <a:t>, in the Eastern Cape. </a:t>
            </a:r>
            <a:endParaRPr lang="en-GB" sz="1800" b="0" dirty="0" smtClean="0">
              <a:solidFill>
                <a:schemeClr val="tx1"/>
              </a:solidFill>
            </a:endParaRPr>
          </a:p>
          <a:p>
            <a:pPr algn="just" defTabSz="457200" fontAlgn="base">
              <a:spcBef>
                <a:spcPts val="600"/>
              </a:spcBef>
              <a:spcAft>
                <a:spcPts val="600"/>
              </a:spcAft>
              <a:buFont typeface="Arial"/>
              <a:buChar char="•"/>
            </a:pPr>
            <a:r>
              <a:rPr lang="en-GB" sz="1800" b="0" dirty="0" smtClean="0">
                <a:solidFill>
                  <a:schemeClr val="tx1"/>
                </a:solidFill>
              </a:rPr>
              <a:t>It </a:t>
            </a:r>
            <a:r>
              <a:rPr lang="en-GB" sz="1800" b="0" dirty="0">
                <a:solidFill>
                  <a:schemeClr val="tx1"/>
                </a:solidFill>
              </a:rPr>
              <a:t>is for this reason that the </a:t>
            </a:r>
            <a:r>
              <a:rPr lang="en-GB" sz="1800" b="0" dirty="0" smtClean="0">
                <a:solidFill>
                  <a:schemeClr val="tx1"/>
                </a:solidFill>
              </a:rPr>
              <a:t>museum, at its inception, comprised </a:t>
            </a:r>
            <a:r>
              <a:rPr lang="en-GB" sz="1800" b="0" dirty="0">
                <a:solidFill>
                  <a:schemeClr val="tx1"/>
                </a:solidFill>
              </a:rPr>
              <a:t>the impressive </a:t>
            </a:r>
            <a:r>
              <a:rPr lang="en-GB" sz="1800" b="0" dirty="0" err="1">
                <a:solidFill>
                  <a:schemeClr val="tx1"/>
                </a:solidFill>
              </a:rPr>
              <a:t>Bhunga</a:t>
            </a:r>
            <a:r>
              <a:rPr lang="en-GB" sz="1800" b="0" dirty="0">
                <a:solidFill>
                  <a:schemeClr val="tx1"/>
                </a:solidFill>
              </a:rPr>
              <a:t> building in </a:t>
            </a:r>
            <a:r>
              <a:rPr lang="en-GB" sz="1800" b="0" dirty="0" err="1" smtClean="0">
                <a:solidFill>
                  <a:schemeClr val="tx1"/>
                </a:solidFill>
              </a:rPr>
              <a:t>Mthatha</a:t>
            </a:r>
            <a:r>
              <a:rPr lang="en-GB" sz="1800" b="0" dirty="0" smtClean="0">
                <a:solidFill>
                  <a:schemeClr val="tx1"/>
                </a:solidFill>
              </a:rPr>
              <a:t>, </a:t>
            </a:r>
            <a:r>
              <a:rPr lang="en-GB" sz="1800" b="0" dirty="0">
                <a:solidFill>
                  <a:schemeClr val="tx1"/>
                </a:solidFill>
              </a:rPr>
              <a:t>the </a:t>
            </a:r>
            <a:r>
              <a:rPr lang="en-GB" sz="1800" b="0" dirty="0" err="1">
                <a:solidFill>
                  <a:schemeClr val="tx1"/>
                </a:solidFill>
              </a:rPr>
              <a:t>Qunu</a:t>
            </a:r>
            <a:r>
              <a:rPr lang="en-GB" sz="1800" b="0" dirty="0">
                <a:solidFill>
                  <a:schemeClr val="tx1"/>
                </a:solidFill>
              </a:rPr>
              <a:t> component and the open-air museum at </a:t>
            </a:r>
            <a:r>
              <a:rPr lang="en-GB" sz="1800" b="0" dirty="0" err="1">
                <a:solidFill>
                  <a:schemeClr val="tx1"/>
                </a:solidFill>
              </a:rPr>
              <a:t>Mvezo</a:t>
            </a:r>
            <a:r>
              <a:rPr lang="en-GB" sz="1800" b="0" dirty="0">
                <a:solidFill>
                  <a:schemeClr val="tx1"/>
                </a:solidFill>
              </a:rPr>
              <a:t>. </a:t>
            </a:r>
            <a:endParaRPr lang="en-GB" sz="1800" b="0" dirty="0" smtClean="0">
              <a:solidFill>
                <a:schemeClr val="tx1"/>
              </a:solidFill>
            </a:endParaRPr>
          </a:p>
          <a:p>
            <a:pPr lvl="0" algn="just">
              <a:spcBef>
                <a:spcPts val="0"/>
              </a:spcBef>
            </a:pPr>
            <a:endParaRPr lang="en-ZA" sz="1400" b="0" dirty="0">
              <a:solidFill>
                <a:schemeClr val="tx1"/>
              </a:solidFill>
            </a:endParaRPr>
          </a:p>
        </p:txBody>
      </p:sp>
      <p:sp>
        <p:nvSpPr>
          <p:cNvPr id="4" name="Slide Number Placeholder 3"/>
          <p:cNvSpPr>
            <a:spLocks noGrp="1"/>
          </p:cNvSpPr>
          <p:nvPr>
            <p:ph type="sldNum" sz="quarter" idx="4"/>
          </p:nvPr>
        </p:nvSpPr>
        <p:spPr/>
        <p:txBody>
          <a:bodyPr/>
          <a:lstStyle/>
          <a:p>
            <a:r>
              <a:rPr lang="en-ZA" dirty="0" smtClean="0"/>
              <a:t>4</a:t>
            </a:r>
          </a:p>
        </p:txBody>
      </p:sp>
    </p:spTree>
    <p:extLst>
      <p:ext uri="{BB962C8B-B14F-4D97-AF65-F5344CB8AC3E}">
        <p14:creationId xmlns:p14="http://schemas.microsoft.com/office/powerpoint/2010/main" xmlns="" val="32432603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648072"/>
          </a:xfrm>
        </p:spPr>
        <p:txBody>
          <a:bodyPr>
            <a:normAutofit/>
          </a:bodyPr>
          <a:lstStyle/>
          <a:p>
            <a:pPr algn="ctr"/>
            <a:r>
              <a:rPr lang="en-US" sz="2400" dirty="0">
                <a:solidFill>
                  <a:srgbClr val="C00000"/>
                </a:solidFill>
                <a:latin typeface="Arial" panose="020B0604020202020204" pitchFamily="34" charset="0"/>
                <a:cs typeface="Arial" panose="020B0604020202020204" pitchFamily="34" charset="0"/>
              </a:rPr>
              <a:t>3</a:t>
            </a:r>
            <a:r>
              <a:rPr lang="en-US" sz="2400" dirty="0" smtClean="0">
                <a:solidFill>
                  <a:srgbClr val="C00000"/>
                </a:solidFill>
                <a:latin typeface="Arial" panose="020B0604020202020204" pitchFamily="34" charset="0"/>
                <a:cs typeface="Arial" panose="020B0604020202020204" pitchFamily="34" charset="0"/>
              </a:rPr>
              <a:t>. MVEZO LEGAL STATUS</a:t>
            </a:r>
            <a:endParaRPr lang="en-ZA" sz="2400" dirty="0">
              <a:solidFill>
                <a:srgbClr val="C00000"/>
              </a:solidFill>
            </a:endParaRPr>
          </a:p>
        </p:txBody>
      </p:sp>
      <p:sp>
        <p:nvSpPr>
          <p:cNvPr id="3" name="Content Placeholder 2"/>
          <p:cNvSpPr>
            <a:spLocks noGrp="1"/>
          </p:cNvSpPr>
          <p:nvPr>
            <p:ph idx="1"/>
          </p:nvPr>
        </p:nvSpPr>
        <p:spPr>
          <a:xfrm>
            <a:off x="251520" y="692696"/>
            <a:ext cx="8496944" cy="5184576"/>
          </a:xfrm>
        </p:spPr>
        <p:txBody>
          <a:bodyPr>
            <a:noAutofit/>
          </a:bodyPr>
          <a:lstStyle/>
          <a:p>
            <a:pPr algn="just" defTabSz="457200" fontAlgn="base">
              <a:spcBef>
                <a:spcPts val="600"/>
              </a:spcBef>
              <a:spcAft>
                <a:spcPts val="600"/>
              </a:spcAft>
              <a:buFont typeface="Arial"/>
              <a:buChar char="•"/>
            </a:pPr>
            <a:r>
              <a:rPr lang="en-GB" b="0" dirty="0" err="1" smtClean="0">
                <a:solidFill>
                  <a:schemeClr val="tx1"/>
                </a:solidFill>
              </a:rPr>
              <a:t>Mvezo</a:t>
            </a:r>
            <a:r>
              <a:rPr lang="en-GB" b="0" dirty="0" smtClean="0">
                <a:solidFill>
                  <a:schemeClr val="tx1"/>
                </a:solidFill>
              </a:rPr>
              <a:t> </a:t>
            </a:r>
            <a:r>
              <a:rPr lang="en-GB" b="0" dirty="0">
                <a:solidFill>
                  <a:schemeClr val="tx1"/>
                </a:solidFill>
              </a:rPr>
              <a:t>is the birthplace of Nelson Mandela and was </a:t>
            </a:r>
            <a:r>
              <a:rPr lang="en-GB" b="0" dirty="0" smtClean="0">
                <a:solidFill>
                  <a:schemeClr val="tx1"/>
                </a:solidFill>
              </a:rPr>
              <a:t>the </a:t>
            </a:r>
            <a:r>
              <a:rPr lang="en-GB" b="0" dirty="0">
                <a:solidFill>
                  <a:schemeClr val="tx1"/>
                </a:solidFill>
              </a:rPr>
              <a:t>second </a:t>
            </a:r>
            <a:r>
              <a:rPr lang="en-GB" b="0" dirty="0" smtClean="0">
                <a:solidFill>
                  <a:schemeClr val="tx1"/>
                </a:solidFill>
              </a:rPr>
              <a:t>of three components </a:t>
            </a:r>
            <a:r>
              <a:rPr lang="en-GB" b="0" dirty="0">
                <a:solidFill>
                  <a:schemeClr val="tx1"/>
                </a:solidFill>
              </a:rPr>
              <a:t>of the Nelson Mandela </a:t>
            </a:r>
            <a:r>
              <a:rPr lang="en-GB" b="0" dirty="0" smtClean="0">
                <a:solidFill>
                  <a:schemeClr val="tx1"/>
                </a:solidFill>
              </a:rPr>
              <a:t>Museum. </a:t>
            </a:r>
          </a:p>
          <a:p>
            <a:pPr algn="just" defTabSz="457200" fontAlgn="base">
              <a:spcBef>
                <a:spcPts val="600"/>
              </a:spcBef>
              <a:spcAft>
                <a:spcPts val="600"/>
              </a:spcAft>
              <a:buFont typeface="Arial"/>
              <a:buChar char="•"/>
            </a:pPr>
            <a:r>
              <a:rPr lang="en-GB" b="0" dirty="0">
                <a:solidFill>
                  <a:schemeClr val="tx1"/>
                </a:solidFill>
              </a:rPr>
              <a:t>According to the original departmental concept for developing the site, the first phase was to develop an open-air display and Interpretative Centre aimed at preserving and displaying the remains of President Mandela’s homestead in </a:t>
            </a:r>
            <a:r>
              <a:rPr lang="en-GB" b="0" dirty="0" err="1">
                <a:solidFill>
                  <a:schemeClr val="tx1"/>
                </a:solidFill>
              </a:rPr>
              <a:t>Mvezo</a:t>
            </a:r>
            <a:r>
              <a:rPr lang="en-GB" b="0" dirty="0">
                <a:solidFill>
                  <a:schemeClr val="tx1"/>
                </a:solidFill>
              </a:rPr>
              <a:t> where the President was born, for visitors and tourists. </a:t>
            </a:r>
          </a:p>
          <a:p>
            <a:pPr algn="just" defTabSz="457200" fontAlgn="base">
              <a:spcBef>
                <a:spcPts val="600"/>
              </a:spcBef>
              <a:spcAft>
                <a:spcPts val="600"/>
              </a:spcAft>
              <a:buFont typeface="Arial"/>
              <a:buChar char="•"/>
            </a:pPr>
            <a:r>
              <a:rPr lang="en-GB" b="0" dirty="0" smtClean="0">
                <a:solidFill>
                  <a:schemeClr val="tx1"/>
                </a:solidFill>
              </a:rPr>
              <a:t>A </a:t>
            </a:r>
            <a:r>
              <a:rPr lang="en-GB" b="0" dirty="0">
                <a:solidFill>
                  <a:schemeClr val="tx1"/>
                </a:solidFill>
              </a:rPr>
              <a:t>letter of consent was obtained from the Rural District Council representing the </a:t>
            </a:r>
            <a:r>
              <a:rPr lang="en-GB" b="0" dirty="0" err="1">
                <a:solidFill>
                  <a:schemeClr val="tx1"/>
                </a:solidFill>
              </a:rPr>
              <a:t>Sitebe</a:t>
            </a:r>
            <a:r>
              <a:rPr lang="en-GB" b="0" dirty="0">
                <a:solidFill>
                  <a:schemeClr val="tx1"/>
                </a:solidFill>
              </a:rPr>
              <a:t> Tribal Authority on 26 August 1999.  </a:t>
            </a:r>
            <a:endParaRPr lang="en-GB" b="0" dirty="0" smtClean="0">
              <a:solidFill>
                <a:schemeClr val="tx1"/>
              </a:solidFill>
            </a:endParaRPr>
          </a:p>
          <a:p>
            <a:pPr algn="just" defTabSz="457200" fontAlgn="base">
              <a:spcBef>
                <a:spcPts val="600"/>
              </a:spcBef>
              <a:spcAft>
                <a:spcPts val="600"/>
              </a:spcAft>
              <a:buFont typeface="Arial"/>
              <a:buChar char="•"/>
            </a:pPr>
            <a:r>
              <a:rPr lang="en-GB" b="0" dirty="0" smtClean="0">
                <a:solidFill>
                  <a:schemeClr val="tx1"/>
                </a:solidFill>
              </a:rPr>
              <a:t>Approval </a:t>
            </a:r>
            <a:r>
              <a:rPr lang="en-GB" b="0" dirty="0">
                <a:solidFill>
                  <a:schemeClr val="tx1"/>
                </a:solidFill>
              </a:rPr>
              <a:t>for Permission to Occupy (PTO) the site for both planning and building purposes was obtained from the Provincial Department of Land Affairs on 4 November 1999. </a:t>
            </a:r>
            <a:endParaRPr lang="en-GB" b="0" dirty="0" smtClean="0">
              <a:solidFill>
                <a:schemeClr val="tx1"/>
              </a:solidFill>
            </a:endParaRPr>
          </a:p>
          <a:p>
            <a:pPr algn="just" defTabSz="457200" fontAlgn="base">
              <a:spcBef>
                <a:spcPts val="600"/>
              </a:spcBef>
              <a:spcAft>
                <a:spcPts val="600"/>
              </a:spcAft>
              <a:buFont typeface="Arial"/>
              <a:buChar char="•"/>
            </a:pPr>
            <a:r>
              <a:rPr lang="en-GB" b="0" dirty="0" smtClean="0">
                <a:solidFill>
                  <a:schemeClr val="tx1"/>
                </a:solidFill>
              </a:rPr>
              <a:t>The </a:t>
            </a:r>
            <a:r>
              <a:rPr lang="en-GB" b="0" dirty="0" err="1" smtClean="0">
                <a:solidFill>
                  <a:schemeClr val="tx1"/>
                </a:solidFill>
              </a:rPr>
              <a:t>Mvezo</a:t>
            </a:r>
            <a:r>
              <a:rPr lang="en-GB" b="0" dirty="0" smtClean="0">
                <a:solidFill>
                  <a:schemeClr val="tx1"/>
                </a:solidFill>
              </a:rPr>
              <a:t> site was originally envisaged to be part </a:t>
            </a:r>
            <a:r>
              <a:rPr lang="en-GB" b="0" dirty="0">
                <a:solidFill>
                  <a:schemeClr val="tx1"/>
                </a:solidFill>
              </a:rPr>
              <a:t>of </a:t>
            </a:r>
            <a:r>
              <a:rPr lang="en-GB" b="0" dirty="0" smtClean="0">
                <a:solidFill>
                  <a:schemeClr val="tx1"/>
                </a:solidFill>
              </a:rPr>
              <a:t>the </a:t>
            </a:r>
            <a:r>
              <a:rPr lang="en-GB" b="0" dirty="0">
                <a:solidFill>
                  <a:schemeClr val="tx1"/>
                </a:solidFill>
              </a:rPr>
              <a:t>declared cultural </a:t>
            </a:r>
            <a:r>
              <a:rPr lang="en-GB" b="0" dirty="0" smtClean="0">
                <a:solidFill>
                  <a:schemeClr val="tx1"/>
                </a:solidFill>
              </a:rPr>
              <a:t>institution, the Nelson Mandela Museum, administered </a:t>
            </a:r>
            <a:r>
              <a:rPr lang="en-GB" b="0" dirty="0">
                <a:solidFill>
                  <a:schemeClr val="tx1"/>
                </a:solidFill>
              </a:rPr>
              <a:t>under the Declared Cultural Institutions Act, </a:t>
            </a:r>
            <a:r>
              <a:rPr lang="en-GB" b="0" dirty="0" smtClean="0">
                <a:solidFill>
                  <a:schemeClr val="tx1"/>
                </a:solidFill>
              </a:rPr>
              <a:t>1999 and a Schedule 3a public entity in accordance with the Public Finance Management Act.</a:t>
            </a:r>
          </a:p>
          <a:p>
            <a:pPr algn="just" defTabSz="457200" fontAlgn="base">
              <a:spcBef>
                <a:spcPts val="600"/>
              </a:spcBef>
              <a:spcAft>
                <a:spcPts val="600"/>
              </a:spcAft>
              <a:buFont typeface="Arial"/>
              <a:buChar char="•"/>
            </a:pPr>
            <a:r>
              <a:rPr lang="en-GB" b="0" dirty="0" smtClean="0">
                <a:solidFill>
                  <a:schemeClr val="tx1"/>
                </a:solidFill>
              </a:rPr>
              <a:t>As the site contained the physical remains </a:t>
            </a:r>
            <a:r>
              <a:rPr lang="en-GB" b="0" dirty="0">
                <a:solidFill>
                  <a:schemeClr val="tx1"/>
                </a:solidFill>
              </a:rPr>
              <a:t>of President Mandela’s homestead </a:t>
            </a:r>
            <a:r>
              <a:rPr lang="en-GB" b="0" dirty="0" smtClean="0">
                <a:solidFill>
                  <a:schemeClr val="tx1"/>
                </a:solidFill>
              </a:rPr>
              <a:t>where the President was born, </a:t>
            </a:r>
            <a:r>
              <a:rPr lang="en-GB" b="0" dirty="0" err="1" smtClean="0">
                <a:solidFill>
                  <a:schemeClr val="tx1"/>
                </a:solidFill>
              </a:rPr>
              <a:t>Mvezo</a:t>
            </a:r>
            <a:r>
              <a:rPr lang="en-GB" b="0" dirty="0" smtClean="0">
                <a:solidFill>
                  <a:schemeClr val="tx1"/>
                </a:solidFill>
              </a:rPr>
              <a:t> is also a </a:t>
            </a:r>
            <a:r>
              <a:rPr lang="en-GB" b="0" dirty="0">
                <a:solidFill>
                  <a:schemeClr val="tx1"/>
                </a:solidFill>
              </a:rPr>
              <a:t>heritage site with possible </a:t>
            </a:r>
            <a:r>
              <a:rPr lang="en-GB" b="0" dirty="0" smtClean="0">
                <a:solidFill>
                  <a:schemeClr val="tx1"/>
                </a:solidFill>
              </a:rPr>
              <a:t>archaeological </a:t>
            </a:r>
            <a:r>
              <a:rPr lang="en-GB" b="0" dirty="0">
                <a:solidFill>
                  <a:schemeClr val="tx1"/>
                </a:solidFill>
              </a:rPr>
              <a:t>material administered under the National Heritage Resources </a:t>
            </a:r>
            <a:r>
              <a:rPr lang="en-GB" b="0" dirty="0" smtClean="0">
                <a:solidFill>
                  <a:schemeClr val="tx1"/>
                </a:solidFill>
              </a:rPr>
              <a:t>Act, Act 25 of 1999.</a:t>
            </a:r>
            <a:endParaRPr lang="en-GB" b="0" dirty="0">
              <a:solidFill>
                <a:schemeClr val="tx1"/>
              </a:solidFill>
            </a:endParaRPr>
          </a:p>
          <a:p>
            <a:pPr algn="just" defTabSz="457200" fontAlgn="base">
              <a:spcBef>
                <a:spcPts val="600"/>
              </a:spcBef>
              <a:spcAft>
                <a:spcPts val="600"/>
              </a:spcAft>
              <a:buFont typeface="Arial"/>
              <a:buChar char="•"/>
            </a:pPr>
            <a:endParaRPr lang="en-ZA" sz="1400" b="0" dirty="0">
              <a:solidFill>
                <a:schemeClr val="tx1"/>
              </a:solidFill>
            </a:endParaRPr>
          </a:p>
        </p:txBody>
      </p:sp>
      <p:sp>
        <p:nvSpPr>
          <p:cNvPr id="4" name="Slide Number Placeholder 3"/>
          <p:cNvSpPr>
            <a:spLocks noGrp="1"/>
          </p:cNvSpPr>
          <p:nvPr>
            <p:ph type="sldNum" sz="quarter" idx="4"/>
          </p:nvPr>
        </p:nvSpPr>
        <p:spPr/>
        <p:txBody>
          <a:bodyPr/>
          <a:lstStyle/>
          <a:p>
            <a:r>
              <a:rPr lang="en-ZA" dirty="0" smtClean="0"/>
              <a:t>5</a:t>
            </a:r>
          </a:p>
        </p:txBody>
      </p:sp>
    </p:spTree>
    <p:extLst>
      <p:ext uri="{BB962C8B-B14F-4D97-AF65-F5344CB8AC3E}">
        <p14:creationId xmlns:p14="http://schemas.microsoft.com/office/powerpoint/2010/main" xmlns="" val="7064623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504056"/>
          </a:xfrm>
        </p:spPr>
        <p:txBody>
          <a:bodyPr>
            <a:normAutofit fontScale="90000"/>
          </a:bodyPr>
          <a:lstStyle/>
          <a:p>
            <a:pPr algn="ctr"/>
            <a:r>
              <a:rPr lang="en-US" sz="3200" dirty="0" smtClean="0">
                <a:solidFill>
                  <a:srgbClr val="C00000"/>
                </a:solidFill>
                <a:latin typeface="Arial" panose="020B0604020202020204" pitchFamily="34" charset="0"/>
                <a:cs typeface="Arial" panose="020B0604020202020204" pitchFamily="34" charset="0"/>
              </a:rPr>
              <a:t>4. MVESO POSITION IN RELATION TO NMM</a:t>
            </a:r>
            <a:endParaRPr lang="en-ZA" sz="3200" dirty="0">
              <a:solidFill>
                <a:srgbClr val="C00000"/>
              </a:solidFill>
            </a:endParaRPr>
          </a:p>
        </p:txBody>
      </p:sp>
      <p:sp>
        <p:nvSpPr>
          <p:cNvPr id="3" name="Content Placeholder 2"/>
          <p:cNvSpPr>
            <a:spLocks noGrp="1"/>
          </p:cNvSpPr>
          <p:nvPr>
            <p:ph idx="1"/>
          </p:nvPr>
        </p:nvSpPr>
        <p:spPr>
          <a:xfrm>
            <a:off x="251520" y="764704"/>
            <a:ext cx="8496944" cy="5256584"/>
          </a:xfrm>
        </p:spPr>
        <p:txBody>
          <a:bodyPr>
            <a:noAutofit/>
          </a:bodyPr>
          <a:lstStyle/>
          <a:p>
            <a:pPr algn="just" defTabSz="457200" fontAlgn="base">
              <a:spcBef>
                <a:spcPts val="600"/>
              </a:spcBef>
              <a:spcAft>
                <a:spcPts val="600"/>
              </a:spcAft>
              <a:buFont typeface="Arial"/>
              <a:buChar char="•"/>
            </a:pPr>
            <a:r>
              <a:rPr lang="en-GB" sz="1400" b="0" dirty="0">
                <a:solidFill>
                  <a:schemeClr val="tx1"/>
                </a:solidFill>
              </a:rPr>
              <a:t>After the installation of Chief Mandla Mandela, a grandson to President Nelson Mandela as Chief of the </a:t>
            </a:r>
            <a:r>
              <a:rPr lang="en-GB" sz="1400" b="0" dirty="0" err="1">
                <a:solidFill>
                  <a:schemeClr val="tx1"/>
                </a:solidFill>
              </a:rPr>
              <a:t>Mvezo</a:t>
            </a:r>
            <a:r>
              <a:rPr lang="en-GB" sz="1400" b="0" dirty="0">
                <a:solidFill>
                  <a:schemeClr val="tx1"/>
                </a:solidFill>
              </a:rPr>
              <a:t> Traditional Council, </a:t>
            </a:r>
            <a:r>
              <a:rPr lang="en-GB" sz="1400" b="0" dirty="0" smtClean="0">
                <a:solidFill>
                  <a:schemeClr val="tx1"/>
                </a:solidFill>
              </a:rPr>
              <a:t>the Chief proceeded </a:t>
            </a:r>
            <a:r>
              <a:rPr lang="en-GB" sz="1400" b="0" dirty="0">
                <a:solidFill>
                  <a:schemeClr val="tx1"/>
                </a:solidFill>
              </a:rPr>
              <a:t>to establish a Great Place on the </a:t>
            </a:r>
            <a:r>
              <a:rPr lang="en-GB" sz="1400" b="0" dirty="0" err="1">
                <a:solidFill>
                  <a:schemeClr val="tx1"/>
                </a:solidFill>
              </a:rPr>
              <a:t>Mvezo</a:t>
            </a:r>
            <a:r>
              <a:rPr lang="en-GB" sz="1400" b="0" dirty="0">
                <a:solidFill>
                  <a:schemeClr val="tx1"/>
                </a:solidFill>
              </a:rPr>
              <a:t> site</a:t>
            </a:r>
            <a:r>
              <a:rPr lang="en-GB" sz="1400" b="0" dirty="0" smtClean="0">
                <a:solidFill>
                  <a:schemeClr val="tx1"/>
                </a:solidFill>
              </a:rPr>
              <a:t>.  </a:t>
            </a:r>
          </a:p>
          <a:p>
            <a:pPr algn="just" defTabSz="457200" fontAlgn="base">
              <a:spcBef>
                <a:spcPts val="600"/>
              </a:spcBef>
              <a:spcAft>
                <a:spcPts val="600"/>
              </a:spcAft>
              <a:buFont typeface="Arial"/>
              <a:buChar char="•"/>
            </a:pPr>
            <a:r>
              <a:rPr lang="en-GB" sz="1400" b="0" dirty="0" smtClean="0">
                <a:solidFill>
                  <a:schemeClr val="tx1"/>
                </a:solidFill>
              </a:rPr>
              <a:t>The </a:t>
            </a:r>
            <a:r>
              <a:rPr lang="en-GB" sz="1400" b="0" dirty="0">
                <a:solidFill>
                  <a:schemeClr val="tx1"/>
                </a:solidFill>
              </a:rPr>
              <a:t>first phase </a:t>
            </a:r>
            <a:r>
              <a:rPr lang="en-GB" sz="1400" b="0" dirty="0" smtClean="0">
                <a:solidFill>
                  <a:schemeClr val="tx1"/>
                </a:solidFill>
              </a:rPr>
              <a:t>had </a:t>
            </a:r>
            <a:r>
              <a:rPr lang="en-GB" sz="1400" b="0" dirty="0">
                <a:solidFill>
                  <a:schemeClr val="tx1"/>
                </a:solidFill>
              </a:rPr>
              <a:t>been completed and the museum was in the process of implementing the second </a:t>
            </a:r>
            <a:r>
              <a:rPr lang="en-GB" sz="1400" b="0" dirty="0" smtClean="0">
                <a:solidFill>
                  <a:schemeClr val="tx1"/>
                </a:solidFill>
              </a:rPr>
              <a:t>phase which </a:t>
            </a:r>
            <a:r>
              <a:rPr lang="en-GB" sz="1400" b="0" dirty="0">
                <a:solidFill>
                  <a:schemeClr val="tx1"/>
                </a:solidFill>
              </a:rPr>
              <a:t>would </a:t>
            </a:r>
            <a:r>
              <a:rPr lang="en-GB" sz="1400" b="0" dirty="0" smtClean="0">
                <a:solidFill>
                  <a:schemeClr val="tx1"/>
                </a:solidFill>
              </a:rPr>
              <a:t>have entailed </a:t>
            </a:r>
            <a:r>
              <a:rPr lang="en-GB" sz="1400" b="0" dirty="0">
                <a:solidFill>
                  <a:schemeClr val="tx1"/>
                </a:solidFill>
              </a:rPr>
              <a:t>the establishment </a:t>
            </a:r>
            <a:r>
              <a:rPr lang="en-GB" sz="1400" b="0" dirty="0" smtClean="0">
                <a:solidFill>
                  <a:schemeClr val="tx1"/>
                </a:solidFill>
              </a:rPr>
              <a:t>of </a:t>
            </a:r>
            <a:r>
              <a:rPr lang="en-GB" sz="1400" b="0" dirty="0">
                <a:solidFill>
                  <a:schemeClr val="tx1"/>
                </a:solidFill>
              </a:rPr>
              <a:t>cultural </a:t>
            </a:r>
            <a:r>
              <a:rPr lang="en-GB" sz="1400" b="0" dirty="0" smtClean="0">
                <a:solidFill>
                  <a:schemeClr val="tx1"/>
                </a:solidFill>
              </a:rPr>
              <a:t>performance space, </a:t>
            </a:r>
            <a:r>
              <a:rPr lang="en-GB" sz="1400" b="0" dirty="0">
                <a:solidFill>
                  <a:schemeClr val="tx1"/>
                </a:solidFill>
              </a:rPr>
              <a:t>traditional food and guided historic tours and hikes </a:t>
            </a:r>
            <a:r>
              <a:rPr lang="en-GB" sz="1400" b="0" dirty="0" smtClean="0">
                <a:solidFill>
                  <a:schemeClr val="tx1"/>
                </a:solidFill>
              </a:rPr>
              <a:t>as the </a:t>
            </a:r>
            <a:r>
              <a:rPr lang="en-GB" sz="1400" b="0" dirty="0">
                <a:solidFill>
                  <a:schemeClr val="tx1"/>
                </a:solidFill>
              </a:rPr>
              <a:t>core activities of the envisaged cultural village</a:t>
            </a:r>
            <a:r>
              <a:rPr lang="en-GB" sz="1400" b="0" dirty="0" smtClean="0">
                <a:solidFill>
                  <a:schemeClr val="tx1"/>
                </a:solidFill>
              </a:rPr>
              <a:t>.</a:t>
            </a:r>
          </a:p>
          <a:p>
            <a:pPr algn="just" defTabSz="457200" fontAlgn="base">
              <a:spcBef>
                <a:spcPts val="600"/>
              </a:spcBef>
              <a:spcAft>
                <a:spcPts val="600"/>
              </a:spcAft>
              <a:buFont typeface="Arial"/>
              <a:buChar char="•"/>
            </a:pPr>
            <a:r>
              <a:rPr lang="en-GB" sz="1400" b="0" dirty="0" smtClean="0">
                <a:solidFill>
                  <a:schemeClr val="tx1"/>
                </a:solidFill>
              </a:rPr>
              <a:t> Funding </a:t>
            </a:r>
            <a:r>
              <a:rPr lang="en-GB" sz="1400" b="0" dirty="0">
                <a:solidFill>
                  <a:schemeClr val="tx1"/>
                </a:solidFill>
              </a:rPr>
              <a:t>from the National Lottery was sourced </a:t>
            </a:r>
            <a:r>
              <a:rPr lang="en-GB" sz="1400" b="0" dirty="0" smtClean="0">
                <a:solidFill>
                  <a:schemeClr val="tx1"/>
                </a:solidFill>
              </a:rPr>
              <a:t>by the Museum for </a:t>
            </a:r>
            <a:r>
              <a:rPr lang="en-GB" sz="1400" b="0" dirty="0">
                <a:solidFill>
                  <a:schemeClr val="tx1"/>
                </a:solidFill>
              </a:rPr>
              <a:t>the development of the infrastructure. </a:t>
            </a:r>
            <a:endParaRPr lang="en-GB" sz="1400" b="0" dirty="0" smtClean="0">
              <a:solidFill>
                <a:schemeClr val="tx1"/>
              </a:solidFill>
            </a:endParaRPr>
          </a:p>
          <a:p>
            <a:pPr algn="just" defTabSz="457200" fontAlgn="base">
              <a:spcBef>
                <a:spcPts val="600"/>
              </a:spcBef>
              <a:spcAft>
                <a:spcPts val="600"/>
              </a:spcAft>
              <a:buFont typeface="Arial"/>
              <a:buChar char="•"/>
            </a:pPr>
            <a:r>
              <a:rPr lang="en-GB" sz="1400" b="0" dirty="0" smtClean="0">
                <a:solidFill>
                  <a:schemeClr val="tx1"/>
                </a:solidFill>
              </a:rPr>
              <a:t>The </a:t>
            </a:r>
            <a:r>
              <a:rPr lang="en-GB" sz="1400" b="0" dirty="0">
                <a:solidFill>
                  <a:schemeClr val="tx1"/>
                </a:solidFill>
              </a:rPr>
              <a:t>museum also made a funding application to the then Department of Environmental Affairs and Tourism (DEAT) and an amount of R5 million was </a:t>
            </a:r>
            <a:r>
              <a:rPr lang="en-GB" sz="1400" b="0" dirty="0" smtClean="0">
                <a:solidFill>
                  <a:schemeClr val="tx1"/>
                </a:solidFill>
              </a:rPr>
              <a:t>promised </a:t>
            </a:r>
            <a:r>
              <a:rPr lang="en-GB" sz="1400" b="0" dirty="0">
                <a:solidFill>
                  <a:schemeClr val="tx1"/>
                </a:solidFill>
              </a:rPr>
              <a:t>from the Environmental Affairs’ poverty alleviation programme</a:t>
            </a:r>
            <a:r>
              <a:rPr lang="en-GB" sz="1400" b="0" dirty="0" smtClean="0">
                <a:solidFill>
                  <a:schemeClr val="tx1"/>
                </a:solidFill>
              </a:rPr>
              <a:t>.</a:t>
            </a:r>
          </a:p>
          <a:p>
            <a:pPr algn="just" defTabSz="457200" fontAlgn="base">
              <a:spcBef>
                <a:spcPts val="600"/>
              </a:spcBef>
              <a:spcAft>
                <a:spcPts val="600"/>
              </a:spcAft>
              <a:buFont typeface="Arial"/>
              <a:buChar char="•"/>
            </a:pPr>
            <a:r>
              <a:rPr lang="en-GB" sz="1400" b="0" dirty="0">
                <a:solidFill>
                  <a:schemeClr val="tx1"/>
                </a:solidFill>
              </a:rPr>
              <a:t>Chief Mandela constructed 5 </a:t>
            </a:r>
            <a:r>
              <a:rPr lang="en-GB" sz="1400" b="0" dirty="0" err="1">
                <a:solidFill>
                  <a:schemeClr val="tx1"/>
                </a:solidFill>
              </a:rPr>
              <a:t>rondavels</a:t>
            </a:r>
            <a:r>
              <a:rPr lang="en-GB" sz="1400" b="0" dirty="0">
                <a:solidFill>
                  <a:schemeClr val="tx1"/>
                </a:solidFill>
              </a:rPr>
              <a:t> to the right of the ruins of the six original </a:t>
            </a:r>
            <a:r>
              <a:rPr lang="en-GB" sz="1400" b="0" dirty="0" err="1">
                <a:solidFill>
                  <a:schemeClr val="tx1"/>
                </a:solidFill>
              </a:rPr>
              <a:t>rondavels</a:t>
            </a:r>
            <a:r>
              <a:rPr lang="en-GB" sz="1400" b="0" dirty="0">
                <a:solidFill>
                  <a:schemeClr val="tx1"/>
                </a:solidFill>
              </a:rPr>
              <a:t> where President Mandela was born and spent his early formative years.  Construction </a:t>
            </a:r>
            <a:r>
              <a:rPr lang="en-GB" sz="1400" b="0" dirty="0" smtClean="0">
                <a:solidFill>
                  <a:schemeClr val="tx1"/>
                </a:solidFill>
              </a:rPr>
              <a:t>had </a:t>
            </a:r>
            <a:r>
              <a:rPr lang="en-GB" sz="1400" b="0" dirty="0">
                <a:solidFill>
                  <a:schemeClr val="tx1"/>
                </a:solidFill>
              </a:rPr>
              <a:t>further been done </a:t>
            </a:r>
            <a:r>
              <a:rPr lang="en-GB" sz="1400" b="0" dirty="0" smtClean="0">
                <a:solidFill>
                  <a:schemeClr val="tx1"/>
                </a:solidFill>
              </a:rPr>
              <a:t>at the time on </a:t>
            </a:r>
            <a:r>
              <a:rPr lang="en-GB" sz="1400" b="0" dirty="0">
                <a:solidFill>
                  <a:schemeClr val="tx1"/>
                </a:solidFill>
              </a:rPr>
              <a:t>top of the ruins of two of the six </a:t>
            </a:r>
            <a:r>
              <a:rPr lang="en-GB" sz="1400" b="0" dirty="0" err="1">
                <a:solidFill>
                  <a:schemeClr val="tx1"/>
                </a:solidFill>
              </a:rPr>
              <a:t>rondavels</a:t>
            </a:r>
            <a:r>
              <a:rPr lang="en-GB" sz="1400" b="0" dirty="0" smtClean="0">
                <a:solidFill>
                  <a:schemeClr val="tx1"/>
                </a:solidFill>
              </a:rPr>
              <a:t>.</a:t>
            </a:r>
          </a:p>
          <a:p>
            <a:pPr algn="just" defTabSz="457200" fontAlgn="base">
              <a:spcBef>
                <a:spcPts val="600"/>
              </a:spcBef>
              <a:spcAft>
                <a:spcPts val="600"/>
              </a:spcAft>
              <a:buFont typeface="Arial"/>
              <a:buChar char="•"/>
            </a:pPr>
            <a:r>
              <a:rPr lang="en-GB" sz="1400" b="0" dirty="0">
                <a:solidFill>
                  <a:schemeClr val="tx1"/>
                </a:solidFill>
              </a:rPr>
              <a:t>The South African Heritage Resources Agency (SAHRA), as the authority responsible for issuing relevant permits </a:t>
            </a:r>
            <a:r>
              <a:rPr lang="en-GB" sz="1400" b="0" dirty="0" smtClean="0">
                <a:solidFill>
                  <a:schemeClr val="tx1"/>
                </a:solidFill>
              </a:rPr>
              <a:t>had </a:t>
            </a:r>
            <a:r>
              <a:rPr lang="en-GB" sz="1400" b="0" dirty="0">
                <a:solidFill>
                  <a:schemeClr val="tx1"/>
                </a:solidFill>
              </a:rPr>
              <a:t>instructed the Nelson Mandela Museum to immediately stop the developments at </a:t>
            </a:r>
            <a:r>
              <a:rPr lang="en-GB" sz="1400" b="0" dirty="0" err="1">
                <a:solidFill>
                  <a:schemeClr val="tx1"/>
                </a:solidFill>
              </a:rPr>
              <a:t>Mvezo</a:t>
            </a:r>
            <a:r>
              <a:rPr lang="en-GB" sz="1400" b="0" dirty="0">
                <a:solidFill>
                  <a:schemeClr val="tx1"/>
                </a:solidFill>
              </a:rPr>
              <a:t> because no permit was issued and that the development be viewed as unlawful. SAHRA advised that the 5 </a:t>
            </a:r>
            <a:r>
              <a:rPr lang="en-GB" sz="1400" b="0" dirty="0" err="1">
                <a:solidFill>
                  <a:schemeClr val="tx1"/>
                </a:solidFill>
              </a:rPr>
              <a:t>rondavels</a:t>
            </a:r>
            <a:r>
              <a:rPr lang="en-GB" sz="1400" b="0" dirty="0">
                <a:solidFill>
                  <a:schemeClr val="tx1"/>
                </a:solidFill>
              </a:rPr>
              <a:t> do not comply with the initial infrastructure of the entire architectural structure of the building</a:t>
            </a:r>
            <a:r>
              <a:rPr lang="en-GB" sz="1400" b="0" dirty="0" smtClean="0">
                <a:solidFill>
                  <a:schemeClr val="tx1"/>
                </a:solidFill>
              </a:rPr>
              <a:t>.</a:t>
            </a:r>
          </a:p>
          <a:p>
            <a:pPr algn="just" defTabSz="457200" fontAlgn="base">
              <a:spcBef>
                <a:spcPts val="600"/>
              </a:spcBef>
              <a:spcAft>
                <a:spcPts val="600"/>
              </a:spcAft>
              <a:buFont typeface="Arial"/>
              <a:buChar char="•"/>
            </a:pPr>
            <a:r>
              <a:rPr lang="en-GB" sz="1400" b="0" dirty="0">
                <a:solidFill>
                  <a:schemeClr val="tx1"/>
                </a:solidFill>
              </a:rPr>
              <a:t>Chief Mandela </a:t>
            </a:r>
            <a:r>
              <a:rPr lang="en-GB" sz="1400" b="0" dirty="0" smtClean="0">
                <a:solidFill>
                  <a:schemeClr val="tx1"/>
                </a:solidFill>
              </a:rPr>
              <a:t>was </a:t>
            </a:r>
            <a:r>
              <a:rPr lang="en-GB" sz="1400" b="0" dirty="0">
                <a:solidFill>
                  <a:schemeClr val="tx1"/>
                </a:solidFill>
              </a:rPr>
              <a:t>of the </a:t>
            </a:r>
            <a:r>
              <a:rPr lang="en-GB" sz="1400" b="0" dirty="0" smtClean="0">
                <a:solidFill>
                  <a:schemeClr val="tx1"/>
                </a:solidFill>
              </a:rPr>
              <a:t>view </a:t>
            </a:r>
            <a:r>
              <a:rPr lang="en-GB" sz="1400" b="0" dirty="0">
                <a:solidFill>
                  <a:schemeClr val="tx1"/>
                </a:solidFill>
              </a:rPr>
              <a:t>that the museum and SAHRA </a:t>
            </a:r>
            <a:r>
              <a:rPr lang="en-GB" sz="1400" b="0" dirty="0" smtClean="0">
                <a:solidFill>
                  <a:schemeClr val="tx1"/>
                </a:solidFill>
              </a:rPr>
              <a:t>had </a:t>
            </a:r>
            <a:r>
              <a:rPr lang="en-GB" sz="1400" b="0" dirty="0">
                <a:solidFill>
                  <a:schemeClr val="tx1"/>
                </a:solidFill>
              </a:rPr>
              <a:t>no legal authority over the development of </a:t>
            </a:r>
            <a:r>
              <a:rPr lang="en-GB" sz="1400" b="0" dirty="0" smtClean="0">
                <a:solidFill>
                  <a:schemeClr val="tx1"/>
                </a:solidFill>
              </a:rPr>
              <a:t>the site which led to tension </a:t>
            </a:r>
            <a:r>
              <a:rPr lang="en-GB" sz="1400" b="0" dirty="0">
                <a:solidFill>
                  <a:schemeClr val="tx1"/>
                </a:solidFill>
              </a:rPr>
              <a:t>with the SAHRA and the museum management.</a:t>
            </a:r>
            <a:endParaRPr lang="en-ZA" sz="1400" b="0" dirty="0">
              <a:solidFill>
                <a:schemeClr val="tx1"/>
              </a:solidFill>
            </a:endParaRPr>
          </a:p>
        </p:txBody>
      </p:sp>
      <p:sp>
        <p:nvSpPr>
          <p:cNvPr id="4" name="Slide Number Placeholder 3"/>
          <p:cNvSpPr>
            <a:spLocks noGrp="1"/>
          </p:cNvSpPr>
          <p:nvPr>
            <p:ph type="sldNum" sz="quarter" idx="4"/>
          </p:nvPr>
        </p:nvSpPr>
        <p:spPr/>
        <p:txBody>
          <a:bodyPr/>
          <a:lstStyle/>
          <a:p>
            <a:r>
              <a:rPr lang="en-ZA" dirty="0" smtClean="0"/>
              <a:t>6</a:t>
            </a:r>
          </a:p>
        </p:txBody>
      </p:sp>
    </p:spTree>
    <p:extLst>
      <p:ext uri="{BB962C8B-B14F-4D97-AF65-F5344CB8AC3E}">
        <p14:creationId xmlns:p14="http://schemas.microsoft.com/office/powerpoint/2010/main" xmlns="" val="28531510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648072"/>
          </a:xfrm>
        </p:spPr>
        <p:txBody>
          <a:bodyPr>
            <a:noAutofit/>
          </a:bodyPr>
          <a:lstStyle/>
          <a:p>
            <a:pPr algn="ctr"/>
            <a:r>
              <a:rPr lang="en-US" sz="2400" dirty="0" smtClean="0">
                <a:solidFill>
                  <a:srgbClr val="C00000"/>
                </a:solidFill>
                <a:latin typeface="Arial" panose="020B0604020202020204" pitchFamily="34" charset="0"/>
                <a:cs typeface="Arial" panose="020B0604020202020204" pitchFamily="34" charset="0"/>
              </a:rPr>
              <a:t>4. MVESO POSITION IN RELATION TO NMM Cont.…</a:t>
            </a:r>
            <a:endParaRPr lang="en-ZA" sz="2400" dirty="0">
              <a:solidFill>
                <a:srgbClr val="C00000"/>
              </a:solidFill>
            </a:endParaRPr>
          </a:p>
        </p:txBody>
      </p:sp>
      <p:sp>
        <p:nvSpPr>
          <p:cNvPr id="3" name="Content Placeholder 2"/>
          <p:cNvSpPr>
            <a:spLocks noGrp="1"/>
          </p:cNvSpPr>
          <p:nvPr>
            <p:ph idx="1"/>
          </p:nvPr>
        </p:nvSpPr>
        <p:spPr>
          <a:xfrm>
            <a:off x="251520" y="764704"/>
            <a:ext cx="8496944" cy="5112568"/>
          </a:xfrm>
        </p:spPr>
        <p:txBody>
          <a:bodyPr>
            <a:noAutofit/>
          </a:bodyPr>
          <a:lstStyle/>
          <a:p>
            <a:pPr algn="just" defTabSz="457200" fontAlgn="base">
              <a:spcBef>
                <a:spcPts val="600"/>
              </a:spcBef>
              <a:spcAft>
                <a:spcPts val="600"/>
              </a:spcAft>
              <a:buFont typeface="Arial"/>
              <a:buChar char="•"/>
            </a:pPr>
            <a:r>
              <a:rPr lang="en-GB" sz="1400" b="0" dirty="0">
                <a:solidFill>
                  <a:schemeClr val="tx1"/>
                </a:solidFill>
              </a:rPr>
              <a:t>The </a:t>
            </a:r>
            <a:r>
              <a:rPr lang="en-GB" sz="1400" b="0" dirty="0" smtClean="0">
                <a:solidFill>
                  <a:schemeClr val="tx1"/>
                </a:solidFill>
              </a:rPr>
              <a:t>then </a:t>
            </a:r>
            <a:r>
              <a:rPr lang="en-GB" sz="1400" b="0" dirty="0">
                <a:solidFill>
                  <a:schemeClr val="tx1"/>
                </a:solidFill>
              </a:rPr>
              <a:t>Minister of Arts and Culture, Minister </a:t>
            </a:r>
            <a:r>
              <a:rPr lang="en-GB" sz="1400" b="0" dirty="0" err="1">
                <a:solidFill>
                  <a:schemeClr val="tx1"/>
                </a:solidFill>
              </a:rPr>
              <a:t>Pallo</a:t>
            </a:r>
            <a:r>
              <a:rPr lang="en-GB" sz="1400" b="0" dirty="0">
                <a:solidFill>
                  <a:schemeClr val="tx1"/>
                </a:solidFill>
              </a:rPr>
              <a:t> Jordan coordinated a meeting with the then Chairperson of the Nelson Mandela Museum </a:t>
            </a:r>
            <a:r>
              <a:rPr lang="en-GB" sz="1400" b="0" dirty="0" smtClean="0">
                <a:solidFill>
                  <a:schemeClr val="tx1"/>
                </a:solidFill>
              </a:rPr>
              <a:t>Council </a:t>
            </a:r>
            <a:r>
              <a:rPr lang="en-GB" sz="1400" b="0" dirty="0">
                <a:solidFill>
                  <a:schemeClr val="tx1"/>
                </a:solidFill>
              </a:rPr>
              <a:t>and Chief Mandela to collectively resolve this matter, unfortunately the meeting did not yield positive results.  </a:t>
            </a:r>
            <a:endParaRPr lang="en-GB" sz="1400" b="0" dirty="0" smtClean="0">
              <a:solidFill>
                <a:schemeClr val="tx1"/>
              </a:solidFill>
            </a:endParaRPr>
          </a:p>
          <a:p>
            <a:pPr algn="just" defTabSz="457200" fontAlgn="base">
              <a:spcBef>
                <a:spcPts val="600"/>
              </a:spcBef>
              <a:spcAft>
                <a:spcPts val="600"/>
              </a:spcAft>
              <a:buFont typeface="Arial"/>
              <a:buChar char="•"/>
            </a:pPr>
            <a:r>
              <a:rPr lang="en-GB" sz="1400" b="0" dirty="0">
                <a:solidFill>
                  <a:schemeClr val="tx1"/>
                </a:solidFill>
              </a:rPr>
              <a:t>On 01 August 2008, after considering the situation at </a:t>
            </a:r>
            <a:r>
              <a:rPr lang="en-GB" sz="1400" b="0" dirty="0" err="1">
                <a:solidFill>
                  <a:schemeClr val="tx1"/>
                </a:solidFill>
              </a:rPr>
              <a:t>Mvezo</a:t>
            </a:r>
            <a:r>
              <a:rPr lang="en-GB" sz="1400" b="0" dirty="0">
                <a:solidFill>
                  <a:schemeClr val="tx1"/>
                </a:solidFill>
              </a:rPr>
              <a:t> and the continued inability of the museum to operate there, the Museum </a:t>
            </a:r>
            <a:r>
              <a:rPr lang="en-GB" sz="1400" b="0" dirty="0" smtClean="0">
                <a:solidFill>
                  <a:schemeClr val="tx1"/>
                </a:solidFill>
              </a:rPr>
              <a:t>Council </a:t>
            </a:r>
            <a:r>
              <a:rPr lang="en-GB" sz="1400" b="0" dirty="0">
                <a:solidFill>
                  <a:schemeClr val="tx1"/>
                </a:solidFill>
              </a:rPr>
              <a:t>resolved to review Museum expenditure regarding </a:t>
            </a:r>
            <a:r>
              <a:rPr lang="en-GB" sz="1400" b="0" dirty="0" err="1">
                <a:solidFill>
                  <a:schemeClr val="tx1"/>
                </a:solidFill>
              </a:rPr>
              <a:t>Mvezo</a:t>
            </a:r>
            <a:r>
              <a:rPr lang="en-GB" sz="1400" b="0" dirty="0">
                <a:solidFill>
                  <a:schemeClr val="tx1"/>
                </a:solidFill>
              </a:rPr>
              <a:t>, recall the caretaker, withdraw all operations from </a:t>
            </a:r>
            <a:r>
              <a:rPr lang="en-GB" sz="1400" b="0" dirty="0" err="1">
                <a:solidFill>
                  <a:schemeClr val="tx1"/>
                </a:solidFill>
              </a:rPr>
              <a:t>Mvezo</a:t>
            </a:r>
            <a:r>
              <a:rPr lang="en-GB" sz="1400" b="0" dirty="0">
                <a:solidFill>
                  <a:schemeClr val="tx1"/>
                </a:solidFill>
              </a:rPr>
              <a:t>, and refrain from discussing the matter with the media </a:t>
            </a:r>
            <a:r>
              <a:rPr lang="en-GB" sz="1400" b="0" dirty="0" smtClean="0">
                <a:solidFill>
                  <a:schemeClr val="tx1"/>
                </a:solidFill>
              </a:rPr>
              <a:t>who had taken a keen interest in the site,  </a:t>
            </a:r>
          </a:p>
          <a:p>
            <a:pPr algn="just" defTabSz="457200" fontAlgn="base">
              <a:spcBef>
                <a:spcPts val="600"/>
              </a:spcBef>
              <a:spcAft>
                <a:spcPts val="600"/>
              </a:spcAft>
              <a:buFont typeface="Arial"/>
              <a:buChar char="•"/>
            </a:pPr>
            <a:r>
              <a:rPr lang="en-GB" sz="1400" b="0" dirty="0" smtClean="0">
                <a:solidFill>
                  <a:schemeClr val="tx1"/>
                </a:solidFill>
              </a:rPr>
              <a:t>On </a:t>
            </a:r>
            <a:r>
              <a:rPr lang="en-GB" sz="1400" b="0" dirty="0">
                <a:solidFill>
                  <a:schemeClr val="tx1"/>
                </a:solidFill>
              </a:rPr>
              <a:t>24th January 2009 </a:t>
            </a:r>
            <a:r>
              <a:rPr lang="en-GB" sz="1400" b="0" dirty="0" smtClean="0">
                <a:solidFill>
                  <a:schemeClr val="tx1"/>
                </a:solidFill>
              </a:rPr>
              <a:t>the Council </a:t>
            </a:r>
            <a:r>
              <a:rPr lang="en-GB" sz="1400" b="0" dirty="0">
                <a:solidFill>
                  <a:schemeClr val="tx1"/>
                </a:solidFill>
              </a:rPr>
              <a:t>confirmed its decision to withdraw operations from </a:t>
            </a:r>
            <a:r>
              <a:rPr lang="en-GB" sz="1400" b="0" dirty="0" err="1">
                <a:solidFill>
                  <a:schemeClr val="tx1"/>
                </a:solidFill>
              </a:rPr>
              <a:t>Mvezo</a:t>
            </a:r>
            <a:r>
              <a:rPr lang="en-GB" sz="1400" b="0" dirty="0">
                <a:solidFill>
                  <a:schemeClr val="tx1"/>
                </a:solidFill>
              </a:rPr>
              <a:t>, resolved to remove </a:t>
            </a:r>
            <a:r>
              <a:rPr lang="en-GB" sz="1400" b="0" dirty="0" err="1">
                <a:solidFill>
                  <a:schemeClr val="tx1"/>
                </a:solidFill>
              </a:rPr>
              <a:t>Mvezo</a:t>
            </a:r>
            <a:r>
              <a:rPr lang="en-GB" sz="1400" b="0" dirty="0">
                <a:solidFill>
                  <a:schemeClr val="tx1"/>
                </a:solidFill>
              </a:rPr>
              <a:t> from promotional material, resolved to avoid dragging Mr Mandela’s name to the courts or media around the matter, to accept that it could no longer operate at </a:t>
            </a:r>
            <a:r>
              <a:rPr lang="en-GB" sz="1400" b="0" dirty="0" err="1">
                <a:solidFill>
                  <a:schemeClr val="tx1"/>
                </a:solidFill>
              </a:rPr>
              <a:t>Mvezo</a:t>
            </a:r>
            <a:r>
              <a:rPr lang="en-GB" sz="1400" b="0" dirty="0">
                <a:solidFill>
                  <a:schemeClr val="tx1"/>
                </a:solidFill>
              </a:rPr>
              <a:t>. </a:t>
            </a:r>
            <a:endParaRPr lang="en-GB" sz="1400" b="0" dirty="0" smtClean="0">
              <a:solidFill>
                <a:schemeClr val="tx1"/>
              </a:solidFill>
            </a:endParaRPr>
          </a:p>
          <a:p>
            <a:pPr algn="just" defTabSz="457200" fontAlgn="base">
              <a:spcBef>
                <a:spcPts val="600"/>
              </a:spcBef>
              <a:spcAft>
                <a:spcPts val="600"/>
              </a:spcAft>
              <a:buFont typeface="Arial"/>
              <a:buChar char="•"/>
            </a:pPr>
            <a:r>
              <a:rPr lang="en-GB" sz="1400" b="0" dirty="0" smtClean="0">
                <a:solidFill>
                  <a:schemeClr val="tx1"/>
                </a:solidFill>
              </a:rPr>
              <a:t>On </a:t>
            </a:r>
            <a:r>
              <a:rPr lang="en-GB" sz="1400" b="0" dirty="0">
                <a:solidFill>
                  <a:schemeClr val="tx1"/>
                </a:solidFill>
              </a:rPr>
              <a:t>19 September 2009 </a:t>
            </a:r>
            <a:r>
              <a:rPr lang="en-GB" sz="1400" b="0" dirty="0" smtClean="0">
                <a:solidFill>
                  <a:schemeClr val="tx1"/>
                </a:solidFill>
              </a:rPr>
              <a:t>the Council </a:t>
            </a:r>
            <a:r>
              <a:rPr lang="en-GB" sz="1400" b="0" dirty="0">
                <a:solidFill>
                  <a:schemeClr val="tx1"/>
                </a:solidFill>
              </a:rPr>
              <a:t>re-iterated is disengagement from </a:t>
            </a:r>
            <a:r>
              <a:rPr lang="en-GB" sz="1400" b="0" dirty="0" err="1">
                <a:solidFill>
                  <a:schemeClr val="tx1"/>
                </a:solidFill>
              </a:rPr>
              <a:t>Mvezo</a:t>
            </a:r>
            <a:r>
              <a:rPr lang="en-GB" sz="1400" b="0" dirty="0">
                <a:solidFill>
                  <a:schemeClr val="tx1"/>
                </a:solidFill>
              </a:rPr>
              <a:t> and resolved to rescind the museum’s application to the national lottery without prejudice to any of the museum’s future applications or collaborative arrangements.  This decision was taken since </a:t>
            </a:r>
            <a:r>
              <a:rPr lang="en-GB" sz="1400" b="0" dirty="0" smtClean="0">
                <a:solidFill>
                  <a:schemeClr val="tx1"/>
                </a:solidFill>
              </a:rPr>
              <a:t>the Council </a:t>
            </a:r>
            <a:r>
              <a:rPr lang="en-GB" sz="1400" b="0" dirty="0">
                <a:solidFill>
                  <a:schemeClr val="tx1"/>
                </a:solidFill>
              </a:rPr>
              <a:t>determined that there is a breakdown in communication and it no longer controlled the site</a:t>
            </a:r>
            <a:r>
              <a:rPr lang="en-GB" sz="1400" b="0" dirty="0" smtClean="0">
                <a:solidFill>
                  <a:schemeClr val="tx1"/>
                </a:solidFill>
              </a:rPr>
              <a:t>.</a:t>
            </a:r>
          </a:p>
          <a:p>
            <a:pPr algn="just" defTabSz="457200" fontAlgn="base">
              <a:spcBef>
                <a:spcPts val="600"/>
              </a:spcBef>
              <a:spcAft>
                <a:spcPts val="600"/>
              </a:spcAft>
              <a:buFont typeface="Arial"/>
              <a:buChar char="•"/>
            </a:pPr>
            <a:r>
              <a:rPr lang="en-GB" sz="1400" b="0" dirty="0" smtClean="0">
                <a:solidFill>
                  <a:schemeClr val="tx1"/>
                </a:solidFill>
              </a:rPr>
              <a:t>The last attempt at a solution was when Minister </a:t>
            </a:r>
            <a:r>
              <a:rPr lang="en-GB" sz="1400" b="0" dirty="0">
                <a:solidFill>
                  <a:schemeClr val="tx1"/>
                </a:solidFill>
              </a:rPr>
              <a:t>Lulu </a:t>
            </a:r>
            <a:r>
              <a:rPr lang="en-GB" sz="1400" b="0" dirty="0" err="1">
                <a:solidFill>
                  <a:schemeClr val="tx1"/>
                </a:solidFill>
              </a:rPr>
              <a:t>Xingwana</a:t>
            </a:r>
            <a:r>
              <a:rPr lang="en-GB" sz="1400" b="0" dirty="0">
                <a:solidFill>
                  <a:schemeClr val="tx1"/>
                </a:solidFill>
              </a:rPr>
              <a:t> convened a meeting with all the relevant stakeholders: the Chief, the ANC Eastern </a:t>
            </a:r>
            <a:r>
              <a:rPr lang="en-GB" sz="1400" b="0" dirty="0" smtClean="0">
                <a:solidFill>
                  <a:schemeClr val="tx1"/>
                </a:solidFill>
              </a:rPr>
              <a:t>Cape, </a:t>
            </a:r>
            <a:r>
              <a:rPr lang="en-GB" sz="1400" b="0" dirty="0">
                <a:solidFill>
                  <a:schemeClr val="tx1"/>
                </a:solidFill>
              </a:rPr>
              <a:t>the Nelson Mandela Museum and the National Lottery to resolve this matter. However, the meeting was cancelled.</a:t>
            </a:r>
            <a:endParaRPr lang="en-ZA" sz="1400" b="0" dirty="0">
              <a:solidFill>
                <a:schemeClr val="tx1"/>
              </a:solidFill>
            </a:endParaRPr>
          </a:p>
        </p:txBody>
      </p:sp>
      <p:sp>
        <p:nvSpPr>
          <p:cNvPr id="4" name="Slide Number Placeholder 3"/>
          <p:cNvSpPr>
            <a:spLocks noGrp="1"/>
          </p:cNvSpPr>
          <p:nvPr>
            <p:ph type="sldNum" sz="quarter" idx="4"/>
          </p:nvPr>
        </p:nvSpPr>
        <p:spPr/>
        <p:txBody>
          <a:bodyPr/>
          <a:lstStyle/>
          <a:p>
            <a:r>
              <a:rPr lang="en-ZA" dirty="0" smtClean="0"/>
              <a:t>7</a:t>
            </a:r>
          </a:p>
        </p:txBody>
      </p:sp>
    </p:spTree>
    <p:extLst>
      <p:ext uri="{BB962C8B-B14F-4D97-AF65-F5344CB8AC3E}">
        <p14:creationId xmlns:p14="http://schemas.microsoft.com/office/powerpoint/2010/main" xmlns="" val="38626567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576064"/>
          </a:xfrm>
        </p:spPr>
        <p:txBody>
          <a:bodyPr>
            <a:normAutofit/>
          </a:bodyPr>
          <a:lstStyle/>
          <a:p>
            <a:pPr algn="ctr"/>
            <a:r>
              <a:rPr lang="en-US" sz="2800" dirty="0" smtClean="0">
                <a:solidFill>
                  <a:srgbClr val="C00000"/>
                </a:solidFill>
                <a:latin typeface="Arial" panose="020B0604020202020204" pitchFamily="34" charset="0"/>
                <a:cs typeface="Arial" panose="020B0604020202020204" pitchFamily="34" charset="0"/>
              </a:rPr>
              <a:t>5. DAC EXPENDITURE ON MVESO</a:t>
            </a:r>
            <a:endParaRPr lang="en-ZA" sz="2800" dirty="0">
              <a:solidFill>
                <a:srgbClr val="C00000"/>
              </a:solidFill>
            </a:endParaRPr>
          </a:p>
        </p:txBody>
      </p:sp>
      <p:sp>
        <p:nvSpPr>
          <p:cNvPr id="3" name="Content Placeholder 2"/>
          <p:cNvSpPr>
            <a:spLocks noGrp="1"/>
          </p:cNvSpPr>
          <p:nvPr>
            <p:ph idx="1"/>
          </p:nvPr>
        </p:nvSpPr>
        <p:spPr>
          <a:xfrm>
            <a:off x="251520" y="980728"/>
            <a:ext cx="8496944" cy="4896544"/>
          </a:xfrm>
        </p:spPr>
        <p:txBody>
          <a:bodyPr>
            <a:noAutofit/>
          </a:bodyPr>
          <a:lstStyle/>
          <a:p>
            <a:pPr algn="just" defTabSz="457200" fontAlgn="base">
              <a:spcBef>
                <a:spcPts val="600"/>
              </a:spcBef>
              <a:spcAft>
                <a:spcPts val="600"/>
              </a:spcAft>
              <a:buFont typeface="Arial"/>
              <a:buChar char="•"/>
            </a:pPr>
            <a:r>
              <a:rPr lang="en-GB" b="0" dirty="0">
                <a:solidFill>
                  <a:schemeClr val="tx1"/>
                </a:solidFill>
              </a:rPr>
              <a:t>The </a:t>
            </a:r>
            <a:r>
              <a:rPr lang="en-GB" b="0" dirty="0" smtClean="0">
                <a:solidFill>
                  <a:schemeClr val="tx1"/>
                </a:solidFill>
              </a:rPr>
              <a:t>DAC spent an amount of approximately R11 million on the development of </a:t>
            </a:r>
            <a:r>
              <a:rPr lang="en-GB" b="0" dirty="0">
                <a:solidFill>
                  <a:schemeClr val="tx1"/>
                </a:solidFill>
              </a:rPr>
              <a:t>infrastructure through the Department of Public Works for </a:t>
            </a:r>
            <a:r>
              <a:rPr lang="en-GB" b="0" dirty="0" smtClean="0">
                <a:solidFill>
                  <a:schemeClr val="tx1"/>
                </a:solidFill>
              </a:rPr>
              <a:t>the first phase of Mveso before Chief Mandela occupied the site.  </a:t>
            </a:r>
          </a:p>
          <a:p>
            <a:pPr algn="just" defTabSz="457200" fontAlgn="base">
              <a:spcBef>
                <a:spcPts val="600"/>
              </a:spcBef>
              <a:spcAft>
                <a:spcPts val="600"/>
              </a:spcAft>
              <a:buFont typeface="Arial"/>
              <a:buChar char="•"/>
            </a:pPr>
            <a:r>
              <a:rPr lang="en-GB" b="0" dirty="0" smtClean="0">
                <a:solidFill>
                  <a:schemeClr val="tx1"/>
                </a:solidFill>
              </a:rPr>
              <a:t>The infrastructure included: </a:t>
            </a:r>
          </a:p>
          <a:p>
            <a:pPr lvl="1" algn="just" defTabSz="457200" fontAlgn="base">
              <a:spcBef>
                <a:spcPts val="600"/>
              </a:spcBef>
              <a:spcAft>
                <a:spcPts val="600"/>
              </a:spcAft>
              <a:buFont typeface="Arial"/>
              <a:buChar char="•"/>
            </a:pPr>
            <a:r>
              <a:rPr lang="en-GB" sz="1600" b="0" dirty="0" smtClean="0">
                <a:solidFill>
                  <a:schemeClr val="tx1"/>
                </a:solidFill>
              </a:rPr>
              <a:t>Outdoor exhibition</a:t>
            </a:r>
          </a:p>
          <a:p>
            <a:pPr lvl="1" algn="just" defTabSz="457200" fontAlgn="base">
              <a:spcBef>
                <a:spcPts val="600"/>
              </a:spcBef>
              <a:spcAft>
                <a:spcPts val="600"/>
              </a:spcAft>
              <a:buFont typeface="Arial"/>
              <a:buChar char="•"/>
            </a:pPr>
            <a:r>
              <a:rPr lang="en-GB" sz="1600" b="0" dirty="0" smtClean="0">
                <a:solidFill>
                  <a:schemeClr val="tx1"/>
                </a:solidFill>
              </a:rPr>
              <a:t>Viewing deck</a:t>
            </a:r>
          </a:p>
          <a:p>
            <a:pPr lvl="1" algn="just" defTabSz="457200" fontAlgn="base">
              <a:spcBef>
                <a:spcPts val="600"/>
              </a:spcBef>
              <a:spcAft>
                <a:spcPts val="600"/>
              </a:spcAft>
              <a:buFont typeface="Arial"/>
              <a:buChar char="•"/>
            </a:pPr>
            <a:r>
              <a:rPr lang="en-GB" sz="1600" b="0" dirty="0" smtClean="0">
                <a:solidFill>
                  <a:schemeClr val="tx1"/>
                </a:solidFill>
              </a:rPr>
              <a:t>Pathway to the homestead ruins</a:t>
            </a:r>
          </a:p>
          <a:p>
            <a:pPr lvl="1" algn="just" defTabSz="457200" fontAlgn="base">
              <a:spcBef>
                <a:spcPts val="600"/>
              </a:spcBef>
              <a:spcAft>
                <a:spcPts val="600"/>
              </a:spcAft>
              <a:buFont typeface="Arial"/>
              <a:buChar char="•"/>
            </a:pPr>
            <a:r>
              <a:rPr lang="en-GB" sz="1600" b="0" dirty="0" smtClean="0">
                <a:solidFill>
                  <a:schemeClr val="tx1"/>
                </a:solidFill>
              </a:rPr>
              <a:t>Septic tank</a:t>
            </a:r>
          </a:p>
          <a:p>
            <a:pPr lvl="1" algn="just" defTabSz="457200" fontAlgn="base">
              <a:spcBef>
                <a:spcPts val="600"/>
              </a:spcBef>
              <a:spcAft>
                <a:spcPts val="600"/>
              </a:spcAft>
              <a:buFont typeface="Arial"/>
              <a:buChar char="•"/>
            </a:pPr>
            <a:r>
              <a:rPr lang="en-GB" sz="1600" b="0" dirty="0" smtClean="0">
                <a:solidFill>
                  <a:schemeClr val="tx1"/>
                </a:solidFill>
              </a:rPr>
              <a:t>Borehole and water tank for use by the museum and the village</a:t>
            </a:r>
          </a:p>
          <a:p>
            <a:pPr lvl="1" algn="just" defTabSz="457200" fontAlgn="base">
              <a:spcBef>
                <a:spcPts val="600"/>
              </a:spcBef>
              <a:spcAft>
                <a:spcPts val="600"/>
              </a:spcAft>
              <a:buFont typeface="Arial"/>
              <a:buChar char="•"/>
            </a:pPr>
            <a:r>
              <a:rPr lang="en-GB" sz="1600" b="0" dirty="0" smtClean="0">
                <a:solidFill>
                  <a:schemeClr val="tx1"/>
                </a:solidFill>
              </a:rPr>
              <a:t>Ablutions facilities</a:t>
            </a:r>
          </a:p>
          <a:p>
            <a:pPr lvl="1" algn="just" defTabSz="457200" fontAlgn="base">
              <a:spcBef>
                <a:spcPts val="600"/>
              </a:spcBef>
              <a:spcAft>
                <a:spcPts val="600"/>
              </a:spcAft>
              <a:buFont typeface="Arial"/>
              <a:buChar char="•"/>
            </a:pPr>
            <a:r>
              <a:rPr lang="en-GB" sz="1600" b="0" dirty="0" smtClean="0">
                <a:solidFill>
                  <a:schemeClr val="tx1"/>
                </a:solidFill>
              </a:rPr>
              <a:t>Fencing </a:t>
            </a:r>
          </a:p>
          <a:p>
            <a:pPr lvl="1" algn="just" defTabSz="457200" fontAlgn="base">
              <a:spcBef>
                <a:spcPts val="600"/>
              </a:spcBef>
              <a:spcAft>
                <a:spcPts val="600"/>
              </a:spcAft>
              <a:buFont typeface="Arial"/>
              <a:buChar char="•"/>
            </a:pPr>
            <a:r>
              <a:rPr lang="en-GB" sz="1600" b="0" dirty="0" smtClean="0">
                <a:solidFill>
                  <a:schemeClr val="tx1"/>
                </a:solidFill>
              </a:rPr>
              <a:t>Landscaping</a:t>
            </a:r>
            <a:r>
              <a:rPr lang="en-GB" sz="1400" b="0" dirty="0" smtClean="0">
                <a:solidFill>
                  <a:schemeClr val="tx1"/>
                </a:solidFill>
              </a:rPr>
              <a:t>  </a:t>
            </a:r>
          </a:p>
          <a:p>
            <a:pPr algn="just" defTabSz="457200" fontAlgn="base">
              <a:spcBef>
                <a:spcPts val="600"/>
              </a:spcBef>
              <a:spcAft>
                <a:spcPts val="600"/>
              </a:spcAft>
              <a:buFont typeface="Arial"/>
              <a:buChar char="•"/>
            </a:pPr>
            <a:endParaRPr lang="en-ZA" sz="1400" b="0" dirty="0">
              <a:solidFill>
                <a:schemeClr val="tx1"/>
              </a:solidFill>
            </a:endParaRPr>
          </a:p>
        </p:txBody>
      </p:sp>
      <p:sp>
        <p:nvSpPr>
          <p:cNvPr id="4" name="Slide Number Placeholder 3"/>
          <p:cNvSpPr>
            <a:spLocks noGrp="1"/>
          </p:cNvSpPr>
          <p:nvPr>
            <p:ph type="sldNum" sz="quarter" idx="4"/>
          </p:nvPr>
        </p:nvSpPr>
        <p:spPr/>
        <p:txBody>
          <a:bodyPr/>
          <a:lstStyle/>
          <a:p>
            <a:r>
              <a:rPr lang="en-ZA" dirty="0" smtClean="0"/>
              <a:t>8</a:t>
            </a:r>
          </a:p>
        </p:txBody>
      </p:sp>
    </p:spTree>
    <p:extLst>
      <p:ext uri="{BB962C8B-B14F-4D97-AF65-F5344CB8AC3E}">
        <p14:creationId xmlns:p14="http://schemas.microsoft.com/office/powerpoint/2010/main" xmlns="" val="33750412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p:txBody>
          <a:bodyPr/>
          <a:lstStyle>
            <a:lvl1pPr algn="r">
              <a:defRPr sz="800" b="0" u="none">
                <a:solidFill>
                  <a:srgbClr val="660066"/>
                </a:solidFill>
                <a:latin typeface="Verdana" pitchFamily="34" charset="0"/>
              </a:defRPr>
            </a:lvl1pPr>
          </a:lstStyle>
          <a:p>
            <a:r>
              <a:rPr lang="en-ZA" dirty="0" smtClean="0"/>
              <a:t>9</a:t>
            </a:r>
          </a:p>
        </p:txBody>
      </p:sp>
      <p:sp>
        <p:nvSpPr>
          <p:cNvPr id="5" name="Title 28"/>
          <p:cNvSpPr>
            <a:spLocks noGrp="1"/>
          </p:cNvSpPr>
          <p:nvPr>
            <p:ph type="title"/>
          </p:nvPr>
        </p:nvSpPr>
        <p:spPr>
          <a:xfrm>
            <a:off x="1619672" y="2348880"/>
            <a:ext cx="5997352" cy="1224136"/>
          </a:xfrm>
        </p:spPr>
        <p:txBody>
          <a:bodyPr>
            <a:normAutofit/>
          </a:bodyPr>
          <a:lstStyle/>
          <a:p>
            <a:pPr algn="ctr"/>
            <a:r>
              <a:rPr lang="en-US" dirty="0" smtClean="0"/>
              <a:t>THANK YOU</a:t>
            </a:r>
            <a:endParaRPr lang="en-US" dirty="0"/>
          </a:p>
        </p:txBody>
      </p:sp>
    </p:spTree>
    <p:extLst>
      <p:ext uri="{BB962C8B-B14F-4D97-AF65-F5344CB8AC3E}">
        <p14:creationId xmlns:p14="http://schemas.microsoft.com/office/powerpoint/2010/main" xmlns="" val="12656840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22176</TotalTime>
  <Words>1079</Words>
  <Application>Microsoft Office PowerPoint</Application>
  <PresentationFormat>On-screen Show (4:3)</PresentationFormat>
  <Paragraphs>62</Paragraphs>
  <Slides>9</Slides>
  <Notes>2</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Office Theme</vt:lpstr>
      <vt:lpstr>1_Office Theme</vt:lpstr>
      <vt:lpstr>THE MVEZO SITE AND ITS POSITION IN RELATION TO THE NELSON MANDELA MUSEUM</vt:lpstr>
      <vt:lpstr>TABLE OF CONTENTS</vt:lpstr>
      <vt:lpstr>1.  PURPOSE OF THE PRESENTATION </vt:lpstr>
      <vt:lpstr>2. BACKGROUND</vt:lpstr>
      <vt:lpstr>3. MVEZO LEGAL STATUS</vt:lpstr>
      <vt:lpstr>4. MVESO POSITION IN RELATION TO NMM</vt:lpstr>
      <vt:lpstr>4. MVESO POSITION IN RELATION TO NMM Cont.…</vt:lpstr>
      <vt:lpstr>5. DAC EXPENDITURE ON MVESO</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dc:creator>
  <cp:lastModifiedBy>PUMZA</cp:lastModifiedBy>
  <cp:revision>489</cp:revision>
  <cp:lastPrinted>2015-12-02T13:17:48Z</cp:lastPrinted>
  <dcterms:created xsi:type="dcterms:W3CDTF">2013-11-12T11:39:42Z</dcterms:created>
  <dcterms:modified xsi:type="dcterms:W3CDTF">2016-09-07T12:39:58Z</dcterms:modified>
</cp:coreProperties>
</file>