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5"/>
  </p:notesMasterIdLst>
  <p:handoutMasterIdLst>
    <p:handoutMasterId r:id="rId46"/>
  </p:handoutMasterIdLst>
  <p:sldIdLst>
    <p:sldId id="257" r:id="rId5"/>
    <p:sldId id="265" r:id="rId6"/>
    <p:sldId id="334" r:id="rId7"/>
    <p:sldId id="336" r:id="rId8"/>
    <p:sldId id="337" r:id="rId9"/>
    <p:sldId id="338" r:id="rId10"/>
    <p:sldId id="339" r:id="rId11"/>
    <p:sldId id="340" r:id="rId12"/>
    <p:sldId id="335" r:id="rId13"/>
    <p:sldId id="302" r:id="rId14"/>
    <p:sldId id="303" r:id="rId15"/>
    <p:sldId id="304" r:id="rId16"/>
    <p:sldId id="305" r:id="rId17"/>
    <p:sldId id="307" r:id="rId18"/>
    <p:sldId id="308" r:id="rId19"/>
    <p:sldId id="311" r:id="rId20"/>
    <p:sldId id="313" r:id="rId21"/>
    <p:sldId id="314" r:id="rId22"/>
    <p:sldId id="315" r:id="rId23"/>
    <p:sldId id="316" r:id="rId24"/>
    <p:sldId id="317" r:id="rId25"/>
    <p:sldId id="318" r:id="rId26"/>
    <p:sldId id="319" r:id="rId27"/>
    <p:sldId id="320" r:id="rId28"/>
    <p:sldId id="321" r:id="rId29"/>
    <p:sldId id="324" r:id="rId30"/>
    <p:sldId id="326" r:id="rId31"/>
    <p:sldId id="267" r:id="rId32"/>
    <p:sldId id="268" r:id="rId33"/>
    <p:sldId id="341" r:id="rId34"/>
    <p:sldId id="298" r:id="rId35"/>
    <p:sldId id="333" r:id="rId36"/>
    <p:sldId id="327" r:id="rId37"/>
    <p:sldId id="343" r:id="rId38"/>
    <p:sldId id="331" r:id="rId39"/>
    <p:sldId id="342" r:id="rId40"/>
    <p:sldId id="330" r:id="rId41"/>
    <p:sldId id="329" r:id="rId42"/>
    <p:sldId id="332" r:id="rId43"/>
    <p:sldId id="264"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6" y="-470"/>
      </p:cViewPr>
      <p:guideLst>
        <p:guide orient="horz" pos="2160"/>
        <p:guide pos="3840"/>
      </p:guideLst>
    </p:cSldViewPr>
  </p:slideViewPr>
  <p:notesTextViewPr>
    <p:cViewPr>
      <p:scale>
        <a:sx n="1" d="1"/>
        <a:sy n="1" d="1"/>
      </p:scale>
      <p:origin x="0" y="0"/>
    </p:cViewPr>
  </p:notesTextViewPr>
  <p:sorterViewPr>
    <p:cViewPr>
      <p:scale>
        <a:sx n="100" d="100"/>
        <a:sy n="100" d="100"/>
      </p:scale>
      <p:origin x="0" y="-94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7615E-9EEA-452E-B373-FC30988FBF54}"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n-US"/>
        </a:p>
      </dgm:t>
    </dgm:pt>
    <dgm:pt modelId="{4FF21EB2-4628-4874-B314-3D824D70C394}">
      <dgm:prSet phldrT="[Text]"/>
      <dgm:spPr/>
      <dgm:t>
        <a:bodyPr/>
        <a:lstStyle/>
        <a:p>
          <a:r>
            <a:rPr lang="en-US" dirty="0" smtClean="0"/>
            <a:t>Restructuring Capital Grant (RCG), Governance, Support  </a:t>
          </a:r>
          <a:endParaRPr lang="en-US" dirty="0"/>
        </a:p>
      </dgm:t>
    </dgm:pt>
    <dgm:pt modelId="{14507C8E-59FA-414E-8880-F183254BB566}" type="parTrans" cxnId="{FBAC6BCC-FD3F-4EF9-9028-39530D8E5B2F}">
      <dgm:prSet/>
      <dgm:spPr/>
      <dgm:t>
        <a:bodyPr/>
        <a:lstStyle/>
        <a:p>
          <a:endParaRPr lang="en-US"/>
        </a:p>
      </dgm:t>
    </dgm:pt>
    <dgm:pt modelId="{DD5A3FCB-E617-4CDE-8F93-CC4C2CED81E2}" type="sibTrans" cxnId="{FBAC6BCC-FD3F-4EF9-9028-39530D8E5B2F}">
      <dgm:prSet/>
      <dgm:spPr/>
      <dgm:t>
        <a:bodyPr/>
        <a:lstStyle/>
        <a:p>
          <a:endParaRPr lang="en-US"/>
        </a:p>
      </dgm:t>
    </dgm:pt>
    <dgm:pt modelId="{F2194631-D713-4142-8B73-8EFB2DF39575}">
      <dgm:prSet phldrT="[Text]"/>
      <dgm:spPr/>
      <dgm:t>
        <a:bodyPr/>
        <a:lstStyle/>
        <a:p>
          <a:r>
            <a:rPr lang="en-US" dirty="0" smtClean="0"/>
            <a:t>HSDG – Institutional Subsidy – Monitor  </a:t>
          </a:r>
          <a:endParaRPr lang="en-US" dirty="0"/>
        </a:p>
      </dgm:t>
    </dgm:pt>
    <dgm:pt modelId="{90A1010D-0973-40B2-B5B5-E41A2B023DDC}" type="parTrans" cxnId="{298D17AC-EE5E-4196-A095-B0B3C5FADDAD}">
      <dgm:prSet/>
      <dgm:spPr/>
      <dgm:t>
        <a:bodyPr/>
        <a:lstStyle/>
        <a:p>
          <a:endParaRPr lang="en-US"/>
        </a:p>
      </dgm:t>
    </dgm:pt>
    <dgm:pt modelId="{036F1AC9-1365-464A-8AFA-57B6529985D4}" type="sibTrans" cxnId="{298D17AC-EE5E-4196-A095-B0B3C5FADDAD}">
      <dgm:prSet/>
      <dgm:spPr/>
      <dgm:t>
        <a:bodyPr/>
        <a:lstStyle/>
        <a:p>
          <a:endParaRPr lang="en-US"/>
        </a:p>
      </dgm:t>
    </dgm:pt>
    <dgm:pt modelId="{35E71C41-DC1A-4C79-B065-038E56EE544E}">
      <dgm:prSet phldrT="[Text]"/>
      <dgm:spPr/>
      <dgm:t>
        <a:bodyPr/>
        <a:lstStyle/>
        <a:p>
          <a:r>
            <a:rPr lang="en-US" dirty="0" smtClean="0"/>
            <a:t>DEBT /Loan – Gauteng Partnership Fund – Financial Viability </a:t>
          </a:r>
          <a:endParaRPr lang="en-US" dirty="0"/>
        </a:p>
      </dgm:t>
    </dgm:pt>
    <dgm:pt modelId="{BEB7F390-7F55-4D97-884A-3F5E94948084}" type="parTrans" cxnId="{A28F49E1-8234-4679-81AF-DCDE2306E21E}">
      <dgm:prSet/>
      <dgm:spPr/>
      <dgm:t>
        <a:bodyPr/>
        <a:lstStyle/>
        <a:p>
          <a:endParaRPr lang="en-US"/>
        </a:p>
      </dgm:t>
    </dgm:pt>
    <dgm:pt modelId="{96DF2474-CDF7-49FE-8E12-6B9ABB9007B1}" type="sibTrans" cxnId="{A28F49E1-8234-4679-81AF-DCDE2306E21E}">
      <dgm:prSet/>
      <dgm:spPr/>
      <dgm:t>
        <a:bodyPr/>
        <a:lstStyle/>
        <a:p>
          <a:endParaRPr lang="en-US"/>
        </a:p>
      </dgm:t>
    </dgm:pt>
    <dgm:pt modelId="{DFA05747-975F-440C-9BAB-CA5A6EBB1211}">
      <dgm:prSet phldrT="[Text]"/>
      <dgm:spPr/>
      <dgm:t>
        <a:bodyPr/>
        <a:lstStyle/>
        <a:p>
          <a:r>
            <a:rPr lang="en-US" dirty="0" smtClean="0"/>
            <a:t>Equity – Private Stakeholder </a:t>
          </a:r>
          <a:endParaRPr lang="en-US" dirty="0"/>
        </a:p>
      </dgm:t>
    </dgm:pt>
    <dgm:pt modelId="{0DD86128-9609-47BA-A3D2-E24C511395E6}" type="parTrans" cxnId="{58FA4BB5-2082-4B39-B2BF-4ADEB33B39BD}">
      <dgm:prSet/>
      <dgm:spPr/>
      <dgm:t>
        <a:bodyPr/>
        <a:lstStyle/>
        <a:p>
          <a:endParaRPr lang="en-US"/>
        </a:p>
      </dgm:t>
    </dgm:pt>
    <dgm:pt modelId="{92689B53-26A8-4F5E-A40A-223712B827E1}" type="sibTrans" cxnId="{58FA4BB5-2082-4B39-B2BF-4ADEB33B39BD}">
      <dgm:prSet/>
      <dgm:spPr/>
      <dgm:t>
        <a:bodyPr/>
        <a:lstStyle/>
        <a:p>
          <a:endParaRPr lang="en-US"/>
        </a:p>
      </dgm:t>
    </dgm:pt>
    <dgm:pt modelId="{596FA989-35E3-4ABD-8A9F-C62F924E14A9}">
      <dgm:prSet phldrT="[Text]"/>
      <dgm:spPr/>
      <dgm:t>
        <a:bodyPr/>
        <a:lstStyle/>
        <a:p>
          <a:r>
            <a:rPr lang="en-US" dirty="0" smtClean="0"/>
            <a:t>USDG – Land, Buildings, Municipal Services , Bulk infrastructure, Property / Urban Management   </a:t>
          </a:r>
          <a:endParaRPr lang="en-US" dirty="0"/>
        </a:p>
      </dgm:t>
    </dgm:pt>
    <dgm:pt modelId="{448CB37C-1947-4D07-BC93-E7D3819A010F}" type="parTrans" cxnId="{78FAB9EE-0BD6-4276-836B-1A78AE653A4D}">
      <dgm:prSet/>
      <dgm:spPr/>
      <dgm:t>
        <a:bodyPr/>
        <a:lstStyle/>
        <a:p>
          <a:endParaRPr lang="en-US"/>
        </a:p>
      </dgm:t>
    </dgm:pt>
    <dgm:pt modelId="{D924807F-8242-4664-BB05-34BF18749DCB}" type="sibTrans" cxnId="{78FAB9EE-0BD6-4276-836B-1A78AE653A4D}">
      <dgm:prSet/>
      <dgm:spPr/>
      <dgm:t>
        <a:bodyPr/>
        <a:lstStyle/>
        <a:p>
          <a:endParaRPr lang="en-US"/>
        </a:p>
      </dgm:t>
    </dgm:pt>
    <dgm:pt modelId="{95D6DB6A-9A8D-48CA-8655-DD39F3EBFB4F}" type="pres">
      <dgm:prSet presAssocID="{BCA7615E-9EEA-452E-B373-FC30988FBF54}" presName="Name0" presStyleCnt="0">
        <dgm:presLayoutVars>
          <dgm:chMax val="7"/>
          <dgm:chPref val="7"/>
          <dgm:dir/>
        </dgm:presLayoutVars>
      </dgm:prSet>
      <dgm:spPr/>
      <dgm:t>
        <a:bodyPr/>
        <a:lstStyle/>
        <a:p>
          <a:endParaRPr lang="en-US"/>
        </a:p>
      </dgm:t>
    </dgm:pt>
    <dgm:pt modelId="{E3AE580B-94EF-4247-ACB0-46AD2609D075}" type="pres">
      <dgm:prSet presAssocID="{BCA7615E-9EEA-452E-B373-FC30988FBF54}" presName="Name1" presStyleCnt="0"/>
      <dgm:spPr/>
    </dgm:pt>
    <dgm:pt modelId="{6D30A704-A830-40FD-AB45-038924599BBF}" type="pres">
      <dgm:prSet presAssocID="{BCA7615E-9EEA-452E-B373-FC30988FBF54}" presName="cycle" presStyleCnt="0"/>
      <dgm:spPr/>
    </dgm:pt>
    <dgm:pt modelId="{39D90F06-E427-406B-B760-FAA67C5BCE5D}" type="pres">
      <dgm:prSet presAssocID="{BCA7615E-9EEA-452E-B373-FC30988FBF54}" presName="srcNode" presStyleLbl="node1" presStyleIdx="0" presStyleCnt="5"/>
      <dgm:spPr/>
    </dgm:pt>
    <dgm:pt modelId="{DC9EBFFD-4F0B-4057-915D-8EFB86522D40}" type="pres">
      <dgm:prSet presAssocID="{BCA7615E-9EEA-452E-B373-FC30988FBF54}" presName="conn" presStyleLbl="parChTrans1D2" presStyleIdx="0" presStyleCnt="1"/>
      <dgm:spPr/>
      <dgm:t>
        <a:bodyPr/>
        <a:lstStyle/>
        <a:p>
          <a:endParaRPr lang="en-US"/>
        </a:p>
      </dgm:t>
    </dgm:pt>
    <dgm:pt modelId="{CD865A99-BD5C-4001-89A6-E6C1421219BA}" type="pres">
      <dgm:prSet presAssocID="{BCA7615E-9EEA-452E-B373-FC30988FBF54}" presName="extraNode" presStyleLbl="node1" presStyleIdx="0" presStyleCnt="5"/>
      <dgm:spPr/>
    </dgm:pt>
    <dgm:pt modelId="{EBCA4578-138F-443C-A409-503A073EBE53}" type="pres">
      <dgm:prSet presAssocID="{BCA7615E-9EEA-452E-B373-FC30988FBF54}" presName="dstNode" presStyleLbl="node1" presStyleIdx="0" presStyleCnt="5"/>
      <dgm:spPr/>
    </dgm:pt>
    <dgm:pt modelId="{0E1F7941-FDF4-40BB-BAC0-C1048D8BAF06}" type="pres">
      <dgm:prSet presAssocID="{4FF21EB2-4628-4874-B314-3D824D70C394}" presName="text_1" presStyleLbl="node1" presStyleIdx="0" presStyleCnt="5">
        <dgm:presLayoutVars>
          <dgm:bulletEnabled val="1"/>
        </dgm:presLayoutVars>
      </dgm:prSet>
      <dgm:spPr/>
      <dgm:t>
        <a:bodyPr/>
        <a:lstStyle/>
        <a:p>
          <a:endParaRPr lang="en-US"/>
        </a:p>
      </dgm:t>
    </dgm:pt>
    <dgm:pt modelId="{AF02D826-978B-45CB-9A70-DBE6D34D42E4}" type="pres">
      <dgm:prSet presAssocID="{4FF21EB2-4628-4874-B314-3D824D70C394}" presName="accent_1" presStyleCnt="0"/>
      <dgm:spPr/>
    </dgm:pt>
    <dgm:pt modelId="{C4708CEA-F9D9-44DC-B8AF-B313631FCF1E}" type="pres">
      <dgm:prSet presAssocID="{4FF21EB2-4628-4874-B314-3D824D70C394}" presName="accentRepeatNode" presStyleLbl="solidFgAcc1" presStyleIdx="0" presStyleCnt="5"/>
      <dgm:spPr/>
    </dgm:pt>
    <dgm:pt modelId="{47072100-5C47-41DC-A7FB-983B36A727B9}" type="pres">
      <dgm:prSet presAssocID="{F2194631-D713-4142-8B73-8EFB2DF39575}" presName="text_2" presStyleLbl="node1" presStyleIdx="1" presStyleCnt="5">
        <dgm:presLayoutVars>
          <dgm:bulletEnabled val="1"/>
        </dgm:presLayoutVars>
      </dgm:prSet>
      <dgm:spPr/>
      <dgm:t>
        <a:bodyPr/>
        <a:lstStyle/>
        <a:p>
          <a:endParaRPr lang="en-US"/>
        </a:p>
      </dgm:t>
    </dgm:pt>
    <dgm:pt modelId="{09E4B3B0-4353-48BA-95AA-D5605B4C3C9B}" type="pres">
      <dgm:prSet presAssocID="{F2194631-D713-4142-8B73-8EFB2DF39575}" presName="accent_2" presStyleCnt="0"/>
      <dgm:spPr/>
    </dgm:pt>
    <dgm:pt modelId="{C897AD06-20FF-4E50-9D47-CB1A8DEB5B15}" type="pres">
      <dgm:prSet presAssocID="{F2194631-D713-4142-8B73-8EFB2DF39575}" presName="accentRepeatNode" presStyleLbl="solidFgAcc1" presStyleIdx="1" presStyleCnt="5"/>
      <dgm:spPr/>
    </dgm:pt>
    <dgm:pt modelId="{D58D85BC-60FA-4943-BDDA-BA98B96A58B2}" type="pres">
      <dgm:prSet presAssocID="{35E71C41-DC1A-4C79-B065-038E56EE544E}" presName="text_3" presStyleLbl="node1" presStyleIdx="2" presStyleCnt="5">
        <dgm:presLayoutVars>
          <dgm:bulletEnabled val="1"/>
        </dgm:presLayoutVars>
      </dgm:prSet>
      <dgm:spPr/>
      <dgm:t>
        <a:bodyPr/>
        <a:lstStyle/>
        <a:p>
          <a:endParaRPr lang="en-US"/>
        </a:p>
      </dgm:t>
    </dgm:pt>
    <dgm:pt modelId="{EA9ACC17-69F3-47D6-B484-2C26F0988C45}" type="pres">
      <dgm:prSet presAssocID="{35E71C41-DC1A-4C79-B065-038E56EE544E}" presName="accent_3" presStyleCnt="0"/>
      <dgm:spPr/>
    </dgm:pt>
    <dgm:pt modelId="{E8C09DAB-659B-4103-8EBA-622488BB09DC}" type="pres">
      <dgm:prSet presAssocID="{35E71C41-DC1A-4C79-B065-038E56EE544E}" presName="accentRepeatNode" presStyleLbl="solidFgAcc1" presStyleIdx="2" presStyleCnt="5"/>
      <dgm:spPr/>
    </dgm:pt>
    <dgm:pt modelId="{365D7110-9B03-4180-8132-C8CBD1274499}" type="pres">
      <dgm:prSet presAssocID="{DFA05747-975F-440C-9BAB-CA5A6EBB1211}" presName="text_4" presStyleLbl="node1" presStyleIdx="3" presStyleCnt="5">
        <dgm:presLayoutVars>
          <dgm:bulletEnabled val="1"/>
        </dgm:presLayoutVars>
      </dgm:prSet>
      <dgm:spPr/>
      <dgm:t>
        <a:bodyPr/>
        <a:lstStyle/>
        <a:p>
          <a:endParaRPr lang="en-US"/>
        </a:p>
      </dgm:t>
    </dgm:pt>
    <dgm:pt modelId="{6B5843B4-A44B-46EC-9E01-479E6AB59317}" type="pres">
      <dgm:prSet presAssocID="{DFA05747-975F-440C-9BAB-CA5A6EBB1211}" presName="accent_4" presStyleCnt="0"/>
      <dgm:spPr/>
    </dgm:pt>
    <dgm:pt modelId="{1BFE7B30-5C3F-4CEA-9687-421C7BB0A027}" type="pres">
      <dgm:prSet presAssocID="{DFA05747-975F-440C-9BAB-CA5A6EBB1211}" presName="accentRepeatNode" presStyleLbl="solidFgAcc1" presStyleIdx="3" presStyleCnt="5"/>
      <dgm:spPr/>
    </dgm:pt>
    <dgm:pt modelId="{62E0B199-44D1-4388-AC56-DE5FB3BD640D}" type="pres">
      <dgm:prSet presAssocID="{596FA989-35E3-4ABD-8A9F-C62F924E14A9}" presName="text_5" presStyleLbl="node1" presStyleIdx="4" presStyleCnt="5">
        <dgm:presLayoutVars>
          <dgm:bulletEnabled val="1"/>
        </dgm:presLayoutVars>
      </dgm:prSet>
      <dgm:spPr/>
      <dgm:t>
        <a:bodyPr/>
        <a:lstStyle/>
        <a:p>
          <a:endParaRPr lang="en-US"/>
        </a:p>
      </dgm:t>
    </dgm:pt>
    <dgm:pt modelId="{D7798CE3-F802-4EF0-A8EF-A7EED20DAC65}" type="pres">
      <dgm:prSet presAssocID="{596FA989-35E3-4ABD-8A9F-C62F924E14A9}" presName="accent_5" presStyleCnt="0"/>
      <dgm:spPr/>
    </dgm:pt>
    <dgm:pt modelId="{EAA9BDB4-456D-4A8E-8138-EBBAE6713F25}" type="pres">
      <dgm:prSet presAssocID="{596FA989-35E3-4ABD-8A9F-C62F924E14A9}" presName="accentRepeatNode" presStyleLbl="solidFgAcc1" presStyleIdx="4" presStyleCnt="5"/>
      <dgm:spPr/>
    </dgm:pt>
  </dgm:ptLst>
  <dgm:cxnLst>
    <dgm:cxn modelId="{A28F49E1-8234-4679-81AF-DCDE2306E21E}" srcId="{BCA7615E-9EEA-452E-B373-FC30988FBF54}" destId="{35E71C41-DC1A-4C79-B065-038E56EE544E}" srcOrd="2" destOrd="0" parTransId="{BEB7F390-7F55-4D97-884A-3F5E94948084}" sibTransId="{96DF2474-CDF7-49FE-8E12-6B9ABB9007B1}"/>
    <dgm:cxn modelId="{FBAC6BCC-FD3F-4EF9-9028-39530D8E5B2F}" srcId="{BCA7615E-9EEA-452E-B373-FC30988FBF54}" destId="{4FF21EB2-4628-4874-B314-3D824D70C394}" srcOrd="0" destOrd="0" parTransId="{14507C8E-59FA-414E-8880-F183254BB566}" sibTransId="{DD5A3FCB-E617-4CDE-8F93-CC4C2CED81E2}"/>
    <dgm:cxn modelId="{14E53D0F-D6A1-4EE7-986D-11FC5F9460BD}" type="presOf" srcId="{BCA7615E-9EEA-452E-B373-FC30988FBF54}" destId="{95D6DB6A-9A8D-48CA-8655-DD39F3EBFB4F}" srcOrd="0" destOrd="0" presId="urn:microsoft.com/office/officeart/2008/layout/VerticalCurvedList"/>
    <dgm:cxn modelId="{D8C17170-4B13-4BB5-912E-C587638E7179}" type="presOf" srcId="{F2194631-D713-4142-8B73-8EFB2DF39575}" destId="{47072100-5C47-41DC-A7FB-983B36A727B9}" srcOrd="0" destOrd="0" presId="urn:microsoft.com/office/officeart/2008/layout/VerticalCurvedList"/>
    <dgm:cxn modelId="{BA196634-7C1D-430F-8474-6911322209FA}" type="presOf" srcId="{DFA05747-975F-440C-9BAB-CA5A6EBB1211}" destId="{365D7110-9B03-4180-8132-C8CBD1274499}" srcOrd="0" destOrd="0" presId="urn:microsoft.com/office/officeart/2008/layout/VerticalCurvedList"/>
    <dgm:cxn modelId="{758F3C95-A59F-4E5F-B722-8766663522D8}" type="presOf" srcId="{4FF21EB2-4628-4874-B314-3D824D70C394}" destId="{0E1F7941-FDF4-40BB-BAC0-C1048D8BAF06}" srcOrd="0" destOrd="0" presId="urn:microsoft.com/office/officeart/2008/layout/VerticalCurvedList"/>
    <dgm:cxn modelId="{298D17AC-EE5E-4196-A095-B0B3C5FADDAD}" srcId="{BCA7615E-9EEA-452E-B373-FC30988FBF54}" destId="{F2194631-D713-4142-8B73-8EFB2DF39575}" srcOrd="1" destOrd="0" parTransId="{90A1010D-0973-40B2-B5B5-E41A2B023DDC}" sibTransId="{036F1AC9-1365-464A-8AFA-57B6529985D4}"/>
    <dgm:cxn modelId="{58FA4BB5-2082-4B39-B2BF-4ADEB33B39BD}" srcId="{BCA7615E-9EEA-452E-B373-FC30988FBF54}" destId="{DFA05747-975F-440C-9BAB-CA5A6EBB1211}" srcOrd="3" destOrd="0" parTransId="{0DD86128-9609-47BA-A3D2-E24C511395E6}" sibTransId="{92689B53-26A8-4F5E-A40A-223712B827E1}"/>
    <dgm:cxn modelId="{D64D1AF2-D67E-49B2-B8A1-2F93F09E0CBD}" type="presOf" srcId="{DD5A3FCB-E617-4CDE-8F93-CC4C2CED81E2}" destId="{DC9EBFFD-4F0B-4057-915D-8EFB86522D40}" srcOrd="0" destOrd="0" presId="urn:microsoft.com/office/officeart/2008/layout/VerticalCurvedList"/>
    <dgm:cxn modelId="{58564816-7C0A-4025-87EF-24D7185DC569}" type="presOf" srcId="{596FA989-35E3-4ABD-8A9F-C62F924E14A9}" destId="{62E0B199-44D1-4388-AC56-DE5FB3BD640D}" srcOrd="0" destOrd="0" presId="urn:microsoft.com/office/officeart/2008/layout/VerticalCurvedList"/>
    <dgm:cxn modelId="{40260F7B-3697-4B5C-9570-406D854647E3}" type="presOf" srcId="{35E71C41-DC1A-4C79-B065-038E56EE544E}" destId="{D58D85BC-60FA-4943-BDDA-BA98B96A58B2}" srcOrd="0" destOrd="0" presId="urn:microsoft.com/office/officeart/2008/layout/VerticalCurvedList"/>
    <dgm:cxn modelId="{78FAB9EE-0BD6-4276-836B-1A78AE653A4D}" srcId="{BCA7615E-9EEA-452E-B373-FC30988FBF54}" destId="{596FA989-35E3-4ABD-8A9F-C62F924E14A9}" srcOrd="4" destOrd="0" parTransId="{448CB37C-1947-4D07-BC93-E7D3819A010F}" sibTransId="{D924807F-8242-4664-BB05-34BF18749DCB}"/>
    <dgm:cxn modelId="{80A91317-FD24-4A23-A9D4-C80973AA95ED}" type="presParOf" srcId="{95D6DB6A-9A8D-48CA-8655-DD39F3EBFB4F}" destId="{E3AE580B-94EF-4247-ACB0-46AD2609D075}" srcOrd="0" destOrd="0" presId="urn:microsoft.com/office/officeart/2008/layout/VerticalCurvedList"/>
    <dgm:cxn modelId="{9B03D19D-49CB-4EDE-AF44-8294C81C0E92}" type="presParOf" srcId="{E3AE580B-94EF-4247-ACB0-46AD2609D075}" destId="{6D30A704-A830-40FD-AB45-038924599BBF}" srcOrd="0" destOrd="0" presId="urn:microsoft.com/office/officeart/2008/layout/VerticalCurvedList"/>
    <dgm:cxn modelId="{CA103FBE-E7CE-467E-9F15-E25EF7F8CC37}" type="presParOf" srcId="{6D30A704-A830-40FD-AB45-038924599BBF}" destId="{39D90F06-E427-406B-B760-FAA67C5BCE5D}" srcOrd="0" destOrd="0" presId="urn:microsoft.com/office/officeart/2008/layout/VerticalCurvedList"/>
    <dgm:cxn modelId="{8A960E33-FD95-43AA-9F33-C7B360B27443}" type="presParOf" srcId="{6D30A704-A830-40FD-AB45-038924599BBF}" destId="{DC9EBFFD-4F0B-4057-915D-8EFB86522D40}" srcOrd="1" destOrd="0" presId="urn:microsoft.com/office/officeart/2008/layout/VerticalCurvedList"/>
    <dgm:cxn modelId="{129261B1-B0EC-4AFD-A373-FDB2562418A2}" type="presParOf" srcId="{6D30A704-A830-40FD-AB45-038924599BBF}" destId="{CD865A99-BD5C-4001-89A6-E6C1421219BA}" srcOrd="2" destOrd="0" presId="urn:microsoft.com/office/officeart/2008/layout/VerticalCurvedList"/>
    <dgm:cxn modelId="{46D75A84-7F13-4004-AF51-9F41B66CCA8F}" type="presParOf" srcId="{6D30A704-A830-40FD-AB45-038924599BBF}" destId="{EBCA4578-138F-443C-A409-503A073EBE53}" srcOrd="3" destOrd="0" presId="urn:microsoft.com/office/officeart/2008/layout/VerticalCurvedList"/>
    <dgm:cxn modelId="{966C4479-80BA-4BA4-9A7D-CD879D22A22E}" type="presParOf" srcId="{E3AE580B-94EF-4247-ACB0-46AD2609D075}" destId="{0E1F7941-FDF4-40BB-BAC0-C1048D8BAF06}" srcOrd="1" destOrd="0" presId="urn:microsoft.com/office/officeart/2008/layout/VerticalCurvedList"/>
    <dgm:cxn modelId="{C7C8D785-D900-473A-86C6-A9FC896169C6}" type="presParOf" srcId="{E3AE580B-94EF-4247-ACB0-46AD2609D075}" destId="{AF02D826-978B-45CB-9A70-DBE6D34D42E4}" srcOrd="2" destOrd="0" presId="urn:microsoft.com/office/officeart/2008/layout/VerticalCurvedList"/>
    <dgm:cxn modelId="{C93842B8-7926-4811-B940-276BFDB529C6}" type="presParOf" srcId="{AF02D826-978B-45CB-9A70-DBE6D34D42E4}" destId="{C4708CEA-F9D9-44DC-B8AF-B313631FCF1E}" srcOrd="0" destOrd="0" presId="urn:microsoft.com/office/officeart/2008/layout/VerticalCurvedList"/>
    <dgm:cxn modelId="{AC6F7323-2CB8-49BF-B50E-BD910B666D57}" type="presParOf" srcId="{E3AE580B-94EF-4247-ACB0-46AD2609D075}" destId="{47072100-5C47-41DC-A7FB-983B36A727B9}" srcOrd="3" destOrd="0" presId="urn:microsoft.com/office/officeart/2008/layout/VerticalCurvedList"/>
    <dgm:cxn modelId="{67431E87-87A1-4659-8EBB-11F00A7E4E33}" type="presParOf" srcId="{E3AE580B-94EF-4247-ACB0-46AD2609D075}" destId="{09E4B3B0-4353-48BA-95AA-D5605B4C3C9B}" srcOrd="4" destOrd="0" presId="urn:microsoft.com/office/officeart/2008/layout/VerticalCurvedList"/>
    <dgm:cxn modelId="{29F16605-E50A-47F3-94B1-E30DBD99552B}" type="presParOf" srcId="{09E4B3B0-4353-48BA-95AA-D5605B4C3C9B}" destId="{C897AD06-20FF-4E50-9D47-CB1A8DEB5B15}" srcOrd="0" destOrd="0" presId="urn:microsoft.com/office/officeart/2008/layout/VerticalCurvedList"/>
    <dgm:cxn modelId="{93D90A2D-B3AA-435E-9EB5-E636FD3053C6}" type="presParOf" srcId="{E3AE580B-94EF-4247-ACB0-46AD2609D075}" destId="{D58D85BC-60FA-4943-BDDA-BA98B96A58B2}" srcOrd="5" destOrd="0" presId="urn:microsoft.com/office/officeart/2008/layout/VerticalCurvedList"/>
    <dgm:cxn modelId="{26573E98-63AB-4659-B018-5F60EC0C5D90}" type="presParOf" srcId="{E3AE580B-94EF-4247-ACB0-46AD2609D075}" destId="{EA9ACC17-69F3-47D6-B484-2C26F0988C45}" srcOrd="6" destOrd="0" presId="urn:microsoft.com/office/officeart/2008/layout/VerticalCurvedList"/>
    <dgm:cxn modelId="{472D3272-575D-4E9B-AE94-18FF9605004A}" type="presParOf" srcId="{EA9ACC17-69F3-47D6-B484-2C26F0988C45}" destId="{E8C09DAB-659B-4103-8EBA-622488BB09DC}" srcOrd="0" destOrd="0" presId="urn:microsoft.com/office/officeart/2008/layout/VerticalCurvedList"/>
    <dgm:cxn modelId="{339C5A2C-5CF5-466B-A129-59A7949FF7D9}" type="presParOf" srcId="{E3AE580B-94EF-4247-ACB0-46AD2609D075}" destId="{365D7110-9B03-4180-8132-C8CBD1274499}" srcOrd="7" destOrd="0" presId="urn:microsoft.com/office/officeart/2008/layout/VerticalCurvedList"/>
    <dgm:cxn modelId="{894F2597-3144-418C-BCC2-D9AEAB945E3B}" type="presParOf" srcId="{E3AE580B-94EF-4247-ACB0-46AD2609D075}" destId="{6B5843B4-A44B-46EC-9E01-479E6AB59317}" srcOrd="8" destOrd="0" presId="urn:microsoft.com/office/officeart/2008/layout/VerticalCurvedList"/>
    <dgm:cxn modelId="{A55BF75B-4813-45DE-B9D5-19906B9C6665}" type="presParOf" srcId="{6B5843B4-A44B-46EC-9E01-479E6AB59317}" destId="{1BFE7B30-5C3F-4CEA-9687-421C7BB0A027}" srcOrd="0" destOrd="0" presId="urn:microsoft.com/office/officeart/2008/layout/VerticalCurvedList"/>
    <dgm:cxn modelId="{4C4B10C3-E931-4E19-9A14-7D50EB538D9A}" type="presParOf" srcId="{E3AE580B-94EF-4247-ACB0-46AD2609D075}" destId="{62E0B199-44D1-4388-AC56-DE5FB3BD640D}" srcOrd="9" destOrd="0" presId="urn:microsoft.com/office/officeart/2008/layout/VerticalCurvedList"/>
    <dgm:cxn modelId="{AA42114D-1F8B-4A19-A445-E773E9E33477}" type="presParOf" srcId="{E3AE580B-94EF-4247-ACB0-46AD2609D075}" destId="{D7798CE3-F802-4EF0-A8EF-A7EED20DAC65}" srcOrd="10" destOrd="0" presId="urn:microsoft.com/office/officeart/2008/layout/VerticalCurvedList"/>
    <dgm:cxn modelId="{99F6574C-5DF0-4AD4-A0E2-D0949462585A}" type="presParOf" srcId="{D7798CE3-F802-4EF0-A8EF-A7EED20DAC65}" destId="{EAA9BDB4-456D-4A8E-8138-EBBAE6713F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2.emf"/><Relationship Id="rId4"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873BFE7-76A2-47E5-9005-DD22B7A4028C}" type="datetimeFigureOut">
              <a:rPr lang="en-ZA" smtClean="0"/>
              <a:t>2016/09/07</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D3EC2FF-814C-4B5C-8A17-E36058FF63F3}" type="slidenum">
              <a:rPr lang="en-ZA" smtClean="0"/>
              <a:t>‹#›</a:t>
            </a:fld>
            <a:endParaRPr lang="en-ZA"/>
          </a:p>
        </p:txBody>
      </p:sp>
    </p:spTree>
    <p:extLst>
      <p:ext uri="{BB962C8B-B14F-4D97-AF65-F5344CB8AC3E}">
        <p14:creationId xmlns:p14="http://schemas.microsoft.com/office/powerpoint/2010/main" val="597948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5062AE-CCAF-4B7D-858B-F67DF4ADE0D0}" type="datetimeFigureOut">
              <a:rPr lang="en-ZA" smtClean="0"/>
              <a:t>2016/09/07</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773F8A-A3E1-420B-B19F-9794AAE7F08F}" type="slidenum">
              <a:rPr lang="en-ZA" smtClean="0"/>
              <a:t>‹#›</a:t>
            </a:fld>
            <a:endParaRPr lang="en-ZA"/>
          </a:p>
        </p:txBody>
      </p:sp>
    </p:spTree>
    <p:extLst>
      <p:ext uri="{BB962C8B-B14F-4D97-AF65-F5344CB8AC3E}">
        <p14:creationId xmlns:p14="http://schemas.microsoft.com/office/powerpoint/2010/main" val="347572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EC1B6F-5D2E-4940-87DA-AA26AF9A9C95}" type="slidenum">
              <a:rPr lang="en-ZA" smtClean="0">
                <a:solidFill>
                  <a:prstClr val="black"/>
                </a:solidFill>
              </a:rPr>
              <a:pPr/>
              <a:t>35</a:t>
            </a:fld>
            <a:endParaRPr lang="en-ZA" dirty="0">
              <a:solidFill>
                <a:prstClr val="black"/>
              </a:solidFill>
            </a:endParaRPr>
          </a:p>
        </p:txBody>
      </p:sp>
    </p:spTree>
    <p:extLst>
      <p:ext uri="{BB962C8B-B14F-4D97-AF65-F5344CB8AC3E}">
        <p14:creationId xmlns:p14="http://schemas.microsoft.com/office/powerpoint/2010/main" val="55663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EC1B6F-5D2E-4940-87DA-AA26AF9A9C95}" type="slidenum">
              <a:rPr lang="en-ZA" smtClean="0">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val="217793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BA34D14-9B51-43D4-89A4-62D8F4A5EB72}" type="datetime1">
              <a:rPr lang="en-US" smtClean="0">
                <a:solidFill>
                  <a:prstClr val="black"/>
                </a:solidFill>
              </a:rPr>
              <a:pPr defTabSz="457200"/>
              <a:t>9/7/2016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3450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85B039E2-EB12-48F9-B309-6C31B84F0243}" type="datetime1">
              <a:rPr lang="en-US" smtClean="0">
                <a:solidFill>
                  <a:prstClr val="black"/>
                </a:solidFill>
              </a:rPr>
              <a:pPr defTabSz="457200"/>
              <a:t>9/7/2016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6854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8242D5E5-2BCD-4F2C-9F1A-4C1C82B79362}" type="datetime1">
              <a:rPr lang="en-US" smtClean="0">
                <a:solidFill>
                  <a:prstClr val="black"/>
                </a:solidFill>
              </a:rPr>
              <a:pPr defTabSz="457200"/>
              <a:t>9/7/2016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4346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6082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89072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86437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21107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1938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93651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53573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74768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79EBF203-DED6-4905-9285-4EAF5449A334}" type="datetime1">
              <a:rPr lang="en-US" smtClean="0">
                <a:solidFill>
                  <a:prstClr val="black"/>
                </a:solidFill>
              </a:rPr>
              <a:pPr defTabSz="457200"/>
              <a:t>9/7/2016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57645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91833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761244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4EF6776-A4B7-1C4D-B1F9-2B9029E89AE3}" type="datetimeFigureOut">
              <a:rPr lang="en-US" smtClean="0">
                <a:solidFill>
                  <a:prstClr val="black"/>
                </a:solidFill>
              </a:rPr>
              <a:pPr defTabSz="457200"/>
              <a:t>9/7/2016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16638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304800" y="912813"/>
            <a:ext cx="11576051" cy="0"/>
          </a:xfrm>
          <a:prstGeom prst="line">
            <a:avLst/>
          </a:prstGeom>
          <a:noFill/>
          <a:ln w="25400">
            <a:solidFill>
              <a:srgbClr val="0070C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ZA" sz="1400" i="1">
              <a:solidFill>
                <a:srgbClr val="3C3C3B"/>
              </a:solidFill>
              <a:latin typeface="Arial" pitchFamily="34" charset="0"/>
              <a:ea typeface="ＭＳ Ｐゴシック" pitchFamily="34" charset="-128"/>
            </a:endParaRPr>
          </a:p>
        </p:txBody>
      </p:sp>
      <p:graphicFrame>
        <p:nvGraphicFramePr>
          <p:cNvPr id="5" name="AutoShape 2"/>
          <p:cNvGraphicFramePr>
            <a:graphicFrameLocks/>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97" name="think-cell Slide" r:id="rId3" imgW="0" imgH="0" progId="TCLayout.ActiveDocument.1">
                  <p:embed/>
                </p:oleObj>
              </mc:Choice>
              <mc:Fallback>
                <p:oleObj name="think-cell Slide" r:id="rId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6" name="Rectangle 22"/>
          <p:cNvSpPr>
            <a:spLocks noGrp="1" noChangeArrowheads="1"/>
          </p:cNvSpPr>
          <p:nvPr>
            <p:ph type="ctrTitle" sz="quarter"/>
          </p:nvPr>
        </p:nvSpPr>
        <p:spPr>
          <a:xfrm>
            <a:off x="1521885" y="2316953"/>
            <a:ext cx="9148233" cy="401648"/>
          </a:xfrm>
          <a:ln algn="ctr"/>
        </p:spPr>
        <p:txBody>
          <a:bodyPr anchor="ctr"/>
          <a:lstStyle>
            <a:lvl1pPr algn="ctr">
              <a:defRPr sz="2900"/>
            </a:lvl1pPr>
          </a:lstStyle>
          <a:p>
            <a:r>
              <a:rPr lang="en-US"/>
              <a:t>Client Name: 28-pt. bold (or logo)</a:t>
            </a:r>
          </a:p>
        </p:txBody>
      </p:sp>
      <p:sp>
        <p:nvSpPr>
          <p:cNvPr id="6167" name="Rectangle 23"/>
          <p:cNvSpPr>
            <a:spLocks noGrp="1" noChangeArrowheads="1"/>
          </p:cNvSpPr>
          <p:nvPr>
            <p:ph type="subTitle" sz="quarter" idx="1"/>
          </p:nvPr>
        </p:nvSpPr>
        <p:spPr>
          <a:xfrm>
            <a:off x="1828800" y="3470276"/>
            <a:ext cx="8534400" cy="220663"/>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val="103340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328084" y="2092326"/>
            <a:ext cx="11529483" cy="1329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259723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53998"/>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963084" y="4129901"/>
            <a:ext cx="103632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8684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328084" y="2092326"/>
            <a:ext cx="5662083"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6193367" y="2092326"/>
            <a:ext cx="5664200"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94440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6600"/>
            <a:ext cx="10972800" cy="27699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609600" y="1842476"/>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93368" y="1842476"/>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887683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925056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2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406703D1-BCDB-4A98-9579-6EB8FFAF4297}" type="datetime1">
              <a:rPr lang="en-US" smtClean="0">
                <a:solidFill>
                  <a:prstClr val="black"/>
                </a:solidFill>
              </a:rPr>
              <a:pPr defTabSz="457200"/>
              <a:t>9/7/2016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96957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40764"/>
            <a:ext cx="4011084" cy="276999"/>
          </a:xfrm>
        </p:spPr>
        <p:txBody>
          <a:bodyPr anchor="b"/>
          <a:lstStyle>
            <a:lvl1pPr algn="l">
              <a:defRPr sz="2000" b="1"/>
            </a:lvl1pPr>
          </a:lstStyle>
          <a:p>
            <a:r>
              <a:rPr lang="en-US" dirty="0"/>
              <a:t>Click to edit Master title style</a:t>
            </a:r>
            <a:endParaRPr lang="fr-FR" dirty="0"/>
          </a:p>
        </p:txBody>
      </p:sp>
      <p:sp>
        <p:nvSpPr>
          <p:cNvPr id="3" name="Content Placeholder 2"/>
          <p:cNvSpPr>
            <a:spLocks noGrp="1"/>
          </p:cNvSpPr>
          <p:nvPr>
            <p:ph idx="1"/>
          </p:nvPr>
        </p:nvSpPr>
        <p:spPr>
          <a:xfrm>
            <a:off x="4766733" y="1255713"/>
            <a:ext cx="6815667" cy="2074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609601" y="2417763"/>
            <a:ext cx="4011084"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542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90339"/>
            <a:ext cx="7315200" cy="27699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2389717" y="5367338"/>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5624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10306373" y="2092326"/>
            <a:ext cx="1551194" cy="264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4288432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80569" y="863600"/>
            <a:ext cx="276999" cy="414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7443990" y="863600"/>
            <a:ext cx="1329595" cy="414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4227006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304800" y="912813"/>
            <a:ext cx="11576051" cy="0"/>
          </a:xfrm>
          <a:prstGeom prst="line">
            <a:avLst/>
          </a:prstGeom>
          <a:noFill/>
          <a:ln w="25400">
            <a:solidFill>
              <a:srgbClr val="0070C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GB" sz="1400" i="1">
              <a:solidFill>
                <a:srgbClr val="3C3C3B"/>
              </a:solidFill>
              <a:latin typeface="Arial" pitchFamily="34" charset="0"/>
              <a:ea typeface="MS PGothic" pitchFamily="34" charset="-128"/>
            </a:endParaRPr>
          </a:p>
        </p:txBody>
      </p:sp>
      <p:graphicFrame>
        <p:nvGraphicFramePr>
          <p:cNvPr id="5" name="AutoShape 2"/>
          <p:cNvGraphicFramePr>
            <a:graphicFrameLocks/>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45" name="think-cell Slide" r:id="rId3" imgW="0" imgH="0" progId="TCLayout.ActiveDocument.1">
                  <p:embed/>
                </p:oleObj>
              </mc:Choice>
              <mc:Fallback>
                <p:oleObj name="think-cell Slide" r:id="rId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6" name="Rectangle 22"/>
          <p:cNvSpPr>
            <a:spLocks noGrp="1" noChangeArrowheads="1"/>
          </p:cNvSpPr>
          <p:nvPr>
            <p:ph type="ctrTitle" sz="quarter"/>
          </p:nvPr>
        </p:nvSpPr>
        <p:spPr>
          <a:xfrm>
            <a:off x="1521885" y="2316953"/>
            <a:ext cx="9148233" cy="401648"/>
          </a:xfrm>
          <a:ln algn="ctr"/>
        </p:spPr>
        <p:txBody>
          <a:bodyPr anchor="ctr"/>
          <a:lstStyle>
            <a:lvl1pPr algn="ctr">
              <a:defRPr sz="2900"/>
            </a:lvl1pPr>
          </a:lstStyle>
          <a:p>
            <a:r>
              <a:rPr lang="en-US"/>
              <a:t>Client Name: 28-pt. bold (or logo)</a:t>
            </a:r>
          </a:p>
        </p:txBody>
      </p:sp>
      <p:sp>
        <p:nvSpPr>
          <p:cNvPr id="6167" name="Rectangle 23"/>
          <p:cNvSpPr>
            <a:spLocks noGrp="1" noChangeArrowheads="1"/>
          </p:cNvSpPr>
          <p:nvPr>
            <p:ph type="subTitle" sz="quarter" idx="1"/>
          </p:nvPr>
        </p:nvSpPr>
        <p:spPr>
          <a:xfrm>
            <a:off x="1828800" y="3470276"/>
            <a:ext cx="8534400" cy="220663"/>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val="2599690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328084" y="2092326"/>
            <a:ext cx="11529483" cy="1329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892692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53998"/>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963084" y="4129901"/>
            <a:ext cx="103632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1310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328084" y="2092326"/>
            <a:ext cx="5662083"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6193367" y="2092326"/>
            <a:ext cx="5664200"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4275854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6600"/>
            <a:ext cx="10972800" cy="27699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609600" y="1842476"/>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93368" y="1842476"/>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4029393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55511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F032CA1D-A02A-4D95-9255-F3CA0D24F621}" type="datetime1">
              <a:rPr lang="en-US" smtClean="0">
                <a:solidFill>
                  <a:prstClr val="black"/>
                </a:solidFill>
              </a:rPr>
              <a:pPr defTabSz="457200"/>
              <a:t>9/7/2016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90009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057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40764"/>
            <a:ext cx="4011084" cy="276999"/>
          </a:xfrm>
        </p:spPr>
        <p:txBody>
          <a:bodyPr anchor="b"/>
          <a:lstStyle>
            <a:lvl1pPr algn="l">
              <a:defRPr sz="2000" b="1"/>
            </a:lvl1pPr>
          </a:lstStyle>
          <a:p>
            <a:r>
              <a:rPr lang="en-US" dirty="0"/>
              <a:t>Click to edit Master title style</a:t>
            </a:r>
            <a:endParaRPr lang="fr-FR" dirty="0"/>
          </a:p>
        </p:txBody>
      </p:sp>
      <p:sp>
        <p:nvSpPr>
          <p:cNvPr id="3" name="Content Placeholder 2"/>
          <p:cNvSpPr>
            <a:spLocks noGrp="1"/>
          </p:cNvSpPr>
          <p:nvPr>
            <p:ph idx="1"/>
          </p:nvPr>
        </p:nvSpPr>
        <p:spPr>
          <a:xfrm>
            <a:off x="4766733" y="1255713"/>
            <a:ext cx="6815667" cy="2074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609601" y="2417763"/>
            <a:ext cx="4011084"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766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90339"/>
            <a:ext cx="7315200" cy="27699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2389717" y="5367338"/>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045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10306373" y="2092326"/>
            <a:ext cx="1551194" cy="264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017353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80569" y="863600"/>
            <a:ext cx="276999" cy="414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7443990" y="863600"/>
            <a:ext cx="1329595" cy="414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392551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fld id="{CF4E300F-786B-4C2F-BB97-F287DB8FE8A5}" type="datetime1">
              <a:rPr lang="en-US" smtClean="0">
                <a:solidFill>
                  <a:prstClr val="black"/>
                </a:solidFill>
              </a:rPr>
              <a:pPr defTabSz="457200"/>
              <a:t>9/7/2016</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6178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fld id="{5AD6B7DE-5A2B-4F20-A51C-38D67F542BB4}" type="datetime1">
              <a:rPr lang="en-US" smtClean="0">
                <a:solidFill>
                  <a:prstClr val="black"/>
                </a:solidFill>
              </a:rPr>
              <a:pPr defTabSz="457200"/>
              <a:t>9/7/2016</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2186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C54DF5B7-8CC8-43CE-8FEC-D89A0F1A3FD6}" type="datetime1">
              <a:rPr lang="en-US" smtClean="0">
                <a:solidFill>
                  <a:prstClr val="black"/>
                </a:solidFill>
              </a:rPr>
              <a:pPr defTabSz="457200"/>
              <a:t>9/7/2016</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51679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6C434EE2-5814-4A9D-A0CC-A05AD10DDD12}" type="datetime1">
              <a:rPr lang="en-US" smtClean="0">
                <a:solidFill>
                  <a:prstClr val="black"/>
                </a:solidFill>
              </a:rPr>
              <a:pPr defTabSz="457200"/>
              <a:t>9/7/2016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2502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2C5F2B0C-8073-4A56-A724-505D47657284}" type="datetime1">
              <a:rPr lang="en-US" smtClean="0">
                <a:solidFill>
                  <a:prstClr val="black"/>
                </a:solidFill>
              </a:rPr>
              <a:pPr defTabSz="457200"/>
              <a:t>9/7/2016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r>
              <a:rPr lang="en-US" smtClean="0">
                <a:solidFill>
                  <a:prstClr val="black"/>
                </a:solidFill>
              </a:rPr>
              <a:t>National Rental Task Team Engagement </a:t>
            </a: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4015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image" Target="../media/image2.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jpeg"/><Relationship Id="rId2" Type="http://schemas.openxmlformats.org/officeDocument/2006/relationships/slideLayout" Target="../slideLayouts/slideLayout35.xml"/><Relationship Id="rId16" Type="http://schemas.openxmlformats.org/officeDocument/2006/relationships/image" Target="../media/image2.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oleObject" Target="../embeddings/oleObject3.bin"/><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832101"/>
            <a:ext cx="10684879" cy="4270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3342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832101"/>
            <a:ext cx="10684879" cy="4270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6934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custDataLst>
              <p:tags r:id="rId1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73"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7" name="Line 23"/>
          <p:cNvSpPr>
            <a:spLocks noChangeShapeType="1"/>
          </p:cNvSpPr>
          <p:nvPr/>
        </p:nvSpPr>
        <p:spPr bwMode="auto">
          <a:xfrm>
            <a:off x="328085" y="457200"/>
            <a:ext cx="11559116" cy="0"/>
          </a:xfrm>
          <a:prstGeom prst="line">
            <a:avLst/>
          </a:prstGeom>
          <a:noFill/>
          <a:ln w="28575">
            <a:solidFill>
              <a:srgbClr val="0070C0"/>
            </a:solidFill>
            <a:round/>
            <a:headEnd/>
            <a:tailEnd/>
          </a:ln>
          <a:effectLst/>
        </p:spPr>
        <p:txBody>
          <a:bodyPr wrap="none" anchor="ctr"/>
          <a:lstStyle/>
          <a:p>
            <a:pPr algn="ctr" fontAlgn="base">
              <a:lnSpc>
                <a:spcPct val="90000"/>
              </a:lnSpc>
              <a:spcBef>
                <a:spcPct val="50000"/>
              </a:spcBef>
              <a:spcAft>
                <a:spcPct val="0"/>
              </a:spcAft>
              <a:buClr>
                <a:srgbClr val="EDE7D5"/>
              </a:buClr>
              <a:defRPr/>
            </a:pPr>
            <a:endParaRPr lang="fr-FR" sz="1400" i="1" dirty="0">
              <a:ln>
                <a:solidFill>
                  <a:srgbClr val="504E28">
                    <a:lumMod val="60000"/>
                    <a:lumOff val="40000"/>
                  </a:srgbClr>
                </a:solidFill>
              </a:ln>
              <a:solidFill>
                <a:srgbClr val="3C3C3B"/>
              </a:solidFill>
              <a:ea typeface="MS PGothic" pitchFamily="34" charset="-128"/>
              <a:cs typeface="Calibri"/>
            </a:endParaRPr>
          </a:p>
        </p:txBody>
      </p:sp>
      <p:sp>
        <p:nvSpPr>
          <p:cNvPr id="1028" name="Rectangle 24"/>
          <p:cNvSpPr>
            <a:spLocks noGrp="1" noChangeArrowheads="1"/>
          </p:cNvSpPr>
          <p:nvPr>
            <p:ph type="title"/>
          </p:nvPr>
        </p:nvSpPr>
        <p:spPr bwMode="auto">
          <a:xfrm>
            <a:off x="328084" y="752476"/>
            <a:ext cx="1152948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1029" name="Rectangle 26"/>
          <p:cNvSpPr>
            <a:spLocks noGrp="1" noChangeArrowheads="1"/>
          </p:cNvSpPr>
          <p:nvPr>
            <p:ph type="body" idx="1"/>
          </p:nvPr>
        </p:nvSpPr>
        <p:spPr bwMode="auto">
          <a:xfrm>
            <a:off x="328084" y="2092326"/>
            <a:ext cx="1152948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2" name="Rectangle 28"/>
          <p:cNvSpPr>
            <a:spLocks noChangeArrowheads="1"/>
          </p:cNvSpPr>
          <p:nvPr/>
        </p:nvSpPr>
        <p:spPr bwMode="auto">
          <a:xfrm>
            <a:off x="11533717" y="6611938"/>
            <a:ext cx="35348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r" eaLnBrk="0" fontAlgn="base" hangingPunct="0">
              <a:spcBef>
                <a:spcPct val="0"/>
              </a:spcBef>
              <a:spcAft>
                <a:spcPct val="0"/>
              </a:spcAft>
              <a:defRPr/>
            </a:pPr>
            <a:fld id="{B74C2CB7-611E-47AC-9066-00EE29319E4D}" type="slidenum">
              <a:rPr lang="en-US" altLang="en-US" sz="900" i="0" smtClean="0">
                <a:solidFill>
                  <a:srgbClr val="77787B"/>
                </a:solidFill>
                <a:latin typeface="Calibri" pitchFamily="34" charset="0"/>
              </a:rPr>
              <a:pPr algn="r" eaLnBrk="0" fontAlgn="base" hangingPunct="0">
                <a:spcBef>
                  <a:spcPct val="0"/>
                </a:spcBef>
                <a:spcAft>
                  <a:spcPct val="0"/>
                </a:spcAft>
                <a:defRPr/>
              </a:pPr>
              <a:t>‹#›</a:t>
            </a:fld>
            <a:endParaRPr lang="en-US" altLang="en-US" sz="900" i="0">
              <a:solidFill>
                <a:srgbClr val="77787B"/>
              </a:solidFill>
              <a:latin typeface="Calibri" pitchFamily="34" charset="0"/>
            </a:endParaRPr>
          </a:p>
        </p:txBody>
      </p:sp>
      <p:pic>
        <p:nvPicPr>
          <p:cNvPr id="1031" name="Pictur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4434" y="296863"/>
            <a:ext cx="116416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405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2000" b="1">
          <a:solidFill>
            <a:schemeClr val="tx1"/>
          </a:solidFill>
          <a:latin typeface="Calibri"/>
          <a:ea typeface="MS PGothic" pitchFamily="34" charset="-128"/>
          <a:cs typeface="Calibri"/>
        </a:defRPr>
      </a:lvl1pPr>
      <a:lvl2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custDataLst>
              <p:tags r:id="rId1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21"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7" name="Line 23"/>
          <p:cNvSpPr>
            <a:spLocks noChangeShapeType="1"/>
          </p:cNvSpPr>
          <p:nvPr/>
        </p:nvSpPr>
        <p:spPr bwMode="auto">
          <a:xfrm>
            <a:off x="328085" y="457200"/>
            <a:ext cx="11559116" cy="0"/>
          </a:xfrm>
          <a:prstGeom prst="line">
            <a:avLst/>
          </a:prstGeom>
          <a:noFill/>
          <a:ln w="28575">
            <a:solidFill>
              <a:srgbClr val="0070C0"/>
            </a:solidFill>
            <a:round/>
            <a:headEnd/>
            <a:tailEnd/>
          </a:ln>
          <a:effectLst/>
        </p:spPr>
        <p:txBody>
          <a:bodyPr wrap="none" anchor="ctr"/>
          <a:lstStyle/>
          <a:p>
            <a:pPr algn="ctr" fontAlgn="base">
              <a:lnSpc>
                <a:spcPct val="90000"/>
              </a:lnSpc>
              <a:spcBef>
                <a:spcPct val="50000"/>
              </a:spcBef>
              <a:spcAft>
                <a:spcPct val="0"/>
              </a:spcAft>
              <a:buClr>
                <a:srgbClr val="EDE7D5"/>
              </a:buClr>
              <a:defRPr/>
            </a:pPr>
            <a:endParaRPr lang="fr-FR" sz="1400" i="1" dirty="0">
              <a:ln>
                <a:solidFill>
                  <a:srgbClr val="504E28">
                    <a:lumMod val="60000"/>
                    <a:lumOff val="40000"/>
                  </a:srgbClr>
                </a:solidFill>
              </a:ln>
              <a:solidFill>
                <a:srgbClr val="3C3C3B"/>
              </a:solidFill>
              <a:ea typeface="MS PGothic" pitchFamily="34" charset="-128"/>
              <a:cs typeface="Calibri"/>
            </a:endParaRPr>
          </a:p>
        </p:txBody>
      </p:sp>
      <p:sp>
        <p:nvSpPr>
          <p:cNvPr id="1028" name="Rectangle 24"/>
          <p:cNvSpPr>
            <a:spLocks noGrp="1" noChangeArrowheads="1"/>
          </p:cNvSpPr>
          <p:nvPr>
            <p:ph type="title"/>
          </p:nvPr>
        </p:nvSpPr>
        <p:spPr bwMode="auto">
          <a:xfrm>
            <a:off x="328084" y="752476"/>
            <a:ext cx="1152948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1029" name="Rectangle 26"/>
          <p:cNvSpPr>
            <a:spLocks noGrp="1" noChangeArrowheads="1"/>
          </p:cNvSpPr>
          <p:nvPr>
            <p:ph type="body" idx="1"/>
          </p:nvPr>
        </p:nvSpPr>
        <p:spPr bwMode="auto">
          <a:xfrm>
            <a:off x="328084" y="2092326"/>
            <a:ext cx="1152948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1030" name="Rectangle 28"/>
          <p:cNvSpPr>
            <a:spLocks noChangeArrowheads="1"/>
          </p:cNvSpPr>
          <p:nvPr/>
        </p:nvSpPr>
        <p:spPr bwMode="auto">
          <a:xfrm>
            <a:off x="11533717" y="6611938"/>
            <a:ext cx="35348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r" eaLnBrk="0" fontAlgn="base" hangingPunct="0">
              <a:spcBef>
                <a:spcPct val="0"/>
              </a:spcBef>
              <a:spcAft>
                <a:spcPct val="0"/>
              </a:spcAft>
              <a:defRPr/>
            </a:pPr>
            <a:fld id="{129D90E2-51D4-4FF2-B5F5-D624BBBA4FF1}" type="slidenum">
              <a:rPr lang="en-US" altLang="en-US" sz="900" i="0" smtClean="0">
                <a:solidFill>
                  <a:srgbClr val="77787B"/>
                </a:solidFill>
                <a:latin typeface="Calibri" pitchFamily="34" charset="0"/>
              </a:rPr>
              <a:pPr algn="r" eaLnBrk="0" fontAlgn="base" hangingPunct="0">
                <a:spcBef>
                  <a:spcPct val="0"/>
                </a:spcBef>
                <a:spcAft>
                  <a:spcPct val="0"/>
                </a:spcAft>
                <a:defRPr/>
              </a:pPr>
              <a:t>‹#›</a:t>
            </a:fld>
            <a:endParaRPr lang="en-US" altLang="en-US" sz="900" i="0">
              <a:solidFill>
                <a:srgbClr val="77787B"/>
              </a:solidFill>
              <a:latin typeface="Calibri" pitchFamily="34" charset="0"/>
            </a:endParaRPr>
          </a:p>
        </p:txBody>
      </p:sp>
      <p:pic>
        <p:nvPicPr>
          <p:cNvPr id="1031" name="Pictur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4434" y="296863"/>
            <a:ext cx="116416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5231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2000" b="1">
          <a:solidFill>
            <a:schemeClr val="tx1"/>
          </a:solidFill>
          <a:latin typeface="Calibri"/>
          <a:ea typeface="MS PGothic" pitchFamily="34" charset="-128"/>
          <a:cs typeface="Calibri"/>
        </a:defRPr>
      </a:lvl1pPr>
      <a:lvl2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84" charset="0"/>
          <a:ea typeface="MS PGothic" pitchFamily="34" charset="-128"/>
          <a:cs typeface="Calibri" pitchFamily="34"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Layout" Target="../diagrams/layout1.xm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diagramData" Target="../diagrams/data1.xml"/><Relationship Id="rId16"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6.png"/><Relationship Id="rId5" Type="http://schemas.openxmlformats.org/officeDocument/2006/relationships/diagramColors" Target="../diagrams/colors1.xml"/><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diagramQuickStyle" Target="../diagrams/quickStyle1.xml"/><Relationship Id="rId9" Type="http://schemas.openxmlformats.org/officeDocument/2006/relationships/image" Target="../media/image24.png"/><Relationship Id="rId1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24.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7.emf"/><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oleObject" Target="../embeddings/oleObject8.bin"/><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oleObject" Target="../embeddings/oleObject6.bin"/><Relationship Id="rId1" Type="http://schemas.openxmlformats.org/officeDocument/2006/relationships/vmlDrawing" Target="../drawings/vmlDrawing5.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6.emf"/><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2.emf"/><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oleObject" Target="../embeddings/oleObject7.bin"/><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oleObject" Target="../embeddings/oleObject5.bin"/><Relationship Id="rId30"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 Type="http://schemas.openxmlformats.org/officeDocument/2006/relationships/tags" Target="../tags/tag28.xml"/><Relationship Id="rId21" Type="http://schemas.openxmlformats.org/officeDocument/2006/relationships/tags" Target="../tags/tag46.xml"/><Relationship Id="rId34" Type="http://schemas.openxmlformats.org/officeDocument/2006/relationships/image" Target="../media/image8.emf"/><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oleObject" Target="../embeddings/oleObject10.bin"/><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image" Target="../media/image2.emf"/><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oleObject" Target="../embeddings/oleObject9.bin"/><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 Type="http://schemas.openxmlformats.org/officeDocument/2006/relationships/tags" Target="../tags/tag56.xml"/><Relationship Id="rId21" Type="http://schemas.openxmlformats.org/officeDocument/2006/relationships/tags" Target="../tags/tag74.xml"/><Relationship Id="rId34" Type="http://schemas.openxmlformats.org/officeDocument/2006/relationships/image" Target="../media/image9.emf"/><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33" Type="http://schemas.openxmlformats.org/officeDocument/2006/relationships/oleObject" Target="../embeddings/oleObject12.bin"/><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tags" Target="../tags/tag82.xml"/><Relationship Id="rId1" Type="http://schemas.openxmlformats.org/officeDocument/2006/relationships/vmlDrawing" Target="../drawings/vmlDrawing7.v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image" Target="../media/image2.emf"/><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tags" Target="../tags/tag81.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oleObject" Target="../embeddings/oleObject11.bin"/><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tags" Target="../tags/tag107.xml"/><Relationship Id="rId3" Type="http://schemas.openxmlformats.org/officeDocument/2006/relationships/tags" Target="../tags/tag84.xml"/><Relationship Id="rId21" Type="http://schemas.openxmlformats.org/officeDocument/2006/relationships/tags" Target="../tags/tag102.xml"/><Relationship Id="rId34" Type="http://schemas.openxmlformats.org/officeDocument/2006/relationships/image" Target="../media/image2.emf"/><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tags" Target="../tags/tag106.xml"/><Relationship Id="rId33" Type="http://schemas.openxmlformats.org/officeDocument/2006/relationships/oleObject" Target="../embeddings/oleObject13.bin"/><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tags" Target="../tags/tag110.xml"/><Relationship Id="rId1" Type="http://schemas.openxmlformats.org/officeDocument/2006/relationships/vmlDrawing" Target="../drawings/vmlDrawing8.v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tags" Target="../tags/tag105.xml"/><Relationship Id="rId32" Type="http://schemas.openxmlformats.org/officeDocument/2006/relationships/slideLayout" Target="../slideLayouts/slideLayout35.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28" Type="http://schemas.openxmlformats.org/officeDocument/2006/relationships/tags" Target="../tags/tag109.xml"/><Relationship Id="rId36" Type="http://schemas.openxmlformats.org/officeDocument/2006/relationships/image" Target="../media/image10.emf"/><Relationship Id="rId10" Type="http://schemas.openxmlformats.org/officeDocument/2006/relationships/tags" Target="../tags/tag91.xml"/><Relationship Id="rId19" Type="http://schemas.openxmlformats.org/officeDocument/2006/relationships/tags" Target="../tags/tag100.xml"/><Relationship Id="rId31" Type="http://schemas.openxmlformats.org/officeDocument/2006/relationships/tags" Target="../tags/tag11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tags" Target="../tags/tag108.xml"/><Relationship Id="rId30" Type="http://schemas.openxmlformats.org/officeDocument/2006/relationships/tags" Target="../tags/tag111.xml"/><Relationship Id="rId35"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 Type="http://schemas.openxmlformats.org/officeDocument/2006/relationships/tags" Target="../tags/tag114.xml"/><Relationship Id="rId21" Type="http://schemas.openxmlformats.org/officeDocument/2006/relationships/tags" Target="../tags/tag132.xml"/><Relationship Id="rId34" Type="http://schemas.openxmlformats.org/officeDocument/2006/relationships/image" Target="../media/image2.emf"/><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oleObject" Target="../embeddings/oleObject15.bin"/><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tags" Target="../tags/tag140.xml"/><Relationship Id="rId1" Type="http://schemas.openxmlformats.org/officeDocument/2006/relationships/vmlDrawing" Target="../drawings/vmlDrawing9.v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slideLayout" Target="../slideLayouts/slideLayout35.xml"/><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image" Target="../media/image11.emf"/><Relationship Id="rId10" Type="http://schemas.openxmlformats.org/officeDocument/2006/relationships/tags" Target="../tags/tag121.xml"/><Relationship Id="rId19" Type="http://schemas.openxmlformats.org/officeDocument/2006/relationships/tags" Target="../tags/tag130.xml"/><Relationship Id="rId31" Type="http://schemas.openxmlformats.org/officeDocument/2006/relationships/tags" Target="../tags/tag142.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683994"/>
            <a:ext cx="7772400" cy="1336386"/>
          </a:xfrm>
        </p:spPr>
        <p:txBody>
          <a:bodyPr>
            <a:normAutofit fontScale="90000"/>
          </a:bodyPr>
          <a:lstStyle/>
          <a:p>
            <a:r>
              <a:rPr lang="en-US" sz="3100" dirty="0">
                <a:solidFill>
                  <a:schemeClr val="bg1"/>
                </a:solidFill>
              </a:rPr>
              <a:t/>
            </a:r>
            <a:br>
              <a:rPr lang="en-US" sz="3100" dirty="0">
                <a:solidFill>
                  <a:schemeClr val="bg1"/>
                </a:solidFill>
              </a:rPr>
            </a:br>
            <a:r>
              <a:rPr lang="en-US" sz="3100" dirty="0">
                <a:solidFill>
                  <a:schemeClr val="bg1"/>
                </a:solidFill>
              </a:rPr>
              <a:t>Gauteng Department of Human Settlements</a:t>
            </a:r>
            <a:br>
              <a:rPr lang="en-US" sz="3100" dirty="0">
                <a:solidFill>
                  <a:schemeClr val="bg1"/>
                </a:solidFill>
              </a:rPr>
            </a:br>
            <a:r>
              <a:rPr lang="en-US" sz="3100" dirty="0">
                <a:solidFill>
                  <a:schemeClr val="bg1"/>
                </a:solidFill>
              </a:rPr>
              <a:t> </a:t>
            </a:r>
            <a:br>
              <a:rPr lang="en-US" sz="3100" dirty="0">
                <a:solidFill>
                  <a:schemeClr val="bg1"/>
                </a:solidFill>
              </a:rPr>
            </a:br>
            <a:r>
              <a:rPr lang="en-GB" sz="2800" b="1" dirty="0"/>
              <a:t>NATIONAL PORTFOLIO COMMITTEE </a:t>
            </a:r>
            <a:br>
              <a:rPr lang="en-GB" sz="2800" b="1" dirty="0"/>
            </a:br>
            <a:r>
              <a:rPr lang="en-GB" sz="2800" b="1" dirty="0"/>
              <a:t>ON HUMAN SETTLEMENTS</a:t>
            </a:r>
            <a:r>
              <a:rPr lang="en-ZA" sz="2800" b="1" dirty="0"/>
              <a:t/>
            </a:r>
            <a:br>
              <a:rPr lang="en-ZA" sz="2800" b="1" dirty="0"/>
            </a:br>
            <a:r>
              <a:rPr lang="en-US" sz="3100" dirty="0">
                <a:solidFill>
                  <a:schemeClr val="bg1"/>
                </a:solidFill>
              </a:rPr>
              <a:t/>
            </a:r>
            <a:br>
              <a:rPr lang="en-US" sz="3100" dirty="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 </a:t>
            </a:r>
            <a:r>
              <a:rPr lang="en-US" sz="3100" dirty="0">
                <a:solidFill>
                  <a:schemeClr val="bg1"/>
                </a:solidFill>
              </a:rPr>
              <a:t/>
            </a:r>
            <a:br>
              <a:rPr lang="en-US" sz="3100" dirty="0">
                <a:solidFill>
                  <a:schemeClr val="bg1"/>
                </a:solidFill>
              </a:rPr>
            </a:br>
            <a:r>
              <a:rPr lang="en-US" sz="3100" dirty="0">
                <a:solidFill>
                  <a:schemeClr val="bg1"/>
                </a:solidFill>
              </a:rPr>
              <a:t/>
            </a:r>
            <a:br>
              <a:rPr lang="en-US" sz="3100" dirty="0">
                <a:solidFill>
                  <a:schemeClr val="bg1"/>
                </a:solidFill>
              </a:rPr>
            </a:br>
            <a:r>
              <a:rPr lang="en-GB" sz="2800" dirty="0"/>
              <a:t>Committee Room 1, 90 </a:t>
            </a:r>
            <a:r>
              <a:rPr lang="en-GB" sz="2800" dirty="0" err="1"/>
              <a:t>Plein</a:t>
            </a:r>
            <a:r>
              <a:rPr lang="en-GB" sz="2800" dirty="0"/>
              <a:t> Street, Parliament</a:t>
            </a:r>
            <a:r>
              <a:rPr lang="en-US" sz="3100" dirty="0">
                <a:solidFill>
                  <a:schemeClr val="bg1"/>
                </a:solidFill>
              </a:rPr>
              <a:t/>
            </a:r>
            <a:br>
              <a:rPr lang="en-US" sz="31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endParaRPr lang="en-US" sz="2000" dirty="0">
              <a:solidFill>
                <a:schemeClr val="bg1"/>
              </a:solidFill>
            </a:endParaRPr>
          </a:p>
        </p:txBody>
      </p:sp>
      <p:sp>
        <p:nvSpPr>
          <p:cNvPr id="4" name="Subtitle 4"/>
          <p:cNvSpPr>
            <a:spLocks noGrp="1"/>
          </p:cNvSpPr>
          <p:nvPr>
            <p:ph type="subTitle" idx="4294967295"/>
          </p:nvPr>
        </p:nvSpPr>
        <p:spPr>
          <a:xfrm>
            <a:off x="3443295" y="2683994"/>
            <a:ext cx="5658738" cy="857948"/>
          </a:xfrm>
        </p:spPr>
        <p:txBody>
          <a:bodyPr>
            <a:normAutofit fontScale="92500" lnSpcReduction="20000"/>
          </a:bodyPr>
          <a:lstStyle/>
          <a:p>
            <a:pPr marL="0" indent="0" algn="ctr">
              <a:buNone/>
            </a:pPr>
            <a:r>
              <a:rPr lang="en-US" dirty="0" smtClean="0">
                <a:solidFill>
                  <a:srgbClr val="EC1729"/>
                </a:solidFill>
              </a:rPr>
              <a:t/>
            </a:r>
            <a:br>
              <a:rPr lang="en-US" dirty="0" smtClean="0">
                <a:solidFill>
                  <a:srgbClr val="EC1729"/>
                </a:solidFill>
              </a:rPr>
            </a:br>
            <a:endParaRPr lang="en-US" dirty="0">
              <a:solidFill>
                <a:srgbClr val="EC1729"/>
              </a:solidFill>
            </a:endParaRPr>
          </a:p>
        </p:txBody>
      </p:sp>
    </p:spTree>
    <p:extLst>
      <p:ext uri="{BB962C8B-B14F-4D97-AF65-F5344CB8AC3E}">
        <p14:creationId xmlns:p14="http://schemas.microsoft.com/office/powerpoint/2010/main" val="360966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Social Housing Evaluation Criteria / State Of Readiness  </a:t>
            </a:r>
          </a:p>
        </p:txBody>
      </p:sp>
      <p:pic>
        <p:nvPicPr>
          <p:cNvPr id="8" name="Picture 7"/>
          <p:cNvPicPr>
            <a:picLocks noChangeAspect="1"/>
          </p:cNvPicPr>
          <p:nvPr/>
        </p:nvPicPr>
        <p:blipFill>
          <a:blip r:embed="rId2"/>
          <a:stretch>
            <a:fillRect/>
          </a:stretch>
        </p:blipFill>
        <p:spPr>
          <a:xfrm>
            <a:off x="1725168" y="1259102"/>
            <a:ext cx="8750808" cy="5498315"/>
          </a:xfrm>
          <a:prstGeom prst="rect">
            <a:avLst/>
          </a:prstGeom>
        </p:spPr>
      </p:pic>
    </p:spTree>
    <p:extLst>
      <p:ext uri="{BB962C8B-B14F-4D97-AF65-F5344CB8AC3E}">
        <p14:creationId xmlns:p14="http://schemas.microsoft.com/office/powerpoint/2010/main" val="2825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and Rental Housing 2015-2016 FY Delivery </a:t>
            </a:r>
            <a:endParaRPr lang="en-US" dirty="0"/>
          </a:p>
        </p:txBody>
      </p:sp>
      <p:graphicFrame>
        <p:nvGraphicFramePr>
          <p:cNvPr id="7" name="Content Placeholder 6"/>
          <p:cNvGraphicFramePr>
            <a:graphicFrameLocks noGrp="1"/>
          </p:cNvGraphicFramePr>
          <p:nvPr>
            <p:ph idx="1"/>
            <p:extLst/>
          </p:nvPr>
        </p:nvGraphicFramePr>
        <p:xfrm>
          <a:off x="1716050" y="2021983"/>
          <a:ext cx="8754473" cy="2208371"/>
        </p:xfrm>
        <a:graphic>
          <a:graphicData uri="http://schemas.openxmlformats.org/drawingml/2006/table">
            <a:tbl>
              <a:tblPr/>
              <a:tblGrid>
                <a:gridCol w="3456477"/>
                <a:gridCol w="1462856"/>
                <a:gridCol w="1462855"/>
                <a:gridCol w="1310744"/>
                <a:gridCol w="1061541"/>
              </a:tblGrid>
              <a:tr h="320943">
                <a:tc rowSpan="3">
                  <a:txBody>
                    <a:bodyPr/>
                    <a:lstStyle/>
                    <a:p>
                      <a:pPr algn="ctr" fontAlgn="t"/>
                      <a:r>
                        <a:rPr lang="en-US" sz="1400" b="1" i="1" u="none" strike="noStrike" dirty="0">
                          <a:effectLst/>
                          <a:latin typeface="+mn-lt"/>
                        </a:rPr>
                        <a:t>Region</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1" i="1" u="none" strike="noStrike" dirty="0" smtClean="0">
                          <a:effectLst/>
                          <a:latin typeface="+mn-lt"/>
                        </a:rPr>
                        <a:t>Delivery 2015/16 FY</a:t>
                      </a:r>
                    </a:p>
                    <a:p>
                      <a:pPr algn="ctr" fontAlgn="t"/>
                      <a:endParaRPr lang="en-US" sz="1400" b="1" i="1" u="none" strike="noStrike" dirty="0">
                        <a:effectLst/>
                        <a:latin typeface="+mn-lt"/>
                      </a:endParaRP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5354">
                <a:tc vMerge="1">
                  <a:txBody>
                    <a:bodyPr/>
                    <a:lstStyle/>
                    <a:p>
                      <a:endParaRPr lang="en-US"/>
                    </a:p>
                  </a:txBody>
                  <a:tcPr/>
                </a:tc>
                <a:tc gridSpan="4">
                  <a:txBody>
                    <a:bodyPr/>
                    <a:lstStyle/>
                    <a:p>
                      <a:pPr algn="ctr" fontAlgn="t"/>
                      <a:r>
                        <a:rPr lang="en-US" sz="1400" b="1" i="1" u="none" strike="noStrike" dirty="0">
                          <a:effectLst/>
                          <a:latin typeface="+mn-lt"/>
                        </a:rPr>
                        <a:t>Housing Units</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0395">
                <a:tc vMerge="1">
                  <a:txBody>
                    <a:bodyPr/>
                    <a:lstStyle/>
                    <a:p>
                      <a:endParaRPr lang="en-US"/>
                    </a:p>
                  </a:txBody>
                  <a:tcPr/>
                </a:tc>
                <a:tc>
                  <a:txBody>
                    <a:bodyPr/>
                    <a:lstStyle/>
                    <a:p>
                      <a:pPr algn="ctr" fontAlgn="t"/>
                      <a:r>
                        <a:rPr lang="en-US" sz="1400" b="1" i="1" u="none" strike="noStrike" dirty="0">
                          <a:effectLst/>
                          <a:latin typeface="+mn-lt"/>
                        </a:rPr>
                        <a:t>Annual Target</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Delivery </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Variances</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60078">
                <a:tc>
                  <a:txBody>
                    <a:bodyPr/>
                    <a:lstStyle/>
                    <a:p>
                      <a:pPr algn="ctr" fontAlgn="t"/>
                      <a:r>
                        <a:rPr lang="en-US" sz="1400" b="1" i="1" u="none" strike="noStrike" dirty="0" smtClean="0">
                          <a:effectLst/>
                          <a:latin typeface="+mn-lt"/>
                        </a:rPr>
                        <a:t>Social &amp; Rental Housing </a:t>
                      </a:r>
                      <a:endParaRPr lang="en-US" sz="1400" b="1" i="1" u="none" strike="noStrike" dirty="0">
                        <a:effectLst/>
                        <a:latin typeface="+mn-lt"/>
                      </a:endParaRPr>
                    </a:p>
                  </a:txBody>
                  <a:tcPr marL="5824" marR="5824" marT="5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1400" b="1" i="1" u="none" strike="noStrike" dirty="0" smtClean="0">
                          <a:effectLst/>
                          <a:latin typeface="+mn-lt"/>
                        </a:rPr>
                        <a:t>910</a:t>
                      </a:r>
                      <a:endParaRPr lang="en-US" sz="1400" b="1" i="1" u="none" strike="noStrike" dirty="0">
                        <a:effectLst/>
                        <a:latin typeface="+mn-lt"/>
                      </a:endParaRPr>
                    </a:p>
                  </a:txBody>
                  <a:tcPr marL="5824" marR="5824" marT="5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dirty="0">
                          <a:effectLst/>
                          <a:latin typeface="+mn-lt"/>
                        </a:rPr>
                        <a:t>973</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dirty="0" smtClean="0">
                          <a:effectLst/>
                          <a:latin typeface="+mn-lt"/>
                        </a:rPr>
                        <a:t>63</a:t>
                      </a:r>
                      <a:endParaRPr lang="en-US" sz="1400" b="1" i="1" u="none" strike="noStrike" dirty="0">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dirty="0" smtClean="0">
                          <a:effectLst/>
                          <a:latin typeface="+mn-lt"/>
                        </a:rPr>
                        <a:t>106</a:t>
                      </a:r>
                      <a:r>
                        <a:rPr lang="en-US" sz="1400" b="1" i="1" u="none" strike="noStrike" baseline="0" dirty="0" smtClean="0">
                          <a:effectLst/>
                          <a:latin typeface="+mn-lt"/>
                        </a:rPr>
                        <a:t> </a:t>
                      </a:r>
                      <a:r>
                        <a:rPr lang="en-US" sz="1400" b="1" i="1" u="none" strike="noStrike" dirty="0" smtClean="0">
                          <a:effectLst/>
                          <a:latin typeface="+mn-lt"/>
                        </a:rPr>
                        <a:t>%</a:t>
                      </a:r>
                      <a:endParaRPr lang="en-US" sz="1400" b="1" i="1" u="none" strike="noStrike" dirty="0">
                        <a:effectLst/>
                        <a:latin typeface="+mn-lt"/>
                      </a:endParaRPr>
                    </a:p>
                  </a:txBody>
                  <a:tcPr marL="5824" marR="5824" marT="5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11707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Social &amp; Rental Housing Performance 2015 – 2016 FY </a:t>
            </a:r>
          </a:p>
        </p:txBody>
      </p:sp>
      <p:graphicFrame>
        <p:nvGraphicFramePr>
          <p:cNvPr id="7" name="Content Placeholder 6"/>
          <p:cNvGraphicFramePr>
            <a:graphicFrameLocks noGrp="1"/>
          </p:cNvGraphicFramePr>
          <p:nvPr>
            <p:ph idx="1"/>
            <p:extLst/>
          </p:nvPr>
        </p:nvGraphicFramePr>
        <p:xfrm>
          <a:off x="1647605" y="1312816"/>
          <a:ext cx="9660045" cy="5444248"/>
        </p:xfrm>
        <a:graphic>
          <a:graphicData uri="http://schemas.openxmlformats.org/drawingml/2006/table">
            <a:tbl>
              <a:tblPr/>
              <a:tblGrid>
                <a:gridCol w="409774"/>
                <a:gridCol w="2018517"/>
                <a:gridCol w="1927456"/>
                <a:gridCol w="1217940"/>
                <a:gridCol w="986493"/>
                <a:gridCol w="1426621"/>
                <a:gridCol w="1673244"/>
              </a:tblGrid>
              <a:tr h="453687">
                <a:tc>
                  <a:txBody>
                    <a:bodyPr/>
                    <a:lstStyle/>
                    <a:p>
                      <a:pPr algn="ctr" fontAlgn="b"/>
                      <a:r>
                        <a:rPr lang="en-US" sz="1300" b="1" i="0" u="none" strike="noStrike" dirty="0">
                          <a:solidFill>
                            <a:srgbClr val="000000"/>
                          </a:solidFill>
                          <a:effectLst/>
                          <a:latin typeface="Calibri"/>
                        </a:rPr>
                        <a:t>No</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Name of Institution</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Project Name</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Location</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No of Units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Completion date</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1300" b="1" i="0" u="none" strike="noStrike" dirty="0">
                          <a:solidFill>
                            <a:srgbClr val="000000"/>
                          </a:solidFill>
                          <a:effectLst/>
                          <a:latin typeface="Calibri"/>
                        </a:rPr>
                        <a:t>occupational </a:t>
                      </a:r>
                      <a:r>
                        <a:rPr lang="en-US" sz="1300" b="1" i="0" u="none" strike="noStrike" dirty="0" smtClean="0">
                          <a:solidFill>
                            <a:srgbClr val="000000"/>
                          </a:solidFill>
                          <a:effectLst/>
                          <a:latin typeface="Calibri"/>
                        </a:rPr>
                        <a:t>certificates</a:t>
                      </a:r>
                      <a:endParaRPr lang="en-US" sz="1300" b="1" i="0" u="none" strike="noStrike" dirty="0">
                        <a:solidFill>
                          <a:srgbClr val="000000"/>
                        </a:solidFill>
                        <a:effectLst/>
                        <a:latin typeface="Calibri"/>
                      </a:endParaRP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453687">
                <a:tc>
                  <a:txBody>
                    <a:bodyPr/>
                    <a:lstStyle/>
                    <a:p>
                      <a:pPr algn="ctr" fontAlgn="b"/>
                      <a:r>
                        <a:rPr lang="en-US" sz="1300" b="0" i="0" u="none" strike="noStrike">
                          <a:solidFill>
                            <a:srgbClr val="000000"/>
                          </a:solidFill>
                          <a:effectLst/>
                          <a:latin typeface="Calibri"/>
                        </a:rPr>
                        <a:t>1</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Norvena Property Consortium</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O'Reilly Street</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Jhb CBD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122</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no</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2</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err="1">
                          <a:solidFill>
                            <a:srgbClr val="000000"/>
                          </a:solidFill>
                          <a:effectLst/>
                          <a:latin typeface="Calibri"/>
                        </a:rPr>
                        <a:t>Meilijian</a:t>
                      </a:r>
                      <a:r>
                        <a:rPr lang="en-US" sz="1300" b="0" i="0" u="none" strike="noStrike" dirty="0">
                          <a:solidFill>
                            <a:srgbClr val="000000"/>
                          </a:solidFill>
                          <a:effectLst/>
                          <a:latin typeface="Calibri"/>
                        </a:rPr>
                        <a:t> Construction and Development CC</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1617 Edleen</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Kempton Park</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25</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3</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Ninarich Trading 3 (Pty)Lltd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Betty Street Precinct</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Jhb CBD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255</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 for 158</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4</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Xanado Trade or Invest 614 (Pty) 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err="1">
                          <a:solidFill>
                            <a:srgbClr val="000000"/>
                          </a:solidFill>
                          <a:effectLst/>
                          <a:latin typeface="Calibri"/>
                        </a:rPr>
                        <a:t>Erf</a:t>
                      </a:r>
                      <a:r>
                        <a:rPr lang="en-US" sz="1300" b="0" i="0" u="none" strike="noStrike" dirty="0">
                          <a:solidFill>
                            <a:srgbClr val="000000"/>
                          </a:solidFill>
                          <a:effectLst/>
                          <a:latin typeface="Calibri"/>
                        </a:rPr>
                        <a:t> 324 Princess Ext 49, Roodepoort</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Roodepoort</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161</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5</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Kertrade 24 CC</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Madison Lofts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Springs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101</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6</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DNM Estates CC</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517 &amp; 518 City &amp; Suburban</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Jhb CBD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50</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7</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Lukataedi (Pty) 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739 Pretoria Nort</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Pretoria</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38</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8</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Valotorque 199 CC</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757 Pretoria North</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Pretoria</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40</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9</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MUMA Property Investments (Pty) 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978 Pretoria North</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Pretoria</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53</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no</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10</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Cape Gannet Properties (Pty) 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42 Kempton Park</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Kempton Park</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24</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no</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11</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Eagle valley</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40</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12</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Calibri"/>
                        </a:rPr>
                        <a:t>Certrum Est 130 (Pty) Ltd</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Erf 564 Bertrams</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err="1">
                          <a:solidFill>
                            <a:srgbClr val="000000"/>
                          </a:solidFill>
                          <a:effectLst/>
                          <a:latin typeface="Calibri"/>
                        </a:rPr>
                        <a:t>Jhb</a:t>
                      </a:r>
                      <a:r>
                        <a:rPr lang="en-US" sz="1300" b="0" i="0" u="none" strike="noStrike" dirty="0">
                          <a:solidFill>
                            <a:srgbClr val="000000"/>
                          </a:solidFill>
                          <a:effectLst/>
                          <a:latin typeface="Calibri"/>
                        </a:rPr>
                        <a:t> CBD</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30</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0" i="0" u="none" strike="noStrike">
                          <a:solidFill>
                            <a:srgbClr val="000000"/>
                          </a:solidFill>
                          <a:effectLst/>
                          <a:latin typeface="Calibri"/>
                        </a:rPr>
                        <a:t>13</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CUMO property</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 </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Kempton Park</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36</a:t>
                      </a:r>
                    </a:p>
                  </a:txBody>
                  <a:tcPr marL="9450" marR="9450" marT="9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87">
                <a:tc>
                  <a:txBody>
                    <a:bodyPr/>
                    <a:lstStyle/>
                    <a:p>
                      <a:pPr algn="ctr" fontAlgn="b"/>
                      <a:r>
                        <a:rPr lang="en-US" sz="1300" b="0" i="0" u="none" strike="noStrike">
                          <a:solidFill>
                            <a:srgbClr val="000000"/>
                          </a:solidFill>
                          <a:effectLst/>
                          <a:latin typeface="Calibri"/>
                        </a:rPr>
                        <a:t>14</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Castle Crest Properties 80 (Pty) Ltd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Erf 233 Kempton Park</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Kempton Park</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26</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completed</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yes</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44">
                <a:tc>
                  <a:txBody>
                    <a:bodyPr/>
                    <a:lstStyle/>
                    <a:p>
                      <a:pPr algn="ctr" fontAlgn="b"/>
                      <a:r>
                        <a:rPr lang="en-US" sz="1300" b="1" i="0" u="none" strike="noStrike">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a:solidFill>
                            <a:srgbClr val="000000"/>
                          </a:solidFill>
                          <a:effectLst/>
                          <a:latin typeface="Calibri"/>
                        </a:rPr>
                        <a:t>Total</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a:solidFill>
                            <a:srgbClr val="000000"/>
                          </a:solidFill>
                          <a:effectLst/>
                          <a:latin typeface="Calibri"/>
                        </a:rPr>
                        <a:t>1001</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dirty="0">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b"/>
                      <a:r>
                        <a:rPr lang="en-US" sz="1300" b="1" i="0" u="none" strike="noStrike" dirty="0">
                          <a:solidFill>
                            <a:srgbClr val="000000"/>
                          </a:solidFill>
                          <a:effectLst/>
                          <a:latin typeface="Calibri"/>
                        </a:rPr>
                        <a:t> </a:t>
                      </a:r>
                    </a:p>
                  </a:txBody>
                  <a:tcPr marL="9450" marR="9450" marT="9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bl>
          </a:graphicData>
        </a:graphic>
      </p:graphicFrame>
    </p:spTree>
    <p:extLst>
      <p:ext uri="{BB962C8B-B14F-4D97-AF65-F5344CB8AC3E}">
        <p14:creationId xmlns:p14="http://schemas.microsoft.com/office/powerpoint/2010/main" val="143809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2016-2017 FY Planned Target</a:t>
            </a:r>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04372639"/>
              </p:ext>
            </p:extLst>
          </p:nvPr>
        </p:nvGraphicFramePr>
        <p:xfrm>
          <a:off x="1342907" y="1673350"/>
          <a:ext cx="10620001" cy="3741718"/>
        </p:xfrm>
        <a:graphic>
          <a:graphicData uri="http://schemas.openxmlformats.org/drawingml/2006/table">
            <a:tbl>
              <a:tblPr/>
              <a:tblGrid>
                <a:gridCol w="4699237"/>
                <a:gridCol w="1136643"/>
                <a:gridCol w="1594707"/>
                <a:gridCol w="1594707"/>
                <a:gridCol w="1594707"/>
              </a:tblGrid>
              <a:tr h="978410">
                <a:tc>
                  <a:txBody>
                    <a:bodyPr/>
                    <a:lstStyle/>
                    <a:p>
                      <a:pPr algn="ctr" fontAlgn="ctr"/>
                      <a:r>
                        <a:rPr lang="en-ZA" sz="1600" b="1" i="0" u="none" strike="noStrike" dirty="0">
                          <a:solidFill>
                            <a:srgbClr val="FFFFFF"/>
                          </a:solidFill>
                          <a:effectLst/>
                          <a:latin typeface="+mn-lt"/>
                        </a:rPr>
                        <a:t>Sub-Programme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0070C0"/>
                    </a:solidFill>
                  </a:tcPr>
                </a:tc>
                <a:tc gridSpan="2">
                  <a:txBody>
                    <a:bodyPr/>
                    <a:lstStyle/>
                    <a:p>
                      <a:pPr algn="ctr" fontAlgn="ctr"/>
                      <a:r>
                        <a:rPr lang="en-ZA" sz="1600" b="1" i="0" u="none" strike="noStrike" dirty="0" smtClean="0">
                          <a:solidFill>
                            <a:srgbClr val="FFFFFF"/>
                          </a:solidFill>
                          <a:effectLst/>
                          <a:latin typeface="+mn-lt"/>
                        </a:rPr>
                        <a:t>QUARTER 1 PLANNED </a:t>
                      </a:r>
                      <a:endParaRPr lang="en-ZA" sz="1600" b="1" i="0" u="none" strike="noStrike" dirty="0">
                        <a:solidFill>
                          <a:srgbClr val="FFFFFF"/>
                        </a:solidFill>
                        <a:effectLst/>
                        <a:latin typeface="+mn-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a:noFill/>
                    </a:lnB>
                    <a:solidFill>
                      <a:srgbClr val="0070C0"/>
                    </a:solidFill>
                  </a:tcPr>
                </a:tc>
                <a:tc hMerge="1">
                  <a:txBody>
                    <a:bodyPr/>
                    <a:lstStyle/>
                    <a:p>
                      <a:pPr algn="ctr" fontAlgn="ctr"/>
                      <a:endParaRPr lang="en-ZA" sz="1600" b="1" i="0" u="none" strike="noStrike" dirty="0">
                        <a:solidFill>
                          <a:srgbClr val="FFFFFF"/>
                        </a:solidFill>
                        <a:effectLst/>
                        <a:latin typeface="+mn-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0070C0"/>
                    </a:solidFill>
                  </a:tcPr>
                </a:tc>
                <a:tc gridSpan="2">
                  <a:txBody>
                    <a:bodyPr/>
                    <a:lstStyle/>
                    <a:p>
                      <a:pPr algn="ctr" fontAlgn="ctr"/>
                      <a:r>
                        <a:rPr lang="en-ZA" sz="1600" b="1" i="0" u="none" strike="noStrike" dirty="0" smtClean="0">
                          <a:solidFill>
                            <a:srgbClr val="FFFFFF"/>
                          </a:solidFill>
                          <a:effectLst/>
                          <a:latin typeface="+mn-lt"/>
                        </a:rPr>
                        <a:t>QUARTER 1 ACTUAL</a:t>
                      </a:r>
                      <a:endParaRPr lang="en-ZA" sz="1600" b="1" i="0" u="none" strike="noStrike" dirty="0">
                        <a:solidFill>
                          <a:srgbClr val="FFFFFF"/>
                        </a:solidFill>
                        <a:effectLst/>
                        <a:latin typeface="+mn-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0070C0"/>
                    </a:solidFill>
                  </a:tcPr>
                </a:tc>
                <a:tc hMerge="1">
                  <a:txBody>
                    <a:bodyPr/>
                    <a:lstStyle/>
                    <a:p>
                      <a:pPr algn="ctr" fontAlgn="ctr"/>
                      <a:endParaRPr lang="en-ZA" sz="1600" b="1" i="0" u="none" strike="noStrike" dirty="0">
                        <a:solidFill>
                          <a:srgbClr val="FFFFFF"/>
                        </a:solidFill>
                        <a:effectLst/>
                        <a:latin typeface="+mn-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0070C0"/>
                    </a:solidFill>
                  </a:tcPr>
                </a:tc>
              </a:tr>
              <a:tr h="406294">
                <a:tc>
                  <a:txBody>
                    <a:bodyPr/>
                    <a:lstStyle/>
                    <a:p>
                      <a:pPr algn="l"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600" b="1" i="0" u="none" strike="noStrike" dirty="0">
                          <a:solidFill>
                            <a:schemeClr val="tx1"/>
                          </a:solidFill>
                          <a:effectLst/>
                          <a:latin typeface="+mn-lt"/>
                        </a:rPr>
                        <a:t>Planned </a:t>
                      </a:r>
                      <a:r>
                        <a:rPr lang="en-ZA" sz="1600" b="1" i="0" u="none" strike="noStrike" dirty="0" smtClean="0">
                          <a:solidFill>
                            <a:schemeClr val="tx1"/>
                          </a:solidFill>
                          <a:effectLst/>
                          <a:latin typeface="+mn-lt"/>
                        </a:rPr>
                        <a:t>Units</a:t>
                      </a:r>
                      <a:r>
                        <a:rPr lang="en-ZA" sz="1600" b="1" i="0" u="none" strike="noStrike" baseline="0" dirty="0" smtClean="0">
                          <a:solidFill>
                            <a:schemeClr val="tx1"/>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a:noFill/>
                    </a:lnT>
                    <a:lnB w="6350" cap="flat" cmpd="sng" algn="ctr">
                      <a:noFill/>
                      <a:prstDash val="dot"/>
                      <a:round/>
                      <a:headEnd type="none" w="med" len="med"/>
                      <a:tailEnd type="none" w="med" len="med"/>
                    </a:lnB>
                    <a:solidFill>
                      <a:srgbClr val="DCE6F1"/>
                    </a:solidFill>
                  </a:tcPr>
                </a:tc>
                <a:tc>
                  <a:txBody>
                    <a:bodyPr/>
                    <a:lstStyle/>
                    <a:p>
                      <a:pPr algn="ctr" fontAlgn="ctr"/>
                      <a:r>
                        <a:rPr lang="en-ZA" sz="1600" b="1" i="0" u="none" strike="noStrike" dirty="0" smtClean="0">
                          <a:solidFill>
                            <a:schemeClr val="tx1"/>
                          </a:solidFill>
                          <a:effectLst/>
                          <a:latin typeface="+mn-lt"/>
                        </a:rPr>
                        <a:t>Planned Budget </a:t>
                      </a:r>
                      <a:endParaRPr lang="en-ZA" sz="1600" b="1" i="0" u="none" strike="noStrike" dirty="0">
                        <a:solidFill>
                          <a:schemeClr val="tx1"/>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600" b="1" i="0" u="none" strike="noStrike" dirty="0" smtClean="0">
                          <a:solidFill>
                            <a:schemeClr val="tx1"/>
                          </a:solidFill>
                          <a:effectLst/>
                          <a:latin typeface="+mn-lt"/>
                        </a:rPr>
                        <a:t> Delivered</a:t>
                      </a:r>
                      <a:endParaRPr lang="en-ZA" sz="1600" b="1" i="0" u="none" strike="noStrike" dirty="0">
                        <a:solidFill>
                          <a:schemeClr val="tx1"/>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600" b="1" i="0" u="none" strike="noStrike" dirty="0" smtClean="0">
                          <a:solidFill>
                            <a:schemeClr val="tx1"/>
                          </a:solidFill>
                          <a:effectLst/>
                          <a:latin typeface="+mn-lt"/>
                        </a:rPr>
                        <a:t>Expenditure</a:t>
                      </a:r>
                      <a:endParaRPr lang="en-ZA" sz="1600" b="1" i="0" u="none" strike="noStrike" dirty="0">
                        <a:solidFill>
                          <a:schemeClr val="tx1"/>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r>
              <a:tr h="406294">
                <a:tc>
                  <a:txBody>
                    <a:bodyPr/>
                    <a:lstStyle/>
                    <a:p>
                      <a:pPr algn="l" fontAlgn="ctr"/>
                      <a:r>
                        <a:rPr lang="en-ZA" sz="1600" b="1" i="0" u="none" strike="noStrike">
                          <a:solidFill>
                            <a:srgbClr val="16365C"/>
                          </a:solidFill>
                          <a:effectLst/>
                          <a:latin typeface="+mn-lt"/>
                        </a:rPr>
                        <a:t>3.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600" b="1" i="0" u="none" strike="noStrike" dirty="0">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a:noFill/>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600" b="1" i="0" u="none" strike="noStrike" dirty="0">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r>
              <a:tr h="406294">
                <a:tc>
                  <a:txBody>
                    <a:bodyPr/>
                    <a:lstStyle/>
                    <a:p>
                      <a:pPr algn="l" fontAlgn="ctr"/>
                      <a:r>
                        <a:rPr lang="en-ZA" sz="1600" b="0" i="0" u="none" strike="noStrike">
                          <a:solidFill>
                            <a:srgbClr val="16365C"/>
                          </a:solidFill>
                          <a:effectLst/>
                          <a:latin typeface="+mn-lt"/>
                        </a:rPr>
                        <a:t>3.1 Institutional Subsidies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341</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r" fontAlgn="ctr"/>
                      <a:r>
                        <a:rPr lang="en-ZA" sz="1600" b="0" i="0" u="none" strike="noStrike" dirty="0">
                          <a:solidFill>
                            <a:srgbClr val="16365C"/>
                          </a:solidFill>
                          <a:effectLst/>
                          <a:latin typeface="+mn-lt"/>
                        </a:rPr>
                        <a:t>R </a:t>
                      </a:r>
                      <a:r>
                        <a:rPr lang="en-ZA" sz="1600" b="0" i="0" u="none" strike="noStrike" dirty="0" smtClean="0">
                          <a:solidFill>
                            <a:srgbClr val="16365C"/>
                          </a:solidFill>
                          <a:effectLst/>
                          <a:latin typeface="+mn-lt"/>
                        </a:rPr>
                        <a:t>174</a:t>
                      </a:r>
                      <a:r>
                        <a:rPr lang="en-ZA" sz="1600" b="0" i="0" u="none" strike="noStrike" baseline="0" dirty="0" smtClean="0">
                          <a:solidFill>
                            <a:srgbClr val="16365C"/>
                          </a:solidFill>
                          <a:effectLst/>
                          <a:latin typeface="+mn-lt"/>
                        </a:rPr>
                        <a:t> 994 122</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R</a:t>
                      </a:r>
                      <a:r>
                        <a:rPr lang="en-ZA" sz="1600" b="0" i="0" u="none" strike="noStrike" baseline="0" dirty="0" smtClean="0">
                          <a:solidFill>
                            <a:srgbClr val="16365C"/>
                          </a:solidFill>
                          <a:effectLst/>
                          <a:latin typeface="+mn-lt"/>
                        </a:rPr>
                        <a:t> 140 089 000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r>
              <a:tr h="406294">
                <a:tc>
                  <a:txBody>
                    <a:bodyPr/>
                    <a:lstStyle/>
                    <a:p>
                      <a:pPr algn="l" fontAlgn="ctr"/>
                      <a:r>
                        <a:rPr lang="en-ZA" sz="1600" b="0" i="0" u="none" strike="noStrike" dirty="0">
                          <a:solidFill>
                            <a:srgbClr val="16365C"/>
                          </a:solidFill>
                          <a:effectLst/>
                          <a:latin typeface="+mn-lt"/>
                        </a:rPr>
                        <a:t>3.2b Social </a:t>
                      </a:r>
                      <a:r>
                        <a:rPr lang="en-ZA" sz="1600" b="0" i="0" u="none" strike="noStrike" dirty="0" smtClean="0">
                          <a:solidFill>
                            <a:srgbClr val="16365C"/>
                          </a:solidFill>
                          <a:effectLst/>
                          <a:latin typeface="+mn-lt"/>
                        </a:rPr>
                        <a:t>Housing: Capital </a:t>
                      </a:r>
                      <a:r>
                        <a:rPr lang="en-ZA" sz="1600" b="0" i="0" u="none" strike="noStrike" dirty="0">
                          <a:solidFill>
                            <a:srgbClr val="16365C"/>
                          </a:solidFill>
                          <a:effectLst/>
                          <a:latin typeface="+mn-lt"/>
                        </a:rPr>
                        <a:t>Grants for rental housing (Funded by </a:t>
                      </a:r>
                      <a:r>
                        <a:rPr lang="en-ZA" sz="1600" b="0" i="0" u="none" strike="noStrike" dirty="0" err="1" smtClean="0">
                          <a:solidFill>
                            <a:srgbClr val="16365C"/>
                          </a:solidFill>
                          <a:effectLst/>
                          <a:latin typeface="+mn-lt"/>
                        </a:rPr>
                        <a:t>NDoHS</a:t>
                      </a:r>
                      <a:r>
                        <a:rPr lang="en-ZA" sz="1600" b="0" i="0" u="none" strike="noStrike" dirty="0" smtClean="0">
                          <a:solidFill>
                            <a:srgbClr val="16365C"/>
                          </a:solidFill>
                          <a:effectLst/>
                          <a:latin typeface="+mn-lt"/>
                        </a:rPr>
                        <a:t>)</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70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r" fontAlgn="ctr"/>
                      <a:r>
                        <a:rPr lang="en-ZA" sz="1600" b="0" i="0" u="none" strike="noStrike" dirty="0">
                          <a:solidFill>
                            <a:srgbClr val="16365C"/>
                          </a:solidFill>
                          <a:effectLst/>
                          <a:latin typeface="+mn-lt"/>
                        </a:rPr>
                        <a:t>R </a:t>
                      </a:r>
                      <a:r>
                        <a:rPr lang="en-ZA" sz="1600" b="0" i="0" u="none" strike="noStrike" dirty="0" smtClean="0">
                          <a:solidFill>
                            <a:srgbClr val="16365C"/>
                          </a:solidFill>
                          <a:effectLst/>
                          <a:latin typeface="+mn-lt"/>
                        </a:rPr>
                        <a:t>766</a:t>
                      </a:r>
                      <a:r>
                        <a:rPr lang="en-ZA" sz="1600" b="0" i="0" u="none" strike="noStrike" baseline="0" dirty="0" smtClean="0">
                          <a:solidFill>
                            <a:srgbClr val="16365C"/>
                          </a:solidFill>
                          <a:effectLst/>
                          <a:latin typeface="+mn-lt"/>
                        </a:rPr>
                        <a:t> 290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0" i="0" u="none" strike="noStrike" dirty="0" smtClean="0">
                          <a:solidFill>
                            <a:srgbClr val="16365C"/>
                          </a:solidFill>
                          <a:effectLst/>
                          <a:latin typeface="+mn-lt"/>
                        </a:rPr>
                        <a:t>R 0</a:t>
                      </a:r>
                      <a:endParaRPr lang="en-ZA" sz="1600" b="0"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r>
              <a:tr h="406294">
                <a:tc>
                  <a:txBody>
                    <a:bodyPr/>
                    <a:lstStyle/>
                    <a:p>
                      <a:pPr algn="l" fontAlgn="ctr"/>
                      <a:r>
                        <a:rPr lang="en-ZA" sz="1600" b="1" i="0" u="none" strike="noStrike" dirty="0" smtClean="0">
                          <a:solidFill>
                            <a:srgbClr val="16365C"/>
                          </a:solidFill>
                          <a:effectLst/>
                          <a:latin typeface="+mn-lt"/>
                        </a:rPr>
                        <a:t>TOTAL </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1" i="0" u="none" strike="noStrike" dirty="0" smtClean="0">
                          <a:solidFill>
                            <a:srgbClr val="16365C"/>
                          </a:solidFill>
                          <a:effectLst/>
                          <a:latin typeface="+mn-lt"/>
                        </a:rPr>
                        <a:t>411</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r" fontAlgn="ctr"/>
                      <a:r>
                        <a:rPr lang="en-ZA" sz="1600" b="1" i="0" u="none" strike="noStrike" dirty="0" smtClean="0">
                          <a:solidFill>
                            <a:srgbClr val="16365C"/>
                          </a:solidFill>
                          <a:effectLst/>
                          <a:latin typeface="+mn-lt"/>
                        </a:rPr>
                        <a:t>R 175 760 412</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1" i="0" u="none" strike="noStrike" dirty="0" smtClean="0">
                          <a:solidFill>
                            <a:srgbClr val="16365C"/>
                          </a:solidFill>
                          <a:effectLst/>
                          <a:latin typeface="+mn-lt"/>
                        </a:rPr>
                        <a:t>0</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a:txBody>
                    <a:bodyPr/>
                    <a:lstStyle/>
                    <a:p>
                      <a:pPr algn="ctr" fontAlgn="ctr"/>
                      <a:r>
                        <a:rPr lang="en-ZA" sz="1600" b="1" i="0" u="none" strike="noStrike" dirty="0" smtClean="0">
                          <a:solidFill>
                            <a:srgbClr val="16365C"/>
                          </a:solidFill>
                          <a:effectLst/>
                          <a:latin typeface="+mn-lt"/>
                        </a:rPr>
                        <a:t>R</a:t>
                      </a:r>
                      <a:r>
                        <a:rPr lang="en-ZA" sz="1600" b="1" i="0" u="none" strike="noStrike" baseline="0" dirty="0" smtClean="0">
                          <a:solidFill>
                            <a:srgbClr val="16365C"/>
                          </a:solidFill>
                          <a:effectLst/>
                          <a:latin typeface="+mn-lt"/>
                        </a:rPr>
                        <a:t> 140 089 000</a:t>
                      </a:r>
                    </a:p>
                    <a:p>
                      <a:pPr algn="ctr" fontAlgn="ctr"/>
                      <a:r>
                        <a:rPr lang="en-ZA" sz="1600" b="1" i="0" u="none" strike="noStrike" baseline="0" dirty="0" smtClean="0">
                          <a:solidFill>
                            <a:srgbClr val="16365C"/>
                          </a:solidFill>
                          <a:effectLst/>
                          <a:latin typeface="+mn-lt"/>
                        </a:rPr>
                        <a:t>[GPF transfers]</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r>
              <a:tr h="406294">
                <a:tc gridSpan="5">
                  <a:txBody>
                    <a:bodyPr/>
                    <a:lstStyle/>
                    <a:p>
                      <a:pPr algn="l" fontAlgn="ctr"/>
                      <a:r>
                        <a:rPr lang="en-ZA" sz="1600" b="1" i="0" u="none" strike="noStrike" dirty="0" smtClean="0">
                          <a:solidFill>
                            <a:srgbClr val="16365C"/>
                          </a:solidFill>
                          <a:effectLst/>
                          <a:latin typeface="+mn-lt"/>
                        </a:rPr>
                        <a:t>NB: The</a:t>
                      </a:r>
                      <a:r>
                        <a:rPr lang="en-ZA" sz="1600" b="1" i="0" u="none" strike="noStrike" baseline="0" dirty="0" smtClean="0">
                          <a:solidFill>
                            <a:srgbClr val="16365C"/>
                          </a:solidFill>
                          <a:effectLst/>
                          <a:latin typeface="+mn-lt"/>
                        </a:rPr>
                        <a:t> construction of units is at various stages, with the completion of units being realised towards the 4</a:t>
                      </a:r>
                      <a:r>
                        <a:rPr lang="en-ZA" sz="1600" b="1" i="0" u="none" strike="noStrike" baseline="30000" dirty="0" smtClean="0">
                          <a:solidFill>
                            <a:srgbClr val="16365C"/>
                          </a:solidFill>
                          <a:effectLst/>
                          <a:latin typeface="+mn-lt"/>
                        </a:rPr>
                        <a:t>th</a:t>
                      </a:r>
                      <a:r>
                        <a:rPr lang="en-ZA" sz="1600" b="1" i="0" u="none" strike="noStrike" baseline="0" dirty="0" smtClean="0">
                          <a:solidFill>
                            <a:srgbClr val="16365C"/>
                          </a:solidFill>
                          <a:effectLst/>
                          <a:latin typeface="+mn-lt"/>
                        </a:rPr>
                        <a:t> quarter of </a:t>
                      </a:r>
                      <a:r>
                        <a:rPr lang="en-ZA" sz="1600" b="1" i="0" u="none" strike="noStrike" baseline="0" smtClean="0">
                          <a:solidFill>
                            <a:srgbClr val="16365C"/>
                          </a:solidFill>
                          <a:effectLst/>
                          <a:latin typeface="+mn-lt"/>
                        </a:rPr>
                        <a:t>the financial year.  </a:t>
                      </a: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hMerge="1">
                  <a:txBody>
                    <a:bodyPr/>
                    <a:lstStyle/>
                    <a:p>
                      <a:pPr algn="ct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hMerge="1">
                  <a:txBody>
                    <a:bodyPr/>
                    <a:lstStyle/>
                    <a:p>
                      <a:pPr algn="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hMerge="1">
                  <a:txBody>
                    <a:bodyPr/>
                    <a:lstStyle/>
                    <a:p>
                      <a:pPr algn="ct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c hMerge="1">
                  <a:txBody>
                    <a:bodyPr/>
                    <a:lstStyle/>
                    <a:p>
                      <a:pPr algn="ctr" fontAlgn="ctr"/>
                      <a:endParaRPr lang="en-ZA" sz="16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a:noFill/>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80801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MTSF  Analysis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4486204"/>
              </p:ext>
            </p:extLst>
          </p:nvPr>
        </p:nvGraphicFramePr>
        <p:xfrm>
          <a:off x="1342906" y="1382266"/>
          <a:ext cx="10376868" cy="1627420"/>
        </p:xfrm>
        <a:graphic>
          <a:graphicData uri="http://schemas.openxmlformats.org/drawingml/2006/table">
            <a:tbl>
              <a:tblPr/>
              <a:tblGrid>
                <a:gridCol w="2138625"/>
                <a:gridCol w="846464"/>
                <a:gridCol w="1084270"/>
                <a:gridCol w="1084270"/>
                <a:gridCol w="1450627"/>
                <a:gridCol w="1668323"/>
                <a:gridCol w="1003954"/>
                <a:gridCol w="1100335"/>
              </a:tblGrid>
              <a:tr h="203418">
                <a:tc>
                  <a:txBody>
                    <a:bodyPr/>
                    <a:lstStyle/>
                    <a:p>
                      <a:pPr algn="l" rtl="0" fontAlgn="b"/>
                      <a:r>
                        <a:rPr lang="en-ZA" sz="1400" b="1"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a:solidFill>
                            <a:srgbClr val="000000"/>
                          </a:solidFill>
                          <a:effectLst/>
                          <a:latin typeface="+mn-lt"/>
                        </a:rPr>
                        <a:t>MTSF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2016/2017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2017/2018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2014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16365C"/>
                          </a:solidFill>
                          <a:effectLst/>
                          <a:latin typeface="+mn-lt"/>
                        </a:rPr>
                        <a:t>2016 /2017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6835">
                <a:tc>
                  <a:txBody>
                    <a:bodyPr/>
                    <a:lstStyle/>
                    <a:p>
                      <a:pPr algn="ctr" rtl="0" fontAlgn="ctr"/>
                      <a:r>
                        <a:rPr lang="en-ZA" sz="1400" b="1" i="0" u="none" strike="noStrike" dirty="0">
                          <a:solidFill>
                            <a:srgbClr val="16365C"/>
                          </a:solidFill>
                          <a:effectLst/>
                          <a:latin typeface="+mn-lt"/>
                        </a:rPr>
                        <a:t>3. Social &amp; Rental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Planned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Plan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Planned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Actual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Actual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1400" b="1" i="0" u="none" strike="noStrike" dirty="0">
                          <a:solidFill>
                            <a:srgbClr val="16365C"/>
                          </a:solidFill>
                          <a:effectLst/>
                          <a:latin typeface="+mn-lt"/>
                        </a:rPr>
                        <a:t>Actual Units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67145">
                <a:tc>
                  <a:txBody>
                    <a:bodyPr/>
                    <a:lstStyle/>
                    <a:p>
                      <a:pPr algn="ctr" rtl="0" fontAlgn="ctr"/>
                      <a:r>
                        <a:rPr lang="en-ZA" sz="1400" b="0" i="0" u="none" strike="noStrike" dirty="0" smtClean="0">
                          <a:solidFill>
                            <a:srgbClr val="16365C"/>
                          </a:solidFill>
                          <a:effectLst/>
                          <a:latin typeface="+mn-lt"/>
                        </a:rPr>
                        <a:t>3.1 Institutional Subsidies </a:t>
                      </a:r>
                      <a:endParaRPr lang="en-ZA" sz="14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ZA" sz="1400" b="0" i="0" u="none" strike="noStrike">
                          <a:solidFill>
                            <a:srgbClr val="16365C"/>
                          </a:solidFill>
                          <a:effectLst/>
                          <a:latin typeface="+mn-lt"/>
                        </a:rPr>
                        <a:t>9905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16365C"/>
                          </a:solidFill>
                          <a:effectLst/>
                          <a:latin typeface="+mn-lt"/>
                        </a:rPr>
                        <a:t>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16365C"/>
                          </a:solidFill>
                          <a:effectLst/>
                          <a:latin typeface="+mn-lt"/>
                        </a:rPr>
                        <a:t>2434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16365C"/>
                          </a:solidFill>
                          <a:effectLst/>
                          <a:latin typeface="+mn-lt"/>
                        </a:rPr>
                        <a:t>2634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ZA" sz="1400" b="0" i="0" u="none" strike="noStrike" dirty="0">
                          <a:solidFill>
                            <a:srgbClr val="16365C"/>
                          </a:solidFill>
                          <a:effectLst/>
                          <a:latin typeface="+mn-lt"/>
                        </a:rPr>
                        <a:t>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ZA" sz="1400" b="0" i="0" u="none" strike="noStrike" dirty="0">
                          <a:solidFill>
                            <a:srgbClr val="16365C"/>
                          </a:solidFill>
                          <a:effectLst/>
                          <a:latin typeface="+mn-lt"/>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ZA" sz="1400" b="0" i="0" u="none" strike="noStrike" dirty="0">
                          <a:solidFill>
                            <a:srgbClr val="16365C"/>
                          </a:solidFill>
                          <a:effectLst/>
                          <a:latin typeface="+mn-lt"/>
                        </a:rPr>
                        <a:t> </a:t>
                      </a:r>
                      <a:r>
                        <a:rPr lang="en-ZA" sz="1400" b="0" i="0" u="none" strike="noStrike" dirty="0" smtClean="0">
                          <a:solidFill>
                            <a:srgbClr val="16365C"/>
                          </a:solidFill>
                          <a:effectLst/>
                          <a:latin typeface="+mn-lt"/>
                        </a:rPr>
                        <a:t>411</a:t>
                      </a:r>
                      <a:endParaRPr lang="en-ZA" sz="14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0824">
                <a:tc>
                  <a:txBody>
                    <a:bodyPr/>
                    <a:lstStyle/>
                    <a:p>
                      <a:pPr algn="ctr" rtl="0" fontAlgn="ctr"/>
                      <a:r>
                        <a:rPr lang="en-ZA" sz="1400" b="0" i="0" u="none" strike="noStrike" dirty="0">
                          <a:solidFill>
                            <a:srgbClr val="16365C"/>
                          </a:solidFill>
                          <a:effectLst/>
                          <a:latin typeface="+mn-lt"/>
                        </a:rPr>
                        <a:t>3.2b Social </a:t>
                      </a:r>
                      <a:r>
                        <a:rPr lang="en-ZA" sz="1400" b="0" i="0" u="none" strike="noStrike" dirty="0" smtClean="0">
                          <a:solidFill>
                            <a:srgbClr val="16365C"/>
                          </a:solidFill>
                          <a:effectLst/>
                          <a:latin typeface="+mn-lt"/>
                        </a:rPr>
                        <a:t>Housing: Capital </a:t>
                      </a:r>
                      <a:r>
                        <a:rPr lang="en-ZA" sz="1400" b="0" i="0" u="none" strike="noStrike" dirty="0">
                          <a:solidFill>
                            <a:srgbClr val="16365C"/>
                          </a:solidFill>
                          <a:effectLst/>
                          <a:latin typeface="+mn-lt"/>
                        </a:rPr>
                        <a:t>Grants for rental housing (Funded by NDoH)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rtl="0" fontAlgn="ctr"/>
                      <a:r>
                        <a:rPr lang="en-ZA" sz="1400" b="0" i="0" u="none" strike="noStrike" dirty="0">
                          <a:solidFill>
                            <a:srgbClr val="16365C"/>
                          </a:solidFill>
                          <a:effectLst/>
                          <a:latin typeface="+mn-lt"/>
                        </a:rPr>
                        <a:t>1064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16365C"/>
                          </a:solidFill>
                          <a:effectLst/>
                          <a:latin typeface="+mn-lt"/>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16365C"/>
                          </a:solidFill>
                          <a:effectLst/>
                          <a:latin typeface="+mn-lt"/>
                        </a:rPr>
                        <a:t>1094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tr>
            </a:tbl>
          </a:graphicData>
        </a:graphic>
      </p:graphicFrame>
    </p:spTree>
    <p:extLst>
      <p:ext uri="{BB962C8B-B14F-4D97-AF65-F5344CB8AC3E}">
        <p14:creationId xmlns:p14="http://schemas.microsoft.com/office/powerpoint/2010/main" val="360432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Project List Per Region 2016-2017FY </a:t>
            </a:r>
            <a:endParaRPr lang="en-ZA" dirty="0"/>
          </a:p>
        </p:txBody>
      </p:sp>
      <p:graphicFrame>
        <p:nvGraphicFramePr>
          <p:cNvPr id="7" name="Content Placeholder 6"/>
          <p:cNvGraphicFramePr>
            <a:graphicFrameLocks noGrp="1"/>
          </p:cNvGraphicFramePr>
          <p:nvPr>
            <p:ph idx="1"/>
            <p:extLst/>
          </p:nvPr>
        </p:nvGraphicFramePr>
        <p:xfrm>
          <a:off x="1342908" y="1412874"/>
          <a:ext cx="10029136" cy="5105019"/>
        </p:xfrm>
        <a:graphic>
          <a:graphicData uri="http://schemas.openxmlformats.org/drawingml/2006/table">
            <a:tbl>
              <a:tblPr/>
              <a:tblGrid>
                <a:gridCol w="689683"/>
                <a:gridCol w="3707045"/>
                <a:gridCol w="1178207"/>
                <a:gridCol w="2349961"/>
                <a:gridCol w="891934"/>
                <a:gridCol w="1212306"/>
              </a:tblGrid>
              <a:tr h="355346">
                <a:tc>
                  <a:txBody>
                    <a:bodyPr/>
                    <a:lstStyle/>
                    <a:p>
                      <a:pPr algn="ctr" fontAlgn="ctr"/>
                      <a:r>
                        <a:rPr lang="en-ZA" sz="1200" b="1" i="0" u="none" strike="noStrike" dirty="0">
                          <a:solidFill>
                            <a:srgbClr val="16365C"/>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200" b="1" i="0" u="none" strike="noStrike" dirty="0">
                          <a:solidFill>
                            <a:srgbClr val="FFFFFF"/>
                          </a:solidFill>
                          <a:effectLst/>
                          <a:latin typeface="+mn-lt"/>
                        </a:rPr>
                        <a:t>Sub-Programme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Project Number (HSS)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Project Name/Description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Planned Units      2016-2017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Total Annual Budget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r>
              <a:tr h="177673">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dirty="0">
                          <a:solidFill>
                            <a:srgbClr val="16365C"/>
                          </a:solidFill>
                          <a:effectLst/>
                          <a:latin typeface="+mn-lt"/>
                        </a:rPr>
                        <a:t>3.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200" b="1" i="0" u="none" strike="noStrike" dirty="0">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dirty="0">
                          <a:solidFill>
                            <a:srgbClr val="000080"/>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dirty="0">
                          <a:solidFill>
                            <a:srgbClr val="16365C"/>
                          </a:solidFill>
                          <a:effectLst/>
                          <a:latin typeface="+mn-lt"/>
                        </a:rPr>
                        <a:t>3.2b Social </a:t>
                      </a:r>
                      <a:r>
                        <a:rPr lang="en-ZA" sz="1200" b="1" i="0" u="none" strike="noStrike" dirty="0" err="1">
                          <a:solidFill>
                            <a:srgbClr val="16365C"/>
                          </a:solidFill>
                          <a:effectLst/>
                          <a:latin typeface="+mn-lt"/>
                        </a:rPr>
                        <a:t>Housing:Capital</a:t>
                      </a:r>
                      <a:r>
                        <a:rPr lang="en-ZA" sz="1200" b="1" i="0" u="none" strike="noStrike" dirty="0">
                          <a:solidFill>
                            <a:srgbClr val="16365C"/>
                          </a:solidFill>
                          <a:effectLst/>
                          <a:latin typeface="+mn-lt"/>
                        </a:rPr>
                        <a:t> Grants for rental housing (Funded by NDoH)</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200" b="1" i="0" u="none" strike="noStrike">
                          <a:solidFill>
                            <a:srgbClr val="16365C"/>
                          </a:solidFill>
                          <a:effectLst/>
                          <a:latin typeface="+mn-lt"/>
                        </a:rPr>
                        <a:t>764</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200" b="1" i="0" u="none" strike="noStrike" dirty="0">
                          <a:solidFill>
                            <a:srgbClr val="000080"/>
                          </a:solidFill>
                          <a:effectLst/>
                          <a:latin typeface="+mn-lt"/>
                        </a:rPr>
                        <a:t>R 111 997 409</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r>
              <a:tr h="177673">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3 D Pennyville (Toproot (U))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G07020011/1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Construction of Units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141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10 698 314</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177673">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5 A Bertrams Social Housing Project (Blackhead PRT (PF))</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G13060007/1  B</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dirty="0">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a:solidFill>
                            <a:srgbClr val="000080"/>
                          </a:solidFill>
                          <a:effectLst/>
                          <a:latin typeface="+mn-lt"/>
                        </a:rPr>
                        <a:t>R 25 004 572</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5 N Fleurhof Junction Social Housing Project (Joshco (U)) (Mega)</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G13020004/1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dirty="0">
                          <a:solidFill>
                            <a:srgbClr val="16365C"/>
                          </a:solidFill>
                          <a:effectLst/>
                          <a:latin typeface="+mn-lt"/>
                        </a:rPr>
                        <a:t>Construction of Units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52</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6 634 571</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5 N Tsutsumani Village Social Housing Project (PRT to be appointed (PF))</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G04120045/1 P</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dirty="0">
                          <a:solidFill>
                            <a:srgbClr val="16365C"/>
                          </a:solidFill>
                          <a:effectLst/>
                          <a:latin typeface="+mn-lt"/>
                        </a:rPr>
                        <a:t>Planning by PRT to be appointed (PF)</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2 729 698</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dirty="0" err="1">
                          <a:solidFill>
                            <a:srgbClr val="16365C"/>
                          </a:solidFill>
                          <a:effectLst/>
                          <a:latin typeface="+mn-lt"/>
                        </a:rPr>
                        <a:t>Achriwaam</a:t>
                      </a:r>
                      <a:r>
                        <a:rPr lang="en-ZA" sz="1200" b="0" i="1" u="none" strike="noStrike" dirty="0">
                          <a:solidFill>
                            <a:srgbClr val="16365C"/>
                          </a:solidFill>
                          <a:effectLst/>
                          <a:latin typeface="+mn-lt"/>
                        </a:rPr>
                        <a:t> (</a:t>
                      </a:r>
                      <a:r>
                        <a:rPr lang="en-ZA" sz="1200" b="0" i="1" u="none" strike="noStrike" dirty="0" err="1">
                          <a:solidFill>
                            <a:srgbClr val="16365C"/>
                          </a:solidFill>
                          <a:effectLst/>
                          <a:latin typeface="+mn-lt"/>
                        </a:rPr>
                        <a:t>Kiblerpark</a:t>
                      </a:r>
                      <a:r>
                        <a:rPr lang="en-ZA" sz="1200" b="0" i="1" u="none" strike="noStrike" dirty="0">
                          <a:solidFill>
                            <a:srgbClr val="16365C"/>
                          </a:solidFill>
                          <a:effectLst/>
                          <a:latin typeface="+mn-lt"/>
                        </a:rPr>
                        <a:t>) Social Housing Project (PRT to be appointed (PF))</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G05110014/1 P</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Planning by PRT to be appointed (PF)</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3 735 457</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Alexandra Renewal Programme - Bothlabela Remedial - Motheo (FI)</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G15080003/2</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Construction of Units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11 000 000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Alexandra Renewal Programme - Lombardy West - PRT to be appointed (PF)</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G15080003/X02</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Planning by PRT to be appointed (PF)</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1 500 000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Alexandra Renewal Programme - River Park - Arengo PRT (PF)</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G15080003/11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Planning by PRT to be appointed (PF)</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2 500 000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533019">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Alexandra Renewal Programme - River Park - Contractor to be appointed (U)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G15080003/X01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Construction of Units by Contractor to be appointed (U)</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180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8 583 103</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177673">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Devland Ext 36 (Instratin Properties(U))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G16070004/1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Construction of Units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79</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8 147 350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Devland Golden Highway Social Housing - Joshco (U)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G081J</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 by Madulammoho Social Housing Association(U)</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10 313 101</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55346">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Dobsonville Social Housing (Joshco (U))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G080J</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 by Madulammoho Social Housing Association(U)</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9 600 570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177673">
                <a:tc>
                  <a:txBody>
                    <a:bodyPr/>
                    <a:lstStyle/>
                    <a:p>
                      <a:pPr algn="l" fontAlgn="ctr"/>
                      <a:r>
                        <a:rPr lang="en-ZA" sz="1200" b="1" i="0" u="none" strike="noStrike">
                          <a:solidFill>
                            <a:srgbClr val="16365C"/>
                          </a:solidFill>
                          <a:effectLst/>
                          <a:latin typeface="+mn-lt"/>
                        </a:rPr>
                        <a:t>Joburg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Riverlea (Toproof SHI (U))</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G076</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Construction of Units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112</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11 550 673</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363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Project List Per Region 2016-2017FY </a:t>
            </a:r>
          </a:p>
        </p:txBody>
      </p:sp>
      <p:graphicFrame>
        <p:nvGraphicFramePr>
          <p:cNvPr id="7" name="Content Placeholder 6"/>
          <p:cNvGraphicFramePr>
            <a:graphicFrameLocks noGrp="1"/>
          </p:cNvGraphicFramePr>
          <p:nvPr>
            <p:ph idx="1"/>
            <p:extLst/>
          </p:nvPr>
        </p:nvGraphicFramePr>
        <p:xfrm>
          <a:off x="1236371" y="1488023"/>
          <a:ext cx="10599314" cy="4868327"/>
        </p:xfrm>
        <a:graphic>
          <a:graphicData uri="http://schemas.openxmlformats.org/drawingml/2006/table">
            <a:tbl>
              <a:tblPr/>
              <a:tblGrid>
                <a:gridCol w="962355"/>
                <a:gridCol w="2747066"/>
                <a:gridCol w="1652617"/>
                <a:gridCol w="1521284"/>
                <a:gridCol w="1466561"/>
                <a:gridCol w="2249431"/>
              </a:tblGrid>
              <a:tr h="698821">
                <a:tc>
                  <a:txBody>
                    <a:bodyPr/>
                    <a:lstStyle/>
                    <a:p>
                      <a:pPr algn="ctr" fontAlgn="ctr"/>
                      <a:r>
                        <a:rPr lang="en-ZA" sz="1200" b="1" i="0" u="none" strike="noStrike" dirty="0">
                          <a:solidFill>
                            <a:srgbClr val="16365C"/>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200" b="1" i="0" u="none" strike="noStrike" dirty="0">
                          <a:solidFill>
                            <a:srgbClr val="FFFFFF"/>
                          </a:solidFill>
                          <a:effectLst/>
                          <a:latin typeface="+mn-lt"/>
                        </a:rPr>
                        <a:t>Sub-Programme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Project Number (HSS)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Project Name/Description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Planned Units      2016-2017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200" b="1" i="0" u="none" strike="noStrike" dirty="0">
                          <a:solidFill>
                            <a:srgbClr val="FFFFFF"/>
                          </a:solidFill>
                          <a:effectLst/>
                          <a:latin typeface="+mn-lt"/>
                        </a:rPr>
                        <a:t>Total Annual Budget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2F2F2"/>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r>
              <a:tr h="379046">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dirty="0">
                          <a:solidFill>
                            <a:srgbClr val="16365C"/>
                          </a:solidFill>
                          <a:effectLst/>
                          <a:latin typeface="+mn-lt"/>
                        </a:rPr>
                        <a:t>3.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dirty="0">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a:noFill/>
                    </a:lnB>
                    <a:solidFill>
                      <a:schemeClr val="accent1">
                        <a:lumMod val="20000"/>
                        <a:lumOff val="80000"/>
                      </a:schemeClr>
                    </a:solidFill>
                  </a:tcPr>
                </a:tc>
                <a:tc>
                  <a:txBody>
                    <a:bodyPr/>
                    <a:lstStyle/>
                    <a:p>
                      <a:pPr algn="ctr" fontAlgn="ctr"/>
                      <a:r>
                        <a:rPr lang="en-ZA" sz="1200" b="1" i="0" u="none" strike="noStrike" dirty="0">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dirty="0">
                          <a:solidFill>
                            <a:srgbClr val="000080"/>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r>
              <a:tr h="379046">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3.1 Institutional Subsidies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endParaRPr lang="en-ZA" sz="12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endParaRPr lang="en-ZA" sz="1200" b="1" i="0" u="none" strike="noStrike" dirty="0">
                        <a:solidFill>
                          <a:srgbClr val="16365C"/>
                        </a:solidFill>
                        <a:effectLst/>
                        <a:latin typeface="+mn-lt"/>
                      </a:endParaRP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a:noFill/>
                    </a:lnT>
                    <a:lnB w="6350" cap="flat" cmpd="sng" algn="ctr">
                      <a:solidFill>
                        <a:srgbClr val="16365C"/>
                      </a:solidFill>
                      <a:prstDash val="dot"/>
                      <a:round/>
                      <a:headEnd type="none" w="med" len="med"/>
                      <a:tailEnd type="none" w="med" len="med"/>
                    </a:lnB>
                    <a:solidFill>
                      <a:schemeClr val="accent1">
                        <a:lumMod val="20000"/>
                        <a:lumOff val="80000"/>
                      </a:schemeClr>
                    </a:solidFill>
                  </a:tcPr>
                </a:tc>
                <a:tc>
                  <a:txBody>
                    <a:bodyPr/>
                    <a:lstStyle/>
                    <a:p>
                      <a:pPr algn="ctr" fontAlgn="ctr"/>
                      <a:r>
                        <a:rPr lang="en-ZA" sz="1200" b="1" i="0" u="none" strike="noStrike">
                          <a:solidFill>
                            <a:srgbClr val="16365C"/>
                          </a:solidFill>
                          <a:effectLst/>
                          <a:latin typeface="+mn-lt"/>
                        </a:rPr>
                        <a:t>630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200" b="1" i="0" u="none" strike="noStrike" dirty="0">
                          <a:solidFill>
                            <a:srgbClr val="000080"/>
                          </a:solidFill>
                          <a:effectLst/>
                          <a:latin typeface="+mn-lt"/>
                        </a:rPr>
                        <a:t>R 70 896 610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Akasia Place</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New Project (GPF)</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Social Housing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200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22 189 400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Chantell X39</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New Project from CoT</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Social Housing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11 094 700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Erf 708 &amp; 709Sunnyside</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New Project from CoT</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Social Housing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130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14 423 110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Timberlance</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New Project from CoT</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Social Housing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11 094 700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Townlands</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New Project from CoT</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Social Housing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11 094 700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Vermeulen Point</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G07020002/1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Feasibility Study work in progress</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1 000 000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1" i="0" u="none" strike="noStrike" dirty="0">
                          <a:solidFill>
                            <a:srgbClr val="16365C"/>
                          </a:solidFill>
                          <a:effectLst/>
                          <a:latin typeface="+mn-lt"/>
                        </a:rPr>
                        <a:t>3.2b Social </a:t>
                      </a:r>
                      <a:r>
                        <a:rPr lang="en-ZA" sz="1200" b="1" i="0" u="none" strike="noStrike" dirty="0" err="1">
                          <a:solidFill>
                            <a:srgbClr val="16365C"/>
                          </a:solidFill>
                          <a:effectLst/>
                          <a:latin typeface="+mn-lt"/>
                        </a:rPr>
                        <a:t>Housing:Capital</a:t>
                      </a:r>
                      <a:r>
                        <a:rPr lang="en-ZA" sz="1200" b="1" i="0" u="none" strike="noStrike" dirty="0">
                          <a:solidFill>
                            <a:srgbClr val="16365C"/>
                          </a:solidFill>
                          <a:effectLst/>
                          <a:latin typeface="+mn-lt"/>
                        </a:rPr>
                        <a:t> Grants for rental housing (Funded by NDoH)</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a:solidFill>
                            <a:srgbClr val="16365C"/>
                          </a:solidFill>
                          <a:effectLst/>
                          <a:latin typeface="+mn-lt"/>
                        </a:rPr>
                        <a:t>300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33 284 100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200" b="0" i="1" u="none" strike="noStrike">
                          <a:solidFill>
                            <a:srgbClr val="16365C"/>
                          </a:solidFill>
                          <a:effectLst/>
                          <a:latin typeface="+mn-lt"/>
                        </a:rPr>
                        <a:t>Heatherly East (Nellmapius Ext. 22)</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G04070012/1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200" b="0" i="0" u="none" strike="noStrike">
                          <a:solidFill>
                            <a:srgbClr val="16365C"/>
                          </a:solidFill>
                          <a:effectLst/>
                          <a:latin typeface="+mn-lt"/>
                        </a:rPr>
                        <a:t>Mixed Housing Development</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300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200" b="1" i="0" u="none" strike="noStrike" dirty="0">
                          <a:solidFill>
                            <a:srgbClr val="000080"/>
                          </a:solidFill>
                          <a:effectLst/>
                          <a:latin typeface="+mn-lt"/>
                        </a:rPr>
                        <a:t>R 33 284 100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r>
              <a:tr h="379046">
                <a:tc>
                  <a:txBody>
                    <a:bodyPr/>
                    <a:lstStyle/>
                    <a:p>
                      <a:pPr algn="l" fontAlgn="ctr"/>
                      <a:r>
                        <a:rPr lang="en-ZA" sz="1200" b="1" i="0" u="none" strike="noStrike">
                          <a:solidFill>
                            <a:srgbClr val="16365C"/>
                          </a:solidFill>
                          <a:effectLst/>
                          <a:latin typeface="+mn-lt"/>
                        </a:rPr>
                        <a:t>Tshwane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a:noFill/>
                    </a:lnB>
                    <a:solidFill>
                      <a:srgbClr val="DCE6F1"/>
                    </a:solidFill>
                  </a:tcPr>
                </a:tc>
                <a:tc>
                  <a:txBody>
                    <a:bodyPr/>
                    <a:lstStyle/>
                    <a:p>
                      <a:pPr algn="l" fontAlgn="ctr"/>
                      <a:r>
                        <a:rPr lang="en-ZA" sz="1200" b="1" i="0" u="none" strike="noStrike">
                          <a:solidFill>
                            <a:srgbClr val="16365C"/>
                          </a:solidFill>
                          <a:effectLst/>
                          <a:latin typeface="+mn-lt"/>
                        </a:rPr>
                        <a:t>Sub-total: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2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a:solidFill>
                            <a:srgbClr val="16365C"/>
                          </a:solidFill>
                          <a:effectLst/>
                          <a:latin typeface="+mn-lt"/>
                        </a:rPr>
                        <a:t>930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200" b="1" i="0" u="none" strike="noStrike" dirty="0">
                          <a:solidFill>
                            <a:srgbClr val="000080"/>
                          </a:solidFill>
                          <a:effectLst/>
                          <a:latin typeface="+mn-lt"/>
                        </a:rPr>
                        <a:t>R 104 180 710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87918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Project List Per </a:t>
            </a:r>
            <a:r>
              <a:rPr lang="en-ZA" dirty="0" smtClean="0"/>
              <a:t>Region</a:t>
            </a:r>
            <a:r>
              <a:rPr lang="en-ZA" dirty="0"/>
              <a:t> 2016-2017FY</a:t>
            </a:r>
            <a:r>
              <a:rPr lang="en-ZA" dirty="0" smtClean="0"/>
              <a:t>  </a:t>
            </a:r>
            <a:endParaRPr lang="en-ZA" dirty="0"/>
          </a:p>
        </p:txBody>
      </p:sp>
      <p:graphicFrame>
        <p:nvGraphicFramePr>
          <p:cNvPr id="7" name="Content Placeholder 6"/>
          <p:cNvGraphicFramePr>
            <a:graphicFrameLocks noGrp="1"/>
          </p:cNvGraphicFramePr>
          <p:nvPr>
            <p:ph idx="1"/>
            <p:extLst/>
          </p:nvPr>
        </p:nvGraphicFramePr>
        <p:xfrm>
          <a:off x="1333532" y="1414689"/>
          <a:ext cx="10454142" cy="2443240"/>
        </p:xfrm>
        <a:graphic>
          <a:graphicData uri="http://schemas.openxmlformats.org/drawingml/2006/table">
            <a:tbl>
              <a:tblPr/>
              <a:tblGrid>
                <a:gridCol w="1440446"/>
                <a:gridCol w="2324355"/>
                <a:gridCol w="1123984"/>
                <a:gridCol w="2957278"/>
                <a:gridCol w="1065419"/>
                <a:gridCol w="1542660"/>
              </a:tblGrid>
              <a:tr h="419227">
                <a:tc>
                  <a:txBody>
                    <a:bodyPr/>
                    <a:lstStyle/>
                    <a:p>
                      <a:pPr algn="ctr" fontAlgn="ctr"/>
                      <a:r>
                        <a:rPr lang="en-ZA" sz="1100" b="1" i="0" u="none" strike="noStrike" dirty="0">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FFFFFF"/>
                          </a:solidFill>
                          <a:effectLst/>
                          <a:latin typeface="+mn-lt"/>
                        </a:rPr>
                        <a:t>Sub-Programme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Project Number (HSS)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Project Name/Description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Planned Units      2016-2017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Total Annual Budget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r>
              <a:tr h="289145">
                <a:tc>
                  <a:txBody>
                    <a:bodyPr/>
                    <a:lstStyle/>
                    <a:p>
                      <a:pPr algn="l" fontAlgn="ctr"/>
                      <a:r>
                        <a:rPr lang="en-ZA" sz="1100" b="1" i="0" u="none" strike="noStrike">
                          <a:solidFill>
                            <a:srgbClr val="16365C"/>
                          </a:solidFill>
                          <a:effectLst/>
                          <a:latin typeface="+mn-lt"/>
                        </a:rPr>
                        <a:t>Ekurhuleni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3.1 Institutional Subsidies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1" i="0" u="none" strike="noStrike">
                          <a:solidFill>
                            <a:srgbClr val="16365C"/>
                          </a:solidFill>
                          <a:effectLst/>
                          <a:latin typeface="+mn-lt"/>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000080"/>
                          </a:solidFill>
                          <a:effectLst/>
                          <a:latin typeface="+mn-lt"/>
                        </a:rPr>
                        <a:t>R 19 561 260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78289">
                <a:tc>
                  <a:txBody>
                    <a:bodyPr/>
                    <a:lstStyle/>
                    <a:p>
                      <a:pPr algn="l" fontAlgn="ctr"/>
                      <a:r>
                        <a:rPr lang="en-ZA" sz="1100" b="1" i="0" u="none" strike="noStrike">
                          <a:solidFill>
                            <a:srgbClr val="16365C"/>
                          </a:solidFill>
                          <a:effectLst/>
                          <a:latin typeface="+mn-lt"/>
                        </a:rPr>
                        <a:t>Ekurhuleni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Delville Ext. 9 Erf 948  (EMM)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Transfer of tranche to EMM in previous financial years for 112 units at R 11 530 797.00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67434">
                <a:tc>
                  <a:txBody>
                    <a:bodyPr/>
                    <a:lstStyle/>
                    <a:p>
                      <a:pPr algn="l" fontAlgn="ctr"/>
                      <a:r>
                        <a:rPr lang="en-ZA" sz="1100" b="1" i="0" u="none" strike="noStrike">
                          <a:solidFill>
                            <a:srgbClr val="16365C"/>
                          </a:solidFill>
                          <a:effectLst/>
                          <a:latin typeface="+mn-lt"/>
                        </a:rPr>
                        <a:t>Ekurhuleni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Germiston South Erf 808(Mega Germiston)(EMM)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G15090002/1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Transfer of tranche to EMM in previous financial years for 163 units at R 16 781 428.00.  Balance to be transferred in 2016/2017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19 561 260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145">
                <a:tc>
                  <a:txBody>
                    <a:bodyPr/>
                    <a:lstStyle/>
                    <a:p>
                      <a:pPr algn="l" fontAlgn="ctr"/>
                      <a:r>
                        <a:rPr lang="en-ZA" sz="1100" b="1" i="0" u="none" strike="noStrike" dirty="0">
                          <a:solidFill>
                            <a:srgbClr val="16365C"/>
                          </a:solidFill>
                          <a:effectLst/>
                          <a:latin typeface="+mn-lt"/>
                        </a:rPr>
                        <a:t>Ekurhuleni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Sub-total: Social &amp; Rental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0" i="0" u="none" strike="noStrike">
                          <a:solidFill>
                            <a:srgbClr val="16365C"/>
                          </a:solidFill>
                          <a:effectLst/>
                          <a:latin typeface="+mn-lt"/>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000080"/>
                          </a:solidFill>
                          <a:effectLst/>
                          <a:latin typeface="+mn-lt"/>
                        </a:rPr>
                        <a:t>R 99 309 844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07885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Project </a:t>
            </a:r>
            <a:r>
              <a:rPr lang="en-ZA" dirty="0" smtClean="0"/>
              <a:t>List – GPF</a:t>
            </a:r>
            <a:r>
              <a:rPr lang="en-ZA" dirty="0"/>
              <a:t> 2016-2017FY</a:t>
            </a:r>
            <a:r>
              <a:rPr lang="en-ZA" dirty="0" smtClean="0"/>
              <a:t> </a:t>
            </a:r>
            <a:endParaRPr lang="en-ZA" dirty="0"/>
          </a:p>
        </p:txBody>
      </p:sp>
      <p:graphicFrame>
        <p:nvGraphicFramePr>
          <p:cNvPr id="7" name="Content Placeholder 6"/>
          <p:cNvGraphicFramePr>
            <a:graphicFrameLocks noGrp="1"/>
          </p:cNvGraphicFramePr>
          <p:nvPr>
            <p:ph idx="1"/>
            <p:extLst/>
          </p:nvPr>
        </p:nvGraphicFramePr>
        <p:xfrm>
          <a:off x="1342909" y="1372536"/>
          <a:ext cx="10570051" cy="5158688"/>
        </p:xfrm>
        <a:graphic>
          <a:graphicData uri="http://schemas.openxmlformats.org/drawingml/2006/table">
            <a:tbl>
              <a:tblPr/>
              <a:tblGrid>
                <a:gridCol w="712266"/>
                <a:gridCol w="3680459"/>
                <a:gridCol w="1022227"/>
                <a:gridCol w="2363212"/>
                <a:gridCol w="857351"/>
                <a:gridCol w="1934536"/>
              </a:tblGrid>
              <a:tr h="429611">
                <a:tc>
                  <a:txBody>
                    <a:bodyPr/>
                    <a:lstStyle/>
                    <a:p>
                      <a:pPr algn="ctr" fontAlgn="ctr"/>
                      <a:r>
                        <a:rPr lang="en-ZA" sz="1100" b="1" i="0" u="none" strike="noStrike" dirty="0">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100" b="1" i="0" u="none" strike="noStrike" dirty="0">
                          <a:solidFill>
                            <a:srgbClr val="FFFFFF"/>
                          </a:solidFill>
                          <a:effectLst/>
                          <a:latin typeface="+mn-lt"/>
                        </a:rPr>
                        <a:t>Sub-Programme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Project Number (HSS)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ash"/>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Project Name/Description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ash"/>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Planned Units      2016-2017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c>
                  <a:txBody>
                    <a:bodyPr/>
                    <a:lstStyle/>
                    <a:p>
                      <a:pPr algn="ctr" fontAlgn="ctr"/>
                      <a:r>
                        <a:rPr lang="en-ZA" sz="1100" b="1" i="0" u="none" strike="noStrike" dirty="0">
                          <a:solidFill>
                            <a:srgbClr val="FFFFFF"/>
                          </a:solidFill>
                          <a:effectLst/>
                          <a:latin typeface="+mn-lt"/>
                        </a:rPr>
                        <a:t>Total Annual Budget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6365C"/>
                      </a:solidFill>
                      <a:prstDash val="dot"/>
                      <a:round/>
                      <a:headEnd type="none" w="med" len="med"/>
                      <a:tailEnd type="none" w="med" len="med"/>
                    </a:lnB>
                    <a:solidFill>
                      <a:srgbClr val="333399"/>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3.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1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100" b="1" i="0" u="none" strike="noStrike" dirty="0">
                          <a:solidFill>
                            <a:srgbClr val="000080"/>
                          </a:solidFill>
                          <a:effectLst/>
                          <a:latin typeface="+mn-lt"/>
                        </a:rPr>
                        <a:t>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3.1 Institutional Subsidies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0" u="none" strike="noStrike">
                          <a:solidFill>
                            <a:srgbClr val="16365C"/>
                          </a:solidFill>
                          <a:effectLst/>
                          <a:latin typeface="+mn-lt"/>
                        </a:rPr>
                        <a:t>Echo Canyon Reading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100" b="1" i="0" u="none" strike="noStrike">
                          <a:solidFill>
                            <a:srgbClr val="16365C"/>
                          </a:solidFill>
                          <a:effectLst/>
                          <a:latin typeface="+mn-lt"/>
                        </a:rPr>
                        <a:t>1229</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ctr" fontAlgn="ctr"/>
                      <a:r>
                        <a:rPr lang="en-ZA" sz="1100" b="1" i="0" u="none" strike="noStrike" dirty="0">
                          <a:solidFill>
                            <a:srgbClr val="000080"/>
                          </a:solidFill>
                          <a:effectLst/>
                          <a:latin typeface="+mn-lt"/>
                        </a:rPr>
                        <a:t>R 136 353 863</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dirty="0">
                          <a:solidFill>
                            <a:srgbClr val="16365C"/>
                          </a:solidFill>
                          <a:effectLst/>
                          <a:latin typeface="+mn-lt"/>
                        </a:rPr>
                        <a:t>463 and 465 </a:t>
                      </a:r>
                      <a:r>
                        <a:rPr lang="en-ZA" sz="1100" b="0" i="1" u="none" strike="noStrike" dirty="0" err="1">
                          <a:solidFill>
                            <a:srgbClr val="16365C"/>
                          </a:solidFill>
                          <a:effectLst/>
                          <a:latin typeface="+mn-lt"/>
                        </a:rPr>
                        <a:t>Hanny</a:t>
                      </a:r>
                      <a:r>
                        <a:rPr lang="en-ZA" sz="1100" b="0" i="1" u="none" strike="noStrike" dirty="0">
                          <a:solidFill>
                            <a:srgbClr val="16365C"/>
                          </a:solidFill>
                          <a:effectLst/>
                          <a:latin typeface="+mn-lt"/>
                        </a:rPr>
                        <a:t> Street</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G16060016/1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pl-PL" sz="1100" b="0" i="0" u="none" strike="noStrike">
                          <a:solidFill>
                            <a:srgbClr val="16365C"/>
                          </a:solidFill>
                          <a:effectLst/>
                          <a:latin typeface="+mn-lt"/>
                        </a:rPr>
                        <a:t>Indigo Kulani Properties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84</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9 319 548</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1676 Benoni</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G16060007/1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60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6 656 820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dirty="0">
                          <a:solidFill>
                            <a:srgbClr val="16365C"/>
                          </a:solidFill>
                          <a:effectLst/>
                          <a:latin typeface="+mn-lt"/>
                        </a:rPr>
                        <a:t>ERF 2682 Kempton Park</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G16060014/1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Fundzo Trading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50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5 547 350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30117">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dirty="0" err="1">
                          <a:solidFill>
                            <a:srgbClr val="16365C"/>
                          </a:solidFill>
                          <a:effectLst/>
                          <a:latin typeface="+mn-lt"/>
                        </a:rPr>
                        <a:t>Ptn</a:t>
                      </a:r>
                      <a:r>
                        <a:rPr lang="en-ZA" sz="1100" b="0" i="1" u="none" strike="noStrike" dirty="0">
                          <a:solidFill>
                            <a:srgbClr val="16365C"/>
                          </a:solidFill>
                          <a:effectLst/>
                          <a:latin typeface="+mn-lt"/>
                        </a:rPr>
                        <a:t> 15 of Erf 8489 </a:t>
                      </a:r>
                      <a:r>
                        <a:rPr lang="en-ZA" sz="1100" b="0" i="1" u="none" strike="noStrike" dirty="0" err="1">
                          <a:solidFill>
                            <a:srgbClr val="16365C"/>
                          </a:solidFill>
                          <a:effectLst/>
                          <a:latin typeface="+mn-lt"/>
                        </a:rPr>
                        <a:t>Protea</a:t>
                      </a:r>
                      <a:r>
                        <a:rPr lang="en-ZA" sz="1100" b="0" i="1" u="none" strike="noStrike" dirty="0">
                          <a:solidFill>
                            <a:srgbClr val="16365C"/>
                          </a:solidFill>
                          <a:effectLst/>
                          <a:latin typeface="+mn-lt"/>
                        </a:rPr>
                        <a:t> North</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G16060001/1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nl-NL" sz="1100" b="0" i="0" u="none" strike="noStrike">
                          <a:solidFill>
                            <a:srgbClr val="16365C"/>
                          </a:solidFill>
                          <a:effectLst/>
                          <a:latin typeface="+mn-lt"/>
                        </a:rPr>
                        <a:t>Hoewe 15 Doreg Landbouhoewes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62</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6 878 714</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sv-SE" sz="1100" b="0" i="1" u="none" strike="noStrike">
                          <a:solidFill>
                            <a:srgbClr val="16365C"/>
                          </a:solidFill>
                          <a:effectLst/>
                          <a:latin typeface="+mn-lt"/>
                        </a:rPr>
                        <a:t>Ervens 1499&amp; 1450, Karen Park Ext 52, Pretoria</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G16060011/1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Bixowise CC</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11 094 700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278 Primrose Hill</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G16060009/1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Ace Pallets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30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3 328 410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nl-NL" sz="1100" b="0" i="1" u="none" strike="noStrike" dirty="0">
                          <a:solidFill>
                            <a:srgbClr val="16365C"/>
                          </a:solidFill>
                          <a:effectLst/>
                          <a:latin typeface="+mn-lt"/>
                        </a:rPr>
                        <a:t>Ptn 26 of Erf 381, Vanderbijlpark Central West</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G160660015/1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NBLR Properties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84</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9 319 548</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Erven 2880 and 2881 Fleurhof Ext 20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G16060002/1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SOA Residential village(Pty)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76</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8 431 972</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dirty="0">
                          <a:solidFill>
                            <a:srgbClr val="16365C"/>
                          </a:solidFill>
                          <a:effectLst/>
                          <a:latin typeface="+mn-lt"/>
                        </a:rPr>
                        <a:t>Erf 1532 </a:t>
                      </a:r>
                      <a:r>
                        <a:rPr lang="en-ZA" sz="1100" b="0" i="1" u="none" strike="noStrike" dirty="0" err="1">
                          <a:solidFill>
                            <a:srgbClr val="16365C"/>
                          </a:solidFill>
                          <a:effectLst/>
                          <a:latin typeface="+mn-lt"/>
                        </a:rPr>
                        <a:t>selcourt,springs</a:t>
                      </a:r>
                      <a:endParaRPr lang="en-ZA" sz="1100" b="0" i="1" u="none" strike="noStrike" dirty="0">
                        <a:solidFill>
                          <a:srgbClr val="16365C"/>
                        </a:solidFill>
                        <a:effectLst/>
                        <a:latin typeface="+mn-lt"/>
                      </a:endParaRP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G16060010/1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Take shape properties 75 cc</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56</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6 213 032</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330117">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4510 Johannesburg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G16030002/1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Makabongwe Property Holdings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101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11 205 647</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Beverley Towers - cnr Kerk and End Street</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G16060006/1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Kesef Properties (Pty) Ltd</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64</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7 100 608</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Ervens 343,344,345,346,347,348,387,388 and 389, New Doornfontein, Johannesburg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G16060004/1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dirty="0">
                          <a:solidFill>
                            <a:srgbClr val="16365C"/>
                          </a:solidFill>
                          <a:effectLst/>
                          <a:latin typeface="+mn-lt"/>
                        </a:rPr>
                        <a:t>Ace Pallets (Pty) Ltd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100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11 094 700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6554 Germiston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G16060008/1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66</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7 322 502</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113 Pretoria North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G16060003/1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18</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1 997 046</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2918 Kempton Park</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G16060006/1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Inkavelihle Trading enterprise cc</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240</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26 627 280</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0" i="1" u="none" strike="noStrike">
                          <a:solidFill>
                            <a:srgbClr val="16365C"/>
                          </a:solidFill>
                          <a:effectLst/>
                          <a:latin typeface="+mn-lt"/>
                        </a:rPr>
                        <a:t>Erf 953-956 Berea</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G16060012/1</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l" fontAlgn="ctr"/>
                      <a:r>
                        <a:rPr lang="en-ZA" sz="1100" b="0"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100" b="0" i="0" u="none" strike="noStrike">
                          <a:solidFill>
                            <a:srgbClr val="16365C"/>
                          </a:solidFill>
                          <a:effectLst/>
                          <a:latin typeface="+mn-lt"/>
                        </a:rPr>
                        <a:t>38</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c>
                  <a:txBody>
                    <a:bodyPr/>
                    <a:lstStyle/>
                    <a:p>
                      <a:pPr algn="ctr" fontAlgn="ctr"/>
                      <a:r>
                        <a:rPr lang="en-ZA" sz="1100" b="1" i="0" u="none" strike="noStrike" dirty="0">
                          <a:solidFill>
                            <a:srgbClr val="000080"/>
                          </a:solidFill>
                          <a:effectLst/>
                          <a:latin typeface="+mn-lt"/>
                        </a:rPr>
                        <a:t>R 4 215 986</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ash"/>
                      <a:round/>
                      <a:headEnd type="none" w="med" len="med"/>
                      <a:tailEnd type="none" w="med" len="med"/>
                    </a:lnB>
                    <a:solidFill>
                      <a:srgbClr val="FFFFFF"/>
                    </a:solidFill>
                  </a:tcPr>
                </a:tc>
              </a:tr>
              <a:tr h="233025">
                <a:tc>
                  <a:txBody>
                    <a:bodyPr/>
                    <a:lstStyle/>
                    <a:p>
                      <a:pPr algn="l" fontAlgn="ctr"/>
                      <a:r>
                        <a:rPr lang="en-ZA" sz="1100" b="1" i="0" u="none" strike="noStrike">
                          <a:solidFill>
                            <a:srgbClr val="16365C"/>
                          </a:solidFill>
                          <a:effectLst/>
                          <a:latin typeface="+mn-lt"/>
                        </a:rPr>
                        <a:t>GPF </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ot"/>
                      <a:round/>
                      <a:headEnd type="none" w="med" len="med"/>
                      <a:tailEnd type="none" w="med" len="med"/>
                    </a:lnT>
                    <a:lnB w="6350" cap="flat" cmpd="sng" algn="ctr">
                      <a:solidFill>
                        <a:srgbClr val="16365C"/>
                      </a:solidFill>
                      <a:prstDash val="dot"/>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Sub-total: Social &amp; Rental Housing</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l" fontAlgn="ctr"/>
                      <a:r>
                        <a:rPr lang="en-ZA" sz="1100" b="1" i="0" u="none" strike="noStrike">
                          <a:solidFill>
                            <a:srgbClr val="16365C"/>
                          </a:solidFill>
                          <a:effectLst/>
                          <a:latin typeface="+mn-lt"/>
                        </a:rPr>
                        <a:t> </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dot"/>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100" b="1" i="0" u="none" strike="noStrike">
                          <a:solidFill>
                            <a:srgbClr val="16365C"/>
                          </a:solidFill>
                          <a:effectLst/>
                          <a:latin typeface="+mn-lt"/>
                        </a:rPr>
                        <a:t>1 229</a:t>
                      </a:r>
                    </a:p>
                  </a:txBody>
                  <a:tcPr marL="0" marR="0" marT="0" marB="0" anchor="ctr">
                    <a:lnL w="6350" cap="flat" cmpd="sng" algn="ctr">
                      <a:solidFill>
                        <a:srgbClr val="16365C"/>
                      </a:solidFill>
                      <a:prstDash val="dot"/>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c>
                  <a:txBody>
                    <a:bodyPr/>
                    <a:lstStyle/>
                    <a:p>
                      <a:pPr algn="ctr" fontAlgn="ctr"/>
                      <a:r>
                        <a:rPr lang="en-ZA" sz="1100" b="1" i="0" u="none" strike="noStrike" dirty="0">
                          <a:solidFill>
                            <a:srgbClr val="000080"/>
                          </a:solidFill>
                          <a:effectLst/>
                          <a:latin typeface="+mn-lt"/>
                        </a:rPr>
                        <a:t>R 136 353 863</a:t>
                      </a:r>
                    </a:p>
                  </a:txBody>
                  <a:tcPr marL="0" marR="0" marT="0" marB="0" anchor="ctr">
                    <a:lnL w="6350" cap="flat" cmpd="sng" algn="ctr">
                      <a:solidFill>
                        <a:srgbClr val="16365C"/>
                      </a:solidFill>
                      <a:prstDash val="solid"/>
                      <a:round/>
                      <a:headEnd type="none" w="med" len="med"/>
                      <a:tailEnd type="none" w="med" len="med"/>
                    </a:lnL>
                    <a:lnR w="6350" cap="flat" cmpd="sng" algn="ctr">
                      <a:solidFill>
                        <a:srgbClr val="16365C"/>
                      </a:solidFill>
                      <a:prstDash val="solid"/>
                      <a:round/>
                      <a:headEnd type="none" w="med" len="med"/>
                      <a:tailEnd type="none" w="med" len="med"/>
                    </a:lnR>
                    <a:lnT w="6350" cap="flat" cmpd="sng" algn="ctr">
                      <a:solidFill>
                        <a:srgbClr val="16365C"/>
                      </a:solidFill>
                      <a:prstDash val="dash"/>
                      <a:round/>
                      <a:headEnd type="none" w="med" len="med"/>
                      <a:tailEnd type="none" w="med" len="med"/>
                    </a:lnT>
                    <a:lnB w="6350" cap="flat" cmpd="sng" algn="ctr">
                      <a:solidFill>
                        <a:srgbClr val="16365C"/>
                      </a:solidFill>
                      <a:prstDash val="dash"/>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40887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236" y="844980"/>
            <a:ext cx="8828815" cy="5810215"/>
          </a:xfrm>
        </p:spPr>
      </p:pic>
    </p:spTree>
    <p:extLst>
      <p:ext uri="{BB962C8B-B14F-4D97-AF65-F5344CB8AC3E}">
        <p14:creationId xmlns:p14="http://schemas.microsoft.com/office/powerpoint/2010/main" val="89584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Table of Contents </a:t>
            </a:r>
            <a:endParaRPr lang="en-US" sz="3600" dirty="0"/>
          </a:p>
        </p:txBody>
      </p:sp>
      <p:sp>
        <p:nvSpPr>
          <p:cNvPr id="3" name="Content Placeholder 2"/>
          <p:cNvSpPr>
            <a:spLocks noGrp="1"/>
          </p:cNvSpPr>
          <p:nvPr>
            <p:ph idx="1"/>
          </p:nvPr>
        </p:nvSpPr>
        <p:spPr/>
        <p:txBody>
          <a:bodyPr>
            <a:normAutofit/>
          </a:bodyPr>
          <a:lstStyle/>
          <a:p>
            <a:endParaRPr lang="en-US" sz="3400" dirty="0" smtClean="0"/>
          </a:p>
          <a:p>
            <a:r>
              <a:rPr lang="en-US" sz="3400" dirty="0" smtClean="0"/>
              <a:t>HSDG allocation 2016/17 FY</a:t>
            </a:r>
          </a:p>
          <a:p>
            <a:r>
              <a:rPr lang="en-US" sz="3400" dirty="0" smtClean="0"/>
              <a:t>Work in progress </a:t>
            </a:r>
          </a:p>
          <a:p>
            <a:r>
              <a:rPr lang="en-US" sz="3400" dirty="0" smtClean="0"/>
              <a:t>Affordable </a:t>
            </a:r>
            <a:r>
              <a:rPr lang="en-US" sz="3400" dirty="0"/>
              <a:t>rental-social housing </a:t>
            </a:r>
          </a:p>
          <a:p>
            <a:r>
              <a:rPr lang="en-US" sz="3400" dirty="0" smtClean="0"/>
              <a:t>Informal Settlements Upgrading</a:t>
            </a:r>
          </a:p>
          <a:p>
            <a:r>
              <a:rPr lang="en-US" sz="3400" dirty="0" smtClean="0"/>
              <a:t>Affordable gab market [FLISP]</a:t>
            </a:r>
          </a:p>
          <a:p>
            <a:r>
              <a:rPr lang="en-US" sz="3400" dirty="0" smtClean="0"/>
              <a:t>Eradication of backlog in the issuing of Title Deeds</a:t>
            </a:r>
          </a:p>
          <a:p>
            <a:r>
              <a:rPr lang="en-US" sz="3400" dirty="0" smtClean="0"/>
              <a:t>Challenges and interventions</a:t>
            </a:r>
          </a:p>
        </p:txBody>
      </p:sp>
    </p:spTree>
    <p:extLst>
      <p:ext uri="{BB962C8B-B14F-4D97-AF65-F5344CB8AC3E}">
        <p14:creationId xmlns:p14="http://schemas.microsoft.com/office/powerpoint/2010/main" val="427514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872" y="814389"/>
            <a:ext cx="8901967" cy="5853112"/>
          </a:xfrm>
        </p:spPr>
      </p:pic>
    </p:spTree>
    <p:extLst>
      <p:ext uri="{BB962C8B-B14F-4D97-AF65-F5344CB8AC3E}">
        <p14:creationId xmlns:p14="http://schemas.microsoft.com/office/powerpoint/2010/main" val="291507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161" y="851318"/>
            <a:ext cx="8883679" cy="5915243"/>
          </a:xfrm>
        </p:spPr>
      </p:pic>
    </p:spTree>
    <p:extLst>
      <p:ext uri="{BB962C8B-B14F-4D97-AF65-F5344CB8AC3E}">
        <p14:creationId xmlns:p14="http://schemas.microsoft.com/office/powerpoint/2010/main" val="269642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025" y="868176"/>
            <a:ext cx="8814684" cy="5799325"/>
          </a:xfrm>
        </p:spPr>
      </p:pic>
    </p:spTree>
    <p:extLst>
      <p:ext uri="{BB962C8B-B14F-4D97-AF65-F5344CB8AC3E}">
        <p14:creationId xmlns:p14="http://schemas.microsoft.com/office/powerpoint/2010/main" val="221535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305" y="775626"/>
            <a:ext cx="8874534" cy="5891875"/>
          </a:xfrm>
        </p:spPr>
      </p:pic>
    </p:spTree>
    <p:extLst>
      <p:ext uri="{BB962C8B-B14F-4D97-AF65-F5344CB8AC3E}">
        <p14:creationId xmlns:p14="http://schemas.microsoft.com/office/powerpoint/2010/main" val="425228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083" y="832100"/>
            <a:ext cx="8827509" cy="5925316"/>
          </a:xfrm>
        </p:spPr>
      </p:pic>
    </p:spTree>
    <p:extLst>
      <p:ext uri="{BB962C8B-B14F-4D97-AF65-F5344CB8AC3E}">
        <p14:creationId xmlns:p14="http://schemas.microsoft.com/office/powerpoint/2010/main" val="365328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Devland</a:t>
            </a:r>
            <a:r>
              <a:rPr lang="en-ZA" dirty="0" smtClean="0"/>
              <a:t> /Golden Highway </a:t>
            </a:r>
            <a:endParaRPr lang="en-ZA"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59101"/>
            <a:ext cx="4379976" cy="2479548"/>
          </a:xfrm>
        </p:spPr>
      </p:pic>
      <p:pic>
        <p:nvPicPr>
          <p:cNvPr id="8" name="Picture 7"/>
          <p:cNvPicPr>
            <a:picLocks noChangeAspect="1"/>
          </p:cNvPicPr>
          <p:nvPr/>
        </p:nvPicPr>
        <p:blipFill>
          <a:blip r:embed="rId3"/>
          <a:stretch>
            <a:fillRect/>
          </a:stretch>
        </p:blipFill>
        <p:spPr>
          <a:xfrm>
            <a:off x="5903976" y="1259101"/>
            <a:ext cx="4693928" cy="55988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738650"/>
            <a:ext cx="4379976" cy="3119351"/>
          </a:xfrm>
          <a:prstGeom prst="rect">
            <a:avLst/>
          </a:prstGeom>
        </p:spPr>
      </p:pic>
    </p:spTree>
    <p:extLst>
      <p:ext uri="{BB962C8B-B14F-4D97-AF65-F5344CB8AC3E}">
        <p14:creationId xmlns:p14="http://schemas.microsoft.com/office/powerpoint/2010/main" val="111913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Challenges for Social Housing </a:t>
            </a:r>
            <a:endParaRPr lang="en-ZA" dirty="0"/>
          </a:p>
        </p:txBody>
      </p:sp>
      <p:sp>
        <p:nvSpPr>
          <p:cNvPr id="3" name="Content Placeholder 2"/>
          <p:cNvSpPr>
            <a:spLocks noGrp="1"/>
          </p:cNvSpPr>
          <p:nvPr>
            <p:ph idx="1"/>
          </p:nvPr>
        </p:nvSpPr>
        <p:spPr/>
        <p:txBody>
          <a:bodyPr/>
          <a:lstStyle/>
          <a:p>
            <a:r>
              <a:rPr lang="en-ZA" dirty="0" smtClean="0"/>
              <a:t>Shortage of well located land parcel</a:t>
            </a:r>
          </a:p>
          <a:p>
            <a:r>
              <a:rPr lang="en-ZA" dirty="0" smtClean="0"/>
              <a:t>Bulk infrastructure provision is limited</a:t>
            </a:r>
          </a:p>
          <a:p>
            <a:r>
              <a:rPr lang="en-ZA" dirty="0" smtClean="0"/>
              <a:t>Unit cost for high rise development is high – additional funding mechanism is required </a:t>
            </a:r>
          </a:p>
          <a:p>
            <a:endParaRPr lang="en-ZA" dirty="0"/>
          </a:p>
        </p:txBody>
      </p:sp>
    </p:spTree>
    <p:extLst>
      <p:ext uri="{BB962C8B-B14F-4D97-AF65-F5344CB8AC3E}">
        <p14:creationId xmlns:p14="http://schemas.microsoft.com/office/powerpoint/2010/main" val="136444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476" y="905274"/>
            <a:ext cx="8013659" cy="427001"/>
          </a:xfrm>
        </p:spPr>
        <p:txBody>
          <a:bodyPr>
            <a:noAutofit/>
          </a:bodyPr>
          <a:lstStyle/>
          <a:p>
            <a:r>
              <a:rPr lang="en-US" sz="3000" dirty="0" smtClean="0"/>
              <a:t>Collaborative Approach to Social &amp; Rental Housing </a:t>
            </a:r>
            <a:endParaRPr lang="en-US" sz="3000" dirty="0"/>
          </a:p>
        </p:txBody>
      </p:sp>
      <p:graphicFrame>
        <p:nvGraphicFramePr>
          <p:cNvPr id="5" name="Content Placeholder 4"/>
          <p:cNvGraphicFramePr>
            <a:graphicFrameLocks noGrp="1"/>
          </p:cNvGraphicFramePr>
          <p:nvPr>
            <p:ph idx="1"/>
            <p:extLst/>
          </p:nvPr>
        </p:nvGraphicFramePr>
        <p:xfrm>
          <a:off x="2469839" y="1101726"/>
          <a:ext cx="8425687" cy="525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291" y="6042553"/>
            <a:ext cx="980125" cy="850607"/>
          </a:xfrm>
          <a:prstGeom prst="rect">
            <a:avLst/>
          </a:prstGeom>
        </p:spPr>
      </p:pic>
      <p:sp>
        <p:nvSpPr>
          <p:cNvPr id="7" name="TextBox 6"/>
          <p:cNvSpPr txBox="1"/>
          <p:nvPr/>
        </p:nvSpPr>
        <p:spPr>
          <a:xfrm>
            <a:off x="2540978" y="1549451"/>
            <a:ext cx="798617" cy="369332"/>
          </a:xfrm>
          <a:prstGeom prst="rect">
            <a:avLst/>
          </a:prstGeom>
          <a:noFill/>
        </p:spPr>
        <p:txBody>
          <a:bodyPr wrap="none" rtlCol="0" anchor="ctr">
            <a:spAutoFit/>
          </a:bodyPr>
          <a:lstStyle/>
          <a:p>
            <a:pPr algn="ctr"/>
            <a:r>
              <a:rPr lang="en-US" dirty="0"/>
              <a:t> SHRA </a:t>
            </a:r>
          </a:p>
        </p:txBody>
      </p:sp>
      <p:sp>
        <p:nvSpPr>
          <p:cNvPr id="8" name="TextBox 7"/>
          <p:cNvSpPr txBox="1"/>
          <p:nvPr/>
        </p:nvSpPr>
        <p:spPr>
          <a:xfrm>
            <a:off x="3074250" y="2466939"/>
            <a:ext cx="723275" cy="369332"/>
          </a:xfrm>
          <a:prstGeom prst="rect">
            <a:avLst/>
          </a:prstGeom>
          <a:noFill/>
        </p:spPr>
        <p:txBody>
          <a:bodyPr wrap="none" rtlCol="0">
            <a:spAutoFit/>
          </a:bodyPr>
          <a:lstStyle/>
          <a:p>
            <a:r>
              <a:rPr lang="en-US" dirty="0"/>
              <a:t>GDHS</a:t>
            </a:r>
          </a:p>
        </p:txBody>
      </p:sp>
      <p:sp>
        <p:nvSpPr>
          <p:cNvPr id="9" name="TextBox 8"/>
          <p:cNvSpPr txBox="1"/>
          <p:nvPr/>
        </p:nvSpPr>
        <p:spPr>
          <a:xfrm>
            <a:off x="3175108" y="3475741"/>
            <a:ext cx="800925" cy="369332"/>
          </a:xfrm>
          <a:prstGeom prst="rect">
            <a:avLst/>
          </a:prstGeom>
          <a:noFill/>
        </p:spPr>
        <p:txBody>
          <a:bodyPr wrap="none" rtlCol="0">
            <a:spAutoFit/>
          </a:bodyPr>
          <a:lstStyle/>
          <a:p>
            <a:r>
              <a:rPr lang="en-US" dirty="0"/>
              <a:t>GPF/FI</a:t>
            </a:r>
          </a:p>
        </p:txBody>
      </p:sp>
      <p:sp>
        <p:nvSpPr>
          <p:cNvPr id="10" name="TextBox 9"/>
          <p:cNvSpPr txBox="1"/>
          <p:nvPr/>
        </p:nvSpPr>
        <p:spPr>
          <a:xfrm>
            <a:off x="2991694" y="4350971"/>
            <a:ext cx="888385" cy="646331"/>
          </a:xfrm>
          <a:prstGeom prst="rect">
            <a:avLst/>
          </a:prstGeom>
          <a:noFill/>
        </p:spPr>
        <p:txBody>
          <a:bodyPr wrap="none" rtlCol="0">
            <a:spAutoFit/>
          </a:bodyPr>
          <a:lstStyle/>
          <a:p>
            <a:pPr algn="ctr"/>
            <a:r>
              <a:rPr lang="en-US" dirty="0"/>
              <a:t>Private </a:t>
            </a:r>
          </a:p>
          <a:p>
            <a:pPr algn="ctr"/>
            <a:r>
              <a:rPr lang="en-US" dirty="0"/>
              <a:t>Sector</a:t>
            </a:r>
          </a:p>
        </p:txBody>
      </p:sp>
      <p:sp>
        <p:nvSpPr>
          <p:cNvPr id="11" name="TextBox 10"/>
          <p:cNvSpPr txBox="1"/>
          <p:nvPr/>
        </p:nvSpPr>
        <p:spPr>
          <a:xfrm>
            <a:off x="2608464" y="5361064"/>
            <a:ext cx="663643" cy="646331"/>
          </a:xfrm>
          <a:prstGeom prst="rect">
            <a:avLst/>
          </a:prstGeom>
          <a:noFill/>
        </p:spPr>
        <p:txBody>
          <a:bodyPr wrap="none" rtlCol="0">
            <a:spAutoFit/>
          </a:bodyPr>
          <a:lstStyle/>
          <a:p>
            <a:pPr algn="ctr"/>
            <a:r>
              <a:rPr lang="en-US" dirty="0"/>
              <a:t>Local</a:t>
            </a:r>
          </a:p>
          <a:p>
            <a:pPr algn="ctr"/>
            <a:r>
              <a:rPr lang="en-US" dirty="0"/>
              <a:t> </a:t>
            </a:r>
            <a:r>
              <a:rPr lang="en-US" dirty="0" err="1"/>
              <a:t>Gov</a:t>
            </a:r>
            <a:endParaRPr lang="en-US" dirty="0"/>
          </a:p>
        </p:txBody>
      </p:sp>
      <p:pic>
        <p:nvPicPr>
          <p:cNvPr id="184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1" y="2209135"/>
            <a:ext cx="929389" cy="88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184057"/>
            <a:ext cx="980125" cy="9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5230" y="4195285"/>
            <a:ext cx="934611" cy="9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6" descr="Image result for human settlements logo"/>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5230" y="6134987"/>
            <a:ext cx="1736877" cy="72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7265" y="6078779"/>
            <a:ext cx="1686227" cy="72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8217" y="6066758"/>
            <a:ext cx="851697" cy="76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0889" y="1332274"/>
            <a:ext cx="952500" cy="87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889" y="5152988"/>
            <a:ext cx="908326" cy="85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3419" y="6061258"/>
            <a:ext cx="1072366" cy="81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2107" y="6078779"/>
            <a:ext cx="947593" cy="7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48132" y="6110207"/>
            <a:ext cx="861787" cy="75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9918" y="6110207"/>
            <a:ext cx="758082" cy="7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563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130" y="922253"/>
            <a:ext cx="10778535" cy="427001"/>
          </a:xfrm>
        </p:spPr>
        <p:txBody>
          <a:bodyPr>
            <a:noAutofit/>
          </a:bodyPr>
          <a:lstStyle/>
          <a:p>
            <a:r>
              <a:rPr lang="en-ZA" sz="3600" dirty="0" smtClean="0"/>
              <a:t>Informal </a:t>
            </a:r>
            <a:r>
              <a:rPr lang="en-ZA" sz="3600" dirty="0"/>
              <a:t>Settlements </a:t>
            </a:r>
          </a:p>
        </p:txBody>
      </p:sp>
      <p:graphicFrame>
        <p:nvGraphicFramePr>
          <p:cNvPr id="9" name="Table 8"/>
          <p:cNvGraphicFramePr>
            <a:graphicFrameLocks noGrp="1"/>
          </p:cNvGraphicFramePr>
          <p:nvPr>
            <p:extLst>
              <p:ext uri="{D42A27DB-BD31-4B8C-83A1-F6EECF244321}">
                <p14:modId xmlns:p14="http://schemas.microsoft.com/office/powerpoint/2010/main" val="2090254276"/>
              </p:ext>
            </p:extLst>
          </p:nvPr>
        </p:nvGraphicFramePr>
        <p:xfrm>
          <a:off x="791819" y="1437342"/>
          <a:ext cx="11248846" cy="5291118"/>
        </p:xfrm>
        <a:graphic>
          <a:graphicData uri="http://schemas.openxmlformats.org/drawingml/2006/table">
            <a:tbl>
              <a:tblPr/>
              <a:tblGrid>
                <a:gridCol w="2545255"/>
                <a:gridCol w="875661"/>
                <a:gridCol w="945715"/>
                <a:gridCol w="1354357"/>
                <a:gridCol w="1214251"/>
                <a:gridCol w="828960"/>
                <a:gridCol w="735556"/>
                <a:gridCol w="1097496"/>
                <a:gridCol w="875661"/>
                <a:gridCol w="775934"/>
              </a:tblGrid>
              <a:tr h="380928">
                <a:tc rowSpan="2">
                  <a:txBody>
                    <a:bodyPr/>
                    <a:lstStyle/>
                    <a:p>
                      <a:pPr algn="ctr" fontAlgn="ctr"/>
                      <a:r>
                        <a:rPr lang="en-ZA" sz="1350" b="1" i="0" u="none" strike="noStrike" dirty="0">
                          <a:solidFill>
                            <a:srgbClr val="FFFFFF"/>
                          </a:solidFill>
                          <a:effectLst/>
                          <a:latin typeface="+mn-lt"/>
                        </a:rPr>
                        <a:t>Sub-Programme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gn="ctr" fontAlgn="ctr"/>
                      <a:r>
                        <a:rPr lang="en-ZA" sz="1350" b="1" i="0" u="none" strike="noStrike" dirty="0">
                          <a:solidFill>
                            <a:srgbClr val="FFFFFF"/>
                          </a:solidFill>
                          <a:effectLst/>
                          <a:latin typeface="+mn-lt"/>
                        </a:rPr>
                        <a:t>2017/2018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c gridSpan="3">
                  <a:txBody>
                    <a:bodyPr/>
                    <a:lstStyle/>
                    <a:p>
                      <a:pPr algn="ctr" fontAlgn="ctr"/>
                      <a:r>
                        <a:rPr lang="en-ZA" sz="1350" b="1" i="0" u="none" strike="noStrike" dirty="0">
                          <a:solidFill>
                            <a:srgbClr val="FFFFFF"/>
                          </a:solidFill>
                          <a:effectLst/>
                          <a:latin typeface="+mn-lt"/>
                        </a:rPr>
                        <a:t>2018/2019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c gridSpan="3">
                  <a:txBody>
                    <a:bodyPr/>
                    <a:lstStyle/>
                    <a:p>
                      <a:pPr algn="ctr" fontAlgn="ctr"/>
                      <a:r>
                        <a:rPr lang="en-ZA" sz="1350" b="1" i="0" u="none" strike="noStrike">
                          <a:solidFill>
                            <a:srgbClr val="FFFFFF"/>
                          </a:solidFill>
                          <a:effectLst/>
                          <a:latin typeface="+mn-lt"/>
                        </a:rPr>
                        <a:t>2019/2020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r>
              <a:tr h="650754">
                <a:tc vMerge="1">
                  <a:txBody>
                    <a:bodyPr/>
                    <a:lstStyle/>
                    <a:p>
                      <a:endParaRPr lang="en-ZA"/>
                    </a:p>
                  </a:txBody>
                  <a:tcPr/>
                </a:tc>
                <a:tc>
                  <a:txBody>
                    <a:bodyPr/>
                    <a:lstStyle/>
                    <a:p>
                      <a:pPr algn="ctr" fontAlgn="ctr"/>
                      <a:r>
                        <a:rPr lang="en-ZA" sz="1350" b="1" i="0" u="none" strike="noStrike" dirty="0">
                          <a:solidFill>
                            <a:srgbClr val="1F497D"/>
                          </a:solidFill>
                          <a:effectLst/>
                          <a:latin typeface="+mn-lt"/>
                        </a:rPr>
                        <a:t>Targets for     Sites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Targets for      Units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Budget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Budget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Targets for     Sites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Targets for      Units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Budget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Targets for         Sites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F497D"/>
                          </a:solidFill>
                          <a:effectLst/>
                          <a:latin typeface="+mn-lt"/>
                        </a:rPr>
                        <a:t>Targets for      Units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49184">
                <a:tc>
                  <a:txBody>
                    <a:bodyPr/>
                    <a:lstStyle/>
                    <a:p>
                      <a:pPr algn="l" fontAlgn="ctr"/>
                      <a:r>
                        <a:rPr lang="en-ZA" sz="1350" b="1" i="0" u="none" strike="noStrike" dirty="0">
                          <a:solidFill>
                            <a:srgbClr val="16365C"/>
                          </a:solidFill>
                          <a:effectLst/>
                          <a:latin typeface="+mn-lt"/>
                        </a:rPr>
                        <a:t>2. Incremental Housing Programmes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Sites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Units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Sites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a:solidFill>
                            <a:srgbClr val="16365C"/>
                          </a:solidFill>
                          <a:effectLst/>
                          <a:latin typeface="+mn-lt"/>
                        </a:rPr>
                        <a:t>Units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dirty="0">
                          <a:solidFill>
                            <a:srgbClr val="16365C"/>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dirty="0">
                          <a:solidFill>
                            <a:srgbClr val="16365C"/>
                          </a:solidFill>
                          <a:effectLst/>
                          <a:latin typeface="+mn-lt"/>
                        </a:rPr>
                        <a:t>Sites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0" i="0" u="none" strike="noStrike" dirty="0">
                          <a:solidFill>
                            <a:srgbClr val="16365C"/>
                          </a:solidFill>
                          <a:effectLst/>
                          <a:latin typeface="+mn-lt"/>
                        </a:rPr>
                        <a:t>Units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r>
              <a:tr h="380928">
                <a:tc>
                  <a:txBody>
                    <a:bodyPr/>
                    <a:lstStyle/>
                    <a:p>
                      <a:pPr algn="l" fontAlgn="ctr"/>
                      <a:r>
                        <a:rPr lang="en-ZA" sz="1350" b="0" i="0" u="none" strike="noStrike" dirty="0">
                          <a:solidFill>
                            <a:srgbClr val="16365C"/>
                          </a:solidFill>
                          <a:effectLst/>
                          <a:latin typeface="+mn-lt"/>
                        </a:rPr>
                        <a:t>2.2a </a:t>
                      </a:r>
                      <a:r>
                        <a:rPr lang="en-ZA" sz="1350" b="0" i="0" u="none" strike="noStrike" dirty="0" smtClean="0">
                          <a:solidFill>
                            <a:srgbClr val="16365C"/>
                          </a:solidFill>
                          <a:effectLst/>
                          <a:latin typeface="+mn-lt"/>
                        </a:rPr>
                        <a:t>IRDP </a:t>
                      </a:r>
                      <a:r>
                        <a:rPr lang="en-ZA" sz="1350" b="0" i="0" u="none" strike="noStrike" dirty="0">
                          <a:solidFill>
                            <a:srgbClr val="16365C"/>
                          </a:solidFill>
                          <a:effectLst/>
                          <a:latin typeface="+mn-lt"/>
                        </a:rPr>
                        <a:t>:Phase 1:Planning and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6 981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413 324 800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415 701 022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9760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483 774 171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9950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0928">
                <a:tc>
                  <a:txBody>
                    <a:bodyPr/>
                    <a:lstStyle/>
                    <a:p>
                      <a:pPr algn="l" fontAlgn="ctr"/>
                      <a:r>
                        <a:rPr lang="en-ZA" sz="1350" b="0" i="0" u="none" strike="noStrike" dirty="0">
                          <a:solidFill>
                            <a:srgbClr val="16365C"/>
                          </a:solidFill>
                          <a:effectLst/>
                          <a:latin typeface="+mn-lt"/>
                        </a:rPr>
                        <a:t>2.2b </a:t>
                      </a:r>
                      <a:r>
                        <a:rPr lang="en-ZA" sz="1350" b="0" i="0" u="none" strike="noStrike" dirty="0" smtClean="0">
                          <a:solidFill>
                            <a:srgbClr val="16365C"/>
                          </a:solidFill>
                          <a:effectLst/>
                          <a:latin typeface="+mn-lt"/>
                        </a:rPr>
                        <a:t>IRDP </a:t>
                      </a:r>
                      <a:r>
                        <a:rPr lang="en-ZA" sz="1350" b="0" i="0" u="none" strike="noStrike" dirty="0">
                          <a:solidFill>
                            <a:srgbClr val="16365C"/>
                          </a:solidFill>
                          <a:effectLst/>
                          <a:latin typeface="+mn-lt"/>
                        </a:rPr>
                        <a:t>:Phase 1:Planning and Services INFORMAL SETTLEMENTS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5 378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440 198 941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582 779 287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9128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818 012 785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13920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0928">
                <a:tc>
                  <a:txBody>
                    <a:bodyPr/>
                    <a:lstStyle/>
                    <a:p>
                      <a:pPr algn="l" fontAlgn="ctr"/>
                      <a:r>
                        <a:rPr lang="en-ZA" sz="1350" b="0" i="0" u="none" strike="noStrike" dirty="0">
                          <a:solidFill>
                            <a:srgbClr val="16365C"/>
                          </a:solidFill>
                          <a:effectLst/>
                          <a:latin typeface="+mn-lt"/>
                        </a:rPr>
                        <a:t>2.2c  </a:t>
                      </a:r>
                      <a:r>
                        <a:rPr lang="en-ZA" sz="1350" b="0" i="0" u="none" strike="noStrike" dirty="0" smtClean="0">
                          <a:solidFill>
                            <a:srgbClr val="16365C"/>
                          </a:solidFill>
                          <a:effectLst/>
                          <a:latin typeface="+mn-lt"/>
                        </a:rPr>
                        <a:t>IRDP </a:t>
                      </a:r>
                      <a:r>
                        <a:rPr lang="en-ZA" sz="1350" b="0" i="0" u="none" strike="noStrike" dirty="0">
                          <a:solidFill>
                            <a:srgbClr val="16365C"/>
                          </a:solidFill>
                          <a:effectLst/>
                          <a:latin typeface="+mn-lt"/>
                        </a:rPr>
                        <a:t>:Phase 2:Top Structure Construction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3 700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348 698 150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498 496 843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4967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506 963 930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4400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0928">
                <a:tc>
                  <a:txBody>
                    <a:bodyPr/>
                    <a:lstStyle/>
                    <a:p>
                      <a:pPr algn="l" fontAlgn="ctr"/>
                      <a:r>
                        <a:rPr lang="en-ZA" sz="1350" b="0" i="0" u="none" strike="noStrike" dirty="0">
                          <a:solidFill>
                            <a:srgbClr val="16365C"/>
                          </a:solidFill>
                          <a:effectLst/>
                          <a:latin typeface="+mn-lt"/>
                        </a:rPr>
                        <a:t>2.2d </a:t>
                      </a:r>
                      <a:r>
                        <a:rPr lang="en-ZA" sz="1350" b="0" i="0" u="none" strike="noStrike" dirty="0" smtClean="0">
                          <a:solidFill>
                            <a:srgbClr val="16365C"/>
                          </a:solidFill>
                          <a:effectLst/>
                          <a:latin typeface="+mn-lt"/>
                        </a:rPr>
                        <a:t>IRDP </a:t>
                      </a:r>
                      <a:r>
                        <a:rPr lang="en-ZA" sz="1350" b="0" i="0" u="none" strike="noStrike" dirty="0">
                          <a:solidFill>
                            <a:srgbClr val="16365C"/>
                          </a:solidFill>
                          <a:effectLst/>
                          <a:latin typeface="+mn-lt"/>
                        </a:rPr>
                        <a:t>:Phase 2:Top Structure Construction INFORMAL SETTLEMENTS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13 900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1350" b="0" i="0" u="none" strike="noStrike">
                          <a:solidFill>
                            <a:srgbClr val="16365C"/>
                          </a:solidFill>
                          <a:effectLst/>
                          <a:latin typeface="+mn-lt"/>
                        </a:rPr>
                        <a:t>R 1 721 757 099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1350" b="0" i="0" u="none" strike="noStrike">
                          <a:solidFill>
                            <a:srgbClr val="16365C"/>
                          </a:solidFill>
                          <a:effectLst/>
                          <a:latin typeface="+mn-lt"/>
                        </a:rPr>
                        <a:t>R 1 767 962 669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14720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1350" b="0" i="0" u="none" strike="noStrike">
                          <a:solidFill>
                            <a:srgbClr val="16365C"/>
                          </a:solidFill>
                          <a:effectLst/>
                          <a:latin typeface="+mn-lt"/>
                        </a:rPr>
                        <a:t>R 1 933 088 295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16795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0928">
                <a:tc>
                  <a:txBody>
                    <a:bodyPr/>
                    <a:lstStyle/>
                    <a:p>
                      <a:pPr algn="l" fontAlgn="ctr"/>
                      <a:r>
                        <a:rPr lang="en-ZA" sz="1350" b="0" i="0" u="none" strike="noStrike">
                          <a:solidFill>
                            <a:srgbClr val="16365C"/>
                          </a:solidFill>
                          <a:effectLst/>
                          <a:latin typeface="+mn-lt"/>
                        </a:rPr>
                        <a:t>2.4 Informal Settlement Upgrading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1 530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4 826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585 917 695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598 546 754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4936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R 538 177 205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a:solidFill>
                            <a:srgbClr val="16365C"/>
                          </a:solidFill>
                          <a:effectLst/>
                          <a:latin typeface="+mn-lt"/>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0" i="0" u="none" strike="noStrike" dirty="0">
                          <a:solidFill>
                            <a:srgbClr val="16365C"/>
                          </a:solidFill>
                          <a:effectLst/>
                          <a:latin typeface="+mn-lt"/>
                        </a:rPr>
                        <a:t>4397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0928">
                <a:tc>
                  <a:txBody>
                    <a:bodyPr/>
                    <a:lstStyle/>
                    <a:p>
                      <a:pPr algn="l" fontAlgn="ctr"/>
                      <a:r>
                        <a:rPr lang="en-ZA" sz="1350" b="1" i="0" u="none" strike="noStrike">
                          <a:solidFill>
                            <a:srgbClr val="16365C"/>
                          </a:solidFill>
                          <a:effectLst/>
                          <a:latin typeface="+mn-lt"/>
                        </a:rPr>
                        <a:t>Sub-total: Incremental Housing Programmes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a:solidFill>
                            <a:srgbClr val="16365C"/>
                          </a:solidFill>
                          <a:effectLst/>
                          <a:latin typeface="+mn-lt"/>
                        </a:rPr>
                        <a:t>13 889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a:solidFill>
                            <a:srgbClr val="16365C"/>
                          </a:solidFill>
                          <a:effectLst/>
                          <a:latin typeface="+mn-lt"/>
                        </a:rPr>
                        <a:t>22 426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pt-BR" sz="1350" b="1" i="0" u="none" strike="noStrike">
                          <a:solidFill>
                            <a:srgbClr val="16365C"/>
                          </a:solidFill>
                          <a:effectLst/>
                          <a:latin typeface="+mn-lt"/>
                        </a:rPr>
                        <a:t>R 3 509 896 685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pt-BR" sz="1350" b="1" i="0" u="none" strike="noStrike">
                          <a:solidFill>
                            <a:srgbClr val="16365C"/>
                          </a:solidFill>
                          <a:effectLst/>
                          <a:latin typeface="+mn-lt"/>
                        </a:rPr>
                        <a:t>R 3 863 486 575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a:solidFill>
                            <a:srgbClr val="16365C"/>
                          </a:solidFill>
                          <a:effectLst/>
                          <a:latin typeface="+mn-lt"/>
                        </a:rPr>
                        <a:t>20 488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a:solidFill>
                            <a:srgbClr val="16365C"/>
                          </a:solidFill>
                          <a:effectLst/>
                          <a:latin typeface="+mn-lt"/>
                        </a:rPr>
                        <a:t>24 623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pt-BR" sz="1350" b="1" i="0" u="none" strike="noStrike">
                          <a:solidFill>
                            <a:srgbClr val="16365C"/>
                          </a:solidFill>
                          <a:effectLst/>
                          <a:latin typeface="+mn-lt"/>
                        </a:rPr>
                        <a:t>R 4 280 016 386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dirty="0">
                          <a:solidFill>
                            <a:srgbClr val="16365C"/>
                          </a:solidFill>
                          <a:effectLst/>
                          <a:latin typeface="+mn-lt"/>
                        </a:rPr>
                        <a:t>24 870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350" b="1" i="0" u="none" strike="noStrike" dirty="0">
                          <a:solidFill>
                            <a:srgbClr val="16365C"/>
                          </a:solidFill>
                          <a:effectLst/>
                          <a:latin typeface="+mn-lt"/>
                        </a:rPr>
                        <a:t>25 592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r>
              <a:tr h="380928">
                <a:tc>
                  <a:txBody>
                    <a:bodyPr/>
                    <a:lstStyle/>
                    <a:p>
                      <a:pPr algn="l" fontAlgn="ctr"/>
                      <a:r>
                        <a:rPr lang="en-ZA" sz="1350" b="0" i="0" u="none" strike="noStrike" dirty="0">
                          <a:solidFill>
                            <a:srgbClr val="16365C"/>
                          </a:solidFill>
                          <a:effectLst/>
                          <a:latin typeface="+mn-lt"/>
                        </a:rPr>
                        <a:t> 5. PRIORITY PROJECTS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350" b="1" i="0" u="none" strike="noStrike">
                          <a:solidFill>
                            <a:srgbClr val="16365C"/>
                          </a:solidFill>
                          <a:effectLst/>
                          <a:latin typeface="+mn-lt"/>
                        </a:rPr>
                        <a:t>3 650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2 326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521 102 752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608 243 832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2 700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3 893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455 399 935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6365C"/>
                          </a:solidFill>
                          <a:effectLst/>
                          <a:latin typeface="+mn-lt"/>
                        </a:rPr>
                        <a:t>2 300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6365C"/>
                          </a:solidFill>
                          <a:effectLst/>
                          <a:latin typeface="+mn-lt"/>
                        </a:rPr>
                        <a:t>2 600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96802">
                <a:tc>
                  <a:txBody>
                    <a:bodyPr/>
                    <a:lstStyle/>
                    <a:p>
                      <a:pPr algn="l" fontAlgn="ctr"/>
                      <a:r>
                        <a:rPr lang="en-ZA" sz="1350" b="0" i="0" u="none" strike="noStrike" dirty="0">
                          <a:solidFill>
                            <a:srgbClr val="16365C"/>
                          </a:solidFill>
                          <a:effectLst/>
                          <a:latin typeface="+mn-lt"/>
                        </a:rPr>
                        <a:t>6. PROVINCIAL SPECIFIC PROGRAMMES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350" b="1"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995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157 272 434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164 100 389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676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a:solidFill>
                            <a:srgbClr val="16365C"/>
                          </a:solidFill>
                          <a:effectLst/>
                          <a:latin typeface="+mn-lt"/>
                        </a:rPr>
                        <a:t>R 214 586 160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6365C"/>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1350" b="1" i="0" u="none" strike="noStrike" dirty="0">
                          <a:solidFill>
                            <a:srgbClr val="16365C"/>
                          </a:solidFill>
                          <a:effectLst/>
                          <a:latin typeface="+mn-lt"/>
                        </a:rPr>
                        <a:t>990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96802">
                <a:tc>
                  <a:txBody>
                    <a:bodyPr/>
                    <a:lstStyle/>
                    <a:p>
                      <a:pPr algn="l" fontAlgn="ctr"/>
                      <a:r>
                        <a:rPr lang="en-ZA" sz="1350" b="1" i="0" u="none" strike="noStrike">
                          <a:solidFill>
                            <a:srgbClr val="16365C"/>
                          </a:solidFill>
                          <a:effectLst/>
                          <a:latin typeface="+mn-lt"/>
                        </a:rPr>
                        <a:t>Total Linked to Informal Settlements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a:solidFill>
                            <a:srgbClr val="16365C"/>
                          </a:solidFill>
                          <a:effectLst/>
                          <a:latin typeface="+mn-lt"/>
                        </a:rPr>
                        <a:t>17 539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a:solidFill>
                            <a:srgbClr val="16365C"/>
                          </a:solidFill>
                          <a:effectLst/>
                          <a:latin typeface="+mn-lt"/>
                        </a:rPr>
                        <a:t>25 747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pt-BR" sz="1350" b="1" i="0" u="none" strike="noStrike">
                          <a:solidFill>
                            <a:srgbClr val="16365C"/>
                          </a:solidFill>
                          <a:effectLst/>
                          <a:latin typeface="+mn-lt"/>
                        </a:rPr>
                        <a:t>R 4 188 271 871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pt-BR" sz="1350" b="1" i="0" u="none" strike="noStrike">
                          <a:solidFill>
                            <a:srgbClr val="16365C"/>
                          </a:solidFill>
                          <a:effectLst/>
                          <a:latin typeface="+mn-lt"/>
                        </a:rPr>
                        <a:t>R 4 635 830 795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a:solidFill>
                            <a:srgbClr val="16365C"/>
                          </a:solidFill>
                          <a:effectLst/>
                          <a:latin typeface="+mn-lt"/>
                        </a:rPr>
                        <a:t>23 188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a:solidFill>
                            <a:srgbClr val="16365C"/>
                          </a:solidFill>
                          <a:effectLst/>
                          <a:latin typeface="+mn-lt"/>
                        </a:rPr>
                        <a:t>29 192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pt-BR" sz="1350" b="1" i="0" u="none" strike="noStrike">
                          <a:solidFill>
                            <a:srgbClr val="16365C"/>
                          </a:solidFill>
                          <a:effectLst/>
                          <a:latin typeface="+mn-lt"/>
                        </a:rPr>
                        <a:t>R 4 950 002 481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a:solidFill>
                            <a:srgbClr val="16365C"/>
                          </a:solidFill>
                          <a:effectLst/>
                          <a:latin typeface="+mn-lt"/>
                        </a:rPr>
                        <a:t>27 170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ctr" fontAlgn="ctr"/>
                      <a:r>
                        <a:rPr lang="en-ZA" sz="1350" b="1" i="0" u="none" strike="noStrike" dirty="0">
                          <a:solidFill>
                            <a:srgbClr val="16365C"/>
                          </a:solidFill>
                          <a:effectLst/>
                          <a:latin typeface="+mn-lt"/>
                        </a:rPr>
                        <a:t>29 182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r>
            </a:tbl>
          </a:graphicData>
        </a:graphic>
      </p:graphicFrame>
    </p:spTree>
    <p:extLst>
      <p:ext uri="{BB962C8B-B14F-4D97-AF65-F5344CB8AC3E}">
        <p14:creationId xmlns:p14="http://schemas.microsoft.com/office/powerpoint/2010/main" val="91043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smtClean="0"/>
              <a:t>Informal Settlements </a:t>
            </a:r>
            <a:endParaRPr lang="en-ZA"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74518179"/>
              </p:ext>
            </p:extLst>
          </p:nvPr>
        </p:nvGraphicFramePr>
        <p:xfrm>
          <a:off x="2261898" y="2083105"/>
          <a:ext cx="8013700" cy="1883587"/>
        </p:xfrm>
        <a:graphic>
          <a:graphicData uri="http://schemas.openxmlformats.org/drawingml/2006/table">
            <a:tbl>
              <a:tblPr>
                <a:effectLst>
                  <a:outerShdw blurRad="50800" dist="38100" dir="18900000" algn="bl" rotWithShape="0">
                    <a:prstClr val="black">
                      <a:alpha val="40000"/>
                    </a:prstClr>
                  </a:outerShdw>
                </a:effectLst>
              </a:tblPr>
              <a:tblGrid>
                <a:gridCol w="1522603"/>
                <a:gridCol w="6491097"/>
              </a:tblGrid>
              <a:tr h="1883587">
                <a:tc>
                  <a:txBody>
                    <a:bodyPr/>
                    <a:lstStyle/>
                    <a:p>
                      <a:pPr algn="ctr">
                        <a:spcAft>
                          <a:spcPts val="0"/>
                        </a:spcAft>
                      </a:pPr>
                      <a:r>
                        <a:rPr lang="en-US" sz="1800" b="1" dirty="0">
                          <a:solidFill>
                            <a:srgbClr val="000000"/>
                          </a:solidFill>
                          <a:effectLst/>
                          <a:latin typeface="+mn-lt"/>
                          <a:ea typeface="Times New Roman" panose="02020603050405020304" pitchFamily="18" charset="0"/>
                        </a:rPr>
                        <a:t>Informal Settlement Upgrading</a:t>
                      </a:r>
                      <a:endParaRPr lang="en-ZA" sz="1800" dirty="0">
                        <a:effectLst/>
                        <a:latin typeface="+mn-lt"/>
                        <a:ea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US" sz="1800" dirty="0">
                          <a:effectLst/>
                          <a:latin typeface="+mn-lt"/>
                          <a:ea typeface="Times New Roman" panose="02020603050405020304" pitchFamily="18" charset="0"/>
                        </a:rPr>
                        <a:t>The </a:t>
                      </a:r>
                      <a:r>
                        <a:rPr lang="en-US" sz="1800" dirty="0" err="1">
                          <a:effectLst/>
                          <a:latin typeface="+mn-lt"/>
                          <a:ea typeface="Times New Roman" panose="02020603050405020304" pitchFamily="18" charset="0"/>
                        </a:rPr>
                        <a:t>programme</a:t>
                      </a:r>
                      <a:r>
                        <a:rPr lang="en-US" sz="1800" dirty="0">
                          <a:effectLst/>
                          <a:latin typeface="+mn-lt"/>
                          <a:ea typeface="Times New Roman" panose="02020603050405020304" pitchFamily="18" charset="0"/>
                        </a:rPr>
                        <a:t> facilitates the structured upgrading of informal settlements.  It applies to in situ upgrading of informal settlements as well as where communities are to be relocated for a variety of reasons. The </a:t>
                      </a:r>
                      <a:r>
                        <a:rPr lang="en-US" sz="1800" dirty="0" err="1">
                          <a:effectLst/>
                          <a:latin typeface="+mn-lt"/>
                          <a:ea typeface="Times New Roman" panose="02020603050405020304" pitchFamily="18" charset="0"/>
                        </a:rPr>
                        <a:t>programme</a:t>
                      </a:r>
                      <a:r>
                        <a:rPr lang="en-US" sz="1800" dirty="0">
                          <a:effectLst/>
                          <a:latin typeface="+mn-lt"/>
                          <a:ea typeface="Times New Roman" panose="02020603050405020304" pitchFamily="18" charset="0"/>
                        </a:rPr>
                        <a:t> entails extensive community consultation and participation, Emergency basic services provision, permanent services provision and security of tenure.</a:t>
                      </a:r>
                      <a:endParaRPr lang="en-ZA" sz="1800" dirty="0">
                        <a:effectLst/>
                        <a:latin typeface="+mn-lt"/>
                        <a:ea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9" name="TextBox 8"/>
          <p:cNvSpPr txBox="1"/>
          <p:nvPr/>
        </p:nvSpPr>
        <p:spPr>
          <a:xfrm>
            <a:off x="2457324" y="4389608"/>
            <a:ext cx="7622848"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457200"/>
            <a:r>
              <a:rPr lang="en-ZA" dirty="0">
                <a:solidFill>
                  <a:prstClr val="white"/>
                </a:solidFill>
              </a:rPr>
              <a:t>NB. Qualifying beneficiaries are assisted and relocated in </a:t>
            </a:r>
          </a:p>
          <a:p>
            <a:pPr algn="ctr" defTabSz="457200"/>
            <a:r>
              <a:rPr lang="en-ZA" dirty="0">
                <a:solidFill>
                  <a:prstClr val="white"/>
                </a:solidFill>
              </a:rPr>
              <a:t>projects linked to Integrated Residential Programme </a:t>
            </a:r>
          </a:p>
        </p:txBody>
      </p:sp>
      <p:sp>
        <p:nvSpPr>
          <p:cNvPr id="10" name="TextBox 9"/>
          <p:cNvSpPr txBox="1"/>
          <p:nvPr/>
        </p:nvSpPr>
        <p:spPr>
          <a:xfrm>
            <a:off x="2457324" y="5619513"/>
            <a:ext cx="762284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457200"/>
            <a:r>
              <a:rPr lang="en-ZA" dirty="0">
                <a:solidFill>
                  <a:prstClr val="white"/>
                </a:solidFill>
              </a:rPr>
              <a:t>NB. Provincial Specific and Priority Projects are linked to Informal Settlements </a:t>
            </a:r>
          </a:p>
        </p:txBody>
      </p:sp>
    </p:spTree>
    <p:extLst>
      <p:ext uri="{BB962C8B-B14F-4D97-AF65-F5344CB8AC3E}">
        <p14:creationId xmlns:p14="http://schemas.microsoft.com/office/powerpoint/2010/main" val="420683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smtClean="0"/>
              <a:t>HSDG 2016/17: ALLOCATION VERSUS EXPENDITURE UP TO 31 AUGUST 2016</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9496004"/>
              </p:ext>
            </p:extLst>
          </p:nvPr>
        </p:nvGraphicFramePr>
        <p:xfrm>
          <a:off x="1343025" y="1412875"/>
          <a:ext cx="10692000" cy="3023999"/>
        </p:xfrm>
        <a:graphic>
          <a:graphicData uri="http://schemas.openxmlformats.org/drawingml/2006/table">
            <a:tbl>
              <a:tblPr firstRow="1" bandRow="1">
                <a:tableStyleId>{5C22544A-7EE6-4342-B048-85BDC9FD1C3A}</a:tableStyleId>
              </a:tblPr>
              <a:tblGrid>
                <a:gridCol w="3564000"/>
                <a:gridCol w="3564000"/>
                <a:gridCol w="3564000"/>
              </a:tblGrid>
              <a:tr h="548434">
                <a:tc>
                  <a:txBody>
                    <a:bodyPr/>
                    <a:lstStyle/>
                    <a:p>
                      <a:r>
                        <a:rPr lang="en-ZA" dirty="0" smtClean="0"/>
                        <a:t>Description </a:t>
                      </a:r>
                      <a:endParaRPr lang="en-ZA" dirty="0"/>
                    </a:p>
                  </a:txBody>
                  <a:tcPr/>
                </a:tc>
                <a:tc>
                  <a:txBody>
                    <a:bodyPr/>
                    <a:lstStyle/>
                    <a:p>
                      <a:pPr algn="ctr"/>
                      <a:r>
                        <a:rPr lang="en-ZA" dirty="0" smtClean="0"/>
                        <a:t>R’000</a:t>
                      </a:r>
                      <a:endParaRPr lang="en-ZA" dirty="0"/>
                    </a:p>
                  </a:txBody>
                  <a:tcPr/>
                </a:tc>
                <a:tc>
                  <a:txBody>
                    <a:bodyPr/>
                    <a:lstStyle/>
                    <a:p>
                      <a:pPr algn="ctr"/>
                      <a:r>
                        <a:rPr lang="en-ZA" dirty="0" smtClean="0"/>
                        <a:t>%</a:t>
                      </a:r>
                      <a:endParaRPr lang="en-ZA" dirty="0"/>
                    </a:p>
                  </a:txBody>
                  <a:tcPr/>
                </a:tc>
              </a:tr>
              <a:tr h="556051">
                <a:tc>
                  <a:txBody>
                    <a:bodyPr/>
                    <a:lstStyle/>
                    <a:p>
                      <a:r>
                        <a:rPr lang="en-ZA" dirty="0" smtClean="0"/>
                        <a:t>DORA Allocation 2016/17 FY</a:t>
                      </a:r>
                      <a:endParaRPr lang="en-ZA" dirty="0"/>
                    </a:p>
                  </a:txBody>
                  <a:tcPr/>
                </a:tc>
                <a:tc>
                  <a:txBody>
                    <a:bodyPr/>
                    <a:lstStyle/>
                    <a:p>
                      <a:pPr algn="r"/>
                      <a:r>
                        <a:rPr lang="en-ZA" dirty="0" smtClean="0"/>
                        <a:t>5 022 669 </a:t>
                      </a:r>
                      <a:endParaRPr lang="en-ZA" dirty="0"/>
                    </a:p>
                  </a:txBody>
                  <a:tcPr/>
                </a:tc>
                <a:tc>
                  <a:txBody>
                    <a:bodyPr/>
                    <a:lstStyle/>
                    <a:p>
                      <a:pPr algn="ctr"/>
                      <a:r>
                        <a:rPr lang="en-ZA" dirty="0" smtClean="0"/>
                        <a:t>100%</a:t>
                      </a:r>
                      <a:endParaRPr lang="en-ZA" dirty="0"/>
                    </a:p>
                  </a:txBody>
                  <a:tcPr/>
                </a:tc>
              </a:tr>
              <a:tr h="959757">
                <a:tc>
                  <a:txBody>
                    <a:bodyPr/>
                    <a:lstStyle/>
                    <a:p>
                      <a:r>
                        <a:rPr lang="en-ZA" dirty="0" smtClean="0"/>
                        <a:t>Drawdowns received from NDOHS  [April- August</a:t>
                      </a:r>
                      <a:r>
                        <a:rPr lang="en-ZA" baseline="0" dirty="0" smtClean="0"/>
                        <a:t> 2016]</a:t>
                      </a:r>
                      <a:endParaRPr lang="en-ZA" dirty="0"/>
                    </a:p>
                  </a:txBody>
                  <a:tcPr/>
                </a:tc>
                <a:tc>
                  <a:txBody>
                    <a:bodyPr/>
                    <a:lstStyle/>
                    <a:p>
                      <a:pPr algn="r"/>
                      <a:endParaRPr lang="en-ZA" dirty="0" smtClean="0"/>
                    </a:p>
                    <a:p>
                      <a:pPr algn="r"/>
                      <a:r>
                        <a:rPr lang="en-ZA" dirty="0" smtClean="0"/>
                        <a:t>1 883 566</a:t>
                      </a:r>
                      <a:endParaRPr lang="en-ZA" dirty="0"/>
                    </a:p>
                  </a:txBody>
                  <a:tcPr/>
                </a:tc>
                <a:tc>
                  <a:txBody>
                    <a:bodyPr/>
                    <a:lstStyle/>
                    <a:p>
                      <a:pPr algn="ctr"/>
                      <a:endParaRPr lang="en-ZA" dirty="0" smtClean="0"/>
                    </a:p>
                    <a:p>
                      <a:pPr algn="ctr"/>
                      <a:r>
                        <a:rPr lang="en-ZA" dirty="0" smtClean="0"/>
                        <a:t>38%</a:t>
                      </a:r>
                      <a:endParaRPr lang="en-ZA" dirty="0"/>
                    </a:p>
                  </a:txBody>
                  <a:tcPr/>
                </a:tc>
              </a:tr>
              <a:tr h="959757">
                <a:tc>
                  <a:txBody>
                    <a:bodyPr/>
                    <a:lstStyle/>
                    <a:p>
                      <a:r>
                        <a:rPr lang="en-ZA" dirty="0" smtClean="0"/>
                        <a:t>Actual Expenditure incurred</a:t>
                      </a:r>
                      <a:r>
                        <a:rPr lang="en-ZA" baseline="0" dirty="0" smtClean="0"/>
                        <a:t> to 31 August 2016</a:t>
                      </a:r>
                      <a:endParaRPr lang="en-ZA" dirty="0"/>
                    </a:p>
                  </a:txBody>
                  <a:tcPr/>
                </a:tc>
                <a:tc>
                  <a:txBody>
                    <a:bodyPr/>
                    <a:lstStyle/>
                    <a:p>
                      <a:pPr algn="r"/>
                      <a:endParaRPr lang="en-ZA" dirty="0" smtClean="0"/>
                    </a:p>
                    <a:p>
                      <a:pPr algn="r"/>
                      <a:r>
                        <a:rPr lang="en-ZA" dirty="0" smtClean="0"/>
                        <a:t>1 745</a:t>
                      </a:r>
                      <a:r>
                        <a:rPr lang="en-ZA" baseline="0" dirty="0" smtClean="0"/>
                        <a:t> 172</a:t>
                      </a:r>
                      <a:endParaRPr lang="en-ZA" dirty="0"/>
                    </a:p>
                  </a:txBody>
                  <a:tcPr/>
                </a:tc>
                <a:tc>
                  <a:txBody>
                    <a:bodyPr/>
                    <a:lstStyle/>
                    <a:p>
                      <a:pPr algn="ctr"/>
                      <a:endParaRPr lang="en-ZA" dirty="0" smtClean="0"/>
                    </a:p>
                    <a:p>
                      <a:pPr algn="ctr"/>
                      <a:r>
                        <a:rPr lang="en-ZA" dirty="0" smtClean="0"/>
                        <a:t>93%</a:t>
                      </a:r>
                      <a:endParaRPr lang="en-ZA" dirty="0"/>
                    </a:p>
                  </a:txBody>
                  <a:tcPr/>
                </a:tc>
              </a:tr>
            </a:tbl>
          </a:graphicData>
        </a:graphic>
      </p:graphicFrame>
    </p:spTree>
    <p:extLst>
      <p:ext uri="{BB962C8B-B14F-4D97-AF65-F5344CB8AC3E}">
        <p14:creationId xmlns:p14="http://schemas.microsoft.com/office/powerpoint/2010/main" val="3109819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32101"/>
            <a:ext cx="11418186" cy="387099"/>
          </a:xfrm>
        </p:spPr>
        <p:txBody>
          <a:bodyPr>
            <a:noAutofit/>
          </a:bodyPr>
          <a:lstStyle/>
          <a:p>
            <a:r>
              <a:rPr lang="en-ZA" sz="3600" dirty="0" smtClean="0"/>
              <a:t>Informal Settlements – Delivery 2016/17 </a:t>
            </a:r>
            <a:endParaRPr lang="en-ZA"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40722884"/>
              </p:ext>
            </p:extLst>
          </p:nvPr>
        </p:nvGraphicFramePr>
        <p:xfrm>
          <a:off x="833119" y="1545338"/>
          <a:ext cx="11087999" cy="4029963"/>
        </p:xfrm>
        <a:graphic>
          <a:graphicData uri="http://schemas.openxmlformats.org/drawingml/2006/table">
            <a:tbl>
              <a:tblPr/>
              <a:tblGrid>
                <a:gridCol w="5270268"/>
                <a:gridCol w="802438"/>
                <a:gridCol w="802438"/>
                <a:gridCol w="1123444"/>
                <a:gridCol w="922812"/>
                <a:gridCol w="922812"/>
                <a:gridCol w="1243787"/>
              </a:tblGrid>
              <a:tr h="352623">
                <a:tc rowSpan="2">
                  <a:txBody>
                    <a:bodyPr/>
                    <a:lstStyle/>
                    <a:p>
                      <a:pPr algn="ctr" fontAlgn="ctr"/>
                      <a:r>
                        <a:rPr lang="en-ZA" sz="1200" b="1" i="0" u="none" strike="noStrike" dirty="0">
                          <a:solidFill>
                            <a:srgbClr val="FFFFFF"/>
                          </a:solidFill>
                          <a:effectLst/>
                          <a:latin typeface="+mn-lt"/>
                        </a:rPr>
                        <a:t>Sub-Programme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6">
                  <a:txBody>
                    <a:bodyPr/>
                    <a:lstStyle/>
                    <a:p>
                      <a:pPr algn="ctr" fontAlgn="ctr"/>
                      <a:r>
                        <a:rPr lang="en-ZA" sz="1100" b="1" i="0" u="none" strike="noStrike" dirty="0">
                          <a:solidFill>
                            <a:srgbClr val="FFFFFF"/>
                          </a:solidFill>
                          <a:effectLst/>
                          <a:latin typeface="Arial Narrow" panose="020B0606020202030204" pitchFamily="34" charset="0"/>
                        </a:rPr>
                        <a:t>2016/2017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c hMerge="1">
                  <a:txBody>
                    <a:bodyPr/>
                    <a:lstStyle/>
                    <a:p>
                      <a:pPr algn="ctr" fontAlgn="ctr"/>
                      <a:endParaRPr lang="en-ZA" sz="11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pPr algn="ctr" fontAlgn="ctr"/>
                      <a:endParaRPr lang="en-ZA" sz="11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pPr algn="ctr" fontAlgn="ctr"/>
                      <a:endParaRPr lang="en-ZA" sz="11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05245">
                <a:tc vMerge="1">
                  <a:txBody>
                    <a:bodyPr/>
                    <a:lstStyle/>
                    <a:p>
                      <a:endParaRPr lang="en-ZA"/>
                    </a:p>
                  </a:txBody>
                  <a:tcPr/>
                </a:tc>
                <a:tc gridSpan="3">
                  <a:txBody>
                    <a:bodyPr/>
                    <a:lstStyle/>
                    <a:p>
                      <a:pPr algn="ctr" fontAlgn="ctr"/>
                      <a:r>
                        <a:rPr lang="en-ZA" sz="1200" b="1" i="0" u="none" strike="noStrike" dirty="0" smtClean="0">
                          <a:solidFill>
                            <a:srgbClr val="1F497D"/>
                          </a:solidFill>
                          <a:effectLst/>
                          <a:latin typeface="+mn-lt"/>
                        </a:rPr>
                        <a:t>QUARTER 1 TARGETS</a:t>
                      </a:r>
                      <a:endParaRPr lang="en-ZA" sz="1200" b="1" i="0" u="none" strike="noStrike" dirty="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200" b="1" i="0" u="none" strike="noStrike" dirty="0" smtClean="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200" b="1" i="0" u="none" strike="noStrike" dirty="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1200" b="1" i="0" u="none" strike="noStrike" dirty="0" smtClean="0">
                          <a:solidFill>
                            <a:srgbClr val="1F497D"/>
                          </a:solidFill>
                          <a:effectLst/>
                          <a:latin typeface="+mn-lt"/>
                        </a:rPr>
                        <a:t>QUARTER</a:t>
                      </a:r>
                      <a:r>
                        <a:rPr lang="en-ZA" sz="1200" b="1" i="0" u="none" strike="noStrike" baseline="0" dirty="0" smtClean="0">
                          <a:solidFill>
                            <a:srgbClr val="1F497D"/>
                          </a:solidFill>
                          <a:effectLst/>
                          <a:latin typeface="+mn-lt"/>
                        </a:rPr>
                        <a:t> 1 ACTUAL DELIVERY / SPENDING </a:t>
                      </a:r>
                      <a:endParaRPr lang="en-ZA" sz="1200" b="1" i="0" u="none" strike="noStrike" dirty="0" smtClean="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200" b="1" i="0" u="none" strike="noStrike" dirty="0" smtClean="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200" b="1" i="0" u="none" strike="noStrike" dirty="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3150">
                <a:tc>
                  <a:txBody>
                    <a:bodyPr/>
                    <a:lstStyle/>
                    <a:p>
                      <a:pPr algn="l" fontAlgn="ctr"/>
                      <a:endParaRPr lang="en-ZA"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a:solidFill>
                            <a:srgbClr val="1F497D"/>
                          </a:solidFill>
                          <a:effectLst/>
                          <a:latin typeface="+mn-lt"/>
                        </a:rPr>
                        <a:t>Targets for     Sites</a:t>
                      </a: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a:solidFill>
                            <a:srgbClr val="1F497D"/>
                          </a:solidFill>
                          <a:effectLst/>
                          <a:latin typeface="+mn-lt"/>
                        </a:rPr>
                        <a:t>Targets for      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F497D"/>
                          </a:solidFill>
                          <a:effectLst/>
                          <a:latin typeface="+mn-lt"/>
                        </a:rPr>
                        <a:t>Planned Budget</a:t>
                      </a:r>
                      <a:endParaRPr lang="en-ZA" sz="1200" b="1" i="0" u="none" strike="noStrike" dirty="0">
                        <a:solidFill>
                          <a:srgbClr val="1F497D"/>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F497D"/>
                          </a:solidFill>
                          <a:effectLst/>
                          <a:latin typeface="+mn-lt"/>
                        </a:rPr>
                        <a:t>Actual</a:t>
                      </a:r>
                      <a:r>
                        <a:rPr lang="en-ZA" sz="1200" b="1" i="0" u="none" strike="noStrike" baseline="0" dirty="0" smtClean="0">
                          <a:solidFill>
                            <a:srgbClr val="1F497D"/>
                          </a:solidFill>
                          <a:effectLst/>
                          <a:latin typeface="+mn-lt"/>
                        </a:rPr>
                        <a:t>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F497D"/>
                          </a:solidFill>
                          <a:effectLst/>
                          <a:latin typeface="+mn-lt"/>
                        </a:rPr>
                        <a:t>Actual 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F497D"/>
                          </a:solidFill>
                          <a:effectLst/>
                          <a:latin typeface="+mn-lt"/>
                        </a:rPr>
                        <a:t>Actual 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52623">
                <a:tc>
                  <a:txBody>
                    <a:bodyPr/>
                    <a:lstStyle/>
                    <a:p>
                      <a:pPr algn="l" fontAlgn="ctr"/>
                      <a:r>
                        <a:rPr lang="en-ZA" sz="1200" b="1" i="0" u="none" strike="noStrike" dirty="0">
                          <a:solidFill>
                            <a:srgbClr val="16365C"/>
                          </a:solidFill>
                          <a:effectLst/>
                          <a:latin typeface="+mn-lt"/>
                        </a:rPr>
                        <a:t>2. Incremental Housing Programmes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0" i="0" u="none" strike="noStrike" dirty="0">
                          <a:solidFill>
                            <a:srgbClr val="16365C"/>
                          </a:solidFill>
                          <a:effectLst/>
                          <a:latin typeface="+mn-lt"/>
                        </a:rPr>
                        <a:t> </a:t>
                      </a: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0" i="0" u="none" strike="noStrike" dirty="0">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0" i="0" u="none" strike="noStrike" dirty="0">
                          <a:solidFill>
                            <a:srgbClr val="16365C"/>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68147">
                <a:tc>
                  <a:txBody>
                    <a:bodyPr/>
                    <a:lstStyle/>
                    <a:p>
                      <a:pPr algn="l" fontAlgn="ctr"/>
                      <a:r>
                        <a:rPr lang="en-ZA" sz="1200" b="0" i="0" u="none" strike="noStrike">
                          <a:solidFill>
                            <a:srgbClr val="16365C"/>
                          </a:solidFill>
                          <a:effectLst/>
                          <a:latin typeface="+mn-lt"/>
                        </a:rPr>
                        <a:t>2.2a Integrated Residential Development Programme :Phase 1:Planning and Services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50</a:t>
                      </a:r>
                      <a:endParaRPr lang="en-ZA" sz="1200" b="0" i="0" u="none" strike="noStrike" dirty="0">
                        <a:solidFill>
                          <a:srgbClr val="16365C"/>
                        </a:solidFill>
                        <a:effectLst/>
                        <a:latin typeface="+mn-lt"/>
                      </a:endParaRP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R </a:t>
                      </a:r>
                      <a:r>
                        <a:rPr lang="en-ZA" sz="1200" b="0" i="0" u="none" strike="noStrike" dirty="0" smtClean="0">
                          <a:solidFill>
                            <a:srgbClr val="16365C"/>
                          </a:solidFill>
                          <a:effectLst/>
                          <a:latin typeface="+mn-lt"/>
                        </a:rPr>
                        <a:t>18</a:t>
                      </a:r>
                      <a:r>
                        <a:rPr lang="en-ZA" sz="1200" b="0" i="0" u="none" strike="noStrike" baseline="0" dirty="0" smtClean="0">
                          <a:solidFill>
                            <a:srgbClr val="16365C"/>
                          </a:solidFill>
                          <a:effectLst/>
                          <a:latin typeface="+mn-lt"/>
                        </a:rPr>
                        <a:t> 720 061</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R132 568 000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4717">
                <a:tc>
                  <a:txBody>
                    <a:bodyPr/>
                    <a:lstStyle/>
                    <a:p>
                      <a:pPr algn="l" fontAlgn="ctr"/>
                      <a:r>
                        <a:rPr lang="en-ZA" sz="1200" b="0" i="0" u="none" strike="noStrike" dirty="0">
                          <a:solidFill>
                            <a:srgbClr val="16365C"/>
                          </a:solidFill>
                          <a:effectLst/>
                          <a:latin typeface="+mn-lt"/>
                        </a:rPr>
                        <a:t>2.2b Integrated Residential Development Programme :Phase 1:Planning and Services </a:t>
                      </a:r>
                      <a:r>
                        <a:rPr lang="en-ZA" sz="1200" b="0" i="0" u="sng" strike="noStrike" dirty="0">
                          <a:solidFill>
                            <a:srgbClr val="16365C"/>
                          </a:solidFill>
                          <a:effectLst/>
                          <a:latin typeface="+mn-lt"/>
                        </a:rPr>
                        <a:t>INFORMAL SETTLEMENTS</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456</a:t>
                      </a:r>
                      <a:endParaRPr lang="en-ZA" sz="1200" b="0" i="0" u="none" strike="noStrike" dirty="0">
                        <a:solidFill>
                          <a:srgbClr val="16365C"/>
                        </a:solidFill>
                        <a:effectLst/>
                        <a:latin typeface="+mn-lt"/>
                      </a:endParaRP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R </a:t>
                      </a:r>
                      <a:r>
                        <a:rPr lang="en-ZA" sz="1200" b="0" i="0" u="none" strike="noStrike" dirty="0" smtClean="0">
                          <a:solidFill>
                            <a:srgbClr val="16365C"/>
                          </a:solidFill>
                          <a:effectLst/>
                          <a:latin typeface="+mn-lt"/>
                        </a:rPr>
                        <a:t>48</a:t>
                      </a:r>
                      <a:r>
                        <a:rPr lang="en-ZA" sz="1200" b="0" i="0" u="none" strike="noStrike" baseline="0" dirty="0" smtClean="0">
                          <a:solidFill>
                            <a:srgbClr val="16365C"/>
                          </a:solidFill>
                          <a:effectLst/>
                          <a:latin typeface="+mn-lt"/>
                        </a:rPr>
                        <a:t> 777 724</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842">
                <a:tc>
                  <a:txBody>
                    <a:bodyPr/>
                    <a:lstStyle/>
                    <a:p>
                      <a:pPr algn="l" fontAlgn="ctr"/>
                      <a:r>
                        <a:rPr lang="en-ZA" sz="1200" b="0" i="0" u="none" strike="noStrike" dirty="0">
                          <a:solidFill>
                            <a:srgbClr val="16365C"/>
                          </a:solidFill>
                          <a:effectLst/>
                          <a:latin typeface="+mn-lt"/>
                        </a:rPr>
                        <a:t>2.2c  Integrated Residential Development Programme :Phase 2:Top Structure Construction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510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R </a:t>
                      </a:r>
                      <a:r>
                        <a:rPr lang="en-ZA" sz="1200" b="0" i="0" u="none" strike="noStrike" dirty="0" smtClean="0">
                          <a:solidFill>
                            <a:srgbClr val="16365C"/>
                          </a:solidFill>
                          <a:effectLst/>
                          <a:latin typeface="+mn-lt"/>
                        </a:rPr>
                        <a:t>56</a:t>
                      </a:r>
                      <a:r>
                        <a:rPr lang="en-ZA" sz="1200" b="0" i="0" u="none" strike="noStrike" baseline="0" dirty="0" smtClean="0">
                          <a:solidFill>
                            <a:srgbClr val="16365C"/>
                          </a:solidFill>
                          <a:effectLst/>
                          <a:latin typeface="+mn-lt"/>
                        </a:rPr>
                        <a:t> 461 970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smtClean="0">
                          <a:solidFill>
                            <a:srgbClr val="16365C"/>
                          </a:solidFill>
                          <a:effectLst/>
                          <a:latin typeface="+mn-lt"/>
                        </a:rPr>
                        <a:t>8</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R186 658 000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3150">
                <a:tc>
                  <a:txBody>
                    <a:bodyPr/>
                    <a:lstStyle/>
                    <a:p>
                      <a:pPr algn="l" fontAlgn="ctr"/>
                      <a:r>
                        <a:rPr lang="en-ZA" sz="1200" b="0" i="0" u="none" strike="noStrike" dirty="0">
                          <a:solidFill>
                            <a:srgbClr val="16365C"/>
                          </a:solidFill>
                          <a:effectLst/>
                          <a:latin typeface="+mn-lt"/>
                        </a:rPr>
                        <a:t>2.2d Integrated Residential Development Programme :Phase 2:Top Structure Construction </a:t>
                      </a:r>
                      <a:r>
                        <a:rPr lang="en-ZA" sz="1200" b="0" i="0" u="sng" strike="noStrike" dirty="0">
                          <a:solidFill>
                            <a:srgbClr val="16365C"/>
                          </a:solidFill>
                          <a:effectLst/>
                          <a:latin typeface="+mn-lt"/>
                        </a:rPr>
                        <a:t>INFORMAL SETTLEMENTS</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16365C"/>
                          </a:solidFill>
                          <a:effectLst/>
                          <a:latin typeface="+mn-lt"/>
                        </a:rPr>
                        <a:t>0</a:t>
                      </a: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1402</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a:solidFill>
                            <a:srgbClr val="16365C"/>
                          </a:solidFill>
                          <a:effectLst/>
                          <a:latin typeface="+mn-lt"/>
                        </a:rPr>
                        <a:t>R </a:t>
                      </a:r>
                      <a:r>
                        <a:rPr lang="pt-BR" sz="1200" b="0" i="0" u="none" strike="noStrike" dirty="0" smtClean="0">
                          <a:solidFill>
                            <a:srgbClr val="16365C"/>
                          </a:solidFill>
                          <a:effectLst/>
                          <a:latin typeface="+mn-lt"/>
                        </a:rPr>
                        <a:t>278</a:t>
                      </a:r>
                      <a:r>
                        <a:rPr lang="pt-BR" sz="1200" b="0" i="0" u="none" strike="noStrike" baseline="0" dirty="0" smtClean="0">
                          <a:solidFill>
                            <a:srgbClr val="16365C"/>
                          </a:solidFill>
                          <a:effectLst/>
                          <a:latin typeface="+mn-lt"/>
                        </a:rPr>
                        <a:t> 583 293</a:t>
                      </a:r>
                      <a:endParaRPr lang="pt-BR"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smtClean="0">
                          <a:solidFill>
                            <a:srgbClr val="16365C"/>
                          </a:solidFill>
                          <a:effectLst/>
                          <a:latin typeface="+mn-lt"/>
                        </a:rPr>
                        <a:t>0</a:t>
                      </a:r>
                      <a:endParaRPr lang="pt-BR"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smtClean="0">
                          <a:solidFill>
                            <a:srgbClr val="16365C"/>
                          </a:solidFill>
                          <a:effectLst/>
                          <a:latin typeface="+mn-lt"/>
                        </a:rPr>
                        <a:t>1 475</a:t>
                      </a:r>
                      <a:endParaRPr lang="pt-BR"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smtClean="0">
                          <a:solidFill>
                            <a:srgbClr val="16365C"/>
                          </a:solidFill>
                          <a:effectLst/>
                          <a:latin typeface="+mn-lt"/>
                        </a:rPr>
                        <a:t>R162 252 000</a:t>
                      </a:r>
                      <a:endParaRPr lang="pt-BR"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623">
                <a:tc>
                  <a:txBody>
                    <a:bodyPr/>
                    <a:lstStyle/>
                    <a:p>
                      <a:pPr algn="l" fontAlgn="ctr"/>
                      <a:r>
                        <a:rPr lang="en-ZA" sz="1200" b="0" i="0" u="none" strike="noStrike" dirty="0">
                          <a:solidFill>
                            <a:srgbClr val="16365C"/>
                          </a:solidFill>
                          <a:effectLst/>
                          <a:latin typeface="+mn-lt"/>
                        </a:rPr>
                        <a:t>2.4 Informal Settlement Upgrading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400</a:t>
                      </a:r>
                      <a:endParaRPr lang="en-ZA" sz="1200" b="0" i="0" u="none" strike="noStrike" dirty="0">
                        <a:solidFill>
                          <a:srgbClr val="16365C"/>
                        </a:solidFill>
                        <a:effectLst/>
                        <a:latin typeface="+mn-lt"/>
                      </a:endParaRP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856</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16365C"/>
                          </a:solidFill>
                          <a:effectLst/>
                          <a:latin typeface="+mn-lt"/>
                        </a:rPr>
                        <a:t>R </a:t>
                      </a:r>
                      <a:r>
                        <a:rPr lang="en-ZA" sz="1200" b="0" i="0" u="none" strike="noStrike" dirty="0" smtClean="0">
                          <a:solidFill>
                            <a:srgbClr val="16365C"/>
                          </a:solidFill>
                          <a:effectLst/>
                          <a:latin typeface="+mn-lt"/>
                        </a:rPr>
                        <a:t>108</a:t>
                      </a:r>
                      <a:r>
                        <a:rPr lang="en-ZA" sz="1200" b="0" i="0" u="none" strike="noStrike" baseline="0" dirty="0" smtClean="0">
                          <a:solidFill>
                            <a:srgbClr val="16365C"/>
                          </a:solidFill>
                          <a:effectLst/>
                          <a:latin typeface="+mn-lt"/>
                        </a:rPr>
                        <a:t> 874 480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693</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918</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smtClean="0">
                          <a:solidFill>
                            <a:srgbClr val="16365C"/>
                          </a:solidFill>
                          <a:effectLst/>
                          <a:latin typeface="+mn-lt"/>
                        </a:rPr>
                        <a:t>R331</a:t>
                      </a:r>
                      <a:r>
                        <a:rPr lang="en-ZA" sz="1200" b="0" i="0" u="none" strike="noStrike" baseline="0" dirty="0" smtClean="0">
                          <a:solidFill>
                            <a:srgbClr val="16365C"/>
                          </a:solidFill>
                          <a:effectLst/>
                          <a:latin typeface="+mn-lt"/>
                        </a:rPr>
                        <a:t> 744 000</a:t>
                      </a:r>
                      <a:endParaRPr lang="en-ZA" sz="1200" b="0"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623">
                <a:tc>
                  <a:txBody>
                    <a:bodyPr/>
                    <a:lstStyle/>
                    <a:p>
                      <a:pPr algn="l" fontAlgn="ctr"/>
                      <a:r>
                        <a:rPr lang="en-ZA" sz="1200" b="1" i="0" u="none" strike="noStrike" dirty="0" smtClean="0">
                          <a:solidFill>
                            <a:srgbClr val="16365C"/>
                          </a:solidFill>
                          <a:effectLst/>
                          <a:latin typeface="+mn-lt"/>
                        </a:rPr>
                        <a:t>Total</a:t>
                      </a:r>
                      <a:r>
                        <a:rPr lang="en-ZA" sz="1200" b="1" i="0" u="none" strike="noStrike" dirty="0">
                          <a:solidFill>
                            <a:srgbClr val="16365C"/>
                          </a:solidFill>
                          <a:effectLst/>
                          <a:latin typeface="+mn-lt"/>
                        </a:rPr>
                        <a:t>: Incremental Housing Programmes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6365C"/>
                          </a:solidFill>
                          <a:effectLst/>
                          <a:latin typeface="+mn-lt"/>
                        </a:rPr>
                        <a:t>906</a:t>
                      </a:r>
                      <a:endParaRPr lang="en-ZA" sz="1200" b="1" i="0" u="none" strike="noStrike" dirty="0">
                        <a:solidFill>
                          <a:srgbClr val="16365C"/>
                        </a:solidFill>
                        <a:effectLst/>
                        <a:latin typeface="+mn-lt"/>
                      </a:endParaRPr>
                    </a:p>
                  </a:txBody>
                  <a:tcPr marL="0" marR="0" marT="0" marB="0" anchor="ctr">
                    <a:lnL w="12700" cap="flat" cmpd="sng" algn="ctr">
                      <a:solidFill>
                        <a:srgbClr val="000000"/>
                      </a:solidFill>
                      <a:prstDash val="lgDashDot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200" b="1" i="0" u="none" strike="noStrike" dirty="0" smtClean="0">
                          <a:solidFill>
                            <a:srgbClr val="16365C"/>
                          </a:solidFill>
                          <a:effectLst/>
                          <a:latin typeface="+mn-lt"/>
                        </a:rPr>
                        <a:t>2</a:t>
                      </a:r>
                      <a:r>
                        <a:rPr lang="en-ZA" sz="1200" b="1" i="0" u="none" strike="noStrike" baseline="0" dirty="0" smtClean="0">
                          <a:solidFill>
                            <a:srgbClr val="16365C"/>
                          </a:solidFill>
                          <a:effectLst/>
                          <a:latin typeface="+mn-lt"/>
                        </a:rPr>
                        <a:t> 767</a:t>
                      </a:r>
                      <a:endParaRPr lang="en-ZA"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200" b="1" i="0" u="none" strike="noStrike" dirty="0">
                          <a:solidFill>
                            <a:srgbClr val="16365C"/>
                          </a:solidFill>
                          <a:effectLst/>
                          <a:latin typeface="+mn-lt"/>
                        </a:rPr>
                        <a:t>R </a:t>
                      </a:r>
                      <a:r>
                        <a:rPr lang="pt-BR" sz="1200" b="1" i="0" u="none" strike="noStrike" dirty="0" smtClean="0">
                          <a:solidFill>
                            <a:srgbClr val="16365C"/>
                          </a:solidFill>
                          <a:effectLst/>
                          <a:latin typeface="+mn-lt"/>
                        </a:rPr>
                        <a:t>511</a:t>
                      </a:r>
                      <a:r>
                        <a:rPr lang="pt-BR" sz="1200" b="1" i="0" u="none" strike="noStrike" baseline="0" dirty="0" smtClean="0">
                          <a:solidFill>
                            <a:srgbClr val="16365C"/>
                          </a:solidFill>
                          <a:effectLst/>
                          <a:latin typeface="+mn-lt"/>
                        </a:rPr>
                        <a:t> 417 528</a:t>
                      </a:r>
                      <a:endParaRPr lang="pt-BR"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200" b="1" i="0" u="none" strike="noStrike" dirty="0" smtClean="0">
                          <a:solidFill>
                            <a:srgbClr val="16365C"/>
                          </a:solidFill>
                          <a:effectLst/>
                          <a:latin typeface="+mn-lt"/>
                        </a:rPr>
                        <a:t>693</a:t>
                      </a:r>
                      <a:endParaRPr lang="pt-BR"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200" b="1" i="0" u="none" strike="noStrike" dirty="0" smtClean="0">
                          <a:solidFill>
                            <a:srgbClr val="16365C"/>
                          </a:solidFill>
                          <a:effectLst/>
                          <a:latin typeface="+mn-lt"/>
                        </a:rPr>
                        <a:t>2 401</a:t>
                      </a:r>
                      <a:endParaRPr lang="pt-BR"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200" b="1" i="0" u="none" strike="noStrike" dirty="0" smtClean="0">
                          <a:solidFill>
                            <a:srgbClr val="16365C"/>
                          </a:solidFill>
                          <a:effectLst/>
                          <a:latin typeface="+mn-lt"/>
                        </a:rPr>
                        <a:t>R813</a:t>
                      </a:r>
                      <a:r>
                        <a:rPr lang="pt-BR" sz="1200" b="1" i="0" u="none" strike="noStrike" baseline="0" dirty="0" smtClean="0">
                          <a:solidFill>
                            <a:srgbClr val="16365C"/>
                          </a:solidFill>
                          <a:effectLst/>
                          <a:latin typeface="+mn-lt"/>
                        </a:rPr>
                        <a:t> 222</a:t>
                      </a:r>
                      <a:r>
                        <a:rPr lang="pt-BR" sz="1200" b="1" i="0" u="none" strike="noStrike" dirty="0" smtClean="0">
                          <a:solidFill>
                            <a:srgbClr val="16365C"/>
                          </a:solidFill>
                          <a:effectLst/>
                          <a:latin typeface="+mn-lt"/>
                        </a:rPr>
                        <a:t> 000</a:t>
                      </a:r>
                      <a:endParaRPr lang="pt-BR" sz="1200" b="1" i="0" u="none" strike="noStrike" dirty="0">
                        <a:solidFill>
                          <a:srgbClr val="16365C"/>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25972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7" y="831850"/>
            <a:ext cx="6079331" cy="427038"/>
          </a:xfrm>
        </p:spPr>
        <p:txBody>
          <a:bodyPr rtlCol="0">
            <a:noAutofit/>
          </a:bodyPr>
          <a:lstStyle/>
          <a:p>
            <a:pPr>
              <a:defRPr/>
            </a:pPr>
            <a:r>
              <a:rPr lang="en-ZA" b="1" kern="0" dirty="0" smtClean="0">
                <a:ea typeface="ＭＳ Ｐゴシック"/>
              </a:rPr>
              <a:t>Informal Settlements: Challenges</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602539032"/>
              </p:ext>
            </p:extLst>
          </p:nvPr>
        </p:nvGraphicFramePr>
        <p:xfrm>
          <a:off x="1184857" y="1412776"/>
          <a:ext cx="10844012" cy="3700137"/>
        </p:xfrm>
        <a:graphic>
          <a:graphicData uri="http://schemas.openxmlformats.org/drawingml/2006/table">
            <a:tbl>
              <a:tblPr firstRow="1" bandRow="1"/>
              <a:tblGrid>
                <a:gridCol w="5434884"/>
                <a:gridCol w="5409128"/>
              </a:tblGrid>
              <a:tr h="681656">
                <a:tc>
                  <a:txBody>
                    <a:bodyPr/>
                    <a:lstStyle>
                      <a:lvl1pPr marL="0" algn="l" defTabSz="457200" rtl="0" eaLnBrk="1" latinLnBrk="0" hangingPunct="1">
                        <a:defRPr sz="1800" b="1" kern="1200">
                          <a:solidFill>
                            <a:schemeClr val="lt1"/>
                          </a:solidFill>
                          <a:latin typeface="Arial"/>
                          <a:ea typeface="ＭＳ Ｐゴシック"/>
                          <a:cs typeface="ＭＳ Ｐゴシック"/>
                        </a:defRPr>
                      </a:lvl1pPr>
                      <a:lvl2pPr marL="457200" algn="l" defTabSz="457200" rtl="0" eaLnBrk="1" latinLnBrk="0" hangingPunct="1">
                        <a:defRPr sz="1800" b="1" kern="1200">
                          <a:solidFill>
                            <a:schemeClr val="lt1"/>
                          </a:solidFill>
                          <a:latin typeface="Arial"/>
                          <a:ea typeface="ＭＳ Ｐゴシック"/>
                          <a:cs typeface="ＭＳ Ｐゴシック"/>
                        </a:defRPr>
                      </a:lvl2pPr>
                      <a:lvl3pPr marL="914400" algn="l" defTabSz="457200" rtl="0" eaLnBrk="1" latinLnBrk="0" hangingPunct="1">
                        <a:defRPr sz="1800" b="1" kern="1200">
                          <a:solidFill>
                            <a:schemeClr val="lt1"/>
                          </a:solidFill>
                          <a:latin typeface="Arial"/>
                          <a:ea typeface="ＭＳ Ｐゴシック"/>
                          <a:cs typeface="ＭＳ Ｐゴシック"/>
                        </a:defRPr>
                      </a:lvl3pPr>
                      <a:lvl4pPr marL="1371600" algn="l" defTabSz="457200" rtl="0" eaLnBrk="1" latinLnBrk="0" hangingPunct="1">
                        <a:defRPr sz="1800" b="1" kern="1200">
                          <a:solidFill>
                            <a:schemeClr val="lt1"/>
                          </a:solidFill>
                          <a:latin typeface="Arial"/>
                          <a:ea typeface="ＭＳ Ｐゴシック"/>
                          <a:cs typeface="ＭＳ Ｐゴシック"/>
                        </a:defRPr>
                      </a:lvl4pPr>
                      <a:lvl5pPr marL="1828800" algn="l" defTabSz="457200" rtl="0" eaLnBrk="1" latinLnBrk="0" hangingPunct="1">
                        <a:defRPr sz="1800" b="1" kern="1200">
                          <a:solidFill>
                            <a:schemeClr val="lt1"/>
                          </a:solidFill>
                          <a:latin typeface="Arial"/>
                          <a:ea typeface="ＭＳ Ｐゴシック"/>
                          <a:cs typeface="ＭＳ Ｐゴシック"/>
                        </a:defRPr>
                      </a:lvl5pPr>
                      <a:lvl6pPr marL="2286000" algn="l" defTabSz="457200" rtl="0" eaLnBrk="1" latinLnBrk="0" hangingPunct="1">
                        <a:defRPr sz="1800" b="1" kern="1200">
                          <a:solidFill>
                            <a:schemeClr val="lt1"/>
                          </a:solidFill>
                          <a:latin typeface="Arial"/>
                          <a:ea typeface="ＭＳ Ｐゴシック"/>
                          <a:cs typeface="ＭＳ Ｐゴシック"/>
                        </a:defRPr>
                      </a:lvl6pPr>
                      <a:lvl7pPr marL="2743200" algn="l" defTabSz="457200" rtl="0" eaLnBrk="1" latinLnBrk="0" hangingPunct="1">
                        <a:defRPr sz="1800" b="1" kern="1200">
                          <a:solidFill>
                            <a:schemeClr val="lt1"/>
                          </a:solidFill>
                          <a:latin typeface="Arial"/>
                          <a:ea typeface="ＭＳ Ｐゴシック"/>
                          <a:cs typeface="ＭＳ Ｐゴシック"/>
                        </a:defRPr>
                      </a:lvl7pPr>
                      <a:lvl8pPr marL="3200400" algn="l" defTabSz="457200" rtl="0" eaLnBrk="1" latinLnBrk="0" hangingPunct="1">
                        <a:defRPr sz="1800" b="1" kern="1200">
                          <a:solidFill>
                            <a:schemeClr val="lt1"/>
                          </a:solidFill>
                          <a:latin typeface="Arial"/>
                          <a:ea typeface="ＭＳ Ｐゴシック"/>
                          <a:cs typeface="ＭＳ Ｐゴシック"/>
                        </a:defRPr>
                      </a:lvl8pPr>
                      <a:lvl9pPr marL="3657600" algn="l" defTabSz="457200" rtl="0" eaLnBrk="1" latinLnBrk="0" hangingPunct="1">
                        <a:defRPr sz="1800" b="1" kern="1200">
                          <a:solidFill>
                            <a:schemeClr val="lt1"/>
                          </a:solidFill>
                          <a:latin typeface="Arial"/>
                          <a:ea typeface="ＭＳ Ｐゴシック"/>
                          <a:cs typeface="ＭＳ Ｐゴシック"/>
                        </a:defRPr>
                      </a:lvl9pPr>
                    </a:lstStyle>
                    <a:p>
                      <a:pPr algn="ctr">
                        <a:lnSpc>
                          <a:spcPct val="107000"/>
                        </a:lnSpc>
                        <a:spcAft>
                          <a:spcPts val="0"/>
                        </a:spcAft>
                      </a:pPr>
                      <a:r>
                        <a:rPr lang="en-ZA" sz="1200" dirty="0" smtClean="0">
                          <a:effectLst/>
                          <a:latin typeface="Calibri" panose="020F0502020204030204" pitchFamily="34" charset="0"/>
                        </a:rPr>
                        <a:t>Challenges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81" marR="426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ea typeface="ＭＳ Ｐゴシック"/>
                          <a:cs typeface="ＭＳ Ｐゴシック"/>
                        </a:defRPr>
                      </a:lvl1pPr>
                      <a:lvl2pPr marL="457200" algn="l" defTabSz="457200" rtl="0" eaLnBrk="1" latinLnBrk="0" hangingPunct="1">
                        <a:defRPr sz="1800" b="1" kern="1200">
                          <a:solidFill>
                            <a:schemeClr val="lt1"/>
                          </a:solidFill>
                          <a:latin typeface="Arial"/>
                          <a:ea typeface="ＭＳ Ｐゴシック"/>
                          <a:cs typeface="ＭＳ Ｐゴシック"/>
                        </a:defRPr>
                      </a:lvl2pPr>
                      <a:lvl3pPr marL="914400" algn="l" defTabSz="457200" rtl="0" eaLnBrk="1" latinLnBrk="0" hangingPunct="1">
                        <a:defRPr sz="1800" b="1" kern="1200">
                          <a:solidFill>
                            <a:schemeClr val="lt1"/>
                          </a:solidFill>
                          <a:latin typeface="Arial"/>
                          <a:ea typeface="ＭＳ Ｐゴシック"/>
                          <a:cs typeface="ＭＳ Ｐゴシック"/>
                        </a:defRPr>
                      </a:lvl3pPr>
                      <a:lvl4pPr marL="1371600" algn="l" defTabSz="457200" rtl="0" eaLnBrk="1" latinLnBrk="0" hangingPunct="1">
                        <a:defRPr sz="1800" b="1" kern="1200">
                          <a:solidFill>
                            <a:schemeClr val="lt1"/>
                          </a:solidFill>
                          <a:latin typeface="Arial"/>
                          <a:ea typeface="ＭＳ Ｐゴシック"/>
                          <a:cs typeface="ＭＳ Ｐゴシック"/>
                        </a:defRPr>
                      </a:lvl4pPr>
                      <a:lvl5pPr marL="1828800" algn="l" defTabSz="457200" rtl="0" eaLnBrk="1" latinLnBrk="0" hangingPunct="1">
                        <a:defRPr sz="1800" b="1" kern="1200">
                          <a:solidFill>
                            <a:schemeClr val="lt1"/>
                          </a:solidFill>
                          <a:latin typeface="Arial"/>
                          <a:ea typeface="ＭＳ Ｐゴシック"/>
                          <a:cs typeface="ＭＳ Ｐゴシック"/>
                        </a:defRPr>
                      </a:lvl5pPr>
                      <a:lvl6pPr marL="2286000" algn="l" defTabSz="457200" rtl="0" eaLnBrk="1" latinLnBrk="0" hangingPunct="1">
                        <a:defRPr sz="1800" b="1" kern="1200">
                          <a:solidFill>
                            <a:schemeClr val="lt1"/>
                          </a:solidFill>
                          <a:latin typeface="Arial"/>
                          <a:ea typeface="ＭＳ Ｐゴシック"/>
                          <a:cs typeface="ＭＳ Ｐゴシック"/>
                        </a:defRPr>
                      </a:lvl6pPr>
                      <a:lvl7pPr marL="2743200" algn="l" defTabSz="457200" rtl="0" eaLnBrk="1" latinLnBrk="0" hangingPunct="1">
                        <a:defRPr sz="1800" b="1" kern="1200">
                          <a:solidFill>
                            <a:schemeClr val="lt1"/>
                          </a:solidFill>
                          <a:latin typeface="Arial"/>
                          <a:ea typeface="ＭＳ Ｐゴシック"/>
                          <a:cs typeface="ＭＳ Ｐゴシック"/>
                        </a:defRPr>
                      </a:lvl7pPr>
                      <a:lvl8pPr marL="3200400" algn="l" defTabSz="457200" rtl="0" eaLnBrk="1" latinLnBrk="0" hangingPunct="1">
                        <a:defRPr sz="1800" b="1" kern="1200">
                          <a:solidFill>
                            <a:schemeClr val="lt1"/>
                          </a:solidFill>
                          <a:latin typeface="Arial"/>
                          <a:ea typeface="ＭＳ Ｐゴシック"/>
                          <a:cs typeface="ＭＳ Ｐゴシック"/>
                        </a:defRPr>
                      </a:lvl8pPr>
                      <a:lvl9pPr marL="3657600" algn="l" defTabSz="457200" rtl="0" eaLnBrk="1" latinLnBrk="0" hangingPunct="1">
                        <a:defRPr sz="1800" b="1" kern="1200">
                          <a:solidFill>
                            <a:schemeClr val="lt1"/>
                          </a:solidFill>
                          <a:latin typeface="Arial"/>
                          <a:ea typeface="ＭＳ Ｐゴシック"/>
                          <a:cs typeface="ＭＳ Ｐゴシック"/>
                        </a:defRPr>
                      </a:lvl9pPr>
                    </a:lstStyle>
                    <a:p>
                      <a:pPr algn="ctr">
                        <a:lnSpc>
                          <a:spcPct val="107000"/>
                        </a:lnSpc>
                        <a:spcAft>
                          <a:spcPts val="0"/>
                        </a:spcAft>
                      </a:pPr>
                      <a:r>
                        <a:rPr lang="en-ZA" sz="1200" dirty="0">
                          <a:effectLst/>
                          <a:latin typeface="Calibri" panose="020F0502020204030204" pitchFamily="34" charset="0"/>
                        </a:rPr>
                        <a:t>Remedial Action</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81" marR="426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r>
              <a:tr h="3018481">
                <a:tc>
                  <a:txBody>
                    <a:bodyPr/>
                    <a:lstStyle/>
                    <a:p>
                      <a:pPr marL="171450" indent="-171450" algn="l">
                        <a:lnSpc>
                          <a:spcPct val="115000"/>
                        </a:lnSpc>
                        <a:spcAft>
                          <a:spcPts val="1000"/>
                        </a:spcAft>
                        <a:buFont typeface="Arial" panose="020B0604020202020204" pitchFamily="34" charset="0"/>
                        <a:buChar char="•"/>
                      </a:pPr>
                      <a:r>
                        <a:rPr lang="en-ZA" sz="2400" dirty="0" smtClean="0">
                          <a:effectLst/>
                          <a:latin typeface="Calibri" panose="020F0502020204030204" pitchFamily="34" charset="0"/>
                          <a:ea typeface="Calibri" panose="020F0502020204030204" pitchFamily="34" charset="0"/>
                          <a:cs typeface="Times New Roman" panose="02020603050405020304" pitchFamily="18" charset="0"/>
                        </a:rPr>
                        <a:t>Untraceable</a:t>
                      </a:r>
                      <a:r>
                        <a:rPr lang="en-ZA" sz="2400" baseline="0" dirty="0" smtClean="0">
                          <a:effectLst/>
                          <a:latin typeface="Calibri" panose="020F0502020204030204" pitchFamily="34" charset="0"/>
                          <a:ea typeface="Calibri" panose="020F0502020204030204" pitchFamily="34" charset="0"/>
                          <a:cs typeface="Times New Roman" panose="02020603050405020304" pitchFamily="18" charset="0"/>
                        </a:rPr>
                        <a:t> beneficiaries</a:t>
                      </a:r>
                    </a:p>
                    <a:p>
                      <a:pPr marL="171450" indent="-171450" algn="l">
                        <a:lnSpc>
                          <a:spcPct val="115000"/>
                        </a:lnSpc>
                        <a:spcAft>
                          <a:spcPts val="1000"/>
                        </a:spcAft>
                        <a:buFont typeface="Arial" panose="020B0604020202020204" pitchFamily="34" charset="0"/>
                        <a:buChar char="•"/>
                      </a:pPr>
                      <a:r>
                        <a:rPr lang="en-ZA" sz="2400" baseline="0" dirty="0" smtClean="0">
                          <a:effectLst/>
                          <a:latin typeface="Calibri" panose="020F0502020204030204" pitchFamily="34" charset="0"/>
                          <a:ea typeface="Calibri" panose="020F0502020204030204" pitchFamily="34" charset="0"/>
                          <a:cs typeface="Times New Roman" panose="02020603050405020304" pitchFamily="18" charset="0"/>
                        </a:rPr>
                        <a:t>Beneficiaries not qualifying for subsidies</a:t>
                      </a:r>
                    </a:p>
                    <a:p>
                      <a:pPr marL="171450" indent="-171450" algn="l">
                        <a:lnSpc>
                          <a:spcPct val="115000"/>
                        </a:lnSpc>
                        <a:spcAft>
                          <a:spcPts val="1000"/>
                        </a:spcAft>
                        <a:buFont typeface="Arial" panose="020B0604020202020204" pitchFamily="34" charset="0"/>
                        <a:buChar char="•"/>
                      </a:pPr>
                      <a:r>
                        <a:rPr lang="en-ZA" sz="2400" baseline="0" dirty="0" smtClean="0">
                          <a:effectLst/>
                          <a:latin typeface="Calibri" panose="020F0502020204030204" pitchFamily="34" charset="0"/>
                          <a:ea typeface="Calibri" panose="020F0502020204030204" pitchFamily="34" charset="0"/>
                          <a:cs typeface="Times New Roman" panose="02020603050405020304" pitchFamily="18" charset="0"/>
                        </a:rPr>
                        <a:t>Non-alignment of financial years between the Province and Municipalities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a:lnSpc>
                          <a:spcPct val="115000"/>
                        </a:lnSpc>
                        <a:spcAft>
                          <a:spcPts val="1000"/>
                        </a:spcAft>
                        <a:buFont typeface="Arial" panose="020B0604020202020204" pitchFamily="34" charset="0"/>
                        <a:buChar char="•"/>
                      </a:pPr>
                      <a:r>
                        <a:rPr lang="en-ZA" sz="2400" dirty="0" smtClean="0">
                          <a:effectLst/>
                          <a:latin typeface="Calibri" panose="020F0502020204030204" pitchFamily="34" charset="0"/>
                          <a:ea typeface="Calibri" panose="020F0502020204030204" pitchFamily="34" charset="0"/>
                          <a:cs typeface="Times New Roman" panose="02020603050405020304" pitchFamily="18" charset="0"/>
                        </a:rPr>
                        <a:t>Advert publication and regularize</a:t>
                      </a:r>
                    </a:p>
                    <a:p>
                      <a:pPr marL="171450" indent="-171450" algn="l">
                        <a:lnSpc>
                          <a:spcPct val="115000"/>
                        </a:lnSpc>
                        <a:spcAft>
                          <a:spcPts val="1000"/>
                        </a:spcAft>
                        <a:buFont typeface="Arial" panose="020B0604020202020204" pitchFamily="34" charset="0"/>
                        <a:buChar char="•"/>
                      </a:pPr>
                      <a:r>
                        <a:rPr lang="en-ZA" sz="2400" dirty="0" smtClean="0">
                          <a:effectLst/>
                          <a:latin typeface="Calibri" panose="020F0502020204030204" pitchFamily="34" charset="0"/>
                          <a:ea typeface="Calibri" panose="020F0502020204030204" pitchFamily="34" charset="0"/>
                          <a:cs typeface="Times New Roman" panose="02020603050405020304" pitchFamily="18" charset="0"/>
                        </a:rPr>
                        <a:t>Mixed</a:t>
                      </a:r>
                      <a:r>
                        <a:rPr lang="en-ZA" sz="2400" baseline="0" dirty="0" smtClean="0">
                          <a:effectLst/>
                          <a:latin typeface="Calibri" panose="020F0502020204030204" pitchFamily="34" charset="0"/>
                          <a:ea typeface="Calibri" panose="020F0502020204030204" pitchFamily="34" charset="0"/>
                          <a:cs typeface="Times New Roman" panose="02020603050405020304" pitchFamily="18" charset="0"/>
                        </a:rPr>
                        <a:t> typologies that include rental stock</a:t>
                      </a:r>
                    </a:p>
                    <a:p>
                      <a:pPr marL="171450" indent="-171450" algn="l">
                        <a:lnSpc>
                          <a:spcPct val="115000"/>
                        </a:lnSpc>
                        <a:spcAft>
                          <a:spcPts val="1000"/>
                        </a:spcAft>
                        <a:buFont typeface="Arial" panose="020B0604020202020204" pitchFamily="34" charset="0"/>
                        <a:buChar char="•"/>
                      </a:pPr>
                      <a:r>
                        <a:rPr lang="en-ZA" sz="2400" baseline="0" dirty="0" smtClean="0">
                          <a:effectLst/>
                          <a:latin typeface="Calibri" panose="020F0502020204030204" pitchFamily="34" charset="0"/>
                          <a:ea typeface="Calibri" panose="020F0502020204030204" pitchFamily="34" charset="0"/>
                          <a:cs typeface="Times New Roman" panose="02020603050405020304" pitchFamily="18" charset="0"/>
                        </a:rPr>
                        <a:t>Three years gazetting aligned to MTEF</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370890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smtClean="0"/>
              <a:t>FINANCE LINKED INDIVIDUAL SUBSIDY  PROGRAMME [FLISP]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1145262"/>
              </p:ext>
            </p:extLst>
          </p:nvPr>
        </p:nvGraphicFramePr>
        <p:xfrm>
          <a:off x="1343025" y="1412875"/>
          <a:ext cx="10656000" cy="5112000"/>
        </p:xfrm>
        <a:graphic>
          <a:graphicData uri="http://schemas.openxmlformats.org/drawingml/2006/table">
            <a:tbl>
              <a:tblPr firstRow="1" bandRow="1">
                <a:tableStyleId>{5C22544A-7EE6-4342-B048-85BDC9FD1C3A}</a:tableStyleId>
              </a:tblPr>
              <a:tblGrid>
                <a:gridCol w="1332000"/>
                <a:gridCol w="1332000"/>
                <a:gridCol w="1332000"/>
                <a:gridCol w="1332000"/>
                <a:gridCol w="1332000"/>
                <a:gridCol w="1332000"/>
                <a:gridCol w="1332000"/>
                <a:gridCol w="1332000"/>
              </a:tblGrid>
              <a:tr h="255600">
                <a:tc>
                  <a:txBody>
                    <a:bodyPr/>
                    <a:lstStyle/>
                    <a:p>
                      <a:pPr algn="ct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6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Fleurhof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56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Lehae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b"/>
                </a:tc>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56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Savannah City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Mahube Valley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56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Stredtford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Market COJ</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Market Ekurhuleni</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Market Sedibeng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Market Tshwane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1200">
                <a:tc>
                  <a:txBody>
                    <a:bodyPr/>
                    <a:lstStyle/>
                    <a:p>
                      <a:pP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Market West Rand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766800">
                <a:tc>
                  <a:txBody>
                    <a:bodyPr/>
                    <a:lstStyle/>
                    <a:p>
                      <a:pP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NO. OF SUBSIDIES DISBURSED: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44023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FINANCE LINKED INDIVIDUAL SUBSIDY  PROGRAMME [FLISP] </a:t>
            </a:r>
          </a:p>
        </p:txBody>
      </p:sp>
      <p:sp>
        <p:nvSpPr>
          <p:cNvPr id="3" name="Content Placeholder 2"/>
          <p:cNvSpPr>
            <a:spLocks noGrp="1"/>
          </p:cNvSpPr>
          <p:nvPr>
            <p:ph idx="1"/>
          </p:nvPr>
        </p:nvSpPr>
        <p:spPr>
          <a:xfrm>
            <a:off x="1342907" y="1412384"/>
            <a:ext cx="10684879" cy="3433081"/>
          </a:xfrm>
        </p:spPr>
        <p:txBody>
          <a:bodyPr>
            <a:normAutofit/>
          </a:bodyPr>
          <a:lstStyle/>
          <a:p>
            <a:pPr marL="0" indent="0">
              <a:buNone/>
            </a:pPr>
            <a:r>
              <a:rPr lang="en-GB" sz="2000" dirty="0" smtClean="0"/>
              <a:t>The NHFC has in terms implementation protocol been appoint as the implementing agent of the FLISP in the Gauteng.</a:t>
            </a:r>
          </a:p>
          <a:p>
            <a:pPr marL="0" indent="0">
              <a:buNone/>
            </a:pPr>
            <a:endParaRPr lang="en-GB" sz="2000" dirty="0"/>
          </a:p>
          <a:p>
            <a:pPr marL="0" indent="0">
              <a:buNone/>
            </a:pPr>
            <a:r>
              <a:rPr lang="en-GB" sz="2000" dirty="0" smtClean="0"/>
              <a:t>Funds have in terms of this arrangement been advanced to NHFC to used for the disbursement of approved subsidies for the purchase on units in the gab market on date of registration of mortgaged bonds.  </a:t>
            </a:r>
          </a:p>
          <a:p>
            <a:pPr marL="0" indent="0">
              <a:buNone/>
            </a:pPr>
            <a:endParaRPr lang="en-GB" sz="2000" dirty="0"/>
          </a:p>
          <a:p>
            <a:pPr marL="0" indent="0">
              <a:buNone/>
            </a:pPr>
            <a:r>
              <a:rPr lang="en-GB" sz="2000" dirty="0" smtClean="0"/>
              <a:t>The balance of the  funds still held in trust is still sufficient to  cover bond registrations during the 1</a:t>
            </a:r>
            <a:r>
              <a:rPr lang="en-GB" sz="2000" baseline="30000" dirty="0" smtClean="0"/>
              <a:t>st</a:t>
            </a:r>
            <a:r>
              <a:rPr lang="en-GB" sz="2000" dirty="0" smtClean="0"/>
              <a:t> quarter, hence not further advance payment to NHFC.   </a:t>
            </a:r>
          </a:p>
          <a:p>
            <a:endParaRPr lang="en-ZA" dirty="0"/>
          </a:p>
        </p:txBody>
      </p:sp>
    </p:spTree>
    <p:extLst>
      <p:ext uri="{BB962C8B-B14F-4D97-AF65-F5344CB8AC3E}">
        <p14:creationId xmlns:p14="http://schemas.microsoft.com/office/powerpoint/2010/main" val="1306158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332" y="1825626"/>
            <a:ext cx="8351729" cy="4537597"/>
          </a:xfrm>
        </p:spPr>
        <p:txBody>
          <a:bodyPr>
            <a:normAutofit fontScale="70000" lnSpcReduction="20000"/>
          </a:bodyPr>
          <a:lstStyle/>
          <a:p>
            <a:r>
              <a:rPr lang="en-GB" dirty="0"/>
              <a:t>It should be noted that 2016/17 is the first year of implementation for the Title Deeds Restoration program and targets would be reviewed in the coming financial year should there be a need.</a:t>
            </a:r>
            <a:endParaRPr lang="en-ZA" dirty="0"/>
          </a:p>
          <a:p>
            <a:endParaRPr lang="en-GB" dirty="0" smtClean="0"/>
          </a:p>
          <a:p>
            <a:r>
              <a:rPr lang="en-GB" dirty="0" smtClean="0"/>
              <a:t>The </a:t>
            </a:r>
            <a:r>
              <a:rPr lang="en-GB" dirty="0"/>
              <a:t>Department has to date transferred </a:t>
            </a:r>
            <a:r>
              <a:rPr lang="en-GB" dirty="0" smtClean="0"/>
              <a:t>278 726 pre-1994 properties </a:t>
            </a:r>
            <a:r>
              <a:rPr lang="en-GB" dirty="0"/>
              <a:t>to individuals and </a:t>
            </a:r>
            <a:r>
              <a:rPr lang="en-GB" dirty="0" smtClean="0"/>
              <a:t>6441 </a:t>
            </a:r>
            <a:r>
              <a:rPr lang="en-GB" dirty="0"/>
              <a:t>is </a:t>
            </a:r>
            <a:r>
              <a:rPr lang="en-GB" dirty="0" smtClean="0"/>
              <a:t>outstanding.</a:t>
            </a:r>
          </a:p>
          <a:p>
            <a:endParaRPr lang="en-GB" dirty="0" smtClean="0"/>
          </a:p>
          <a:p>
            <a:r>
              <a:rPr lang="en-GB" dirty="0"/>
              <a:t>A backlog of 236 385 for post-1994 property transfers was recorded during 2015/16 financial year</a:t>
            </a:r>
            <a:r>
              <a:rPr lang="en-GB" dirty="0" smtClean="0"/>
              <a:t>.</a:t>
            </a:r>
          </a:p>
          <a:p>
            <a:endParaRPr lang="en-GB" dirty="0" smtClean="0"/>
          </a:p>
          <a:p>
            <a:r>
              <a:rPr lang="en-GB" dirty="0" smtClean="0"/>
              <a:t>In an effort to eradicate the backlog, since 01 April 2016, ±74 000 instructions have been issued to various conveyancing firm for them to do lodgements with Deeds Offices</a:t>
            </a:r>
          </a:p>
          <a:p>
            <a:endParaRPr lang="en-GB" dirty="0" smtClean="0"/>
          </a:p>
          <a:p>
            <a:endParaRPr lang="en-GB" dirty="0" smtClean="0"/>
          </a:p>
          <a:p>
            <a:endParaRPr lang="en-GB" dirty="0" smtClean="0"/>
          </a:p>
          <a:p>
            <a:endParaRPr lang="en-ZA" dirty="0"/>
          </a:p>
        </p:txBody>
      </p:sp>
      <p:sp>
        <p:nvSpPr>
          <p:cNvPr id="5" name="Title 1"/>
          <p:cNvSpPr>
            <a:spLocks noGrp="1"/>
          </p:cNvSpPr>
          <p:nvPr>
            <p:ph type="title"/>
          </p:nvPr>
        </p:nvSpPr>
        <p:spPr>
          <a:xfrm>
            <a:off x="1819275" y="831850"/>
            <a:ext cx="8724900" cy="749300"/>
          </a:xfrm>
          <a:solidFill>
            <a:schemeClr val="accent5">
              <a:lumMod val="60000"/>
              <a:lumOff val="40000"/>
            </a:schemeClr>
          </a:solidFill>
        </p:spPr>
        <p:txBody>
          <a:bodyPr>
            <a:normAutofit fontScale="90000"/>
          </a:bodyPr>
          <a:lstStyle/>
          <a:p>
            <a:pPr algn="ctr"/>
            <a:r>
              <a:rPr lang="en-ZA" dirty="0" smtClean="0"/>
              <a:t>Gauteng Province: Eradication of the backlog in issuing  title deeds</a:t>
            </a:r>
            <a:endParaRPr lang="en-ZA" dirty="0"/>
          </a:p>
        </p:txBody>
      </p:sp>
    </p:spTree>
    <p:extLst>
      <p:ext uri="{BB962C8B-B14F-4D97-AF65-F5344CB8AC3E}">
        <p14:creationId xmlns:p14="http://schemas.microsoft.com/office/powerpoint/2010/main" val="1195807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Eradication of backlog in the issuing of Title Deeds</a:t>
            </a:r>
            <a:endParaRPr lang="en-ZA" sz="3600" dirty="0"/>
          </a:p>
        </p:txBody>
      </p:sp>
      <p:graphicFrame>
        <p:nvGraphicFramePr>
          <p:cNvPr id="9" name="Table 8"/>
          <p:cNvGraphicFramePr>
            <a:graphicFrameLocks noGrp="1"/>
          </p:cNvGraphicFramePr>
          <p:nvPr>
            <p:extLst>
              <p:ext uri="{D42A27DB-BD31-4B8C-83A1-F6EECF244321}">
                <p14:modId xmlns:p14="http://schemas.microsoft.com/office/powerpoint/2010/main" val="3212128760"/>
              </p:ext>
            </p:extLst>
          </p:nvPr>
        </p:nvGraphicFramePr>
        <p:xfrm>
          <a:off x="1264778" y="1694195"/>
          <a:ext cx="10332000" cy="2016002"/>
        </p:xfrm>
        <a:graphic>
          <a:graphicData uri="http://schemas.openxmlformats.org/drawingml/2006/table">
            <a:tbl>
              <a:tblPr/>
              <a:tblGrid>
                <a:gridCol w="1428910"/>
                <a:gridCol w="1275970"/>
                <a:gridCol w="1525424"/>
                <a:gridCol w="1525424"/>
                <a:gridCol w="1525424"/>
                <a:gridCol w="1525424"/>
                <a:gridCol w="1525424"/>
              </a:tblGrid>
              <a:tr h="226022">
                <a:tc gridSpan="7">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1" i="0" u="none" strike="noStrike" dirty="0">
                          <a:solidFill>
                            <a:srgbClr val="000000"/>
                          </a:solidFill>
                          <a:effectLst/>
                          <a:latin typeface="Calibri" panose="020F0502020204030204" pitchFamily="34" charset="0"/>
                        </a:rPr>
                        <a:t>2016-2017 FY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pPr algn="ctr" fontAlgn="ct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7996">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smtClean="0">
                          <a:solidFill>
                            <a:srgbClr val="000000"/>
                          </a:solidFill>
                          <a:effectLst/>
                          <a:latin typeface="Calibri" panose="020F0502020204030204" pitchFamily="34" charset="0"/>
                        </a:rPr>
                        <a:t>Annual Budget </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smtClean="0">
                          <a:solidFill>
                            <a:srgbClr val="000000"/>
                          </a:solidFill>
                          <a:effectLst/>
                          <a:latin typeface="Calibri" panose="020F0502020204030204" pitchFamily="34" charset="0"/>
                        </a:rPr>
                        <a:t>Annual No</a:t>
                      </a:r>
                      <a:r>
                        <a:rPr lang="en-ZA" sz="1200" b="1" i="0" u="none" strike="noStrike" dirty="0">
                          <a:solidFill>
                            <a:srgbClr val="000000"/>
                          </a:solidFill>
                          <a:effectLst/>
                          <a:latin typeface="Calibri" panose="020F0502020204030204" pitchFamily="34" charset="0"/>
                        </a:rPr>
                        <a:t>. of Title Deeds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gridSpan="2">
                  <a:txBody>
                    <a:bodyPr/>
                    <a:lstStyle/>
                    <a:p>
                      <a:pPr algn="ctr" fontAlgn="ctr"/>
                      <a:r>
                        <a:rPr lang="en-ZA" sz="1200" b="1" i="0" u="none" strike="noStrike" dirty="0" smtClean="0">
                          <a:solidFill>
                            <a:srgbClr val="000000"/>
                          </a:solidFill>
                          <a:effectLst/>
                          <a:latin typeface="Calibri" panose="020F0502020204030204" pitchFamily="34" charset="0"/>
                        </a:rPr>
                        <a:t>QUARTER</a:t>
                      </a:r>
                      <a:r>
                        <a:rPr lang="en-ZA" sz="1200" b="1" i="0" u="none" strike="noStrike" baseline="0" dirty="0" smtClean="0">
                          <a:solidFill>
                            <a:srgbClr val="000000"/>
                          </a:solidFill>
                          <a:effectLst/>
                          <a:latin typeface="Calibri" panose="020F0502020204030204" pitchFamily="34" charset="0"/>
                        </a:rPr>
                        <a:t> 1 PLANNED</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hMerge="1">
                  <a:txBody>
                    <a:bodyPr/>
                    <a:lstStyle/>
                    <a:p>
                      <a:pPr algn="ctr" fontAlgn="ct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gridSpan="2">
                  <a:txBody>
                    <a:bodyPr/>
                    <a:lstStyle/>
                    <a:p>
                      <a:pPr algn="ctr" fontAlgn="ctr"/>
                      <a:r>
                        <a:rPr lang="en-ZA" sz="1200" b="1" i="0" u="none" strike="noStrike" dirty="0" smtClean="0">
                          <a:solidFill>
                            <a:srgbClr val="000000"/>
                          </a:solidFill>
                          <a:effectLst/>
                          <a:latin typeface="Calibri" panose="020F0502020204030204" pitchFamily="34" charset="0"/>
                        </a:rPr>
                        <a:t>QUARTER 1 ACTUAL</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hMerge="1">
                  <a:txBody>
                    <a:bodyPr/>
                    <a:lstStyle/>
                    <a:p>
                      <a:pPr algn="ctr" fontAlgn="ct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r>
              <a:tr h="357996">
                <a:tc vMerge="1">
                  <a:txBody>
                    <a:bodyPr/>
                    <a:lstStyle/>
                    <a:p>
                      <a:pPr algn="ctr" fontAlgn="ct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Budget</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No of Title</a:t>
                      </a:r>
                      <a:r>
                        <a:rPr lang="en-ZA" sz="1200" b="1" i="0" u="none" strike="noStrike" baseline="0" dirty="0" smtClean="0">
                          <a:solidFill>
                            <a:srgbClr val="000000"/>
                          </a:solidFill>
                          <a:effectLst/>
                          <a:latin typeface="Calibri" panose="020F0502020204030204" pitchFamily="34" charset="0"/>
                        </a:rPr>
                        <a:t> Deeds</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Expenditure</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No of Title Deeds</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5799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Title Deeds post 1994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R 48 570 200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smtClean="0">
                          <a:solidFill>
                            <a:srgbClr val="000000"/>
                          </a:solidFill>
                          <a:effectLst/>
                          <a:latin typeface="Calibri" panose="020F0502020204030204" pitchFamily="34" charset="0"/>
                        </a:rPr>
                        <a:t>26 983</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ZA" sz="1200" b="0" i="0" u="none" strike="noStrike" dirty="0" smtClean="0">
                          <a:solidFill>
                            <a:srgbClr val="000000"/>
                          </a:solidFill>
                          <a:effectLst/>
                          <a:latin typeface="Calibri" panose="020F0502020204030204" pitchFamily="34" charset="0"/>
                        </a:rPr>
                        <a:t>R 0</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0" i="0" u="none" strike="noStrike" dirty="0" smtClean="0">
                          <a:solidFill>
                            <a:srgbClr val="000000"/>
                          </a:solidFill>
                          <a:effectLst/>
                          <a:latin typeface="Calibri" panose="020F0502020204030204" pitchFamily="34" charset="0"/>
                        </a:rPr>
                        <a:t>6 573</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ZA" sz="1200" b="0" i="0" u="none" strike="noStrike" dirty="0" smtClean="0">
                          <a:solidFill>
                            <a:srgbClr val="000000"/>
                          </a:solidFill>
                          <a:effectLst/>
                          <a:latin typeface="Calibri" panose="020F0502020204030204" pitchFamily="34" charset="0"/>
                        </a:rPr>
                        <a:t>R 11 113 645</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0" i="0" u="none" strike="noStrike" dirty="0" smtClean="0">
                          <a:solidFill>
                            <a:srgbClr val="000000"/>
                          </a:solidFill>
                          <a:effectLst/>
                          <a:latin typeface="Calibri" panose="020F0502020204030204" pitchFamily="34" charset="0"/>
                        </a:rPr>
                        <a:t>1 787</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5799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Title Deeds pre 1994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R 13 429 800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smtClean="0">
                          <a:solidFill>
                            <a:srgbClr val="000000"/>
                          </a:solidFill>
                          <a:effectLst/>
                          <a:latin typeface="Calibri" panose="020F0502020204030204" pitchFamily="34" charset="0"/>
                        </a:rPr>
                        <a:t>7 461</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0" i="0" u="none" strike="noStrike" dirty="0" smtClean="0">
                          <a:solidFill>
                            <a:srgbClr val="000000"/>
                          </a:solidFill>
                          <a:effectLst/>
                          <a:latin typeface="Calibri" panose="020F0502020204030204" pitchFamily="34" charset="0"/>
                        </a:rPr>
                        <a:t>1 863</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ZA" sz="1200" b="0" i="0" u="none" strike="noStrike" dirty="0" smtClean="0">
                          <a:solidFill>
                            <a:srgbClr val="000000"/>
                          </a:solidFill>
                          <a:effectLst/>
                          <a:latin typeface="Calibri" panose="020F0502020204030204" pitchFamily="34" charset="0"/>
                        </a:rPr>
                        <a:t>429</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5799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R 62 000 000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smtClean="0">
                          <a:solidFill>
                            <a:srgbClr val="000000"/>
                          </a:solidFill>
                          <a:effectLst/>
                          <a:latin typeface="Calibri" panose="020F0502020204030204" pitchFamily="34" charset="0"/>
                        </a:rPr>
                        <a:t>34 444</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R 0</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8 336</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R 11 113 645</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2 216</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10" name="TextBox 9"/>
          <p:cNvSpPr txBox="1"/>
          <p:nvPr/>
        </p:nvSpPr>
        <p:spPr>
          <a:xfrm>
            <a:off x="1180032" y="4375894"/>
            <a:ext cx="10339699" cy="584775"/>
          </a:xfrm>
          <a:prstGeom prst="rect">
            <a:avLst/>
          </a:prstGeom>
          <a:noFill/>
          <a:ln>
            <a:solidFill>
              <a:sysClr val="windowText" lastClr="000000"/>
            </a:solidFill>
          </a:ln>
        </p:spPr>
        <p:txBody>
          <a:bodyPr wrap="square" rtlCol="0">
            <a:spAutoFit/>
          </a:bodyPr>
          <a:lstStyle/>
          <a:p>
            <a:pPr algn="ctr"/>
            <a:r>
              <a:rPr lang="en-ZA" sz="1600" kern="0" dirty="0">
                <a:solidFill>
                  <a:prstClr val="black"/>
                </a:solidFill>
              </a:rPr>
              <a:t>The above illustrates the current 2016 – 2017 FY projections is based on a ring fenced budget of R62 mil, with a unit cost of R1 800 per title deed.</a:t>
            </a:r>
          </a:p>
        </p:txBody>
      </p:sp>
    </p:spTree>
    <p:extLst>
      <p:ext uri="{BB962C8B-B14F-4D97-AF65-F5344CB8AC3E}">
        <p14:creationId xmlns:p14="http://schemas.microsoft.com/office/powerpoint/2010/main" val="102794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Eradication of backlog in the issuing of Title Deeds</a:t>
            </a:r>
            <a:endParaRPr lang="en-ZA" sz="3600" dirty="0"/>
          </a:p>
        </p:txBody>
      </p:sp>
      <p:graphicFrame>
        <p:nvGraphicFramePr>
          <p:cNvPr id="9" name="Table 8"/>
          <p:cNvGraphicFramePr>
            <a:graphicFrameLocks noGrp="1"/>
          </p:cNvGraphicFramePr>
          <p:nvPr>
            <p:extLst>
              <p:ext uri="{D42A27DB-BD31-4B8C-83A1-F6EECF244321}">
                <p14:modId xmlns:p14="http://schemas.microsoft.com/office/powerpoint/2010/main" val="101903072"/>
              </p:ext>
            </p:extLst>
          </p:nvPr>
        </p:nvGraphicFramePr>
        <p:xfrm>
          <a:off x="1273323" y="1403797"/>
          <a:ext cx="10203327" cy="1342676"/>
        </p:xfrm>
        <a:graphic>
          <a:graphicData uri="http://schemas.openxmlformats.org/drawingml/2006/table">
            <a:tbl>
              <a:tblPr/>
              <a:tblGrid>
                <a:gridCol w="3100066"/>
                <a:gridCol w="4393755"/>
                <a:gridCol w="2709506"/>
              </a:tblGrid>
              <a:tr h="194880">
                <a:tc grid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1" i="0" u="none" strike="noStrike" dirty="0">
                          <a:solidFill>
                            <a:srgbClr val="000000"/>
                          </a:solidFill>
                          <a:effectLst/>
                          <a:latin typeface="Calibri" panose="020F0502020204030204" pitchFamily="34" charset="0"/>
                        </a:rPr>
                        <a:t>2016-2017 FY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28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Budget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No. of Title Deeds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r>
              <a:tr h="28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Title Deeds post 1994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R 48 570 200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smtClean="0">
                          <a:solidFill>
                            <a:srgbClr val="000000"/>
                          </a:solidFill>
                          <a:effectLst/>
                          <a:latin typeface="Calibri" panose="020F0502020204030204" pitchFamily="34" charset="0"/>
                        </a:rPr>
                        <a:t>26 983</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Title Deeds pre 1994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a:solidFill>
                            <a:srgbClr val="000000"/>
                          </a:solidFill>
                          <a:effectLst/>
                          <a:latin typeface="Calibri" panose="020F0502020204030204" pitchFamily="34" charset="0"/>
                        </a:rPr>
                        <a:t>R 13 429 800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0" i="0" u="none" strike="noStrike" dirty="0" smtClean="0">
                          <a:solidFill>
                            <a:srgbClr val="000000"/>
                          </a:solidFill>
                          <a:effectLst/>
                          <a:latin typeface="Calibri" panose="020F0502020204030204" pitchFamily="34" charset="0"/>
                        </a:rPr>
                        <a:t>7 461</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a:solidFill>
                            <a:srgbClr val="000000"/>
                          </a:solidFill>
                          <a:effectLst/>
                          <a:latin typeface="Calibri" panose="020F0502020204030204" pitchFamily="34" charset="0"/>
                        </a:rPr>
                        <a:t>R 62 000 000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200" b="1" i="0" u="none" strike="noStrike" dirty="0" smtClean="0">
                          <a:solidFill>
                            <a:srgbClr val="000000"/>
                          </a:solidFill>
                          <a:effectLst/>
                          <a:latin typeface="Calibri" panose="020F0502020204030204" pitchFamily="34" charset="0"/>
                        </a:rPr>
                        <a:t>34 444</a:t>
                      </a:r>
                      <a:endParaRPr lang="en-ZA"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10" name="TextBox 9"/>
          <p:cNvSpPr txBox="1"/>
          <p:nvPr/>
        </p:nvSpPr>
        <p:spPr>
          <a:xfrm>
            <a:off x="1256232" y="2888925"/>
            <a:ext cx="10220770" cy="584775"/>
          </a:xfrm>
          <a:prstGeom prst="rect">
            <a:avLst/>
          </a:prstGeom>
          <a:noFill/>
          <a:ln>
            <a:solidFill>
              <a:sysClr val="windowText" lastClr="000000"/>
            </a:solidFill>
          </a:ln>
        </p:spPr>
        <p:txBody>
          <a:bodyPr wrap="square" rtlCol="0">
            <a:spAutoFit/>
          </a:bodyPr>
          <a:lstStyle/>
          <a:p>
            <a:pPr algn="ctr"/>
            <a:r>
              <a:rPr lang="en-ZA" sz="1600" kern="0" dirty="0">
                <a:solidFill>
                  <a:prstClr val="black"/>
                </a:solidFill>
              </a:rPr>
              <a:t>The above illustrates the current 2016 – 2017 FY projections is based on a ring fenced budget of R62 mil, with a unit cost of R1 800 per title deed.</a:t>
            </a:r>
          </a:p>
        </p:txBody>
      </p:sp>
      <p:graphicFrame>
        <p:nvGraphicFramePr>
          <p:cNvPr id="11" name="Table 10"/>
          <p:cNvGraphicFramePr>
            <a:graphicFrameLocks noGrp="1"/>
          </p:cNvGraphicFramePr>
          <p:nvPr>
            <p:extLst>
              <p:ext uri="{D42A27DB-BD31-4B8C-83A1-F6EECF244321}">
                <p14:modId xmlns:p14="http://schemas.microsoft.com/office/powerpoint/2010/main" val="2892171026"/>
              </p:ext>
            </p:extLst>
          </p:nvPr>
        </p:nvGraphicFramePr>
        <p:xfrm>
          <a:off x="1256230" y="3786483"/>
          <a:ext cx="10220771" cy="1425624"/>
        </p:xfrm>
        <a:graphic>
          <a:graphicData uri="http://schemas.openxmlformats.org/drawingml/2006/table">
            <a:tbl>
              <a:tblPr/>
              <a:tblGrid>
                <a:gridCol w="1997162"/>
                <a:gridCol w="2161634"/>
                <a:gridCol w="2490579"/>
                <a:gridCol w="1997162"/>
                <a:gridCol w="1574234"/>
              </a:tblGrid>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a:solidFill>
                            <a:srgbClr val="000000"/>
                          </a:solidFill>
                          <a:effectLst/>
                          <a:latin typeface="Calibri" panose="020F0502020204030204" pitchFamily="34" charset="0"/>
                        </a:rPr>
                        <a:t>2016-2017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a:solidFill>
                            <a:srgbClr val="000000"/>
                          </a:solidFill>
                          <a:effectLst/>
                          <a:latin typeface="Calibri" panose="020F0502020204030204" pitchFamily="34" charset="0"/>
                        </a:rPr>
                        <a:t>2017-2018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a:solidFill>
                            <a:srgbClr val="000000"/>
                          </a:solidFill>
                          <a:effectLst/>
                          <a:latin typeface="Calibri" panose="020F0502020204030204" pitchFamily="34" charset="0"/>
                        </a:rPr>
                        <a:t>2018-2019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a:solidFill>
                            <a:srgbClr val="000000"/>
                          </a:solidFill>
                          <a:effectLst/>
                          <a:latin typeface="Calibri" panose="020F0502020204030204" pitchFamily="34" charset="0"/>
                        </a:rPr>
                        <a:t>2019-2020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r>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100" b="0" i="0" u="none" strike="noStrike" dirty="0">
                          <a:solidFill>
                            <a:srgbClr val="000000"/>
                          </a:solidFill>
                          <a:effectLst/>
                          <a:latin typeface="Calibri" panose="020F0502020204030204" pitchFamily="34" charset="0"/>
                        </a:rPr>
                        <a:t>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a:solidFill>
                            <a:srgbClr val="000000"/>
                          </a:solidFill>
                          <a:effectLst/>
                          <a:latin typeface="Calibri" panose="020F0502020204030204" pitchFamily="34" charset="0"/>
                        </a:rPr>
                        <a:t>R 62 000 000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a:solidFill>
                            <a:srgbClr val="000000"/>
                          </a:solidFill>
                          <a:effectLst/>
                          <a:latin typeface="Calibri" panose="020F0502020204030204" pitchFamily="34" charset="0"/>
                        </a:rPr>
                        <a:t>R 100 000 000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a:solidFill>
                            <a:srgbClr val="000000"/>
                          </a:solidFill>
                          <a:effectLst/>
                          <a:latin typeface="Calibri" panose="020F0502020204030204" pitchFamily="34" charset="0"/>
                        </a:rPr>
                        <a:t>R 110 000 000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a:solidFill>
                            <a:srgbClr val="000000"/>
                          </a:solidFill>
                          <a:effectLst/>
                          <a:latin typeface="Calibri" panose="020F0502020204030204" pitchFamily="34" charset="0"/>
                        </a:rPr>
                        <a:t>R 120 000 000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100" b="0" i="0" u="none" strike="noStrike">
                          <a:solidFill>
                            <a:srgbClr val="000000"/>
                          </a:solidFill>
                          <a:effectLst/>
                          <a:latin typeface="Calibri" panose="020F0502020204030204" pitchFamily="34" charset="0"/>
                        </a:rPr>
                        <a:t>No. of title deeds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smtClean="0">
                          <a:solidFill>
                            <a:srgbClr val="000000"/>
                          </a:solidFill>
                          <a:effectLst/>
                          <a:latin typeface="Calibri" panose="020F0502020204030204" pitchFamily="34" charset="0"/>
                        </a:rPr>
                        <a:t>34 444</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smtClean="0">
                          <a:solidFill>
                            <a:srgbClr val="000000"/>
                          </a:solidFill>
                          <a:effectLst/>
                          <a:latin typeface="Calibri" panose="020F0502020204030204" pitchFamily="34" charset="0"/>
                        </a:rPr>
                        <a:t>55 556</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smtClean="0">
                          <a:solidFill>
                            <a:srgbClr val="000000"/>
                          </a:solidFill>
                          <a:effectLst/>
                          <a:latin typeface="Calibri" panose="020F0502020204030204" pitchFamily="34" charset="0"/>
                        </a:rPr>
                        <a:t>61 111</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100" b="0" i="0" u="none" strike="noStrike" dirty="0" smtClean="0">
                          <a:solidFill>
                            <a:srgbClr val="000000"/>
                          </a:solidFill>
                          <a:effectLst/>
                          <a:latin typeface="Calibri" panose="020F0502020204030204" pitchFamily="34" charset="0"/>
                        </a:rPr>
                        <a:t>66 667</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endParaRPr lang="en-ZA" sz="11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100" b="1" i="0" u="none" strike="noStrike" dirty="0">
                          <a:solidFill>
                            <a:srgbClr val="000000"/>
                          </a:solidFill>
                          <a:effectLst/>
                          <a:latin typeface="Calibri" panose="020F0502020204030204" pitchFamily="34" charset="0"/>
                        </a:rPr>
                        <a:t>Total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en-ZA" sz="1100" b="1" i="0" u="none" strike="noStrike">
                          <a:solidFill>
                            <a:srgbClr val="000000"/>
                          </a:solidFill>
                          <a:effectLst/>
                          <a:latin typeface="Calibri" panose="020F0502020204030204" pitchFamily="34" charset="0"/>
                        </a:rPr>
                        <a:t>R 392 000 000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2376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100" b="1" i="0" u="none" strike="noStrike">
                          <a:solidFill>
                            <a:srgbClr val="000000"/>
                          </a:solidFill>
                          <a:effectLst/>
                          <a:latin typeface="Calibri" panose="020F0502020204030204" pitchFamily="34" charset="0"/>
                        </a:rPr>
                        <a:t>Total Title Deeds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en-ZA" sz="1100" b="1" i="0" u="none" strike="noStrike" dirty="0" smtClean="0">
                          <a:solidFill>
                            <a:srgbClr val="000000"/>
                          </a:solidFill>
                          <a:effectLst/>
                          <a:latin typeface="Calibri" panose="020F0502020204030204" pitchFamily="34" charset="0"/>
                        </a:rPr>
                        <a:t>217 777</a:t>
                      </a:r>
                      <a:endParaRPr lang="en-ZA" sz="11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1256232" y="5669279"/>
            <a:ext cx="10220770" cy="1107996"/>
          </a:xfrm>
          <a:prstGeom prst="rect">
            <a:avLst/>
          </a:prstGeom>
          <a:noFill/>
          <a:ln>
            <a:solidFill>
              <a:sysClr val="windowText" lastClr="000000"/>
            </a:solidFill>
          </a:ln>
        </p:spPr>
        <p:txBody>
          <a:bodyPr wrap="square" rtlCol="0">
            <a:spAutoFit/>
          </a:bodyPr>
          <a:lstStyle/>
          <a:p>
            <a:pPr algn="ctr"/>
            <a:r>
              <a:rPr lang="en-ZA" sz="1600" kern="0" dirty="0">
                <a:solidFill>
                  <a:prstClr val="black"/>
                </a:solidFill>
              </a:rPr>
              <a:t>The above illustrates the projections in the outer years, in addressing the backlog of 244 000 title deeds , the department in the first draft business plan for 2017 MTEF, allocated R330 mil linked to 183 333 Title Deeds over and above the 2016 – 2017 Allocation and Projection. </a:t>
            </a:r>
          </a:p>
          <a:p>
            <a:endParaRPr lang="en-ZA" kern="0" dirty="0">
              <a:solidFill>
                <a:prstClr val="black"/>
              </a:solidFill>
            </a:endParaRPr>
          </a:p>
        </p:txBody>
      </p:sp>
    </p:spTree>
    <p:extLst>
      <p:ext uri="{BB962C8B-B14F-4D97-AF65-F5344CB8AC3E}">
        <p14:creationId xmlns:p14="http://schemas.microsoft.com/office/powerpoint/2010/main" val="2061276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876301"/>
            <a:ext cx="9012119" cy="1038225"/>
          </a:xfrm>
          <a:solidFill>
            <a:schemeClr val="accent5">
              <a:lumMod val="60000"/>
              <a:lumOff val="40000"/>
            </a:schemeClr>
          </a:solidFill>
        </p:spPr>
        <p:txBody>
          <a:bodyPr>
            <a:normAutofit fontScale="90000"/>
          </a:bodyPr>
          <a:lstStyle/>
          <a:p>
            <a:pPr algn="ctr"/>
            <a:r>
              <a:rPr lang="en-ZA" b="1" dirty="0" smtClean="0"/>
              <a:t>POST -1994</a:t>
            </a:r>
            <a:br>
              <a:rPr lang="en-ZA" b="1" dirty="0" smtClean="0"/>
            </a:br>
            <a:r>
              <a:rPr lang="en-ZA" b="1" dirty="0" smtClean="0"/>
              <a:t>TITLE DEEDS REGISTERED TO DATE</a:t>
            </a:r>
            <a:endParaRPr lang="en-ZA" b="1" dirty="0"/>
          </a:p>
        </p:txBody>
      </p:sp>
      <p:graphicFrame>
        <p:nvGraphicFramePr>
          <p:cNvPr id="4" name="Content Placeholder 3"/>
          <p:cNvGraphicFramePr>
            <a:graphicFrameLocks noGrp="1"/>
          </p:cNvGraphicFramePr>
          <p:nvPr>
            <p:ph idx="1"/>
            <p:extLst/>
          </p:nvPr>
        </p:nvGraphicFramePr>
        <p:xfrm>
          <a:off x="1524001" y="2105025"/>
          <a:ext cx="9012117" cy="741680"/>
        </p:xfrm>
        <a:graphic>
          <a:graphicData uri="http://schemas.openxmlformats.org/drawingml/2006/table">
            <a:tbl>
              <a:tblPr firstRow="1" bandRow="1">
                <a:tableStyleId>{5C22544A-7EE6-4342-B048-85BDC9FD1C3A}</a:tableStyleId>
              </a:tblPr>
              <a:tblGrid>
                <a:gridCol w="1572350"/>
                <a:gridCol w="1431691"/>
                <a:gridCol w="1502019"/>
                <a:gridCol w="1502019"/>
                <a:gridCol w="1502019"/>
                <a:gridCol w="1502019"/>
              </a:tblGrid>
              <a:tr h="370840">
                <a:tc>
                  <a:txBody>
                    <a:bodyPr/>
                    <a:lstStyle/>
                    <a:p>
                      <a:pPr algn="ctr"/>
                      <a:r>
                        <a:rPr lang="en-ZA" sz="1600" dirty="0" smtClean="0">
                          <a:latin typeface="+mj-lt"/>
                          <a:cs typeface="Arial" pitchFamily="34" charset="0"/>
                        </a:rPr>
                        <a:t>JOHANNESBURG</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TSHWANE</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EKURHULENI</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SEDIBENG</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WEST RAND</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TOTAL</a:t>
                      </a:r>
                      <a:endParaRPr lang="en-ZA" sz="1600" dirty="0">
                        <a:latin typeface="+mj-lt"/>
                        <a:cs typeface="Arial" pitchFamily="34" charset="0"/>
                      </a:endParaRPr>
                    </a:p>
                  </a:txBody>
                  <a:tcPr marL="68580" marR="68580"/>
                </a:tc>
              </a:tr>
              <a:tr h="370840">
                <a:tc>
                  <a:txBody>
                    <a:bodyPr/>
                    <a:lstStyle/>
                    <a:p>
                      <a:pPr algn="ctr"/>
                      <a:r>
                        <a:rPr lang="en-ZA" sz="1600" dirty="0" smtClean="0">
                          <a:latin typeface="+mj-lt"/>
                          <a:cs typeface="Arial" pitchFamily="34" charset="0"/>
                        </a:rPr>
                        <a:t>804</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15997</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2521</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95</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1609</a:t>
                      </a:r>
                      <a:endParaRPr lang="en-ZA" sz="1600" dirty="0">
                        <a:latin typeface="+mj-lt"/>
                        <a:cs typeface="Arial" pitchFamily="34" charset="0"/>
                      </a:endParaRPr>
                    </a:p>
                  </a:txBody>
                  <a:tcPr marL="68580" marR="68580"/>
                </a:tc>
                <a:tc>
                  <a:txBody>
                    <a:bodyPr/>
                    <a:lstStyle/>
                    <a:p>
                      <a:pPr algn="ctr"/>
                      <a:r>
                        <a:rPr lang="en-ZA" sz="1600" dirty="0" smtClean="0">
                          <a:latin typeface="+mj-lt"/>
                          <a:cs typeface="Arial" pitchFamily="34" charset="0"/>
                        </a:rPr>
                        <a:t>21026</a:t>
                      </a:r>
                    </a:p>
                  </a:txBody>
                  <a:tcPr marL="68580" marR="68580"/>
                </a:tc>
              </a:tr>
            </a:tbl>
          </a:graphicData>
        </a:graphic>
      </p:graphicFrame>
      <p:sp>
        <p:nvSpPr>
          <p:cNvPr id="5" name="Title 1"/>
          <p:cNvSpPr txBox="1">
            <a:spLocks/>
          </p:cNvSpPr>
          <p:nvPr/>
        </p:nvSpPr>
        <p:spPr>
          <a:xfrm>
            <a:off x="1524001" y="3528219"/>
            <a:ext cx="9012115" cy="1325563"/>
          </a:xfrm>
          <a:prstGeom prst="rect">
            <a:avLst/>
          </a:prstGeom>
          <a:solidFill>
            <a:schemeClr val="accent5">
              <a:lumMod val="60000"/>
              <a:lumOff val="40000"/>
            </a:schemeClr>
          </a:solidFill>
        </p:spPr>
        <p:txBody>
          <a:bodyPr vert="horz" lIns="91440" tIns="45720" rIns="91440" bIns="45720" rtlCol="0" anchor="ctr">
            <a:normAutofit fontScale="85000" lnSpcReduction="10000"/>
          </a:bodyPr>
          <a:lstStyle/>
          <a:p>
            <a:pPr algn="ctr">
              <a:lnSpc>
                <a:spcPct val="90000"/>
              </a:lnSpc>
              <a:spcBef>
                <a:spcPct val="0"/>
              </a:spcBef>
              <a:defRPr/>
            </a:pPr>
            <a:r>
              <a:rPr lang="en-ZA" sz="4400" b="1" dirty="0">
                <a:latin typeface="+mj-lt"/>
                <a:ea typeface="+mj-ea"/>
                <a:cs typeface="+mj-cs"/>
              </a:rPr>
              <a:t>POST -1994</a:t>
            </a:r>
            <a:br>
              <a:rPr lang="en-ZA" sz="4400" b="1" dirty="0">
                <a:latin typeface="+mj-lt"/>
                <a:ea typeface="+mj-ea"/>
                <a:cs typeface="+mj-cs"/>
              </a:rPr>
            </a:br>
            <a:r>
              <a:rPr lang="en-ZA" sz="4400" b="1" dirty="0">
                <a:latin typeface="+mj-lt"/>
                <a:ea typeface="+mj-ea"/>
                <a:cs typeface="+mj-cs"/>
              </a:rPr>
              <a:t>INSTRUCTIONS ISSUED TO CONVEYANCERS</a:t>
            </a:r>
          </a:p>
        </p:txBody>
      </p:sp>
      <p:graphicFrame>
        <p:nvGraphicFramePr>
          <p:cNvPr id="6" name="Content Placeholder 3"/>
          <p:cNvGraphicFramePr>
            <a:graphicFrameLocks/>
          </p:cNvGraphicFramePr>
          <p:nvPr>
            <p:extLst/>
          </p:nvPr>
        </p:nvGraphicFramePr>
        <p:xfrm>
          <a:off x="1524000" y="5057775"/>
          <a:ext cx="9012119" cy="706120"/>
        </p:xfrm>
        <a:graphic>
          <a:graphicData uri="http://schemas.openxmlformats.org/drawingml/2006/table">
            <a:tbl>
              <a:tblPr firstRow="1" bandRow="1">
                <a:tableStyleId>{5C22544A-7EE6-4342-B048-85BDC9FD1C3A}</a:tableStyleId>
              </a:tblPr>
              <a:tblGrid>
                <a:gridCol w="1572349"/>
                <a:gridCol w="1431690"/>
                <a:gridCol w="1502020"/>
                <a:gridCol w="1502020"/>
                <a:gridCol w="1502020"/>
                <a:gridCol w="1502020"/>
              </a:tblGrid>
              <a:tr h="0">
                <a:tc>
                  <a:txBody>
                    <a:bodyPr/>
                    <a:lstStyle/>
                    <a:p>
                      <a:pPr algn="ctr"/>
                      <a:r>
                        <a:rPr lang="en-ZA" sz="1600" dirty="0" smtClean="0"/>
                        <a:t>JOHANNESBURG</a:t>
                      </a:r>
                      <a:endParaRPr lang="en-ZA" sz="1600" dirty="0"/>
                    </a:p>
                  </a:txBody>
                  <a:tcPr marL="68580" marR="68580"/>
                </a:tc>
                <a:tc>
                  <a:txBody>
                    <a:bodyPr/>
                    <a:lstStyle/>
                    <a:p>
                      <a:pPr algn="ctr"/>
                      <a:r>
                        <a:rPr lang="en-ZA" sz="1600" dirty="0" smtClean="0"/>
                        <a:t>TSHWANE</a:t>
                      </a:r>
                      <a:endParaRPr lang="en-ZA" sz="1600" dirty="0"/>
                    </a:p>
                  </a:txBody>
                  <a:tcPr marL="68580" marR="68580"/>
                </a:tc>
                <a:tc>
                  <a:txBody>
                    <a:bodyPr/>
                    <a:lstStyle/>
                    <a:p>
                      <a:pPr algn="ctr"/>
                      <a:r>
                        <a:rPr lang="en-ZA" sz="1600" dirty="0" smtClean="0"/>
                        <a:t>EKURHULENI</a:t>
                      </a:r>
                      <a:endParaRPr lang="en-ZA" sz="1600" dirty="0"/>
                    </a:p>
                  </a:txBody>
                  <a:tcPr marL="68580" marR="68580"/>
                </a:tc>
                <a:tc>
                  <a:txBody>
                    <a:bodyPr/>
                    <a:lstStyle/>
                    <a:p>
                      <a:pPr algn="ctr"/>
                      <a:r>
                        <a:rPr lang="en-ZA" sz="1600" dirty="0" smtClean="0"/>
                        <a:t>SEDIBENG</a:t>
                      </a:r>
                      <a:endParaRPr lang="en-ZA" sz="1600" dirty="0"/>
                    </a:p>
                  </a:txBody>
                  <a:tcPr marL="68580" marR="68580"/>
                </a:tc>
                <a:tc>
                  <a:txBody>
                    <a:bodyPr/>
                    <a:lstStyle/>
                    <a:p>
                      <a:pPr algn="ctr"/>
                      <a:r>
                        <a:rPr lang="en-ZA" sz="1600" dirty="0" smtClean="0"/>
                        <a:t>WEST RAND</a:t>
                      </a:r>
                      <a:endParaRPr lang="en-ZA" sz="1600" dirty="0"/>
                    </a:p>
                  </a:txBody>
                  <a:tcPr marL="68580" marR="68580"/>
                </a:tc>
                <a:tc>
                  <a:txBody>
                    <a:bodyPr/>
                    <a:lstStyle/>
                    <a:p>
                      <a:pPr algn="ctr"/>
                      <a:r>
                        <a:rPr lang="en-ZA" sz="1600" dirty="0" smtClean="0"/>
                        <a:t>TOTAL</a:t>
                      </a:r>
                      <a:endParaRPr lang="en-ZA" sz="1600" dirty="0"/>
                    </a:p>
                  </a:txBody>
                  <a:tcPr marL="68580" marR="68580"/>
                </a:tc>
              </a:tr>
              <a:tr h="370840">
                <a:tc>
                  <a:txBody>
                    <a:bodyPr/>
                    <a:lstStyle/>
                    <a:p>
                      <a:pPr algn="ctr"/>
                      <a:r>
                        <a:rPr lang="en-ZA" dirty="0" smtClean="0"/>
                        <a:t>5097</a:t>
                      </a:r>
                      <a:endParaRPr lang="en-ZA" dirty="0"/>
                    </a:p>
                  </a:txBody>
                  <a:tcPr marL="68580" marR="68580"/>
                </a:tc>
                <a:tc>
                  <a:txBody>
                    <a:bodyPr/>
                    <a:lstStyle/>
                    <a:p>
                      <a:pPr algn="ctr"/>
                      <a:r>
                        <a:rPr lang="en-ZA" dirty="0" smtClean="0"/>
                        <a:t>31977</a:t>
                      </a:r>
                      <a:endParaRPr lang="en-ZA" dirty="0"/>
                    </a:p>
                  </a:txBody>
                  <a:tcPr marL="68580" marR="68580"/>
                </a:tc>
                <a:tc>
                  <a:txBody>
                    <a:bodyPr/>
                    <a:lstStyle/>
                    <a:p>
                      <a:pPr algn="ctr"/>
                      <a:r>
                        <a:rPr lang="en-ZA" dirty="0" smtClean="0"/>
                        <a:t>20944</a:t>
                      </a:r>
                      <a:endParaRPr lang="en-ZA" dirty="0"/>
                    </a:p>
                  </a:txBody>
                  <a:tcPr marL="68580" marR="68580"/>
                </a:tc>
                <a:tc>
                  <a:txBody>
                    <a:bodyPr/>
                    <a:lstStyle/>
                    <a:p>
                      <a:pPr algn="ctr"/>
                      <a:r>
                        <a:rPr lang="en-ZA" dirty="0" smtClean="0"/>
                        <a:t>283</a:t>
                      </a:r>
                      <a:endParaRPr lang="en-ZA" dirty="0"/>
                    </a:p>
                  </a:txBody>
                  <a:tcPr marL="68580" marR="68580"/>
                </a:tc>
                <a:tc>
                  <a:txBody>
                    <a:bodyPr/>
                    <a:lstStyle/>
                    <a:p>
                      <a:pPr algn="ctr"/>
                      <a:r>
                        <a:rPr lang="en-ZA" dirty="0" smtClean="0"/>
                        <a:t>11646</a:t>
                      </a:r>
                      <a:endParaRPr lang="en-ZA" dirty="0"/>
                    </a:p>
                  </a:txBody>
                  <a:tcPr marL="68580" marR="68580"/>
                </a:tc>
                <a:tc>
                  <a:txBody>
                    <a:bodyPr/>
                    <a:lstStyle/>
                    <a:p>
                      <a:pPr algn="ctr"/>
                      <a:r>
                        <a:rPr lang="en-ZA" dirty="0" smtClean="0"/>
                        <a:t>69947</a:t>
                      </a:r>
                    </a:p>
                  </a:txBody>
                  <a:tcPr marL="68580" marR="68580"/>
                </a:tc>
              </a:tr>
            </a:tbl>
          </a:graphicData>
        </a:graphic>
      </p:graphicFrame>
    </p:spTree>
    <p:extLst>
      <p:ext uri="{BB962C8B-B14F-4D97-AF65-F5344CB8AC3E}">
        <p14:creationId xmlns:p14="http://schemas.microsoft.com/office/powerpoint/2010/main" val="418029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1" y="719666"/>
          <a:ext cx="8743949" cy="5674360"/>
        </p:xfrm>
        <a:graphic>
          <a:graphicData uri="http://schemas.openxmlformats.org/drawingml/2006/table">
            <a:tbl>
              <a:tblPr firstRow="1" bandRow="1">
                <a:tableStyleId>{5C22544A-7EE6-4342-B048-85BDC9FD1C3A}</a:tableStyleId>
              </a:tblPr>
              <a:tblGrid>
                <a:gridCol w="3101369"/>
                <a:gridCol w="5642580"/>
              </a:tblGrid>
              <a:tr h="370840">
                <a:tc>
                  <a:txBody>
                    <a:bodyPr/>
                    <a:lstStyle/>
                    <a:p>
                      <a:r>
                        <a:rPr lang="en-ZA" dirty="0" smtClean="0"/>
                        <a:t>CHALLENGES</a:t>
                      </a:r>
                      <a:endParaRPr lang="en-ZA" dirty="0"/>
                    </a:p>
                  </a:txBody>
                  <a:tcPr marL="68580" marR="68580"/>
                </a:tc>
                <a:tc>
                  <a:txBody>
                    <a:bodyPr/>
                    <a:lstStyle/>
                    <a:p>
                      <a:r>
                        <a:rPr lang="en-ZA" dirty="0" smtClean="0"/>
                        <a:t>INTERVENTIONS</a:t>
                      </a:r>
                      <a:endParaRPr lang="en-ZA" dirty="0"/>
                    </a:p>
                  </a:txBody>
                  <a:tcPr marL="68580" marR="68580"/>
                </a:tc>
              </a:tr>
              <a:tr h="370840">
                <a:tc>
                  <a:txBody>
                    <a:bodyPr/>
                    <a:lstStyle/>
                    <a:p>
                      <a:pPr marL="342900" indent="-342900">
                        <a:buFont typeface="+mj-lt"/>
                        <a:buAutoNum type="arabicPeriod"/>
                      </a:pPr>
                      <a:r>
                        <a:rPr lang="en-ZA" dirty="0" smtClean="0"/>
                        <a:t>Disputed</a:t>
                      </a:r>
                      <a:r>
                        <a:rPr lang="en-ZA" baseline="0" dirty="0" smtClean="0"/>
                        <a:t> properties</a:t>
                      </a:r>
                      <a:endParaRPr lang="en-ZA" dirty="0"/>
                    </a:p>
                  </a:txBody>
                  <a:tcPr marL="68580" marR="68580"/>
                </a:tc>
                <a:tc>
                  <a:txBody>
                    <a:bodyPr/>
                    <a:lstStyle/>
                    <a:p>
                      <a:r>
                        <a:rPr lang="en-ZA" dirty="0" smtClean="0"/>
                        <a:t>The Department has a quasi judicial structure</a:t>
                      </a:r>
                      <a:r>
                        <a:rPr lang="en-ZA" baseline="0" dirty="0" smtClean="0"/>
                        <a:t> that deals with disputed properties although the process can take a long time depending on the complexity of the case and the number witness to be subpoenaed </a:t>
                      </a:r>
                      <a:endParaRPr lang="en-ZA" dirty="0"/>
                    </a:p>
                  </a:txBody>
                  <a:tcPr marL="68580" marR="68580"/>
                </a:tc>
              </a:tr>
              <a:tr h="370840">
                <a:tc>
                  <a:txBody>
                    <a:bodyPr/>
                    <a:lstStyle/>
                    <a:p>
                      <a:pPr marL="0" indent="0">
                        <a:buFont typeface="+mj-lt"/>
                        <a:buNone/>
                      </a:pPr>
                      <a:r>
                        <a:rPr lang="en-ZA" dirty="0" smtClean="0"/>
                        <a:t>2.   Missing</a:t>
                      </a:r>
                      <a:r>
                        <a:rPr lang="en-ZA" baseline="0" dirty="0" smtClean="0"/>
                        <a:t> beneficiaries</a:t>
                      </a:r>
                      <a:endParaRPr lang="en-ZA" dirty="0"/>
                    </a:p>
                  </a:txBody>
                  <a:tcPr marL="68580" marR="68580"/>
                </a:tc>
                <a:tc>
                  <a:txBody>
                    <a:bodyPr/>
                    <a:lstStyle/>
                    <a:p>
                      <a:r>
                        <a:rPr lang="en-ZA" dirty="0" smtClean="0"/>
                        <a:t>The list of missing beneficiaries</a:t>
                      </a:r>
                      <a:r>
                        <a:rPr lang="en-ZA" baseline="0" dirty="0" smtClean="0"/>
                        <a:t> is advertised on local newspapers and the Department works closely with Ward Councillors  </a:t>
                      </a:r>
                      <a:endParaRPr lang="en-ZA" dirty="0"/>
                    </a:p>
                  </a:txBody>
                  <a:tcPr marL="68580" marR="68580"/>
                </a:tc>
              </a:tr>
              <a:tr h="370840">
                <a:tc>
                  <a:txBody>
                    <a:bodyPr/>
                    <a:lstStyle/>
                    <a:p>
                      <a:pPr marL="342900" indent="-342900">
                        <a:buFont typeface="+mj-lt"/>
                        <a:buAutoNum type="arabicPeriod" startAt="3"/>
                      </a:pPr>
                      <a:r>
                        <a:rPr lang="en-ZA" baseline="0" dirty="0" smtClean="0"/>
                        <a:t>Estate matters where parents are deceased </a:t>
                      </a:r>
                      <a:endParaRPr lang="en-ZA" dirty="0"/>
                    </a:p>
                  </a:txBody>
                  <a:tcPr marL="68580" marR="68580"/>
                </a:tc>
                <a:tc>
                  <a:txBody>
                    <a:bodyPr/>
                    <a:lstStyle/>
                    <a:p>
                      <a:r>
                        <a:rPr lang="en-ZA" dirty="0" smtClean="0"/>
                        <a:t>Beneficiaries</a:t>
                      </a:r>
                      <a:r>
                        <a:rPr lang="en-ZA" baseline="0" dirty="0" smtClean="0"/>
                        <a:t> are advised to report estates of the deceased to the Master of High Court and are also referred to pro-bono lawyers where necessary.  The process can take years thus delaying transfer of respective properties</a:t>
                      </a:r>
                      <a:endParaRPr lang="en-ZA" dirty="0"/>
                    </a:p>
                  </a:txBody>
                  <a:tcPr marL="68580" marR="68580"/>
                </a:tc>
              </a:tr>
              <a:tr h="370840">
                <a:tc>
                  <a:txBody>
                    <a:bodyPr/>
                    <a:lstStyle/>
                    <a:p>
                      <a:pPr marL="0" indent="0">
                        <a:buFont typeface="+mj-lt"/>
                        <a:buNone/>
                      </a:pPr>
                      <a:r>
                        <a:rPr lang="en-ZA" dirty="0" smtClean="0"/>
                        <a:t>4.    Property invasions</a:t>
                      </a:r>
                      <a:endParaRPr lang="en-ZA" dirty="0"/>
                    </a:p>
                  </a:txBody>
                  <a:tcPr marL="68580" marR="68580"/>
                </a:tc>
                <a:tc>
                  <a:txBody>
                    <a:bodyPr/>
                    <a:lstStyle/>
                    <a:p>
                      <a:r>
                        <a:rPr lang="en-ZA" dirty="0" smtClean="0"/>
                        <a:t>Previously</a:t>
                      </a:r>
                      <a:r>
                        <a:rPr lang="en-ZA" baseline="0" dirty="0" smtClean="0"/>
                        <a:t>, the Department linked beneficiaries to stands or projects and registered properties to individuals before taking occupation.  There is large number of title deeds registered to beneficiaries who never took occupation due to property invasions.  The Department is to compile a database of such properties and apply for cancellation through High Court</a:t>
                      </a:r>
                      <a:endParaRPr lang="en-ZA" dirty="0"/>
                    </a:p>
                  </a:txBody>
                  <a:tcPr marL="68580" marR="68580"/>
                </a:tc>
              </a:tr>
            </a:tbl>
          </a:graphicData>
        </a:graphic>
      </p:graphicFrame>
    </p:spTree>
    <p:extLst>
      <p:ext uri="{BB962C8B-B14F-4D97-AF65-F5344CB8AC3E}">
        <p14:creationId xmlns:p14="http://schemas.microsoft.com/office/powerpoint/2010/main" val="3070821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7351747"/>
              </p:ext>
            </p:extLst>
          </p:nvPr>
        </p:nvGraphicFramePr>
        <p:xfrm>
          <a:off x="1724026" y="876300"/>
          <a:ext cx="8829675" cy="3296920"/>
        </p:xfrm>
        <a:graphic>
          <a:graphicData uri="http://schemas.openxmlformats.org/drawingml/2006/table">
            <a:tbl>
              <a:tblPr firstRow="1" bandRow="1">
                <a:tableStyleId>{5C22544A-7EE6-4342-B048-85BDC9FD1C3A}</a:tableStyleId>
              </a:tblPr>
              <a:tblGrid>
                <a:gridCol w="3131775"/>
                <a:gridCol w="5697900"/>
              </a:tblGrid>
              <a:tr h="370840">
                <a:tc>
                  <a:txBody>
                    <a:bodyPr/>
                    <a:lstStyle/>
                    <a:p>
                      <a:r>
                        <a:rPr lang="en-ZA" dirty="0" smtClean="0"/>
                        <a:t>CHALLENGES</a:t>
                      </a:r>
                      <a:endParaRPr lang="en-ZA" dirty="0"/>
                    </a:p>
                  </a:txBody>
                  <a:tcPr marL="68580" marR="68580"/>
                </a:tc>
                <a:tc>
                  <a:txBody>
                    <a:bodyPr/>
                    <a:lstStyle/>
                    <a:p>
                      <a:r>
                        <a:rPr lang="en-ZA" dirty="0" smtClean="0"/>
                        <a:t>INTERVENTIONS</a:t>
                      </a:r>
                      <a:endParaRPr lang="en-ZA" dirty="0"/>
                    </a:p>
                  </a:txBody>
                  <a:tcPr marL="68580" marR="68580"/>
                </a:tc>
              </a:tr>
              <a:tr h="370840">
                <a:tc>
                  <a:txBody>
                    <a:bodyPr/>
                    <a:lstStyle/>
                    <a:p>
                      <a:pPr marL="342900" indent="-342900">
                        <a:buFont typeface="+mj-lt"/>
                        <a:buAutoNum type="arabicPeriod" startAt="5"/>
                      </a:pPr>
                      <a:r>
                        <a:rPr lang="en-ZA" dirty="0" smtClean="0"/>
                        <a:t>Delays at Municipal level with regards to </a:t>
                      </a:r>
                    </a:p>
                    <a:p>
                      <a:pPr marL="0" indent="0">
                        <a:buFont typeface="+mj-lt"/>
                        <a:buNone/>
                      </a:pPr>
                      <a:r>
                        <a:rPr lang="en-ZA" dirty="0" smtClean="0"/>
                        <a:t>       signing Power</a:t>
                      </a:r>
                      <a:r>
                        <a:rPr lang="en-ZA" baseline="0" dirty="0" smtClean="0"/>
                        <a:t> of </a:t>
                      </a:r>
                    </a:p>
                    <a:p>
                      <a:pPr marL="0" indent="0">
                        <a:buFont typeface="+mj-lt"/>
                        <a:buNone/>
                      </a:pPr>
                      <a:r>
                        <a:rPr lang="en-ZA" baseline="0" dirty="0" smtClean="0"/>
                        <a:t>       Attorneys</a:t>
                      </a:r>
                      <a:endParaRPr lang="en-ZA" dirty="0"/>
                    </a:p>
                  </a:txBody>
                  <a:tcPr marL="68580" marR="68580"/>
                </a:tc>
                <a:tc>
                  <a:txBody>
                    <a:bodyPr/>
                    <a:lstStyle/>
                    <a:p>
                      <a:r>
                        <a:rPr lang="en-ZA" dirty="0" smtClean="0"/>
                        <a:t>Continuous engagement with respective</a:t>
                      </a:r>
                      <a:r>
                        <a:rPr lang="en-ZA" baseline="0" dirty="0" smtClean="0"/>
                        <a:t> municipalities</a:t>
                      </a:r>
                      <a:r>
                        <a:rPr lang="en-ZA" dirty="0" smtClean="0"/>
                        <a:t> to fast-track</a:t>
                      </a:r>
                      <a:r>
                        <a:rPr lang="en-ZA" baseline="0" dirty="0" smtClean="0"/>
                        <a:t> issuance of title deeds</a:t>
                      </a:r>
                      <a:endParaRPr lang="en-ZA" dirty="0"/>
                    </a:p>
                  </a:txBody>
                  <a:tcPr marL="68580" marR="68580"/>
                </a:tc>
              </a:tr>
              <a:tr h="370840">
                <a:tc>
                  <a:txBody>
                    <a:bodyPr/>
                    <a:lstStyle/>
                    <a:p>
                      <a:pPr marL="342900" indent="-342900">
                        <a:buAutoNum type="arabicPeriod" startAt="6"/>
                      </a:pPr>
                      <a:r>
                        <a:rPr lang="en-ZA" dirty="0" smtClean="0"/>
                        <a:t>Township registers not</a:t>
                      </a:r>
                    </a:p>
                    <a:p>
                      <a:pPr marL="0" indent="0">
                        <a:buNone/>
                      </a:pPr>
                      <a:r>
                        <a:rPr lang="en-ZA" dirty="0" smtClean="0"/>
                        <a:t>       opened</a:t>
                      </a:r>
                      <a:r>
                        <a:rPr lang="en-ZA" baseline="0" dirty="0" smtClean="0"/>
                        <a:t> due to</a:t>
                      </a:r>
                    </a:p>
                    <a:p>
                      <a:pPr marL="0" indent="0">
                        <a:buNone/>
                      </a:pPr>
                      <a:r>
                        <a:rPr lang="en-ZA" baseline="0" dirty="0" smtClean="0"/>
                        <a:t>       outstanding conditions</a:t>
                      </a:r>
                      <a:endParaRPr lang="en-ZA" dirty="0"/>
                    </a:p>
                  </a:txBody>
                  <a:tcPr marL="68580" marR="68580"/>
                </a:tc>
                <a:tc>
                  <a:txBody>
                    <a:bodyPr/>
                    <a:lstStyle/>
                    <a:p>
                      <a:r>
                        <a:rPr lang="en-ZA" dirty="0" smtClean="0"/>
                        <a:t>The Department is</a:t>
                      </a:r>
                      <a:r>
                        <a:rPr lang="en-ZA" baseline="0" dirty="0" smtClean="0"/>
                        <a:t> in a process of appointing a panel of Town Planners to address the backlog of township proclamation and registration thereafter.  As a temporary measure, municipalities are engaged to relax some conditions for the purpose of lodging applications with Deeds Offices.</a:t>
                      </a:r>
                      <a:endParaRPr lang="en-ZA" dirty="0"/>
                    </a:p>
                  </a:txBody>
                  <a:tcPr marL="68580" marR="68580"/>
                </a:tc>
              </a:tr>
            </a:tbl>
          </a:graphicData>
        </a:graphic>
      </p:graphicFrame>
    </p:spTree>
    <p:extLst>
      <p:ext uri="{BB962C8B-B14F-4D97-AF65-F5344CB8AC3E}">
        <p14:creationId xmlns:p14="http://schemas.microsoft.com/office/powerpoint/2010/main" val="128397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5310" name="think-cell Slide" r:id="rId27" imgW="360" imgH="360" progId="TCLayout.ActiveDocument.1">
                  <p:embed/>
                </p:oleObj>
              </mc:Choice>
              <mc:Fallback>
                <p:oleObj name="think-cell Slide" r:id="rId27" imgW="360" imgH="36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5" hidden="1"/>
          <p:cNvSpPr>
            <a:spLocks noChangeArrowheads="1"/>
          </p:cNvSpPr>
          <p:nvPr>
            <p:custDataLst>
              <p:tags r:id="rId3"/>
            </p:custDataLst>
          </p:nvPr>
        </p:nvSpPr>
        <p:spPr bwMode="auto">
          <a:xfrm>
            <a:off x="1338262" y="1"/>
            <a:ext cx="530226" cy="339725"/>
          </a:xfrm>
          <a:prstGeom prst="rect">
            <a:avLst/>
          </a:prstGeom>
          <a:solidFill>
            <a:schemeClr val="bg1"/>
          </a:solidFill>
          <a:ln w="12700">
            <a:solidFill>
              <a:schemeClr val="tx1"/>
            </a:solidFill>
            <a:round/>
            <a:headEnd/>
            <a:tailEnd/>
          </a:ln>
        </p:spPr>
        <p:txBody>
          <a:bodyPr vert="horz" wrap="none" lIns="0" tIns="0" rIns="0" bIns="0" numCol="1" spcCol="0" anchorCtr="0">
            <a:no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spcBef>
                <a:spcPct val="0"/>
              </a:spcBef>
              <a:spcAft>
                <a:spcPct val="0"/>
              </a:spcAft>
              <a:buClr>
                <a:srgbClr val="EDE7D5"/>
              </a:buClr>
            </a:pPr>
            <a:endParaRPr lang="en-ZA" altLang="en-US" i="0" dirty="0">
              <a:solidFill>
                <a:srgbClr val="3C3C3B"/>
              </a:solidFill>
              <a:latin typeface="Calibri"/>
              <a:sym typeface="+mn-lt"/>
            </a:endParaRPr>
          </a:p>
        </p:txBody>
      </p:sp>
      <p:sp>
        <p:nvSpPr>
          <p:cNvPr id="2" name="Title 1"/>
          <p:cNvSpPr>
            <a:spLocks noGrp="1"/>
          </p:cNvSpPr>
          <p:nvPr>
            <p:ph type="title"/>
          </p:nvPr>
        </p:nvSpPr>
        <p:spPr>
          <a:xfrm>
            <a:off x="1770063" y="752475"/>
            <a:ext cx="8647112" cy="553998"/>
          </a:xfrm>
        </p:spPr>
        <p:txBody>
          <a:bodyPr/>
          <a:lstStyle/>
          <a:p>
            <a:pPr>
              <a:defRPr/>
            </a:pPr>
            <a:r>
              <a:rPr lang="en-ZA" dirty="0">
                <a:latin typeface="+mn-lt"/>
              </a:rPr>
              <a:t>There is an upward trend in approved foundations and wall plates suggesting that more units will be completed going forward</a:t>
            </a:r>
            <a:endParaRPr lang="en-GB" dirty="0">
              <a:latin typeface="+mn-lt"/>
            </a:endParaRPr>
          </a:p>
        </p:txBody>
      </p:sp>
      <p:graphicFrame>
        <p:nvGraphicFramePr>
          <p:cNvPr id="63493" name="Object 3"/>
          <p:cNvGraphicFramePr>
            <a:graphicFrameLocks/>
          </p:cNvGraphicFramePr>
          <p:nvPr>
            <p:custDataLst>
              <p:tags r:id="rId4"/>
            </p:custDataLst>
            <p:extLst/>
          </p:nvPr>
        </p:nvGraphicFramePr>
        <p:xfrm>
          <a:off x="1803400" y="3708400"/>
          <a:ext cx="2806810" cy="1714466"/>
        </p:xfrm>
        <a:graphic>
          <a:graphicData uri="http://schemas.openxmlformats.org/presentationml/2006/ole">
            <mc:AlternateContent xmlns:mc="http://schemas.openxmlformats.org/markup-compatibility/2006">
              <mc:Choice xmlns:v="urn:schemas-microsoft-com:vml" Requires="v">
                <p:oleObj spid="_x0000_s5311" name="Chart" r:id="rId29" imgW="2804196" imgH="1714608" progId="MSGraph.Chart.8">
                  <p:embed followColorScheme="full"/>
                </p:oleObj>
              </mc:Choice>
              <mc:Fallback>
                <p:oleObj name="Chart" r:id="rId29" imgW="2804196" imgH="1714608" progId="MSGraph.Chart.8">
                  <p:embed followColorScheme="full"/>
                  <p:pic>
                    <p:nvPicPr>
                      <p:cNvPr id="0" name=""/>
                      <p:cNvPicPr>
                        <a:picLocks noChangeArrowheads="1"/>
                      </p:cNvPicPr>
                      <p:nvPr/>
                    </p:nvPicPr>
                    <p:blipFill>
                      <a:blip r:embed="rId30"/>
                      <a:srcRect/>
                      <a:stretch>
                        <a:fillRect/>
                      </a:stretch>
                    </p:blipFill>
                    <p:spPr bwMode="auto">
                      <a:xfrm>
                        <a:off x="1803400" y="3708400"/>
                        <a:ext cx="2806810" cy="171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Placeholder 9"/>
          <p:cNvSpPr>
            <a:spLocks noGrp="1"/>
          </p:cNvSpPr>
          <p:nvPr>
            <p:custDataLst>
              <p:tags r:id="rId5"/>
            </p:custDataLst>
          </p:nvPr>
        </p:nvSpPr>
        <p:spPr bwMode="auto">
          <a:xfrm>
            <a:off x="3573464" y="5373689"/>
            <a:ext cx="257175"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6C4C5238-2E97-4ED5-8A65-121E7D9537D9}" type="datetime'''''''''''''Ju''''''n'''''''''''''">
              <a:rPr lang="en-GB" altLang="en-US" sz="1400">
                <a:solidFill>
                  <a:srgbClr val="3C3C3B"/>
                </a:solidFill>
                <a:cs typeface="+mn-cs"/>
              </a:rPr>
              <a:pPr marL="0" indent="0" algn="ctr">
                <a:lnSpc>
                  <a:spcPct val="100000"/>
                </a:lnSpc>
                <a:spcBef>
                  <a:spcPct val="0"/>
                </a:spcBef>
                <a:buNone/>
                <a:defRPr/>
              </a:pPr>
              <a:t>Jun</a:t>
            </a:fld>
            <a:endParaRPr lang="en-GB" sz="1400" dirty="0">
              <a:solidFill>
                <a:srgbClr val="3C3C3B"/>
              </a:solidFill>
              <a:ea typeface="MS PGothic"/>
              <a:cs typeface="+mn-cs"/>
              <a:sym typeface="Calibri"/>
            </a:endParaRPr>
          </a:p>
        </p:txBody>
      </p:sp>
      <p:sp>
        <p:nvSpPr>
          <p:cNvPr id="36" name="Text Placeholder 9"/>
          <p:cNvSpPr>
            <a:spLocks noGrp="1"/>
          </p:cNvSpPr>
          <p:nvPr>
            <p:custDataLst>
              <p:tags r:id="rId6"/>
            </p:custDataLst>
          </p:nvPr>
        </p:nvSpPr>
        <p:spPr bwMode="auto">
          <a:xfrm>
            <a:off x="3040064" y="5373689"/>
            <a:ext cx="328613"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E752C47-AC9D-4ABA-ACE9-744FAD55B93A}" type="datetime'''''''''''''''''''''''''''M''a''''''''''''''''y'''''''''">
              <a:rPr lang="en-US" altLang="en-US" sz="1400">
                <a:solidFill>
                  <a:srgbClr val="3C3C3B"/>
                </a:solidFill>
                <a:cs typeface="+mn-cs"/>
              </a:rPr>
              <a:pPr marL="0" indent="0" algn="ctr">
                <a:lnSpc>
                  <a:spcPct val="100000"/>
                </a:lnSpc>
                <a:spcBef>
                  <a:spcPct val="0"/>
                </a:spcBef>
                <a:buNone/>
                <a:defRPr/>
              </a:pPr>
              <a:t>May</a:t>
            </a:fld>
            <a:endParaRPr lang="en-GB" sz="1400" dirty="0">
              <a:solidFill>
                <a:srgbClr val="3C3C3B"/>
              </a:solidFill>
              <a:ea typeface="MS PGothic"/>
              <a:cs typeface="+mn-cs"/>
              <a:sym typeface="Calibri"/>
            </a:endParaRPr>
          </a:p>
        </p:txBody>
      </p:sp>
      <p:sp>
        <p:nvSpPr>
          <p:cNvPr id="63500" name="Text Placeholder 3"/>
          <p:cNvSpPr>
            <a:spLocks noGrp="1"/>
          </p:cNvSpPr>
          <p:nvPr>
            <p:custDataLst>
              <p:tags r:id="rId7"/>
            </p:custDataLst>
          </p:nvPr>
        </p:nvSpPr>
        <p:spPr bwMode="auto">
          <a:xfrm>
            <a:off x="2047875" y="5373689"/>
            <a:ext cx="312738"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1738BFB9-26AC-479C-8D30-893C8843E981}" type="datetime'''''''''''''M''''a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Mar</a:t>
            </a:fld>
            <a:endParaRPr lang="en-GB" altLang="en-US" i="0">
              <a:solidFill>
                <a:srgbClr val="3C3C3B"/>
              </a:solidFill>
              <a:latin typeface="Calibri"/>
              <a:sym typeface="+mn-lt"/>
            </a:endParaRPr>
          </a:p>
        </p:txBody>
      </p:sp>
      <p:sp>
        <p:nvSpPr>
          <p:cNvPr id="63499" name="Text Placeholder 12"/>
          <p:cNvSpPr>
            <a:spLocks noGrp="1"/>
          </p:cNvSpPr>
          <p:nvPr>
            <p:custDataLst>
              <p:tags r:id="rId8"/>
            </p:custDataLst>
          </p:nvPr>
        </p:nvSpPr>
        <p:spPr bwMode="auto">
          <a:xfrm>
            <a:off x="2570164" y="5373689"/>
            <a:ext cx="271463"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17E9E451-8D98-4211-838C-1957AC12C724}" type="datetime'''''''''Ap''''''''''''''''''''''''''''''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Apr</a:t>
            </a:fld>
            <a:endParaRPr lang="en-GB" altLang="en-US" i="0">
              <a:solidFill>
                <a:srgbClr val="3C3C3B"/>
              </a:solidFill>
              <a:latin typeface="Calibri"/>
              <a:sym typeface="+mn-lt"/>
            </a:endParaRPr>
          </a:p>
        </p:txBody>
      </p:sp>
      <p:sp>
        <p:nvSpPr>
          <p:cNvPr id="37" name="Rectangle 36"/>
          <p:cNvSpPr>
            <a:spLocks noGrp="1" noChangeArrowheads="1"/>
          </p:cNvSpPr>
          <p:nvPr>
            <p:custDataLst>
              <p:tags r:id="rId9"/>
            </p:custDataLst>
          </p:nvPr>
        </p:nvSpPr>
        <p:spPr bwMode="gray">
          <a:xfrm>
            <a:off x="3975100" y="3863976"/>
            <a:ext cx="457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59F0D586-6383-4248-B66E-5D6DB61629FE}" type="datetime'''''''''''''''''''1'''',''''''''''''1''''''''''''8''''''0'''">
              <a:rPr lang="en-ZA" altLang="en-US" sz="1400">
                <a:solidFill>
                  <a:srgbClr val="3C3C3B"/>
                </a:solidFill>
                <a:sym typeface="+mn-lt"/>
              </a:rPr>
              <a:pPr marL="0" indent="0" algn="ctr">
                <a:lnSpc>
                  <a:spcPct val="100000"/>
                </a:lnSpc>
                <a:spcBef>
                  <a:spcPct val="0"/>
                </a:spcBef>
                <a:buNone/>
              </a:pPr>
              <a:t>1,180</a:t>
            </a:fld>
            <a:endParaRPr lang="en-ZA" altLang="en-US" sz="1400" dirty="0">
              <a:solidFill>
                <a:srgbClr val="3C3C3B"/>
              </a:solidFill>
              <a:sym typeface="+mn-lt"/>
            </a:endParaRPr>
          </a:p>
        </p:txBody>
      </p:sp>
      <p:sp>
        <p:nvSpPr>
          <p:cNvPr id="35" name="Text Placeholder 9"/>
          <p:cNvSpPr>
            <a:spLocks noGrp="1"/>
          </p:cNvSpPr>
          <p:nvPr>
            <p:custDataLst>
              <p:tags r:id="rId10"/>
            </p:custDataLst>
          </p:nvPr>
        </p:nvSpPr>
        <p:spPr bwMode="auto">
          <a:xfrm>
            <a:off x="4102100" y="5373689"/>
            <a:ext cx="20478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6E353E55-9E56-4336-99DC-3B63CD792663}" type="datetime'''J''''''''''u''''''''''''''''''''''l'''''''''''''''''''''''''">
              <a:rPr lang="en-GB" altLang="en-US" sz="1400">
                <a:solidFill>
                  <a:srgbClr val="3C3C3B"/>
                </a:solidFill>
                <a:cs typeface="+mn-cs"/>
              </a:rPr>
              <a:pPr marL="0" indent="0" algn="ctr">
                <a:lnSpc>
                  <a:spcPct val="100000"/>
                </a:lnSpc>
                <a:spcBef>
                  <a:spcPct val="0"/>
                </a:spcBef>
                <a:buNone/>
                <a:defRPr/>
              </a:pPr>
              <a:t>Jul</a:t>
            </a:fld>
            <a:endParaRPr lang="en-GB" sz="1400" dirty="0">
              <a:solidFill>
                <a:srgbClr val="3C3C3B"/>
              </a:solidFill>
              <a:ea typeface="MS PGothic"/>
              <a:cs typeface="+mn-cs"/>
              <a:sym typeface="Calibri"/>
            </a:endParaRPr>
          </a:p>
        </p:txBody>
      </p:sp>
      <p:sp>
        <p:nvSpPr>
          <p:cNvPr id="46" name="Pentagon 45"/>
          <p:cNvSpPr/>
          <p:nvPr/>
        </p:nvSpPr>
        <p:spPr bwMode="auto">
          <a:xfrm>
            <a:off x="1905001" y="2365376"/>
            <a:ext cx="2411413" cy="864431"/>
          </a:xfrm>
          <a:prstGeom prst="homePlate">
            <a:avLst>
              <a:gd name="adj" fmla="val 20461"/>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72000" tIns="72000" rIns="72000" bIns="72000"/>
          <a:lstStyle/>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Approved </a:t>
            </a:r>
          </a:p>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Foundations</a:t>
            </a:r>
            <a:endParaRPr lang="en-ZA" sz="1600" b="1" dirty="0">
              <a:solidFill>
                <a:srgbClr val="3C3C3B"/>
              </a:solidFill>
              <a:ea typeface="MS PGothic" pitchFamily="34" charset="-128"/>
              <a:cs typeface="Arial" charset="0"/>
            </a:endParaRPr>
          </a:p>
        </p:txBody>
      </p:sp>
      <p:sp>
        <p:nvSpPr>
          <p:cNvPr id="47" name="Pentagon 46"/>
          <p:cNvSpPr/>
          <p:nvPr/>
        </p:nvSpPr>
        <p:spPr bwMode="auto">
          <a:xfrm>
            <a:off x="4886326" y="2365376"/>
            <a:ext cx="2411413" cy="864431"/>
          </a:xfrm>
          <a:prstGeom prst="homePlate">
            <a:avLst>
              <a:gd name="adj" fmla="val 20461"/>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72000" tIns="72000" rIns="72000" bIns="72000"/>
          <a:lstStyle/>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Approved</a:t>
            </a:r>
          </a:p>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Wall Plate</a:t>
            </a:r>
          </a:p>
        </p:txBody>
      </p:sp>
      <p:sp>
        <p:nvSpPr>
          <p:cNvPr id="48" name="Pentagon 47"/>
          <p:cNvSpPr/>
          <p:nvPr/>
        </p:nvSpPr>
        <p:spPr bwMode="auto">
          <a:xfrm>
            <a:off x="7896226" y="2365376"/>
            <a:ext cx="2411413" cy="864431"/>
          </a:xfrm>
          <a:prstGeom prst="homePlate">
            <a:avLst>
              <a:gd name="adj" fmla="val 20461"/>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72000" tIns="72000" rIns="72000" bIns="72000"/>
          <a:lstStyle/>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Approved</a:t>
            </a:r>
          </a:p>
          <a:p>
            <a:pPr algn="ctr" fontAlgn="base">
              <a:lnSpc>
                <a:spcPct val="90000"/>
              </a:lnSpc>
              <a:spcBef>
                <a:spcPct val="50000"/>
              </a:spcBef>
              <a:spcAft>
                <a:spcPct val="0"/>
              </a:spcAft>
              <a:buClr>
                <a:srgbClr val="EDE7D5"/>
              </a:buClr>
              <a:defRPr/>
            </a:pPr>
            <a:r>
              <a:rPr lang="en-ZA" sz="1600" b="1" dirty="0">
                <a:solidFill>
                  <a:srgbClr val="C00000"/>
                </a:solidFill>
                <a:ea typeface="MS PGothic" pitchFamily="34" charset="-128"/>
                <a:cs typeface="Arial" charset="0"/>
              </a:rPr>
              <a:t>Completed Units</a:t>
            </a:r>
          </a:p>
        </p:txBody>
      </p:sp>
      <p:sp>
        <p:nvSpPr>
          <p:cNvPr id="63" name="TextBox 62"/>
          <p:cNvSpPr txBox="1"/>
          <p:nvPr/>
        </p:nvSpPr>
        <p:spPr>
          <a:xfrm>
            <a:off x="1701800" y="1433513"/>
            <a:ext cx="3969998" cy="338554"/>
          </a:xfrm>
          <a:prstGeom prst="rect">
            <a:avLst/>
          </a:prstGeom>
          <a:noFill/>
        </p:spPr>
        <p:txBody>
          <a:bodyPr wrap="none">
            <a:spAutoFit/>
          </a:bodyPr>
          <a:lstStyle/>
          <a:p>
            <a:pPr eaLnBrk="0" fontAlgn="base" hangingPunct="0">
              <a:spcBef>
                <a:spcPct val="0"/>
              </a:spcBef>
              <a:spcAft>
                <a:spcPct val="0"/>
              </a:spcAft>
              <a:defRPr/>
            </a:pPr>
            <a:r>
              <a:rPr lang="en-ZA" sz="1600" b="1" dirty="0">
                <a:solidFill>
                  <a:srgbClr val="3C3C3B"/>
                </a:solidFill>
                <a:ea typeface="MS PGothic" pitchFamily="34" charset="-128"/>
              </a:rPr>
              <a:t>QA Approvals Dashboard (April to July 2016)</a:t>
            </a:r>
            <a:endParaRPr lang="en-GB" sz="1600" b="1" dirty="0">
              <a:solidFill>
                <a:srgbClr val="3C3C3B"/>
              </a:solidFill>
              <a:ea typeface="MS PGothic" pitchFamily="34" charset="-128"/>
            </a:endParaRPr>
          </a:p>
        </p:txBody>
      </p:sp>
      <p:sp>
        <p:nvSpPr>
          <p:cNvPr id="63529" name="TextBox 67"/>
          <p:cNvSpPr txBox="1">
            <a:spLocks noChangeArrowheads="1"/>
          </p:cNvSpPr>
          <p:nvPr/>
        </p:nvSpPr>
        <p:spPr bwMode="auto">
          <a:xfrm>
            <a:off x="3509963" y="3392489"/>
            <a:ext cx="677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ZA" altLang="en-US" b="1">
                <a:solidFill>
                  <a:srgbClr val="3C3C3B"/>
                </a:solidFill>
              </a:rPr>
              <a:t>Trend</a:t>
            </a:r>
            <a:endParaRPr lang="en-GB" altLang="en-US" b="1">
              <a:solidFill>
                <a:srgbClr val="3C3C3B"/>
              </a:solidFill>
            </a:endParaRPr>
          </a:p>
        </p:txBody>
      </p:sp>
      <p:sp>
        <p:nvSpPr>
          <p:cNvPr id="63530" name="Down Arrow 68"/>
          <p:cNvSpPr>
            <a:spLocks noChangeArrowheads="1"/>
          </p:cNvSpPr>
          <p:nvPr/>
        </p:nvSpPr>
        <p:spPr bwMode="auto">
          <a:xfrm flipH="1" flipV="1">
            <a:off x="4419672" y="3501009"/>
            <a:ext cx="323850" cy="417513"/>
          </a:xfrm>
          <a:prstGeom prst="downArrow">
            <a:avLst>
              <a:gd name="adj1" fmla="val 50000"/>
              <a:gd name="adj2" fmla="val 49999"/>
            </a:avLst>
          </a:prstGeom>
          <a:solidFill>
            <a:srgbClr val="92D050"/>
          </a:solidFill>
          <a:ln w="12700">
            <a:solidFill>
              <a:schemeClr val="tx1"/>
            </a:solidFill>
            <a:round/>
            <a:headEnd/>
            <a:tailEnd/>
          </a:ln>
        </p:spPr>
        <p:txBody>
          <a:bodyPr lIns="72000" tIns="72000" rIns="72000" bIns="72000">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lnSpc>
                <a:spcPct val="90000"/>
              </a:lnSpc>
              <a:spcBef>
                <a:spcPct val="50000"/>
              </a:spcBef>
              <a:spcAft>
                <a:spcPct val="0"/>
              </a:spcAft>
              <a:buClr>
                <a:srgbClr val="EDE7D5"/>
              </a:buClr>
            </a:pPr>
            <a:endParaRPr lang="en-GB" altLang="en-US">
              <a:solidFill>
                <a:srgbClr val="3C3C3B"/>
              </a:solidFill>
              <a:cs typeface="Arial" pitchFamily="34" charset="0"/>
            </a:endParaRPr>
          </a:p>
        </p:txBody>
      </p:sp>
      <p:sp>
        <p:nvSpPr>
          <p:cNvPr id="63531" name="TextBox 67"/>
          <p:cNvSpPr txBox="1">
            <a:spLocks noChangeArrowheads="1"/>
          </p:cNvSpPr>
          <p:nvPr/>
        </p:nvSpPr>
        <p:spPr bwMode="auto">
          <a:xfrm>
            <a:off x="6708776" y="3373439"/>
            <a:ext cx="677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ZA" altLang="en-US" b="1" dirty="0">
                <a:solidFill>
                  <a:srgbClr val="3C3C3B"/>
                </a:solidFill>
              </a:rPr>
              <a:t>Trend</a:t>
            </a:r>
            <a:endParaRPr lang="en-GB" altLang="en-US" b="1" dirty="0">
              <a:solidFill>
                <a:srgbClr val="3C3C3B"/>
              </a:solidFill>
            </a:endParaRPr>
          </a:p>
        </p:txBody>
      </p:sp>
      <p:sp>
        <p:nvSpPr>
          <p:cNvPr id="63533" name="Down Arrow 68"/>
          <p:cNvSpPr>
            <a:spLocks noChangeArrowheads="1"/>
          </p:cNvSpPr>
          <p:nvPr/>
        </p:nvSpPr>
        <p:spPr bwMode="auto">
          <a:xfrm>
            <a:off x="10091738" y="3695564"/>
            <a:ext cx="323850" cy="417513"/>
          </a:xfrm>
          <a:prstGeom prst="downArrow">
            <a:avLst>
              <a:gd name="adj1" fmla="val 50000"/>
              <a:gd name="adj2" fmla="val 49999"/>
            </a:avLst>
          </a:prstGeom>
          <a:solidFill>
            <a:srgbClr val="C00000"/>
          </a:solidFill>
          <a:ln w="12700">
            <a:solidFill>
              <a:schemeClr val="tx1"/>
            </a:solidFill>
            <a:round/>
            <a:headEnd/>
            <a:tailEnd/>
          </a:ln>
        </p:spPr>
        <p:txBody>
          <a:bodyPr lIns="72000" tIns="72000" rIns="72000" bIns="72000">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lnSpc>
                <a:spcPct val="90000"/>
              </a:lnSpc>
              <a:spcBef>
                <a:spcPct val="50000"/>
              </a:spcBef>
              <a:spcAft>
                <a:spcPct val="0"/>
              </a:spcAft>
              <a:buClr>
                <a:srgbClr val="EDE7D5"/>
              </a:buClr>
            </a:pPr>
            <a:endParaRPr lang="en-GB" altLang="en-US">
              <a:solidFill>
                <a:srgbClr val="3C3C3B"/>
              </a:solidFill>
              <a:cs typeface="Arial" pitchFamily="34" charset="0"/>
            </a:endParaRPr>
          </a:p>
        </p:txBody>
      </p:sp>
      <p:sp>
        <p:nvSpPr>
          <p:cNvPr id="63534" name="TextBox 67"/>
          <p:cNvSpPr txBox="1">
            <a:spLocks noChangeArrowheads="1"/>
          </p:cNvSpPr>
          <p:nvPr/>
        </p:nvSpPr>
        <p:spPr bwMode="auto">
          <a:xfrm>
            <a:off x="9913938" y="3300277"/>
            <a:ext cx="677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ZA" altLang="en-US" b="1">
                <a:solidFill>
                  <a:srgbClr val="3C3C3B"/>
                </a:solidFill>
              </a:rPr>
              <a:t>Trend</a:t>
            </a:r>
            <a:endParaRPr lang="en-GB" altLang="en-US" b="1">
              <a:solidFill>
                <a:srgbClr val="3C3C3B"/>
              </a:solidFill>
            </a:endParaRPr>
          </a:p>
        </p:txBody>
      </p:sp>
      <p:sp>
        <p:nvSpPr>
          <p:cNvPr id="56" name="TextBox 55"/>
          <p:cNvSpPr txBox="1"/>
          <p:nvPr/>
        </p:nvSpPr>
        <p:spPr>
          <a:xfrm>
            <a:off x="1795464" y="6489701"/>
            <a:ext cx="5203825" cy="307975"/>
          </a:xfrm>
          <a:prstGeom prst="rect">
            <a:avLst/>
          </a:prstGeom>
          <a:noFill/>
        </p:spPr>
        <p:txBody>
          <a:bodyPr wrap="none" lIns="0" tIns="0" rIns="0" bIns="0" anchor="b"/>
          <a:lstStyle/>
          <a:p>
            <a:pPr marL="800100" indent="-800100">
              <a:lnSpc>
                <a:spcPct val="85000"/>
              </a:lnSpc>
              <a:spcBef>
                <a:spcPct val="0"/>
              </a:spcBef>
              <a:tabLst>
                <a:tab pos="571500" algn="l"/>
              </a:tabLst>
              <a:defRPr/>
            </a:pPr>
            <a:r>
              <a:rPr lang="en-ZA" sz="1000" dirty="0">
                <a:solidFill>
                  <a:srgbClr val="3C3C3B"/>
                </a:solidFill>
                <a:ea typeface="ＭＳ Ｐゴシック" pitchFamily="34" charset="-128"/>
                <a:cs typeface="Arial" pitchFamily="34" charset="0"/>
              </a:rPr>
              <a:t>Source: QA Reports</a:t>
            </a:r>
            <a:endParaRPr lang="en-GB" sz="1000" dirty="0">
              <a:solidFill>
                <a:srgbClr val="3C3C3B"/>
              </a:solidFill>
              <a:ea typeface="ＭＳ Ｐゴシック" pitchFamily="34" charset="-128"/>
              <a:cs typeface="Arial" pitchFamily="34" charset="0"/>
            </a:endParaRPr>
          </a:p>
        </p:txBody>
      </p:sp>
      <p:graphicFrame>
        <p:nvGraphicFramePr>
          <p:cNvPr id="52" name="Object 3"/>
          <p:cNvGraphicFramePr>
            <a:graphicFrameLocks/>
          </p:cNvGraphicFramePr>
          <p:nvPr>
            <p:custDataLst>
              <p:tags r:id="rId11"/>
            </p:custDataLst>
            <p:extLst/>
          </p:nvPr>
        </p:nvGraphicFramePr>
        <p:xfrm>
          <a:off x="4927601" y="3708400"/>
          <a:ext cx="2819533" cy="1714466"/>
        </p:xfrm>
        <a:graphic>
          <a:graphicData uri="http://schemas.openxmlformats.org/presentationml/2006/ole">
            <mc:AlternateContent xmlns:mc="http://schemas.openxmlformats.org/markup-compatibility/2006">
              <mc:Choice xmlns:v="urn:schemas-microsoft-com:vml" Requires="v">
                <p:oleObj spid="_x0000_s5312" name="Chart" r:id="rId31" imgW="2819323" imgH="1714608" progId="MSGraph.Chart.8">
                  <p:embed followColorScheme="full"/>
                </p:oleObj>
              </mc:Choice>
              <mc:Fallback>
                <p:oleObj name="Chart" r:id="rId31" imgW="2819323" imgH="1714608" progId="MSGraph.Chart.8">
                  <p:embed followColorScheme="full"/>
                  <p:pic>
                    <p:nvPicPr>
                      <p:cNvPr id="0" name=""/>
                      <p:cNvPicPr>
                        <a:picLocks noChangeArrowheads="1"/>
                      </p:cNvPicPr>
                      <p:nvPr/>
                    </p:nvPicPr>
                    <p:blipFill>
                      <a:blip r:embed="rId32"/>
                      <a:srcRect/>
                      <a:stretch>
                        <a:fillRect/>
                      </a:stretch>
                    </p:blipFill>
                    <p:spPr bwMode="auto">
                      <a:xfrm>
                        <a:off x="4927601" y="3708400"/>
                        <a:ext cx="2819533" cy="171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Text Placeholder 12"/>
          <p:cNvSpPr>
            <a:spLocks noGrp="1"/>
          </p:cNvSpPr>
          <p:nvPr>
            <p:custDataLst>
              <p:tags r:id="rId12"/>
            </p:custDataLst>
          </p:nvPr>
        </p:nvSpPr>
        <p:spPr bwMode="auto">
          <a:xfrm>
            <a:off x="5707064" y="5373689"/>
            <a:ext cx="271463"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20888C2A-AA9E-4CA4-8F3D-F9747701EA5F}" type="datetime'''''''''''''A''''''''p''''''''''''''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Apr</a:t>
            </a:fld>
            <a:endParaRPr lang="en-GB" altLang="en-US" i="0">
              <a:solidFill>
                <a:srgbClr val="3C3C3B"/>
              </a:solidFill>
              <a:latin typeface="Calibri"/>
              <a:sym typeface="+mn-lt"/>
            </a:endParaRPr>
          </a:p>
        </p:txBody>
      </p:sp>
      <p:sp>
        <p:nvSpPr>
          <p:cNvPr id="51" name="Rectangle 50"/>
          <p:cNvSpPr>
            <a:spLocks noGrp="1" noChangeArrowheads="1"/>
          </p:cNvSpPr>
          <p:nvPr>
            <p:custDataLst>
              <p:tags r:id="rId13"/>
            </p:custDataLst>
          </p:nvPr>
        </p:nvSpPr>
        <p:spPr bwMode="gray">
          <a:xfrm>
            <a:off x="6111875" y="3863976"/>
            <a:ext cx="457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0D62F689-CB3F-40AB-BF70-199D685E6FA9}" type="datetime'''''''''''''''''''''''''''''''''''1'',''0''''60'''''''''''">
              <a:rPr lang="en-GB" altLang="en-US" sz="1400">
                <a:solidFill>
                  <a:srgbClr val="3C3C3B"/>
                </a:solidFill>
                <a:ea typeface="MS PGothic"/>
                <a:cs typeface="+mn-cs"/>
                <a:sym typeface="+mn-lt"/>
              </a:rPr>
              <a:pPr marL="0" indent="0" algn="ctr">
                <a:lnSpc>
                  <a:spcPct val="100000"/>
                </a:lnSpc>
                <a:spcBef>
                  <a:spcPct val="0"/>
                </a:spcBef>
                <a:buNone/>
              </a:pPr>
              <a:t>1,060</a:t>
            </a:fld>
            <a:endParaRPr lang="en-GB" altLang="en-US" sz="1400" dirty="0">
              <a:solidFill>
                <a:srgbClr val="3C3C3B"/>
              </a:solidFill>
              <a:ea typeface="MS PGothic"/>
              <a:cs typeface="+mn-cs"/>
              <a:sym typeface="+mn-lt"/>
            </a:endParaRPr>
          </a:p>
        </p:txBody>
      </p:sp>
      <p:sp>
        <p:nvSpPr>
          <p:cNvPr id="39" name="Text Placeholder 9"/>
          <p:cNvSpPr>
            <a:spLocks noGrp="1"/>
          </p:cNvSpPr>
          <p:nvPr>
            <p:custDataLst>
              <p:tags r:id="rId14"/>
            </p:custDataLst>
          </p:nvPr>
        </p:nvSpPr>
        <p:spPr bwMode="auto">
          <a:xfrm>
            <a:off x="6710364" y="5373689"/>
            <a:ext cx="257175"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6DB62D6B-A2DC-44C7-877B-A04572BB9599}" type="datetime'''''''''''''''''''''''J''''''''''u''n'''''''''''''''''">
              <a:rPr lang="en-GB" altLang="en-US" sz="1400">
                <a:solidFill>
                  <a:srgbClr val="3C3C3B"/>
                </a:solidFill>
                <a:cs typeface="+mn-cs"/>
              </a:rPr>
              <a:pPr marL="0" indent="0" algn="ctr">
                <a:lnSpc>
                  <a:spcPct val="100000"/>
                </a:lnSpc>
                <a:spcBef>
                  <a:spcPct val="0"/>
                </a:spcBef>
                <a:buNone/>
                <a:defRPr/>
              </a:pPr>
              <a:t>Jun</a:t>
            </a:fld>
            <a:endParaRPr lang="en-GB" sz="1400" dirty="0">
              <a:solidFill>
                <a:srgbClr val="3C3C3B"/>
              </a:solidFill>
              <a:ea typeface="MS PGothic"/>
              <a:cs typeface="+mn-cs"/>
              <a:sym typeface="Calibri"/>
            </a:endParaRPr>
          </a:p>
        </p:txBody>
      </p:sp>
      <p:sp>
        <p:nvSpPr>
          <p:cNvPr id="59" name="Text Placeholder 9"/>
          <p:cNvSpPr>
            <a:spLocks noGrp="1"/>
          </p:cNvSpPr>
          <p:nvPr>
            <p:custDataLst>
              <p:tags r:id="rId15"/>
            </p:custDataLst>
          </p:nvPr>
        </p:nvSpPr>
        <p:spPr bwMode="auto">
          <a:xfrm>
            <a:off x="6176964" y="5373689"/>
            <a:ext cx="328613"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0780F533-E6C1-48A1-B5F8-BC86C8C33AF5}" type="datetime'''''''''M''a''''''''''''''''''''''''y'''''''">
              <a:rPr lang="en-US" altLang="en-US" sz="1400">
                <a:solidFill>
                  <a:srgbClr val="3C3C3B"/>
                </a:solidFill>
                <a:cs typeface="+mn-cs"/>
              </a:rPr>
              <a:pPr marL="0" indent="0" algn="ctr">
                <a:lnSpc>
                  <a:spcPct val="100000"/>
                </a:lnSpc>
                <a:spcBef>
                  <a:spcPct val="0"/>
                </a:spcBef>
                <a:buNone/>
                <a:defRPr/>
              </a:pPr>
              <a:t>May</a:t>
            </a:fld>
            <a:endParaRPr lang="en-GB" sz="1400" dirty="0">
              <a:solidFill>
                <a:srgbClr val="3C3C3B"/>
              </a:solidFill>
              <a:ea typeface="MS PGothic"/>
              <a:cs typeface="+mn-cs"/>
              <a:sym typeface="Calibri"/>
            </a:endParaRPr>
          </a:p>
        </p:txBody>
      </p:sp>
      <p:sp>
        <p:nvSpPr>
          <p:cNvPr id="67" name="Rectangle 66"/>
          <p:cNvSpPr>
            <a:spLocks noGrp="1" noChangeArrowheads="1"/>
          </p:cNvSpPr>
          <p:nvPr>
            <p:custDataLst>
              <p:tags r:id="rId16"/>
            </p:custDataLst>
          </p:nvPr>
        </p:nvSpPr>
        <p:spPr bwMode="gray">
          <a:xfrm>
            <a:off x="5111750" y="3927476"/>
            <a:ext cx="457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CC3007D5-301A-48D4-B49C-1E7D1CABB082}" type="datetime'''''1'''',''''''''''''''''''''''''''''''''''''00''3'''''''">
              <a:rPr lang="en-GB" altLang="en-US" sz="1400">
                <a:solidFill>
                  <a:srgbClr val="3C3C3B"/>
                </a:solidFill>
                <a:ea typeface="MS PGothic"/>
                <a:cs typeface="+mn-cs"/>
                <a:sym typeface="+mn-lt"/>
              </a:rPr>
              <a:pPr marL="0" indent="0" algn="ctr">
                <a:lnSpc>
                  <a:spcPct val="100000"/>
                </a:lnSpc>
                <a:spcBef>
                  <a:spcPct val="0"/>
                </a:spcBef>
                <a:buNone/>
              </a:pPr>
              <a:t>1,003</a:t>
            </a:fld>
            <a:endParaRPr lang="en-GB" altLang="en-US" sz="1400" dirty="0">
              <a:solidFill>
                <a:srgbClr val="3C3C3B"/>
              </a:solidFill>
              <a:ea typeface="MS PGothic"/>
              <a:cs typeface="+mn-cs"/>
              <a:sym typeface="+mn-lt"/>
            </a:endParaRPr>
          </a:p>
        </p:txBody>
      </p:sp>
      <p:sp>
        <p:nvSpPr>
          <p:cNvPr id="55" name="Text Placeholder 3"/>
          <p:cNvSpPr>
            <a:spLocks noGrp="1"/>
          </p:cNvSpPr>
          <p:nvPr>
            <p:custDataLst>
              <p:tags r:id="rId17"/>
            </p:custDataLst>
          </p:nvPr>
        </p:nvSpPr>
        <p:spPr bwMode="auto">
          <a:xfrm>
            <a:off x="5184775" y="5373689"/>
            <a:ext cx="312738"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1EDD3A79-D66F-4AF7-9B40-577E7DB5A0BD}" type="datetime'''''''M''a''''''''''''''''''''''''''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Mar</a:t>
            </a:fld>
            <a:endParaRPr lang="en-GB" altLang="en-US" i="0">
              <a:solidFill>
                <a:srgbClr val="3C3C3B"/>
              </a:solidFill>
              <a:latin typeface="Calibri"/>
              <a:sym typeface="+mn-lt"/>
            </a:endParaRPr>
          </a:p>
        </p:txBody>
      </p:sp>
      <p:sp>
        <p:nvSpPr>
          <p:cNvPr id="42" name="Text Placeholder 9"/>
          <p:cNvSpPr>
            <a:spLocks noGrp="1"/>
          </p:cNvSpPr>
          <p:nvPr>
            <p:custDataLst>
              <p:tags r:id="rId18"/>
            </p:custDataLst>
          </p:nvPr>
        </p:nvSpPr>
        <p:spPr bwMode="auto">
          <a:xfrm>
            <a:off x="7239000" y="5373689"/>
            <a:ext cx="20478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BF76B3A-F0DC-4A00-972B-FE09EE67101D}" type="datetime'''''''''''''J''''''''''''''''u''l'''''''''">
              <a:rPr lang="en-GB" altLang="en-US" sz="1400">
                <a:solidFill>
                  <a:srgbClr val="3C3C3B"/>
                </a:solidFill>
                <a:cs typeface="+mn-cs"/>
              </a:rPr>
              <a:pPr marL="0" indent="0" algn="ctr">
                <a:lnSpc>
                  <a:spcPct val="100000"/>
                </a:lnSpc>
                <a:spcBef>
                  <a:spcPct val="0"/>
                </a:spcBef>
                <a:buNone/>
                <a:defRPr/>
              </a:pPr>
              <a:t>Jul</a:t>
            </a:fld>
            <a:endParaRPr lang="en-GB" sz="1400" dirty="0">
              <a:solidFill>
                <a:srgbClr val="3C3C3B"/>
              </a:solidFill>
              <a:ea typeface="MS PGothic"/>
              <a:cs typeface="+mn-cs"/>
              <a:sym typeface="Calibri"/>
            </a:endParaRPr>
          </a:p>
        </p:txBody>
      </p:sp>
      <p:graphicFrame>
        <p:nvGraphicFramePr>
          <p:cNvPr id="60" name="Object 3"/>
          <p:cNvGraphicFramePr>
            <a:graphicFrameLocks/>
          </p:cNvGraphicFramePr>
          <p:nvPr>
            <p:custDataLst>
              <p:tags r:id="rId19"/>
            </p:custDataLst>
            <p:extLst/>
          </p:nvPr>
        </p:nvGraphicFramePr>
        <p:xfrm>
          <a:off x="7937500" y="4000500"/>
          <a:ext cx="2705034" cy="1365504"/>
        </p:xfrm>
        <a:graphic>
          <a:graphicData uri="http://schemas.openxmlformats.org/presentationml/2006/ole">
            <mc:AlternateContent xmlns:mc="http://schemas.openxmlformats.org/markup-compatibility/2006">
              <mc:Choice xmlns:v="urn:schemas-microsoft-com:vml" Requires="v">
                <p:oleObj spid="_x0000_s5313" name="Chart" r:id="rId33" imgW="2705003" imgH="1364040" progId="MSGraph.Chart.8">
                  <p:embed followColorScheme="full"/>
                </p:oleObj>
              </mc:Choice>
              <mc:Fallback>
                <p:oleObj name="Chart" r:id="rId33" imgW="2705003" imgH="1364040" progId="MSGraph.Chart.8">
                  <p:embed followColorScheme="full"/>
                  <p:pic>
                    <p:nvPicPr>
                      <p:cNvPr id="0" name=""/>
                      <p:cNvPicPr>
                        <a:picLocks noChangeArrowheads="1"/>
                      </p:cNvPicPr>
                      <p:nvPr/>
                    </p:nvPicPr>
                    <p:blipFill>
                      <a:blip r:embed="rId34"/>
                      <a:srcRect/>
                      <a:stretch>
                        <a:fillRect/>
                      </a:stretch>
                    </p:blipFill>
                    <p:spPr bwMode="auto">
                      <a:xfrm>
                        <a:off x="7937500" y="4000500"/>
                        <a:ext cx="2705034" cy="136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Text Placeholder 12"/>
          <p:cNvSpPr>
            <a:spLocks noGrp="1"/>
          </p:cNvSpPr>
          <p:nvPr>
            <p:custDataLst>
              <p:tags r:id="rId20"/>
            </p:custDataLst>
          </p:nvPr>
        </p:nvSpPr>
        <p:spPr bwMode="auto">
          <a:xfrm>
            <a:off x="8653464" y="5373689"/>
            <a:ext cx="271463"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73EB45A5-A475-4ED0-992F-AF8A935373DA}" type="datetime'''''''''''A''''''''''''''''''''''''''p''''''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Apr</a:t>
            </a:fld>
            <a:endParaRPr lang="en-GB" altLang="en-US" i="0">
              <a:solidFill>
                <a:srgbClr val="3C3C3B"/>
              </a:solidFill>
              <a:latin typeface="Calibri"/>
              <a:sym typeface="+mn-lt"/>
            </a:endParaRPr>
          </a:p>
        </p:txBody>
      </p:sp>
      <p:sp>
        <p:nvSpPr>
          <p:cNvPr id="70" name="Rectangle 69"/>
          <p:cNvSpPr>
            <a:spLocks noGrp="1" noChangeArrowheads="1"/>
          </p:cNvSpPr>
          <p:nvPr>
            <p:custDataLst>
              <p:tags r:id="rId21"/>
            </p:custDataLst>
          </p:nvPr>
        </p:nvSpPr>
        <p:spPr bwMode="gray">
          <a:xfrm>
            <a:off x="8058150" y="3863976"/>
            <a:ext cx="457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DAA04D1B-2EE2-42E4-8256-5927BFC27BFE}" type="datetime'''''''1'''''',''''''''''''''''''''3''''2''''0'''''''''''">
              <a:rPr lang="en-GB" altLang="en-US" sz="1400">
                <a:solidFill>
                  <a:srgbClr val="3C3C3B"/>
                </a:solidFill>
                <a:ea typeface="MS PGothic"/>
                <a:cs typeface="+mn-cs"/>
                <a:sym typeface="+mn-lt"/>
              </a:rPr>
              <a:pPr marL="0" indent="0" algn="ctr">
                <a:lnSpc>
                  <a:spcPct val="100000"/>
                </a:lnSpc>
                <a:spcBef>
                  <a:spcPct val="0"/>
                </a:spcBef>
                <a:buNone/>
              </a:pPr>
              <a:t>1,320</a:t>
            </a:fld>
            <a:endParaRPr lang="en-GB" altLang="en-US" sz="1400" dirty="0">
              <a:solidFill>
                <a:srgbClr val="3C3C3B"/>
              </a:solidFill>
              <a:ea typeface="MS PGothic"/>
              <a:cs typeface="+mn-cs"/>
              <a:sym typeface="+mn-lt"/>
            </a:endParaRPr>
          </a:p>
        </p:txBody>
      </p:sp>
      <p:sp>
        <p:nvSpPr>
          <p:cNvPr id="66" name="Text Placeholder 9"/>
          <p:cNvSpPr>
            <a:spLocks noGrp="1"/>
          </p:cNvSpPr>
          <p:nvPr>
            <p:custDataLst>
              <p:tags r:id="rId22"/>
            </p:custDataLst>
          </p:nvPr>
        </p:nvSpPr>
        <p:spPr bwMode="auto">
          <a:xfrm>
            <a:off x="9123364" y="5373689"/>
            <a:ext cx="328613"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265D23F1-D26D-4DB3-A91A-F5251E1FE7CC}" type="datetime'''M''''a''''''''''''''''''''''y'''''''''''''''''''''''''''''''">
              <a:rPr lang="en-US" altLang="en-US" sz="1400">
                <a:solidFill>
                  <a:srgbClr val="3C3C3B"/>
                </a:solidFill>
                <a:cs typeface="+mn-cs"/>
              </a:rPr>
              <a:pPr marL="0" indent="0" algn="ctr">
                <a:lnSpc>
                  <a:spcPct val="100000"/>
                </a:lnSpc>
                <a:spcBef>
                  <a:spcPct val="0"/>
                </a:spcBef>
                <a:buNone/>
                <a:defRPr/>
              </a:pPr>
              <a:t>May</a:t>
            </a:fld>
            <a:endParaRPr lang="en-GB" sz="1400" dirty="0">
              <a:solidFill>
                <a:srgbClr val="3C3C3B"/>
              </a:solidFill>
              <a:ea typeface="MS PGothic"/>
              <a:cs typeface="+mn-cs"/>
              <a:sym typeface="Calibri"/>
            </a:endParaRPr>
          </a:p>
        </p:txBody>
      </p:sp>
      <p:sp>
        <p:nvSpPr>
          <p:cNvPr id="64" name="Text Placeholder 3"/>
          <p:cNvSpPr>
            <a:spLocks noGrp="1"/>
          </p:cNvSpPr>
          <p:nvPr>
            <p:custDataLst>
              <p:tags r:id="rId23"/>
            </p:custDataLst>
          </p:nvPr>
        </p:nvSpPr>
        <p:spPr bwMode="auto">
          <a:xfrm>
            <a:off x="8131175" y="5373689"/>
            <a:ext cx="312738" cy="21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eaLnBrk="0" fontAlgn="base" hangingPunct="0">
              <a:spcBef>
                <a:spcPct val="0"/>
              </a:spcBef>
              <a:spcAft>
                <a:spcPct val="0"/>
              </a:spcAft>
              <a:buClr>
                <a:srgbClr val="3C3B1E"/>
              </a:buClr>
              <a:buFont typeface="Wingdings" pitchFamily="2" charset="2"/>
              <a:buNone/>
            </a:pPr>
            <a:fld id="{B7348553-6102-4615-92FA-BC906EEEEDDB}" type="datetime'''''''''''''''''''''''Ma''''''''''''''''''''''r'''">
              <a:rPr lang="en-US" altLang="en-US" i="0">
                <a:solidFill>
                  <a:srgbClr val="3C3C3B"/>
                </a:solidFill>
                <a:latin typeface="Calibri"/>
                <a:sym typeface="+mn-lt"/>
              </a:rPr>
              <a:pPr algn="ctr" eaLnBrk="0" fontAlgn="base" hangingPunct="0">
                <a:spcBef>
                  <a:spcPct val="0"/>
                </a:spcBef>
                <a:spcAft>
                  <a:spcPct val="0"/>
                </a:spcAft>
                <a:buClr>
                  <a:srgbClr val="3C3B1E"/>
                </a:buClr>
                <a:buFont typeface="Wingdings" pitchFamily="2" charset="2"/>
                <a:buNone/>
              </a:pPr>
              <a:t>Mar</a:t>
            </a:fld>
            <a:endParaRPr lang="en-GB" altLang="en-US" i="0">
              <a:solidFill>
                <a:srgbClr val="3C3C3B"/>
              </a:solidFill>
              <a:latin typeface="Calibri"/>
              <a:sym typeface="+mn-lt"/>
            </a:endParaRPr>
          </a:p>
        </p:txBody>
      </p:sp>
      <p:sp>
        <p:nvSpPr>
          <p:cNvPr id="40" name="Text Placeholder 9"/>
          <p:cNvSpPr>
            <a:spLocks noGrp="1"/>
          </p:cNvSpPr>
          <p:nvPr>
            <p:custDataLst>
              <p:tags r:id="rId24"/>
            </p:custDataLst>
          </p:nvPr>
        </p:nvSpPr>
        <p:spPr bwMode="auto">
          <a:xfrm>
            <a:off x="9656764" y="5373689"/>
            <a:ext cx="257175"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2738C3DA-48B5-4F9F-B14F-BBB8C1189726}" type="datetime'''J''''''''''''''''''''''''''u''''''''''''''''''''''''''''n'''">
              <a:rPr lang="en-GB" altLang="en-US" sz="1400">
                <a:solidFill>
                  <a:srgbClr val="3C3C3B"/>
                </a:solidFill>
                <a:cs typeface="+mn-cs"/>
              </a:rPr>
              <a:pPr marL="0" indent="0" algn="ctr">
                <a:lnSpc>
                  <a:spcPct val="100000"/>
                </a:lnSpc>
                <a:spcBef>
                  <a:spcPct val="0"/>
                </a:spcBef>
                <a:buNone/>
                <a:defRPr/>
              </a:pPr>
              <a:t>Jun</a:t>
            </a:fld>
            <a:endParaRPr lang="en-GB" sz="1400" dirty="0">
              <a:solidFill>
                <a:srgbClr val="3C3C3B"/>
              </a:solidFill>
              <a:ea typeface="MS PGothic"/>
              <a:cs typeface="+mn-cs"/>
              <a:sym typeface="Calibri"/>
            </a:endParaRPr>
          </a:p>
        </p:txBody>
      </p:sp>
      <p:sp>
        <p:nvSpPr>
          <p:cNvPr id="43" name="Text Placeholder 9"/>
          <p:cNvSpPr>
            <a:spLocks noGrp="1"/>
          </p:cNvSpPr>
          <p:nvPr>
            <p:custDataLst>
              <p:tags r:id="rId25"/>
            </p:custDataLst>
          </p:nvPr>
        </p:nvSpPr>
        <p:spPr bwMode="auto">
          <a:xfrm>
            <a:off x="10185400" y="5373689"/>
            <a:ext cx="20478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E43E22E-EFA7-4579-885F-665CE001F362}" type="datetime'''''''''''''''''''J''''''''''''u''''''''''''''''''''l'''''">
              <a:rPr lang="en-GB" altLang="en-US" sz="1400">
                <a:solidFill>
                  <a:srgbClr val="3C3C3B"/>
                </a:solidFill>
                <a:cs typeface="+mn-cs"/>
              </a:rPr>
              <a:pPr marL="0" indent="0" algn="ctr">
                <a:lnSpc>
                  <a:spcPct val="100000"/>
                </a:lnSpc>
                <a:spcBef>
                  <a:spcPct val="0"/>
                </a:spcBef>
                <a:buNone/>
                <a:defRPr/>
              </a:pPr>
              <a:t>Jul</a:t>
            </a:fld>
            <a:endParaRPr lang="en-GB" sz="1400" dirty="0">
              <a:solidFill>
                <a:srgbClr val="3C3C3B"/>
              </a:solidFill>
              <a:ea typeface="MS PGothic"/>
              <a:cs typeface="+mn-cs"/>
              <a:sym typeface="Calibri"/>
            </a:endParaRPr>
          </a:p>
        </p:txBody>
      </p:sp>
      <p:sp>
        <p:nvSpPr>
          <p:cNvPr id="5" name="Rectangle 4"/>
          <p:cNvSpPr/>
          <p:nvPr/>
        </p:nvSpPr>
        <p:spPr bwMode="auto">
          <a:xfrm>
            <a:off x="1905000" y="5985285"/>
            <a:ext cx="8402638" cy="339305"/>
          </a:xfrm>
          <a:prstGeom prst="rect">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fontAlgn="base">
              <a:lnSpc>
                <a:spcPct val="90000"/>
              </a:lnSpc>
              <a:spcBef>
                <a:spcPct val="50000"/>
              </a:spcBef>
              <a:spcAft>
                <a:spcPct val="0"/>
              </a:spcAft>
              <a:buClr>
                <a:srgbClr val="EDE7D5"/>
              </a:buClr>
            </a:pPr>
            <a:r>
              <a:rPr lang="en-ZA" sz="1400" b="1" i="1" dirty="0">
                <a:solidFill>
                  <a:prstClr val="white"/>
                </a:solidFill>
                <a:latin typeface="Arial" charset="0"/>
                <a:ea typeface="ＭＳ Ｐゴシック" pitchFamily="34" charset="-128"/>
                <a:cs typeface="Arial" charset="0"/>
              </a:rPr>
              <a:t>Pending Validation Of March Carryover Figures</a:t>
            </a:r>
            <a:endParaRPr lang="en-GB" sz="1400" b="1" i="1" dirty="0">
              <a:solidFill>
                <a:prstClr val="white"/>
              </a:solidFill>
              <a:latin typeface="Arial" charset="0"/>
              <a:ea typeface="ＭＳ Ｐゴシック" pitchFamily="34" charset="-128"/>
              <a:cs typeface="Arial" charset="0"/>
            </a:endParaRPr>
          </a:p>
        </p:txBody>
      </p:sp>
      <p:sp>
        <p:nvSpPr>
          <p:cNvPr id="41" name="Down Arrow 68"/>
          <p:cNvSpPr>
            <a:spLocks noChangeArrowheads="1"/>
          </p:cNvSpPr>
          <p:nvPr/>
        </p:nvSpPr>
        <p:spPr bwMode="auto">
          <a:xfrm flipH="1" flipV="1">
            <a:off x="7560530" y="3501009"/>
            <a:ext cx="323850" cy="417513"/>
          </a:xfrm>
          <a:prstGeom prst="downArrow">
            <a:avLst>
              <a:gd name="adj1" fmla="val 50000"/>
              <a:gd name="adj2" fmla="val 49999"/>
            </a:avLst>
          </a:prstGeom>
          <a:solidFill>
            <a:srgbClr val="92D050"/>
          </a:solidFill>
          <a:ln w="12700">
            <a:solidFill>
              <a:schemeClr val="tx1"/>
            </a:solidFill>
            <a:round/>
            <a:headEnd/>
            <a:tailEnd/>
          </a:ln>
        </p:spPr>
        <p:txBody>
          <a:bodyPr lIns="72000" tIns="72000" rIns="72000" bIns="72000">
            <a:sp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lnSpc>
                <a:spcPct val="90000"/>
              </a:lnSpc>
              <a:spcBef>
                <a:spcPct val="50000"/>
              </a:spcBef>
              <a:spcAft>
                <a:spcPct val="0"/>
              </a:spcAft>
              <a:buClr>
                <a:srgbClr val="EDE7D5"/>
              </a:buClr>
            </a:pPr>
            <a:endParaRPr lang="en-GB" altLang="en-US">
              <a:solidFill>
                <a:srgbClr val="3C3C3B"/>
              </a:solidFill>
              <a:cs typeface="Arial" pitchFamily="34" charset="0"/>
            </a:endParaRPr>
          </a:p>
        </p:txBody>
      </p:sp>
    </p:spTree>
    <p:extLst>
      <p:ext uri="{BB962C8B-B14F-4D97-AF65-F5344CB8AC3E}">
        <p14:creationId xmlns:p14="http://schemas.microsoft.com/office/powerpoint/2010/main" val="2287122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46055" y="1428736"/>
            <a:ext cx="1293944" cy="240065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7200"/>
            <a:r>
              <a:rPr lang="en-US" sz="1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T</a:t>
            </a: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 </a:t>
            </a:r>
          </a:p>
        </p:txBody>
      </p:sp>
      <p:sp>
        <p:nvSpPr>
          <p:cNvPr id="8" name="Rectangle 7"/>
          <p:cNvSpPr/>
          <p:nvPr/>
        </p:nvSpPr>
        <p:spPr>
          <a:xfrm>
            <a:off x="5705443" y="3429000"/>
            <a:ext cx="1183337" cy="240065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7200"/>
            <a:r>
              <a:rPr lang="en-US" sz="1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Y</a:t>
            </a:r>
          </a:p>
        </p:txBody>
      </p:sp>
      <p:sp>
        <p:nvSpPr>
          <p:cNvPr id="10" name="Rectangle 9"/>
          <p:cNvSpPr/>
          <p:nvPr/>
        </p:nvSpPr>
        <p:spPr>
          <a:xfrm>
            <a:off x="4504030" y="2364678"/>
            <a:ext cx="187743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7200"/>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hank</a:t>
            </a:r>
          </a:p>
        </p:txBody>
      </p:sp>
      <p:sp>
        <p:nvSpPr>
          <p:cNvPr id="11" name="Rectangle 10"/>
          <p:cNvSpPr/>
          <p:nvPr/>
        </p:nvSpPr>
        <p:spPr>
          <a:xfrm>
            <a:off x="6479901" y="4433181"/>
            <a:ext cx="181492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7200"/>
            <a:r>
              <a:rPr lang="en-US" sz="5400" b="1" cap="all" dirty="0" err="1">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oU</a:t>
            </a: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 …</a:t>
            </a:r>
          </a:p>
        </p:txBody>
      </p:sp>
    </p:spTree>
    <p:extLst>
      <p:ext uri="{BB962C8B-B14F-4D97-AF65-F5344CB8AC3E}">
        <p14:creationId xmlns:p14="http://schemas.microsoft.com/office/powerpoint/2010/main" val="170363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6240" name="think-cell Slide" r:id="rId31" imgW="360" imgH="360" progId="TCLayout.ActiveDocument.1">
                  <p:embed/>
                </p:oleObj>
              </mc:Choice>
              <mc:Fallback>
                <p:oleObj name="think-cell Slide" r:id="rId31" imgW="360" imgH="360" progId="TCLayout.ActiveDocument.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3" name="Rectangle 5" hidden="1"/>
          <p:cNvSpPr>
            <a:spLocks noChangeArrowheads="1"/>
          </p:cNvSpPr>
          <p:nvPr>
            <p:custDataLst>
              <p:tags r:id="rId3"/>
            </p:custDataLst>
          </p:nvPr>
        </p:nvSpPr>
        <p:spPr bwMode="auto">
          <a:xfrm>
            <a:off x="1338262" y="1"/>
            <a:ext cx="530226" cy="339725"/>
          </a:xfrm>
          <a:prstGeom prst="rect">
            <a:avLst/>
          </a:prstGeom>
          <a:solidFill>
            <a:schemeClr val="bg1"/>
          </a:solidFill>
          <a:ln w="12700">
            <a:solidFill>
              <a:schemeClr val="tx1"/>
            </a:solidFill>
            <a:round/>
            <a:headEnd/>
            <a:tailEnd/>
          </a:ln>
        </p:spPr>
        <p:txBody>
          <a:bodyPr vert="horz" wrap="none" lIns="0" tIns="0" rIns="0" bIns="0" numCol="1" spcCol="0" anchorCtr="0">
            <a:no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spcBef>
                <a:spcPct val="0"/>
              </a:spcBef>
              <a:spcAft>
                <a:spcPct val="0"/>
              </a:spcAft>
              <a:buClr>
                <a:srgbClr val="EDE7D5"/>
              </a:buClr>
              <a:defRPr/>
            </a:pPr>
            <a:endParaRPr lang="en-GB" altLang="en-US" i="0" dirty="0">
              <a:solidFill>
                <a:srgbClr val="3C3C3B"/>
              </a:solidFill>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1770063" y="752475"/>
            <a:ext cx="8647112" cy="553998"/>
          </a:xfrm>
        </p:spPr>
        <p:txBody>
          <a:bodyPr/>
          <a:lstStyle/>
          <a:p>
            <a:pPr>
              <a:defRPr/>
            </a:pPr>
            <a:r>
              <a:rPr lang="en-ZA" altLang="en-US" dirty="0">
                <a:latin typeface="Calibri" pitchFamily="34" charset="0"/>
                <a:cs typeface="Arial" pitchFamily="34" charset="0"/>
              </a:rPr>
              <a:t>Our WIP at the end of April stood at 4,125 including carryover balance from the last financial year</a:t>
            </a:r>
            <a:endParaRPr lang="en-GB" dirty="0">
              <a:latin typeface="+mn-lt"/>
            </a:endParaRPr>
          </a:p>
        </p:txBody>
      </p:sp>
      <p:sp>
        <p:nvSpPr>
          <p:cNvPr id="63" name="TextBox 62"/>
          <p:cNvSpPr txBox="1"/>
          <p:nvPr/>
        </p:nvSpPr>
        <p:spPr>
          <a:xfrm>
            <a:off x="1701800" y="1506538"/>
            <a:ext cx="5400196" cy="338554"/>
          </a:xfrm>
          <a:prstGeom prst="rect">
            <a:avLst/>
          </a:prstGeom>
          <a:noFill/>
        </p:spPr>
        <p:txBody>
          <a:bodyPr wrap="none">
            <a:spAutoFit/>
          </a:bodyPr>
          <a:lstStyle/>
          <a:p>
            <a:pPr eaLnBrk="0" fontAlgn="base" hangingPunct="0">
              <a:spcBef>
                <a:spcPct val="0"/>
              </a:spcBef>
              <a:spcAft>
                <a:spcPct val="0"/>
              </a:spcAft>
              <a:defRPr/>
            </a:pPr>
            <a:r>
              <a:rPr lang="en-ZA" sz="1600" b="1" dirty="0">
                <a:solidFill>
                  <a:srgbClr val="3C3C3B"/>
                </a:solidFill>
                <a:ea typeface="MS PGothic" pitchFamily="34" charset="-128"/>
              </a:rPr>
              <a:t>Work In Progress (WIP) Snapshot For the month of April 2016</a:t>
            </a:r>
            <a:endParaRPr lang="en-GB" sz="1600" b="1" dirty="0">
              <a:solidFill>
                <a:srgbClr val="3C3C3B"/>
              </a:solidFill>
              <a:ea typeface="MS PGothic" pitchFamily="34" charset="-128"/>
            </a:endParaRPr>
          </a:p>
        </p:txBody>
      </p:sp>
      <p:cxnSp>
        <p:nvCxnSpPr>
          <p:cNvPr id="10" name="Straight Connector 9"/>
          <p:cNvCxnSpPr/>
          <p:nvPr>
            <p:custDataLst>
              <p:tags r:id="rId4"/>
            </p:custDataLst>
          </p:nvPr>
        </p:nvCxnSpPr>
        <p:spPr bwMode="auto">
          <a:xfrm>
            <a:off x="9055100" y="2844800"/>
            <a:ext cx="40640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 name="Straight Connector 7"/>
          <p:cNvCxnSpPr/>
          <p:nvPr>
            <p:custDataLst>
              <p:tags r:id="rId5"/>
            </p:custDataLst>
          </p:nvPr>
        </p:nvCxnSpPr>
        <p:spPr bwMode="auto">
          <a:xfrm>
            <a:off x="8134350" y="2387600"/>
            <a:ext cx="40640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200" name="Straight Connector 17"/>
          <p:cNvCxnSpPr>
            <a:cxnSpLocks noChangeShapeType="1"/>
          </p:cNvCxnSpPr>
          <p:nvPr>
            <p:custDataLst>
              <p:tags r:id="rId6"/>
            </p:custDataLst>
          </p:nvPr>
        </p:nvCxnSpPr>
        <p:spPr bwMode="auto">
          <a:xfrm>
            <a:off x="5384800" y="2482850"/>
            <a:ext cx="40640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3" name="Straight Connector 2"/>
          <p:cNvCxnSpPr/>
          <p:nvPr>
            <p:custDataLst>
              <p:tags r:id="rId7"/>
            </p:custDataLst>
          </p:nvPr>
        </p:nvCxnSpPr>
        <p:spPr bwMode="auto">
          <a:xfrm>
            <a:off x="2628900" y="3270250"/>
            <a:ext cx="40640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4" name="Straight Connector 3"/>
          <p:cNvCxnSpPr/>
          <p:nvPr>
            <p:custDataLst>
              <p:tags r:id="rId8"/>
            </p:custDataLst>
          </p:nvPr>
        </p:nvCxnSpPr>
        <p:spPr bwMode="auto">
          <a:xfrm>
            <a:off x="6299200" y="2457450"/>
            <a:ext cx="40640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6" name="Straight Connector 5"/>
          <p:cNvCxnSpPr/>
          <p:nvPr>
            <p:custDataLst>
              <p:tags r:id="rId9"/>
            </p:custDataLst>
          </p:nvPr>
        </p:nvCxnSpPr>
        <p:spPr bwMode="auto">
          <a:xfrm>
            <a:off x="7219950" y="2387600"/>
            <a:ext cx="40640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9" name="Straight Connector 13"/>
          <p:cNvCxnSpPr>
            <a:cxnSpLocks noChangeShapeType="1"/>
          </p:cNvCxnSpPr>
          <p:nvPr>
            <p:custDataLst>
              <p:tags r:id="rId10"/>
            </p:custDataLst>
          </p:nvPr>
        </p:nvCxnSpPr>
        <p:spPr bwMode="auto">
          <a:xfrm>
            <a:off x="4464050" y="2825750"/>
            <a:ext cx="40640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8198" name="Straight Connector 12"/>
          <p:cNvCxnSpPr>
            <a:cxnSpLocks noChangeShapeType="1"/>
          </p:cNvCxnSpPr>
          <p:nvPr>
            <p:custDataLst>
              <p:tags r:id="rId11"/>
            </p:custDataLst>
          </p:nvPr>
        </p:nvCxnSpPr>
        <p:spPr bwMode="auto">
          <a:xfrm>
            <a:off x="3549650" y="2870200"/>
            <a:ext cx="40640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graphicFrame>
        <p:nvGraphicFramePr>
          <p:cNvPr id="8201" name="Object 11"/>
          <p:cNvGraphicFramePr>
            <a:graphicFrameLocks/>
          </p:cNvGraphicFramePr>
          <p:nvPr>
            <p:custDataLst>
              <p:tags r:id="rId12"/>
            </p:custDataLst>
            <p:extLst/>
          </p:nvPr>
        </p:nvGraphicFramePr>
        <p:xfrm>
          <a:off x="1765300" y="1955802"/>
          <a:ext cx="8559844" cy="3174797"/>
        </p:xfrm>
        <a:graphic>
          <a:graphicData uri="http://schemas.openxmlformats.org/presentationml/2006/ole">
            <mc:AlternateContent xmlns:mc="http://schemas.openxmlformats.org/markup-compatibility/2006">
              <mc:Choice xmlns:v="urn:schemas-microsoft-com:vml" Requires="v">
                <p:oleObj spid="_x0000_s6241" name="Chart" r:id="rId33" imgW="8557163" imgH="3177576" progId="MSGraph.Chart.8">
                  <p:embed followColorScheme="full"/>
                </p:oleObj>
              </mc:Choice>
              <mc:Fallback>
                <p:oleObj name="Chart" r:id="rId33" imgW="8557163" imgH="3177576" progId="MSGraph.Chart.8">
                  <p:embed followColorScheme="full"/>
                  <p:pic>
                    <p:nvPicPr>
                      <p:cNvPr id="0" name=""/>
                      <p:cNvPicPr>
                        <a:picLocks noChangeArrowheads="1"/>
                      </p:cNvPicPr>
                      <p:nvPr/>
                    </p:nvPicPr>
                    <p:blipFill>
                      <a:blip r:embed="rId34"/>
                      <a:srcRect/>
                      <a:stretch>
                        <a:fillRect/>
                      </a:stretch>
                    </p:blipFill>
                    <p:spPr bwMode="auto">
                      <a:xfrm>
                        <a:off x="1765300" y="1955802"/>
                        <a:ext cx="8559844" cy="31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10"/>
          <p:cNvCxnSpPr/>
          <p:nvPr>
            <p:custDataLst>
              <p:tags r:id="rId13"/>
            </p:custDataLst>
          </p:nvPr>
        </p:nvCxnSpPr>
        <p:spPr bwMode="auto">
          <a:xfrm>
            <a:off x="8797925" y="2362200"/>
            <a:ext cx="0" cy="10160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8202" name="Straight Connector 15"/>
          <p:cNvCxnSpPr>
            <a:cxnSpLocks noChangeShapeType="1"/>
          </p:cNvCxnSpPr>
          <p:nvPr>
            <p:custDataLst>
              <p:tags r:id="rId14"/>
            </p:custDataLst>
          </p:nvPr>
        </p:nvCxnSpPr>
        <p:spPr bwMode="auto">
          <a:xfrm>
            <a:off x="4210050" y="2800351"/>
            <a:ext cx="0" cy="476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203" name="Straight Connector 18"/>
          <p:cNvCxnSpPr>
            <a:cxnSpLocks noChangeShapeType="1"/>
          </p:cNvCxnSpPr>
          <p:nvPr>
            <p:custDataLst>
              <p:tags r:id="rId15"/>
            </p:custDataLst>
          </p:nvPr>
        </p:nvCxnSpPr>
        <p:spPr bwMode="auto">
          <a:xfrm>
            <a:off x="5127625" y="2457450"/>
            <a:ext cx="0" cy="1016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6" name="Rectangle 35"/>
          <p:cNvSpPr>
            <a:spLocks noGrp="1" noChangeArrowheads="1"/>
          </p:cNvSpPr>
          <p:nvPr>
            <p:custDataLst>
              <p:tags r:id="rId16"/>
            </p:custDataLst>
          </p:nvPr>
        </p:nvSpPr>
        <p:spPr bwMode="gray">
          <a:xfrm>
            <a:off x="9455150" y="25749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DCD349CE-B27F-41DE-88AD-08EBC8D27EBC}" type="datetime'''4'''''''''''',''''''1''''2''5'''''''''''''''''''''''''">
              <a:rPr lang="en-ZA" altLang="en-US">
                <a:solidFill>
                  <a:srgbClr val="3C3C3B"/>
                </a:solidFill>
              </a:rPr>
              <a:pPr marL="0" indent="0" algn="ctr">
                <a:lnSpc>
                  <a:spcPct val="100000"/>
                </a:lnSpc>
                <a:spcBef>
                  <a:spcPct val="0"/>
                </a:spcBef>
                <a:buNone/>
              </a:pPr>
              <a:t>4,125</a:t>
            </a:fld>
            <a:endParaRPr lang="en-ZA" altLang="en-US" dirty="0">
              <a:solidFill>
                <a:srgbClr val="3C3C3B"/>
              </a:solidFill>
              <a:sym typeface="+mn-lt"/>
            </a:endParaRPr>
          </a:p>
        </p:txBody>
      </p:sp>
      <p:sp>
        <p:nvSpPr>
          <p:cNvPr id="33" name="Text Placeholder 21"/>
          <p:cNvSpPr>
            <a:spLocks noGrp="1"/>
          </p:cNvSpPr>
          <p:nvPr>
            <p:custDataLst>
              <p:tags r:id="rId17"/>
            </p:custDataLst>
          </p:nvPr>
        </p:nvSpPr>
        <p:spPr bwMode="auto">
          <a:xfrm>
            <a:off x="9561514" y="5081589"/>
            <a:ext cx="307975"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22D48EFD-831C-4C87-A10B-BDE641EF50E6}" type="datetime'''W''''''''''''I''''''''''''''''''''''''''''''''''''''''''''P'">
              <a:rPr lang="en-GB" altLang="en-US" sz="1400">
                <a:solidFill>
                  <a:srgbClr val="3C3C3B"/>
                </a:solidFill>
                <a:sym typeface="+mn-lt"/>
              </a:rPr>
              <a:pPr marL="0" indent="0" algn="ctr">
                <a:lnSpc>
                  <a:spcPct val="100000"/>
                </a:lnSpc>
                <a:spcBef>
                  <a:spcPct val="0"/>
                </a:spcBef>
                <a:buNone/>
                <a:defRPr/>
              </a:pPr>
              <a:t>WIP</a:t>
            </a:fld>
            <a:endParaRPr lang="en-GB" sz="1400" dirty="0">
              <a:solidFill>
                <a:srgbClr val="3C3C3B"/>
              </a:solidFill>
              <a:sym typeface="+mn-lt"/>
            </a:endParaRPr>
          </a:p>
        </p:txBody>
      </p:sp>
      <p:sp>
        <p:nvSpPr>
          <p:cNvPr id="26" name="Rectangle 25"/>
          <p:cNvSpPr>
            <a:spLocks noGrp="1" noChangeArrowheads="1"/>
          </p:cNvSpPr>
          <p:nvPr>
            <p:custDataLst>
              <p:tags r:id="rId18"/>
            </p:custDataLst>
          </p:nvPr>
        </p:nvSpPr>
        <p:spPr bwMode="gray">
          <a:xfrm>
            <a:off x="2114550" y="300037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C02D4D2C-2206-4956-A332-4B964F687F12}" type="datetime'''''''''''''''''''''''3'''''''''''''''',''''3''0''''''5'">
              <a:rPr lang="en-ZA" altLang="en-US">
                <a:solidFill>
                  <a:srgbClr val="3C3C3B"/>
                </a:solidFill>
                <a:sym typeface="+mn-lt"/>
              </a:rPr>
              <a:pPr marL="0" indent="0" algn="ctr">
                <a:lnSpc>
                  <a:spcPct val="100000"/>
                </a:lnSpc>
                <a:spcBef>
                  <a:spcPct val="0"/>
                </a:spcBef>
                <a:buNone/>
              </a:pPr>
              <a:t>3,305</a:t>
            </a:fld>
            <a:endParaRPr lang="en-ZA" altLang="en-US" dirty="0">
              <a:solidFill>
                <a:srgbClr val="3C3C3B"/>
              </a:solidFill>
              <a:sym typeface="+mn-lt"/>
            </a:endParaRPr>
          </a:p>
        </p:txBody>
      </p:sp>
      <p:sp>
        <p:nvSpPr>
          <p:cNvPr id="25" name="Text Placeholder 18"/>
          <p:cNvSpPr>
            <a:spLocks noGrp="1"/>
          </p:cNvSpPr>
          <p:nvPr>
            <p:custDataLst>
              <p:tags r:id="rId19"/>
            </p:custDataLst>
          </p:nvPr>
        </p:nvSpPr>
        <p:spPr bwMode="auto">
          <a:xfrm>
            <a:off x="2016125" y="5081588"/>
            <a:ext cx="719138" cy="85090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BC103207-DB27-4790-B7AA-9C377CF358F5}" type="datetime'WIP Bro''''''''u''''ght Fo''''rw''ar''''d'' (FY1''5''/16'''')'">
              <a:rPr lang="en-GB" altLang="en-US" sz="1400">
                <a:solidFill>
                  <a:srgbClr val="3C3C3B"/>
                </a:solidFill>
                <a:sym typeface="+mn-lt"/>
              </a:rPr>
              <a:pPr marL="0" indent="0" algn="ctr">
                <a:lnSpc>
                  <a:spcPct val="100000"/>
                </a:lnSpc>
                <a:spcBef>
                  <a:spcPct val="0"/>
                </a:spcBef>
                <a:buNone/>
                <a:defRPr/>
              </a:pPr>
              <a:t>WIP Brought Forward (FY15/16)</a:t>
            </a:fld>
            <a:endParaRPr lang="en-GB" sz="1400" dirty="0">
              <a:solidFill>
                <a:srgbClr val="3C3C3B"/>
              </a:solidFill>
              <a:sym typeface="+mn-lt"/>
            </a:endParaRPr>
          </a:p>
        </p:txBody>
      </p:sp>
      <p:sp>
        <p:nvSpPr>
          <p:cNvPr id="29" name="Text Placeholder 21"/>
          <p:cNvSpPr>
            <a:spLocks noGrp="1"/>
          </p:cNvSpPr>
          <p:nvPr>
            <p:custDataLst>
              <p:tags r:id="rId20"/>
            </p:custDataLst>
          </p:nvPr>
        </p:nvSpPr>
        <p:spPr bwMode="auto">
          <a:xfrm>
            <a:off x="8335964" y="5081588"/>
            <a:ext cx="923925" cy="10636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6F56103E-6EE5-400E-9062-B978E4363C92}" type="datetime'Less ''A''pp''''roved Compl''etion''''s For th''''e Mont''h'">
              <a:rPr lang="en-GB" altLang="en-US" sz="1400">
                <a:solidFill>
                  <a:srgbClr val="3C3C3B"/>
                </a:solidFill>
              </a:rPr>
              <a:pPr marL="0" indent="0" algn="ctr">
                <a:lnSpc>
                  <a:spcPct val="100000"/>
                </a:lnSpc>
                <a:spcBef>
                  <a:spcPct val="0"/>
                </a:spcBef>
                <a:buNone/>
                <a:defRPr/>
              </a:pPr>
              <a:t>Less Approved Completions For the Month</a:t>
            </a:fld>
            <a:endParaRPr lang="en-GB" sz="1400" dirty="0">
              <a:solidFill>
                <a:srgbClr val="3C3C3B"/>
              </a:solidFill>
              <a:sym typeface="+mn-lt"/>
            </a:endParaRPr>
          </a:p>
        </p:txBody>
      </p:sp>
      <p:sp>
        <p:nvSpPr>
          <p:cNvPr id="51" name="Text Placeholder 18"/>
          <p:cNvSpPr>
            <a:spLocks noGrp="1"/>
          </p:cNvSpPr>
          <p:nvPr>
            <p:custDataLst>
              <p:tags r:id="rId21"/>
            </p:custDataLst>
          </p:nvPr>
        </p:nvSpPr>
        <p:spPr bwMode="auto">
          <a:xfrm>
            <a:off x="2819400" y="5081588"/>
            <a:ext cx="9477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AA9CA172-2235-428C-8034-0A744DECFDC4}" type="datetime'A''''''''''p''p''rov''''e''''''d ''Fo''u''''''ndat''ion''''s '">
              <a:rPr lang="en-US" altLang="en-US" sz="1400">
                <a:solidFill>
                  <a:srgbClr val="3C3C3B"/>
                </a:solidFill>
                <a:sym typeface="+mn-lt"/>
              </a:rPr>
              <a:pPr marL="0" indent="0" algn="ctr">
                <a:lnSpc>
                  <a:spcPct val="100000"/>
                </a:lnSpc>
                <a:spcBef>
                  <a:spcPct val="0"/>
                </a:spcBef>
                <a:buNone/>
                <a:defRPr/>
              </a:pPr>
              <a:t>Approved Foundations </a:t>
            </a:fld>
            <a:endParaRPr lang="en-GB" sz="1400" dirty="0">
              <a:solidFill>
                <a:srgbClr val="3C3C3B"/>
              </a:solidFill>
              <a:sym typeface="+mn-lt"/>
            </a:endParaRPr>
          </a:p>
        </p:txBody>
      </p:sp>
      <p:sp>
        <p:nvSpPr>
          <p:cNvPr id="24" name="Rectangle 23"/>
          <p:cNvSpPr>
            <a:spLocks noGrp="1" noChangeArrowheads="1"/>
          </p:cNvSpPr>
          <p:nvPr>
            <p:custDataLst>
              <p:tags r:id="rId22"/>
            </p:custDataLst>
          </p:nvPr>
        </p:nvSpPr>
        <p:spPr bwMode="gray">
          <a:xfrm>
            <a:off x="7620000" y="21177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C38A8044-E2A6-4201-BC56-F1DCF51F70D4}" type="datetime'''''''''''5'''''''''''''''''',''''''''''''0''''''08'''''''">
              <a:rPr lang="en-ZA" altLang="en-US">
                <a:solidFill>
                  <a:srgbClr val="3C3C3B"/>
                </a:solidFill>
              </a:rPr>
              <a:pPr marL="0" indent="0" algn="ctr">
                <a:lnSpc>
                  <a:spcPct val="100000"/>
                </a:lnSpc>
                <a:spcBef>
                  <a:spcPct val="0"/>
                </a:spcBef>
                <a:buNone/>
              </a:pPr>
              <a:t>5,008</a:t>
            </a:fld>
            <a:endParaRPr lang="en-ZA" altLang="en-US" dirty="0">
              <a:solidFill>
                <a:srgbClr val="3C3C3B"/>
              </a:solidFill>
              <a:latin typeface="Calibri" panose="020F0502020204030204" pitchFamily="34" charset="0"/>
              <a:sym typeface="Calibri" panose="020F0502020204030204" pitchFamily="34" charset="0"/>
            </a:endParaRPr>
          </a:p>
        </p:txBody>
      </p:sp>
      <p:sp useBgFill="1">
        <p:nvSpPr>
          <p:cNvPr id="17" name="Rectangle 16"/>
          <p:cNvSpPr>
            <a:spLocks noGrp="1" noChangeArrowheads="1"/>
          </p:cNvSpPr>
          <p:nvPr>
            <p:custDataLst>
              <p:tags r:id="rId23"/>
            </p:custDataLst>
          </p:nvPr>
        </p:nvSpPr>
        <p:spPr bwMode="gray">
          <a:xfrm>
            <a:off x="5913439" y="2347914"/>
            <a:ext cx="263525"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8E31FE22-B72D-4F19-B5A5-0C91ACC2BC55}" type="datetime'''5''''''''''''''''''''''''''''''''0'''''''''''''''''''''''''">
              <a:rPr lang="en-GB" altLang="en-US">
                <a:solidFill>
                  <a:srgbClr val="3C3C3B"/>
                </a:solidFill>
              </a:rPr>
              <a:pPr marL="0" indent="0" algn="ctr">
                <a:lnSpc>
                  <a:spcPct val="100000"/>
                </a:lnSpc>
                <a:spcBef>
                  <a:spcPct val="0"/>
                </a:spcBef>
                <a:buNone/>
              </a:pPr>
              <a:t>50</a:t>
            </a:fld>
            <a:endParaRPr lang="en-GB" altLang="en-US" dirty="0">
              <a:solidFill>
                <a:srgbClr val="3C3C3B"/>
              </a:solidFill>
              <a:ea typeface="MS PGothic"/>
              <a:sym typeface="Calibri"/>
            </a:endParaRPr>
          </a:p>
        </p:txBody>
      </p:sp>
      <p:sp>
        <p:nvSpPr>
          <p:cNvPr id="52" name="Text Placeholder 19"/>
          <p:cNvSpPr>
            <a:spLocks noGrp="1"/>
          </p:cNvSpPr>
          <p:nvPr>
            <p:custDataLst>
              <p:tags r:id="rId24"/>
            </p:custDataLst>
          </p:nvPr>
        </p:nvSpPr>
        <p:spPr bwMode="auto">
          <a:xfrm>
            <a:off x="3756025" y="5081588"/>
            <a:ext cx="90805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7E1640A-251E-42ED-ABFD-34A916E67D5F}" type="datetime'Re''j''e''c''''''te''d F''oun''d''''''a''''''''t''''ions'''">
              <a:rPr lang="en-US" altLang="en-US" sz="1400">
                <a:solidFill>
                  <a:srgbClr val="3C3C3B"/>
                </a:solidFill>
                <a:sym typeface="+mn-lt"/>
              </a:rPr>
              <a:pPr marL="0" indent="0" algn="ctr">
                <a:lnSpc>
                  <a:spcPct val="100000"/>
                </a:lnSpc>
                <a:spcBef>
                  <a:spcPct val="0"/>
                </a:spcBef>
                <a:buNone/>
                <a:defRPr/>
              </a:pPr>
              <a:t>Rejected Foundations</a:t>
            </a:fld>
            <a:endParaRPr lang="en-GB" sz="1400" dirty="0">
              <a:solidFill>
                <a:srgbClr val="3C3C3B"/>
              </a:solidFill>
              <a:sym typeface="+mn-lt"/>
            </a:endParaRPr>
          </a:p>
        </p:txBody>
      </p:sp>
      <p:sp>
        <p:nvSpPr>
          <p:cNvPr id="53" name="Text Placeholder 20"/>
          <p:cNvSpPr>
            <a:spLocks noGrp="1"/>
          </p:cNvSpPr>
          <p:nvPr>
            <p:custDataLst>
              <p:tags r:id="rId25"/>
            </p:custDataLst>
          </p:nvPr>
        </p:nvSpPr>
        <p:spPr bwMode="auto">
          <a:xfrm>
            <a:off x="4724400"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DBAC52F9-B29D-42D7-9CBE-5C0453D521A4}" type="datetime'''''Ap''p''r''o''ve''d'' Wa''ll'' ''Pl''''a''''t''''e''s'">
              <a:rPr lang="en-US" altLang="en-US" sz="1400">
                <a:solidFill>
                  <a:srgbClr val="3C3C3B"/>
                </a:solidFill>
                <a:sym typeface="+mn-lt"/>
              </a:rPr>
              <a:pPr marL="0" indent="0" algn="ctr">
                <a:lnSpc>
                  <a:spcPct val="100000"/>
                </a:lnSpc>
                <a:spcBef>
                  <a:spcPct val="0"/>
                </a:spcBef>
                <a:buNone/>
                <a:defRPr/>
              </a:pPr>
              <a:t>Approved Wall Plates</a:t>
            </a:fld>
            <a:endParaRPr lang="en-GB" sz="1400" dirty="0">
              <a:solidFill>
                <a:srgbClr val="3C3C3B"/>
              </a:solidFill>
              <a:sym typeface="+mn-lt"/>
            </a:endParaRPr>
          </a:p>
        </p:txBody>
      </p:sp>
      <p:sp>
        <p:nvSpPr>
          <p:cNvPr id="22" name="Text Placeholder 21"/>
          <p:cNvSpPr>
            <a:spLocks noGrp="1"/>
          </p:cNvSpPr>
          <p:nvPr>
            <p:custDataLst>
              <p:tags r:id="rId26"/>
            </p:custDataLst>
          </p:nvPr>
        </p:nvSpPr>
        <p:spPr bwMode="auto">
          <a:xfrm>
            <a:off x="7699375" y="5081589"/>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81DB3DA-288A-4028-BC95-B122161C8096}" type="datetime'To''''''t''''''''''a''''l'''''''''''''''''''''''''''''''''''">
              <a:rPr lang="en-GB" altLang="en-US" sz="1400">
                <a:solidFill>
                  <a:srgbClr val="3C3C3B"/>
                </a:solidFill>
                <a:sym typeface="+mn-lt"/>
              </a:rPr>
              <a:pPr marL="0" indent="0" algn="ctr">
                <a:lnSpc>
                  <a:spcPct val="100000"/>
                </a:lnSpc>
                <a:spcBef>
                  <a:spcPct val="0"/>
                </a:spcBef>
                <a:buNone/>
                <a:defRPr/>
              </a:pPr>
              <a:t>Total</a:t>
            </a:fld>
            <a:endParaRPr lang="en-GB" sz="1400" dirty="0">
              <a:solidFill>
                <a:srgbClr val="3C3C3B"/>
              </a:solidFill>
              <a:sym typeface="+mn-lt"/>
            </a:endParaRPr>
          </a:p>
        </p:txBody>
      </p:sp>
      <p:sp>
        <p:nvSpPr>
          <p:cNvPr id="18" name="Text Placeholder 21"/>
          <p:cNvSpPr>
            <a:spLocks noGrp="1"/>
          </p:cNvSpPr>
          <p:nvPr>
            <p:custDataLst>
              <p:tags r:id="rId27"/>
            </p:custDataLst>
          </p:nvPr>
        </p:nvSpPr>
        <p:spPr bwMode="auto">
          <a:xfrm>
            <a:off x="6500814" y="5081588"/>
            <a:ext cx="923925"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F126F79-956A-4454-A653-29D78A3018A2}" type="datetime'Reje''c''t''e''''''d'' ''Co''''''m''pl''e''ti''on''s'''">
              <a:rPr lang="en-GB" altLang="en-US" sz="1400">
                <a:solidFill>
                  <a:srgbClr val="3C3C3B"/>
                </a:solidFill>
              </a:rPr>
              <a:pPr marL="0" indent="0" algn="ctr">
                <a:lnSpc>
                  <a:spcPct val="100000"/>
                </a:lnSpc>
                <a:spcBef>
                  <a:spcPct val="0"/>
                </a:spcBef>
                <a:buNone/>
                <a:defRPr/>
              </a:pPr>
              <a:t>Rejected Completions</a:t>
            </a:fld>
            <a:endParaRPr lang="en-GB" sz="1400" dirty="0">
              <a:solidFill>
                <a:srgbClr val="3C3C3B"/>
              </a:solidFill>
              <a:sym typeface="+mn-lt"/>
            </a:endParaRPr>
          </a:p>
        </p:txBody>
      </p:sp>
      <p:sp useBgFill="1">
        <p:nvSpPr>
          <p:cNvPr id="21" name="Rectangle 20"/>
          <p:cNvSpPr>
            <a:spLocks noGrp="1" noChangeArrowheads="1"/>
          </p:cNvSpPr>
          <p:nvPr>
            <p:custDataLst>
              <p:tags r:id="rId28"/>
            </p:custDataLst>
          </p:nvPr>
        </p:nvSpPr>
        <p:spPr bwMode="gray">
          <a:xfrm>
            <a:off x="6780214" y="2300289"/>
            <a:ext cx="366713"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7105F32C-8471-40DD-9A71-40CE79D3D201}" type="datetime'''''''13''''''6'''''''''''''''''''''''''''">
              <a:rPr lang="en-GB" altLang="en-US">
                <a:solidFill>
                  <a:srgbClr val="3C3C3B"/>
                </a:solidFill>
              </a:rPr>
              <a:pPr marL="0" indent="0" algn="ctr">
                <a:lnSpc>
                  <a:spcPct val="100000"/>
                </a:lnSpc>
                <a:spcBef>
                  <a:spcPct val="0"/>
                </a:spcBef>
                <a:buNone/>
              </a:pPr>
              <a:t>136</a:t>
            </a:fld>
            <a:endParaRPr lang="en-GB" altLang="en-US" dirty="0">
              <a:solidFill>
                <a:srgbClr val="3C3C3B"/>
              </a:solidFill>
              <a:ea typeface="MS PGothic"/>
              <a:sym typeface="+mn-lt"/>
            </a:endParaRPr>
          </a:p>
        </p:txBody>
      </p:sp>
      <p:sp>
        <p:nvSpPr>
          <p:cNvPr id="54" name="Text Placeholder 21"/>
          <p:cNvSpPr>
            <a:spLocks noGrp="1"/>
          </p:cNvSpPr>
          <p:nvPr>
            <p:custDataLst>
              <p:tags r:id="rId29"/>
            </p:custDataLst>
          </p:nvPr>
        </p:nvSpPr>
        <p:spPr bwMode="auto">
          <a:xfrm>
            <a:off x="5641975"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AC640E6-42D7-4FE6-A866-7C903978BE69}" type="datetime'''R''eje''c''''t''e''''d'''''' Wa''l''''l P''''''''lat''''es'">
              <a:rPr lang="en-US" altLang="en-US" sz="1400">
                <a:solidFill>
                  <a:srgbClr val="3C3C3B"/>
                </a:solidFill>
                <a:sym typeface="+mn-lt"/>
              </a:rPr>
              <a:pPr marL="0" indent="0" algn="ctr">
                <a:lnSpc>
                  <a:spcPct val="100000"/>
                </a:lnSpc>
                <a:spcBef>
                  <a:spcPct val="0"/>
                </a:spcBef>
                <a:buNone/>
                <a:defRPr/>
              </a:pPr>
              <a:t>Rejected Wall Plates</a:t>
            </a:fld>
            <a:endParaRPr lang="en-GB" sz="1400" dirty="0">
              <a:solidFill>
                <a:srgbClr val="3C3C3B"/>
              </a:solidFill>
              <a:sym typeface="+mn-lt"/>
            </a:endParaRPr>
          </a:p>
        </p:txBody>
      </p:sp>
      <p:sp>
        <p:nvSpPr>
          <p:cNvPr id="71" name="TextBox 70"/>
          <p:cNvSpPr txBox="1"/>
          <p:nvPr/>
        </p:nvSpPr>
        <p:spPr>
          <a:xfrm>
            <a:off x="1795464" y="6489701"/>
            <a:ext cx="5203825" cy="307975"/>
          </a:xfrm>
          <a:prstGeom prst="rect">
            <a:avLst/>
          </a:prstGeom>
          <a:noFill/>
        </p:spPr>
        <p:txBody>
          <a:bodyPr wrap="none" lIns="0" tIns="0" rIns="0" bIns="0" anchor="b"/>
          <a:lstStyle/>
          <a:p>
            <a:pPr marL="800100" indent="-800100">
              <a:lnSpc>
                <a:spcPct val="85000"/>
              </a:lnSpc>
              <a:spcBef>
                <a:spcPct val="0"/>
              </a:spcBef>
              <a:tabLst>
                <a:tab pos="571500" algn="l"/>
              </a:tabLst>
              <a:defRPr/>
            </a:pPr>
            <a:r>
              <a:rPr lang="en-ZA" sz="1000" dirty="0">
                <a:solidFill>
                  <a:srgbClr val="3C3C3B"/>
                </a:solidFill>
                <a:ea typeface="ＭＳ Ｐゴシック" pitchFamily="34" charset="-128"/>
                <a:cs typeface="Arial" pitchFamily="34" charset="0"/>
              </a:rPr>
              <a:t>Source: QA Reports</a:t>
            </a:r>
            <a:endParaRPr lang="en-GB" sz="1000" dirty="0">
              <a:solidFill>
                <a:srgbClr val="3C3C3B"/>
              </a:solidFill>
              <a:ea typeface="ＭＳ Ｐゴシック" pitchFamily="34" charset="-128"/>
              <a:cs typeface="Arial" pitchFamily="34" charset="0"/>
            </a:endParaRPr>
          </a:p>
        </p:txBody>
      </p:sp>
    </p:spTree>
    <p:extLst>
      <p:ext uri="{BB962C8B-B14F-4D97-AF65-F5344CB8AC3E}">
        <p14:creationId xmlns:p14="http://schemas.microsoft.com/office/powerpoint/2010/main" val="618839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7264" name="think-cell Slide" r:id="rId31" imgW="360" imgH="360" progId="TCLayout.ActiveDocument.1">
                  <p:embed/>
                </p:oleObj>
              </mc:Choice>
              <mc:Fallback>
                <p:oleObj name="think-cell Slide" r:id="rId31" imgW="360" imgH="360" progId="TCLayout.ActiveDocument.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3" name="Rectangle 5" hidden="1"/>
          <p:cNvSpPr>
            <a:spLocks noChangeArrowheads="1"/>
          </p:cNvSpPr>
          <p:nvPr>
            <p:custDataLst>
              <p:tags r:id="rId3"/>
            </p:custDataLst>
          </p:nvPr>
        </p:nvSpPr>
        <p:spPr bwMode="auto">
          <a:xfrm>
            <a:off x="1338262" y="1"/>
            <a:ext cx="530226" cy="339725"/>
          </a:xfrm>
          <a:prstGeom prst="rect">
            <a:avLst/>
          </a:prstGeom>
          <a:solidFill>
            <a:schemeClr val="bg1"/>
          </a:solidFill>
          <a:ln w="12700">
            <a:solidFill>
              <a:schemeClr val="tx1"/>
            </a:solidFill>
            <a:round/>
            <a:headEnd/>
            <a:tailEnd/>
          </a:ln>
        </p:spPr>
        <p:txBody>
          <a:bodyPr vert="horz" wrap="none" lIns="0" tIns="0" rIns="0" bIns="0" numCol="1" spcCol="0" anchorCtr="0">
            <a:no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spcBef>
                <a:spcPct val="0"/>
              </a:spcBef>
              <a:spcAft>
                <a:spcPct val="0"/>
              </a:spcAft>
              <a:buClr>
                <a:srgbClr val="EDE7D5"/>
              </a:buClr>
              <a:defRPr/>
            </a:pPr>
            <a:endParaRPr lang="en-ZA" altLang="en-US" sz="1600" i="0" dirty="0">
              <a:solidFill>
                <a:srgbClr val="3C3C3B"/>
              </a:solidFill>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1770063" y="752476"/>
            <a:ext cx="8647112" cy="276999"/>
          </a:xfrm>
        </p:spPr>
        <p:txBody>
          <a:bodyPr/>
          <a:lstStyle/>
          <a:p>
            <a:pPr>
              <a:defRPr/>
            </a:pPr>
            <a:r>
              <a:rPr lang="en-ZA" altLang="en-US" dirty="0">
                <a:latin typeface="Calibri" pitchFamily="34" charset="0"/>
                <a:cs typeface="Arial" pitchFamily="34" charset="0"/>
              </a:rPr>
              <a:t>Our WIP at the end of May stood at 5,770</a:t>
            </a:r>
            <a:endParaRPr lang="en-GB" dirty="0">
              <a:latin typeface="+mn-lt"/>
            </a:endParaRPr>
          </a:p>
        </p:txBody>
      </p:sp>
      <p:sp>
        <p:nvSpPr>
          <p:cNvPr id="63" name="TextBox 62"/>
          <p:cNvSpPr txBox="1"/>
          <p:nvPr/>
        </p:nvSpPr>
        <p:spPr>
          <a:xfrm>
            <a:off x="1701801" y="1506538"/>
            <a:ext cx="5319533" cy="338554"/>
          </a:xfrm>
          <a:prstGeom prst="rect">
            <a:avLst/>
          </a:prstGeom>
          <a:noFill/>
        </p:spPr>
        <p:txBody>
          <a:bodyPr wrap="none">
            <a:spAutoFit/>
          </a:bodyPr>
          <a:lstStyle/>
          <a:p>
            <a:pPr eaLnBrk="0" fontAlgn="base" hangingPunct="0">
              <a:spcBef>
                <a:spcPct val="0"/>
              </a:spcBef>
              <a:spcAft>
                <a:spcPct val="0"/>
              </a:spcAft>
              <a:defRPr/>
            </a:pPr>
            <a:r>
              <a:rPr lang="en-ZA" sz="1600" b="1" dirty="0">
                <a:solidFill>
                  <a:srgbClr val="3C3C3B"/>
                </a:solidFill>
                <a:ea typeface="MS PGothic" pitchFamily="34" charset="-128"/>
              </a:rPr>
              <a:t>Work In Progress (WIP) Snapshot For the month of May 2016</a:t>
            </a:r>
            <a:endParaRPr lang="en-GB" sz="1600" b="1" dirty="0">
              <a:solidFill>
                <a:srgbClr val="3C3C3B"/>
              </a:solidFill>
              <a:ea typeface="MS PGothic" pitchFamily="34" charset="-128"/>
            </a:endParaRPr>
          </a:p>
        </p:txBody>
      </p:sp>
      <p:cxnSp>
        <p:nvCxnSpPr>
          <p:cNvPr id="8198" name="Straight Connector 12"/>
          <p:cNvCxnSpPr>
            <a:cxnSpLocks noChangeShapeType="1"/>
          </p:cNvCxnSpPr>
          <p:nvPr>
            <p:custDataLst>
              <p:tags r:id="rId4"/>
            </p:custDataLst>
          </p:nvPr>
        </p:nvCxnSpPr>
        <p:spPr bwMode="auto">
          <a:xfrm>
            <a:off x="3613150" y="288290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4" name="Straight Connector 3"/>
          <p:cNvCxnSpPr/>
          <p:nvPr>
            <p:custDataLst>
              <p:tags r:id="rId5"/>
            </p:custDataLst>
          </p:nvPr>
        </p:nvCxnSpPr>
        <p:spPr bwMode="auto">
          <a:xfrm>
            <a:off x="6477000" y="240665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200" name="Straight Connector 17"/>
          <p:cNvCxnSpPr>
            <a:cxnSpLocks noChangeShapeType="1"/>
          </p:cNvCxnSpPr>
          <p:nvPr>
            <p:custDataLst>
              <p:tags r:id="rId6"/>
            </p:custDataLst>
          </p:nvPr>
        </p:nvCxnSpPr>
        <p:spPr bwMode="auto">
          <a:xfrm>
            <a:off x="5524500" y="243205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6" name="Straight Connector 5"/>
          <p:cNvCxnSpPr/>
          <p:nvPr>
            <p:custDataLst>
              <p:tags r:id="rId7"/>
            </p:custDataLst>
          </p:nvPr>
        </p:nvCxnSpPr>
        <p:spPr bwMode="auto">
          <a:xfrm>
            <a:off x="74358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9" name="Straight Connector 13"/>
          <p:cNvCxnSpPr>
            <a:cxnSpLocks noChangeShapeType="1"/>
          </p:cNvCxnSpPr>
          <p:nvPr>
            <p:custDataLst>
              <p:tags r:id="rId8"/>
            </p:custDataLst>
          </p:nvPr>
        </p:nvCxnSpPr>
        <p:spPr bwMode="auto">
          <a:xfrm>
            <a:off x="4565650" y="286385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9" name="Straight Connector 8"/>
          <p:cNvCxnSpPr/>
          <p:nvPr>
            <p:custDataLst>
              <p:tags r:id="rId9"/>
            </p:custDataLst>
          </p:nvPr>
        </p:nvCxnSpPr>
        <p:spPr bwMode="auto">
          <a:xfrm>
            <a:off x="2654300" y="32893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 name="Straight Connector 7"/>
          <p:cNvCxnSpPr/>
          <p:nvPr>
            <p:custDataLst>
              <p:tags r:id="rId10"/>
            </p:custDataLst>
          </p:nvPr>
        </p:nvCxnSpPr>
        <p:spPr bwMode="auto">
          <a:xfrm>
            <a:off x="9347200" y="26162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5" name="Straight Connector 4"/>
          <p:cNvCxnSpPr/>
          <p:nvPr>
            <p:custDataLst>
              <p:tags r:id="rId11"/>
            </p:custDataLst>
          </p:nvPr>
        </p:nvCxnSpPr>
        <p:spPr bwMode="auto">
          <a:xfrm>
            <a:off x="83883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graphicFrame>
        <p:nvGraphicFramePr>
          <p:cNvPr id="8201" name="Object 11"/>
          <p:cNvGraphicFramePr>
            <a:graphicFrameLocks/>
          </p:cNvGraphicFramePr>
          <p:nvPr>
            <p:custDataLst>
              <p:tags r:id="rId12"/>
            </p:custDataLst>
            <p:extLst/>
          </p:nvPr>
        </p:nvGraphicFramePr>
        <p:xfrm>
          <a:off x="1816100" y="2273301"/>
          <a:ext cx="8801034" cy="2806869"/>
        </p:xfrm>
        <a:graphic>
          <a:graphicData uri="http://schemas.openxmlformats.org/presentationml/2006/ole">
            <mc:AlternateContent xmlns:mc="http://schemas.openxmlformats.org/markup-compatibility/2006">
              <mc:Choice xmlns:v="urn:schemas-microsoft-com:vml" Requires="v">
                <p:oleObj spid="_x0000_s7265" name="Chart" r:id="rId33" imgW="8801147" imgH="2804112" progId="MSGraph.Chart.8">
                  <p:embed followColorScheme="full"/>
                </p:oleObj>
              </mc:Choice>
              <mc:Fallback>
                <p:oleObj name="Chart" r:id="rId33" imgW="8801147" imgH="2804112" progId="MSGraph.Chart.8">
                  <p:embed followColorScheme="full"/>
                  <p:pic>
                    <p:nvPicPr>
                      <p:cNvPr id="0" name=""/>
                      <p:cNvPicPr>
                        <a:picLocks noChangeArrowheads="1"/>
                      </p:cNvPicPr>
                      <p:nvPr/>
                    </p:nvPicPr>
                    <p:blipFill>
                      <a:blip r:embed="rId34"/>
                      <a:srcRect/>
                      <a:stretch>
                        <a:fillRect/>
                      </a:stretch>
                    </p:blipFill>
                    <p:spPr bwMode="auto">
                      <a:xfrm>
                        <a:off x="1816100" y="2273301"/>
                        <a:ext cx="8801034" cy="280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202" name="Straight Connector 15"/>
          <p:cNvCxnSpPr>
            <a:cxnSpLocks noChangeShapeType="1"/>
          </p:cNvCxnSpPr>
          <p:nvPr>
            <p:custDataLst>
              <p:tags r:id="rId13"/>
            </p:custDataLst>
          </p:nvPr>
        </p:nvCxnSpPr>
        <p:spPr bwMode="auto">
          <a:xfrm>
            <a:off x="4302125" y="2838451"/>
            <a:ext cx="0" cy="34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203" name="Straight Connector 18"/>
          <p:cNvCxnSpPr>
            <a:cxnSpLocks noChangeShapeType="1"/>
          </p:cNvCxnSpPr>
          <p:nvPr>
            <p:custDataLst>
              <p:tags r:id="rId14"/>
            </p:custDataLst>
          </p:nvPr>
        </p:nvCxnSpPr>
        <p:spPr bwMode="auto">
          <a:xfrm>
            <a:off x="5257800" y="2406650"/>
            <a:ext cx="0" cy="1016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4" name="Rectangle 33"/>
          <p:cNvSpPr>
            <a:spLocks noGrp="1" noChangeArrowheads="1"/>
          </p:cNvSpPr>
          <p:nvPr>
            <p:custDataLst>
              <p:tags r:id="rId15"/>
            </p:custDataLst>
          </p:nvPr>
        </p:nvSpPr>
        <p:spPr bwMode="gray">
          <a:xfrm>
            <a:off x="9775825" y="23463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562E14A3-8DB3-42E3-92B7-25856D093422}" type="datetime'''''''''''''''''''''''''''5'''''''',''''''7''''7''''''''''0'">
              <a:rPr lang="en-ZA" altLang="en-US">
                <a:solidFill>
                  <a:srgbClr val="3C3C3B"/>
                </a:solidFill>
              </a:rPr>
              <a:pPr marL="0" indent="0" algn="ctr">
                <a:lnSpc>
                  <a:spcPct val="100000"/>
                </a:lnSpc>
                <a:spcBef>
                  <a:spcPct val="0"/>
                </a:spcBef>
                <a:buNone/>
              </a:pPr>
              <a:t>5,770</a:t>
            </a:fld>
            <a:endParaRPr lang="en-ZA" altLang="en-US" dirty="0">
              <a:solidFill>
                <a:srgbClr val="3C3C3B"/>
              </a:solidFill>
              <a:sym typeface="+mn-lt"/>
            </a:endParaRPr>
          </a:p>
        </p:txBody>
      </p:sp>
      <p:sp>
        <p:nvSpPr>
          <p:cNvPr id="23" name="Text Placeholder 21"/>
          <p:cNvSpPr>
            <a:spLocks noGrp="1"/>
          </p:cNvSpPr>
          <p:nvPr>
            <p:custDataLst>
              <p:tags r:id="rId16"/>
            </p:custDataLst>
          </p:nvPr>
        </p:nvSpPr>
        <p:spPr bwMode="auto">
          <a:xfrm>
            <a:off x="8618539" y="5081589"/>
            <a:ext cx="923925" cy="63817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EEAE446F-C7F3-4850-A721-188A2097C82E}" type="datetime'''Less ''''Ap''p''r''''o''v''e''d'' ''Comple''ti''ons'''''''">
              <a:rPr lang="en-GB" altLang="en-US" sz="1400">
                <a:solidFill>
                  <a:srgbClr val="3C3C3B"/>
                </a:solidFill>
                <a:sym typeface="+mn-lt"/>
              </a:rPr>
              <a:pPr marL="0" indent="0" algn="ctr">
                <a:lnSpc>
                  <a:spcPct val="100000"/>
                </a:lnSpc>
                <a:spcBef>
                  <a:spcPct val="0"/>
                </a:spcBef>
                <a:buNone/>
                <a:defRPr/>
              </a:pPr>
              <a:t>Less Approved Completions</a:t>
            </a:fld>
            <a:endParaRPr lang="en-GB" sz="1400" dirty="0">
              <a:solidFill>
                <a:srgbClr val="3C3C3B"/>
              </a:solidFill>
              <a:sym typeface="+mn-lt"/>
            </a:endParaRPr>
          </a:p>
        </p:txBody>
      </p:sp>
      <p:sp>
        <p:nvSpPr>
          <p:cNvPr id="31" name="Text Placeholder 18"/>
          <p:cNvSpPr>
            <a:spLocks noGrp="1"/>
          </p:cNvSpPr>
          <p:nvPr>
            <p:custDataLst>
              <p:tags r:id="rId17"/>
            </p:custDataLst>
          </p:nvPr>
        </p:nvSpPr>
        <p:spPr bwMode="auto">
          <a:xfrm>
            <a:off x="1952625" y="5081588"/>
            <a:ext cx="876300" cy="85090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B8C4DD79-EF8F-415B-836A-A4EF825122F6}" type="datetime'WIP Ca''''rr''ie''d Over'' From Previous ''''M''''ont''''h'">
              <a:rPr lang="en-GB" altLang="en-US" sz="1400">
                <a:solidFill>
                  <a:srgbClr val="3C3C3B"/>
                </a:solidFill>
                <a:sym typeface="+mn-lt"/>
              </a:rPr>
              <a:pPr marL="0" indent="0" algn="ctr">
                <a:lnSpc>
                  <a:spcPct val="100000"/>
                </a:lnSpc>
                <a:spcBef>
                  <a:spcPct val="0"/>
                </a:spcBef>
                <a:buNone/>
                <a:defRPr/>
              </a:pPr>
              <a:t>WIP Carried Over From Previous Month</a:t>
            </a:fld>
            <a:endParaRPr lang="en-GB" sz="1400" dirty="0">
              <a:solidFill>
                <a:srgbClr val="3C3C3B"/>
              </a:solidFill>
              <a:sym typeface="+mn-lt"/>
            </a:endParaRPr>
          </a:p>
        </p:txBody>
      </p:sp>
      <p:sp>
        <p:nvSpPr>
          <p:cNvPr id="51" name="Text Placeholder 18"/>
          <p:cNvSpPr>
            <a:spLocks noGrp="1"/>
          </p:cNvSpPr>
          <p:nvPr>
            <p:custDataLst>
              <p:tags r:id="rId18"/>
            </p:custDataLst>
          </p:nvPr>
        </p:nvSpPr>
        <p:spPr bwMode="auto">
          <a:xfrm>
            <a:off x="2873375" y="5081588"/>
            <a:ext cx="9477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AA9CA172-2235-428C-8034-0A744DECFDC4}" type="datetime'A''''''''''p''p''rov''''e''''''d ''Fo''u''''''ndat''ion''''s '">
              <a:rPr lang="en-US" altLang="en-US" sz="1400">
                <a:solidFill>
                  <a:srgbClr val="3C3C3B"/>
                </a:solidFill>
                <a:sym typeface="+mn-lt"/>
              </a:rPr>
              <a:pPr marL="0" indent="0" algn="ctr">
                <a:lnSpc>
                  <a:spcPct val="100000"/>
                </a:lnSpc>
                <a:spcBef>
                  <a:spcPct val="0"/>
                </a:spcBef>
                <a:buNone/>
                <a:defRPr/>
              </a:pPr>
              <a:t>Approved Foundations </a:t>
            </a:fld>
            <a:endParaRPr lang="en-GB" sz="1400" dirty="0">
              <a:solidFill>
                <a:srgbClr val="3C3C3B"/>
              </a:solidFill>
              <a:sym typeface="+mn-lt"/>
            </a:endParaRPr>
          </a:p>
        </p:txBody>
      </p:sp>
      <p:sp>
        <p:nvSpPr>
          <p:cNvPr id="52" name="Text Placeholder 19"/>
          <p:cNvSpPr>
            <a:spLocks noGrp="1"/>
          </p:cNvSpPr>
          <p:nvPr>
            <p:custDataLst>
              <p:tags r:id="rId19"/>
            </p:custDataLst>
          </p:nvPr>
        </p:nvSpPr>
        <p:spPr bwMode="auto">
          <a:xfrm>
            <a:off x="3848100" y="5081588"/>
            <a:ext cx="90805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7E1640A-251E-42ED-ABFD-34A916E67D5F}" type="datetime'Re''j''e''c''''''te''d F''oun''d''''''a''''''''t''''ions'''">
              <a:rPr lang="en-US" altLang="en-US" sz="1400">
                <a:solidFill>
                  <a:srgbClr val="3C3C3B"/>
                </a:solidFill>
                <a:sym typeface="+mn-lt"/>
              </a:rPr>
              <a:pPr marL="0" indent="0" algn="ctr">
                <a:lnSpc>
                  <a:spcPct val="100000"/>
                </a:lnSpc>
                <a:spcBef>
                  <a:spcPct val="0"/>
                </a:spcBef>
                <a:buNone/>
                <a:defRPr/>
              </a:pPr>
              <a:t>Rejected Foundations</a:t>
            </a:fld>
            <a:endParaRPr lang="en-GB" sz="1400" dirty="0">
              <a:solidFill>
                <a:srgbClr val="3C3C3B"/>
              </a:solidFill>
              <a:sym typeface="+mn-lt"/>
            </a:endParaRPr>
          </a:p>
        </p:txBody>
      </p:sp>
      <p:sp>
        <p:nvSpPr>
          <p:cNvPr id="32" name="Rectangle 31"/>
          <p:cNvSpPr>
            <a:spLocks noGrp="1" noChangeArrowheads="1"/>
          </p:cNvSpPr>
          <p:nvPr>
            <p:custDataLst>
              <p:tags r:id="rId20"/>
            </p:custDataLst>
          </p:nvPr>
        </p:nvSpPr>
        <p:spPr bwMode="gray">
          <a:xfrm>
            <a:off x="2130425" y="30194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EB0566DC-C0ED-41B3-A213-2C95A8691A9E}" type="datetime'''''''''''''''4'''',''''1''''''''''''25'">
              <a:rPr lang="en-ZA" altLang="en-US">
                <a:solidFill>
                  <a:srgbClr val="3C3C3B"/>
                </a:solidFill>
              </a:rPr>
              <a:pPr marL="0" indent="0" algn="ctr">
                <a:lnSpc>
                  <a:spcPct val="100000"/>
                </a:lnSpc>
                <a:spcBef>
                  <a:spcPct val="0"/>
                </a:spcBef>
                <a:buNone/>
              </a:pPr>
              <a:t>4,125</a:t>
            </a:fld>
            <a:endParaRPr lang="en-ZA" altLang="en-US" dirty="0">
              <a:solidFill>
                <a:srgbClr val="3C3C3B"/>
              </a:solidFill>
              <a:sym typeface="+mn-lt"/>
            </a:endParaRPr>
          </a:p>
        </p:txBody>
      </p:sp>
      <p:sp>
        <p:nvSpPr>
          <p:cNvPr id="28" name="Text Placeholder 21"/>
          <p:cNvSpPr>
            <a:spLocks noGrp="1"/>
          </p:cNvSpPr>
          <p:nvPr>
            <p:custDataLst>
              <p:tags r:id="rId21"/>
            </p:custDataLst>
          </p:nvPr>
        </p:nvSpPr>
        <p:spPr bwMode="auto">
          <a:xfrm>
            <a:off x="9598025" y="5081588"/>
            <a:ext cx="87630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E22EA05-797F-4783-BDF4-03354D5ACEB2}" type="datetime'''W''''I''P Carrie''''d'''''''''' ''''''Ov''''''''''''''''er'">
              <a:rPr lang="en-GB" altLang="en-US" sz="1400">
                <a:solidFill>
                  <a:srgbClr val="3C3C3B"/>
                </a:solidFill>
                <a:sym typeface="+mn-lt"/>
              </a:rPr>
              <a:pPr marL="0" indent="0" algn="ctr">
                <a:lnSpc>
                  <a:spcPct val="100000"/>
                </a:lnSpc>
                <a:spcBef>
                  <a:spcPct val="0"/>
                </a:spcBef>
                <a:buNone/>
                <a:defRPr/>
              </a:pPr>
              <a:t>WIP Carried Over</a:t>
            </a:fld>
            <a:endParaRPr lang="en-GB" sz="1400" dirty="0">
              <a:solidFill>
                <a:srgbClr val="3C3C3B"/>
              </a:solidFill>
              <a:sym typeface="+mn-lt"/>
            </a:endParaRPr>
          </a:p>
        </p:txBody>
      </p:sp>
      <p:sp>
        <p:nvSpPr>
          <p:cNvPr id="25" name="Rectangle 24"/>
          <p:cNvSpPr>
            <a:spLocks noGrp="1" noChangeArrowheads="1"/>
          </p:cNvSpPr>
          <p:nvPr>
            <p:custDataLst>
              <p:tags r:id="rId22"/>
            </p:custDataLst>
          </p:nvPr>
        </p:nvSpPr>
        <p:spPr bwMode="gray">
          <a:xfrm>
            <a:off x="7864475" y="21177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E68BC8A6-41A5-4412-9CBF-5E07A88E54FB}" type="datetime'''''6'''',''''''''''''''''''''''''''''''''321'''''''''''''">
              <a:rPr lang="en-ZA" altLang="en-US">
                <a:solidFill>
                  <a:srgbClr val="3C3C3B"/>
                </a:solidFill>
              </a:rPr>
              <a:pPr marL="0" indent="0" algn="ctr">
                <a:lnSpc>
                  <a:spcPct val="100000"/>
                </a:lnSpc>
                <a:spcBef>
                  <a:spcPct val="0"/>
                </a:spcBef>
                <a:buNone/>
              </a:pPr>
              <a:t>6,321</a:t>
            </a:fld>
            <a:endParaRPr lang="en-ZA" altLang="en-US" dirty="0">
              <a:solidFill>
                <a:srgbClr val="3C3C3B"/>
              </a:solidFill>
              <a:latin typeface="Calibri" panose="020F0502020204030204" pitchFamily="34" charset="0"/>
              <a:sym typeface="Calibri" panose="020F0502020204030204" pitchFamily="34" charset="0"/>
            </a:endParaRPr>
          </a:p>
        </p:txBody>
      </p:sp>
      <p:sp>
        <p:nvSpPr>
          <p:cNvPr id="54" name="Text Placeholder 21"/>
          <p:cNvSpPr>
            <a:spLocks noGrp="1"/>
          </p:cNvSpPr>
          <p:nvPr>
            <p:custDataLst>
              <p:tags r:id="rId23"/>
            </p:custDataLst>
          </p:nvPr>
        </p:nvSpPr>
        <p:spPr bwMode="auto">
          <a:xfrm>
            <a:off x="5810250"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AC640E6-42D7-4FE6-A866-7C903978BE69}" type="datetime'''R''eje''c''''t''e''''d'''''' Wa''l''''l P''''''''lat''''es'">
              <a:rPr lang="en-US" altLang="en-US" sz="1400">
                <a:solidFill>
                  <a:srgbClr val="3C3C3B"/>
                </a:solidFill>
                <a:sym typeface="+mn-lt"/>
              </a:rPr>
              <a:pPr marL="0" indent="0" algn="ctr">
                <a:lnSpc>
                  <a:spcPct val="100000"/>
                </a:lnSpc>
                <a:spcBef>
                  <a:spcPct val="0"/>
                </a:spcBef>
                <a:buNone/>
                <a:defRPr/>
              </a:pPr>
              <a:t>Rejected Wall Plates</a:t>
            </a:fld>
            <a:endParaRPr lang="en-GB" sz="1400" dirty="0">
              <a:solidFill>
                <a:srgbClr val="3C3C3B"/>
              </a:solidFill>
              <a:sym typeface="+mn-lt"/>
            </a:endParaRPr>
          </a:p>
        </p:txBody>
      </p:sp>
      <p:sp>
        <p:nvSpPr>
          <p:cNvPr id="24" name="Rectangle 23"/>
          <p:cNvSpPr>
            <a:spLocks noGrp="1" noChangeArrowheads="1"/>
          </p:cNvSpPr>
          <p:nvPr>
            <p:custDataLst>
              <p:tags r:id="rId24"/>
            </p:custDataLst>
          </p:nvPr>
        </p:nvSpPr>
        <p:spPr bwMode="gray">
          <a:xfrm>
            <a:off x="4997450" y="216217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63311031-DFBC-4105-9104-E62B1DFFE6B0}" type="datetime'1'',''''''''0''''''''''6''0'''''''''''''''''''''''''">
              <a:rPr lang="en-ZA" altLang="en-US">
                <a:solidFill>
                  <a:srgbClr val="3C3C3B"/>
                </a:solidFill>
                <a:latin typeface="Calibri" panose="020F0502020204030204" pitchFamily="34" charset="0"/>
                <a:sym typeface="Calibri" panose="020F0502020204030204" pitchFamily="34" charset="0"/>
              </a:rPr>
              <a:pPr marL="0" indent="0" algn="ctr">
                <a:lnSpc>
                  <a:spcPct val="100000"/>
                </a:lnSpc>
                <a:spcBef>
                  <a:spcPct val="0"/>
                </a:spcBef>
                <a:buNone/>
              </a:pPr>
              <a:t>1,060</a:t>
            </a:fld>
            <a:endParaRPr lang="en-ZA" altLang="en-US" dirty="0">
              <a:solidFill>
                <a:srgbClr val="3C3C3B"/>
              </a:solidFill>
              <a:latin typeface="Calibri" panose="020F0502020204030204" pitchFamily="34" charset="0"/>
              <a:sym typeface="Calibri" panose="020F0502020204030204" pitchFamily="34" charset="0"/>
            </a:endParaRPr>
          </a:p>
        </p:txBody>
      </p:sp>
      <p:sp>
        <p:nvSpPr>
          <p:cNvPr id="22" name="Text Placeholder 21"/>
          <p:cNvSpPr>
            <a:spLocks noGrp="1"/>
          </p:cNvSpPr>
          <p:nvPr>
            <p:custDataLst>
              <p:tags r:id="rId25"/>
            </p:custDataLst>
          </p:nvPr>
        </p:nvSpPr>
        <p:spPr bwMode="auto">
          <a:xfrm>
            <a:off x="7943850" y="5081589"/>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81DB3DA-288A-4028-BC95-B122161C8096}" type="datetime'To''''''t''''''''''a''''l'''''''''''''''''''''''''''''''''''">
              <a:rPr lang="en-GB" altLang="en-US" sz="1400">
                <a:solidFill>
                  <a:srgbClr val="3C3C3B"/>
                </a:solidFill>
                <a:sym typeface="+mn-lt"/>
              </a:rPr>
              <a:pPr marL="0" indent="0" algn="ctr">
                <a:lnSpc>
                  <a:spcPct val="100000"/>
                </a:lnSpc>
                <a:spcBef>
                  <a:spcPct val="0"/>
                </a:spcBef>
                <a:buNone/>
                <a:defRPr/>
              </a:pPr>
              <a:t>Total</a:t>
            </a:fld>
            <a:endParaRPr lang="en-GB" sz="1400" dirty="0">
              <a:solidFill>
                <a:srgbClr val="3C3C3B"/>
              </a:solidFill>
              <a:sym typeface="+mn-lt"/>
            </a:endParaRPr>
          </a:p>
        </p:txBody>
      </p:sp>
      <p:sp useBgFill="1">
        <p:nvSpPr>
          <p:cNvPr id="17" name="Rectangle 16"/>
          <p:cNvSpPr>
            <a:spLocks noGrp="1" noChangeArrowheads="1"/>
          </p:cNvSpPr>
          <p:nvPr>
            <p:custDataLst>
              <p:tags r:id="rId26"/>
            </p:custDataLst>
          </p:nvPr>
        </p:nvSpPr>
        <p:spPr bwMode="gray">
          <a:xfrm>
            <a:off x="6081714" y="2297114"/>
            <a:ext cx="263525"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20B45D19-D3EB-4742-BA47-33475459C2CD}" type="datetime'''''''''''''5''''''''''9'''''''''''''''''''''''''''''''''''">
              <a:rPr lang="en-GB" altLang="en-US">
                <a:solidFill>
                  <a:srgbClr val="3C3C3B"/>
                </a:solidFill>
                <a:ea typeface="MS PGothic"/>
                <a:sym typeface="Calibri"/>
              </a:rPr>
              <a:pPr marL="0" indent="0" algn="ctr">
                <a:lnSpc>
                  <a:spcPct val="100000"/>
                </a:lnSpc>
                <a:spcBef>
                  <a:spcPct val="0"/>
                </a:spcBef>
                <a:buNone/>
              </a:pPr>
              <a:t>59</a:t>
            </a:fld>
            <a:endParaRPr lang="en-GB" altLang="en-US" dirty="0">
              <a:solidFill>
                <a:srgbClr val="3C3C3B"/>
              </a:solidFill>
              <a:ea typeface="MS PGothic"/>
              <a:sym typeface="Calibri"/>
            </a:endParaRPr>
          </a:p>
        </p:txBody>
      </p:sp>
      <p:sp useBgFill="1">
        <p:nvSpPr>
          <p:cNvPr id="21" name="Rectangle 20"/>
          <p:cNvSpPr>
            <a:spLocks noGrp="1" noChangeArrowheads="1"/>
          </p:cNvSpPr>
          <p:nvPr>
            <p:custDataLst>
              <p:tags r:id="rId27"/>
            </p:custDataLst>
          </p:nvPr>
        </p:nvSpPr>
        <p:spPr bwMode="gray">
          <a:xfrm>
            <a:off x="7037389" y="2274889"/>
            <a:ext cx="263525"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3CCA1D05-27FD-4B69-995F-A39456FF5A92}" type="datetime'5''''''''''''''''''''''''''''''''''''''''''''''''''0'''''">
              <a:rPr lang="en-GB" altLang="en-US">
                <a:solidFill>
                  <a:srgbClr val="3C3C3B"/>
                </a:solidFill>
                <a:ea typeface="MS PGothic"/>
                <a:sym typeface="+mn-lt"/>
              </a:rPr>
              <a:pPr marL="0" indent="0" algn="ctr">
                <a:lnSpc>
                  <a:spcPct val="100000"/>
                </a:lnSpc>
                <a:spcBef>
                  <a:spcPct val="0"/>
                </a:spcBef>
                <a:buNone/>
              </a:pPr>
              <a:t>50</a:t>
            </a:fld>
            <a:endParaRPr lang="en-GB" altLang="en-US" dirty="0">
              <a:solidFill>
                <a:srgbClr val="3C3C3B"/>
              </a:solidFill>
              <a:ea typeface="MS PGothic"/>
              <a:sym typeface="+mn-lt"/>
            </a:endParaRPr>
          </a:p>
        </p:txBody>
      </p:sp>
      <p:sp>
        <p:nvSpPr>
          <p:cNvPr id="18" name="Text Placeholder 21"/>
          <p:cNvSpPr>
            <a:spLocks noGrp="1"/>
          </p:cNvSpPr>
          <p:nvPr>
            <p:custDataLst>
              <p:tags r:id="rId28"/>
            </p:custDataLst>
          </p:nvPr>
        </p:nvSpPr>
        <p:spPr bwMode="auto">
          <a:xfrm>
            <a:off x="6848475" y="5081588"/>
            <a:ext cx="6429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AFEBA34-4779-4BD7-A477-E60023D09241}" type="datetime'''''Re''''j''ecte''d'''''''''''' ''''U''n''''''''''''it''s'">
              <a:rPr lang="en-GB" altLang="en-US" sz="1400">
                <a:solidFill>
                  <a:srgbClr val="3C3C3B"/>
                </a:solidFill>
                <a:sym typeface="+mn-lt"/>
              </a:rPr>
              <a:pPr marL="0" indent="0" algn="ctr">
                <a:lnSpc>
                  <a:spcPct val="100000"/>
                </a:lnSpc>
                <a:spcBef>
                  <a:spcPct val="0"/>
                </a:spcBef>
                <a:buNone/>
                <a:defRPr/>
              </a:pPr>
              <a:t>Rejected Units</a:t>
            </a:fld>
            <a:endParaRPr lang="en-GB" sz="1400" dirty="0">
              <a:solidFill>
                <a:srgbClr val="3C3C3B"/>
              </a:solidFill>
              <a:sym typeface="+mn-lt"/>
            </a:endParaRPr>
          </a:p>
        </p:txBody>
      </p:sp>
      <p:sp>
        <p:nvSpPr>
          <p:cNvPr id="53" name="Text Placeholder 20"/>
          <p:cNvSpPr>
            <a:spLocks noGrp="1"/>
          </p:cNvSpPr>
          <p:nvPr>
            <p:custDataLst>
              <p:tags r:id="rId29"/>
            </p:custDataLst>
          </p:nvPr>
        </p:nvSpPr>
        <p:spPr bwMode="auto">
          <a:xfrm>
            <a:off x="4854575"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DBAC52F9-B29D-42D7-9CBE-5C0453D521A4}" type="datetime'''''Ap''p''r''o''ve''d'' Wa''ll'' ''Pl''''a''''t''''e''s'">
              <a:rPr lang="en-US" altLang="en-US" sz="1400">
                <a:solidFill>
                  <a:srgbClr val="3C3C3B"/>
                </a:solidFill>
                <a:sym typeface="+mn-lt"/>
              </a:rPr>
              <a:pPr marL="0" indent="0" algn="ctr">
                <a:lnSpc>
                  <a:spcPct val="100000"/>
                </a:lnSpc>
                <a:spcBef>
                  <a:spcPct val="0"/>
                </a:spcBef>
                <a:buNone/>
                <a:defRPr/>
              </a:pPr>
              <a:t>Approved Wall Plates</a:t>
            </a:fld>
            <a:endParaRPr lang="en-GB" sz="1400" dirty="0">
              <a:solidFill>
                <a:srgbClr val="3C3C3B"/>
              </a:solidFill>
              <a:sym typeface="+mn-lt"/>
            </a:endParaRPr>
          </a:p>
        </p:txBody>
      </p:sp>
      <p:sp>
        <p:nvSpPr>
          <p:cNvPr id="71" name="TextBox 70"/>
          <p:cNvSpPr txBox="1"/>
          <p:nvPr/>
        </p:nvSpPr>
        <p:spPr>
          <a:xfrm>
            <a:off x="1795464" y="6489701"/>
            <a:ext cx="5203825" cy="307975"/>
          </a:xfrm>
          <a:prstGeom prst="rect">
            <a:avLst/>
          </a:prstGeom>
          <a:noFill/>
        </p:spPr>
        <p:txBody>
          <a:bodyPr wrap="none" lIns="0" tIns="0" rIns="0" bIns="0" anchor="b"/>
          <a:lstStyle/>
          <a:p>
            <a:pPr marL="800100" indent="-800100">
              <a:lnSpc>
                <a:spcPct val="85000"/>
              </a:lnSpc>
              <a:spcBef>
                <a:spcPct val="0"/>
              </a:spcBef>
              <a:tabLst>
                <a:tab pos="571500" algn="l"/>
              </a:tabLst>
              <a:defRPr/>
            </a:pPr>
            <a:r>
              <a:rPr lang="en-ZA" sz="1000" dirty="0">
                <a:solidFill>
                  <a:srgbClr val="3C3C3B"/>
                </a:solidFill>
                <a:ea typeface="ＭＳ Ｐゴシック" pitchFamily="34" charset="-128"/>
                <a:cs typeface="Arial" pitchFamily="34" charset="0"/>
              </a:rPr>
              <a:t>Source: QA Reports</a:t>
            </a:r>
            <a:endParaRPr lang="en-GB" sz="1000" dirty="0">
              <a:solidFill>
                <a:srgbClr val="3C3C3B"/>
              </a:solidFill>
              <a:ea typeface="ＭＳ Ｐゴシック" pitchFamily="34" charset="-128"/>
              <a:cs typeface="Arial" pitchFamily="34" charset="0"/>
            </a:endParaRPr>
          </a:p>
        </p:txBody>
      </p:sp>
    </p:spTree>
    <p:extLst>
      <p:ext uri="{BB962C8B-B14F-4D97-AF65-F5344CB8AC3E}">
        <p14:creationId xmlns:p14="http://schemas.microsoft.com/office/powerpoint/2010/main" val="78440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8288" name="think-cell Slide" r:id="rId33" imgW="360" imgH="360" progId="TCLayout.ActiveDocument.1">
                  <p:embed/>
                </p:oleObj>
              </mc:Choice>
              <mc:Fallback>
                <p:oleObj name="think-cell Slide" r:id="rId33" imgW="360" imgH="360" progId="TCLayout.ActiveDocument.1">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3" name="Rectangle 5" hidden="1"/>
          <p:cNvSpPr>
            <a:spLocks noChangeArrowheads="1"/>
          </p:cNvSpPr>
          <p:nvPr>
            <p:custDataLst>
              <p:tags r:id="rId3"/>
            </p:custDataLst>
          </p:nvPr>
        </p:nvSpPr>
        <p:spPr bwMode="auto">
          <a:xfrm>
            <a:off x="1338262" y="1"/>
            <a:ext cx="530226" cy="339725"/>
          </a:xfrm>
          <a:prstGeom prst="rect">
            <a:avLst/>
          </a:prstGeom>
          <a:solidFill>
            <a:schemeClr val="bg1"/>
          </a:solidFill>
          <a:ln w="12700">
            <a:solidFill>
              <a:schemeClr val="tx1"/>
            </a:solidFill>
            <a:round/>
            <a:headEnd/>
            <a:tailEnd/>
          </a:ln>
        </p:spPr>
        <p:txBody>
          <a:bodyPr vert="horz" wrap="none" lIns="0" tIns="0" rIns="0" bIns="0" numCol="1" spcCol="0" anchorCtr="0">
            <a:no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spcBef>
                <a:spcPct val="0"/>
              </a:spcBef>
              <a:spcAft>
                <a:spcPct val="0"/>
              </a:spcAft>
              <a:buClr>
                <a:srgbClr val="EDE7D5"/>
              </a:buClr>
              <a:defRPr/>
            </a:pPr>
            <a:endParaRPr lang="en-ZA" altLang="en-US" sz="1600" i="0" dirty="0">
              <a:solidFill>
                <a:srgbClr val="3C3C3B"/>
              </a:solidFill>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1770063" y="752476"/>
            <a:ext cx="8647112" cy="276999"/>
          </a:xfrm>
        </p:spPr>
        <p:txBody>
          <a:bodyPr/>
          <a:lstStyle/>
          <a:p>
            <a:pPr>
              <a:defRPr/>
            </a:pPr>
            <a:r>
              <a:rPr lang="en-ZA" altLang="en-US" dirty="0">
                <a:latin typeface="Calibri" pitchFamily="34" charset="0"/>
                <a:cs typeface="Arial" pitchFamily="34" charset="0"/>
              </a:rPr>
              <a:t>Our WIP estimate at the end of June stands at 6,822</a:t>
            </a:r>
            <a:endParaRPr lang="en-GB" dirty="0">
              <a:latin typeface="+mn-lt"/>
            </a:endParaRPr>
          </a:p>
        </p:txBody>
      </p:sp>
      <p:sp>
        <p:nvSpPr>
          <p:cNvPr id="63" name="TextBox 62"/>
          <p:cNvSpPr txBox="1"/>
          <p:nvPr/>
        </p:nvSpPr>
        <p:spPr>
          <a:xfrm>
            <a:off x="1701800" y="1506538"/>
            <a:ext cx="5382564" cy="338554"/>
          </a:xfrm>
          <a:prstGeom prst="rect">
            <a:avLst/>
          </a:prstGeom>
          <a:noFill/>
        </p:spPr>
        <p:txBody>
          <a:bodyPr wrap="none">
            <a:spAutoFit/>
          </a:bodyPr>
          <a:lstStyle/>
          <a:p>
            <a:pPr eaLnBrk="0" fontAlgn="base" hangingPunct="0">
              <a:spcBef>
                <a:spcPct val="0"/>
              </a:spcBef>
              <a:spcAft>
                <a:spcPct val="0"/>
              </a:spcAft>
              <a:defRPr/>
            </a:pPr>
            <a:r>
              <a:rPr lang="en-ZA" sz="1600" b="1" dirty="0">
                <a:solidFill>
                  <a:srgbClr val="3C3C3B"/>
                </a:solidFill>
                <a:ea typeface="MS PGothic" pitchFamily="34" charset="-128"/>
              </a:rPr>
              <a:t>Work In Progress (WIP) Snapshot For the month of June 2016</a:t>
            </a:r>
            <a:endParaRPr lang="en-GB" sz="1600" b="1" dirty="0">
              <a:solidFill>
                <a:srgbClr val="3C3C3B"/>
              </a:solidFill>
              <a:ea typeface="MS PGothic" pitchFamily="34" charset="-128"/>
            </a:endParaRPr>
          </a:p>
        </p:txBody>
      </p:sp>
      <p:cxnSp>
        <p:nvCxnSpPr>
          <p:cNvPr id="6" name="Straight Connector 5"/>
          <p:cNvCxnSpPr/>
          <p:nvPr>
            <p:custDataLst>
              <p:tags r:id="rId4"/>
            </p:custDataLst>
          </p:nvPr>
        </p:nvCxnSpPr>
        <p:spPr bwMode="auto">
          <a:xfrm>
            <a:off x="74358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4" name="Straight Connector 3"/>
          <p:cNvCxnSpPr/>
          <p:nvPr>
            <p:custDataLst>
              <p:tags r:id="rId5"/>
            </p:custDataLst>
          </p:nvPr>
        </p:nvCxnSpPr>
        <p:spPr bwMode="auto">
          <a:xfrm>
            <a:off x="647700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 name="Straight Connector 7"/>
          <p:cNvCxnSpPr/>
          <p:nvPr>
            <p:custDataLst>
              <p:tags r:id="rId6"/>
            </p:custDataLst>
          </p:nvPr>
        </p:nvCxnSpPr>
        <p:spPr bwMode="auto">
          <a:xfrm>
            <a:off x="9347200" y="25908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5" name="Straight Connector 4"/>
          <p:cNvCxnSpPr/>
          <p:nvPr>
            <p:custDataLst>
              <p:tags r:id="rId7"/>
            </p:custDataLst>
          </p:nvPr>
        </p:nvCxnSpPr>
        <p:spPr bwMode="auto">
          <a:xfrm>
            <a:off x="83883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8" name="Straight Connector 12"/>
          <p:cNvCxnSpPr>
            <a:cxnSpLocks noChangeShapeType="1"/>
          </p:cNvCxnSpPr>
          <p:nvPr>
            <p:custDataLst>
              <p:tags r:id="rId8"/>
            </p:custDataLst>
          </p:nvPr>
        </p:nvCxnSpPr>
        <p:spPr bwMode="auto">
          <a:xfrm>
            <a:off x="3613150" y="267335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8200" name="Straight Connector 17"/>
          <p:cNvCxnSpPr>
            <a:cxnSpLocks noChangeShapeType="1"/>
          </p:cNvCxnSpPr>
          <p:nvPr>
            <p:custDataLst>
              <p:tags r:id="rId9"/>
            </p:custDataLst>
          </p:nvPr>
        </p:nvCxnSpPr>
        <p:spPr bwMode="auto">
          <a:xfrm>
            <a:off x="5524500" y="238760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9" name="Straight Connector 8"/>
          <p:cNvCxnSpPr/>
          <p:nvPr>
            <p:custDataLst>
              <p:tags r:id="rId10"/>
            </p:custDataLst>
          </p:nvPr>
        </p:nvCxnSpPr>
        <p:spPr bwMode="auto">
          <a:xfrm>
            <a:off x="2654300" y="29591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9" name="Straight Connector 13"/>
          <p:cNvCxnSpPr>
            <a:cxnSpLocks noChangeShapeType="1"/>
          </p:cNvCxnSpPr>
          <p:nvPr>
            <p:custDataLst>
              <p:tags r:id="rId11"/>
            </p:custDataLst>
          </p:nvPr>
        </p:nvCxnSpPr>
        <p:spPr bwMode="auto">
          <a:xfrm>
            <a:off x="4565650" y="267335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7" name="Rectangle 6"/>
          <p:cNvSpPr/>
          <p:nvPr>
            <p:custDataLst>
              <p:tags r:id="rId12"/>
            </p:custDataLst>
          </p:nvPr>
        </p:nvSpPr>
        <p:spPr bwMode="auto">
          <a:xfrm>
            <a:off x="5949950" y="2384425"/>
            <a:ext cx="527050" cy="6350"/>
          </a:xfrm>
          <a:prstGeom prst="rect">
            <a:avLst/>
          </a:prstGeom>
          <a:solidFill>
            <a:srgbClr val="4C6C9C"/>
          </a:solidFill>
          <a:ln w="9525"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lnSpc>
                <a:spcPct val="90000"/>
              </a:lnSpc>
              <a:spcBef>
                <a:spcPct val="50000"/>
              </a:spcBef>
              <a:spcAft>
                <a:spcPct val="0"/>
              </a:spcAft>
              <a:buClr>
                <a:srgbClr val="EDE7D5"/>
              </a:buClr>
            </a:pPr>
            <a:endParaRPr lang="en-ZA" sz="1400" i="1">
              <a:solidFill>
                <a:srgbClr val="3C3C3B"/>
              </a:solidFill>
              <a:latin typeface="Arial" charset="0"/>
              <a:ea typeface="ＭＳ Ｐゴシック" pitchFamily="34" charset="-128"/>
              <a:cs typeface="Arial" charset="0"/>
            </a:endParaRPr>
          </a:p>
        </p:txBody>
      </p:sp>
      <p:sp>
        <p:nvSpPr>
          <p:cNvPr id="10" name="Rectangle 9"/>
          <p:cNvSpPr/>
          <p:nvPr>
            <p:custDataLst>
              <p:tags r:id="rId13"/>
            </p:custDataLst>
          </p:nvPr>
        </p:nvSpPr>
        <p:spPr bwMode="auto">
          <a:xfrm>
            <a:off x="6902450" y="2384425"/>
            <a:ext cx="533400" cy="6350"/>
          </a:xfrm>
          <a:prstGeom prst="rect">
            <a:avLst/>
          </a:prstGeom>
          <a:solidFill>
            <a:srgbClr val="4C6C9C"/>
          </a:solidFill>
          <a:ln w="9525"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lnSpc>
                <a:spcPct val="90000"/>
              </a:lnSpc>
              <a:spcBef>
                <a:spcPct val="50000"/>
              </a:spcBef>
              <a:spcAft>
                <a:spcPct val="0"/>
              </a:spcAft>
              <a:buClr>
                <a:srgbClr val="EDE7D5"/>
              </a:buClr>
            </a:pPr>
            <a:endParaRPr lang="en-ZA" sz="1400" i="1">
              <a:solidFill>
                <a:srgbClr val="3C3C3B"/>
              </a:solidFill>
              <a:latin typeface="Arial" charset="0"/>
              <a:ea typeface="ＭＳ Ｐゴシック" pitchFamily="34" charset="-128"/>
              <a:cs typeface="Arial" charset="0"/>
            </a:endParaRPr>
          </a:p>
        </p:txBody>
      </p:sp>
      <p:sp>
        <p:nvSpPr>
          <p:cNvPr id="3" name="Rectangle 2"/>
          <p:cNvSpPr/>
          <p:nvPr>
            <p:custDataLst>
              <p:tags r:id="rId14"/>
            </p:custDataLst>
          </p:nvPr>
        </p:nvSpPr>
        <p:spPr bwMode="auto">
          <a:xfrm>
            <a:off x="4038600" y="2670175"/>
            <a:ext cx="527050" cy="6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lnSpc>
                <a:spcPct val="90000"/>
              </a:lnSpc>
              <a:spcBef>
                <a:spcPct val="50000"/>
              </a:spcBef>
              <a:spcAft>
                <a:spcPct val="0"/>
              </a:spcAft>
              <a:buClr>
                <a:srgbClr val="EDE7D5"/>
              </a:buClr>
            </a:pPr>
            <a:endParaRPr lang="en-ZA" sz="1400" i="1">
              <a:solidFill>
                <a:srgbClr val="3C3C3B"/>
              </a:solidFill>
              <a:latin typeface="Arial" charset="0"/>
              <a:ea typeface="ＭＳ Ｐゴシック" pitchFamily="34" charset="-128"/>
              <a:cs typeface="Arial" charset="0"/>
            </a:endParaRPr>
          </a:p>
        </p:txBody>
      </p:sp>
      <p:graphicFrame>
        <p:nvGraphicFramePr>
          <p:cNvPr id="8201" name="Object 11"/>
          <p:cNvGraphicFramePr>
            <a:graphicFrameLocks/>
          </p:cNvGraphicFramePr>
          <p:nvPr>
            <p:custDataLst>
              <p:tags r:id="rId15"/>
            </p:custDataLst>
            <p:extLst/>
          </p:nvPr>
        </p:nvGraphicFramePr>
        <p:xfrm>
          <a:off x="1765300" y="1955802"/>
          <a:ext cx="8902810" cy="3174797"/>
        </p:xfrm>
        <a:graphic>
          <a:graphicData uri="http://schemas.openxmlformats.org/presentationml/2006/ole">
            <mc:AlternateContent xmlns:mc="http://schemas.openxmlformats.org/markup-compatibility/2006">
              <mc:Choice xmlns:v="urn:schemas-microsoft-com:vml" Requires="v">
                <p:oleObj spid="_x0000_s8289" name="Chart" r:id="rId35" imgW="8900124" imgH="3177576" progId="MSGraph.Chart.8">
                  <p:embed followColorScheme="full"/>
                </p:oleObj>
              </mc:Choice>
              <mc:Fallback>
                <p:oleObj name="Chart" r:id="rId35" imgW="8900124" imgH="3177576" progId="MSGraph.Chart.8">
                  <p:embed followColorScheme="full"/>
                  <p:pic>
                    <p:nvPicPr>
                      <p:cNvPr id="0" name=""/>
                      <p:cNvPicPr>
                        <a:picLocks noChangeArrowheads="1"/>
                      </p:cNvPicPr>
                      <p:nvPr/>
                    </p:nvPicPr>
                    <p:blipFill>
                      <a:blip r:embed="rId36"/>
                      <a:srcRect/>
                      <a:stretch>
                        <a:fillRect/>
                      </a:stretch>
                    </p:blipFill>
                    <p:spPr bwMode="auto">
                      <a:xfrm>
                        <a:off x="1765300" y="1955802"/>
                        <a:ext cx="8902810" cy="31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203" name="Straight Connector 18"/>
          <p:cNvCxnSpPr>
            <a:cxnSpLocks noChangeShapeType="1"/>
          </p:cNvCxnSpPr>
          <p:nvPr>
            <p:custDataLst>
              <p:tags r:id="rId16"/>
            </p:custDataLst>
          </p:nvPr>
        </p:nvCxnSpPr>
        <p:spPr bwMode="auto">
          <a:xfrm>
            <a:off x="5257800" y="2362200"/>
            <a:ext cx="0" cy="1016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202" name="Straight Connector 15"/>
          <p:cNvCxnSpPr>
            <a:cxnSpLocks noChangeShapeType="1"/>
          </p:cNvCxnSpPr>
          <p:nvPr>
            <p:custDataLst>
              <p:tags r:id="rId17"/>
            </p:custDataLst>
          </p:nvPr>
        </p:nvCxnSpPr>
        <p:spPr bwMode="auto">
          <a:xfrm>
            <a:off x="4302125" y="2647950"/>
            <a:ext cx="0" cy="254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51" name="Text Placeholder 18"/>
          <p:cNvSpPr>
            <a:spLocks noGrp="1"/>
          </p:cNvSpPr>
          <p:nvPr>
            <p:custDataLst>
              <p:tags r:id="rId18"/>
            </p:custDataLst>
          </p:nvPr>
        </p:nvSpPr>
        <p:spPr bwMode="auto">
          <a:xfrm>
            <a:off x="2873375" y="5081588"/>
            <a:ext cx="9477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AA9CA172-2235-428C-8034-0A744DECFDC4}" type="datetime'A''''''''''p''p''rov''''e''''''d ''Fo''u''''''ndat''ion''''s '">
              <a:rPr lang="en-US" altLang="en-US" sz="1400">
                <a:solidFill>
                  <a:srgbClr val="3C3C3B"/>
                </a:solidFill>
                <a:sym typeface="+mn-lt"/>
              </a:rPr>
              <a:pPr marL="0" indent="0" algn="ctr">
                <a:lnSpc>
                  <a:spcPct val="100000"/>
                </a:lnSpc>
                <a:spcBef>
                  <a:spcPct val="0"/>
                </a:spcBef>
                <a:buNone/>
                <a:defRPr/>
              </a:pPr>
              <a:t>Approved Foundations </a:t>
            </a:fld>
            <a:endParaRPr lang="en-GB" sz="1400" dirty="0">
              <a:solidFill>
                <a:srgbClr val="3C3C3B"/>
              </a:solidFill>
              <a:sym typeface="+mn-lt"/>
            </a:endParaRPr>
          </a:p>
        </p:txBody>
      </p:sp>
      <p:sp>
        <p:nvSpPr>
          <p:cNvPr id="52" name="Text Placeholder 19"/>
          <p:cNvSpPr>
            <a:spLocks noGrp="1"/>
          </p:cNvSpPr>
          <p:nvPr>
            <p:custDataLst>
              <p:tags r:id="rId19"/>
            </p:custDataLst>
          </p:nvPr>
        </p:nvSpPr>
        <p:spPr bwMode="auto">
          <a:xfrm>
            <a:off x="3848100" y="5081588"/>
            <a:ext cx="90805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7E1640A-251E-42ED-ABFD-34A916E67D5F}" type="datetime'Re''j''e''c''''''te''d F''oun''d''''''a''''''''t''''ions'''">
              <a:rPr lang="en-US" altLang="en-US" sz="1400">
                <a:solidFill>
                  <a:srgbClr val="3C3C3B"/>
                </a:solidFill>
                <a:sym typeface="+mn-lt"/>
              </a:rPr>
              <a:pPr marL="0" indent="0" algn="ctr">
                <a:lnSpc>
                  <a:spcPct val="100000"/>
                </a:lnSpc>
                <a:spcBef>
                  <a:spcPct val="0"/>
                </a:spcBef>
                <a:buNone/>
                <a:defRPr/>
              </a:pPr>
              <a:t>Rejected Foundations</a:t>
            </a:fld>
            <a:endParaRPr lang="en-GB" sz="1400" dirty="0">
              <a:solidFill>
                <a:srgbClr val="3C3C3B"/>
              </a:solidFill>
              <a:sym typeface="+mn-lt"/>
            </a:endParaRPr>
          </a:p>
        </p:txBody>
      </p:sp>
      <p:sp>
        <p:nvSpPr>
          <p:cNvPr id="23" name="Text Placeholder 21"/>
          <p:cNvSpPr>
            <a:spLocks noGrp="1"/>
          </p:cNvSpPr>
          <p:nvPr>
            <p:custDataLst>
              <p:tags r:id="rId20"/>
            </p:custDataLst>
          </p:nvPr>
        </p:nvSpPr>
        <p:spPr bwMode="auto">
          <a:xfrm>
            <a:off x="8618539" y="5081589"/>
            <a:ext cx="923925" cy="63817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EEAE446F-C7F3-4850-A721-188A2097C82E}" type="datetime'''Less ''''Ap''p''r''''o''v''e''d'' ''Comple''ti''ons'''''''">
              <a:rPr lang="en-GB" altLang="en-US" sz="1400">
                <a:solidFill>
                  <a:srgbClr val="3C3C3B"/>
                </a:solidFill>
                <a:sym typeface="+mn-lt"/>
              </a:rPr>
              <a:pPr marL="0" indent="0" algn="ctr">
                <a:lnSpc>
                  <a:spcPct val="100000"/>
                </a:lnSpc>
                <a:spcBef>
                  <a:spcPct val="0"/>
                </a:spcBef>
                <a:buNone/>
                <a:defRPr/>
              </a:pPr>
              <a:t>Less Approved Completions</a:t>
            </a:fld>
            <a:endParaRPr lang="en-GB" sz="1400" dirty="0">
              <a:solidFill>
                <a:srgbClr val="3C3C3B"/>
              </a:solidFill>
              <a:sym typeface="+mn-lt"/>
            </a:endParaRPr>
          </a:p>
        </p:txBody>
      </p:sp>
      <p:sp>
        <p:nvSpPr>
          <p:cNvPr id="25" name="Rectangle 24"/>
          <p:cNvSpPr>
            <a:spLocks noGrp="1" noChangeArrowheads="1"/>
          </p:cNvSpPr>
          <p:nvPr>
            <p:custDataLst>
              <p:tags r:id="rId21"/>
            </p:custDataLst>
          </p:nvPr>
        </p:nvSpPr>
        <p:spPr bwMode="gray">
          <a:xfrm>
            <a:off x="7864475" y="21177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9E9912CE-14D6-47BF-B599-F11855D82509}" type="datetime'''''7'''''''''''',''''''''''''''''''41''''''0'''''''''''''''">
              <a:rPr lang="en-ZA" altLang="en-US">
                <a:solidFill>
                  <a:srgbClr val="3C3C3B"/>
                </a:solidFill>
              </a:rPr>
              <a:pPr marL="0" indent="0" algn="ctr">
                <a:lnSpc>
                  <a:spcPct val="100000"/>
                </a:lnSpc>
                <a:spcBef>
                  <a:spcPct val="0"/>
                </a:spcBef>
                <a:buNone/>
              </a:pPr>
              <a:t>7,410</a:t>
            </a:fld>
            <a:endParaRPr lang="en-ZA" altLang="en-US" dirty="0">
              <a:solidFill>
                <a:srgbClr val="3C3C3B"/>
              </a:solidFill>
              <a:latin typeface="Calibri" panose="020F0502020204030204" pitchFamily="34" charset="0"/>
              <a:sym typeface="Calibri" panose="020F0502020204030204" pitchFamily="34" charset="0"/>
            </a:endParaRPr>
          </a:p>
        </p:txBody>
      </p:sp>
      <p:sp>
        <p:nvSpPr>
          <p:cNvPr id="54" name="Text Placeholder 21"/>
          <p:cNvSpPr>
            <a:spLocks noGrp="1"/>
          </p:cNvSpPr>
          <p:nvPr>
            <p:custDataLst>
              <p:tags r:id="rId22"/>
            </p:custDataLst>
          </p:nvPr>
        </p:nvSpPr>
        <p:spPr bwMode="auto">
          <a:xfrm>
            <a:off x="5810250"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AC640E6-42D7-4FE6-A866-7C903978BE69}" type="datetime'''R''eje''c''''t''e''''d'''''' Wa''l''''l P''''''''lat''''es'">
              <a:rPr lang="en-US" altLang="en-US" sz="1400">
                <a:solidFill>
                  <a:srgbClr val="3C3C3B"/>
                </a:solidFill>
                <a:sym typeface="+mn-lt"/>
              </a:rPr>
              <a:pPr marL="0" indent="0" algn="ctr">
                <a:lnSpc>
                  <a:spcPct val="100000"/>
                </a:lnSpc>
                <a:spcBef>
                  <a:spcPct val="0"/>
                </a:spcBef>
                <a:buNone/>
                <a:defRPr/>
              </a:pPr>
              <a:t>Rejected Wall Plates</a:t>
            </a:fld>
            <a:endParaRPr lang="en-GB" sz="1400" dirty="0">
              <a:solidFill>
                <a:srgbClr val="3C3C3B"/>
              </a:solidFill>
              <a:sym typeface="+mn-lt"/>
            </a:endParaRPr>
          </a:p>
        </p:txBody>
      </p:sp>
      <p:sp useBgFill="1">
        <p:nvSpPr>
          <p:cNvPr id="17" name="Rectangle 16"/>
          <p:cNvSpPr>
            <a:spLocks noGrp="1" noChangeArrowheads="1"/>
          </p:cNvSpPr>
          <p:nvPr>
            <p:custDataLst>
              <p:tags r:id="rId23"/>
            </p:custDataLst>
          </p:nvPr>
        </p:nvSpPr>
        <p:spPr bwMode="gray">
          <a:xfrm>
            <a:off x="6134100" y="2265364"/>
            <a:ext cx="160338"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B76047C0-118C-4D48-A1E3-3BC7B5968FAB}" type="datetime'''''''''''''0'''''''''''''''''''''''''''''''''''''''''">
              <a:rPr lang="en-GB" altLang="en-US">
                <a:solidFill>
                  <a:srgbClr val="3C3C3B"/>
                </a:solidFill>
              </a:rPr>
              <a:pPr marL="0" indent="0" algn="ctr">
                <a:lnSpc>
                  <a:spcPct val="100000"/>
                </a:lnSpc>
                <a:spcBef>
                  <a:spcPct val="0"/>
                </a:spcBef>
                <a:buNone/>
              </a:pPr>
              <a:t>0</a:t>
            </a:fld>
            <a:endParaRPr lang="en-GB" altLang="en-US" dirty="0">
              <a:solidFill>
                <a:srgbClr val="3C3C3B"/>
              </a:solidFill>
              <a:ea typeface="MS PGothic"/>
              <a:sym typeface="Calibri"/>
            </a:endParaRPr>
          </a:p>
        </p:txBody>
      </p:sp>
      <p:sp>
        <p:nvSpPr>
          <p:cNvPr id="53" name="Text Placeholder 20"/>
          <p:cNvSpPr>
            <a:spLocks noGrp="1"/>
          </p:cNvSpPr>
          <p:nvPr>
            <p:custDataLst>
              <p:tags r:id="rId24"/>
            </p:custDataLst>
          </p:nvPr>
        </p:nvSpPr>
        <p:spPr bwMode="auto">
          <a:xfrm>
            <a:off x="4854575"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DBAC52F9-B29D-42D7-9CBE-5C0453D521A4}" type="datetime'''''Ap''p''r''o''ve''d'' Wa''ll'' ''Pl''''a''''t''''e''s'">
              <a:rPr lang="en-US" altLang="en-US" sz="1400">
                <a:solidFill>
                  <a:srgbClr val="3C3C3B"/>
                </a:solidFill>
                <a:sym typeface="+mn-lt"/>
              </a:rPr>
              <a:pPr marL="0" indent="0" algn="ctr">
                <a:lnSpc>
                  <a:spcPct val="100000"/>
                </a:lnSpc>
                <a:spcBef>
                  <a:spcPct val="0"/>
                </a:spcBef>
                <a:buNone/>
                <a:defRPr/>
              </a:pPr>
              <a:t>Approved Wall Plates</a:t>
            </a:fld>
            <a:endParaRPr lang="en-GB" sz="1400" dirty="0">
              <a:solidFill>
                <a:srgbClr val="3C3C3B"/>
              </a:solidFill>
              <a:sym typeface="+mn-lt"/>
            </a:endParaRPr>
          </a:p>
        </p:txBody>
      </p:sp>
      <p:sp useBgFill="1">
        <p:nvSpPr>
          <p:cNvPr id="21" name="Rectangle 20"/>
          <p:cNvSpPr>
            <a:spLocks noGrp="1" noChangeArrowheads="1"/>
          </p:cNvSpPr>
          <p:nvPr>
            <p:custDataLst>
              <p:tags r:id="rId25"/>
            </p:custDataLst>
          </p:nvPr>
        </p:nvSpPr>
        <p:spPr bwMode="gray">
          <a:xfrm>
            <a:off x="7089775" y="2265364"/>
            <a:ext cx="160338"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0B4F4D8B-81B2-4DD8-822F-13686AC13208}" type="datetime'''0'''''''''''''''''''''">
              <a:rPr lang="en-GB" altLang="en-US">
                <a:solidFill>
                  <a:srgbClr val="3C3C3B"/>
                </a:solidFill>
              </a:rPr>
              <a:pPr marL="0" indent="0" algn="ctr">
                <a:lnSpc>
                  <a:spcPct val="100000"/>
                </a:lnSpc>
                <a:spcBef>
                  <a:spcPct val="0"/>
                </a:spcBef>
                <a:buNone/>
              </a:pPr>
              <a:t>0</a:t>
            </a:fld>
            <a:endParaRPr lang="en-GB" altLang="en-US" dirty="0">
              <a:solidFill>
                <a:srgbClr val="3C3C3B"/>
              </a:solidFill>
              <a:ea typeface="MS PGothic"/>
              <a:sym typeface="+mn-lt"/>
            </a:endParaRPr>
          </a:p>
        </p:txBody>
      </p:sp>
      <p:sp>
        <p:nvSpPr>
          <p:cNvPr id="18" name="Text Placeholder 21"/>
          <p:cNvSpPr>
            <a:spLocks noGrp="1"/>
          </p:cNvSpPr>
          <p:nvPr>
            <p:custDataLst>
              <p:tags r:id="rId26"/>
            </p:custDataLst>
          </p:nvPr>
        </p:nvSpPr>
        <p:spPr bwMode="auto">
          <a:xfrm>
            <a:off x="6848475" y="5081588"/>
            <a:ext cx="6429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AFEBA34-4779-4BD7-A477-E60023D09241}" type="datetime'''''Re''''j''ecte''d'''''''''''' ''''U''n''''''''''''it''s'">
              <a:rPr lang="en-GB" altLang="en-US" sz="1400">
                <a:solidFill>
                  <a:srgbClr val="3C3C3B"/>
                </a:solidFill>
                <a:sym typeface="+mn-lt"/>
              </a:rPr>
              <a:pPr marL="0" indent="0" algn="ctr">
                <a:lnSpc>
                  <a:spcPct val="100000"/>
                </a:lnSpc>
                <a:spcBef>
                  <a:spcPct val="0"/>
                </a:spcBef>
                <a:buNone/>
                <a:defRPr/>
              </a:pPr>
              <a:t>Rejected Units</a:t>
            </a:fld>
            <a:endParaRPr lang="en-GB" sz="1400" dirty="0">
              <a:solidFill>
                <a:srgbClr val="3C3C3B"/>
              </a:solidFill>
              <a:sym typeface="+mn-lt"/>
            </a:endParaRPr>
          </a:p>
        </p:txBody>
      </p:sp>
      <p:sp>
        <p:nvSpPr>
          <p:cNvPr id="22" name="Text Placeholder 21"/>
          <p:cNvSpPr>
            <a:spLocks noGrp="1"/>
          </p:cNvSpPr>
          <p:nvPr>
            <p:custDataLst>
              <p:tags r:id="rId27"/>
            </p:custDataLst>
          </p:nvPr>
        </p:nvSpPr>
        <p:spPr bwMode="auto">
          <a:xfrm>
            <a:off x="7943850" y="5081589"/>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81DB3DA-288A-4028-BC95-B122161C8096}" type="datetime'To''''''t''''''''''a''''l'''''''''''''''''''''''''''''''''''">
              <a:rPr lang="en-GB" altLang="en-US" sz="1400">
                <a:solidFill>
                  <a:srgbClr val="3C3C3B"/>
                </a:solidFill>
                <a:sym typeface="+mn-lt"/>
              </a:rPr>
              <a:pPr marL="0" indent="0" algn="ctr">
                <a:lnSpc>
                  <a:spcPct val="100000"/>
                </a:lnSpc>
                <a:spcBef>
                  <a:spcPct val="0"/>
                </a:spcBef>
                <a:buNone/>
                <a:defRPr/>
              </a:pPr>
              <a:t>Total</a:t>
            </a:fld>
            <a:endParaRPr lang="en-GB" sz="1400" dirty="0">
              <a:solidFill>
                <a:srgbClr val="3C3C3B"/>
              </a:solidFill>
              <a:sym typeface="+mn-lt"/>
            </a:endParaRPr>
          </a:p>
        </p:txBody>
      </p:sp>
      <p:sp>
        <p:nvSpPr>
          <p:cNvPr id="28" name="Text Placeholder 21"/>
          <p:cNvSpPr>
            <a:spLocks noGrp="1"/>
          </p:cNvSpPr>
          <p:nvPr>
            <p:custDataLst>
              <p:tags r:id="rId28"/>
            </p:custDataLst>
          </p:nvPr>
        </p:nvSpPr>
        <p:spPr bwMode="auto">
          <a:xfrm>
            <a:off x="9598025" y="5081588"/>
            <a:ext cx="87630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E22EA05-797F-4783-BDF4-03354D5ACEB2}" type="datetime'''W''''I''P Carrie''''d'''''''''' ''''''Ov''''''''''''''''er'">
              <a:rPr lang="en-GB" altLang="en-US" sz="1400">
                <a:solidFill>
                  <a:srgbClr val="3C3C3B"/>
                </a:solidFill>
                <a:sym typeface="+mn-lt"/>
              </a:rPr>
              <a:pPr marL="0" indent="0" algn="ctr">
                <a:lnSpc>
                  <a:spcPct val="100000"/>
                </a:lnSpc>
                <a:spcBef>
                  <a:spcPct val="0"/>
                </a:spcBef>
                <a:buNone/>
                <a:defRPr/>
              </a:pPr>
              <a:t>WIP Carried Over</a:t>
            </a:fld>
            <a:endParaRPr lang="en-GB" sz="1400" dirty="0">
              <a:solidFill>
                <a:srgbClr val="3C3C3B"/>
              </a:solidFill>
              <a:sym typeface="+mn-lt"/>
            </a:endParaRPr>
          </a:p>
        </p:txBody>
      </p:sp>
      <p:sp>
        <p:nvSpPr>
          <p:cNvPr id="34" name="Rectangle 33"/>
          <p:cNvSpPr>
            <a:spLocks noGrp="1" noChangeArrowheads="1"/>
          </p:cNvSpPr>
          <p:nvPr>
            <p:custDataLst>
              <p:tags r:id="rId29"/>
            </p:custDataLst>
          </p:nvPr>
        </p:nvSpPr>
        <p:spPr bwMode="gray">
          <a:xfrm>
            <a:off x="9775825" y="23209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C54D288D-7C1A-4BD3-BF4B-58F80894DFD5}" type="datetime'''''6'''''''''''',''''''''''''8''2''''''''''''2'''">
              <a:rPr lang="en-ZA" altLang="en-US">
                <a:solidFill>
                  <a:srgbClr val="3C3C3B"/>
                </a:solidFill>
              </a:rPr>
              <a:pPr marL="0" indent="0" algn="ctr">
                <a:lnSpc>
                  <a:spcPct val="100000"/>
                </a:lnSpc>
                <a:spcBef>
                  <a:spcPct val="0"/>
                </a:spcBef>
                <a:buNone/>
              </a:pPr>
              <a:t>6,822</a:t>
            </a:fld>
            <a:endParaRPr lang="en-ZA" altLang="en-US" dirty="0">
              <a:solidFill>
                <a:srgbClr val="3C3C3B"/>
              </a:solidFill>
              <a:sym typeface="+mn-lt"/>
            </a:endParaRPr>
          </a:p>
        </p:txBody>
      </p:sp>
      <p:sp>
        <p:nvSpPr>
          <p:cNvPr id="32" name="Rectangle 31"/>
          <p:cNvSpPr>
            <a:spLocks noGrp="1" noChangeArrowheads="1"/>
          </p:cNvSpPr>
          <p:nvPr>
            <p:custDataLst>
              <p:tags r:id="rId30"/>
            </p:custDataLst>
          </p:nvPr>
        </p:nvSpPr>
        <p:spPr bwMode="gray">
          <a:xfrm>
            <a:off x="2130425" y="26892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37CE6279-28DF-4747-AD5E-5B7A0CEC6DF8}" type="datetime'''5'''''''''''''''''''''',7''70'''''''''''''''''''''''''''">
              <a:rPr lang="en-ZA" altLang="en-US">
                <a:solidFill>
                  <a:srgbClr val="3C3C3B"/>
                </a:solidFill>
              </a:rPr>
              <a:pPr marL="0" indent="0" algn="ctr">
                <a:lnSpc>
                  <a:spcPct val="100000"/>
                </a:lnSpc>
                <a:spcBef>
                  <a:spcPct val="0"/>
                </a:spcBef>
                <a:buNone/>
              </a:pPr>
              <a:t>5,770</a:t>
            </a:fld>
            <a:endParaRPr lang="en-ZA" altLang="en-US" dirty="0">
              <a:solidFill>
                <a:srgbClr val="3C3C3B"/>
              </a:solidFill>
              <a:sym typeface="+mn-lt"/>
            </a:endParaRPr>
          </a:p>
        </p:txBody>
      </p:sp>
      <p:sp>
        <p:nvSpPr>
          <p:cNvPr id="31" name="Text Placeholder 18"/>
          <p:cNvSpPr>
            <a:spLocks noGrp="1"/>
          </p:cNvSpPr>
          <p:nvPr>
            <p:custDataLst>
              <p:tags r:id="rId31"/>
            </p:custDataLst>
          </p:nvPr>
        </p:nvSpPr>
        <p:spPr bwMode="auto">
          <a:xfrm>
            <a:off x="1952625" y="5081588"/>
            <a:ext cx="876300" cy="85090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B8C4DD79-EF8F-415B-836A-A4EF825122F6}" type="datetime'WIP Ca''''rr''ie''d Over'' From Previous ''''M''''ont''''h'">
              <a:rPr lang="en-GB" altLang="en-US" sz="1400">
                <a:solidFill>
                  <a:srgbClr val="3C3C3B"/>
                </a:solidFill>
                <a:sym typeface="+mn-lt"/>
              </a:rPr>
              <a:pPr marL="0" indent="0" algn="ctr">
                <a:lnSpc>
                  <a:spcPct val="100000"/>
                </a:lnSpc>
                <a:spcBef>
                  <a:spcPct val="0"/>
                </a:spcBef>
                <a:buNone/>
                <a:defRPr/>
              </a:pPr>
              <a:t>WIP Carried Over From Previous Month</a:t>
            </a:fld>
            <a:endParaRPr lang="en-GB" sz="1400" dirty="0">
              <a:solidFill>
                <a:srgbClr val="3C3C3B"/>
              </a:solidFill>
              <a:sym typeface="+mn-lt"/>
            </a:endParaRPr>
          </a:p>
        </p:txBody>
      </p:sp>
      <p:sp>
        <p:nvSpPr>
          <p:cNvPr id="71" name="TextBox 70"/>
          <p:cNvSpPr txBox="1"/>
          <p:nvPr/>
        </p:nvSpPr>
        <p:spPr>
          <a:xfrm>
            <a:off x="1795464" y="6489701"/>
            <a:ext cx="5203825" cy="307975"/>
          </a:xfrm>
          <a:prstGeom prst="rect">
            <a:avLst/>
          </a:prstGeom>
          <a:noFill/>
        </p:spPr>
        <p:txBody>
          <a:bodyPr wrap="none" lIns="0" tIns="0" rIns="0" bIns="0" anchor="b"/>
          <a:lstStyle/>
          <a:p>
            <a:pPr marL="800100" indent="-800100">
              <a:lnSpc>
                <a:spcPct val="85000"/>
              </a:lnSpc>
              <a:spcBef>
                <a:spcPct val="0"/>
              </a:spcBef>
              <a:tabLst>
                <a:tab pos="571500" algn="l"/>
              </a:tabLst>
              <a:defRPr/>
            </a:pPr>
            <a:r>
              <a:rPr lang="en-ZA" sz="1000" dirty="0">
                <a:solidFill>
                  <a:srgbClr val="3C3C3B"/>
                </a:solidFill>
                <a:ea typeface="ＭＳ Ｐゴシック" pitchFamily="34" charset="-128"/>
                <a:cs typeface="Arial" pitchFamily="34" charset="0"/>
              </a:rPr>
              <a:t>Source: QA Reports</a:t>
            </a:r>
            <a:endParaRPr lang="en-GB" sz="1000" dirty="0">
              <a:solidFill>
                <a:srgbClr val="3C3C3B"/>
              </a:solidFill>
              <a:ea typeface="ＭＳ Ｐゴシック" pitchFamily="34" charset="-128"/>
              <a:cs typeface="Arial" pitchFamily="34" charset="0"/>
            </a:endParaRPr>
          </a:p>
        </p:txBody>
      </p:sp>
    </p:spTree>
    <p:extLst>
      <p:ext uri="{BB962C8B-B14F-4D97-AF65-F5344CB8AC3E}">
        <p14:creationId xmlns:p14="http://schemas.microsoft.com/office/powerpoint/2010/main" val="2065873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9312" name="think-cell Slide" r:id="rId33" imgW="360" imgH="360" progId="TCLayout.ActiveDocument.1">
                  <p:embed/>
                </p:oleObj>
              </mc:Choice>
              <mc:Fallback>
                <p:oleObj name="think-cell Slide" r:id="rId33" imgW="360" imgH="360" progId="TCLayout.ActiveDocument.1">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3" name="Rectangle 5" hidden="1"/>
          <p:cNvSpPr>
            <a:spLocks noChangeArrowheads="1"/>
          </p:cNvSpPr>
          <p:nvPr>
            <p:custDataLst>
              <p:tags r:id="rId3"/>
            </p:custDataLst>
          </p:nvPr>
        </p:nvSpPr>
        <p:spPr bwMode="auto">
          <a:xfrm>
            <a:off x="1338262" y="1"/>
            <a:ext cx="530226" cy="339725"/>
          </a:xfrm>
          <a:prstGeom prst="rect">
            <a:avLst/>
          </a:prstGeom>
          <a:solidFill>
            <a:schemeClr val="bg1"/>
          </a:solidFill>
          <a:ln w="12700">
            <a:solidFill>
              <a:schemeClr val="tx1"/>
            </a:solidFill>
            <a:round/>
            <a:headEnd/>
            <a:tailEnd/>
          </a:ln>
        </p:spPr>
        <p:txBody>
          <a:bodyPr vert="horz" wrap="none" lIns="0" tIns="0" rIns="0" bIns="0" numCol="1" spcCol="0" anchorCtr="0">
            <a:noAutofit/>
          </a:bodyPr>
          <a:lstStyle>
            <a:lvl1pPr>
              <a:defRPr sz="1400" i="1">
                <a:solidFill>
                  <a:schemeClr val="tx1"/>
                </a:solidFill>
                <a:latin typeface="Arial" pitchFamily="34" charset="0"/>
                <a:ea typeface="MS PGothic" pitchFamily="34" charset="-128"/>
              </a:defRPr>
            </a:lvl1pPr>
            <a:lvl2pPr marL="742950" indent="-285750">
              <a:defRPr sz="1400" i="1">
                <a:solidFill>
                  <a:schemeClr val="tx1"/>
                </a:solidFill>
                <a:latin typeface="Arial" pitchFamily="34" charset="0"/>
                <a:ea typeface="MS PGothic" pitchFamily="34" charset="-128"/>
              </a:defRPr>
            </a:lvl2pPr>
            <a:lvl3pPr marL="1143000" indent="-228600">
              <a:defRPr sz="1400" i="1">
                <a:solidFill>
                  <a:schemeClr val="tx1"/>
                </a:solidFill>
                <a:latin typeface="Arial" pitchFamily="34" charset="0"/>
                <a:ea typeface="MS PGothic" pitchFamily="34" charset="-128"/>
              </a:defRPr>
            </a:lvl3pPr>
            <a:lvl4pPr marL="1600200" indent="-228600">
              <a:defRPr sz="1400" i="1">
                <a:solidFill>
                  <a:schemeClr val="tx1"/>
                </a:solidFill>
                <a:latin typeface="Arial" pitchFamily="34" charset="0"/>
                <a:ea typeface="MS PGothic" pitchFamily="34" charset="-128"/>
              </a:defRPr>
            </a:lvl4pPr>
            <a:lvl5pPr marL="2057400" indent="-228600">
              <a:defRPr sz="1400"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i="1">
                <a:solidFill>
                  <a:schemeClr val="tx1"/>
                </a:solidFill>
                <a:latin typeface="Arial" pitchFamily="34" charset="0"/>
                <a:ea typeface="MS PGothic" pitchFamily="34" charset="-128"/>
              </a:defRPr>
            </a:lvl9pPr>
          </a:lstStyle>
          <a:p>
            <a:pPr algn="ctr" fontAlgn="base">
              <a:spcBef>
                <a:spcPct val="0"/>
              </a:spcBef>
              <a:spcAft>
                <a:spcPct val="0"/>
              </a:spcAft>
              <a:buClr>
                <a:srgbClr val="EDE7D5"/>
              </a:buClr>
              <a:defRPr/>
            </a:pPr>
            <a:endParaRPr lang="en-ZA" altLang="en-US" sz="1600" i="0" dirty="0">
              <a:solidFill>
                <a:srgbClr val="3C3C3B"/>
              </a:solidFill>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1770063" y="752476"/>
            <a:ext cx="8647112" cy="276999"/>
          </a:xfrm>
        </p:spPr>
        <p:txBody>
          <a:bodyPr/>
          <a:lstStyle/>
          <a:p>
            <a:pPr>
              <a:defRPr/>
            </a:pPr>
            <a:r>
              <a:rPr lang="en-ZA" altLang="en-US" dirty="0">
                <a:latin typeface="Calibri" pitchFamily="34" charset="0"/>
                <a:cs typeface="Arial" pitchFamily="34" charset="0"/>
              </a:rPr>
              <a:t>Our WIP estimate at the end of July stands at 8,499</a:t>
            </a:r>
            <a:endParaRPr lang="en-GB" dirty="0">
              <a:latin typeface="+mn-lt"/>
            </a:endParaRPr>
          </a:p>
        </p:txBody>
      </p:sp>
      <p:sp>
        <p:nvSpPr>
          <p:cNvPr id="63" name="TextBox 62"/>
          <p:cNvSpPr txBox="1"/>
          <p:nvPr/>
        </p:nvSpPr>
        <p:spPr>
          <a:xfrm>
            <a:off x="1701800" y="1506538"/>
            <a:ext cx="5316840" cy="338554"/>
          </a:xfrm>
          <a:prstGeom prst="rect">
            <a:avLst/>
          </a:prstGeom>
          <a:noFill/>
        </p:spPr>
        <p:txBody>
          <a:bodyPr wrap="none">
            <a:spAutoFit/>
          </a:bodyPr>
          <a:lstStyle/>
          <a:p>
            <a:pPr eaLnBrk="0" fontAlgn="base" hangingPunct="0">
              <a:spcBef>
                <a:spcPct val="0"/>
              </a:spcBef>
              <a:spcAft>
                <a:spcPct val="0"/>
              </a:spcAft>
              <a:defRPr/>
            </a:pPr>
            <a:r>
              <a:rPr lang="en-ZA" sz="1600" b="1" dirty="0">
                <a:solidFill>
                  <a:srgbClr val="FF0000"/>
                </a:solidFill>
                <a:ea typeface="MS PGothic" pitchFamily="34" charset="-128"/>
              </a:rPr>
              <a:t>Work In Progress (WIP) Snapshot For the </a:t>
            </a:r>
            <a:r>
              <a:rPr lang="en-ZA" sz="1600" b="1" u="sng" dirty="0">
                <a:solidFill>
                  <a:srgbClr val="FF0000"/>
                </a:solidFill>
                <a:ea typeface="MS PGothic" pitchFamily="34" charset="-128"/>
              </a:rPr>
              <a:t>month of July 2016</a:t>
            </a:r>
            <a:endParaRPr lang="en-GB" sz="1600" b="1" u="sng" dirty="0">
              <a:solidFill>
                <a:srgbClr val="FF0000"/>
              </a:solidFill>
              <a:ea typeface="MS PGothic" pitchFamily="34" charset="-128"/>
            </a:endParaRPr>
          </a:p>
        </p:txBody>
      </p:sp>
      <p:cxnSp>
        <p:nvCxnSpPr>
          <p:cNvPr id="5" name="Straight Connector 4"/>
          <p:cNvCxnSpPr/>
          <p:nvPr>
            <p:custDataLst>
              <p:tags r:id="rId4"/>
            </p:custDataLst>
          </p:nvPr>
        </p:nvCxnSpPr>
        <p:spPr bwMode="auto">
          <a:xfrm>
            <a:off x="83883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6" name="Straight Connector 5"/>
          <p:cNvCxnSpPr/>
          <p:nvPr>
            <p:custDataLst>
              <p:tags r:id="rId5"/>
            </p:custDataLst>
          </p:nvPr>
        </p:nvCxnSpPr>
        <p:spPr bwMode="auto">
          <a:xfrm>
            <a:off x="7435850" y="23876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4" name="Straight Connector 3"/>
          <p:cNvCxnSpPr/>
          <p:nvPr>
            <p:custDataLst>
              <p:tags r:id="rId6"/>
            </p:custDataLst>
          </p:nvPr>
        </p:nvCxnSpPr>
        <p:spPr bwMode="auto">
          <a:xfrm>
            <a:off x="6477000" y="240665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9" name="Straight Connector 13"/>
          <p:cNvCxnSpPr>
            <a:cxnSpLocks noChangeShapeType="1"/>
          </p:cNvCxnSpPr>
          <p:nvPr>
            <p:custDataLst>
              <p:tags r:id="rId7"/>
            </p:custDataLst>
          </p:nvPr>
        </p:nvCxnSpPr>
        <p:spPr bwMode="auto">
          <a:xfrm>
            <a:off x="4565650" y="269240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8" name="Straight Connector 7"/>
          <p:cNvCxnSpPr/>
          <p:nvPr>
            <p:custDataLst>
              <p:tags r:id="rId8"/>
            </p:custDataLst>
          </p:nvPr>
        </p:nvCxnSpPr>
        <p:spPr bwMode="auto">
          <a:xfrm>
            <a:off x="9347200" y="25527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8198" name="Straight Connector 12"/>
          <p:cNvCxnSpPr>
            <a:cxnSpLocks noChangeShapeType="1"/>
          </p:cNvCxnSpPr>
          <p:nvPr>
            <p:custDataLst>
              <p:tags r:id="rId9"/>
            </p:custDataLst>
          </p:nvPr>
        </p:nvCxnSpPr>
        <p:spPr bwMode="auto">
          <a:xfrm>
            <a:off x="3613150" y="269875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8200" name="Straight Connector 17"/>
          <p:cNvCxnSpPr>
            <a:cxnSpLocks noChangeShapeType="1"/>
          </p:cNvCxnSpPr>
          <p:nvPr>
            <p:custDataLst>
              <p:tags r:id="rId10"/>
            </p:custDataLst>
          </p:nvPr>
        </p:nvCxnSpPr>
        <p:spPr bwMode="auto">
          <a:xfrm>
            <a:off x="5524500" y="2425700"/>
            <a:ext cx="425450" cy="0"/>
          </a:xfrm>
          <a:prstGeom prst="line">
            <a:avLst/>
          </a:prstGeom>
          <a:noFill/>
          <a:ln w="317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9" name="Straight Connector 8"/>
          <p:cNvCxnSpPr/>
          <p:nvPr>
            <p:custDataLst>
              <p:tags r:id="rId11"/>
            </p:custDataLst>
          </p:nvPr>
        </p:nvCxnSpPr>
        <p:spPr bwMode="auto">
          <a:xfrm>
            <a:off x="2654300" y="3035300"/>
            <a:ext cx="425450" cy="0"/>
          </a:xfrm>
          <a:prstGeom prst="line">
            <a:avLst/>
          </a:prstGeom>
          <a:solidFill>
            <a:schemeClr val="bg1"/>
          </a:solidFill>
          <a:ln w="3175" cap="flat" cmpd="sng" algn="ctr">
            <a:solidFill>
              <a:schemeClr val="tx1"/>
            </a:solidFill>
            <a:prstDash val="lgDash"/>
            <a:round/>
            <a:headEnd type="none" w="med" len="med"/>
            <a:tailEnd type="none" w="med" len="med"/>
          </a:ln>
          <a:effectLst/>
        </p:spPr>
      </p:cxnSp>
      <p:sp>
        <p:nvSpPr>
          <p:cNvPr id="3" name="Rectangle 2"/>
          <p:cNvSpPr/>
          <p:nvPr>
            <p:custDataLst>
              <p:tags r:id="rId12"/>
            </p:custDataLst>
          </p:nvPr>
        </p:nvSpPr>
        <p:spPr bwMode="auto">
          <a:xfrm>
            <a:off x="4038600" y="2692400"/>
            <a:ext cx="527050" cy="6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lnSpc>
                <a:spcPct val="90000"/>
              </a:lnSpc>
              <a:spcBef>
                <a:spcPct val="50000"/>
              </a:spcBef>
              <a:spcAft>
                <a:spcPct val="0"/>
              </a:spcAft>
              <a:buClr>
                <a:srgbClr val="EDE7D5"/>
              </a:buClr>
            </a:pPr>
            <a:endParaRPr lang="en-ZA" sz="1400" i="1">
              <a:solidFill>
                <a:srgbClr val="3C3C3B"/>
              </a:solidFill>
              <a:latin typeface="Arial" charset="0"/>
              <a:ea typeface="ＭＳ Ｐゴシック" pitchFamily="34" charset="-128"/>
              <a:cs typeface="Arial" charset="0"/>
            </a:endParaRPr>
          </a:p>
        </p:txBody>
      </p:sp>
      <p:graphicFrame>
        <p:nvGraphicFramePr>
          <p:cNvPr id="8201" name="Object 11"/>
          <p:cNvGraphicFramePr>
            <a:graphicFrameLocks/>
          </p:cNvGraphicFramePr>
          <p:nvPr>
            <p:custDataLst>
              <p:tags r:id="rId13"/>
            </p:custDataLst>
            <p:extLst/>
          </p:nvPr>
        </p:nvGraphicFramePr>
        <p:xfrm>
          <a:off x="1765300" y="1955802"/>
          <a:ext cx="8902810" cy="3174797"/>
        </p:xfrm>
        <a:graphic>
          <a:graphicData uri="http://schemas.openxmlformats.org/presentationml/2006/ole">
            <mc:AlternateContent xmlns:mc="http://schemas.openxmlformats.org/markup-compatibility/2006">
              <mc:Choice xmlns:v="urn:schemas-microsoft-com:vml" Requires="v">
                <p:oleObj spid="_x0000_s9313" name="Chart" r:id="rId35" imgW="8900124" imgH="3177576" progId="MSGraph.Chart.8">
                  <p:embed followColorScheme="full"/>
                </p:oleObj>
              </mc:Choice>
              <mc:Fallback>
                <p:oleObj name="Chart" r:id="rId35" imgW="8900124" imgH="3177576" progId="MSGraph.Chart.8">
                  <p:embed followColorScheme="full"/>
                  <p:pic>
                    <p:nvPicPr>
                      <p:cNvPr id="0" name=""/>
                      <p:cNvPicPr>
                        <a:picLocks noChangeArrowheads="1"/>
                      </p:cNvPicPr>
                      <p:nvPr/>
                    </p:nvPicPr>
                    <p:blipFill>
                      <a:blip r:embed="rId36"/>
                      <a:srcRect/>
                      <a:stretch>
                        <a:fillRect/>
                      </a:stretch>
                    </p:blipFill>
                    <p:spPr bwMode="auto">
                      <a:xfrm>
                        <a:off x="1765300" y="1955802"/>
                        <a:ext cx="8902810" cy="31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203" name="Straight Connector 18"/>
          <p:cNvCxnSpPr>
            <a:cxnSpLocks noChangeShapeType="1"/>
          </p:cNvCxnSpPr>
          <p:nvPr>
            <p:custDataLst>
              <p:tags r:id="rId14"/>
            </p:custDataLst>
          </p:nvPr>
        </p:nvCxnSpPr>
        <p:spPr bwMode="auto">
          <a:xfrm>
            <a:off x="5257800" y="2400300"/>
            <a:ext cx="0" cy="1016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202" name="Straight Connector 15"/>
          <p:cNvCxnSpPr>
            <a:cxnSpLocks noChangeShapeType="1"/>
          </p:cNvCxnSpPr>
          <p:nvPr>
            <p:custDataLst>
              <p:tags r:id="rId15"/>
            </p:custDataLst>
          </p:nvPr>
        </p:nvCxnSpPr>
        <p:spPr bwMode="auto">
          <a:xfrm>
            <a:off x="4302125" y="2667001"/>
            <a:ext cx="0" cy="2857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2" name="Rectangle 31"/>
          <p:cNvSpPr>
            <a:spLocks noGrp="1" noChangeArrowheads="1"/>
          </p:cNvSpPr>
          <p:nvPr>
            <p:custDataLst>
              <p:tags r:id="rId16"/>
            </p:custDataLst>
          </p:nvPr>
        </p:nvSpPr>
        <p:spPr bwMode="gray">
          <a:xfrm>
            <a:off x="2130425" y="27654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079A954F-5AF1-4A90-AD5E-DD4C21409BF5}" type="datetime'6'',''''''''''''''''''''''''''8''''''''''''''22'''''">
              <a:rPr lang="en-ZA" altLang="en-US">
                <a:solidFill>
                  <a:srgbClr val="3C3C3B"/>
                </a:solidFill>
              </a:rPr>
              <a:pPr marL="0" indent="0" algn="ctr">
                <a:lnSpc>
                  <a:spcPct val="100000"/>
                </a:lnSpc>
                <a:spcBef>
                  <a:spcPct val="0"/>
                </a:spcBef>
                <a:buNone/>
              </a:pPr>
              <a:t>6,822</a:t>
            </a:fld>
            <a:endParaRPr lang="en-ZA" altLang="en-US" dirty="0">
              <a:solidFill>
                <a:srgbClr val="3C3C3B"/>
              </a:solidFill>
              <a:sym typeface="+mn-lt"/>
            </a:endParaRPr>
          </a:p>
        </p:txBody>
      </p:sp>
      <p:sp>
        <p:nvSpPr>
          <p:cNvPr id="54" name="Text Placeholder 21"/>
          <p:cNvSpPr>
            <a:spLocks noGrp="1"/>
          </p:cNvSpPr>
          <p:nvPr>
            <p:custDataLst>
              <p:tags r:id="rId17"/>
            </p:custDataLst>
          </p:nvPr>
        </p:nvSpPr>
        <p:spPr bwMode="auto">
          <a:xfrm>
            <a:off x="5810250"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8AC640E6-42D7-4FE6-A866-7C903978BE69}" type="datetime'''R''eje''c''''t''e''''d'''''' Wa''l''''l P''''''''lat''''es'">
              <a:rPr lang="en-US" altLang="en-US" sz="1400">
                <a:solidFill>
                  <a:srgbClr val="3C3C3B"/>
                </a:solidFill>
                <a:sym typeface="+mn-lt"/>
              </a:rPr>
              <a:pPr marL="0" indent="0" algn="ctr">
                <a:lnSpc>
                  <a:spcPct val="100000"/>
                </a:lnSpc>
                <a:spcBef>
                  <a:spcPct val="0"/>
                </a:spcBef>
                <a:buNone/>
                <a:defRPr/>
              </a:pPr>
              <a:t>Rejected Wall Plates</a:t>
            </a:fld>
            <a:endParaRPr lang="en-GB" sz="1400" dirty="0">
              <a:solidFill>
                <a:srgbClr val="3C3C3B"/>
              </a:solidFill>
              <a:sym typeface="+mn-lt"/>
            </a:endParaRPr>
          </a:p>
        </p:txBody>
      </p:sp>
      <p:sp>
        <p:nvSpPr>
          <p:cNvPr id="22" name="Text Placeholder 21"/>
          <p:cNvSpPr>
            <a:spLocks noGrp="1"/>
          </p:cNvSpPr>
          <p:nvPr>
            <p:custDataLst>
              <p:tags r:id="rId18"/>
            </p:custDataLst>
          </p:nvPr>
        </p:nvSpPr>
        <p:spPr bwMode="auto">
          <a:xfrm>
            <a:off x="7943850" y="5081589"/>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381DB3DA-288A-4028-BC95-B122161C8096}" type="datetime'To''''''t''''''''''a''''l'''''''''''''''''''''''''''''''''''">
              <a:rPr lang="en-GB" altLang="en-US" sz="1400">
                <a:solidFill>
                  <a:srgbClr val="3C3C3B"/>
                </a:solidFill>
                <a:sym typeface="+mn-lt"/>
              </a:rPr>
              <a:pPr marL="0" indent="0" algn="ctr">
                <a:lnSpc>
                  <a:spcPct val="100000"/>
                </a:lnSpc>
                <a:spcBef>
                  <a:spcPct val="0"/>
                </a:spcBef>
                <a:buNone/>
                <a:defRPr/>
              </a:pPr>
              <a:t>Total</a:t>
            </a:fld>
            <a:endParaRPr lang="en-GB" sz="1400" dirty="0">
              <a:solidFill>
                <a:srgbClr val="3C3C3B"/>
              </a:solidFill>
              <a:sym typeface="+mn-lt"/>
            </a:endParaRPr>
          </a:p>
        </p:txBody>
      </p:sp>
      <p:sp>
        <p:nvSpPr>
          <p:cNvPr id="53" name="Text Placeholder 20"/>
          <p:cNvSpPr>
            <a:spLocks noGrp="1"/>
          </p:cNvSpPr>
          <p:nvPr>
            <p:custDataLst>
              <p:tags r:id="rId19"/>
            </p:custDataLst>
          </p:nvPr>
        </p:nvSpPr>
        <p:spPr bwMode="auto">
          <a:xfrm>
            <a:off x="4854575" y="5081588"/>
            <a:ext cx="8080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DBAC52F9-B29D-42D7-9CBE-5C0453D521A4}" type="datetime'''''Ap''p''r''o''ve''d'' Wa''ll'' ''Pl''''a''''t''''e''s'">
              <a:rPr lang="en-US" altLang="en-US" sz="1400">
                <a:solidFill>
                  <a:srgbClr val="3C3C3B"/>
                </a:solidFill>
                <a:sym typeface="+mn-lt"/>
              </a:rPr>
              <a:pPr marL="0" indent="0" algn="ctr">
                <a:lnSpc>
                  <a:spcPct val="100000"/>
                </a:lnSpc>
                <a:spcBef>
                  <a:spcPct val="0"/>
                </a:spcBef>
                <a:buNone/>
                <a:defRPr/>
              </a:pPr>
              <a:t>Approved Wall Plates</a:t>
            </a:fld>
            <a:endParaRPr lang="en-GB" sz="1400" dirty="0">
              <a:solidFill>
                <a:srgbClr val="3C3C3B"/>
              </a:solidFill>
              <a:sym typeface="+mn-lt"/>
            </a:endParaRPr>
          </a:p>
        </p:txBody>
      </p:sp>
      <p:sp>
        <p:nvSpPr>
          <p:cNvPr id="36" name="Rectangle 35"/>
          <p:cNvSpPr>
            <a:spLocks noGrp="1" noChangeArrowheads="1"/>
          </p:cNvSpPr>
          <p:nvPr>
            <p:custDataLst>
              <p:tags r:id="rId20"/>
            </p:custDataLst>
          </p:nvPr>
        </p:nvSpPr>
        <p:spPr bwMode="gray">
          <a:xfrm>
            <a:off x="8897939" y="2347914"/>
            <a:ext cx="366713" cy="2444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C867A990-7633-43A5-8521-175A69BF8506}" type="datetime'''''''''''''''''5''''''''''8''''8'''''''''''''''''''''''''''''">
              <a:rPr lang="en-ZA" altLang="en-US">
                <a:solidFill>
                  <a:srgbClr val="3C3C3B"/>
                </a:solidFill>
                <a:sym typeface="+mn-lt"/>
              </a:rPr>
              <a:pPr marL="0" indent="0" algn="ctr">
                <a:lnSpc>
                  <a:spcPct val="100000"/>
                </a:lnSpc>
                <a:spcBef>
                  <a:spcPct val="0"/>
                </a:spcBef>
                <a:buNone/>
              </a:pPr>
              <a:t>588</a:t>
            </a:fld>
            <a:endParaRPr lang="en-ZA" altLang="en-US" dirty="0">
              <a:solidFill>
                <a:srgbClr val="3C3C3B"/>
              </a:solidFill>
              <a:sym typeface="+mn-lt"/>
            </a:endParaRPr>
          </a:p>
        </p:txBody>
      </p:sp>
      <p:sp useBgFill="1">
        <p:nvSpPr>
          <p:cNvPr id="17" name="Rectangle 16"/>
          <p:cNvSpPr>
            <a:spLocks noGrp="1" noChangeArrowheads="1"/>
          </p:cNvSpPr>
          <p:nvPr>
            <p:custDataLst>
              <p:tags r:id="rId21"/>
            </p:custDataLst>
          </p:nvPr>
        </p:nvSpPr>
        <p:spPr bwMode="gray">
          <a:xfrm>
            <a:off x="6081714" y="2293939"/>
            <a:ext cx="263525"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FA801BE9-951B-45B0-975A-DE3F7ED946E8}" type="datetime'''''6''''''''''''''''''''''''''''''''''''''8'">
              <a:rPr lang="en-GB" altLang="en-US">
                <a:solidFill>
                  <a:srgbClr val="3C3C3B"/>
                </a:solidFill>
              </a:rPr>
              <a:pPr marL="0" indent="0" algn="ctr">
                <a:lnSpc>
                  <a:spcPct val="100000"/>
                </a:lnSpc>
                <a:spcBef>
                  <a:spcPct val="0"/>
                </a:spcBef>
                <a:buNone/>
              </a:pPr>
              <a:t>68</a:t>
            </a:fld>
            <a:endParaRPr lang="en-GB" altLang="en-US" dirty="0">
              <a:solidFill>
                <a:srgbClr val="3C3C3B"/>
              </a:solidFill>
              <a:ea typeface="MS PGothic"/>
              <a:sym typeface="Calibri"/>
            </a:endParaRPr>
          </a:p>
        </p:txBody>
      </p:sp>
      <p:sp>
        <p:nvSpPr>
          <p:cNvPr id="34" name="Rectangle 33"/>
          <p:cNvSpPr>
            <a:spLocks noGrp="1" noChangeArrowheads="1"/>
          </p:cNvSpPr>
          <p:nvPr>
            <p:custDataLst>
              <p:tags r:id="rId22"/>
            </p:custDataLst>
          </p:nvPr>
        </p:nvSpPr>
        <p:spPr bwMode="gray">
          <a:xfrm>
            <a:off x="9775825" y="22828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4A88A681-0905-4FC2-B400-246720FA8BE5}" type="datetime'''''''''8'''''',''''''''''''''''''''''''4''''''''9''9'''''">
              <a:rPr lang="en-ZA" altLang="en-US">
                <a:solidFill>
                  <a:srgbClr val="3C3C3B"/>
                </a:solidFill>
              </a:rPr>
              <a:pPr marL="0" indent="0" algn="ctr">
                <a:lnSpc>
                  <a:spcPct val="100000"/>
                </a:lnSpc>
                <a:spcBef>
                  <a:spcPct val="0"/>
                </a:spcBef>
                <a:buNone/>
              </a:pPr>
              <a:t>8,499</a:t>
            </a:fld>
            <a:endParaRPr lang="en-ZA" altLang="en-US" dirty="0">
              <a:solidFill>
                <a:srgbClr val="3C3C3B"/>
              </a:solidFill>
              <a:sym typeface="+mn-lt"/>
            </a:endParaRPr>
          </a:p>
        </p:txBody>
      </p:sp>
      <p:sp>
        <p:nvSpPr>
          <p:cNvPr id="18" name="Text Placeholder 21"/>
          <p:cNvSpPr>
            <a:spLocks noGrp="1"/>
          </p:cNvSpPr>
          <p:nvPr>
            <p:custDataLst>
              <p:tags r:id="rId23"/>
            </p:custDataLst>
          </p:nvPr>
        </p:nvSpPr>
        <p:spPr bwMode="auto">
          <a:xfrm>
            <a:off x="6848475" y="5081588"/>
            <a:ext cx="6429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AFEBA34-4779-4BD7-A477-E60023D09241}" type="datetime'''''Re''''j''ecte''d'''''''''''' ''''U''n''''''''''''it''s'">
              <a:rPr lang="en-GB" altLang="en-US" sz="1400">
                <a:solidFill>
                  <a:srgbClr val="3C3C3B"/>
                </a:solidFill>
                <a:sym typeface="+mn-lt"/>
              </a:rPr>
              <a:pPr marL="0" indent="0" algn="ctr">
                <a:lnSpc>
                  <a:spcPct val="100000"/>
                </a:lnSpc>
                <a:spcBef>
                  <a:spcPct val="0"/>
                </a:spcBef>
                <a:buNone/>
                <a:defRPr/>
              </a:pPr>
              <a:t>Rejected Units</a:t>
            </a:fld>
            <a:endParaRPr lang="en-GB" sz="1400" dirty="0">
              <a:solidFill>
                <a:srgbClr val="3C3C3B"/>
              </a:solidFill>
              <a:sym typeface="+mn-lt"/>
            </a:endParaRPr>
          </a:p>
        </p:txBody>
      </p:sp>
      <p:sp>
        <p:nvSpPr>
          <p:cNvPr id="52" name="Text Placeholder 19"/>
          <p:cNvSpPr>
            <a:spLocks noGrp="1"/>
          </p:cNvSpPr>
          <p:nvPr>
            <p:custDataLst>
              <p:tags r:id="rId24"/>
            </p:custDataLst>
          </p:nvPr>
        </p:nvSpPr>
        <p:spPr bwMode="auto">
          <a:xfrm>
            <a:off x="3848100" y="5081588"/>
            <a:ext cx="90805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7E1640A-251E-42ED-ABFD-34A916E67D5F}" type="datetime'Re''j''e''c''''''te''d F''oun''d''''''a''''''''t''''ions'''">
              <a:rPr lang="en-US" altLang="en-US" sz="1400">
                <a:solidFill>
                  <a:srgbClr val="3C3C3B"/>
                </a:solidFill>
                <a:sym typeface="+mn-lt"/>
              </a:rPr>
              <a:pPr marL="0" indent="0" algn="ctr">
                <a:lnSpc>
                  <a:spcPct val="100000"/>
                </a:lnSpc>
                <a:spcBef>
                  <a:spcPct val="0"/>
                </a:spcBef>
                <a:buNone/>
                <a:defRPr/>
              </a:pPr>
              <a:t>Rejected Foundations</a:t>
            </a:fld>
            <a:endParaRPr lang="en-GB" sz="1400" dirty="0">
              <a:solidFill>
                <a:srgbClr val="3C3C3B"/>
              </a:solidFill>
              <a:sym typeface="+mn-lt"/>
            </a:endParaRPr>
          </a:p>
        </p:txBody>
      </p:sp>
      <p:sp>
        <p:nvSpPr>
          <p:cNvPr id="37" name="Rectangle 36"/>
          <p:cNvSpPr>
            <a:spLocks noGrp="1" noChangeArrowheads="1"/>
          </p:cNvSpPr>
          <p:nvPr>
            <p:custDataLst>
              <p:tags r:id="rId25"/>
            </p:custDataLst>
          </p:nvPr>
        </p:nvSpPr>
        <p:spPr bwMode="gray">
          <a:xfrm>
            <a:off x="3086100" y="2744789"/>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35E0FAAF-9BA5-41E7-B9F2-F9184C928BD8}" type="datetime'''''''''''''''''''1'''''''''',''''''18''0'''''''''''">
              <a:rPr lang="en-ZA" altLang="en-US">
                <a:solidFill>
                  <a:srgbClr val="3C3C3B"/>
                </a:solidFill>
                <a:sym typeface="+mn-lt"/>
              </a:rPr>
              <a:pPr marL="0" indent="0" algn="ctr">
                <a:lnSpc>
                  <a:spcPct val="100000"/>
                </a:lnSpc>
                <a:spcBef>
                  <a:spcPct val="0"/>
                </a:spcBef>
                <a:buNone/>
              </a:pPr>
              <a:t>1,180</a:t>
            </a:fld>
            <a:endParaRPr lang="en-ZA" altLang="en-US" dirty="0">
              <a:solidFill>
                <a:srgbClr val="3C3C3B"/>
              </a:solidFill>
              <a:sym typeface="+mn-lt"/>
            </a:endParaRPr>
          </a:p>
        </p:txBody>
      </p:sp>
      <p:sp>
        <p:nvSpPr>
          <p:cNvPr id="28" name="Text Placeholder 21"/>
          <p:cNvSpPr>
            <a:spLocks noGrp="1"/>
          </p:cNvSpPr>
          <p:nvPr>
            <p:custDataLst>
              <p:tags r:id="rId26"/>
            </p:custDataLst>
          </p:nvPr>
        </p:nvSpPr>
        <p:spPr bwMode="auto">
          <a:xfrm>
            <a:off x="9598025" y="5081588"/>
            <a:ext cx="876300"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4E22EA05-797F-4783-BDF4-03354D5ACEB2}" type="datetime'''W''''I''P Carrie''''d'''''''''' ''''''Ov''''''''''''''''er'">
              <a:rPr lang="en-GB" altLang="en-US" sz="1400">
                <a:solidFill>
                  <a:srgbClr val="3C3C3B"/>
                </a:solidFill>
                <a:sym typeface="+mn-lt"/>
              </a:rPr>
              <a:pPr marL="0" indent="0" algn="ctr">
                <a:lnSpc>
                  <a:spcPct val="100000"/>
                </a:lnSpc>
                <a:spcBef>
                  <a:spcPct val="0"/>
                </a:spcBef>
                <a:buNone/>
                <a:defRPr/>
              </a:pPr>
              <a:t>WIP Carried Over</a:t>
            </a:fld>
            <a:endParaRPr lang="en-GB" sz="1400" dirty="0">
              <a:solidFill>
                <a:srgbClr val="3C3C3B"/>
              </a:solidFill>
              <a:sym typeface="+mn-lt"/>
            </a:endParaRPr>
          </a:p>
        </p:txBody>
      </p:sp>
      <p:sp>
        <p:nvSpPr>
          <p:cNvPr id="23" name="Text Placeholder 21"/>
          <p:cNvSpPr>
            <a:spLocks noGrp="1"/>
          </p:cNvSpPr>
          <p:nvPr>
            <p:custDataLst>
              <p:tags r:id="rId27"/>
            </p:custDataLst>
          </p:nvPr>
        </p:nvSpPr>
        <p:spPr bwMode="auto">
          <a:xfrm>
            <a:off x="8618539" y="5081589"/>
            <a:ext cx="923925" cy="638175"/>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EEAE446F-C7F3-4850-A721-188A2097C82E}" type="datetime'''Less ''''Ap''p''r''''o''v''e''d'' ''Comple''ti''ons'''''''">
              <a:rPr lang="en-GB" altLang="en-US" sz="1400">
                <a:solidFill>
                  <a:srgbClr val="3C3C3B"/>
                </a:solidFill>
                <a:sym typeface="+mn-lt"/>
              </a:rPr>
              <a:pPr marL="0" indent="0" algn="ctr">
                <a:lnSpc>
                  <a:spcPct val="100000"/>
                </a:lnSpc>
                <a:spcBef>
                  <a:spcPct val="0"/>
                </a:spcBef>
                <a:buNone/>
                <a:defRPr/>
              </a:pPr>
              <a:t>Less Approved Completions</a:t>
            </a:fld>
            <a:endParaRPr lang="en-GB" sz="1400" dirty="0">
              <a:solidFill>
                <a:srgbClr val="3C3C3B"/>
              </a:solidFill>
              <a:sym typeface="+mn-lt"/>
            </a:endParaRPr>
          </a:p>
        </p:txBody>
      </p:sp>
      <p:sp>
        <p:nvSpPr>
          <p:cNvPr id="25" name="Rectangle 24"/>
          <p:cNvSpPr>
            <a:spLocks noGrp="1" noChangeArrowheads="1"/>
          </p:cNvSpPr>
          <p:nvPr>
            <p:custDataLst>
              <p:tags r:id="rId28"/>
            </p:custDataLst>
          </p:nvPr>
        </p:nvSpPr>
        <p:spPr bwMode="gray">
          <a:xfrm>
            <a:off x="7864475" y="2117726"/>
            <a:ext cx="520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b"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0D73FA76-50BB-45DA-A2FD-37147478E311}" type="datetime'''''''''''''''''''''9,''''''''0''''''8''''''''''7'">
              <a:rPr lang="en-ZA" altLang="en-US">
                <a:solidFill>
                  <a:srgbClr val="3C3C3B"/>
                </a:solidFill>
              </a:rPr>
              <a:pPr marL="0" indent="0" algn="ctr">
                <a:lnSpc>
                  <a:spcPct val="100000"/>
                </a:lnSpc>
                <a:spcBef>
                  <a:spcPct val="0"/>
                </a:spcBef>
                <a:buNone/>
              </a:pPr>
              <a:t>9,087</a:t>
            </a:fld>
            <a:endParaRPr lang="en-ZA" altLang="en-US" dirty="0">
              <a:solidFill>
                <a:srgbClr val="3C3C3B"/>
              </a:solidFill>
              <a:latin typeface="Calibri" panose="020F0502020204030204" pitchFamily="34" charset="0"/>
              <a:sym typeface="Calibri" panose="020F0502020204030204" pitchFamily="34" charset="0"/>
            </a:endParaRPr>
          </a:p>
        </p:txBody>
      </p:sp>
      <p:sp useBgFill="1">
        <p:nvSpPr>
          <p:cNvPr id="21" name="Rectangle 20"/>
          <p:cNvSpPr>
            <a:spLocks noGrp="1" noChangeArrowheads="1"/>
          </p:cNvSpPr>
          <p:nvPr>
            <p:custDataLst>
              <p:tags r:id="rId29"/>
            </p:custDataLst>
          </p:nvPr>
        </p:nvSpPr>
        <p:spPr bwMode="gray">
          <a:xfrm>
            <a:off x="7037389" y="2274889"/>
            <a:ext cx="263525" cy="244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vert="horz" wrap="none" lIns="28575" tIns="0" rIns="2857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pPr>
            <a:fld id="{475FA0D8-3453-4A6F-BB1E-B535ED456A5F}" type="datetime'''''''''''''''''''''''''''7''''''''4'''''''''">
              <a:rPr lang="en-GB" altLang="en-US">
                <a:solidFill>
                  <a:srgbClr val="3C3C3B"/>
                </a:solidFill>
              </a:rPr>
              <a:pPr marL="0" indent="0" algn="ctr">
                <a:lnSpc>
                  <a:spcPct val="100000"/>
                </a:lnSpc>
                <a:spcBef>
                  <a:spcPct val="0"/>
                </a:spcBef>
                <a:buNone/>
              </a:pPr>
              <a:t>74</a:t>
            </a:fld>
            <a:endParaRPr lang="en-GB" altLang="en-US" dirty="0">
              <a:solidFill>
                <a:srgbClr val="3C3C3B"/>
              </a:solidFill>
              <a:ea typeface="MS PGothic"/>
              <a:sym typeface="+mn-lt"/>
            </a:endParaRPr>
          </a:p>
        </p:txBody>
      </p:sp>
      <p:sp>
        <p:nvSpPr>
          <p:cNvPr id="51" name="Text Placeholder 18"/>
          <p:cNvSpPr>
            <a:spLocks noGrp="1"/>
          </p:cNvSpPr>
          <p:nvPr>
            <p:custDataLst>
              <p:tags r:id="rId30"/>
            </p:custDataLst>
          </p:nvPr>
        </p:nvSpPr>
        <p:spPr bwMode="auto">
          <a:xfrm>
            <a:off x="2873375" y="5081588"/>
            <a:ext cx="947738" cy="42545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AA9CA172-2235-428C-8034-0A744DECFDC4}" type="datetime'A''''''''''p''p''rov''''e''''''d ''Fo''u''''''ndat''ion''''s '">
              <a:rPr lang="en-US" altLang="en-US" sz="1400">
                <a:solidFill>
                  <a:srgbClr val="3C3C3B"/>
                </a:solidFill>
                <a:sym typeface="+mn-lt"/>
              </a:rPr>
              <a:pPr marL="0" indent="0" algn="ctr">
                <a:lnSpc>
                  <a:spcPct val="100000"/>
                </a:lnSpc>
                <a:spcBef>
                  <a:spcPct val="0"/>
                </a:spcBef>
                <a:buNone/>
                <a:defRPr/>
              </a:pPr>
              <a:t>Approved Foundations </a:t>
            </a:fld>
            <a:endParaRPr lang="en-GB" sz="1400" dirty="0">
              <a:solidFill>
                <a:srgbClr val="3C3C3B"/>
              </a:solidFill>
              <a:sym typeface="+mn-lt"/>
            </a:endParaRPr>
          </a:p>
        </p:txBody>
      </p:sp>
      <p:sp>
        <p:nvSpPr>
          <p:cNvPr id="31" name="Text Placeholder 18"/>
          <p:cNvSpPr>
            <a:spLocks noGrp="1"/>
          </p:cNvSpPr>
          <p:nvPr>
            <p:custDataLst>
              <p:tags r:id="rId31"/>
            </p:custDataLst>
          </p:nvPr>
        </p:nvSpPr>
        <p:spPr bwMode="auto">
          <a:xfrm>
            <a:off x="1952625" y="5081588"/>
            <a:ext cx="876300" cy="850900"/>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lstStyle>
            <a:lvl1pPr marL="268288" indent="-268288" algn="l" rtl="0" eaLnBrk="0" fontAlgn="base" hangingPunct="0">
              <a:lnSpc>
                <a:spcPct val="90000"/>
              </a:lnSpc>
              <a:spcBef>
                <a:spcPct val="90000"/>
              </a:spcBef>
              <a:spcAft>
                <a:spcPct val="0"/>
              </a:spcAft>
              <a:buClr>
                <a:srgbClr val="3C3B1E"/>
              </a:buClr>
              <a:buFont typeface="Wingdings" pitchFamily="2" charset="2"/>
              <a:buChar char="n"/>
              <a:defRPr sz="1600">
                <a:solidFill>
                  <a:schemeClr val="tx1"/>
                </a:solidFill>
                <a:latin typeface="Calibri"/>
                <a:ea typeface="MS PGothic" pitchFamily="3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itchFamily="2" charset="2"/>
              <a:buChar char="§"/>
              <a:defRPr sz="1600">
                <a:solidFill>
                  <a:schemeClr val="tx1"/>
                </a:solidFill>
                <a:latin typeface="Calibri"/>
                <a:ea typeface="MS PGothic" pitchFamily="34" charset="-128"/>
                <a:cs typeface="Calibri"/>
              </a:defRPr>
            </a:lvl2pPr>
            <a:lvl3pPr marL="625475" indent="-163513" algn="l" rtl="0" eaLnBrk="0" fontAlgn="base" hangingPunct="0">
              <a:lnSpc>
                <a:spcPct val="90000"/>
              </a:lnSpc>
              <a:spcBef>
                <a:spcPct val="3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3pPr>
            <a:lvl4pPr marL="795338" indent="-168275" algn="l" rtl="0" eaLnBrk="0" fontAlgn="base" hangingPunct="0">
              <a:lnSpc>
                <a:spcPct val="90000"/>
              </a:lnSpc>
              <a:spcBef>
                <a:spcPct val="1000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4pPr>
            <a:lvl5pPr marL="957263" indent="-160338" algn="l" rtl="0" eaLnBrk="0" fontAlgn="base" hangingPunct="0">
              <a:lnSpc>
                <a:spcPct val="90000"/>
              </a:lnSpc>
              <a:spcBef>
                <a:spcPct val="0"/>
              </a:spcBef>
              <a:spcAft>
                <a:spcPct val="0"/>
              </a:spcAft>
              <a:buClr>
                <a:srgbClr val="3C3B1E"/>
              </a:buClr>
              <a:buFont typeface="Arial" pitchFamily="34" charset="0"/>
              <a:buChar char="­"/>
              <a:defRPr sz="1600">
                <a:solidFill>
                  <a:schemeClr val="tx1"/>
                </a:solidFill>
                <a:latin typeface="Calibri"/>
                <a:ea typeface="MS PGothic" pitchFamily="3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lnSpc>
                <a:spcPct val="100000"/>
              </a:lnSpc>
              <a:spcBef>
                <a:spcPct val="0"/>
              </a:spcBef>
              <a:buNone/>
              <a:defRPr/>
            </a:pPr>
            <a:fld id="{B8C4DD79-EF8F-415B-836A-A4EF825122F6}" type="datetime'WIP Ca''''rr''ie''d Over'' From Previous ''''M''''ont''''h'">
              <a:rPr lang="en-GB" altLang="en-US" sz="1400">
                <a:solidFill>
                  <a:srgbClr val="3C3C3B"/>
                </a:solidFill>
                <a:sym typeface="+mn-lt"/>
              </a:rPr>
              <a:pPr marL="0" indent="0" algn="ctr">
                <a:lnSpc>
                  <a:spcPct val="100000"/>
                </a:lnSpc>
                <a:spcBef>
                  <a:spcPct val="0"/>
                </a:spcBef>
                <a:buNone/>
                <a:defRPr/>
              </a:pPr>
              <a:t>WIP Carried Over From Previous Month</a:t>
            </a:fld>
            <a:endParaRPr lang="en-GB" sz="1400" dirty="0">
              <a:solidFill>
                <a:srgbClr val="3C3C3B"/>
              </a:solidFill>
              <a:sym typeface="+mn-lt"/>
            </a:endParaRPr>
          </a:p>
        </p:txBody>
      </p:sp>
      <p:sp>
        <p:nvSpPr>
          <p:cNvPr id="71" name="TextBox 70"/>
          <p:cNvSpPr txBox="1"/>
          <p:nvPr/>
        </p:nvSpPr>
        <p:spPr>
          <a:xfrm>
            <a:off x="1795464" y="6489701"/>
            <a:ext cx="5203825" cy="307975"/>
          </a:xfrm>
          <a:prstGeom prst="rect">
            <a:avLst/>
          </a:prstGeom>
          <a:noFill/>
        </p:spPr>
        <p:txBody>
          <a:bodyPr wrap="none" lIns="0" tIns="0" rIns="0" bIns="0" anchor="b"/>
          <a:lstStyle/>
          <a:p>
            <a:pPr marL="800100" indent="-800100">
              <a:lnSpc>
                <a:spcPct val="85000"/>
              </a:lnSpc>
              <a:spcBef>
                <a:spcPct val="0"/>
              </a:spcBef>
              <a:tabLst>
                <a:tab pos="571500" algn="l"/>
              </a:tabLst>
              <a:defRPr/>
            </a:pPr>
            <a:r>
              <a:rPr lang="en-ZA" sz="1000" dirty="0">
                <a:solidFill>
                  <a:srgbClr val="3C3C3B"/>
                </a:solidFill>
                <a:ea typeface="ＭＳ Ｐゴシック" pitchFamily="34" charset="-128"/>
                <a:cs typeface="Arial" pitchFamily="34" charset="0"/>
              </a:rPr>
              <a:t>Source: QA Reports</a:t>
            </a:r>
            <a:endParaRPr lang="en-GB" sz="1000" dirty="0">
              <a:solidFill>
                <a:srgbClr val="3C3C3B"/>
              </a:solidFill>
              <a:ea typeface="ＭＳ Ｐゴシック" pitchFamily="34" charset="-128"/>
              <a:cs typeface="Arial" pitchFamily="34" charset="0"/>
            </a:endParaRPr>
          </a:p>
        </p:txBody>
      </p:sp>
    </p:spTree>
    <p:extLst>
      <p:ext uri="{BB962C8B-B14F-4D97-AF65-F5344CB8AC3E}">
        <p14:creationId xmlns:p14="http://schemas.microsoft.com/office/powerpoint/2010/main" val="405962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Residential Units (Constructed)2015-2016 FY Delivery </a:t>
            </a:r>
            <a:endParaRPr lang="en-US" dirty="0"/>
          </a:p>
        </p:txBody>
      </p:sp>
      <p:graphicFrame>
        <p:nvGraphicFramePr>
          <p:cNvPr id="7" name="Content Placeholder 6"/>
          <p:cNvGraphicFramePr>
            <a:graphicFrameLocks noGrp="1"/>
          </p:cNvGraphicFramePr>
          <p:nvPr>
            <p:ph idx="1"/>
            <p:extLst/>
          </p:nvPr>
        </p:nvGraphicFramePr>
        <p:xfrm>
          <a:off x="1716050" y="2021983"/>
          <a:ext cx="8754473" cy="2968449"/>
        </p:xfrm>
        <a:graphic>
          <a:graphicData uri="http://schemas.openxmlformats.org/drawingml/2006/table">
            <a:tbl>
              <a:tblPr/>
              <a:tblGrid>
                <a:gridCol w="3456477"/>
                <a:gridCol w="1462856"/>
                <a:gridCol w="1462855"/>
                <a:gridCol w="1310744"/>
                <a:gridCol w="1061541"/>
              </a:tblGrid>
              <a:tr h="320943">
                <a:tc rowSpan="3">
                  <a:txBody>
                    <a:bodyPr/>
                    <a:lstStyle/>
                    <a:p>
                      <a:pPr algn="ctr" fontAlgn="t"/>
                      <a:r>
                        <a:rPr lang="en-US" sz="1400" b="1" i="1" u="none" strike="noStrike" dirty="0">
                          <a:effectLst/>
                          <a:latin typeface="+mn-lt"/>
                        </a:rPr>
                        <a:t>Region</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1" i="1" u="none" strike="noStrike" dirty="0" smtClean="0">
                          <a:effectLst/>
                          <a:latin typeface="+mn-lt"/>
                        </a:rPr>
                        <a:t>Delivery 2015/16 FY</a:t>
                      </a:r>
                    </a:p>
                    <a:p>
                      <a:pPr algn="ctr" fontAlgn="t"/>
                      <a:endParaRPr lang="en-US" sz="1400" b="1" i="1" u="none" strike="noStrike" dirty="0">
                        <a:effectLst/>
                        <a:latin typeface="+mn-lt"/>
                      </a:endParaRP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5354">
                <a:tc vMerge="1">
                  <a:txBody>
                    <a:bodyPr/>
                    <a:lstStyle/>
                    <a:p>
                      <a:endParaRPr lang="en-US"/>
                    </a:p>
                  </a:txBody>
                  <a:tcPr/>
                </a:tc>
                <a:tc gridSpan="4">
                  <a:txBody>
                    <a:bodyPr/>
                    <a:lstStyle/>
                    <a:p>
                      <a:pPr algn="ctr" fontAlgn="t"/>
                      <a:r>
                        <a:rPr lang="en-US" sz="1400" b="1" i="1" u="none" strike="noStrike" dirty="0">
                          <a:effectLst/>
                          <a:latin typeface="+mn-lt"/>
                        </a:rPr>
                        <a:t>Housing Units</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0395">
                <a:tc vMerge="1">
                  <a:txBody>
                    <a:bodyPr/>
                    <a:lstStyle/>
                    <a:p>
                      <a:endParaRPr lang="en-US"/>
                    </a:p>
                  </a:txBody>
                  <a:tcPr/>
                </a:tc>
                <a:tc>
                  <a:txBody>
                    <a:bodyPr/>
                    <a:lstStyle/>
                    <a:p>
                      <a:pPr algn="ctr" fontAlgn="t"/>
                      <a:r>
                        <a:rPr lang="en-US" sz="1400" b="1" i="1" u="none" strike="noStrike" dirty="0">
                          <a:effectLst/>
                          <a:latin typeface="+mn-lt"/>
                        </a:rPr>
                        <a:t>Annual Target</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Delivery </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Variances</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400" b="1" i="1" u="none" strike="noStrike" dirty="0">
                          <a:effectLst/>
                          <a:latin typeface="+mn-lt"/>
                        </a:rPr>
                        <a:t>%</a:t>
                      </a:r>
                    </a:p>
                  </a:txBody>
                  <a:tcPr marL="5824" marR="5824" marT="58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60078">
                <a:tc>
                  <a:txBody>
                    <a:bodyPr/>
                    <a:lstStyle/>
                    <a:p>
                      <a:pPr algn="ctr" fontAlgn="t"/>
                      <a:r>
                        <a:rPr lang="en-US" sz="1400" b="1" i="1" u="none" strike="noStrike" dirty="0">
                          <a:effectLst/>
                          <a:latin typeface="+mn-lt"/>
                        </a:rPr>
                        <a:t>Community residential units (CRU)  Converted/Upgraded</a:t>
                      </a:r>
                    </a:p>
                  </a:txBody>
                  <a:tcPr marL="5824" marR="5824" marT="5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1400" b="1" i="1" u="none" strike="noStrike" dirty="0">
                          <a:effectLst/>
                          <a:latin typeface="+mn-lt"/>
                        </a:rPr>
                        <a:t>518</a:t>
                      </a:r>
                    </a:p>
                  </a:txBody>
                  <a:tcPr marL="5824" marR="5824" marT="5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a:effectLst/>
                          <a:latin typeface="+mn-lt"/>
                        </a:rPr>
                        <a:t>271</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a:effectLst/>
                          <a:latin typeface="+mn-lt"/>
                        </a:rPr>
                        <a:t>-247</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dirty="0">
                          <a:effectLst/>
                          <a:latin typeface="+mn-lt"/>
                        </a:rPr>
                        <a:t>52%</a:t>
                      </a:r>
                    </a:p>
                  </a:txBody>
                  <a:tcPr marL="5824" marR="5824" marT="5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0078">
                <a:tc>
                  <a:txBody>
                    <a:bodyPr/>
                    <a:lstStyle/>
                    <a:p>
                      <a:pPr algn="ctr" fontAlgn="t"/>
                      <a:r>
                        <a:rPr lang="en-US" sz="1400" b="1" i="1" u="none" strike="noStrike" dirty="0">
                          <a:effectLst/>
                          <a:latin typeface="+mn-lt"/>
                        </a:rPr>
                        <a:t>Community residential units (CRU)  Constructed</a:t>
                      </a:r>
                    </a:p>
                  </a:txBody>
                  <a:tcPr marL="5824" marR="5824" marT="5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1400" b="1" i="1" u="none" strike="noStrike">
                          <a:effectLst/>
                          <a:latin typeface="+mn-lt"/>
                        </a:rPr>
                        <a:t>201</a:t>
                      </a:r>
                    </a:p>
                  </a:txBody>
                  <a:tcPr marL="5824" marR="5824" marT="5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a:effectLst/>
                          <a:latin typeface="+mn-lt"/>
                        </a:rPr>
                        <a:t>35</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a:effectLst/>
                          <a:latin typeface="+mn-lt"/>
                        </a:rPr>
                        <a:t>-166</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1" u="none" strike="noStrike" dirty="0">
                          <a:effectLst/>
                          <a:latin typeface="+mn-lt"/>
                        </a:rPr>
                        <a:t>17%</a:t>
                      </a:r>
                    </a:p>
                  </a:txBody>
                  <a:tcPr marL="5824" marR="5824" marT="5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48149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y5DChyRSWV6_syiFwCB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lbWcbk4Mdk2faENMtfuv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1Du_EwxTeO9JVz8lSRqG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RFKDFeeRoeBtCBKqAfxT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MAREuNBwE2XKScS5pygF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aTwwtsrQxuUqdGpCLWnN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D6JrPydnEiqZ9IKIZ.Mh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rNEDTKwRBqS9Q6wr.cuu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eHkV1QnSw2oXlH5JBkkT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GUVZTFNTmKXMsBoHP0XV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JZjlwmRJulEjgffn4jQ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O3kB70gQfiIZD9B3UrcP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4aeWI84RY2kcCHylgCH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h1PnxyrRI6gCtvbwtpKG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Q4aqnLaR.OjuVBqxyGJr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7Z9q49lE4EG_.PahwnBoS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sB_MK1TSRqwRv6MWwGs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hH_GxdCRZ6cf4gyyFCKO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6uCf7_oS6qGvA4_UlYrD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CxwXbzNKrUCGb6ne3whI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tsSoVe9JQdObK0HbD6HS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NfaKUyKSAW4RaO7rJ4mc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6VH8KoG70azmhm9_LpD6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unC8Nonz0C.jLEHfJXhK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RcvNeYslTpWcIb3qXpdy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5HhAQNqRIKHuia.pBtoU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PGo7HvQ_EC7V4emCDfih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oRcdCbMdUOfznxcyRNQZ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cISMldI.U2LKtKzrkHfQ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h1PnxyrRI6gCtvbwtpKG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MAREuNBwE2XKScS5pygF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GUVZTFNTmKXMsBoHP0X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K9dCzBMTmS5jwWYp0lTi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D6JrPydnEiqZ9IKIZ.Mh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_jFkqtjRheg.6V49O2xa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aTwwtsrQxuUqdGpCLWnN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l4aeWI84RY2kcCHylgCH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eHkV1QnSw2oXlH5JBkk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bWcbk4Mdk2faENMtfuvE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ej0d_fvShOA1v6uQYRMd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JZjlwmRJulEjgffn4jQ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1Du_EwxTeO9JVz8lSRq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xRFKDFeeRoeBtCBKqAfx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CVw33KRJ67bhJYz9oUr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LrNEDTKwRBqS9Q6wr.cu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5n_EpyHiiku3C3suza1Hk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Q4aqnLaR.OjuVBqxyGJr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1SGVWOBBT6GdOYKk_W3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Y0zirbGT1qUeR3rEXMR6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ous8BULTDK2if729wZI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jI1Y9MtTACOlm7GvRgO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8DC.j.RCTXmATP.wbGzF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YQzsTEQKi1.7oAe.hZ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MOAaI99QTyqxhXmqtzg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vXab5VYQqW9rK5CahFj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quEQCVXSe.Qsyg3tvJa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ymIFT0WSya8dOQBuJd6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D3Z1wYJQ_.yD4shF1VWM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n1pl40xSHaWVoIf2S.n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7Z9q49lE4EG_.PahwnBoS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grZGVk6SbSaZTgusAOZ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oG0VNC2TSK8F0C6aXeX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unC8Nonz0C.jLEHfJXh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I36NY.EQ6GV6fwx8Sdo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6uCf7_oS6qGvA4_UlYr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hH_GxdCRZ6cf4gyyFCK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xwXbzNKrUCGb6ne3whIM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6VH8KoG70azmhm9_LpD6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PGo7HvQ_EC7V4emCDfih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_jqpRl8dSg.sDj1Fqnk33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cISMldI.U2LKtKzrkHf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7Z9q49lE4EG_.PahwnBoS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RcdCbMdUOfznxcyRNQ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PNuta28R4SJxaLr4QBUv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KPhzwBQRJaWMvF.4nYg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0Fk_vJWQKCeDgdpobpB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YyGsGjEQGutYoBkxEd7y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ZZYtS0gTZ6UsPKqeO5Ot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n_EpyHiiku3C3suza1H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CPycP5MTFeRp36YoCyXd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aTwwtsrQxuUqdGpCLWnN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bWcbk4Mdk2faENMtfuv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AEG5Ag2gE.Oi3I9PZke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D6JrPydnEiqZ9IKIZ.M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GUVZTFNTmKXMsBoHP0X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eHkV1QnSw2oXlH5JBkk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rNEDTKwRBqS9Q6wr.cu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AREuNBwE2XKScS5pygF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7Z9q49lE4EG_.PahwnBoS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6VH8KoG70azmhm9_LpD6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6uCf7_oS6qGvA4_UlYrD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unC8Nonz0C.jLEHfJXh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0BE_8F8R_GxM._aWOqjf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hH_GxdCRZ6cf4gyyFCKO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xwXbzNKrUCGb6ne3whIM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cvNeYslTpWcIb3qXpdyX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sSoVe9JQdObK0HbD6HS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sB_MK1TSRqwRv6MWwGsn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PGo7HvQ_EC7V4emCDfih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cISMldI.U2LKtKzrkHfQ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RcdCbMdUOfznxcyRNQZ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4aeWI84RY2kcCHylgCH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1Du_EwxTeO9JVz8lSRq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OSm2n1YvkmAU8EqcTEMo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Q4aqnLaR.OjuVBqxyGJr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n_EpyHiiku3C3suza1H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bWcbk4Mdk2faENMtfuv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h1PnxyrRI6gCtvbwtpK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JZjlwmRJulEjgffn4jQ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RFKDFeeRoeBtCBKqAfxT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MAREuNBwE2XKScS5pyg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yQwM_vvTaSuHfIFEOiD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DGUVZTFNTmKXMsBoHP0XV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aTwwtsrQxuUqdGpCLWn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1O3aVMTtU2FkYO8Rx2NH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rNEDTKwRBqS9Q6wr.cuu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eHkV1QnSw2oXlH5JBkkT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D6JrPydnEiqZ9IKIZ.Mh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7Z9q49lE4EG_.PahwnBoS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whH_GxdCRZ6cf4gyyFCK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6uCf7_oS6qGvA4_UlYr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sSoVe9JQdObK0HbD6HS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sB_MK1TSRqwRv6MWwGs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6VH8KoG70azmhm9_LpD6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8KfyA60NUO0OhTOEyAk7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unC8Nonz0C.jLEHfJXh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cvNeYslTpWcIb3qXpdyX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xwXbzNKrUCGb6ne3whI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XQe9SUbQCCo3L2.AI7h5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ByqMbuFROahzdXcWhd6Y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5HhAQNqRIKHuia.pBtoU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PGo7HvQ_EC7V4emCDfih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RcdCbMdUOfznxcyRNQ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cISMldI.U2LKtKzrkHfQ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n_EpyHiiku3C3suza1Hkw"/>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3261</Words>
  <Application>Microsoft Office PowerPoint</Application>
  <PresentationFormat>Custom</PresentationFormat>
  <Paragraphs>1088</Paragraphs>
  <Slides>40</Slides>
  <Notes>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40</vt:i4>
      </vt:variant>
    </vt:vector>
  </HeadingPairs>
  <TitlesOfParts>
    <vt:vector size="46" baseType="lpstr">
      <vt:lpstr>1_Office Theme</vt:lpstr>
      <vt:lpstr>Office Theme</vt:lpstr>
      <vt:lpstr>Format_Library_2005 NEW</vt:lpstr>
      <vt:lpstr>1_Format_Library_2005 NEW</vt:lpstr>
      <vt:lpstr>think-cell Slide</vt:lpstr>
      <vt:lpstr>Chart</vt:lpstr>
      <vt:lpstr> Gauteng Department of Human Settlements   NATIONAL PORTFOLIO COMMITTEE  ON HUMAN SETTLEMENTS      Committee Room 1, 90 Plein Street, Parliament      </vt:lpstr>
      <vt:lpstr>Table of Contents </vt:lpstr>
      <vt:lpstr>HSDG 2016/17: ALLOCATION VERSUS EXPENDITURE UP TO 31 AUGUST 2016</vt:lpstr>
      <vt:lpstr>There is an upward trend in approved foundations and wall plates suggesting that more units will be completed going forward</vt:lpstr>
      <vt:lpstr>Our WIP at the end of April stood at 4,125 including carryover balance from the last financial year</vt:lpstr>
      <vt:lpstr>Our WIP at the end of May stood at 5,770</vt:lpstr>
      <vt:lpstr>Our WIP estimate at the end of June stands at 6,822</vt:lpstr>
      <vt:lpstr>Our WIP estimate at the end of July stands at 8,499</vt:lpstr>
      <vt:lpstr>Community Residential Units (Constructed)2015-2016 FY Delivery </vt:lpstr>
      <vt:lpstr>Social Housing Evaluation Criteria / State Of Readiness  </vt:lpstr>
      <vt:lpstr>Social and Rental Housing 2015-2016 FY Delivery </vt:lpstr>
      <vt:lpstr>Social &amp; Rental Housing Performance 2015 – 2016 FY </vt:lpstr>
      <vt:lpstr>2016-2017 FY Planned Target</vt:lpstr>
      <vt:lpstr>MTSF  Analysis</vt:lpstr>
      <vt:lpstr>Project List Per Region 2016-2017FY </vt:lpstr>
      <vt:lpstr>Project List Per Region 2016-2017FY </vt:lpstr>
      <vt:lpstr>Project List Per Region 2016-2017FY  </vt:lpstr>
      <vt:lpstr>Project List – GPF 2016-2017FY </vt:lpstr>
      <vt:lpstr>PowerPoint Presentation</vt:lpstr>
      <vt:lpstr>PowerPoint Presentation</vt:lpstr>
      <vt:lpstr>PowerPoint Presentation</vt:lpstr>
      <vt:lpstr>PowerPoint Presentation</vt:lpstr>
      <vt:lpstr>PowerPoint Presentation</vt:lpstr>
      <vt:lpstr>PowerPoint Presentation</vt:lpstr>
      <vt:lpstr>Devland /Golden Highway </vt:lpstr>
      <vt:lpstr>Challenges for Social Housing </vt:lpstr>
      <vt:lpstr>Collaborative Approach to Social &amp; Rental Housing </vt:lpstr>
      <vt:lpstr>Informal Settlements </vt:lpstr>
      <vt:lpstr>Informal Settlements </vt:lpstr>
      <vt:lpstr>Informal Settlements – Delivery 2016/17 </vt:lpstr>
      <vt:lpstr>Informal Settlements: Challenges</vt:lpstr>
      <vt:lpstr>FINANCE LINKED INDIVIDUAL SUBSIDY  PROGRAMME [FLISP] </vt:lpstr>
      <vt:lpstr>FINANCE LINKED INDIVIDUAL SUBSIDY  PROGRAMME [FLISP] </vt:lpstr>
      <vt:lpstr>Gauteng Province: Eradication of the backlog in issuing  title deeds</vt:lpstr>
      <vt:lpstr>Eradication of backlog in the issuing of Title Deeds</vt:lpstr>
      <vt:lpstr>Eradication of backlog in the issuing of Title Deeds</vt:lpstr>
      <vt:lpstr>POST -1994 TITLE DEEDS REGISTERED TO DATE</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Human Settlements   NATIONAL PORTFOLIO COMMITTEE  ON HUMAN SETTLEMENTS  Title Deeds and Informal Settlements   Committee Room 1, 90 Plein Street, Parliament</dc:title>
  <dc:creator>Shon Moodley(GDHS)</dc:creator>
  <cp:lastModifiedBy>Rose</cp:lastModifiedBy>
  <cp:revision>68</cp:revision>
  <cp:lastPrinted>2016-09-06T06:24:19Z</cp:lastPrinted>
  <dcterms:created xsi:type="dcterms:W3CDTF">2016-08-31T11:53:11Z</dcterms:created>
  <dcterms:modified xsi:type="dcterms:W3CDTF">2016-09-07T08:50:40Z</dcterms:modified>
</cp:coreProperties>
</file>