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517" r:id="rId2"/>
    <p:sldId id="454" r:id="rId3"/>
    <p:sldId id="513" r:id="rId4"/>
    <p:sldId id="542" r:id="rId5"/>
    <p:sldId id="534" r:id="rId6"/>
    <p:sldId id="532" r:id="rId7"/>
    <p:sldId id="537" r:id="rId8"/>
    <p:sldId id="538" r:id="rId9"/>
    <p:sldId id="540" r:id="rId10"/>
    <p:sldId id="539" r:id="rId11"/>
    <p:sldId id="541" r:id="rId12"/>
    <p:sldId id="515" r:id="rId13"/>
    <p:sldId id="533" r:id="rId14"/>
    <p:sldId id="32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ce Sekhu"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7" autoAdjust="0"/>
    <p:restoredTop sz="94009" autoAdjust="0"/>
  </p:normalViewPr>
  <p:slideViewPr>
    <p:cSldViewPr>
      <p:cViewPr varScale="1">
        <p:scale>
          <a:sx n="109" d="100"/>
          <a:sy n="109" d="100"/>
        </p:scale>
        <p:origin x="-169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70B5FB69-142F-46A6-B86E-CFED7DD00BE4}" type="datetimeFigureOut">
              <a:rPr lang="en-ZA" smtClean="0"/>
              <a:pPr/>
              <a:t>2016/09/07</a:t>
            </a:fld>
            <a:endParaRPr lang="en-ZA"/>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CE53FF9C-B9E1-4870-B029-BC2B8EDA0672}" type="slidenum">
              <a:rPr lang="en-ZA" smtClean="0"/>
              <a:pPr/>
              <a:t>‹#›</a:t>
            </a:fld>
            <a:endParaRPr lang="en-ZA"/>
          </a:p>
        </p:txBody>
      </p:sp>
    </p:spTree>
    <p:extLst>
      <p:ext uri="{BB962C8B-B14F-4D97-AF65-F5344CB8AC3E}">
        <p14:creationId xmlns:p14="http://schemas.microsoft.com/office/powerpoint/2010/main" xmlns="" val="282656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40B6B29-05C8-49E7-808A-0BE366EBDF43}" type="datetimeFigureOut">
              <a:rPr lang="en-ZA" smtClean="0"/>
              <a:pPr/>
              <a:t>2016/09/07</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3BD86537-CF63-4323-ABA5-4C9222E70BD9}" type="slidenum">
              <a:rPr lang="en-ZA" smtClean="0"/>
              <a:pPr/>
              <a:t>‹#›</a:t>
            </a:fld>
            <a:endParaRPr lang="en-ZA" dirty="0"/>
          </a:p>
        </p:txBody>
      </p:sp>
    </p:spTree>
    <p:extLst>
      <p:ext uri="{BB962C8B-B14F-4D97-AF65-F5344CB8AC3E}">
        <p14:creationId xmlns:p14="http://schemas.microsoft.com/office/powerpoint/2010/main" xmlns="" val="3580741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BD86537-CF63-4323-ABA5-4C9222E70BD9}" type="slidenum">
              <a:rPr lang="en-ZA" smtClean="0"/>
              <a:pPr/>
              <a:t>14</a:t>
            </a:fld>
            <a:endParaRPr lang="en-ZA"/>
          </a:p>
        </p:txBody>
      </p:sp>
    </p:spTree>
    <p:extLst>
      <p:ext uri="{BB962C8B-B14F-4D97-AF65-F5344CB8AC3E}">
        <p14:creationId xmlns:p14="http://schemas.microsoft.com/office/powerpoint/2010/main" xmlns="" val="3992222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6B88FA5-FBA0-4550-A6D8-AC8AF615853D}" type="datetime1">
              <a:rPr lang="en-ZA" smtClean="0"/>
              <a:pPr/>
              <a:t>2016/09/07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108964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CA2C906-587C-4A36-930C-AF1B38C2CA48}" type="datetime1">
              <a:rPr lang="en-ZA" smtClean="0"/>
              <a:pPr/>
              <a:t>2016/09/07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41064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1BB0848-60A1-45C5-A990-1864D5837FB2}" type="datetime1">
              <a:rPr lang="en-ZA" smtClean="0"/>
              <a:pPr/>
              <a:t>2016/09/07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367443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723FC5C-B07F-4602-B469-E624C539C586}" type="datetime1">
              <a:rPr lang="en-ZA" smtClean="0"/>
              <a:pPr/>
              <a:t>2016/09/07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322282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29FA7-90DF-4188-830D-4ADD3E8DFED1}" type="datetime1">
              <a:rPr lang="en-ZA" smtClean="0"/>
              <a:pPr/>
              <a:t>2016/09/07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221308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08A953A-9939-4F1B-99EF-5C1185B5A68C}" type="datetime1">
              <a:rPr lang="en-ZA" smtClean="0"/>
              <a:pPr/>
              <a:t>2016/09/07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198384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A330888-E46E-488B-AF6C-CD3E00EE6955}" type="datetime1">
              <a:rPr lang="en-ZA" smtClean="0"/>
              <a:pPr/>
              <a:t>2016/09/07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159018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0A2D0B1-878A-4295-888B-1A9D8698239E}" type="datetime1">
              <a:rPr lang="en-ZA" smtClean="0"/>
              <a:pPr/>
              <a:t>2016/09/07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47563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58C9D-27F3-4374-9CBE-0E5E29CB97BD}" type="datetime1">
              <a:rPr lang="en-ZA" smtClean="0"/>
              <a:pPr/>
              <a:t>2016/09/07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18832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96CD-2A3C-4591-A0AB-8D6B4D8D0769}" type="datetime1">
              <a:rPr lang="en-ZA" smtClean="0"/>
              <a:pPr/>
              <a:t>2016/09/07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270995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234F8-920C-453B-9404-D3FB6CBF9359}" type="datetime1">
              <a:rPr lang="en-ZA" smtClean="0"/>
              <a:pPr/>
              <a:t>2016/09/07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132552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02BCD-B39C-43C1-A6BE-A431FCF95779}" type="datetime1">
              <a:rPr lang="en-ZA" smtClean="0"/>
              <a:pPr/>
              <a:t>2016/09/07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A8DE9-8BD6-4CF9-A997-A682CE740411}" type="slidenum">
              <a:rPr lang="en-ZA" smtClean="0"/>
              <a:pPr/>
              <a:t>‹#›</a:t>
            </a:fld>
            <a:endParaRPr lang="en-ZA" dirty="0"/>
          </a:p>
        </p:txBody>
      </p:sp>
    </p:spTree>
    <p:extLst>
      <p:ext uri="{BB962C8B-B14F-4D97-AF65-F5344CB8AC3E}">
        <p14:creationId xmlns:p14="http://schemas.microsoft.com/office/powerpoint/2010/main" xmlns="" val="391282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988840"/>
            <a:ext cx="9036496" cy="2304256"/>
          </a:xfrm>
        </p:spPr>
        <p:txBody>
          <a:bodyPr>
            <a:normAutofit fontScale="90000"/>
          </a:bodyPr>
          <a:lstStyle/>
          <a:p>
            <a:r>
              <a:rPr lang="en-ZA" b="1" dirty="0" smtClean="0">
                <a:solidFill>
                  <a:srgbClr val="00B050"/>
                </a:solidFill>
                <a:latin typeface="Calibri" pitchFamily="34" charset="0"/>
              </a:rPr>
              <a:t/>
            </a:r>
            <a:br>
              <a:rPr lang="en-ZA" b="1" dirty="0" smtClean="0">
                <a:solidFill>
                  <a:srgbClr val="00B050"/>
                </a:solidFill>
                <a:latin typeface="Calibri" pitchFamily="34" charset="0"/>
              </a:rPr>
            </a:br>
            <a:r>
              <a:rPr lang="en-ZA" b="1" dirty="0" smtClean="0">
                <a:solidFill>
                  <a:srgbClr val="00B050"/>
                </a:solidFill>
                <a:latin typeface="Calibri" pitchFamily="34" charset="0"/>
              </a:rPr>
              <a:t/>
            </a:r>
            <a:br>
              <a:rPr lang="en-ZA" b="1" dirty="0" smtClean="0">
                <a:solidFill>
                  <a:srgbClr val="00B050"/>
                </a:solidFill>
                <a:latin typeface="Calibri" pitchFamily="34" charset="0"/>
              </a:rPr>
            </a:br>
            <a:r>
              <a:rPr lang="en-ZA" b="1" dirty="0" smtClean="0">
                <a:solidFill>
                  <a:srgbClr val="00B050"/>
                </a:solidFill>
                <a:latin typeface="Calibri" pitchFamily="34" charset="0"/>
              </a:rPr>
              <a:t/>
            </a:r>
            <a:br>
              <a:rPr lang="en-ZA" b="1" dirty="0" smtClean="0">
                <a:solidFill>
                  <a:srgbClr val="00B050"/>
                </a:solidFill>
                <a:latin typeface="Calibri" pitchFamily="34" charset="0"/>
              </a:rPr>
            </a:br>
            <a:r>
              <a:rPr lang="en-ZA" sz="3600" b="1" dirty="0" smtClean="0">
                <a:solidFill>
                  <a:srgbClr val="00B050"/>
                </a:solidFill>
                <a:latin typeface="Calibri" pitchFamily="34" charset="0"/>
              </a:rPr>
              <a:t/>
            </a:r>
            <a:br>
              <a:rPr lang="en-ZA" sz="3600" b="1" dirty="0" smtClean="0">
                <a:solidFill>
                  <a:srgbClr val="00B050"/>
                </a:solidFill>
                <a:latin typeface="Calibri" pitchFamily="34" charset="0"/>
              </a:rPr>
            </a:br>
            <a:r>
              <a:rPr lang="en-ZA" b="1" dirty="0" smtClean="0">
                <a:solidFill>
                  <a:schemeClr val="accent4">
                    <a:lumMod val="75000"/>
                  </a:schemeClr>
                </a:solidFill>
                <a:latin typeface="Calibri" pitchFamily="34" charset="0"/>
              </a:rPr>
              <a:t>DHA IT Systems Modernisation</a:t>
            </a:r>
            <a:br>
              <a:rPr lang="en-ZA" b="1" dirty="0" smtClean="0">
                <a:solidFill>
                  <a:schemeClr val="accent4">
                    <a:lumMod val="75000"/>
                  </a:schemeClr>
                </a:solidFill>
                <a:latin typeface="Calibri" pitchFamily="34" charset="0"/>
              </a:rPr>
            </a:br>
            <a:r>
              <a:rPr lang="en-ZA" sz="2200" b="1" i="1" dirty="0" smtClean="0">
                <a:solidFill>
                  <a:srgbClr val="7030A0"/>
                </a:solidFill>
                <a:latin typeface="Calibri" pitchFamily="34" charset="0"/>
              </a:rPr>
              <a:t>“Towards a paperless Home Affairs”</a:t>
            </a:r>
            <a:br>
              <a:rPr lang="en-ZA" sz="2200" b="1" i="1" dirty="0" smtClean="0">
                <a:solidFill>
                  <a:srgbClr val="7030A0"/>
                </a:solidFill>
                <a:latin typeface="Calibri" pitchFamily="34" charset="0"/>
              </a:rPr>
            </a:br>
            <a:r>
              <a:rPr lang="en-ZA" b="1" dirty="0" smtClean="0">
                <a:solidFill>
                  <a:schemeClr val="accent4">
                    <a:lumMod val="75000"/>
                  </a:schemeClr>
                </a:solidFill>
                <a:latin typeface="Calibri" pitchFamily="34" charset="0"/>
              </a:rPr>
              <a:t/>
            </a:r>
            <a:br>
              <a:rPr lang="en-ZA" b="1" dirty="0" smtClean="0">
                <a:solidFill>
                  <a:schemeClr val="accent4">
                    <a:lumMod val="75000"/>
                  </a:schemeClr>
                </a:solidFill>
                <a:latin typeface="Calibri" pitchFamily="34" charset="0"/>
              </a:rPr>
            </a:br>
            <a:r>
              <a:rPr lang="en-ZA" sz="3600" b="1" dirty="0" smtClean="0">
                <a:solidFill>
                  <a:srgbClr val="C00000"/>
                </a:solidFill>
                <a:latin typeface="Calibri" pitchFamily="34" charset="0"/>
              </a:rPr>
              <a:t>SERVICE DISRUPTION DUE TO CONNECTIVITY ISSUES</a:t>
            </a:r>
            <a:br>
              <a:rPr lang="en-ZA" sz="3600" b="1" dirty="0" smtClean="0">
                <a:solidFill>
                  <a:srgbClr val="C00000"/>
                </a:solidFill>
                <a:latin typeface="Calibri" pitchFamily="34" charset="0"/>
              </a:rPr>
            </a:br>
            <a:r>
              <a:rPr lang="en-ZA" sz="3600" b="1" dirty="0" smtClean="0">
                <a:solidFill>
                  <a:srgbClr val="00B050"/>
                </a:solidFill>
                <a:latin typeface="Calibri" pitchFamily="34" charset="0"/>
              </a:rPr>
              <a:t/>
            </a:r>
            <a:br>
              <a:rPr lang="en-ZA" sz="3600" b="1" dirty="0" smtClean="0">
                <a:solidFill>
                  <a:srgbClr val="00B050"/>
                </a:solidFill>
                <a:latin typeface="Calibri" pitchFamily="34" charset="0"/>
              </a:rPr>
            </a:br>
            <a:r>
              <a:rPr lang="en-ZA" sz="3100" b="1" dirty="0" smtClean="0">
                <a:solidFill>
                  <a:srgbClr val="00B050"/>
                </a:solidFill>
                <a:latin typeface="Calibri" pitchFamily="34" charset="0"/>
              </a:rPr>
              <a:t>JOINT MEETING OF PORTFOLIO COMMITTEES OF HOME AFFAIRS AND TELECOMMUNICATIONS AND POSTAL SERVICES - 6 SEPTEMBER 2016</a:t>
            </a:r>
            <a:r>
              <a:rPr lang="en-ZA" sz="3100" dirty="0" smtClean="0"/>
              <a:t/>
            </a:r>
            <a:br>
              <a:rPr lang="en-ZA" sz="3100" dirty="0" smtClean="0"/>
            </a:br>
            <a:endParaRPr lang="en-ZA" sz="31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04173" y="5581929"/>
            <a:ext cx="1199682" cy="1087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1426" y="222712"/>
            <a:ext cx="4104456" cy="1658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420A8DE9-8BD6-4CF9-A997-A682CE740411}" type="slidenum">
              <a:rPr lang="en-ZA" smtClean="0"/>
              <a:pPr/>
              <a:t>1</a:t>
            </a:fld>
            <a:endParaRPr lang="en-ZA" dirty="0"/>
          </a:p>
        </p:txBody>
      </p:sp>
    </p:spTree>
    <p:extLst>
      <p:ext uri="{BB962C8B-B14F-4D97-AF65-F5344CB8AC3E}">
        <p14:creationId xmlns:p14="http://schemas.microsoft.com/office/powerpoint/2010/main" xmlns="" val="25552168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8928991" cy="548680"/>
          </a:xfrm>
        </p:spPr>
        <p:txBody>
          <a:bodyPr>
            <a:noAutofit/>
          </a:bodyPr>
          <a:lstStyle/>
          <a:p>
            <a:r>
              <a:rPr lang="en-ZA" sz="3200" b="1" dirty="0" smtClean="0">
                <a:solidFill>
                  <a:srgbClr val="00B050"/>
                </a:solidFill>
                <a:latin typeface="+mn-lt"/>
              </a:rPr>
              <a:t>Interventions</a:t>
            </a:r>
            <a:endParaRPr lang="en-ZA" sz="3200" b="1" dirty="0">
              <a:solidFill>
                <a:srgbClr val="00B050"/>
              </a:solidFill>
              <a:latin typeface="+mn-lt"/>
            </a:endParaRPr>
          </a:p>
        </p:txBody>
      </p:sp>
      <p:sp>
        <p:nvSpPr>
          <p:cNvPr id="10" name="Content Placeholder 9"/>
          <p:cNvSpPr>
            <a:spLocks noGrp="1"/>
          </p:cNvSpPr>
          <p:nvPr>
            <p:ph idx="1"/>
          </p:nvPr>
        </p:nvSpPr>
        <p:spPr>
          <a:xfrm>
            <a:off x="107505" y="807638"/>
            <a:ext cx="8928991" cy="5141642"/>
          </a:xfrm>
        </p:spPr>
        <p:txBody>
          <a:bodyPr>
            <a:noAutofit/>
          </a:bodyPr>
          <a:lstStyle/>
          <a:p>
            <a:pPr algn="just">
              <a:buBlip>
                <a:blip r:embed="rId2"/>
              </a:buBlip>
            </a:pPr>
            <a:r>
              <a:rPr lang="en-ZA" sz="2400" dirty="0" smtClean="0"/>
              <a:t>Monthly SLA meetings between DHA and SITA at operational level.</a:t>
            </a:r>
          </a:p>
          <a:p>
            <a:pPr algn="just">
              <a:buBlip>
                <a:blip r:embed="rId2"/>
              </a:buBlip>
            </a:pPr>
            <a:r>
              <a:rPr lang="en-ZA" sz="2400" dirty="0" smtClean="0"/>
              <a:t>Several meetings between the DG DHA and SITA CEOs.</a:t>
            </a:r>
          </a:p>
          <a:p>
            <a:pPr algn="just">
              <a:buBlip>
                <a:blip r:embed="rId2"/>
              </a:buBlip>
            </a:pPr>
            <a:r>
              <a:rPr lang="en-ZA" sz="2400" dirty="0" smtClean="0"/>
              <a:t>Ministerial letters to Minister of Telecommunications and Postal Services.</a:t>
            </a:r>
          </a:p>
          <a:p>
            <a:pPr algn="just">
              <a:buBlip>
                <a:blip r:embed="rId2"/>
              </a:buBlip>
            </a:pPr>
            <a:r>
              <a:rPr lang="en-ZA" sz="2400" dirty="0" smtClean="0"/>
              <a:t>Intervention and meetings between DG: DHA and DG:  Telecommunications and Postal Services.</a:t>
            </a:r>
          </a:p>
          <a:p>
            <a:pPr algn="just">
              <a:buBlip>
                <a:blip r:embed="rId2"/>
              </a:buBlip>
            </a:pPr>
            <a:r>
              <a:rPr lang="en-ZA" sz="2400" dirty="0" smtClean="0"/>
              <a:t>Meetings between all stakeholders as convened by Ministers : DHA,  Telecommunications and Postal Services, SITA CEO and Telkom CEO.</a:t>
            </a:r>
          </a:p>
          <a:p>
            <a:pPr algn="just">
              <a:buBlip>
                <a:blip r:embed="rId2"/>
              </a:buBlip>
            </a:pPr>
            <a:r>
              <a:rPr lang="en-ZA" sz="2400" dirty="0" smtClean="0"/>
              <a:t>Presentation regarding Biometrics at the Ports of Entry; </a:t>
            </a:r>
            <a:r>
              <a:rPr lang="en-ZA" sz="2400" dirty="0" err="1" smtClean="0"/>
              <a:t>eHome</a:t>
            </a:r>
            <a:r>
              <a:rPr lang="en-ZA" sz="2400" dirty="0" smtClean="0"/>
              <a:t> Affairs Portal for Smart ID cards and Passport was made to Cabinet and the issue of connectivity and request for interrupted Networks was also raised.</a:t>
            </a:r>
          </a:p>
          <a:p>
            <a:pPr algn="just">
              <a:buBlip>
                <a:blip r:embed="rId2"/>
              </a:buBlip>
            </a:pPr>
            <a:endParaRPr lang="en-ZA" sz="2400" dirty="0" smtClean="0"/>
          </a:p>
          <a:p>
            <a:pPr algn="just">
              <a:buBlip>
                <a:blip r:embed="rId2"/>
              </a:buBlip>
            </a:pPr>
            <a:endParaRPr lang="en-US" sz="2400" dirty="0" smtClean="0"/>
          </a:p>
          <a:p>
            <a:pPr algn="just">
              <a:buBlip>
                <a:blip r:embed="rId2"/>
              </a:buBlip>
            </a:pPr>
            <a:endParaRPr lang="en-US" sz="2400" dirty="0"/>
          </a:p>
          <a:p>
            <a:pPr algn="just">
              <a:buBlip>
                <a:blip r:embed="rId2"/>
              </a:buBlip>
            </a:pPr>
            <a:endParaRPr lang="en-US" sz="2400" dirty="0" smtClean="0"/>
          </a:p>
          <a:p>
            <a:pPr marL="0" indent="0" algn="just">
              <a:buNone/>
            </a:pPr>
            <a:r>
              <a:rPr lang="en-US" sz="2400" dirty="0" smtClean="0"/>
              <a:t> </a:t>
            </a:r>
          </a:p>
          <a:p>
            <a:pPr algn="just">
              <a:buBlip>
                <a:blip r:embed="rId2"/>
              </a:buBlip>
            </a:pPr>
            <a:endParaRPr lang="en-US" sz="2400" dirty="0" smtClean="0"/>
          </a:p>
          <a:p>
            <a:pPr algn="just">
              <a:buBlip>
                <a:blip r:embed="rId2"/>
              </a:buBlip>
            </a:pPr>
            <a:endParaRPr lang="en-US" sz="2400" dirty="0" smtClean="0"/>
          </a:p>
          <a:p>
            <a:pPr marL="0" indent="0" algn="just">
              <a:buNone/>
            </a:pPr>
            <a:endParaRPr lang="en-US" sz="2400" dirty="0" smtClean="0"/>
          </a:p>
          <a:p>
            <a:pPr algn="just">
              <a:buBlip>
                <a:blip r:embed="rId2"/>
              </a:buBlip>
            </a:pPr>
            <a:endParaRPr lang="en-US" sz="2400" dirty="0" smtClean="0"/>
          </a:p>
          <a:p>
            <a:pPr marL="457200" lvl="1" indent="0" algn="just">
              <a:buNone/>
            </a:pPr>
            <a:endParaRPr lang="en-US" sz="2400" dirty="0" smtClean="0"/>
          </a:p>
          <a:p>
            <a:pPr lvl="1"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0" indent="0">
              <a:buNone/>
            </a:pPr>
            <a:endParaRPr lang="en-US" sz="2400" dirty="0"/>
          </a:p>
          <a:p>
            <a:pPr marL="0" indent="0" algn="just">
              <a:buNone/>
            </a:pPr>
            <a:endParaRPr lang="en-ZA" sz="2400" dirty="0" smtClean="0"/>
          </a:p>
          <a:p>
            <a:pPr algn="just">
              <a:buBlip>
                <a:blip r:embed="rId2"/>
              </a:buBlip>
            </a:pPr>
            <a:endParaRPr lang="en-ZA" sz="2400" dirty="0" smtClean="0"/>
          </a:p>
          <a:p>
            <a:pPr algn="just">
              <a:buBlip>
                <a:blip r:embed="rId2"/>
              </a:buBlip>
            </a:pPr>
            <a:endParaRPr lang="en-ZA" sz="2400" dirty="0" smtClean="0"/>
          </a:p>
          <a:p>
            <a:pPr algn="just">
              <a:buBlip>
                <a:blip r:embed="rId2"/>
              </a:buBlip>
            </a:pPr>
            <a:endParaRPr lang="en-ZA" sz="2400" dirty="0"/>
          </a:p>
          <a:p>
            <a:pPr algn="just">
              <a:buBlip>
                <a:blip r:embed="rId2"/>
              </a:buBlip>
            </a:pPr>
            <a:endParaRPr lang="en-ZA" sz="2400" dirty="0"/>
          </a:p>
          <a:p>
            <a:pPr marL="0" indent="0" algn="just">
              <a:buNone/>
            </a:pPr>
            <a:endParaRPr lang="en-ZA" sz="2400" dirty="0" smtClean="0"/>
          </a:p>
          <a:p>
            <a:pPr lvl="1" algn="just">
              <a:buBlip>
                <a:blip r:embed="rId2"/>
              </a:buBlip>
            </a:pPr>
            <a:endParaRPr lang="en-ZA" sz="2400" dirty="0" smtClean="0"/>
          </a:p>
          <a:p>
            <a:pPr algn="just">
              <a:buBlip>
                <a:blip r:embed="rId2"/>
              </a:buBlip>
            </a:pPr>
            <a:endParaRPr lang="en-ZA" sz="2400" dirty="0" smtClean="0"/>
          </a:p>
          <a:p>
            <a:pPr marL="0" indent="0" algn="just">
              <a:buNone/>
            </a:pPr>
            <a:endParaRPr lang="en-ZA" sz="2400"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10</a:t>
            </a:fld>
            <a:endParaRPr lang="en-ZA" dirty="0"/>
          </a:p>
        </p:txBody>
      </p:sp>
    </p:spTree>
    <p:extLst>
      <p:ext uri="{BB962C8B-B14F-4D97-AF65-F5344CB8AC3E}">
        <p14:creationId xmlns:p14="http://schemas.microsoft.com/office/powerpoint/2010/main" xmlns="" val="379782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8928991" cy="548680"/>
          </a:xfrm>
        </p:spPr>
        <p:txBody>
          <a:bodyPr>
            <a:noAutofit/>
          </a:bodyPr>
          <a:lstStyle/>
          <a:p>
            <a:r>
              <a:rPr lang="en-ZA" sz="3200" b="1" dirty="0" smtClean="0">
                <a:solidFill>
                  <a:srgbClr val="00B050"/>
                </a:solidFill>
                <a:latin typeface="+mn-lt"/>
              </a:rPr>
              <a:t>Conclusion and Recommendation</a:t>
            </a:r>
            <a:endParaRPr lang="en-ZA" sz="3200" b="1" dirty="0">
              <a:solidFill>
                <a:srgbClr val="00B050"/>
              </a:solidFill>
              <a:latin typeface="+mn-lt"/>
            </a:endParaRPr>
          </a:p>
        </p:txBody>
      </p:sp>
      <p:sp>
        <p:nvSpPr>
          <p:cNvPr id="10" name="Content Placeholder 9"/>
          <p:cNvSpPr>
            <a:spLocks noGrp="1"/>
          </p:cNvSpPr>
          <p:nvPr>
            <p:ph idx="1"/>
          </p:nvPr>
        </p:nvSpPr>
        <p:spPr>
          <a:xfrm>
            <a:off x="107505" y="807638"/>
            <a:ext cx="8928991" cy="5141642"/>
          </a:xfrm>
        </p:spPr>
        <p:txBody>
          <a:bodyPr>
            <a:noAutofit/>
          </a:bodyPr>
          <a:lstStyle/>
          <a:p>
            <a:pPr algn="just">
              <a:buBlip>
                <a:blip r:embed="rId2"/>
              </a:buBlip>
            </a:pPr>
            <a:r>
              <a:rPr lang="en-US" sz="2400" dirty="0" smtClean="0"/>
              <a:t>Significant investment in turning around DHA through Modernisation programme to ensure the following objectives:</a:t>
            </a:r>
          </a:p>
          <a:p>
            <a:pPr lvl="1" algn="just">
              <a:buBlip>
                <a:blip r:embed="rId2"/>
              </a:buBlip>
            </a:pPr>
            <a:r>
              <a:rPr lang="en-US" sz="2000" dirty="0" smtClean="0"/>
              <a:t>Provision of efficient services.</a:t>
            </a:r>
          </a:p>
          <a:p>
            <a:pPr lvl="1" algn="just">
              <a:buBlip>
                <a:blip r:embed="rId2"/>
              </a:buBlip>
            </a:pPr>
            <a:r>
              <a:rPr lang="en-US" sz="2000" dirty="0" smtClean="0"/>
              <a:t>Securing of  identity processes and systems.</a:t>
            </a:r>
          </a:p>
          <a:p>
            <a:pPr lvl="1" algn="just">
              <a:buBlip>
                <a:blip r:embed="rId2"/>
              </a:buBlip>
            </a:pPr>
            <a:r>
              <a:rPr lang="en-US" sz="2000" dirty="0" smtClean="0"/>
              <a:t>Enabling economic development.</a:t>
            </a:r>
          </a:p>
          <a:p>
            <a:pPr algn="just">
              <a:buBlip>
                <a:blip r:embed="rId2"/>
              </a:buBlip>
            </a:pPr>
            <a:r>
              <a:rPr lang="en-AU" sz="2400" dirty="0"/>
              <a:t>Department requires a robust multi-redundancy, reliable and available network </a:t>
            </a:r>
            <a:r>
              <a:rPr lang="en-AU" sz="2400" dirty="0" smtClean="0"/>
              <a:t>to </a:t>
            </a:r>
            <a:r>
              <a:rPr lang="en-AU" sz="2400" dirty="0"/>
              <a:t>become a backbone of </a:t>
            </a:r>
            <a:r>
              <a:rPr lang="en-AU" sz="2400" dirty="0" smtClean="0"/>
              <a:t>e-Government services</a:t>
            </a:r>
            <a:r>
              <a:rPr lang="en-US" sz="2400" dirty="0" smtClean="0"/>
              <a:t>.</a:t>
            </a:r>
          </a:p>
          <a:p>
            <a:pPr algn="just">
              <a:buBlip>
                <a:blip r:embed="rId2"/>
              </a:buBlip>
            </a:pPr>
            <a:r>
              <a:rPr lang="en-AU" sz="2400" dirty="0" smtClean="0"/>
              <a:t>DHA still requests to be </a:t>
            </a:r>
            <a:r>
              <a:rPr lang="en-AU" sz="2400" dirty="0"/>
              <a:t>granted an exemption from procuring telecommunication network services from the Agency in terms of regulation 17.6.1(b) of the regulations under the SITA Act, </a:t>
            </a:r>
            <a:r>
              <a:rPr lang="en-AU" sz="2400" dirty="0" smtClean="0"/>
              <a:t>to be </a:t>
            </a:r>
            <a:r>
              <a:rPr lang="en-AU" sz="2400" dirty="0"/>
              <a:t>able to procure such services directly from </a:t>
            </a:r>
            <a:r>
              <a:rPr lang="en-AU" sz="2400" dirty="0" smtClean="0"/>
              <a:t>the network </a:t>
            </a:r>
            <a:r>
              <a:rPr lang="en-AU" sz="2400" dirty="0"/>
              <a:t>operators, thus enabling the Department to provide a proper service to the public.</a:t>
            </a:r>
            <a:endParaRPr lang="en-US" sz="2400" dirty="0" smtClean="0"/>
          </a:p>
          <a:p>
            <a:pPr algn="just">
              <a:buBlip>
                <a:blip r:embed="rId2"/>
              </a:buBlip>
            </a:pPr>
            <a:endParaRPr lang="en-US" sz="2400" dirty="0"/>
          </a:p>
          <a:p>
            <a:pPr algn="just">
              <a:buBlip>
                <a:blip r:embed="rId2"/>
              </a:buBlip>
            </a:pPr>
            <a:endParaRPr lang="en-US" sz="2400" dirty="0" smtClean="0"/>
          </a:p>
          <a:p>
            <a:pPr marL="0" indent="0" algn="just">
              <a:buNone/>
            </a:pPr>
            <a:r>
              <a:rPr lang="en-US" sz="2400" dirty="0" smtClean="0"/>
              <a:t> </a:t>
            </a:r>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457200" lvl="1" indent="0" algn="just">
              <a:buNone/>
            </a:pPr>
            <a:endParaRPr lang="en-US" sz="2400" dirty="0" smtClean="0"/>
          </a:p>
          <a:p>
            <a:pPr lvl="1"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0" indent="0">
              <a:buNone/>
            </a:pPr>
            <a:endParaRPr lang="en-US" sz="2400" dirty="0"/>
          </a:p>
          <a:p>
            <a:pPr marL="0" indent="0" algn="just">
              <a:buNone/>
            </a:pPr>
            <a:endParaRPr lang="en-ZA" sz="2400" dirty="0" smtClean="0"/>
          </a:p>
          <a:p>
            <a:pPr algn="just">
              <a:buBlip>
                <a:blip r:embed="rId2"/>
              </a:buBlip>
            </a:pPr>
            <a:endParaRPr lang="en-ZA" sz="2400" dirty="0" smtClean="0"/>
          </a:p>
          <a:p>
            <a:pPr algn="just">
              <a:buBlip>
                <a:blip r:embed="rId2"/>
              </a:buBlip>
            </a:pPr>
            <a:endParaRPr lang="en-ZA" sz="2400" dirty="0" smtClean="0"/>
          </a:p>
          <a:p>
            <a:pPr algn="just">
              <a:buBlip>
                <a:blip r:embed="rId2"/>
              </a:buBlip>
            </a:pPr>
            <a:endParaRPr lang="en-ZA" sz="2400" dirty="0"/>
          </a:p>
          <a:p>
            <a:pPr algn="just">
              <a:buBlip>
                <a:blip r:embed="rId2"/>
              </a:buBlip>
            </a:pPr>
            <a:endParaRPr lang="en-ZA" sz="2400" dirty="0"/>
          </a:p>
          <a:p>
            <a:pPr marL="0" indent="0" algn="just">
              <a:buNone/>
            </a:pPr>
            <a:endParaRPr lang="en-ZA" sz="2400" dirty="0" smtClean="0"/>
          </a:p>
          <a:p>
            <a:pPr lvl="1" algn="just">
              <a:buBlip>
                <a:blip r:embed="rId2"/>
              </a:buBlip>
            </a:pPr>
            <a:endParaRPr lang="en-ZA" sz="2400" dirty="0" smtClean="0"/>
          </a:p>
          <a:p>
            <a:pPr algn="just">
              <a:buBlip>
                <a:blip r:embed="rId2"/>
              </a:buBlip>
            </a:pPr>
            <a:endParaRPr lang="en-ZA" sz="2400" dirty="0" smtClean="0"/>
          </a:p>
          <a:p>
            <a:pPr marL="0" indent="0" algn="just">
              <a:buNone/>
            </a:pPr>
            <a:endParaRPr lang="en-ZA" sz="2400"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11</a:t>
            </a:fld>
            <a:endParaRPr lang="en-ZA" dirty="0"/>
          </a:p>
        </p:txBody>
      </p:sp>
    </p:spTree>
    <p:extLst>
      <p:ext uri="{BB962C8B-B14F-4D97-AF65-F5344CB8AC3E}">
        <p14:creationId xmlns:p14="http://schemas.microsoft.com/office/powerpoint/2010/main" xmlns="" val="304725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72" y="2134725"/>
            <a:ext cx="8568952" cy="3024336"/>
          </a:xfrm>
        </p:spPr>
        <p:txBody>
          <a:bodyPr>
            <a:normAutofit fontScale="90000"/>
          </a:bodyPr>
          <a:lstStyle/>
          <a:p>
            <a:r>
              <a:rPr lang="en-ZA" sz="4800" b="1" dirty="0" smtClean="0">
                <a:solidFill>
                  <a:srgbClr val="00B050"/>
                </a:solidFill>
                <a:latin typeface="Calibri" pitchFamily="34" charset="0"/>
              </a:rPr>
              <a:t/>
            </a:r>
            <a:br>
              <a:rPr lang="en-ZA" sz="4800" b="1" dirty="0" smtClean="0">
                <a:solidFill>
                  <a:srgbClr val="00B050"/>
                </a:solidFill>
                <a:latin typeface="Calibri" pitchFamily="34" charset="0"/>
              </a:rPr>
            </a:br>
            <a:r>
              <a:rPr lang="en-ZA" sz="4800" b="1" dirty="0" smtClean="0">
                <a:solidFill>
                  <a:srgbClr val="00B050"/>
                </a:solidFill>
                <a:latin typeface="Calibri" pitchFamily="34" charset="0"/>
              </a:rPr>
              <a:t/>
            </a:r>
            <a:br>
              <a:rPr lang="en-ZA" sz="4800" b="1" dirty="0" smtClean="0">
                <a:solidFill>
                  <a:srgbClr val="00B050"/>
                </a:solidFill>
                <a:latin typeface="Calibri" pitchFamily="34" charset="0"/>
              </a:rPr>
            </a:br>
            <a:r>
              <a:rPr lang="en-ZA" sz="4800" b="1" dirty="0" smtClean="0">
                <a:solidFill>
                  <a:srgbClr val="00B050"/>
                </a:solidFill>
                <a:latin typeface="Calibri" pitchFamily="34" charset="0"/>
              </a:rPr>
              <a:t>Current Networks and Datacentre high level Architecture </a:t>
            </a:r>
            <a:br>
              <a:rPr lang="en-ZA" sz="4800" b="1" dirty="0" smtClean="0">
                <a:solidFill>
                  <a:srgbClr val="00B050"/>
                </a:solidFill>
                <a:latin typeface="Calibri" pitchFamily="34" charset="0"/>
              </a:rPr>
            </a:br>
            <a:r>
              <a:rPr lang="en-ZA" sz="4800" b="1" dirty="0" smtClean="0">
                <a:solidFill>
                  <a:srgbClr val="00B050"/>
                </a:solidFill>
                <a:latin typeface="Calibri" pitchFamily="34" charset="0"/>
              </a:rPr>
              <a:t/>
            </a:r>
            <a:br>
              <a:rPr lang="en-ZA" sz="4800" b="1" dirty="0" smtClean="0">
                <a:solidFill>
                  <a:srgbClr val="00B050"/>
                </a:solidFill>
                <a:latin typeface="Calibri" pitchFamily="34" charset="0"/>
              </a:rPr>
            </a:br>
            <a:r>
              <a:rPr lang="en-ZA" sz="4800" b="1" dirty="0" smtClean="0">
                <a:solidFill>
                  <a:srgbClr val="FF0000"/>
                </a:solidFill>
                <a:latin typeface="Calibri" pitchFamily="34" charset="0"/>
              </a:rPr>
              <a:t/>
            </a:r>
            <a:br>
              <a:rPr lang="en-ZA" sz="4800" b="1" dirty="0" smtClean="0">
                <a:solidFill>
                  <a:srgbClr val="FF0000"/>
                </a:solidFill>
                <a:latin typeface="Calibri" pitchFamily="34" charset="0"/>
              </a:rPr>
            </a:br>
            <a:r>
              <a:rPr lang="en-ZA" sz="4800" b="1" dirty="0" smtClean="0">
                <a:solidFill>
                  <a:srgbClr val="00B050"/>
                </a:solidFill>
                <a:latin typeface="Calibri" pitchFamily="34" charset="0"/>
              </a:rPr>
              <a:t/>
            </a:r>
            <a:br>
              <a:rPr lang="en-ZA" sz="4800" b="1" dirty="0" smtClean="0">
                <a:solidFill>
                  <a:srgbClr val="00B050"/>
                </a:solidFill>
                <a:latin typeface="Calibri" pitchFamily="34" charset="0"/>
              </a:rPr>
            </a:br>
            <a:r>
              <a:rPr lang="en-ZA" sz="3200" dirty="0" smtClean="0">
                <a:solidFill>
                  <a:srgbClr val="00B050"/>
                </a:solidFill>
                <a:latin typeface="Calibri" pitchFamily="34" charset="0"/>
              </a:rPr>
              <a:t/>
            </a:r>
            <a:br>
              <a:rPr lang="en-ZA" sz="3200" dirty="0" smtClean="0">
                <a:solidFill>
                  <a:srgbClr val="00B050"/>
                </a:solidFill>
                <a:latin typeface="Calibri" pitchFamily="34" charset="0"/>
              </a:rPr>
            </a:br>
            <a:r>
              <a:rPr lang="en-ZA" sz="3200" b="1" dirty="0">
                <a:latin typeface="Calibri" pitchFamily="34" charset="0"/>
              </a:rPr>
              <a:t/>
            </a:r>
            <a:br>
              <a:rPr lang="en-ZA" sz="3200" b="1" dirty="0">
                <a:latin typeface="Calibri" pitchFamily="34" charset="0"/>
              </a:rPr>
            </a:br>
            <a:endParaRPr lang="en-Z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12360" y="4612709"/>
            <a:ext cx="1199682" cy="1087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257970"/>
            <a:ext cx="3391790" cy="1370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p:nvCxnSpPr>
        <p:spPr>
          <a:xfrm>
            <a:off x="0" y="5805264"/>
            <a:ext cx="914400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71657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7086600" y="144016"/>
            <a:ext cx="1905000" cy="6525344"/>
          </a:xfrm>
        </p:spPr>
        <p:style>
          <a:lnRef idx="2">
            <a:schemeClr val="accent1"/>
          </a:lnRef>
          <a:fillRef idx="1">
            <a:schemeClr val="lt1"/>
          </a:fillRef>
          <a:effectRef idx="0">
            <a:schemeClr val="accent1"/>
          </a:effectRef>
          <a:fontRef idx="minor">
            <a:schemeClr val="dk1"/>
          </a:fontRef>
        </p:style>
        <p:txBody>
          <a:bodyPr>
            <a:noAutofit/>
          </a:bodyPr>
          <a:lstStyle/>
          <a:p>
            <a:r>
              <a:rPr lang="en-US" sz="1100" dirty="0" smtClean="0">
                <a:latin typeface="+mj-lt"/>
              </a:rPr>
              <a:t>DHA connects to all its offices  through the 11 Switching centres across the Provinces. </a:t>
            </a:r>
          </a:p>
          <a:p>
            <a:pPr marL="0" indent="0">
              <a:buNone/>
            </a:pPr>
            <a:endParaRPr lang="en-US" sz="1100" dirty="0" smtClean="0">
              <a:latin typeface="+mj-lt"/>
            </a:endParaRPr>
          </a:p>
          <a:p>
            <a:r>
              <a:rPr lang="en-US" sz="1100" dirty="0" smtClean="0">
                <a:latin typeface="+mj-lt"/>
              </a:rPr>
              <a:t>Network switching </a:t>
            </a:r>
            <a:r>
              <a:rPr lang="en-US" sz="1100" dirty="0" err="1" smtClean="0">
                <a:latin typeface="+mj-lt"/>
              </a:rPr>
              <a:t>centre</a:t>
            </a:r>
            <a:r>
              <a:rPr lang="en-US" sz="1100" dirty="0" smtClean="0">
                <a:latin typeface="+mj-lt"/>
              </a:rPr>
              <a:t> is also powered by the normal municipality power and the alternative power supply (UPS and Generators)</a:t>
            </a:r>
          </a:p>
          <a:p>
            <a:r>
              <a:rPr lang="en-US" sz="1100" dirty="0" smtClean="0">
                <a:latin typeface="+mj-lt"/>
              </a:rPr>
              <a:t>So if the switching </a:t>
            </a:r>
            <a:r>
              <a:rPr lang="en-US" sz="1100" dirty="0" err="1" smtClean="0">
                <a:latin typeface="+mj-lt"/>
              </a:rPr>
              <a:t>centre</a:t>
            </a:r>
            <a:r>
              <a:rPr lang="en-US" sz="1100" dirty="0" smtClean="0">
                <a:latin typeface="+mj-lt"/>
              </a:rPr>
              <a:t> loses power, or suffers a hardware problem therefore the network in that part of the country will be affected. All offices that connects through that switching </a:t>
            </a:r>
            <a:r>
              <a:rPr lang="en-US" sz="1100" dirty="0" err="1" smtClean="0">
                <a:latin typeface="+mj-lt"/>
              </a:rPr>
              <a:t>centre</a:t>
            </a:r>
            <a:r>
              <a:rPr lang="en-US" sz="1100" dirty="0" smtClean="0">
                <a:latin typeface="+mj-lt"/>
              </a:rPr>
              <a:t> will be down. </a:t>
            </a:r>
          </a:p>
          <a:p>
            <a:r>
              <a:rPr lang="en-US" sz="1100" dirty="0" smtClean="0">
                <a:latin typeface="+mj-lt"/>
              </a:rPr>
              <a:t>Infrastructure break (Cable break and </a:t>
            </a:r>
            <a:r>
              <a:rPr lang="en-US" sz="1100" dirty="0" err="1" smtClean="0">
                <a:latin typeface="+mj-lt"/>
              </a:rPr>
              <a:t>Trunck</a:t>
            </a:r>
            <a:r>
              <a:rPr lang="en-US" sz="1100" dirty="0" smtClean="0">
                <a:latin typeface="+mj-lt"/>
              </a:rPr>
              <a:t> failures)is also another main cause of the service delivery disruption</a:t>
            </a:r>
          </a:p>
          <a:p>
            <a:r>
              <a:rPr lang="en-US" sz="1100" dirty="0" smtClean="0">
                <a:latin typeface="+mj-lt"/>
              </a:rPr>
              <a:t>This is an explanation of several service interruptions </a:t>
            </a:r>
            <a:r>
              <a:rPr lang="en-US" sz="1100" dirty="0" err="1" smtClean="0">
                <a:latin typeface="+mj-lt"/>
              </a:rPr>
              <a:t>i.e</a:t>
            </a:r>
            <a:r>
              <a:rPr lang="en-US" sz="1100" dirty="0" smtClean="0">
                <a:latin typeface="+mj-lt"/>
              </a:rPr>
              <a:t>; switching </a:t>
            </a:r>
            <a:r>
              <a:rPr lang="en-US" sz="1100" dirty="0" err="1" smtClean="0">
                <a:latin typeface="+mj-lt"/>
              </a:rPr>
              <a:t>centres</a:t>
            </a:r>
            <a:r>
              <a:rPr lang="en-US" sz="1100" dirty="0" smtClean="0">
                <a:latin typeface="+mj-lt"/>
              </a:rPr>
              <a:t>  technical challenges, cable break  and  power loss in  the entire process  where there is no alternative Power source.</a:t>
            </a:r>
            <a:endParaRPr lang="en-US" sz="1100" dirty="0" smtClean="0"/>
          </a:p>
          <a:p>
            <a:endParaRPr lang="en-US" sz="1100" dirty="0"/>
          </a:p>
        </p:txBody>
      </p:sp>
      <p:sp>
        <p:nvSpPr>
          <p:cNvPr id="4" name="Slide Number Placeholder 3"/>
          <p:cNvSpPr>
            <a:spLocks noGrp="1"/>
          </p:cNvSpPr>
          <p:nvPr>
            <p:ph type="sldNum" sz="quarter" idx="12"/>
          </p:nvPr>
        </p:nvSpPr>
        <p:spPr/>
        <p:txBody>
          <a:bodyPr/>
          <a:lstStyle/>
          <a:p>
            <a:fld id="{420A8DE9-8BD6-4CF9-A997-A682CE740411}" type="slidenum">
              <a:rPr lang="en-ZA" smtClean="0">
                <a:solidFill>
                  <a:srgbClr val="000000"/>
                </a:solidFill>
              </a:rPr>
              <a:pPr/>
              <a:t>13</a:t>
            </a:fld>
            <a:endParaRPr lang="en-ZA" dirty="0">
              <a:solidFill>
                <a:srgbClr val="0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228600"/>
            <a:ext cx="6697638" cy="6096000"/>
          </a:xfrm>
          <a:prstGeom prst="rect">
            <a:avLst/>
          </a:prstGeom>
        </p:spPr>
      </p:pic>
      <p:cxnSp>
        <p:nvCxnSpPr>
          <p:cNvPr id="17" name="Straight Arrow Connector 16"/>
          <p:cNvCxnSpPr/>
          <p:nvPr/>
        </p:nvCxnSpPr>
        <p:spPr>
          <a:xfrm flipH="1">
            <a:off x="6172200" y="692696"/>
            <a:ext cx="1208112" cy="128850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3388868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99592" y="2060848"/>
            <a:ext cx="7772400" cy="1500187"/>
          </a:xfrm>
        </p:spPr>
        <p:txBody>
          <a:bodyPr>
            <a:normAutofit fontScale="77500" lnSpcReduction="20000"/>
          </a:bodyPr>
          <a:lstStyle/>
          <a:p>
            <a:pPr algn="ctr"/>
            <a:r>
              <a:rPr lang="en-ZA" sz="6600" b="1" dirty="0" smtClean="0">
                <a:solidFill>
                  <a:srgbClr val="00B050"/>
                </a:solidFill>
              </a:rPr>
              <a:t>Thank you </a:t>
            </a:r>
          </a:p>
          <a:p>
            <a:pPr algn="ctr"/>
            <a:r>
              <a:rPr lang="en-ZA" sz="6600" b="1" dirty="0" smtClean="0">
                <a:solidFill>
                  <a:srgbClr val="00B050"/>
                </a:solidFill>
              </a:rPr>
              <a:t>Comments/ Questions</a:t>
            </a:r>
            <a:endParaRPr lang="en-GB" sz="6600" b="1" dirty="0">
              <a:solidFill>
                <a:srgbClr val="00B050"/>
              </a:solidFill>
            </a:endParaRPr>
          </a:p>
        </p:txBody>
      </p:sp>
      <p:grpSp>
        <p:nvGrpSpPr>
          <p:cNvPr id="3" name="Group 2"/>
          <p:cNvGrpSpPr/>
          <p:nvPr/>
        </p:nvGrpSpPr>
        <p:grpSpPr>
          <a:xfrm>
            <a:off x="0" y="5828721"/>
            <a:ext cx="9144000" cy="1017421"/>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2" name="Slide Number Placeholder 1"/>
          <p:cNvSpPr>
            <a:spLocks noGrp="1"/>
          </p:cNvSpPr>
          <p:nvPr>
            <p:ph type="sldNum" sz="quarter" idx="12"/>
          </p:nvPr>
        </p:nvSpPr>
        <p:spPr/>
        <p:txBody>
          <a:bodyPr/>
          <a:lstStyle/>
          <a:p>
            <a:fld id="{420A8DE9-8BD6-4CF9-A997-A682CE740411}" type="slidenum">
              <a:rPr lang="en-ZA" smtClean="0"/>
              <a:pPr/>
              <a:t>14</a:t>
            </a:fld>
            <a:endParaRPr lang="en-ZA" dirty="0"/>
          </a:p>
        </p:txBody>
      </p:sp>
    </p:spTree>
    <p:extLst>
      <p:ext uri="{BB962C8B-B14F-4D97-AF65-F5344CB8AC3E}">
        <p14:creationId xmlns:p14="http://schemas.microsoft.com/office/powerpoint/2010/main" xmlns="" val="389073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78"/>
            <a:ext cx="8229600" cy="706090"/>
          </a:xfrm>
        </p:spPr>
        <p:txBody>
          <a:bodyPr>
            <a:noAutofit/>
          </a:bodyPr>
          <a:lstStyle/>
          <a:p>
            <a:r>
              <a:rPr lang="en-ZA" sz="2800" b="1" dirty="0" smtClean="0">
                <a:solidFill>
                  <a:srgbClr val="00B050"/>
                </a:solidFill>
                <a:effectLst>
                  <a:outerShdw blurRad="38100" dist="38100" dir="2700000" algn="tl">
                    <a:srgbClr val="000000">
                      <a:alpha val="43137"/>
                    </a:srgbClr>
                  </a:outerShdw>
                </a:effectLst>
                <a:latin typeface="+mn-lt"/>
              </a:rPr>
              <a:t>SCOPE </a:t>
            </a:r>
            <a:endParaRPr lang="en-ZA" sz="2800" b="1" dirty="0">
              <a:solidFill>
                <a:srgbClr val="00B050"/>
              </a:solidFill>
              <a:latin typeface="+mn-lt"/>
            </a:endParaRPr>
          </a:p>
        </p:txBody>
      </p:sp>
      <p:sp>
        <p:nvSpPr>
          <p:cNvPr id="10" name="Content Placeholder 9"/>
          <p:cNvSpPr>
            <a:spLocks noGrp="1"/>
          </p:cNvSpPr>
          <p:nvPr>
            <p:ph idx="1"/>
          </p:nvPr>
        </p:nvSpPr>
        <p:spPr>
          <a:xfrm>
            <a:off x="107505" y="692696"/>
            <a:ext cx="8856983" cy="5437548"/>
          </a:xfrm>
        </p:spPr>
        <p:txBody>
          <a:bodyPr>
            <a:normAutofit/>
          </a:bodyPr>
          <a:lstStyle/>
          <a:p>
            <a:pPr marL="0" indent="0" algn="just">
              <a:buNone/>
            </a:pPr>
            <a:endParaRPr lang="en-ZA" dirty="0" smtClean="0"/>
          </a:p>
          <a:p>
            <a:pPr lvl="1" algn="just">
              <a:buBlip>
                <a:blip r:embed="rId2"/>
              </a:buBlip>
            </a:pPr>
            <a:endParaRPr lang="en-ZA" sz="3200" dirty="0" smtClean="0"/>
          </a:p>
          <a:p>
            <a:pPr algn="just">
              <a:buBlip>
                <a:blip r:embed="rId2"/>
              </a:buBlip>
            </a:pPr>
            <a:endParaRPr lang="en-ZA" dirty="0" smtClean="0"/>
          </a:p>
          <a:p>
            <a:pPr marL="0" indent="0" algn="just">
              <a:buNone/>
            </a:pPr>
            <a:endParaRPr lang="en-ZA"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Rectangle 3"/>
          <p:cNvSpPr/>
          <p:nvPr/>
        </p:nvSpPr>
        <p:spPr>
          <a:xfrm>
            <a:off x="107505" y="692696"/>
            <a:ext cx="8928991" cy="5478423"/>
          </a:xfrm>
          <a:prstGeom prst="rect">
            <a:avLst/>
          </a:prstGeom>
        </p:spPr>
        <p:txBody>
          <a:bodyPr wrap="square">
            <a:spAutoFit/>
          </a:bodyPr>
          <a:lstStyle/>
          <a:p>
            <a:pPr marL="285750" indent="-285750" algn="just">
              <a:lnSpc>
                <a:spcPct val="150000"/>
              </a:lnSpc>
              <a:buClr>
                <a:srgbClr val="7D0900"/>
              </a:buClr>
              <a:buBlip>
                <a:blip r:embed="rId2"/>
              </a:buBlip>
            </a:pPr>
            <a:r>
              <a:rPr lang="en-US" sz="2000" b="1" dirty="0" smtClean="0"/>
              <a:t>Legislative Mandate of SITA</a:t>
            </a:r>
          </a:p>
          <a:p>
            <a:pPr marL="742950" lvl="1" indent="-285750" algn="just">
              <a:lnSpc>
                <a:spcPct val="150000"/>
              </a:lnSpc>
              <a:buClr>
                <a:srgbClr val="7D0900"/>
              </a:buClr>
              <a:buBlip>
                <a:blip r:embed="rId2"/>
              </a:buBlip>
            </a:pPr>
            <a:r>
              <a:rPr lang="en-US" sz="2000" b="1" dirty="0" smtClean="0"/>
              <a:t>Services that are rendered by SITA to DHA</a:t>
            </a:r>
          </a:p>
          <a:p>
            <a:pPr marL="285750" indent="-285750" algn="just">
              <a:lnSpc>
                <a:spcPct val="150000"/>
              </a:lnSpc>
              <a:buClr>
                <a:srgbClr val="7D0900"/>
              </a:buClr>
              <a:buBlip>
                <a:blip r:embed="rId2"/>
              </a:buBlip>
            </a:pPr>
            <a:r>
              <a:rPr lang="en-US" sz="2000" b="1" dirty="0" smtClean="0"/>
              <a:t>DHA Modernisation Programme</a:t>
            </a:r>
            <a:endParaRPr lang="en-US" sz="2000" b="1" dirty="0"/>
          </a:p>
          <a:p>
            <a:pPr marL="285750" indent="-285750" algn="just">
              <a:lnSpc>
                <a:spcPct val="150000"/>
              </a:lnSpc>
              <a:buClr>
                <a:srgbClr val="7D0900"/>
              </a:buClr>
              <a:buBlip>
                <a:blip r:embed="rId2"/>
              </a:buBlip>
            </a:pPr>
            <a:r>
              <a:rPr lang="en-US" sz="2000" b="1" dirty="0" smtClean="0"/>
              <a:t>Network challenges and Risks faced by DHA</a:t>
            </a:r>
          </a:p>
          <a:p>
            <a:pPr marL="285750" indent="-285750" algn="just">
              <a:lnSpc>
                <a:spcPct val="150000"/>
              </a:lnSpc>
              <a:buClr>
                <a:srgbClr val="7D0900"/>
              </a:buClr>
              <a:buBlip>
                <a:blip r:embed="rId2"/>
              </a:buBlip>
            </a:pPr>
            <a:r>
              <a:rPr lang="en-US" sz="2000" b="1" dirty="0" smtClean="0"/>
              <a:t>Major Service Disruption - Latest Incidents</a:t>
            </a:r>
          </a:p>
          <a:p>
            <a:pPr marL="285750" indent="-285750" algn="just">
              <a:lnSpc>
                <a:spcPct val="150000"/>
              </a:lnSpc>
              <a:buClr>
                <a:srgbClr val="7D0900"/>
              </a:buClr>
              <a:buBlip>
                <a:blip r:embed="rId2"/>
              </a:buBlip>
            </a:pPr>
            <a:r>
              <a:rPr lang="en-US" sz="2000" b="1" dirty="0" smtClean="0"/>
              <a:t>Current Incidents Management Process</a:t>
            </a:r>
          </a:p>
          <a:p>
            <a:pPr marL="285750" indent="-285750" algn="just">
              <a:lnSpc>
                <a:spcPct val="150000"/>
              </a:lnSpc>
              <a:buClr>
                <a:srgbClr val="7D0900"/>
              </a:buClr>
              <a:buBlip>
                <a:blip r:embed="rId2"/>
              </a:buBlip>
            </a:pPr>
            <a:r>
              <a:rPr lang="en-US" sz="2000" b="1" dirty="0" smtClean="0"/>
              <a:t>Impact of Network downtimes</a:t>
            </a:r>
          </a:p>
          <a:p>
            <a:pPr marL="285750" indent="-285750" algn="just">
              <a:lnSpc>
                <a:spcPct val="150000"/>
              </a:lnSpc>
              <a:buClr>
                <a:srgbClr val="7D0900"/>
              </a:buClr>
              <a:buBlip>
                <a:blip r:embed="rId2"/>
              </a:buBlip>
            </a:pPr>
            <a:r>
              <a:rPr lang="en-US" sz="2000" b="1" dirty="0" smtClean="0"/>
              <a:t>Interventions by DHA</a:t>
            </a:r>
          </a:p>
          <a:p>
            <a:pPr marL="285750" indent="-285750" algn="just">
              <a:lnSpc>
                <a:spcPct val="150000"/>
              </a:lnSpc>
              <a:buClr>
                <a:srgbClr val="7D0900"/>
              </a:buClr>
              <a:buBlip>
                <a:blip r:embed="rId2"/>
              </a:buBlip>
            </a:pPr>
            <a:r>
              <a:rPr lang="en-US" sz="2000" b="1" dirty="0" smtClean="0"/>
              <a:t>Conclusion and Recommendations</a:t>
            </a:r>
          </a:p>
          <a:p>
            <a:pPr marL="285750" indent="-285750" algn="just">
              <a:lnSpc>
                <a:spcPct val="150000"/>
              </a:lnSpc>
              <a:buClr>
                <a:srgbClr val="7D0900"/>
              </a:buClr>
              <a:buBlip>
                <a:blip r:embed="rId2"/>
              </a:buBlip>
            </a:pPr>
            <a:r>
              <a:rPr lang="en-US" sz="2000" b="1" dirty="0"/>
              <a:t>High level Network architecture</a:t>
            </a:r>
          </a:p>
          <a:p>
            <a:pPr algn="just">
              <a:lnSpc>
                <a:spcPct val="150000"/>
              </a:lnSpc>
              <a:buClr>
                <a:srgbClr val="7D0900"/>
              </a:buClr>
            </a:pPr>
            <a:endParaRPr lang="en-ZA" sz="2000" b="1" dirty="0"/>
          </a:p>
          <a:p>
            <a:pPr lvl="0" algn="just">
              <a:lnSpc>
                <a:spcPct val="80000"/>
              </a:lnSpc>
              <a:spcBef>
                <a:spcPct val="20000"/>
              </a:spcBef>
            </a:pPr>
            <a:endParaRPr lang="en-US" sz="2000" dirty="0"/>
          </a:p>
        </p:txBody>
      </p:sp>
      <p:sp>
        <p:nvSpPr>
          <p:cNvPr id="5" name="Slide Number Placeholder 4"/>
          <p:cNvSpPr>
            <a:spLocks noGrp="1"/>
          </p:cNvSpPr>
          <p:nvPr>
            <p:ph type="sldNum" sz="quarter" idx="12"/>
          </p:nvPr>
        </p:nvSpPr>
        <p:spPr/>
        <p:txBody>
          <a:bodyPr/>
          <a:lstStyle/>
          <a:p>
            <a:fld id="{420A8DE9-8BD6-4CF9-A997-A682CE740411}" type="slidenum">
              <a:rPr lang="en-ZA" smtClean="0"/>
              <a:pPr/>
              <a:t>2</a:t>
            </a:fld>
            <a:endParaRPr lang="en-ZA" dirty="0"/>
          </a:p>
        </p:txBody>
      </p:sp>
    </p:spTree>
    <p:extLst>
      <p:ext uri="{BB962C8B-B14F-4D97-AF65-F5344CB8AC3E}">
        <p14:creationId xmlns:p14="http://schemas.microsoft.com/office/powerpoint/2010/main" xmlns="" val="2833933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68" y="0"/>
            <a:ext cx="9396536" cy="706090"/>
          </a:xfrm>
        </p:spPr>
        <p:txBody>
          <a:bodyPr>
            <a:noAutofit/>
          </a:bodyPr>
          <a:lstStyle/>
          <a:p>
            <a:r>
              <a:rPr lang="en-ZA" sz="2800" dirty="0" smtClean="0">
                <a:solidFill>
                  <a:srgbClr val="00B050"/>
                </a:solidFill>
                <a:effectLst>
                  <a:outerShdw blurRad="38100" dist="38100" dir="2700000" algn="tl">
                    <a:srgbClr val="000000">
                      <a:alpha val="43137"/>
                    </a:srgbClr>
                  </a:outerShdw>
                </a:effectLst>
                <a:latin typeface="+mn-lt"/>
              </a:rPr>
              <a:t>Legislative Mandate </a:t>
            </a:r>
            <a:r>
              <a:rPr lang="en-ZA" sz="2800" dirty="0">
                <a:solidFill>
                  <a:srgbClr val="00B050"/>
                </a:solidFill>
                <a:effectLst>
                  <a:outerShdw blurRad="38100" dist="38100" dir="2700000" algn="tl">
                    <a:srgbClr val="000000">
                      <a:alpha val="43137"/>
                    </a:srgbClr>
                  </a:outerShdw>
                </a:effectLst>
                <a:latin typeface="+mn-lt"/>
              </a:rPr>
              <a:t>&amp;</a:t>
            </a:r>
            <a:r>
              <a:rPr lang="en-ZA" sz="2800" dirty="0" smtClean="0">
                <a:solidFill>
                  <a:srgbClr val="00B050"/>
                </a:solidFill>
                <a:effectLst>
                  <a:outerShdw blurRad="38100" dist="38100" dir="2700000" algn="tl">
                    <a:srgbClr val="000000">
                      <a:alpha val="43137"/>
                    </a:srgbClr>
                  </a:outerShdw>
                </a:effectLst>
                <a:latin typeface="+mn-lt"/>
              </a:rPr>
              <a:t> SITA Services to the DHA</a:t>
            </a:r>
            <a:endParaRPr lang="en-ZA" sz="2800" dirty="0">
              <a:solidFill>
                <a:srgbClr val="00B050"/>
              </a:solidFill>
              <a:latin typeface="+mn-lt"/>
            </a:endParaRPr>
          </a:p>
        </p:txBody>
      </p:sp>
      <p:sp>
        <p:nvSpPr>
          <p:cNvPr id="10" name="Content Placeholder 9"/>
          <p:cNvSpPr>
            <a:spLocks noGrp="1"/>
          </p:cNvSpPr>
          <p:nvPr>
            <p:ph idx="1"/>
          </p:nvPr>
        </p:nvSpPr>
        <p:spPr>
          <a:xfrm>
            <a:off x="107505" y="692696"/>
            <a:ext cx="8856983" cy="5437548"/>
          </a:xfrm>
        </p:spPr>
        <p:txBody>
          <a:bodyPr>
            <a:normAutofit/>
          </a:bodyPr>
          <a:lstStyle/>
          <a:p>
            <a:pPr marL="0" indent="0" algn="just">
              <a:buNone/>
            </a:pPr>
            <a:endParaRPr lang="en-ZA" sz="2400" dirty="0" smtClean="0"/>
          </a:p>
          <a:p>
            <a:pPr marL="457200" lvl="1" indent="0" algn="just">
              <a:buNone/>
            </a:pPr>
            <a:endParaRPr lang="en-ZA" sz="1600" dirty="0" smtClean="0"/>
          </a:p>
          <a:p>
            <a:pPr algn="just">
              <a:buBlip>
                <a:blip r:embed="rId2"/>
              </a:buBlip>
            </a:pPr>
            <a:endParaRPr lang="en-ZA" sz="2000" dirty="0" smtClean="0"/>
          </a:p>
          <a:p>
            <a:pPr marL="0" indent="0" algn="just">
              <a:buNone/>
            </a:pPr>
            <a:endParaRPr lang="en-ZA"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Rectangle 3"/>
          <p:cNvSpPr/>
          <p:nvPr/>
        </p:nvSpPr>
        <p:spPr>
          <a:xfrm>
            <a:off x="131034" y="548680"/>
            <a:ext cx="8928991" cy="7071167"/>
          </a:xfrm>
          <a:prstGeom prst="rect">
            <a:avLst/>
          </a:prstGeom>
        </p:spPr>
        <p:txBody>
          <a:bodyPr wrap="square">
            <a:spAutoFit/>
          </a:bodyPr>
          <a:lstStyle/>
          <a:p>
            <a:pPr marL="285750" indent="-285750" algn="just">
              <a:lnSpc>
                <a:spcPct val="150000"/>
              </a:lnSpc>
              <a:buClr>
                <a:srgbClr val="7D0900"/>
              </a:buClr>
              <a:buBlip>
                <a:blip r:embed="rId2"/>
              </a:buBlip>
            </a:pPr>
            <a:r>
              <a:rPr lang="en-US" sz="2000" b="1" dirty="0" smtClean="0"/>
              <a:t>SITA ACT prescribes mandatory and non-mandatory services;</a:t>
            </a:r>
          </a:p>
          <a:p>
            <a:pPr marL="742950" lvl="1" indent="-285750" algn="just">
              <a:lnSpc>
                <a:spcPct val="150000"/>
              </a:lnSpc>
              <a:buClr>
                <a:srgbClr val="7D0900"/>
              </a:buClr>
              <a:buBlip>
                <a:blip r:embed="rId2"/>
              </a:buBlip>
            </a:pPr>
            <a:r>
              <a:rPr lang="en-US" b="1" dirty="0" smtClean="0"/>
              <a:t>Mandatory services as prescribed by the Act:</a:t>
            </a:r>
          </a:p>
          <a:p>
            <a:pPr marL="1200150" lvl="2" indent="-285750" algn="just">
              <a:lnSpc>
                <a:spcPct val="150000"/>
              </a:lnSpc>
              <a:buClr>
                <a:srgbClr val="7D0900"/>
              </a:buClr>
              <a:buBlip>
                <a:blip r:embed="rId2"/>
              </a:buBlip>
            </a:pPr>
            <a:r>
              <a:rPr lang="en-US" sz="1600" b="1" dirty="0"/>
              <a:t>Provision of telecommunications network services;</a:t>
            </a:r>
          </a:p>
          <a:p>
            <a:pPr marL="1200150" lvl="2" indent="-285750" algn="just">
              <a:lnSpc>
                <a:spcPct val="150000"/>
              </a:lnSpc>
              <a:buClr>
                <a:srgbClr val="7D0900"/>
              </a:buClr>
              <a:buBlip>
                <a:blip r:embed="rId2"/>
              </a:buBlip>
            </a:pPr>
            <a:r>
              <a:rPr lang="en-US" sz="1600" b="1" dirty="0"/>
              <a:t>Hosting of </a:t>
            </a:r>
            <a:r>
              <a:rPr lang="en-US" sz="1600" b="1" dirty="0" err="1"/>
              <a:t>datacentres</a:t>
            </a:r>
            <a:r>
              <a:rPr lang="en-US" sz="1600" b="1" dirty="0"/>
              <a:t> for all government systems;</a:t>
            </a:r>
          </a:p>
          <a:p>
            <a:pPr marL="1200150" lvl="2" indent="-285750" algn="just">
              <a:lnSpc>
                <a:spcPct val="150000"/>
              </a:lnSpc>
              <a:buClr>
                <a:srgbClr val="7D0900"/>
              </a:buClr>
              <a:buBlip>
                <a:blip r:embed="rId2"/>
              </a:buBlip>
            </a:pPr>
            <a:r>
              <a:rPr lang="en-US" sz="1600" b="1" dirty="0"/>
              <a:t>Provision of transversal services of Government; </a:t>
            </a:r>
            <a:r>
              <a:rPr lang="en-US" sz="1600" b="1" dirty="0" err="1"/>
              <a:t>i.e</a:t>
            </a:r>
            <a:r>
              <a:rPr lang="en-US" sz="1600" b="1" dirty="0"/>
              <a:t> BAS, </a:t>
            </a:r>
            <a:r>
              <a:rPr lang="en-US" sz="1600" b="1" dirty="0" err="1"/>
              <a:t>Persal</a:t>
            </a:r>
            <a:r>
              <a:rPr lang="en-US" sz="1600" b="1" dirty="0"/>
              <a:t> and </a:t>
            </a:r>
            <a:r>
              <a:rPr lang="en-US" sz="1600" b="1" dirty="0" err="1"/>
              <a:t>Logis</a:t>
            </a:r>
            <a:r>
              <a:rPr lang="en-US" sz="1600" b="1" dirty="0" smtClean="0"/>
              <a:t>.</a:t>
            </a:r>
          </a:p>
          <a:p>
            <a:pPr marL="742950" lvl="1" indent="-285750" algn="just">
              <a:lnSpc>
                <a:spcPct val="150000"/>
              </a:lnSpc>
              <a:buClr>
                <a:srgbClr val="7D0900"/>
              </a:buClr>
              <a:buBlip>
                <a:blip r:embed="rId2"/>
              </a:buBlip>
            </a:pPr>
            <a:r>
              <a:rPr lang="en-US" b="1" dirty="0"/>
              <a:t>Services that are rendered by SITA to </a:t>
            </a:r>
            <a:r>
              <a:rPr lang="en-US" b="1" dirty="0" smtClean="0"/>
              <a:t>DHA</a:t>
            </a:r>
          </a:p>
          <a:p>
            <a:pPr marL="1200150" lvl="2" indent="-285750" algn="just">
              <a:lnSpc>
                <a:spcPct val="150000"/>
              </a:lnSpc>
              <a:buClr>
                <a:srgbClr val="7D0900"/>
              </a:buClr>
              <a:buBlip>
                <a:blip r:embed="rId2"/>
              </a:buBlip>
            </a:pPr>
            <a:r>
              <a:rPr lang="en-ZA" sz="1600" b="1" dirty="0"/>
              <a:t>Hosting Services – NPR, MCS, BAS, </a:t>
            </a:r>
            <a:r>
              <a:rPr lang="en-ZA" sz="1600" b="1" dirty="0" err="1"/>
              <a:t>Persal</a:t>
            </a:r>
            <a:r>
              <a:rPr lang="en-ZA" sz="1600" b="1" dirty="0"/>
              <a:t> and </a:t>
            </a:r>
            <a:r>
              <a:rPr lang="en-ZA" sz="1600" b="1" dirty="0" err="1"/>
              <a:t>Logis</a:t>
            </a:r>
            <a:r>
              <a:rPr lang="en-ZA" sz="1600" b="1" dirty="0"/>
              <a:t> (Production and DRS) </a:t>
            </a:r>
            <a:endParaRPr lang="en-US" sz="1600" b="1" dirty="0"/>
          </a:p>
          <a:p>
            <a:pPr marL="1200150" lvl="2" indent="-285750" algn="just">
              <a:lnSpc>
                <a:spcPct val="150000"/>
              </a:lnSpc>
              <a:buClr>
                <a:srgbClr val="7D0900"/>
              </a:buClr>
              <a:buBlip>
                <a:blip r:embed="rId2"/>
              </a:buBlip>
            </a:pPr>
            <a:r>
              <a:rPr lang="en-ZA" sz="1600" b="1" dirty="0"/>
              <a:t>Housing Services – HANIS DRS,  Service Manager (known as Live Capture for Smart ID and Passport) </a:t>
            </a:r>
            <a:endParaRPr lang="en-US" sz="1600" b="1" dirty="0"/>
          </a:p>
          <a:p>
            <a:pPr marL="1200150" lvl="2" indent="-285750" algn="just">
              <a:lnSpc>
                <a:spcPct val="150000"/>
              </a:lnSpc>
              <a:buClr>
                <a:srgbClr val="7D0900"/>
              </a:buClr>
              <a:buBlip>
                <a:blip r:embed="rId2"/>
              </a:buBlip>
            </a:pPr>
            <a:r>
              <a:rPr lang="en-ZA" sz="1600" b="1" dirty="0"/>
              <a:t>Dedicated Virtual Private Network (VPN) and Dedicated Internet Services</a:t>
            </a:r>
            <a:endParaRPr lang="en-US" sz="1600" b="1" dirty="0"/>
          </a:p>
          <a:p>
            <a:pPr marL="1200150" lvl="2" indent="-285750" algn="just">
              <a:lnSpc>
                <a:spcPct val="150000"/>
              </a:lnSpc>
              <a:buClr>
                <a:srgbClr val="7D0900"/>
              </a:buClr>
              <a:buBlip>
                <a:blip r:embed="rId2"/>
              </a:buBlip>
            </a:pPr>
            <a:r>
              <a:rPr lang="en-ZA" sz="1600" b="1" dirty="0"/>
              <a:t>WAN:  Remote Access (Dial up) Services</a:t>
            </a:r>
            <a:endParaRPr lang="en-US" sz="1600" b="1" dirty="0"/>
          </a:p>
          <a:p>
            <a:pPr marL="1200150" lvl="2" indent="-285750" algn="just">
              <a:lnSpc>
                <a:spcPct val="150000"/>
              </a:lnSpc>
              <a:buClr>
                <a:srgbClr val="7D0900"/>
              </a:buClr>
              <a:buBlip>
                <a:blip r:embed="rId2"/>
              </a:buBlip>
            </a:pPr>
            <a:r>
              <a:rPr lang="en-ZA" sz="1600" b="1" dirty="0"/>
              <a:t>WAN- Remote Access Services (VPNC)</a:t>
            </a:r>
          </a:p>
          <a:p>
            <a:pPr marL="1200150" lvl="2" indent="-285750" algn="just">
              <a:lnSpc>
                <a:spcPct val="150000"/>
              </a:lnSpc>
              <a:buClr>
                <a:srgbClr val="7D0900"/>
              </a:buClr>
              <a:buBlip>
                <a:blip r:embed="rId2"/>
              </a:buBlip>
            </a:pPr>
            <a:r>
              <a:rPr lang="en-ZA" sz="1600" b="1" dirty="0"/>
              <a:t>SMS Track and Trace Facility</a:t>
            </a:r>
            <a:endParaRPr lang="en-US" sz="1600" b="1" dirty="0"/>
          </a:p>
          <a:p>
            <a:pPr marL="1200150" lvl="2" indent="-285750" algn="just">
              <a:lnSpc>
                <a:spcPct val="150000"/>
              </a:lnSpc>
              <a:buClr>
                <a:srgbClr val="7D0900"/>
              </a:buClr>
              <a:buBlip>
                <a:blip r:embed="rId2"/>
              </a:buBlip>
            </a:pPr>
            <a:r>
              <a:rPr lang="en-ZA" sz="1600" b="1" dirty="0"/>
              <a:t>Hosted Batch Printing – Printing of Salary advices and Green ID Books </a:t>
            </a:r>
            <a:endParaRPr lang="en-US" sz="1600" b="1" dirty="0"/>
          </a:p>
          <a:p>
            <a:pPr marL="742950" lvl="1" indent="-285750" algn="just">
              <a:lnSpc>
                <a:spcPct val="150000"/>
              </a:lnSpc>
              <a:buClr>
                <a:srgbClr val="7D0900"/>
              </a:buClr>
              <a:buBlip>
                <a:blip r:embed="rId2"/>
              </a:buBlip>
            </a:pPr>
            <a:endParaRPr lang="en-US" sz="1600" b="1" dirty="0"/>
          </a:p>
          <a:p>
            <a:pPr lvl="1" algn="just">
              <a:lnSpc>
                <a:spcPct val="150000"/>
              </a:lnSpc>
              <a:buClr>
                <a:srgbClr val="7D0900"/>
              </a:buClr>
            </a:pPr>
            <a:endParaRPr lang="en-US" sz="1900" dirty="0" smtClean="0"/>
          </a:p>
          <a:p>
            <a:pPr marL="285750" indent="-285750" algn="just">
              <a:lnSpc>
                <a:spcPct val="150000"/>
              </a:lnSpc>
              <a:buClr>
                <a:srgbClr val="7D0900"/>
              </a:buClr>
              <a:buBlip>
                <a:blip r:embed="rId2"/>
              </a:buBlip>
            </a:pPr>
            <a:endParaRPr lang="en-US" sz="2200" dirty="0"/>
          </a:p>
          <a:p>
            <a:pPr lvl="0" algn="just">
              <a:lnSpc>
                <a:spcPct val="80000"/>
              </a:lnSpc>
              <a:spcBef>
                <a:spcPct val="20000"/>
              </a:spcBef>
            </a:pPr>
            <a:endParaRPr lang="en-US" sz="2000" dirty="0"/>
          </a:p>
        </p:txBody>
      </p:sp>
      <p:sp>
        <p:nvSpPr>
          <p:cNvPr id="5" name="Slide Number Placeholder 4"/>
          <p:cNvSpPr>
            <a:spLocks noGrp="1"/>
          </p:cNvSpPr>
          <p:nvPr>
            <p:ph type="sldNum" sz="quarter" idx="12"/>
          </p:nvPr>
        </p:nvSpPr>
        <p:spPr/>
        <p:txBody>
          <a:bodyPr/>
          <a:lstStyle/>
          <a:p>
            <a:fld id="{420A8DE9-8BD6-4CF9-A997-A682CE740411}" type="slidenum">
              <a:rPr lang="en-ZA" smtClean="0"/>
              <a:pPr/>
              <a:t>3</a:t>
            </a:fld>
            <a:endParaRPr lang="en-ZA" dirty="0"/>
          </a:p>
        </p:txBody>
      </p:sp>
    </p:spTree>
    <p:extLst>
      <p:ext uri="{BB962C8B-B14F-4D97-AF65-F5344CB8AC3E}">
        <p14:creationId xmlns:p14="http://schemas.microsoft.com/office/powerpoint/2010/main" xmlns="" val="215993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68" y="-85402"/>
            <a:ext cx="9396536" cy="706090"/>
          </a:xfrm>
        </p:spPr>
        <p:txBody>
          <a:bodyPr>
            <a:noAutofit/>
          </a:bodyPr>
          <a:lstStyle/>
          <a:p>
            <a:r>
              <a:rPr lang="en-US" sz="2800" b="1" dirty="0" smtClean="0">
                <a:solidFill>
                  <a:srgbClr val="00B050"/>
                </a:solidFill>
              </a:rPr>
              <a:t/>
            </a:r>
            <a:br>
              <a:rPr lang="en-US" sz="2800" b="1" dirty="0" smtClean="0">
                <a:solidFill>
                  <a:srgbClr val="00B050"/>
                </a:solidFill>
              </a:rPr>
            </a:br>
            <a:r>
              <a:rPr lang="en-US" sz="2800" b="1" dirty="0" smtClean="0">
                <a:solidFill>
                  <a:srgbClr val="00B050"/>
                </a:solidFill>
              </a:rPr>
              <a:t>Service </a:t>
            </a:r>
            <a:r>
              <a:rPr lang="en-US" sz="2800" b="1" dirty="0">
                <a:solidFill>
                  <a:srgbClr val="00B050"/>
                </a:solidFill>
              </a:rPr>
              <a:t>Level Agreements and Costs</a:t>
            </a:r>
            <a:br>
              <a:rPr lang="en-US" sz="2800" b="1" dirty="0">
                <a:solidFill>
                  <a:srgbClr val="00B050"/>
                </a:solidFill>
              </a:rPr>
            </a:br>
            <a:endParaRPr lang="en-ZA" sz="2800" dirty="0">
              <a:solidFill>
                <a:srgbClr val="00B050"/>
              </a:solidFill>
              <a:latin typeface="+mn-lt"/>
            </a:endParaRPr>
          </a:p>
        </p:txBody>
      </p:sp>
      <p:sp>
        <p:nvSpPr>
          <p:cNvPr id="10" name="Content Placeholder 9"/>
          <p:cNvSpPr>
            <a:spLocks noGrp="1"/>
          </p:cNvSpPr>
          <p:nvPr>
            <p:ph idx="1"/>
          </p:nvPr>
        </p:nvSpPr>
        <p:spPr>
          <a:xfrm>
            <a:off x="107505" y="692696"/>
            <a:ext cx="8856983" cy="5437548"/>
          </a:xfrm>
        </p:spPr>
        <p:txBody>
          <a:bodyPr>
            <a:normAutofit/>
          </a:bodyPr>
          <a:lstStyle/>
          <a:p>
            <a:pPr marL="0" indent="0" algn="just">
              <a:buNone/>
            </a:pPr>
            <a:endParaRPr lang="en-ZA" sz="2400" dirty="0" smtClean="0"/>
          </a:p>
          <a:p>
            <a:pPr marL="457200" lvl="1" indent="0" algn="just">
              <a:buNone/>
            </a:pPr>
            <a:endParaRPr lang="en-ZA" sz="1600" dirty="0" smtClean="0"/>
          </a:p>
          <a:p>
            <a:pPr algn="just">
              <a:buBlip>
                <a:blip r:embed="rId2"/>
              </a:buBlip>
            </a:pPr>
            <a:endParaRPr lang="en-ZA" sz="2000" dirty="0" smtClean="0"/>
          </a:p>
          <a:p>
            <a:pPr marL="0" indent="0" algn="just">
              <a:buNone/>
            </a:pPr>
            <a:endParaRPr lang="en-ZA"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Rectangle 3"/>
          <p:cNvSpPr/>
          <p:nvPr/>
        </p:nvSpPr>
        <p:spPr>
          <a:xfrm>
            <a:off x="131034" y="476672"/>
            <a:ext cx="8928991" cy="3562514"/>
          </a:xfrm>
          <a:prstGeom prst="rect">
            <a:avLst/>
          </a:prstGeom>
        </p:spPr>
        <p:txBody>
          <a:bodyPr wrap="square">
            <a:spAutoFit/>
          </a:bodyPr>
          <a:lstStyle/>
          <a:p>
            <a:pPr marL="285750" indent="-285750" algn="just">
              <a:lnSpc>
                <a:spcPct val="150000"/>
              </a:lnSpc>
              <a:buClr>
                <a:srgbClr val="7D0900"/>
              </a:buClr>
              <a:buBlip>
                <a:blip r:embed="rId2"/>
              </a:buBlip>
            </a:pPr>
            <a:r>
              <a:rPr lang="en-US" sz="2000" b="1" dirty="0" smtClean="0">
                <a:solidFill>
                  <a:schemeClr val="tx1">
                    <a:lumMod val="95000"/>
                    <a:lumOff val="5000"/>
                  </a:schemeClr>
                </a:solidFill>
              </a:rPr>
              <a:t>Five (5) Annexures that are under Managed Infrastructure Services from SITA as per their Service Catalogue and are classified as mandatory services as per the SITA Amendment Act. All annexures expire 31</a:t>
            </a:r>
            <a:r>
              <a:rPr lang="en-US" sz="2000" b="1" baseline="30000" dirty="0" smtClean="0">
                <a:solidFill>
                  <a:schemeClr val="tx1">
                    <a:lumMod val="95000"/>
                    <a:lumOff val="5000"/>
                  </a:schemeClr>
                </a:solidFill>
              </a:rPr>
              <a:t>st</a:t>
            </a:r>
            <a:r>
              <a:rPr lang="en-US" sz="2000" b="1" dirty="0" smtClean="0">
                <a:solidFill>
                  <a:schemeClr val="tx1">
                    <a:lumMod val="95000"/>
                    <a:lumOff val="5000"/>
                  </a:schemeClr>
                </a:solidFill>
              </a:rPr>
              <a:t> March 2018.</a:t>
            </a:r>
          </a:p>
          <a:p>
            <a:pPr marL="285750" indent="-285750" algn="just">
              <a:lnSpc>
                <a:spcPct val="150000"/>
              </a:lnSpc>
              <a:buClr>
                <a:srgbClr val="7D0900"/>
              </a:buClr>
              <a:buBlip>
                <a:blip r:embed="rId2"/>
              </a:buBlip>
            </a:pPr>
            <a:endParaRPr lang="en-US" sz="2000" b="1" dirty="0" smtClean="0">
              <a:solidFill>
                <a:srgbClr val="FF0000"/>
              </a:solidFill>
            </a:endParaRPr>
          </a:p>
          <a:p>
            <a:pPr marL="742950" lvl="1" indent="-285750" algn="just">
              <a:lnSpc>
                <a:spcPct val="150000"/>
              </a:lnSpc>
              <a:buClr>
                <a:srgbClr val="7D0900"/>
              </a:buClr>
              <a:buBlip>
                <a:blip r:embed="rId2"/>
              </a:buBlip>
            </a:pPr>
            <a:endParaRPr lang="en-US" sz="1600" b="1" dirty="0" smtClean="0">
              <a:solidFill>
                <a:srgbClr val="FF0000"/>
              </a:solidFill>
            </a:endParaRPr>
          </a:p>
          <a:p>
            <a:pPr lvl="1" algn="just">
              <a:lnSpc>
                <a:spcPct val="150000"/>
              </a:lnSpc>
              <a:buClr>
                <a:srgbClr val="7D0900"/>
              </a:buClr>
            </a:pPr>
            <a:endParaRPr lang="en-US" sz="1900" dirty="0" smtClean="0">
              <a:solidFill>
                <a:srgbClr val="FF0000"/>
              </a:solidFill>
            </a:endParaRPr>
          </a:p>
          <a:p>
            <a:pPr marL="285750" indent="-285750" algn="just">
              <a:lnSpc>
                <a:spcPct val="150000"/>
              </a:lnSpc>
              <a:buClr>
                <a:srgbClr val="7D0900"/>
              </a:buClr>
              <a:buBlip>
                <a:blip r:embed="rId2"/>
              </a:buBlip>
            </a:pPr>
            <a:endParaRPr lang="en-US" sz="2200" dirty="0">
              <a:solidFill>
                <a:srgbClr val="FF0000"/>
              </a:solidFill>
            </a:endParaRPr>
          </a:p>
          <a:p>
            <a:pPr lvl="0" algn="just">
              <a:lnSpc>
                <a:spcPct val="80000"/>
              </a:lnSpc>
              <a:spcBef>
                <a:spcPct val="20000"/>
              </a:spcBef>
            </a:pP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fld id="{420A8DE9-8BD6-4CF9-A997-A682CE740411}" type="slidenum">
              <a:rPr lang="en-ZA" smtClean="0"/>
              <a:pPr/>
              <a:t>4</a:t>
            </a:fld>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619022452"/>
              </p:ext>
            </p:extLst>
          </p:nvPr>
        </p:nvGraphicFramePr>
        <p:xfrm>
          <a:off x="539552" y="1916832"/>
          <a:ext cx="7776864" cy="3718560"/>
        </p:xfrm>
        <a:graphic>
          <a:graphicData uri="http://schemas.openxmlformats.org/drawingml/2006/table">
            <a:tbl>
              <a:tblPr firstRow="1" bandRow="1">
                <a:tableStyleId>{5C22544A-7EE6-4342-B048-85BDC9FD1C3A}</a:tableStyleId>
              </a:tblPr>
              <a:tblGrid>
                <a:gridCol w="3672408"/>
                <a:gridCol w="1296144"/>
                <a:gridCol w="2808312"/>
              </a:tblGrid>
              <a:tr h="529255">
                <a:tc>
                  <a:txBody>
                    <a:bodyPr/>
                    <a:lstStyle/>
                    <a:p>
                      <a:r>
                        <a:rPr lang="en-ZA" sz="1600" dirty="0" smtClean="0"/>
                        <a:t>Annexure &amp;</a:t>
                      </a:r>
                      <a:r>
                        <a:rPr lang="en-ZA" sz="1600" baseline="0" dirty="0" smtClean="0"/>
                        <a:t> Service</a:t>
                      </a:r>
                      <a:endParaRPr lang="en-ZA" sz="1600" dirty="0"/>
                    </a:p>
                  </a:txBody>
                  <a:tcPr/>
                </a:tc>
                <a:tc>
                  <a:txBody>
                    <a:bodyPr/>
                    <a:lstStyle/>
                    <a:p>
                      <a:r>
                        <a:rPr lang="en-ZA" sz="1600" dirty="0" smtClean="0"/>
                        <a:t>Cost</a:t>
                      </a:r>
                      <a:r>
                        <a:rPr lang="en-ZA" sz="1600" baseline="0" dirty="0" smtClean="0"/>
                        <a:t> per annum</a:t>
                      </a:r>
                      <a:endParaRPr lang="en-ZA" sz="1600" dirty="0"/>
                    </a:p>
                  </a:txBody>
                  <a:tcPr/>
                </a:tc>
                <a:tc>
                  <a:txBody>
                    <a:bodyPr/>
                    <a:lstStyle/>
                    <a:p>
                      <a:r>
                        <a:rPr lang="en-ZA" sz="1600" dirty="0" smtClean="0"/>
                        <a:t>Penalty</a:t>
                      </a:r>
                      <a:endParaRPr lang="en-ZA" sz="1600" dirty="0"/>
                    </a:p>
                  </a:txBody>
                  <a:tcPr/>
                </a:tc>
              </a:tr>
              <a:tr h="370840">
                <a:tc>
                  <a:txBody>
                    <a:bodyPr/>
                    <a:lstStyle/>
                    <a:p>
                      <a:r>
                        <a:rPr lang="en-ZA" sz="1600" dirty="0" smtClean="0"/>
                        <a:t>Annexure G: Dedicated Virtual Private Network Services.</a:t>
                      </a:r>
                      <a:r>
                        <a:rPr lang="en-ZA" sz="1600" baseline="0" dirty="0" smtClean="0"/>
                        <a:t> Various bandwidth ranging from 192kb to 300 Mb</a:t>
                      </a:r>
                      <a:endParaRPr lang="en-ZA" sz="1600" dirty="0"/>
                    </a:p>
                  </a:txBody>
                  <a:tcPr/>
                </a:tc>
                <a:tc>
                  <a:txBody>
                    <a:bodyPr/>
                    <a:lstStyle/>
                    <a:p>
                      <a:r>
                        <a:rPr lang="en-ZA" sz="1600" dirty="0" smtClean="0"/>
                        <a:t>R</a:t>
                      </a:r>
                      <a:r>
                        <a:rPr lang="en-ZA" sz="1600" baseline="0" dirty="0" smtClean="0"/>
                        <a:t> 70 million</a:t>
                      </a:r>
                      <a:endParaRPr lang="en-ZA" sz="1600" dirty="0"/>
                    </a:p>
                  </a:txBody>
                  <a:tcPr/>
                </a:tc>
                <a:tc>
                  <a:txBody>
                    <a:bodyPr/>
                    <a:lstStyle/>
                    <a:p>
                      <a:r>
                        <a:rPr lang="en-ZA" sz="1600" dirty="0" smtClean="0"/>
                        <a:t>2.5</a:t>
                      </a:r>
                      <a:r>
                        <a:rPr lang="en-ZA" sz="1600" baseline="0" dirty="0" smtClean="0"/>
                        <a:t> % of monthly billable in the month where SLA not met</a:t>
                      </a:r>
                      <a:endParaRPr lang="en-ZA" sz="1600" dirty="0"/>
                    </a:p>
                  </a:txBody>
                  <a:tcPr/>
                </a:tc>
              </a:tr>
              <a:tr h="370840">
                <a:tc>
                  <a:txBody>
                    <a:bodyPr/>
                    <a:lstStyle/>
                    <a:p>
                      <a:r>
                        <a:rPr lang="en-ZA" sz="1600" dirty="0" smtClean="0"/>
                        <a:t>Annexure H: Dedicated Internet Services</a:t>
                      </a:r>
                      <a:endParaRPr lang="en-ZA" sz="1600" dirty="0"/>
                    </a:p>
                  </a:txBody>
                  <a:tcPr/>
                </a:tc>
                <a:tc>
                  <a:txBody>
                    <a:bodyPr/>
                    <a:lstStyle/>
                    <a:p>
                      <a:r>
                        <a:rPr lang="en-ZA" sz="1600" dirty="0" smtClean="0"/>
                        <a:t>R 5 Million</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2.5</a:t>
                      </a:r>
                      <a:r>
                        <a:rPr lang="en-ZA" sz="1600" baseline="0" dirty="0" smtClean="0"/>
                        <a:t> % of monthly billable in the month where SLA not met</a:t>
                      </a:r>
                      <a:endParaRPr lang="en-ZA" sz="1600" dirty="0" smtClean="0"/>
                    </a:p>
                  </a:txBody>
                  <a:tcPr/>
                </a:tc>
              </a:tr>
              <a:tr h="370840">
                <a:tc>
                  <a:txBody>
                    <a:bodyPr/>
                    <a:lstStyle/>
                    <a:p>
                      <a:r>
                        <a:rPr lang="en-ZA" sz="1600" dirty="0" smtClean="0"/>
                        <a:t>Annexure J: WAN: Remote Access Services (Dial Up)</a:t>
                      </a:r>
                      <a:endParaRPr lang="en-ZA" sz="1600" dirty="0"/>
                    </a:p>
                  </a:txBody>
                  <a:tcPr/>
                </a:tc>
                <a:tc>
                  <a:txBody>
                    <a:bodyPr/>
                    <a:lstStyle/>
                    <a:p>
                      <a:r>
                        <a:rPr lang="en-ZA" sz="1600" dirty="0" smtClean="0"/>
                        <a:t>R 80 000.00 per annum</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2.5</a:t>
                      </a:r>
                      <a:r>
                        <a:rPr lang="en-ZA" sz="1600" baseline="0" dirty="0" smtClean="0"/>
                        <a:t> % of monthly billable in the month where SLA not met</a:t>
                      </a:r>
                      <a:endParaRPr lang="en-ZA" sz="1600" dirty="0" smtClean="0"/>
                    </a:p>
                  </a:txBody>
                  <a:tcPr/>
                </a:tc>
              </a:tr>
              <a:tr h="370840">
                <a:tc>
                  <a:txBody>
                    <a:bodyPr/>
                    <a:lstStyle/>
                    <a:p>
                      <a:r>
                        <a:rPr lang="en-ZA" sz="1600" dirty="0" smtClean="0"/>
                        <a:t>Annexure K: WAN: Remote Access Services (VPNC)</a:t>
                      </a:r>
                      <a:endParaRPr lang="en-ZA" sz="1600" dirty="0"/>
                    </a:p>
                  </a:txBody>
                  <a:tcPr/>
                </a:tc>
                <a:tc>
                  <a:txBody>
                    <a:bodyPr/>
                    <a:lstStyle/>
                    <a:p>
                      <a:r>
                        <a:rPr lang="en-ZA" sz="1600" dirty="0" smtClean="0"/>
                        <a:t>VAS</a:t>
                      </a:r>
                      <a:endParaRPr lang="en-ZA" sz="1600" dirty="0"/>
                    </a:p>
                  </a:txBody>
                  <a:tcPr/>
                </a:tc>
                <a:tc>
                  <a:txBody>
                    <a:bodyPr/>
                    <a:lstStyle/>
                    <a:p>
                      <a:r>
                        <a:rPr lang="en-ZA" sz="1600" dirty="0" smtClean="0"/>
                        <a:t>Not applicable</a:t>
                      </a:r>
                      <a:endParaRPr lang="en-ZA" sz="1600" dirty="0"/>
                    </a:p>
                  </a:txBody>
                  <a:tcPr/>
                </a:tc>
              </a:tr>
              <a:tr h="370840">
                <a:tc>
                  <a:txBody>
                    <a:bodyPr/>
                    <a:lstStyle/>
                    <a:p>
                      <a:r>
                        <a:rPr lang="en-ZA" sz="1600" dirty="0" smtClean="0"/>
                        <a:t>Annexure L: Common Access Point Services</a:t>
                      </a:r>
                      <a:endParaRPr lang="en-ZA" sz="1600" dirty="0"/>
                    </a:p>
                  </a:txBody>
                  <a:tcPr/>
                </a:tc>
                <a:tc>
                  <a:txBody>
                    <a:bodyPr/>
                    <a:lstStyle/>
                    <a:p>
                      <a:r>
                        <a:rPr lang="en-ZA" sz="1600" dirty="0" smtClean="0"/>
                        <a:t>R 1 million</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2.5</a:t>
                      </a:r>
                      <a:r>
                        <a:rPr lang="en-ZA" sz="1600" baseline="0" dirty="0" smtClean="0"/>
                        <a:t> % of monthly billable in the month where SLA not met</a:t>
                      </a:r>
                      <a:endParaRPr lang="en-ZA" sz="1600" dirty="0" smtClean="0"/>
                    </a:p>
                  </a:txBody>
                  <a:tcPr/>
                </a:tc>
              </a:tr>
            </a:tbl>
          </a:graphicData>
        </a:graphic>
      </p:graphicFrame>
    </p:spTree>
    <p:extLst>
      <p:ext uri="{BB962C8B-B14F-4D97-AF65-F5344CB8AC3E}">
        <p14:creationId xmlns:p14="http://schemas.microsoft.com/office/powerpoint/2010/main" xmlns="" val="256380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8928991" cy="548680"/>
          </a:xfrm>
        </p:spPr>
        <p:txBody>
          <a:bodyPr>
            <a:noAutofit/>
          </a:bodyPr>
          <a:lstStyle/>
          <a:p>
            <a:r>
              <a:rPr lang="en-ZA" sz="2800" b="1" dirty="0" smtClean="0">
                <a:solidFill>
                  <a:srgbClr val="00B050"/>
                </a:solidFill>
                <a:latin typeface="+mn-lt"/>
              </a:rPr>
              <a:t>DHA Modernisation</a:t>
            </a:r>
            <a:endParaRPr lang="en-ZA" sz="2800" b="1" dirty="0">
              <a:solidFill>
                <a:srgbClr val="00B050"/>
              </a:solidFill>
              <a:latin typeface="+mn-lt"/>
            </a:endParaRPr>
          </a:p>
        </p:txBody>
      </p:sp>
      <p:sp>
        <p:nvSpPr>
          <p:cNvPr id="10" name="Content Placeholder 9"/>
          <p:cNvSpPr>
            <a:spLocks noGrp="1"/>
          </p:cNvSpPr>
          <p:nvPr>
            <p:ph idx="1"/>
          </p:nvPr>
        </p:nvSpPr>
        <p:spPr>
          <a:xfrm>
            <a:off x="107505" y="692696"/>
            <a:ext cx="8928991" cy="5256584"/>
          </a:xfrm>
        </p:spPr>
        <p:txBody>
          <a:bodyPr>
            <a:noAutofit/>
          </a:bodyPr>
          <a:lstStyle/>
          <a:p>
            <a:pPr algn="just">
              <a:buBlip>
                <a:blip r:embed="rId2"/>
              </a:buBlip>
            </a:pPr>
            <a:r>
              <a:rPr lang="en-US" sz="1600" b="1" dirty="0" smtClean="0"/>
              <a:t>DHA services has been automated and gone online; Live </a:t>
            </a:r>
            <a:r>
              <a:rPr lang="en-US" sz="1600" b="1" dirty="0"/>
              <a:t>Capture system does not provide for alternative manual application </a:t>
            </a:r>
            <a:r>
              <a:rPr lang="en-US" sz="1600" b="1" dirty="0" smtClean="0"/>
              <a:t>process for application of smart ID cards and passports; </a:t>
            </a:r>
            <a:r>
              <a:rPr lang="en-US" sz="1600" b="1" dirty="0"/>
              <a:t>therefore service </a:t>
            </a:r>
            <a:r>
              <a:rPr lang="en-US" sz="1600" b="1" dirty="0" smtClean="0"/>
              <a:t>delivery </a:t>
            </a:r>
            <a:r>
              <a:rPr lang="en-US" sz="1600" b="1" dirty="0"/>
              <a:t>is dependent on the reliable network provision.</a:t>
            </a:r>
          </a:p>
          <a:p>
            <a:pPr algn="just">
              <a:buBlip>
                <a:blip r:embed="rId2"/>
              </a:buBlip>
            </a:pPr>
            <a:r>
              <a:rPr lang="en-US" sz="1600" b="1" dirty="0" smtClean="0"/>
              <a:t>Live Capture system for Smart ID cards and Passports is rolled out to 178 offices; and 12 Bank sites.</a:t>
            </a:r>
          </a:p>
          <a:p>
            <a:pPr algn="just">
              <a:buBlip>
                <a:blip r:embed="rId2"/>
              </a:buBlip>
            </a:pPr>
            <a:r>
              <a:rPr lang="en-US" sz="1600" b="1" dirty="0" smtClean="0"/>
              <a:t>DHA has launched an </a:t>
            </a:r>
            <a:r>
              <a:rPr lang="en-US" sz="1600" b="1" dirty="0" err="1" smtClean="0"/>
              <a:t>eHome</a:t>
            </a:r>
            <a:r>
              <a:rPr lang="en-US" sz="1600" b="1" dirty="0" smtClean="0"/>
              <a:t> Affairs Portal which enables DHA clients to apply for both IDs and Passports online; pay through online EFT, and make appointment to visit a Bank Branch to complete their applications.</a:t>
            </a:r>
          </a:p>
          <a:p>
            <a:pPr algn="just">
              <a:buBlip>
                <a:blip r:embed="rId2"/>
              </a:buBlip>
            </a:pPr>
            <a:r>
              <a:rPr lang="en-US" sz="1600" b="1" dirty="0" smtClean="0"/>
              <a:t>DHA has rolled out the Live capture system at the Bank Halls to complete the above process; reputational risks if the Government network will remain as unreliable.</a:t>
            </a:r>
          </a:p>
          <a:p>
            <a:pPr algn="just">
              <a:buBlip>
                <a:blip r:embed="rId2"/>
              </a:buBlip>
            </a:pPr>
            <a:r>
              <a:rPr lang="en-US" sz="1600" b="1" dirty="0" smtClean="0"/>
              <a:t>Registration of birth, marriages and death process are in the process of automation and thus will be provided online before the end of the Financial Year. </a:t>
            </a:r>
          </a:p>
          <a:p>
            <a:pPr algn="just">
              <a:buBlip>
                <a:blip r:embed="rId2"/>
              </a:buBlip>
            </a:pPr>
            <a:r>
              <a:rPr lang="en-US" sz="1600" b="1" dirty="0" smtClean="0"/>
              <a:t>DHA has rolled out the capturing of Biometrics at the Ports through the Enhanced </a:t>
            </a:r>
            <a:r>
              <a:rPr lang="en-US" sz="1600" b="1" dirty="0"/>
              <a:t>M</a:t>
            </a:r>
            <a:r>
              <a:rPr lang="en-US" sz="1600" b="1" dirty="0" smtClean="0"/>
              <a:t>ovement </a:t>
            </a:r>
            <a:r>
              <a:rPr lang="en-US" sz="1600" b="1" dirty="0"/>
              <a:t>C</a:t>
            </a:r>
            <a:r>
              <a:rPr lang="en-US" sz="1600" b="1" dirty="0" smtClean="0"/>
              <a:t>ontrol </a:t>
            </a:r>
            <a:r>
              <a:rPr lang="en-US" sz="1600" b="1" dirty="0"/>
              <a:t>S</a:t>
            </a:r>
            <a:r>
              <a:rPr lang="en-US" sz="1600" b="1" dirty="0" smtClean="0"/>
              <a:t>ystem from December 2015 as instructed by Cabinet and monitored by IMC. </a:t>
            </a:r>
          </a:p>
          <a:p>
            <a:pPr algn="just">
              <a:buBlip>
                <a:blip r:embed="rId2"/>
              </a:buBlip>
            </a:pPr>
            <a:r>
              <a:rPr lang="en-US" sz="1600" b="1" dirty="0" smtClean="0"/>
              <a:t>The above EMCS system is currently hosted by SARS network and can not be moved into the SITA Government networks environment; since it requires high network availability.</a:t>
            </a:r>
          </a:p>
          <a:p>
            <a:pPr algn="just">
              <a:buBlip>
                <a:blip r:embed="rId2"/>
              </a:buBlip>
            </a:pPr>
            <a:r>
              <a:rPr lang="en-US" sz="1600" b="1" dirty="0" smtClean="0"/>
              <a:t>DHA is making inroads to modernise its processes and systems and investing in robust change management,  the main setback is the high frequency of network disruptions.</a:t>
            </a:r>
          </a:p>
          <a:p>
            <a:pPr algn="just">
              <a:buBlip>
                <a:blip r:embed="rId2"/>
              </a:buBlip>
            </a:pPr>
            <a:r>
              <a:rPr lang="en-US" sz="1600" b="1" dirty="0" smtClean="0"/>
              <a:t>The main dependency for the implementation of these systems is the reliable broadband network provision.</a:t>
            </a:r>
            <a:endParaRPr lang="en-US" sz="1600" b="1" dirty="0"/>
          </a:p>
          <a:p>
            <a:pPr algn="just">
              <a:buBlip>
                <a:blip r:embed="rId2"/>
              </a:buBlip>
            </a:pPr>
            <a:endParaRPr lang="en-US" sz="1600" b="1" dirty="0" smtClean="0"/>
          </a:p>
          <a:p>
            <a:pPr marL="0" indent="0" algn="just">
              <a:buNone/>
            </a:pPr>
            <a:r>
              <a:rPr lang="en-US" sz="1600" b="1" dirty="0" smtClean="0"/>
              <a:t> </a:t>
            </a:r>
          </a:p>
          <a:p>
            <a:pPr algn="just">
              <a:buBlip>
                <a:blip r:embed="rId2"/>
              </a:buBlip>
            </a:pPr>
            <a:endParaRPr lang="en-US" sz="1600" b="1" dirty="0" smtClean="0"/>
          </a:p>
          <a:p>
            <a:pPr algn="just">
              <a:buBlip>
                <a:blip r:embed="rId2"/>
              </a:buBlip>
            </a:pPr>
            <a:endParaRPr lang="en-US" sz="1600" b="1" dirty="0" smtClean="0"/>
          </a:p>
          <a:p>
            <a:pPr algn="just">
              <a:buBlip>
                <a:blip r:embed="rId2"/>
              </a:buBlip>
            </a:pPr>
            <a:endParaRPr lang="en-US" sz="1600" b="1" dirty="0" smtClean="0"/>
          </a:p>
          <a:p>
            <a:pPr algn="just">
              <a:buBlip>
                <a:blip r:embed="rId2"/>
              </a:buBlip>
            </a:pPr>
            <a:endParaRPr lang="en-US" sz="1600" b="1" dirty="0" smtClean="0"/>
          </a:p>
          <a:p>
            <a:pPr marL="457200" lvl="1" indent="0" algn="just">
              <a:buNone/>
            </a:pPr>
            <a:endParaRPr lang="en-US" sz="1600" b="1" dirty="0" smtClean="0"/>
          </a:p>
          <a:p>
            <a:pPr lvl="1" algn="just">
              <a:buBlip>
                <a:blip r:embed="rId2"/>
              </a:buBlip>
            </a:pPr>
            <a:endParaRPr lang="en-US" sz="1600" b="1" dirty="0" smtClean="0"/>
          </a:p>
          <a:p>
            <a:pPr algn="just">
              <a:buBlip>
                <a:blip r:embed="rId2"/>
              </a:buBlip>
            </a:pPr>
            <a:endParaRPr lang="en-US" sz="1600" b="1" dirty="0" smtClean="0"/>
          </a:p>
          <a:p>
            <a:pPr algn="just">
              <a:buBlip>
                <a:blip r:embed="rId2"/>
              </a:buBlip>
            </a:pPr>
            <a:endParaRPr lang="en-US" sz="1600" b="1" dirty="0" smtClean="0"/>
          </a:p>
          <a:p>
            <a:pPr marL="0" indent="0">
              <a:buNone/>
            </a:pPr>
            <a:endParaRPr lang="en-US" sz="1600" b="1" dirty="0"/>
          </a:p>
          <a:p>
            <a:pPr marL="0" indent="0" algn="just">
              <a:buNone/>
            </a:pPr>
            <a:endParaRPr lang="en-ZA" sz="1600" b="1" dirty="0" smtClean="0"/>
          </a:p>
          <a:p>
            <a:pPr algn="just">
              <a:buBlip>
                <a:blip r:embed="rId2"/>
              </a:buBlip>
            </a:pPr>
            <a:endParaRPr lang="en-ZA" sz="1600" b="1" dirty="0" smtClean="0"/>
          </a:p>
          <a:p>
            <a:pPr algn="just">
              <a:buBlip>
                <a:blip r:embed="rId2"/>
              </a:buBlip>
            </a:pPr>
            <a:endParaRPr lang="en-ZA" sz="1600" b="1" dirty="0" smtClean="0"/>
          </a:p>
          <a:p>
            <a:pPr algn="just">
              <a:buBlip>
                <a:blip r:embed="rId2"/>
              </a:buBlip>
            </a:pPr>
            <a:endParaRPr lang="en-ZA" sz="1600" b="1" dirty="0"/>
          </a:p>
          <a:p>
            <a:pPr algn="just">
              <a:buBlip>
                <a:blip r:embed="rId2"/>
              </a:buBlip>
            </a:pPr>
            <a:endParaRPr lang="en-ZA" sz="1600" b="1" dirty="0"/>
          </a:p>
          <a:p>
            <a:pPr marL="0" indent="0" algn="just">
              <a:buNone/>
            </a:pPr>
            <a:endParaRPr lang="en-ZA" sz="1600" b="1" dirty="0" smtClean="0"/>
          </a:p>
          <a:p>
            <a:pPr lvl="1" algn="just">
              <a:buBlip>
                <a:blip r:embed="rId2"/>
              </a:buBlip>
            </a:pPr>
            <a:endParaRPr lang="en-ZA" sz="1600" b="1" dirty="0" smtClean="0"/>
          </a:p>
          <a:p>
            <a:pPr algn="just">
              <a:buBlip>
                <a:blip r:embed="rId2"/>
              </a:buBlip>
            </a:pPr>
            <a:endParaRPr lang="en-ZA" sz="1600" b="1" dirty="0" smtClean="0"/>
          </a:p>
          <a:p>
            <a:pPr marL="0" indent="0" algn="just">
              <a:buNone/>
            </a:pPr>
            <a:endParaRPr lang="en-ZA" sz="1600" b="1"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5</a:t>
            </a:fld>
            <a:endParaRPr lang="en-ZA" dirty="0"/>
          </a:p>
        </p:txBody>
      </p:sp>
    </p:spTree>
    <p:extLst>
      <p:ext uri="{BB962C8B-B14F-4D97-AF65-F5344CB8AC3E}">
        <p14:creationId xmlns:p14="http://schemas.microsoft.com/office/powerpoint/2010/main" xmlns="" val="1965962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68" y="-99392"/>
            <a:ext cx="9396536" cy="706090"/>
          </a:xfrm>
        </p:spPr>
        <p:txBody>
          <a:bodyPr>
            <a:noAutofit/>
          </a:bodyPr>
          <a:lstStyle/>
          <a:p>
            <a:r>
              <a:rPr lang="en-ZA" sz="2800" b="1" dirty="0" smtClean="0">
                <a:solidFill>
                  <a:srgbClr val="00B050"/>
                </a:solidFill>
                <a:effectLst>
                  <a:outerShdw blurRad="38100" dist="38100" dir="2700000" algn="tl">
                    <a:srgbClr val="000000">
                      <a:alpha val="43137"/>
                    </a:srgbClr>
                  </a:outerShdw>
                </a:effectLst>
                <a:latin typeface="+mn-lt"/>
              </a:rPr>
              <a:t>Challenges experienced by DHA</a:t>
            </a:r>
            <a:endParaRPr lang="en-ZA" sz="2800" b="1" dirty="0">
              <a:solidFill>
                <a:srgbClr val="00B050"/>
              </a:solidFill>
              <a:latin typeface="+mn-lt"/>
            </a:endParaRPr>
          </a:p>
        </p:txBody>
      </p:sp>
      <p:sp>
        <p:nvSpPr>
          <p:cNvPr id="10" name="Content Placeholder 9"/>
          <p:cNvSpPr>
            <a:spLocks noGrp="1"/>
          </p:cNvSpPr>
          <p:nvPr>
            <p:ph idx="1"/>
          </p:nvPr>
        </p:nvSpPr>
        <p:spPr>
          <a:xfrm>
            <a:off x="107505" y="692696"/>
            <a:ext cx="8856983" cy="5437548"/>
          </a:xfrm>
        </p:spPr>
        <p:txBody>
          <a:bodyPr>
            <a:normAutofit/>
          </a:bodyPr>
          <a:lstStyle/>
          <a:p>
            <a:pPr marL="0" indent="0" algn="just">
              <a:buNone/>
            </a:pPr>
            <a:endParaRPr lang="en-ZA" sz="2400" dirty="0" smtClean="0"/>
          </a:p>
          <a:p>
            <a:pPr marL="457200" lvl="1" indent="0" algn="just">
              <a:buNone/>
            </a:pPr>
            <a:endParaRPr lang="en-ZA" sz="1600" dirty="0" smtClean="0"/>
          </a:p>
          <a:p>
            <a:pPr algn="just">
              <a:buBlip>
                <a:blip r:embed="rId2"/>
              </a:buBlip>
            </a:pPr>
            <a:endParaRPr lang="en-ZA" sz="2000" dirty="0" smtClean="0"/>
          </a:p>
          <a:p>
            <a:pPr marL="0" indent="0" algn="just">
              <a:buNone/>
            </a:pPr>
            <a:endParaRPr lang="en-ZA"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Rectangle 3"/>
          <p:cNvSpPr/>
          <p:nvPr/>
        </p:nvSpPr>
        <p:spPr>
          <a:xfrm>
            <a:off x="107504" y="548680"/>
            <a:ext cx="8928991" cy="8248412"/>
          </a:xfrm>
          <a:prstGeom prst="rect">
            <a:avLst/>
          </a:prstGeom>
        </p:spPr>
        <p:txBody>
          <a:bodyPr wrap="square">
            <a:spAutoFit/>
          </a:bodyPr>
          <a:lstStyle/>
          <a:p>
            <a:pPr marL="285750" indent="-285750" algn="just">
              <a:lnSpc>
                <a:spcPct val="150000"/>
              </a:lnSpc>
              <a:buClr>
                <a:srgbClr val="7D0900"/>
              </a:buClr>
              <a:buBlip>
                <a:blip r:embed="rId2"/>
              </a:buBlip>
            </a:pPr>
            <a:r>
              <a:rPr lang="en-US" sz="2000" b="1" dirty="0" smtClean="0"/>
              <a:t>Service Disruptions are caused by several factors; but mainly is the</a:t>
            </a:r>
            <a:r>
              <a:rPr lang="en-US" sz="2000" b="1" dirty="0"/>
              <a:t> </a:t>
            </a:r>
            <a:r>
              <a:rPr lang="en-US" sz="2000" b="1" dirty="0" smtClean="0"/>
              <a:t>Network disruption to DHA offices.</a:t>
            </a:r>
          </a:p>
          <a:p>
            <a:pPr marL="742950" lvl="1" indent="-285750" algn="just">
              <a:lnSpc>
                <a:spcPct val="150000"/>
              </a:lnSpc>
              <a:buClr>
                <a:srgbClr val="7D0900"/>
              </a:buClr>
              <a:buBlip>
                <a:blip r:embed="rId2"/>
              </a:buBlip>
            </a:pPr>
            <a:r>
              <a:rPr lang="en-US" sz="2000" b="1" dirty="0" smtClean="0"/>
              <a:t>SITA Switching centers frequent downtimes – affects multiple offices at a time.</a:t>
            </a:r>
          </a:p>
          <a:p>
            <a:pPr marL="742950" lvl="1" indent="-285750" algn="just">
              <a:lnSpc>
                <a:spcPct val="150000"/>
              </a:lnSpc>
              <a:buClr>
                <a:srgbClr val="7D0900"/>
              </a:buClr>
              <a:buBlip>
                <a:blip r:embed="rId2"/>
              </a:buBlip>
            </a:pPr>
            <a:r>
              <a:rPr lang="en-US" sz="2000" b="1" dirty="0" smtClean="0"/>
              <a:t>Current network architecture that does not provide redundancies - single connections at the last mile.</a:t>
            </a:r>
          </a:p>
          <a:p>
            <a:pPr marL="742950" lvl="1" indent="-285750" algn="just">
              <a:lnSpc>
                <a:spcPct val="150000"/>
              </a:lnSpc>
              <a:buClr>
                <a:srgbClr val="7D0900"/>
              </a:buClr>
              <a:buBlip>
                <a:blip r:embed="rId2"/>
              </a:buBlip>
            </a:pPr>
            <a:r>
              <a:rPr lang="en-US" sz="2000" b="1" dirty="0" smtClean="0"/>
              <a:t>Environmental conditions at the Data centres and switching centres.</a:t>
            </a:r>
          </a:p>
          <a:p>
            <a:pPr marL="742950" lvl="1" indent="-285750" algn="just">
              <a:lnSpc>
                <a:spcPct val="150000"/>
              </a:lnSpc>
              <a:buClr>
                <a:srgbClr val="7D0900"/>
              </a:buClr>
              <a:buBlip>
                <a:blip r:embed="rId2"/>
              </a:buBlip>
            </a:pPr>
            <a:r>
              <a:rPr lang="en-US" sz="2000" b="1" dirty="0" smtClean="0"/>
              <a:t>Lack of required expertise to manage the hosted system (NPR) at SITA. </a:t>
            </a:r>
          </a:p>
          <a:p>
            <a:pPr marL="742950" lvl="1" indent="-285750" algn="just">
              <a:lnSpc>
                <a:spcPct val="150000"/>
              </a:lnSpc>
              <a:buClr>
                <a:srgbClr val="7D0900"/>
              </a:buClr>
              <a:buBlip>
                <a:blip r:embed="rId2"/>
              </a:buBlip>
            </a:pPr>
            <a:r>
              <a:rPr lang="en-US" sz="2000" b="1" dirty="0" smtClean="0"/>
              <a:t>No single </a:t>
            </a:r>
            <a:r>
              <a:rPr lang="en-US" sz="2000" b="1" dirty="0"/>
              <a:t>point of responsibility and accountability for the </a:t>
            </a:r>
            <a:r>
              <a:rPr lang="en-US" sz="2000" b="1" dirty="0" smtClean="0"/>
              <a:t>end to end </a:t>
            </a:r>
            <a:r>
              <a:rPr lang="en-US" sz="2000" b="1" dirty="0"/>
              <a:t>network services (one part of the network (core) is managed fully by SITA and infrastructure part in the last mile is managed by </a:t>
            </a:r>
            <a:r>
              <a:rPr lang="en-US" sz="2000" b="1" dirty="0" smtClean="0"/>
              <a:t>network providers).</a:t>
            </a:r>
            <a:endParaRPr lang="en-US" sz="2000" b="1" dirty="0"/>
          </a:p>
          <a:p>
            <a:pPr marL="742950" lvl="1" indent="-285750" algn="just">
              <a:lnSpc>
                <a:spcPct val="150000"/>
              </a:lnSpc>
              <a:buClr>
                <a:srgbClr val="7D0900"/>
              </a:buClr>
              <a:buBlip>
                <a:blip r:embed="rId2"/>
              </a:buBlip>
            </a:pPr>
            <a:endParaRPr lang="en-US" sz="2000" b="1" dirty="0" smtClean="0"/>
          </a:p>
          <a:p>
            <a:pPr marL="285750" indent="-285750" algn="just">
              <a:lnSpc>
                <a:spcPct val="150000"/>
              </a:lnSpc>
              <a:buClr>
                <a:srgbClr val="7D0900"/>
              </a:buClr>
              <a:buBlip>
                <a:blip r:embed="rId2"/>
              </a:buBlip>
            </a:pPr>
            <a:endParaRPr lang="en-US" sz="2000" b="1" dirty="0" smtClean="0"/>
          </a:p>
          <a:p>
            <a:pPr algn="just">
              <a:lnSpc>
                <a:spcPct val="150000"/>
              </a:lnSpc>
              <a:buClr>
                <a:srgbClr val="7D0900"/>
              </a:buClr>
            </a:pPr>
            <a:endParaRPr lang="en-US" sz="2000" b="1" dirty="0" smtClean="0"/>
          </a:p>
          <a:p>
            <a:pPr lvl="1" algn="just">
              <a:lnSpc>
                <a:spcPct val="150000"/>
              </a:lnSpc>
              <a:buClr>
                <a:srgbClr val="7D0900"/>
              </a:buClr>
            </a:pPr>
            <a:endParaRPr lang="en-US" sz="2000" b="1" dirty="0"/>
          </a:p>
          <a:p>
            <a:pPr lvl="1" algn="just">
              <a:lnSpc>
                <a:spcPct val="150000"/>
              </a:lnSpc>
              <a:buClr>
                <a:srgbClr val="7D0900"/>
              </a:buClr>
            </a:pPr>
            <a:endParaRPr lang="en-US" sz="2000" dirty="0" smtClean="0"/>
          </a:p>
          <a:p>
            <a:pPr marL="285750" indent="-285750" algn="just">
              <a:lnSpc>
                <a:spcPct val="150000"/>
              </a:lnSpc>
              <a:buClr>
                <a:srgbClr val="7D0900"/>
              </a:buClr>
              <a:buBlip>
                <a:blip r:embed="rId2"/>
              </a:buBlip>
            </a:pPr>
            <a:endParaRPr lang="en-US" sz="2000" dirty="0"/>
          </a:p>
          <a:p>
            <a:pPr lvl="0" algn="just">
              <a:lnSpc>
                <a:spcPct val="80000"/>
              </a:lnSpc>
              <a:spcBef>
                <a:spcPct val="20000"/>
              </a:spcBef>
            </a:pPr>
            <a:endParaRPr lang="en-US" sz="2000" dirty="0"/>
          </a:p>
        </p:txBody>
      </p:sp>
      <p:sp>
        <p:nvSpPr>
          <p:cNvPr id="5" name="Slide Number Placeholder 4"/>
          <p:cNvSpPr>
            <a:spLocks noGrp="1"/>
          </p:cNvSpPr>
          <p:nvPr>
            <p:ph type="sldNum" sz="quarter" idx="12"/>
          </p:nvPr>
        </p:nvSpPr>
        <p:spPr/>
        <p:txBody>
          <a:bodyPr/>
          <a:lstStyle/>
          <a:p>
            <a:fld id="{420A8DE9-8BD6-4CF9-A997-A682CE740411}" type="slidenum">
              <a:rPr lang="en-ZA" smtClean="0"/>
              <a:pPr/>
              <a:t>6</a:t>
            </a:fld>
            <a:endParaRPr lang="en-ZA" dirty="0"/>
          </a:p>
        </p:txBody>
      </p:sp>
    </p:spTree>
    <p:extLst>
      <p:ext uri="{BB962C8B-B14F-4D97-AF65-F5344CB8AC3E}">
        <p14:creationId xmlns:p14="http://schemas.microsoft.com/office/powerpoint/2010/main" xmlns="" val="1556351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8928991" cy="548680"/>
          </a:xfrm>
        </p:spPr>
        <p:txBody>
          <a:bodyPr>
            <a:noAutofit/>
          </a:bodyPr>
          <a:lstStyle/>
          <a:p>
            <a:r>
              <a:rPr lang="en-ZA" sz="2800" b="1" dirty="0" smtClean="0">
                <a:solidFill>
                  <a:srgbClr val="00B050"/>
                </a:solidFill>
                <a:latin typeface="+mn-lt"/>
              </a:rPr>
              <a:t>Major services disruptions during August 2016</a:t>
            </a:r>
            <a:endParaRPr lang="en-ZA" sz="2800" b="1" dirty="0">
              <a:solidFill>
                <a:srgbClr val="00B050"/>
              </a:solidFill>
              <a:latin typeface="+mn-lt"/>
            </a:endParaRPr>
          </a:p>
        </p:txBody>
      </p:sp>
      <p:sp>
        <p:nvSpPr>
          <p:cNvPr id="10" name="Content Placeholder 9"/>
          <p:cNvSpPr>
            <a:spLocks noGrp="1"/>
          </p:cNvSpPr>
          <p:nvPr>
            <p:ph idx="1"/>
          </p:nvPr>
        </p:nvSpPr>
        <p:spPr>
          <a:xfrm>
            <a:off x="107505" y="692696"/>
            <a:ext cx="8928991" cy="5256584"/>
          </a:xfrm>
        </p:spPr>
        <p:txBody>
          <a:bodyPr>
            <a:noAutofit/>
          </a:bodyPr>
          <a:lstStyle/>
          <a:p>
            <a:pPr algn="just">
              <a:buBlip>
                <a:blip r:embed="rId2"/>
              </a:buBlip>
            </a:pPr>
            <a:r>
              <a:rPr lang="en-ZA" sz="2000" dirty="0"/>
              <a:t>Several </a:t>
            </a:r>
            <a:r>
              <a:rPr lang="en-ZA" sz="2000" dirty="0" smtClean="0"/>
              <a:t>incidents </a:t>
            </a:r>
            <a:r>
              <a:rPr lang="en-ZA" sz="2000" dirty="0"/>
              <a:t>have been referred to in the letters to the Ministry of Telecommunications and Postal </a:t>
            </a:r>
            <a:r>
              <a:rPr lang="en-ZA" sz="2000" dirty="0" smtClean="0"/>
              <a:t>services; dating back from February 2015.</a:t>
            </a:r>
            <a:endParaRPr lang="en-ZA" sz="2000" dirty="0"/>
          </a:p>
          <a:p>
            <a:pPr algn="just">
              <a:buBlip>
                <a:blip r:embed="rId2"/>
              </a:buBlip>
            </a:pPr>
            <a:r>
              <a:rPr lang="en-US" sz="2000" dirty="0" smtClean="0"/>
              <a:t>Network disruption as a common phenomenon has dented the image of DHA.</a:t>
            </a:r>
          </a:p>
          <a:p>
            <a:pPr algn="just">
              <a:buBlip>
                <a:blip r:embed="rId2"/>
              </a:buBlip>
            </a:pPr>
            <a:r>
              <a:rPr lang="en-US" sz="2000" dirty="0" smtClean="0"/>
              <a:t>Some examples of the latest Major Networks downtimes encountered in the month of August.</a:t>
            </a:r>
          </a:p>
          <a:p>
            <a:pPr lvl="1" algn="just">
              <a:buBlip>
                <a:blip r:embed="rId2"/>
              </a:buBlip>
            </a:pPr>
            <a:r>
              <a:rPr lang="en-US" sz="2000" dirty="0" smtClean="0"/>
              <a:t>2- 3 August – Network failure and 23 offices offline; </a:t>
            </a:r>
            <a:r>
              <a:rPr lang="en-US" sz="2000" dirty="0" err="1" smtClean="0"/>
              <a:t>Modemolle</a:t>
            </a:r>
            <a:r>
              <a:rPr lang="en-US" sz="2000" dirty="0" smtClean="0"/>
              <a:t> switching </a:t>
            </a:r>
            <a:r>
              <a:rPr lang="en-US" sz="2000" dirty="0" err="1" smtClean="0"/>
              <a:t>centre</a:t>
            </a:r>
            <a:r>
              <a:rPr lang="en-US" sz="2000" dirty="0" smtClean="0"/>
              <a:t> affected due to cable break… No immediate rerouting to other alternative network lines.</a:t>
            </a:r>
          </a:p>
          <a:p>
            <a:pPr lvl="1" algn="just">
              <a:buBlip>
                <a:blip r:embed="rId2"/>
              </a:buBlip>
            </a:pPr>
            <a:r>
              <a:rPr lang="en-US" sz="2000" dirty="0" smtClean="0"/>
              <a:t>16 August - Network failure in Limpopo and 6x offices are affected for a day.</a:t>
            </a:r>
          </a:p>
          <a:p>
            <a:pPr lvl="1" algn="just">
              <a:buBlip>
                <a:blip r:embed="rId2"/>
              </a:buBlip>
            </a:pPr>
            <a:r>
              <a:rPr lang="en-US" sz="2000" dirty="0" smtClean="0"/>
              <a:t>18 August - Network failure in Ulundi and Pietermaritzburg and 21 offices are affected.</a:t>
            </a:r>
          </a:p>
          <a:p>
            <a:pPr lvl="1" algn="just">
              <a:buBlip>
                <a:blip r:embed="rId2"/>
              </a:buBlip>
            </a:pPr>
            <a:r>
              <a:rPr lang="en-US" sz="2000" dirty="0" smtClean="0"/>
              <a:t>22 August </a:t>
            </a:r>
            <a:r>
              <a:rPr lang="en-US" sz="2000" dirty="0"/>
              <a:t>– </a:t>
            </a:r>
            <a:r>
              <a:rPr lang="en-US" sz="2000" dirty="0" smtClean="0"/>
              <a:t>Network failure in Durban and Ulundi with 13 offices affected.</a:t>
            </a:r>
          </a:p>
          <a:p>
            <a:pPr lvl="1" algn="just">
              <a:buBlip>
                <a:blip r:embed="rId2"/>
              </a:buBlip>
            </a:pPr>
            <a:r>
              <a:rPr lang="en-US" sz="2000" dirty="0" smtClean="0"/>
              <a:t>25 August – Network failure at </a:t>
            </a:r>
            <a:r>
              <a:rPr lang="en-US" sz="2000" dirty="0" err="1" smtClean="0"/>
              <a:t>Upington</a:t>
            </a:r>
            <a:r>
              <a:rPr lang="en-US" sz="2000" dirty="0" smtClean="0"/>
              <a:t> Switching </a:t>
            </a:r>
            <a:r>
              <a:rPr lang="en-US" sz="2000" dirty="0" err="1" smtClean="0"/>
              <a:t>centre</a:t>
            </a:r>
            <a:r>
              <a:rPr lang="en-US" sz="2000" dirty="0" smtClean="0"/>
              <a:t> and 30 offices are affected.</a:t>
            </a:r>
            <a:endParaRPr lang="en-US" sz="2000" dirty="0"/>
          </a:p>
          <a:p>
            <a:pPr algn="just">
              <a:buBlip>
                <a:blip r:embed="rId2"/>
              </a:buBlip>
            </a:pPr>
            <a:endParaRPr lang="en-US" sz="2000" dirty="0" smtClean="0"/>
          </a:p>
          <a:p>
            <a:pPr marL="0" indent="0" algn="just">
              <a:buNone/>
            </a:pPr>
            <a:r>
              <a:rPr lang="en-US" sz="2000" dirty="0" smtClean="0"/>
              <a:t> </a:t>
            </a:r>
          </a:p>
          <a:p>
            <a:pPr algn="just">
              <a:buBlip>
                <a:blip r:embed="rId2"/>
              </a:buBlip>
            </a:pPr>
            <a:endParaRPr lang="en-US" sz="2000" dirty="0" smtClean="0"/>
          </a:p>
          <a:p>
            <a:pPr algn="just">
              <a:buBlip>
                <a:blip r:embed="rId2"/>
              </a:buBlip>
            </a:pPr>
            <a:endParaRPr lang="en-US" sz="2000" dirty="0" smtClean="0"/>
          </a:p>
          <a:p>
            <a:pPr algn="just">
              <a:buBlip>
                <a:blip r:embed="rId2"/>
              </a:buBlip>
            </a:pPr>
            <a:endParaRPr lang="en-US" sz="2000" dirty="0" smtClean="0"/>
          </a:p>
          <a:p>
            <a:pPr algn="just">
              <a:buBlip>
                <a:blip r:embed="rId2"/>
              </a:buBlip>
            </a:pPr>
            <a:endParaRPr lang="en-US" sz="2000" dirty="0" smtClean="0"/>
          </a:p>
          <a:p>
            <a:pPr marL="457200" lvl="1" indent="0" algn="just">
              <a:buNone/>
            </a:pPr>
            <a:endParaRPr lang="en-US" sz="2000" dirty="0" smtClean="0"/>
          </a:p>
          <a:p>
            <a:pPr lvl="1" algn="just">
              <a:buBlip>
                <a:blip r:embed="rId2"/>
              </a:buBlip>
            </a:pPr>
            <a:endParaRPr lang="en-US" sz="2000" dirty="0" smtClean="0"/>
          </a:p>
          <a:p>
            <a:pPr algn="just">
              <a:buBlip>
                <a:blip r:embed="rId2"/>
              </a:buBlip>
            </a:pPr>
            <a:endParaRPr lang="en-US" sz="2000" dirty="0" smtClean="0"/>
          </a:p>
          <a:p>
            <a:pPr algn="just">
              <a:buBlip>
                <a:blip r:embed="rId2"/>
              </a:buBlip>
            </a:pPr>
            <a:endParaRPr lang="en-US" sz="2000" dirty="0" smtClean="0"/>
          </a:p>
          <a:p>
            <a:pPr marL="0" indent="0">
              <a:buNone/>
            </a:pPr>
            <a:endParaRPr lang="en-US" sz="2000" dirty="0"/>
          </a:p>
          <a:p>
            <a:pPr marL="0" indent="0" algn="just">
              <a:buNone/>
            </a:pPr>
            <a:endParaRPr lang="en-ZA" sz="2000" dirty="0" smtClean="0"/>
          </a:p>
          <a:p>
            <a:pPr algn="just">
              <a:buBlip>
                <a:blip r:embed="rId2"/>
              </a:buBlip>
            </a:pPr>
            <a:endParaRPr lang="en-ZA" sz="2000" dirty="0" smtClean="0"/>
          </a:p>
          <a:p>
            <a:pPr algn="just">
              <a:buBlip>
                <a:blip r:embed="rId2"/>
              </a:buBlip>
            </a:pPr>
            <a:endParaRPr lang="en-ZA" sz="2000" dirty="0" smtClean="0"/>
          </a:p>
          <a:p>
            <a:pPr algn="just">
              <a:buBlip>
                <a:blip r:embed="rId2"/>
              </a:buBlip>
            </a:pPr>
            <a:endParaRPr lang="en-ZA" sz="2000" dirty="0"/>
          </a:p>
          <a:p>
            <a:pPr algn="just">
              <a:buBlip>
                <a:blip r:embed="rId2"/>
              </a:buBlip>
            </a:pPr>
            <a:endParaRPr lang="en-ZA" sz="2000" dirty="0"/>
          </a:p>
          <a:p>
            <a:pPr marL="0" indent="0" algn="just">
              <a:buNone/>
            </a:pPr>
            <a:endParaRPr lang="en-ZA" sz="2000" dirty="0" smtClean="0"/>
          </a:p>
          <a:p>
            <a:pPr lvl="1" algn="just">
              <a:buBlip>
                <a:blip r:embed="rId2"/>
              </a:buBlip>
            </a:pPr>
            <a:endParaRPr lang="en-ZA" sz="2000" dirty="0" smtClean="0"/>
          </a:p>
          <a:p>
            <a:pPr algn="just">
              <a:buBlip>
                <a:blip r:embed="rId2"/>
              </a:buBlip>
            </a:pPr>
            <a:endParaRPr lang="en-ZA" sz="2000" dirty="0" smtClean="0"/>
          </a:p>
          <a:p>
            <a:pPr marL="0" indent="0" algn="just">
              <a:buNone/>
            </a:pPr>
            <a:endParaRPr lang="en-ZA" sz="2000"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7</a:t>
            </a:fld>
            <a:endParaRPr lang="en-ZA" dirty="0"/>
          </a:p>
        </p:txBody>
      </p:sp>
    </p:spTree>
    <p:extLst>
      <p:ext uri="{BB962C8B-B14F-4D97-AF65-F5344CB8AC3E}">
        <p14:creationId xmlns:p14="http://schemas.microsoft.com/office/powerpoint/2010/main" xmlns="" val="1997378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27384"/>
            <a:ext cx="8928991" cy="548680"/>
          </a:xfrm>
        </p:spPr>
        <p:txBody>
          <a:bodyPr>
            <a:noAutofit/>
          </a:bodyPr>
          <a:lstStyle/>
          <a:p>
            <a:r>
              <a:rPr lang="en-ZA" sz="3200" b="1" dirty="0" smtClean="0">
                <a:solidFill>
                  <a:srgbClr val="00B050"/>
                </a:solidFill>
                <a:latin typeface="+mn-lt"/>
              </a:rPr>
              <a:t>Incident Management Process</a:t>
            </a:r>
            <a:endParaRPr lang="en-ZA" sz="3200" b="1" dirty="0">
              <a:solidFill>
                <a:srgbClr val="00B050"/>
              </a:solidFill>
              <a:latin typeface="+mn-lt"/>
            </a:endParaRPr>
          </a:p>
        </p:txBody>
      </p:sp>
      <p:sp>
        <p:nvSpPr>
          <p:cNvPr id="10" name="Content Placeholder 9"/>
          <p:cNvSpPr>
            <a:spLocks noGrp="1"/>
          </p:cNvSpPr>
          <p:nvPr>
            <p:ph idx="1"/>
          </p:nvPr>
        </p:nvSpPr>
        <p:spPr>
          <a:xfrm>
            <a:off x="-36863" y="548680"/>
            <a:ext cx="9145016" cy="5040560"/>
          </a:xfrm>
        </p:spPr>
        <p:txBody>
          <a:bodyPr>
            <a:noAutofit/>
          </a:bodyPr>
          <a:lstStyle/>
          <a:p>
            <a:pPr algn="just">
              <a:buBlip>
                <a:blip r:embed="rId2"/>
              </a:buBlip>
            </a:pPr>
            <a:r>
              <a:rPr lang="en-US" sz="2300" dirty="0" smtClean="0"/>
              <a:t>Call Logging system and service restoration process.</a:t>
            </a:r>
          </a:p>
          <a:p>
            <a:pPr algn="just">
              <a:buBlip>
                <a:blip r:embed="rId2"/>
              </a:buBlip>
            </a:pPr>
            <a:r>
              <a:rPr lang="en-US" sz="2300" dirty="0" smtClean="0"/>
              <a:t>Current process is a reactive mode and frustrating to DHA as a client and in the coal face of service delivery– </a:t>
            </a:r>
          </a:p>
          <a:p>
            <a:pPr algn="just">
              <a:buBlip>
                <a:blip r:embed="rId2"/>
              </a:buBlip>
            </a:pPr>
            <a:r>
              <a:rPr lang="en-US" sz="2300" dirty="0" smtClean="0"/>
              <a:t>DHA will receive a call from the client offices  experiencing system error/s.</a:t>
            </a:r>
          </a:p>
          <a:p>
            <a:pPr algn="just">
              <a:buBlip>
                <a:blip r:embed="rId2"/>
              </a:buBlip>
            </a:pPr>
            <a:r>
              <a:rPr lang="en-US" sz="2300" dirty="0" smtClean="0"/>
              <a:t>DHA establishes that it is Network related downtime depend on the call logged.</a:t>
            </a:r>
          </a:p>
          <a:p>
            <a:pPr algn="just">
              <a:buBlip>
                <a:blip r:embed="rId2"/>
              </a:buBlip>
            </a:pPr>
            <a:r>
              <a:rPr lang="en-US" sz="2300" dirty="0" smtClean="0"/>
              <a:t>DHA logs a call to get SITA NOC to troubleshoot and investigate.</a:t>
            </a:r>
          </a:p>
          <a:p>
            <a:pPr algn="just">
              <a:buBlip>
                <a:blip r:embed="rId2"/>
              </a:buBlip>
            </a:pPr>
            <a:r>
              <a:rPr lang="en-US" sz="2300" dirty="0" smtClean="0"/>
              <a:t>SITA NOC checks with network providers and establish the cause of the network downtime and resolution timelines.</a:t>
            </a:r>
          </a:p>
          <a:p>
            <a:pPr algn="just">
              <a:buBlip>
                <a:blip r:embed="rId2"/>
              </a:buBlip>
            </a:pPr>
            <a:r>
              <a:rPr lang="en-US" sz="2300" dirty="0" smtClean="0"/>
              <a:t>SITA evokes its SLA and monitors the restoration with service provider.</a:t>
            </a:r>
          </a:p>
          <a:p>
            <a:pPr algn="just">
              <a:buBlip>
                <a:blip r:embed="rId2"/>
              </a:buBlip>
            </a:pPr>
            <a:r>
              <a:rPr lang="en-US" sz="2300" dirty="0" smtClean="0"/>
              <a:t>DHA awaits SITA and network service provider to complete the process.</a:t>
            </a:r>
          </a:p>
          <a:p>
            <a:pPr marL="0" indent="0" algn="just">
              <a:buNone/>
            </a:pPr>
            <a:r>
              <a:rPr lang="en-US" sz="2300" dirty="0" smtClean="0"/>
              <a:t> </a:t>
            </a:r>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457200" lvl="1" indent="0" algn="just">
              <a:buNone/>
            </a:pPr>
            <a:endParaRPr lang="en-US" sz="2400" dirty="0" smtClean="0"/>
          </a:p>
          <a:p>
            <a:pPr lvl="1"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0" indent="0">
              <a:buNone/>
            </a:pPr>
            <a:endParaRPr lang="en-US" sz="2400" dirty="0"/>
          </a:p>
          <a:p>
            <a:pPr marL="0" indent="0" algn="just">
              <a:buNone/>
            </a:pPr>
            <a:endParaRPr lang="en-ZA" sz="2400" dirty="0" smtClean="0"/>
          </a:p>
          <a:p>
            <a:pPr algn="just">
              <a:buBlip>
                <a:blip r:embed="rId2"/>
              </a:buBlip>
            </a:pPr>
            <a:endParaRPr lang="en-ZA" sz="2400" dirty="0" smtClean="0"/>
          </a:p>
          <a:p>
            <a:pPr algn="just">
              <a:buBlip>
                <a:blip r:embed="rId2"/>
              </a:buBlip>
            </a:pPr>
            <a:endParaRPr lang="en-ZA" sz="2400" dirty="0" smtClean="0"/>
          </a:p>
          <a:p>
            <a:pPr algn="just">
              <a:buBlip>
                <a:blip r:embed="rId2"/>
              </a:buBlip>
            </a:pPr>
            <a:endParaRPr lang="en-ZA" sz="2400" dirty="0"/>
          </a:p>
          <a:p>
            <a:pPr algn="just">
              <a:buBlip>
                <a:blip r:embed="rId2"/>
              </a:buBlip>
            </a:pPr>
            <a:endParaRPr lang="en-ZA" sz="2400" dirty="0"/>
          </a:p>
          <a:p>
            <a:pPr marL="0" indent="0" algn="just">
              <a:buNone/>
            </a:pPr>
            <a:endParaRPr lang="en-ZA" sz="2400" dirty="0" smtClean="0"/>
          </a:p>
          <a:p>
            <a:pPr lvl="1" algn="just">
              <a:buBlip>
                <a:blip r:embed="rId2"/>
              </a:buBlip>
            </a:pPr>
            <a:endParaRPr lang="en-ZA" sz="2400" dirty="0" smtClean="0"/>
          </a:p>
          <a:p>
            <a:pPr algn="just">
              <a:buBlip>
                <a:blip r:embed="rId2"/>
              </a:buBlip>
            </a:pPr>
            <a:endParaRPr lang="en-ZA" sz="2400" dirty="0" smtClean="0"/>
          </a:p>
          <a:p>
            <a:pPr marL="0" indent="0" algn="just">
              <a:buNone/>
            </a:pPr>
            <a:endParaRPr lang="en-ZA" sz="2400"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8</a:t>
            </a:fld>
            <a:endParaRPr lang="en-ZA" dirty="0"/>
          </a:p>
        </p:txBody>
      </p:sp>
    </p:spTree>
    <p:extLst>
      <p:ext uri="{BB962C8B-B14F-4D97-AF65-F5344CB8AC3E}">
        <p14:creationId xmlns:p14="http://schemas.microsoft.com/office/powerpoint/2010/main" xmlns="" val="2593681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8928991" cy="548680"/>
          </a:xfrm>
        </p:spPr>
        <p:txBody>
          <a:bodyPr>
            <a:noAutofit/>
          </a:bodyPr>
          <a:lstStyle/>
          <a:p>
            <a:r>
              <a:rPr lang="en-ZA" sz="3200" b="1" dirty="0" smtClean="0">
                <a:solidFill>
                  <a:srgbClr val="00B050"/>
                </a:solidFill>
                <a:latin typeface="+mn-lt"/>
              </a:rPr>
              <a:t>Impact of Network Disruption</a:t>
            </a:r>
            <a:endParaRPr lang="en-ZA" sz="3200" b="1" dirty="0">
              <a:solidFill>
                <a:srgbClr val="00B050"/>
              </a:solidFill>
              <a:latin typeface="+mn-lt"/>
            </a:endParaRPr>
          </a:p>
        </p:txBody>
      </p:sp>
      <p:sp>
        <p:nvSpPr>
          <p:cNvPr id="10" name="Content Placeholder 9"/>
          <p:cNvSpPr>
            <a:spLocks noGrp="1"/>
          </p:cNvSpPr>
          <p:nvPr>
            <p:ph idx="1"/>
          </p:nvPr>
        </p:nvSpPr>
        <p:spPr>
          <a:xfrm>
            <a:off x="107505" y="807638"/>
            <a:ext cx="8928991" cy="5141642"/>
          </a:xfrm>
        </p:spPr>
        <p:txBody>
          <a:bodyPr>
            <a:noAutofit/>
          </a:bodyPr>
          <a:lstStyle/>
          <a:p>
            <a:pPr algn="just">
              <a:buBlip>
                <a:blip r:embed="rId2"/>
              </a:buBlip>
            </a:pPr>
            <a:r>
              <a:rPr lang="en-US" sz="2400" dirty="0" smtClean="0"/>
              <a:t>Denial of service by DHA to its clients.</a:t>
            </a:r>
          </a:p>
          <a:p>
            <a:pPr algn="just">
              <a:buBlip>
                <a:blip r:embed="rId2"/>
              </a:buBlip>
            </a:pPr>
            <a:r>
              <a:rPr lang="en-US" sz="2400" dirty="0" smtClean="0"/>
              <a:t>Crucial Services are impacted due to network unavailability and instability.</a:t>
            </a:r>
          </a:p>
          <a:p>
            <a:pPr algn="just">
              <a:buBlip>
                <a:blip r:embed="rId2"/>
              </a:buBlip>
            </a:pPr>
            <a:r>
              <a:rPr lang="en-US" sz="2400" dirty="0" smtClean="0"/>
              <a:t>Delays in turnaround times of issuing the enabling documents impacting the committed service standards.</a:t>
            </a:r>
          </a:p>
          <a:p>
            <a:pPr algn="just">
              <a:buBlip>
                <a:blip r:embed="rId2"/>
              </a:buBlip>
            </a:pPr>
            <a:r>
              <a:rPr lang="en-US" sz="2400" dirty="0" smtClean="0"/>
              <a:t>Morale of employees affected while DHA is investing on change management to turn around the department.</a:t>
            </a:r>
          </a:p>
          <a:p>
            <a:pPr algn="just">
              <a:buBlip>
                <a:blip r:embed="rId2"/>
              </a:buBlip>
            </a:pPr>
            <a:r>
              <a:rPr lang="en-US" sz="2400" dirty="0" smtClean="0"/>
              <a:t>DHA is continuously on bad spotlight due to network interruptions.</a:t>
            </a:r>
          </a:p>
          <a:p>
            <a:pPr algn="just">
              <a:buBlip>
                <a:blip r:embed="rId2"/>
              </a:buBlip>
            </a:pPr>
            <a:r>
              <a:rPr lang="en-US" sz="2400" dirty="0" smtClean="0"/>
              <a:t>Reputational Risks to the DHA</a:t>
            </a:r>
          </a:p>
          <a:p>
            <a:pPr algn="just">
              <a:buBlip>
                <a:blip r:embed="rId2"/>
              </a:buBlip>
            </a:pPr>
            <a:r>
              <a:rPr lang="en-US" sz="2400" dirty="0" smtClean="0"/>
              <a:t>Repeat visits by Clients</a:t>
            </a:r>
          </a:p>
          <a:p>
            <a:pPr marL="0" indent="0" algn="just">
              <a:buNone/>
            </a:pPr>
            <a:endParaRPr lang="en-US" sz="2400" dirty="0"/>
          </a:p>
          <a:p>
            <a:pPr algn="just">
              <a:buBlip>
                <a:blip r:embed="rId2"/>
              </a:buBlip>
            </a:pPr>
            <a:endParaRPr lang="en-US" sz="2400" dirty="0" smtClean="0"/>
          </a:p>
          <a:p>
            <a:pPr marL="0" indent="0" algn="just">
              <a:buNone/>
            </a:pPr>
            <a:r>
              <a:rPr lang="en-US" sz="2400" dirty="0" smtClean="0"/>
              <a:t> </a:t>
            </a:r>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457200" lvl="1" indent="0" algn="just">
              <a:buNone/>
            </a:pPr>
            <a:endParaRPr lang="en-US" sz="2400" dirty="0" smtClean="0"/>
          </a:p>
          <a:p>
            <a:pPr lvl="1" algn="just">
              <a:buBlip>
                <a:blip r:embed="rId2"/>
              </a:buBlip>
            </a:pPr>
            <a:endParaRPr lang="en-US" sz="2400" dirty="0" smtClean="0"/>
          </a:p>
          <a:p>
            <a:pPr algn="just">
              <a:buBlip>
                <a:blip r:embed="rId2"/>
              </a:buBlip>
            </a:pPr>
            <a:endParaRPr lang="en-US" sz="2400" dirty="0" smtClean="0"/>
          </a:p>
          <a:p>
            <a:pPr algn="just">
              <a:buBlip>
                <a:blip r:embed="rId2"/>
              </a:buBlip>
            </a:pPr>
            <a:endParaRPr lang="en-US" sz="2400" dirty="0" smtClean="0"/>
          </a:p>
          <a:p>
            <a:pPr marL="0" indent="0">
              <a:buNone/>
            </a:pPr>
            <a:endParaRPr lang="en-US" sz="2400" dirty="0"/>
          </a:p>
          <a:p>
            <a:pPr marL="0" indent="0" algn="just">
              <a:buNone/>
            </a:pPr>
            <a:endParaRPr lang="en-ZA" sz="2400" dirty="0" smtClean="0"/>
          </a:p>
          <a:p>
            <a:pPr algn="just">
              <a:buBlip>
                <a:blip r:embed="rId2"/>
              </a:buBlip>
            </a:pPr>
            <a:endParaRPr lang="en-ZA" sz="2400" dirty="0" smtClean="0"/>
          </a:p>
          <a:p>
            <a:pPr algn="just">
              <a:buBlip>
                <a:blip r:embed="rId2"/>
              </a:buBlip>
            </a:pPr>
            <a:endParaRPr lang="en-ZA" sz="2400" dirty="0" smtClean="0"/>
          </a:p>
          <a:p>
            <a:pPr algn="just">
              <a:buBlip>
                <a:blip r:embed="rId2"/>
              </a:buBlip>
            </a:pPr>
            <a:endParaRPr lang="en-ZA" sz="2400" dirty="0"/>
          </a:p>
          <a:p>
            <a:pPr algn="just">
              <a:buBlip>
                <a:blip r:embed="rId2"/>
              </a:buBlip>
            </a:pPr>
            <a:endParaRPr lang="en-ZA" sz="2400" dirty="0"/>
          </a:p>
          <a:p>
            <a:pPr marL="0" indent="0" algn="just">
              <a:buNone/>
            </a:pPr>
            <a:endParaRPr lang="en-ZA" sz="2400" dirty="0" smtClean="0"/>
          </a:p>
          <a:p>
            <a:pPr lvl="1" algn="just">
              <a:buBlip>
                <a:blip r:embed="rId2"/>
              </a:buBlip>
            </a:pPr>
            <a:endParaRPr lang="en-ZA" sz="2400" dirty="0" smtClean="0"/>
          </a:p>
          <a:p>
            <a:pPr algn="just">
              <a:buBlip>
                <a:blip r:embed="rId2"/>
              </a:buBlip>
            </a:pPr>
            <a:endParaRPr lang="en-ZA" sz="2400" dirty="0" smtClean="0"/>
          </a:p>
          <a:p>
            <a:pPr marL="0" indent="0" algn="just">
              <a:buNone/>
            </a:pPr>
            <a:endParaRPr lang="en-ZA" sz="2400" dirty="0" smtClean="0"/>
          </a:p>
        </p:txBody>
      </p:sp>
      <p:grpSp>
        <p:nvGrpSpPr>
          <p:cNvPr id="3" name="Group 2"/>
          <p:cNvGrpSpPr/>
          <p:nvPr/>
        </p:nvGrpSpPr>
        <p:grpSpPr>
          <a:xfrm>
            <a:off x="0" y="5834338"/>
            <a:ext cx="9144000" cy="965076"/>
            <a:chOff x="0" y="5828721"/>
            <a:chExt cx="9144000" cy="1017421"/>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Slide Number Placeholder 3"/>
          <p:cNvSpPr>
            <a:spLocks noGrp="1"/>
          </p:cNvSpPr>
          <p:nvPr>
            <p:ph type="sldNum" sz="quarter" idx="12"/>
          </p:nvPr>
        </p:nvSpPr>
        <p:spPr/>
        <p:txBody>
          <a:bodyPr/>
          <a:lstStyle/>
          <a:p>
            <a:fld id="{420A8DE9-8BD6-4CF9-A997-A682CE740411}" type="slidenum">
              <a:rPr lang="en-ZA" smtClean="0"/>
              <a:pPr/>
              <a:t>9</a:t>
            </a:fld>
            <a:endParaRPr lang="en-ZA" dirty="0"/>
          </a:p>
        </p:txBody>
      </p:sp>
    </p:spTree>
    <p:extLst>
      <p:ext uri="{BB962C8B-B14F-4D97-AF65-F5344CB8AC3E}">
        <p14:creationId xmlns:p14="http://schemas.microsoft.com/office/powerpoint/2010/main" xmlns="" val="3208328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23001</TotalTime>
  <Words>1426</Words>
  <Application>Microsoft Office PowerPoint</Application>
  <PresentationFormat>On-screen Show (4:3)</PresentationFormat>
  <Paragraphs>256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DHA IT Systems Modernisation “Towards a paperless Home Affairs”  SERVICE DISRUPTION DUE TO CONNECTIVITY ISSUES  JOINT MEETING OF PORTFOLIO COMMITTEES OF HOME AFFAIRS AND TELECOMMUNICATIONS AND POSTAL SERVICES - 6 SEPTEMBER 2016 </vt:lpstr>
      <vt:lpstr>SCOPE </vt:lpstr>
      <vt:lpstr>Legislative Mandate &amp; SITA Services to the DHA</vt:lpstr>
      <vt:lpstr> Service Level Agreements and Costs </vt:lpstr>
      <vt:lpstr>DHA Modernisation</vt:lpstr>
      <vt:lpstr>Challenges experienced by DHA</vt:lpstr>
      <vt:lpstr>Major services disruptions during August 2016</vt:lpstr>
      <vt:lpstr>Incident Management Process</vt:lpstr>
      <vt:lpstr>Impact of Network Disruption</vt:lpstr>
      <vt:lpstr>Interventions</vt:lpstr>
      <vt:lpstr>Conclusion and Recommendation</vt:lpstr>
      <vt:lpstr>  Current Networks and Datacentre high level Architecture       </vt:lpstr>
      <vt:lpstr>Slide 13</vt:lpstr>
      <vt:lpstr>Slide 14</vt:lpstr>
    </vt:vector>
  </TitlesOfParts>
  <Company>Proline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PhaphediM</dc:creator>
  <cp:lastModifiedBy>PUMZA</cp:lastModifiedBy>
  <cp:revision>821</cp:revision>
  <cp:lastPrinted>2016-08-31T13:18:21Z</cp:lastPrinted>
  <dcterms:created xsi:type="dcterms:W3CDTF">2012-11-12T19:17:20Z</dcterms:created>
  <dcterms:modified xsi:type="dcterms:W3CDTF">2016-09-07T12:43:56Z</dcterms:modified>
</cp:coreProperties>
</file>