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9"/>
  </p:notesMasterIdLst>
  <p:handoutMasterIdLst>
    <p:handoutMasterId r:id="rId30"/>
  </p:handoutMasterIdLst>
  <p:sldIdLst>
    <p:sldId id="256" r:id="rId5"/>
    <p:sldId id="257" r:id="rId6"/>
    <p:sldId id="388" r:id="rId7"/>
    <p:sldId id="396" r:id="rId8"/>
    <p:sldId id="294" r:id="rId9"/>
    <p:sldId id="433" r:id="rId10"/>
    <p:sldId id="393" r:id="rId11"/>
    <p:sldId id="395" r:id="rId12"/>
    <p:sldId id="455" r:id="rId13"/>
    <p:sldId id="434" r:id="rId14"/>
    <p:sldId id="456" r:id="rId15"/>
    <p:sldId id="457" r:id="rId16"/>
    <p:sldId id="458" r:id="rId17"/>
    <p:sldId id="459" r:id="rId18"/>
    <p:sldId id="460" r:id="rId19"/>
    <p:sldId id="461" r:id="rId20"/>
    <p:sldId id="462" r:id="rId21"/>
    <p:sldId id="463" r:id="rId22"/>
    <p:sldId id="464" r:id="rId23"/>
    <p:sldId id="465" r:id="rId24"/>
    <p:sldId id="466" r:id="rId25"/>
    <p:sldId id="467" r:id="rId26"/>
    <p:sldId id="468" r:id="rId27"/>
    <p:sldId id="341" r:id="rId28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5" autoAdjust="0"/>
    <p:restoredTop sz="91474" autoAdjust="0"/>
  </p:normalViewPr>
  <p:slideViewPr>
    <p:cSldViewPr snapToGrid="0" snapToObjects="1">
      <p:cViewPr>
        <p:scale>
          <a:sx n="90" d="100"/>
          <a:sy n="90" d="100"/>
        </p:scale>
        <p:origin x="-224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Land </a:t>
                    </a:r>
                    <a:r>
                      <a:rPr lang="en-US" dirty="0"/>
                      <a:t>Management
7%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Traditional Council Support</c:v>
                </c:pt>
                <c:pt idx="1">
                  <c:v>Rural Development</c:v>
                </c:pt>
                <c:pt idx="2">
                  <c:v>Lamd Management</c:v>
                </c:pt>
                <c:pt idx="3">
                  <c:v>Administration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6.1600000000000002E-2</c:v>
                </c:pt>
                <c:pt idx="1">
                  <c:v>6.370000000000002E-2</c:v>
                </c:pt>
                <c:pt idx="2">
                  <c:v>7.1600000000000011E-2</c:v>
                </c:pt>
                <c:pt idx="3">
                  <c:v>0.80310000000000004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Spending per Economic Classification - Quarter 4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Rent - Ulundi Office
</a:t>
                    </a:r>
                    <a:r>
                      <a:rPr lang="en-US" smtClean="0"/>
                      <a:t>0.32%</a:t>
                    </a:r>
                    <a:endParaRPr lang="en-US"/>
                  </a:p>
                </c:rich>
              </c:tx>
              <c:showCatName val="1"/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Capital
</a:t>
                    </a:r>
                    <a:r>
                      <a:rPr lang="en-US" smtClean="0"/>
                      <a:t>3.86%</a:t>
                    </a:r>
                    <a:endParaRPr lang="en-US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1.6946740700135261E-2"/>
                  <c:y val="0.1443463811627863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Compensation of Employees
</a:t>
                    </a:r>
                    <a:r>
                      <a:rPr lang="en-US" dirty="0" smtClean="0"/>
                      <a:t>28.23%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Goods and Services
</a:t>
                    </a:r>
                    <a:r>
                      <a:rPr lang="en-US" smtClean="0"/>
                      <a:t>67.59%</a:t>
                    </a:r>
                    <a:endParaRPr lang="en-US"/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Rent - Ulundi Office</c:v>
                </c:pt>
                <c:pt idx="1">
                  <c:v>Capital</c:v>
                </c:pt>
                <c:pt idx="2">
                  <c:v>Compensation of Employees</c:v>
                </c:pt>
                <c:pt idx="3">
                  <c:v>Goods and Services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3.2000000000000006E-3</c:v>
                </c:pt>
                <c:pt idx="1">
                  <c:v>3.8600000000000002E-2</c:v>
                </c:pt>
                <c:pt idx="2">
                  <c:v>0.28230000000000005</c:v>
                </c:pt>
                <c:pt idx="3">
                  <c:v>0.67590000000000006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autoTitleDeleted val="1"/>
    <c:plotArea>
      <c:layout>
        <c:manualLayout>
          <c:layoutTarget val="inner"/>
          <c:xMode val="edge"/>
          <c:yMode val="edge"/>
          <c:x val="0.1575399776416837"/>
          <c:y val="2.8827456167891778E-2"/>
          <c:w val="0.63708066005638198"/>
          <c:h val="0.97117254383210827"/>
        </c:manualLayout>
      </c:layout>
      <c:pieChart>
        <c:varyColors val="1"/>
        <c:ser>
          <c:idx val="0"/>
          <c:order val="0"/>
          <c:explosion val="10"/>
          <c:dLbls>
            <c:dLbl>
              <c:idx val="1"/>
              <c:layout>
                <c:manualLayout>
                  <c:x val="-5.8849761835326145E-3"/>
                  <c:y val="-1.713447502774548E-3"/>
                </c:manualLayout>
              </c:layout>
              <c:tx>
                <c:rich>
                  <a:bodyPr/>
                  <a:lstStyle/>
                  <a:p>
                    <a:r>
                      <a:rPr lang="en-ZA" dirty="0" smtClean="0"/>
                      <a:t>Other </a:t>
                    </a:r>
                    <a:r>
                      <a:rPr lang="en-ZA" dirty="0"/>
                      <a:t>Income(Servitudes,Royalties and </a:t>
                    </a:r>
                    <a:r>
                      <a:rPr lang="en-ZA" dirty="0" smtClean="0"/>
                      <a:t>Refunds </a:t>
                    </a:r>
                    <a:r>
                      <a:rPr lang="en-ZA" dirty="0"/>
                      <a:t>
</a:t>
                    </a:r>
                    <a:r>
                      <a:rPr lang="en-ZA" dirty="0" smtClean="0"/>
                      <a:t>14%</a:t>
                    </a:r>
                    <a:endParaRPr lang="en-ZA" dirty="0"/>
                  </a:p>
                </c:rich>
              </c:tx>
              <c:showCatName val="1"/>
              <c:showPercent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Investment Income
</a:t>
                    </a:r>
                    <a:r>
                      <a:rPr lang="en-US" smtClean="0"/>
                      <a:t>43%</a:t>
                    </a:r>
                    <a:endParaRPr lang="en-US"/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Revenue!$M$11:$M$14</c:f>
              <c:strCache>
                <c:ptCount val="4"/>
                <c:pt idx="0">
                  <c:v>Rental Income</c:v>
                </c:pt>
                <c:pt idx="1">
                  <c:v>Other Income(Servitudes,Royalties and Refund on Legal Fees</c:v>
                </c:pt>
                <c:pt idx="2">
                  <c:v>Investment Income</c:v>
                </c:pt>
                <c:pt idx="3">
                  <c:v>Transfer payments</c:v>
                </c:pt>
              </c:strCache>
            </c:strRef>
          </c:cat>
          <c:val>
            <c:numRef>
              <c:f>Revenue!$N$11:$N$14</c:f>
              <c:numCache>
                <c:formatCode>_(* #,##0.00_);_(* \(#,##0.00\);_(* "-"??_);_(@_)</c:formatCode>
                <c:ptCount val="4"/>
                <c:pt idx="0">
                  <c:v>2049955</c:v>
                </c:pt>
                <c:pt idx="1">
                  <c:v>236126</c:v>
                </c:pt>
                <c:pt idx="2">
                  <c:v>4009845</c:v>
                </c:pt>
                <c:pt idx="3">
                  <c:v>1182000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411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7" y="0"/>
            <a:ext cx="2945659" cy="496411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>
              <a:defRPr sz="1200"/>
            </a:lvl1pPr>
          </a:lstStyle>
          <a:p>
            <a:fld id="{451D4174-2CC8-8F44-A942-2E7C82DE6BAF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30093"/>
            <a:ext cx="2945659" cy="496411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7" y="9430093"/>
            <a:ext cx="2945659" cy="496411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>
              <a:defRPr sz="1200"/>
            </a:lvl1pPr>
          </a:lstStyle>
          <a:p>
            <a:fld id="{6FAD2927-A652-A541-99D2-A8010AE23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28412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411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6411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>
              <a:defRPr sz="1200"/>
            </a:lvl1pPr>
          </a:lstStyle>
          <a:p>
            <a:fld id="{D119015C-87EB-D247-94B7-91D03DB64BF5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65" tIns="45482" rIns="90965" bIns="454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1"/>
          </a:xfrm>
          <a:prstGeom prst="rect">
            <a:avLst/>
          </a:prstGeom>
        </p:spPr>
        <p:txBody>
          <a:bodyPr vert="horz" lIns="90965" tIns="45482" rIns="90965" bIns="454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30093"/>
            <a:ext cx="2945659" cy="496411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30093"/>
            <a:ext cx="2945659" cy="496411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>
              <a:defRPr sz="1200"/>
            </a:lvl1pPr>
          </a:lstStyle>
          <a:p>
            <a:fld id="{BF1ED483-D731-A442-957C-1BCB4EBAF4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46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ED483-D731-A442-957C-1BCB4EBAF4B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5505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EA22-89A4-B246-8FC1-1022FD3B9110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4122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B051-59C1-CD49-874A-140B5D6CCACE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743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6DDB-CE1A-C64F-88F3-4356338852A3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826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815C-9147-6945-8329-AFE98E03618D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7516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EC93-19AF-6E40-A481-4E9AF2673FF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2390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0152-1A12-7847-945D-5924BB3F2461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9673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5756-14EA-7342-BAF1-AFC250D4CCEB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1714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C2E6-5873-7343-A116-F2FC4E339C54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996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4FD9-F93F-DF4C-AB3A-E3F128840487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455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459A-9479-7A48-A87F-EE508C31AB98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2031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AA8C-FA92-AF4C-A910-88951FEEB398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638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DC78-EE2F-2448-88D1-0F53BF9E156D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43466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F99B-F8EE-9142-8DD5-FF0B642C80E0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513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18CC-8239-CC4F-AA82-E432CAD0C463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62744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32B6-ECCA-4A46-B451-4D88B0C651D4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62493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FEFC-640A-CD4E-9C84-591F78466410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66755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EA05-77D4-E749-9C01-A88752CADC60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41225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BCA1-77DF-3344-8DA2-531ECAA633F7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41594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859C-85BB-0A45-84BA-C01E04F8BD2D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9358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7349-A381-8F45-93E4-9A2293BFA051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89003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E441-A521-5A4F-9399-912C320B114C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09008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FD4E-1E02-CF4F-80B5-393C6C2C4A40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034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4159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643-1E7F-5746-991C-7D517EBFE40D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01184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3C1D7-3168-BB46-B7B5-833F7D0FEF2E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11666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27EF-4065-5D4C-8D5E-08E766AE5EA5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7437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C50D-03C7-5E47-9517-33251A0958A4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8264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0458-F013-9348-99E0-4BFCFC197D44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75163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D119-BFC1-D64F-9974-3C0293D29111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41225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515F-9247-EA40-B3B0-094E5E1695C7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41594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4F7B-FB17-414A-A503-752C801EEF4E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9358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6DB1-89CB-AF4A-81EE-420E32A023FD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8900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6A32-D425-8243-8E1B-7646BEEAECE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090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9FC6-C7AB-8F4C-9BD6-EBF42EF32B49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9358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601E-7CEC-4444-AC80-661ABF00A6B1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03444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C657-5BF5-9840-9FD7-439D5E3C6C85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01184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AC5A-23F6-AE40-BE6F-9A70628FE9C4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11666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DEEC-9530-DD44-B748-8BA462EF80B5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7437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501C-4E77-1B4C-9440-3232926FAB04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8264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0EE1-D9B2-4548-95F8-BDB912BCE4A0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751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65FF-EE25-704C-B84C-E24175F4BB08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890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D304-D281-A24F-85DD-CB6267202B7B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090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CF4AE-0D66-6040-B4B7-E3D3D1AE0F27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034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3402-0B96-1D4A-9C06-70404A4BC348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011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F760-4621-7C4E-98E6-68DAEBD199B9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116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0347" y="6413500"/>
            <a:ext cx="11556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BFC84A7B-B06B-3042-972D-425F55DE3231}" type="datetime1">
              <a:rPr lang="en-ZA" smtClean="0"/>
              <a:pPr/>
              <a:t>2016/09/01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350" y="64039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701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8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48478-AE5B-F04A-8AA8-1749CE7B6B58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338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977D0-6AE2-E244-B167-17C137F5BB88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701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A9ADF-5D4C-5A4D-BDEE-DFED0EFE5909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B2815-CB53-8043-BC2D-666FA1CCB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701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7BD4-F207-4B4E-B35E-4A527FFFEB75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14500" y="619125"/>
            <a:ext cx="7258050" cy="1752600"/>
          </a:xfrm>
        </p:spPr>
        <p:txBody>
          <a:bodyPr>
            <a:normAutofit fontScale="92500" lnSpcReduction="10000"/>
          </a:bodyPr>
          <a:lstStyle/>
          <a:p>
            <a:r>
              <a:rPr lang="en-ZA" b="1" dirty="0" smtClean="0">
                <a:solidFill>
                  <a:schemeClr val="tx1"/>
                </a:solidFill>
              </a:rPr>
              <a:t>INGONYAMA TRUST BOARD’S 4</a:t>
            </a:r>
            <a:r>
              <a:rPr lang="en-ZA" b="1" baseline="30000" dirty="0" smtClean="0">
                <a:solidFill>
                  <a:schemeClr val="tx1"/>
                </a:solidFill>
              </a:rPr>
              <a:t>th</a:t>
            </a:r>
            <a:r>
              <a:rPr lang="en-ZA" b="1" dirty="0" smtClean="0">
                <a:solidFill>
                  <a:schemeClr val="tx1"/>
                </a:solidFill>
              </a:rPr>
              <a:t>  QUARTER PERFORMANCE AND FINANCIAL REPORT: 2015 – 2016 FINANCIAL YEAR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1714500" y="3162300"/>
            <a:ext cx="7258050" cy="87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400" b="1" dirty="0" smtClean="0">
                <a:solidFill>
                  <a:schemeClr val="accent6">
                    <a:lumMod val="75000"/>
                  </a:schemeClr>
                </a:solidFill>
              </a:rPr>
              <a:t>PRESENTATION TO THE PORTFOLIO COMMITTEE ON RURAL DEVELOPMENT AND LAND REFORM</a:t>
            </a:r>
            <a:endParaRPr lang="en-ZA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1714500" y="4648200"/>
            <a:ext cx="7258050" cy="4381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400" b="1" smtClean="0">
                <a:solidFill>
                  <a:schemeClr val="accent6">
                    <a:lumMod val="75000"/>
                  </a:schemeClr>
                </a:solidFill>
              </a:rPr>
              <a:t>DATE : 31 AUGUST </a:t>
            </a:r>
            <a:r>
              <a:rPr lang="en-ZA" sz="2400" b="1" dirty="0" smtClean="0">
                <a:solidFill>
                  <a:schemeClr val="accent6">
                    <a:lumMod val="75000"/>
                  </a:schemeClr>
                </a:solidFill>
              </a:rPr>
              <a:t>2016</a:t>
            </a:r>
            <a:endParaRPr lang="en-ZA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24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5913"/>
            <a:ext cx="8229600" cy="1143000"/>
          </a:xfrm>
        </p:spPr>
        <p:txBody>
          <a:bodyPr/>
          <a:lstStyle/>
          <a:p>
            <a:r>
              <a:rPr lang="en-ZA" dirty="0" smtClean="0"/>
              <a:t>FINANCIAL PERFORMANCE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71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14325"/>
            <a:ext cx="9144000" cy="748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 4th QUARTER EXPENDITURE 2015/2016</a:t>
            </a:r>
            <a:endParaRPr lang="en-US" sz="3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7601233"/>
              </p:ext>
            </p:extLst>
          </p:nvPr>
        </p:nvGraphicFramePr>
        <p:xfrm>
          <a:off x="295275" y="1851772"/>
          <a:ext cx="8601075" cy="3309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91570"/>
                <a:gridCol w="1411492"/>
                <a:gridCol w="1569086"/>
                <a:gridCol w="1308760"/>
                <a:gridCol w="1298373"/>
                <a:gridCol w="1121794"/>
              </a:tblGrid>
              <a:tr h="33910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Item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Annual</a:t>
                      </a:r>
                      <a:r>
                        <a:rPr lang="en-ZA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Budget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4th Quarter Spending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% of total budget spent</a:t>
                      </a:r>
                      <a:r>
                        <a:rPr lang="en-ZA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for the 4</a:t>
                      </a:r>
                      <a:r>
                        <a:rPr lang="en-ZA" sz="1400" b="1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</a:t>
                      </a:r>
                      <a:r>
                        <a:rPr lang="en-ZA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quarter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Spending to</a:t>
                      </a:r>
                      <a:r>
                        <a:rPr lang="en-ZA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the end of 4th Quarter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Percentage of Total Budget Spent end of 4th Quarter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</a:tr>
              <a:tr h="166090"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b="1" i="1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n-ZA" sz="16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n-ZA" sz="16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en-ZA" sz="16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n-ZA" sz="16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en-ZA" sz="16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</a:tr>
              <a:tr h="166090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 dirty="0" smtClean="0">
                          <a:effectLst/>
                          <a:latin typeface="+mj-lt"/>
                        </a:rPr>
                        <a:t>ADMINISTRATION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59 </a:t>
                      </a:r>
                      <a:r>
                        <a:rPr lang="en-ZA" sz="1400" u="none" strike="noStrike" dirty="0" smtClean="0">
                          <a:effectLst/>
                          <a:latin typeface="+mj-lt"/>
                        </a:rPr>
                        <a:t>139</a:t>
                      </a:r>
                      <a:r>
                        <a:rPr lang="en-ZA" sz="1400" u="none" strike="noStrike" baseline="0" dirty="0" smtClean="0">
                          <a:effectLst/>
                          <a:latin typeface="+mj-lt"/>
                        </a:rPr>
                        <a:t> 186.11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13 501 851.05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23.40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37 017 340.43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62.59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</a:tr>
              <a:tr h="415052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 smtClean="0">
                          <a:effectLst/>
                          <a:latin typeface="+mj-lt"/>
                        </a:rPr>
                        <a:t>LAND MANAGEMENT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2 785 900.05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lang="en-ZA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204 488.01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43.24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1 409 304.00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50.59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</a:tr>
              <a:tr h="173011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 smtClean="0">
                          <a:effectLst/>
                          <a:latin typeface="+mj-lt"/>
                        </a:rPr>
                        <a:t>RURAL DEVELOPMENT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    9 000 000.00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u="none" strike="noStrike" dirty="0" smtClean="0">
                        <a:effectLst/>
                        <a:latin typeface="+mj-lt"/>
                      </a:endParaRPr>
                    </a:p>
                    <a:p>
                      <a:pPr algn="r" fontAlgn="b"/>
                      <a:r>
                        <a:rPr lang="en-ZA" sz="1400" u="none" strike="noStrike" dirty="0" smtClean="0">
                          <a:effectLst/>
                          <a:latin typeface="+mj-lt"/>
                        </a:rPr>
                        <a:t>1</a:t>
                      </a:r>
                      <a:r>
                        <a:rPr lang="en-ZA" sz="1400" u="none" strike="noStrike" baseline="0" dirty="0" smtClean="0">
                          <a:effectLst/>
                          <a:latin typeface="+mj-lt"/>
                        </a:rPr>
                        <a:t> 071 309.16</a:t>
                      </a:r>
                      <a:r>
                        <a:rPr lang="en-ZA" sz="1400" u="none" strike="noStrike" dirty="0" smtClean="0">
                          <a:effectLst/>
                          <a:latin typeface="+mj-lt"/>
                        </a:rPr>
                        <a:t>    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11.90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6 197 797.98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68.86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</a:tr>
              <a:tr h="166090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 smtClean="0">
                          <a:effectLst/>
                          <a:latin typeface="+mj-lt"/>
                        </a:rPr>
                        <a:t>TRADITIONAL COUNCIL SUPPORT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16 766 </a:t>
                      </a:r>
                      <a:r>
                        <a:rPr lang="en-ZA" sz="1400" u="none" strike="noStrike" dirty="0" smtClean="0">
                          <a:effectLst/>
                          <a:latin typeface="+mj-lt"/>
                        </a:rPr>
                        <a:t>610.00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1 036 048.44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6.18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6 167 237.69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36.78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</a:tr>
              <a:tr h="173011">
                <a:tc>
                  <a:txBody>
                    <a:bodyPr/>
                    <a:lstStyle/>
                    <a:p>
                      <a:pPr algn="l" fontAlgn="b"/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effectLst/>
                          <a:latin typeface="+mj-lt"/>
                        </a:rPr>
                        <a:t> 87 </a:t>
                      </a:r>
                      <a:r>
                        <a:rPr lang="en-ZA" sz="1400" b="1" u="none" strike="noStrike" dirty="0" smtClean="0">
                          <a:effectLst/>
                          <a:latin typeface="+mj-lt"/>
                        </a:rPr>
                        <a:t>691 696.16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 smtClean="0">
                          <a:effectLst/>
                          <a:latin typeface="+mj-lt"/>
                        </a:rPr>
                        <a:t>16 813</a:t>
                      </a:r>
                      <a:r>
                        <a:rPr lang="en-ZA" sz="1400" b="1" u="none" strike="noStrike" baseline="0" dirty="0" smtClean="0">
                          <a:effectLst/>
                          <a:latin typeface="+mj-lt"/>
                        </a:rPr>
                        <a:t> 696.66</a:t>
                      </a:r>
                      <a:r>
                        <a:rPr lang="en-ZA" sz="1400" b="1" u="none" strike="noStrike" dirty="0" smtClean="0">
                          <a:effectLst/>
                          <a:latin typeface="+mj-lt"/>
                        </a:rPr>
                        <a:t>    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19.17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50 464 942.84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57.92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23825" y="1363687"/>
            <a:ext cx="889635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">
              <a:defRPr/>
            </a:pPr>
            <a:r>
              <a:rPr lang="en-ZA" dirty="0"/>
              <a:t>EXPENDITURE PER PROGRAMME</a:t>
            </a:r>
            <a:endParaRPr lang="en-ZA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307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812"/>
          </a:xfrm>
        </p:spPr>
        <p:txBody>
          <a:bodyPr>
            <a:noAutofit/>
          </a:bodyPr>
          <a:lstStyle/>
          <a:p>
            <a:r>
              <a:rPr lang="en-ZA" sz="2800" dirty="0" smtClean="0"/>
              <a:t>Actual spending per programme – Quarter 4</a:t>
            </a:r>
            <a:endParaRPr lang="en-ZA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25423625"/>
              </p:ext>
            </p:extLst>
          </p:nvPr>
        </p:nvGraphicFramePr>
        <p:xfrm>
          <a:off x="180976" y="1095376"/>
          <a:ext cx="8743950" cy="503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157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748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 4 </a:t>
            </a:r>
            <a:r>
              <a:rPr lang="en-US" sz="3600" dirty="0" err="1" smtClean="0"/>
              <a:t>th</a:t>
            </a:r>
            <a:r>
              <a:rPr lang="en-US" sz="3600" dirty="0" smtClean="0"/>
              <a:t> QUARTER EXPENDITURE 2015/2016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123825" y="1000022"/>
            <a:ext cx="889635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">
              <a:defRPr/>
            </a:pPr>
            <a:r>
              <a:rPr lang="en-ZA" dirty="0"/>
              <a:t>EXPENDITURE PER ECONOMIC CLASSIFICATION</a:t>
            </a:r>
            <a:endParaRPr lang="en-ZA" b="1" i="1" dirty="0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1781512"/>
              </p:ext>
            </p:extLst>
          </p:nvPr>
        </p:nvGraphicFramePr>
        <p:xfrm>
          <a:off x="219075" y="1615532"/>
          <a:ext cx="8782050" cy="3178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/>
                <a:gridCol w="1200150"/>
                <a:gridCol w="1104900"/>
                <a:gridCol w="1133475"/>
                <a:gridCol w="1514475"/>
                <a:gridCol w="1619250"/>
              </a:tblGrid>
              <a:tr h="168094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Item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Annual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Spending 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% of the total budget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 dirty="0">
                          <a:effectLst/>
                        </a:rPr>
                        <a:t>Spending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 dirty="0">
                          <a:effectLst/>
                        </a:rPr>
                        <a:t>% of the total budget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solidFill>
                      <a:srgbClr val="92D050"/>
                    </a:solidFill>
                  </a:tcPr>
                </a:tc>
              </a:tr>
              <a:tr h="175098">
                <a:tc>
                  <a:txBody>
                    <a:bodyPr/>
                    <a:lstStyle/>
                    <a:p>
                      <a:pPr algn="l" fontAlgn="b"/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 dirty="0">
                          <a:effectLst/>
                        </a:rPr>
                        <a:t>Budget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 dirty="0">
                          <a:effectLst/>
                        </a:rPr>
                        <a:t>Fourth Quarter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 dirty="0">
                          <a:effectLst/>
                        </a:rPr>
                        <a:t>spend for the 4th Quarter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 dirty="0">
                          <a:effectLst/>
                        </a:rPr>
                        <a:t>to end of March 2016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 dirty="0">
                          <a:effectLst/>
                        </a:rPr>
                        <a:t>spend to end of March 2016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>
                    <a:solidFill>
                      <a:srgbClr val="92D050"/>
                    </a:solidFill>
                  </a:tcPr>
                </a:tc>
              </a:tr>
              <a:tr h="168094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u="none" strike="noStrike" dirty="0">
                          <a:effectLst/>
                        </a:rPr>
                        <a:t>Economic Classification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  <a:tr h="168094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Compensation of employees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19 100 396.00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4 746 302.57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                            24.85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    18 051 701.00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                                 </a:t>
                      </a:r>
                      <a:r>
                        <a:rPr lang="en-ZA" sz="1100" u="none" strike="noStrike" dirty="0" smtClean="0">
                          <a:effectLst/>
                        </a:rPr>
                        <a:t>   94.51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  <a:tr h="168094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Goods and Services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43 295 509.16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11 </a:t>
                      </a:r>
                      <a:r>
                        <a:rPr lang="en-ZA" sz="1100" u="none" strike="noStrike" dirty="0" smtClean="0">
                          <a:effectLst/>
                        </a:rPr>
                        <a:t>363 735.59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                            </a:t>
                      </a:r>
                      <a:r>
                        <a:rPr lang="en-ZA" sz="1100" u="none" strike="noStrike" dirty="0" smtClean="0">
                          <a:effectLst/>
                        </a:rPr>
                        <a:t>26.25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    </a:t>
                      </a:r>
                      <a:r>
                        <a:rPr lang="en-ZA" sz="1100" u="none" strike="noStrike" dirty="0" smtClean="0">
                          <a:effectLst/>
                        </a:rPr>
                        <a:t>27</a:t>
                      </a:r>
                      <a:r>
                        <a:rPr lang="en-ZA" sz="1100" u="none" strike="noStrike" baseline="0" dirty="0" smtClean="0">
                          <a:effectLst/>
                        </a:rPr>
                        <a:t> 024 297.81</a:t>
                      </a:r>
                      <a:r>
                        <a:rPr lang="en-ZA" sz="1100" u="none" strike="noStrike" dirty="0" smtClean="0">
                          <a:effectLst/>
                        </a:rPr>
                        <a:t>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                                 </a:t>
                      </a:r>
                      <a:r>
                        <a:rPr lang="en-ZA" sz="1100" u="none" strike="noStrike" dirty="0" smtClean="0">
                          <a:effectLst/>
                        </a:rPr>
                        <a:t>62.42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  <a:tr h="351603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Rent </a:t>
                      </a:r>
                      <a:r>
                        <a:rPr lang="en-ZA" sz="1100" u="none" strike="noStrike" dirty="0" smtClean="0">
                          <a:effectLst/>
                        </a:rPr>
                        <a:t> </a:t>
                      </a:r>
                      <a:r>
                        <a:rPr lang="en-ZA" sz="1100" u="none" strike="noStrike" dirty="0">
                          <a:effectLst/>
                        </a:rPr>
                        <a:t>- Ulundi Office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219 615.00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54 450.00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                            24.79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          217 800.00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                                 99.17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  <a:tr h="168094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Capital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</a:t>
                      </a:r>
                      <a:r>
                        <a:rPr lang="en-ZA" sz="1100" u="none" strike="noStrike" dirty="0" smtClean="0">
                          <a:effectLst/>
                        </a:rPr>
                        <a:t>25</a:t>
                      </a:r>
                      <a:r>
                        <a:rPr lang="en-ZA" sz="1100" u="none" strike="noStrike" baseline="0" dirty="0" smtClean="0">
                          <a:effectLst/>
                        </a:rPr>
                        <a:t> 076 176.00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</a:t>
                      </a:r>
                      <a:r>
                        <a:rPr lang="en-ZA" sz="1100" u="none" strike="noStrike" dirty="0" smtClean="0">
                          <a:effectLst/>
                        </a:rPr>
                        <a:t> 649</a:t>
                      </a:r>
                      <a:r>
                        <a:rPr lang="en-ZA" sz="1100" u="none" strike="noStrike" baseline="0" dirty="0" smtClean="0">
                          <a:effectLst/>
                        </a:rPr>
                        <a:t> 208.50</a:t>
                      </a:r>
                      <a:r>
                        <a:rPr lang="en-ZA" sz="1100" u="none" strike="noStrike" dirty="0" smtClean="0">
                          <a:effectLst/>
                        </a:rPr>
                        <a:t>  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</a:t>
                      </a:r>
                      <a:r>
                        <a:rPr lang="en-ZA" sz="1100" u="none" strike="noStrike" dirty="0" smtClean="0">
                          <a:effectLst/>
                        </a:rPr>
                        <a:t>2.59                                      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 </a:t>
                      </a:r>
                      <a:r>
                        <a:rPr lang="en-ZA" sz="1100" u="none" strike="noStrike" dirty="0" smtClean="0">
                          <a:effectLst/>
                        </a:rPr>
                        <a:t>       5 497</a:t>
                      </a:r>
                      <a:r>
                        <a:rPr lang="en-ZA" sz="1100" u="none" strike="noStrike" baseline="0" dirty="0" smtClean="0">
                          <a:effectLst/>
                        </a:rPr>
                        <a:t> 881.29</a:t>
                      </a:r>
                      <a:r>
                        <a:rPr lang="en-ZA" sz="1100" u="none" strike="noStrike" dirty="0" smtClean="0">
                          <a:effectLst/>
                        </a:rPr>
                        <a:t>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                                   </a:t>
                      </a:r>
                      <a:r>
                        <a:rPr lang="en-ZA" sz="1100" u="none" strike="noStrike" dirty="0" smtClean="0">
                          <a:effectLst/>
                        </a:rPr>
                        <a:t>21.92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  <a:tr h="168094"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  <a:tr h="362976"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  <a:tr h="175098"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u="none" strike="noStrike" dirty="0">
                          <a:effectLst/>
                        </a:rPr>
                        <a:t> 87 691 696.16 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u="none" strike="noStrike" dirty="0">
                          <a:effectLst/>
                        </a:rPr>
                        <a:t> 16 </a:t>
                      </a:r>
                      <a:r>
                        <a:rPr lang="en-ZA" sz="1100" b="1" u="none" strike="noStrike" dirty="0" smtClean="0">
                          <a:effectLst/>
                        </a:rPr>
                        <a:t>813 696.66 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u="none" strike="noStrike" dirty="0">
                          <a:effectLst/>
                        </a:rPr>
                        <a:t>                </a:t>
                      </a:r>
                      <a:r>
                        <a:rPr lang="en-ZA" sz="1100" b="1" u="none" strike="noStrike" dirty="0" smtClean="0">
                          <a:effectLst/>
                        </a:rPr>
                        <a:t>19.17                     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u="none" strike="noStrike" dirty="0" smtClean="0">
                          <a:effectLst/>
                        </a:rPr>
                        <a:t>          </a:t>
                      </a:r>
                      <a:r>
                        <a:rPr lang="en-ZA" sz="1100" b="1" u="none" strike="noStrike" dirty="0">
                          <a:effectLst/>
                        </a:rPr>
                        <a:t>50 </a:t>
                      </a:r>
                      <a:r>
                        <a:rPr lang="en-ZA" sz="1100" b="1" u="none" strike="noStrike" dirty="0" smtClean="0">
                          <a:effectLst/>
                        </a:rPr>
                        <a:t>791</a:t>
                      </a:r>
                      <a:r>
                        <a:rPr lang="en-ZA" sz="1100" b="1" u="none" strike="noStrike" baseline="0" dirty="0" smtClean="0">
                          <a:effectLst/>
                        </a:rPr>
                        <a:t> 680.10</a:t>
                      </a:r>
                      <a:r>
                        <a:rPr lang="en-ZA" sz="1100" b="1" u="none" strike="noStrike" dirty="0" smtClean="0">
                          <a:effectLst/>
                        </a:rPr>
                        <a:t> 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u="none" strike="noStrike" dirty="0">
                          <a:effectLst/>
                        </a:rPr>
                        <a:t>                                           </a:t>
                      </a:r>
                      <a:r>
                        <a:rPr lang="en-ZA" sz="1100" b="1" u="none" strike="noStrike" dirty="0" smtClean="0">
                          <a:effectLst/>
                        </a:rPr>
                        <a:t>57.92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7019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NOTES ON EXPENDITURE 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642286"/>
            <a:ext cx="9144000" cy="45259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n-US" sz="2000" dirty="0" smtClean="0"/>
              <a:t>The total expenditure for Quarter </a:t>
            </a:r>
            <a:r>
              <a:rPr lang="en-US" sz="2000" dirty="0"/>
              <a:t>4</a:t>
            </a:r>
            <a:r>
              <a:rPr lang="en-US" sz="2000" dirty="0" smtClean="0"/>
              <a:t> amounted to R16.8m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en-US" sz="2000" dirty="0" smtClean="0"/>
              <a:t>19.17% of the total budget was spent for Quarter 4 (including </a:t>
            </a:r>
            <a:r>
              <a:rPr lang="en-US" sz="2000" dirty="0"/>
              <a:t>c</a:t>
            </a:r>
            <a:r>
              <a:rPr lang="en-US" sz="2000" dirty="0" smtClean="0"/>
              <a:t>apital expenditure)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en-US" sz="2000" dirty="0" smtClean="0"/>
              <a:t>24.85 % of the total salary budget was  spent in quarter 4.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en-US" sz="2000" dirty="0" smtClean="0"/>
              <a:t>26.25 % of the total goods and services budget was </a:t>
            </a:r>
            <a:r>
              <a:rPr lang="en-US" sz="2000" dirty="0" err="1" smtClean="0"/>
              <a:t>utilised</a:t>
            </a:r>
            <a:r>
              <a:rPr lang="en-US" sz="2000" dirty="0" smtClean="0"/>
              <a:t> for quarter 4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en-US" sz="2000" dirty="0" smtClean="0"/>
              <a:t>The total transfer payment was </a:t>
            </a:r>
            <a:r>
              <a:rPr lang="en-US" sz="2000" dirty="0" err="1" smtClean="0"/>
              <a:t>utilised</a:t>
            </a:r>
            <a:r>
              <a:rPr lang="en-US" sz="2000" dirty="0" smtClean="0"/>
              <a:t> for the year.</a:t>
            </a:r>
          </a:p>
          <a:p>
            <a:pPr>
              <a:buFont typeface="Courier New" pitchFamily="49" charset="0"/>
              <a:buChar char="o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55260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0862"/>
          </a:xfrm>
        </p:spPr>
        <p:txBody>
          <a:bodyPr>
            <a:noAutofit/>
          </a:bodyPr>
          <a:lstStyle/>
          <a:p>
            <a:r>
              <a:rPr lang="en-US" sz="2400" dirty="0"/>
              <a:t>Spending per Economic Classification - Quarter </a:t>
            </a:r>
            <a:r>
              <a:rPr lang="en-US" sz="2400" dirty="0" smtClean="0"/>
              <a:t>4</a:t>
            </a:r>
            <a:endParaRPr lang="en-ZA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49327199"/>
              </p:ext>
            </p:extLst>
          </p:nvPr>
        </p:nvGraphicFramePr>
        <p:xfrm>
          <a:off x="381001" y="1009650"/>
          <a:ext cx="8562974" cy="529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889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55274"/>
            <a:ext cx="9144000" cy="579726"/>
          </a:xfrm>
        </p:spPr>
        <p:txBody>
          <a:bodyPr>
            <a:noAutofit/>
          </a:bodyPr>
          <a:lstStyle/>
          <a:p>
            <a:r>
              <a:rPr lang="en-US" sz="3600" dirty="0" smtClean="0"/>
              <a:t>SCHEDULE OF GOODS AND SERVICES</a:t>
            </a:r>
            <a:endParaRPr lang="en-US" sz="3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8315609"/>
              </p:ext>
            </p:extLst>
          </p:nvPr>
        </p:nvGraphicFramePr>
        <p:xfrm>
          <a:off x="361950" y="690438"/>
          <a:ext cx="8267700" cy="57753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1650"/>
                <a:gridCol w="2686050"/>
              </a:tblGrid>
              <a:tr h="32873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Item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Quarter Actual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682">
                <a:tc>
                  <a:txBody>
                    <a:bodyPr/>
                    <a:lstStyle/>
                    <a:p>
                      <a:endParaRPr lang="en-US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/>
                        <a:t>R</a:t>
                      </a:r>
                      <a:endParaRPr lang="en-US" sz="1400" b="1" i="1" dirty="0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Legal fees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373 415.97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Provision for Doubtful Debts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1 655 097.00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Staff Training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80 391.32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 Tenure Information System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7 113.25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Advertising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144 464.61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Bank Charges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18 683.14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Cleaning  repairs &amp; other expenses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337 351.81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Payments </a:t>
                      </a:r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community beneficiaries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</a:t>
                      </a:r>
                      <a:r>
                        <a:rPr lang="en-ZA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036 048.44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Projects launches and informative meetings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232 691.25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 Identification and Management Plan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576 230.00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Workshops and road shows and Co-operation agreement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621 144.76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HRM Strategy and Communication Strategy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4 727.04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Board 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Members’ </a:t>
                      </a:r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Remuneration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495 850.42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3 169 159.00 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75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88624"/>
            <a:ext cx="9144000" cy="579726"/>
          </a:xfrm>
        </p:spPr>
        <p:txBody>
          <a:bodyPr>
            <a:noAutofit/>
          </a:bodyPr>
          <a:lstStyle/>
          <a:p>
            <a:r>
              <a:rPr lang="en-US" sz="3200" dirty="0" smtClean="0"/>
              <a:t>SCHEDULE OF GOODS AND SERVICES (</a:t>
            </a:r>
            <a:r>
              <a:rPr lang="en-US" sz="3200" dirty="0" err="1" smtClean="0"/>
              <a:t>contd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088527"/>
              </p:ext>
            </p:extLst>
          </p:nvPr>
        </p:nvGraphicFramePr>
        <p:xfrm>
          <a:off x="449119" y="713740"/>
          <a:ext cx="8332931" cy="58801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0206"/>
                <a:gridCol w="2752725"/>
              </a:tblGrid>
              <a:tr h="4292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Item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4th Quarter Actual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1445">
                <a:tc>
                  <a:txBody>
                    <a:bodyPr/>
                    <a:lstStyle/>
                    <a:p>
                      <a:endParaRPr lang="en-US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 smtClean="0"/>
                        <a:t>R</a:t>
                      </a:r>
                      <a:endParaRPr lang="en-US" sz="11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Agricultural Projects - Expenses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1 071 309.16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Insurance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125 162.37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Motor Vehicle Expenses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91 183.91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External Audit Fees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32 429.51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Internal Audit Committee Remuneration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1 756.98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Internal Audit Fees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59 429.06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Crockery and Cutlery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1 982.11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Computer Software/Licencing Fee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11 363.18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Stationery and Printing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230 914.91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Travel ,Accomodations ,Meetings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531 447.38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Electricity and Water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260 796.71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Security Expenses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141 721.81 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Telephone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51 870.49 </a:t>
                      </a: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</a:t>
                      </a:r>
                      <a:r>
                        <a:rPr lang="en-Z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</a:t>
                      </a:r>
                      <a:r>
                        <a:rPr lang="en-ZA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735.59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4231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5327471"/>
              </p:ext>
            </p:extLst>
          </p:nvPr>
        </p:nvGraphicFramePr>
        <p:xfrm>
          <a:off x="219075" y="886568"/>
          <a:ext cx="8429625" cy="52888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7450"/>
                <a:gridCol w="1476375"/>
                <a:gridCol w="1485900"/>
                <a:gridCol w="1543050"/>
                <a:gridCol w="1466850"/>
              </a:tblGrid>
              <a:tr h="870713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Item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Actua</a:t>
                      </a:r>
                      <a:r>
                        <a:rPr lang="en-ZA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 income for the 4</a:t>
                      </a:r>
                      <a:r>
                        <a:rPr lang="en-ZA" sz="1400" b="1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</a:t>
                      </a:r>
                      <a:r>
                        <a:rPr lang="en-ZA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Quarter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Cumulative to</a:t>
                      </a:r>
                      <a:r>
                        <a:rPr lang="en-ZA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the end of 4</a:t>
                      </a:r>
                      <a:r>
                        <a:rPr lang="en-ZA" sz="1400" b="1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</a:t>
                      </a:r>
                      <a:r>
                        <a:rPr lang="en-ZA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Quarter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Budget for the year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Cumulative</a:t>
                      </a:r>
                      <a:r>
                        <a:rPr lang="en-ZA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actual over budget percentage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</a:tr>
              <a:tr h="253777"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b="1" i="1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n-ZA" sz="16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n-ZA" sz="16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n-ZA" sz="16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en-ZA" sz="16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20" marR="6920" marT="6920" marB="0" anchor="b"/>
                </a:tc>
              </a:tr>
              <a:tr h="30846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RENTAL INCOME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  </a:t>
                      </a:r>
                      <a:r>
                        <a:rPr lang="en-US" sz="1400" baseline="0" dirty="0" smtClean="0"/>
                        <a:t>  2</a:t>
                      </a:r>
                      <a:r>
                        <a:rPr lang="en-US" sz="1400" dirty="0" smtClean="0"/>
                        <a:t>,049,955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 23,624,935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 17,642,621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133,91%</a:t>
                      </a:r>
                      <a:endParaRPr lang="en-US" sz="1400" dirty="0"/>
                    </a:p>
                  </a:txBody>
                  <a:tcPr/>
                </a:tc>
              </a:tr>
              <a:tr h="7403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OTHER</a:t>
                      </a:r>
                      <a:r>
                        <a:rPr lang="en-US" sz="1400" baseline="0" dirty="0" smtClean="0"/>
                        <a:t> INCOME  (</a:t>
                      </a:r>
                      <a:r>
                        <a:rPr lang="en-US" sz="1400" dirty="0" smtClean="0"/>
                        <a:t>SERVITUDES,ROYALTIES, REFUNDS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 </a:t>
                      </a:r>
                      <a:r>
                        <a:rPr lang="en-US" sz="1400" baseline="0" dirty="0" smtClean="0"/>
                        <a:t>   1,057</a:t>
                      </a:r>
                      <a:r>
                        <a:rPr lang="en-US" sz="1400" dirty="0" smtClean="0"/>
                        <a:t>,271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   2,070,908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      352,650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587,24%</a:t>
                      </a:r>
                      <a:endParaRPr lang="en-US" sz="1400" dirty="0"/>
                    </a:p>
                  </a:txBody>
                  <a:tcPr/>
                </a:tc>
              </a:tr>
              <a:tr h="30846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INVESTMENT INCOME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R    3,188,700</a:t>
                      </a:r>
                      <a:endParaRPr lang="en-US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 R 11,891,655</a:t>
                      </a:r>
                      <a:endParaRPr lang="en-US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 R 10,647,248</a:t>
                      </a:r>
                      <a:endParaRPr lang="en-US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/>
                        <a:t>  111,69%</a:t>
                      </a:r>
                      <a:endParaRPr lang="en-US" sz="1400" u="sng" dirty="0"/>
                    </a:p>
                  </a:txBody>
                  <a:tcPr/>
                </a:tc>
              </a:tr>
              <a:tr h="30846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u="sng" dirty="0"/>
                    </a:p>
                  </a:txBody>
                  <a:tcPr/>
                </a:tc>
              </a:tr>
              <a:tr h="95625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 INCOME EXCLUDING</a:t>
                      </a:r>
                      <a:r>
                        <a:rPr lang="en-US" sz="1400" b="1" baseline="0" dirty="0" smtClean="0"/>
                        <a:t> RESERVES AND TRANSFER PAYMENT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    6,295,926</a:t>
                      </a:r>
                      <a:endParaRPr lang="en-US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  37,587,498</a:t>
                      </a:r>
                      <a:endParaRPr lang="en-US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  28,642,519</a:t>
                      </a:r>
                      <a:endParaRPr lang="en-US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  131,23%</a:t>
                      </a:r>
                      <a:endParaRPr lang="en-US" sz="1400" b="1" u="sng" dirty="0"/>
                    </a:p>
                  </a:txBody>
                  <a:tcPr/>
                </a:tc>
              </a:tr>
              <a:tr h="308468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u="sng" dirty="0"/>
                    </a:p>
                  </a:txBody>
                  <a:tcPr/>
                </a:tc>
              </a:tr>
              <a:tr h="30846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TRANSFER</a:t>
                      </a:r>
                      <a:r>
                        <a:rPr lang="en-US" sz="1400" baseline="0" dirty="0" smtClean="0"/>
                        <a:t> PAYMENT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 smtClean="0"/>
                        <a:t>R    1,182,000</a:t>
                      </a:r>
                      <a:endParaRPr 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 smtClean="0"/>
                        <a:t>R  18,069,000</a:t>
                      </a:r>
                      <a:endParaRPr 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 smtClean="0"/>
                        <a:t>R  18,069,000</a:t>
                      </a:r>
                      <a:endParaRPr 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 smtClean="0"/>
                        <a:t>  100,00%</a:t>
                      </a:r>
                      <a:endParaRPr lang="en-US" sz="1400" u="none" dirty="0"/>
                    </a:p>
                  </a:txBody>
                  <a:tcPr/>
                </a:tc>
              </a:tr>
              <a:tr h="308468">
                <a:tc>
                  <a:txBody>
                    <a:bodyPr/>
                    <a:lstStyle/>
                    <a:p>
                      <a:r>
                        <a:rPr lang="en-US" sz="1400" b="0" u="none" dirty="0" smtClean="0"/>
                        <a:t>RESERVES</a:t>
                      </a:r>
                      <a:endParaRPr lang="en-US" sz="14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none" dirty="0" smtClean="0"/>
                        <a:t>-</a:t>
                      </a:r>
                      <a:endParaRPr lang="en-US" sz="14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none" dirty="0" smtClean="0"/>
                        <a:t>-</a:t>
                      </a:r>
                      <a:endParaRPr lang="en-US" sz="14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u="sng" dirty="0" smtClean="0"/>
                        <a:t>R  40,930,905</a:t>
                      </a:r>
                      <a:endParaRPr lang="en-US" sz="1400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u="sng" dirty="0" smtClean="0"/>
                        <a:t>    00,00%</a:t>
                      </a:r>
                      <a:endParaRPr lang="en-US" sz="1400" b="0" u="sng" dirty="0"/>
                    </a:p>
                  </a:txBody>
                  <a:tcPr/>
                </a:tc>
              </a:tr>
              <a:tr h="30846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u="sng" dirty="0"/>
                    </a:p>
                  </a:txBody>
                  <a:tcPr/>
                </a:tc>
              </a:tr>
              <a:tr h="30846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 INCOME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   7,477,926</a:t>
                      </a:r>
                      <a:endParaRPr lang="en-US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  55,656,498</a:t>
                      </a:r>
                      <a:endParaRPr lang="en-US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  87,642,424</a:t>
                      </a:r>
                      <a:endParaRPr lang="en-US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    63,50%</a:t>
                      </a:r>
                      <a:endParaRPr lang="en-US" sz="1400" b="1" u="sn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r>
              <a:rPr lang="en-US" dirty="0" smtClean="0"/>
              <a:t>SCHEDULE OF REVENUE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74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NOTES ON </a:t>
            </a:r>
            <a:r>
              <a:rPr lang="en-US" sz="3600" dirty="0" smtClean="0"/>
              <a:t>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</a:t>
            </a:r>
            <a:r>
              <a:rPr lang="en-US" sz="3600" dirty="0"/>
              <a:t>QUARTER </a:t>
            </a:r>
            <a:r>
              <a:rPr lang="en-US" sz="3600" dirty="0" smtClean="0"/>
              <a:t>INCOME</a:t>
            </a:r>
            <a:endParaRPr lang="en-US" sz="36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803400"/>
            <a:ext cx="91440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/>
              <a:t>The total revenue generated for quarter 4</a:t>
            </a:r>
            <a:r>
              <a:rPr lang="en-US" sz="2000" dirty="0" smtClean="0"/>
              <a:t> </a:t>
            </a:r>
            <a:r>
              <a:rPr lang="en-US" sz="2000" dirty="0"/>
              <a:t>amounted to </a:t>
            </a:r>
            <a:r>
              <a:rPr lang="en-US" sz="2000" dirty="0" smtClean="0"/>
              <a:t>R6.29 </a:t>
            </a:r>
            <a:r>
              <a:rPr lang="en-US" sz="2000" dirty="0"/>
              <a:t>million </a:t>
            </a:r>
            <a:r>
              <a:rPr lang="en-US" sz="2000" dirty="0" smtClean="0"/>
              <a:t> (excluding </a:t>
            </a:r>
            <a:r>
              <a:rPr lang="en-US" sz="2000" dirty="0"/>
              <a:t>transfer payments). </a:t>
            </a:r>
          </a:p>
          <a:p>
            <a:pPr>
              <a:defRPr/>
            </a:pPr>
            <a:r>
              <a:rPr lang="en-US" sz="2000" dirty="0"/>
              <a:t>The </a:t>
            </a:r>
            <a:r>
              <a:rPr lang="en-US" sz="2000" dirty="0" smtClean="0"/>
              <a:t>total income generated for the year amounted to R37.6 million.</a:t>
            </a:r>
            <a:endParaRPr lang="en-US" sz="2000" dirty="0"/>
          </a:p>
          <a:p>
            <a:pPr>
              <a:defRPr/>
            </a:pPr>
            <a:r>
              <a:rPr lang="en-US" sz="2000" dirty="0" smtClean="0"/>
              <a:t>The transfer payment received amounting to R18,069 million was fully </a:t>
            </a:r>
            <a:r>
              <a:rPr lang="en-US" sz="2000" dirty="0" err="1" smtClean="0"/>
              <a:t>utilised</a:t>
            </a:r>
            <a:r>
              <a:rPr lang="en-US" sz="2000" dirty="0" smtClean="0"/>
              <a:t> as at 31 March 2016.</a:t>
            </a:r>
            <a:endParaRPr lang="en-US" sz="2000" dirty="0"/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613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D859-799E-204F-BEFA-0506CB8DCD4A}" type="datetime1">
              <a:rPr lang="en-ZA" smtClean="0"/>
              <a:pPr/>
              <a:t>2016/09/01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ZA" dirty="0" smtClean="0"/>
              <a:t>Introduction</a:t>
            </a:r>
          </a:p>
          <a:p>
            <a:pPr>
              <a:buFont typeface="Courier New" pitchFamily="49" charset="0"/>
              <a:buChar char="o"/>
            </a:pPr>
            <a:r>
              <a:rPr lang="en-ZA" dirty="0" smtClean="0"/>
              <a:t>Overall Programme Performance</a:t>
            </a:r>
          </a:p>
          <a:p>
            <a:pPr lvl="1">
              <a:buFont typeface="Courier New" pitchFamily="49" charset="0"/>
              <a:buChar char="o"/>
            </a:pPr>
            <a:r>
              <a:rPr lang="en-ZA" dirty="0" smtClean="0"/>
              <a:t>Programme 1 : Administration</a:t>
            </a:r>
          </a:p>
          <a:p>
            <a:pPr lvl="1">
              <a:buFont typeface="Courier New" pitchFamily="49" charset="0"/>
              <a:buChar char="o"/>
            </a:pPr>
            <a:r>
              <a:rPr lang="en-ZA" dirty="0" smtClean="0"/>
              <a:t>Programme 2 : Land Management</a:t>
            </a:r>
          </a:p>
          <a:p>
            <a:pPr lvl="1">
              <a:buFont typeface="Courier New" pitchFamily="49" charset="0"/>
              <a:buChar char="o"/>
            </a:pPr>
            <a:r>
              <a:rPr lang="en-ZA" dirty="0" smtClean="0"/>
              <a:t>Programme 3 : Rural Development</a:t>
            </a:r>
          </a:p>
          <a:p>
            <a:pPr lvl="1">
              <a:buFont typeface="Courier New" pitchFamily="49" charset="0"/>
              <a:buChar char="o"/>
            </a:pPr>
            <a:r>
              <a:rPr lang="en-ZA" dirty="0" smtClean="0"/>
              <a:t>Programme 4 : Traditional Council Support</a:t>
            </a:r>
          </a:p>
          <a:p>
            <a:pPr>
              <a:buFont typeface="Courier New" pitchFamily="49" charset="0"/>
              <a:buChar char="o"/>
            </a:pPr>
            <a:r>
              <a:rPr lang="en-ZA" dirty="0"/>
              <a:t>Accounting Authority meetings</a:t>
            </a:r>
          </a:p>
          <a:p>
            <a:pPr>
              <a:buFont typeface="Courier New" pitchFamily="49" charset="0"/>
              <a:buChar char="o"/>
            </a:pPr>
            <a:r>
              <a:rPr lang="en-ZA" dirty="0" smtClean="0"/>
              <a:t>Overall Financial Performance</a:t>
            </a:r>
          </a:p>
          <a:p>
            <a:pPr>
              <a:buFont typeface="Courier New" pitchFamily="49" charset="0"/>
              <a:buChar char="o"/>
            </a:pPr>
            <a:r>
              <a:rPr lang="en-ZA" dirty="0" smtClean="0"/>
              <a:t>Educational Awards</a:t>
            </a:r>
          </a:p>
          <a:p>
            <a:pPr>
              <a:buFont typeface="Courier New" pitchFamily="49" charset="0"/>
              <a:buChar char="o"/>
            </a:pPr>
            <a:r>
              <a:rPr lang="en-ZA" dirty="0" smtClean="0"/>
              <a:t>Conclusion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5625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4000" dirty="0" smtClean="0"/>
              <a:t>GRAPHICAL PRESENTATION OF ACTUAL INCOME </a:t>
            </a:r>
            <a:endParaRPr lang="en-ZA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30444226"/>
              </p:ext>
            </p:extLst>
          </p:nvPr>
        </p:nvGraphicFramePr>
        <p:xfrm>
          <a:off x="504825" y="168592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5148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ZA" sz="2800" dirty="0" smtClean="0"/>
              <a:t>EDUCATIONAL AWARDS – Granted 4th  QUARTER</a:t>
            </a:r>
            <a:endParaRPr lang="en-ZA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3473389"/>
              </p:ext>
            </p:extLst>
          </p:nvPr>
        </p:nvGraphicFramePr>
        <p:xfrm>
          <a:off x="236283" y="2293514"/>
          <a:ext cx="8650540" cy="42138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11567"/>
                <a:gridCol w="923925"/>
                <a:gridCol w="2162175"/>
                <a:gridCol w="2209800"/>
                <a:gridCol w="1743073"/>
              </a:tblGrid>
              <a:tr h="224131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Name of Student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Gender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Tertiary Institution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Field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Amount</a:t>
                      </a:r>
                    </a:p>
                  </a:txBody>
                  <a:tcPr marL="7620" marR="7620" marT="7620" marB="0" anchor="b"/>
                </a:tc>
              </a:tr>
              <a:tr h="21603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</a:tr>
              <a:tr h="224131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Mpanza </a:t>
                      </a:r>
                      <a:r>
                        <a:rPr lang="en-ZA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Lindani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Durban University of Technology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Diploma In Library &amp; Information Services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5 </a:t>
                      </a:r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000.00 </a:t>
                      </a:r>
                    </a:p>
                  </a:txBody>
                  <a:tcPr marL="7620" marR="7620" marT="7620" marB="0" anchor="b"/>
                </a:tc>
              </a:tr>
              <a:tr h="224131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Zulu </a:t>
                      </a:r>
                      <a:r>
                        <a:rPr lang="en-ZA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Msizi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of Kwa Zulu - Natal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BSc Streams LES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</a:t>
                      </a:r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</a:t>
                      </a:r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5 000.00 </a:t>
                      </a:r>
                    </a:p>
                  </a:txBody>
                  <a:tcPr marL="7620" marR="7620" marT="7620" marB="0" anchor="b"/>
                </a:tc>
              </a:tr>
              <a:tr h="224131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Dubazane</a:t>
                      </a:r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Thabo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of Kwa Zulu - Natal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BSc Streams LES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</a:t>
                      </a:r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</a:t>
                      </a:r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5 000.00 </a:t>
                      </a:r>
                    </a:p>
                  </a:txBody>
                  <a:tcPr marL="7620" marR="7620" marT="7620" marB="0" anchor="b"/>
                </a:tc>
              </a:tr>
              <a:tr h="224131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Mhlongo </a:t>
                      </a:r>
                      <a:r>
                        <a:rPr lang="en-ZA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Malibongwe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of Kwa Zulu - Natal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BSc Streams LES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</a:t>
                      </a:r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</a:t>
                      </a:r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5 000.00 </a:t>
                      </a:r>
                    </a:p>
                  </a:txBody>
                  <a:tcPr marL="7620" marR="7620" marT="7620" marB="0" anchor="b"/>
                </a:tc>
              </a:tr>
              <a:tr h="224131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Mhlophe</a:t>
                      </a:r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ZA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Nqobile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Female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of Kwa Zulu - Natal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 Occupational Therapy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</a:t>
                      </a:r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</a:t>
                      </a:r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5 000.00 </a:t>
                      </a:r>
                    </a:p>
                  </a:txBody>
                  <a:tcPr marL="7620" marR="7620" marT="7620" marB="0" anchor="b"/>
                </a:tc>
              </a:tr>
              <a:tr h="224131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Mntambo</a:t>
                      </a:r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ZA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Phiwisiwe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Female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of Kwa Zulu - Natal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 Visual Arts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</a:t>
                      </a:r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</a:t>
                      </a:r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5 000.00 </a:t>
                      </a:r>
                    </a:p>
                  </a:txBody>
                  <a:tcPr marL="7620" marR="7620" marT="7620" marB="0" anchor="b"/>
                </a:tc>
              </a:tr>
              <a:tr h="224131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Sibiya </a:t>
                      </a:r>
                      <a:r>
                        <a:rPr lang="en-ZA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Simphiwe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Female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of Kwa Zulu - Natal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Bachelor of Education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</a:t>
                      </a:r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</a:t>
                      </a:r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5 000.00 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9363949"/>
              </p:ext>
            </p:extLst>
          </p:nvPr>
        </p:nvGraphicFramePr>
        <p:xfrm>
          <a:off x="236281" y="898246"/>
          <a:ext cx="8650542" cy="489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50542"/>
              </a:tblGrid>
              <a:tr h="489508"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Somopho</a:t>
                      </a:r>
                      <a:r>
                        <a:rPr lang="en-Z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Traditional Council</a:t>
                      </a:r>
                    </a:p>
                  </a:txBody>
                  <a:tcPr marL="7620" marR="7620" marT="7620" marB="0" anchor="b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8468684"/>
              </p:ext>
            </p:extLst>
          </p:nvPr>
        </p:nvGraphicFramePr>
        <p:xfrm>
          <a:off x="236280" y="1540154"/>
          <a:ext cx="8650541" cy="5638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0403"/>
                <a:gridCol w="2252212"/>
                <a:gridCol w="4367926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 of Males</a:t>
                      </a:r>
                      <a:endParaRPr lang="en-ZA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543" marR="7543" marT="75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 of Females</a:t>
                      </a:r>
                      <a:endParaRPr lang="en-ZA" sz="20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543" marR="7543" marT="75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lang="en-ZA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543" marR="7543" marT="7543" marB="0" anchor="b"/>
                </a:tc>
              </a:tr>
              <a:tr h="22413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529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4" y="274638"/>
            <a:ext cx="8315326" cy="887412"/>
          </a:xfrm>
        </p:spPr>
        <p:txBody>
          <a:bodyPr/>
          <a:lstStyle/>
          <a:p>
            <a:r>
              <a:rPr lang="en-ZA" dirty="0" smtClean="0"/>
              <a:t>Educational Awards - </a:t>
            </a:r>
            <a:r>
              <a:rPr lang="en-ZA" dirty="0" err="1" smtClean="0"/>
              <a:t>contd</a:t>
            </a:r>
            <a:endParaRPr lang="en-Z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38122103"/>
              </p:ext>
            </p:extLst>
          </p:nvPr>
        </p:nvGraphicFramePr>
        <p:xfrm>
          <a:off x="371474" y="1293813"/>
          <a:ext cx="8229601" cy="48552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60389"/>
                <a:gridCol w="1398079"/>
                <a:gridCol w="2150076"/>
                <a:gridCol w="1935157"/>
                <a:gridCol w="1485900"/>
              </a:tblGrid>
              <a:tr h="158873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Name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Gender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Tertiary</a:t>
                      </a:r>
                      <a:r>
                        <a:rPr lang="en-ZA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Institution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Field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Amount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</a:tr>
              <a:tr h="15887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 err="1">
                          <a:effectLst/>
                          <a:latin typeface="+mj-lt"/>
                        </a:rPr>
                        <a:t>Mnguni</a:t>
                      </a:r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ZA" sz="1400" u="none" strike="noStrike" dirty="0" err="1">
                          <a:effectLst/>
                          <a:latin typeface="+mj-lt"/>
                        </a:rPr>
                        <a:t>Muziwakhe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Male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University of South Africa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Bachelor of Education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            </a:t>
                      </a:r>
                      <a:r>
                        <a:rPr lang="en-ZA" sz="1400" u="none" strike="noStrike" dirty="0" smtClean="0">
                          <a:effectLst/>
                          <a:latin typeface="+mj-lt"/>
                        </a:rPr>
                        <a:t>  </a:t>
                      </a:r>
                      <a:r>
                        <a:rPr lang="en-ZA" sz="140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ZA" sz="1400" u="none" strike="noStrike" dirty="0" smtClean="0">
                          <a:effectLst/>
                          <a:latin typeface="+mj-lt"/>
                        </a:rPr>
                        <a:t>5 </a:t>
                      </a:r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000.00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</a:tr>
              <a:tr h="15887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 err="1">
                          <a:effectLst/>
                          <a:latin typeface="+mj-lt"/>
                        </a:rPr>
                        <a:t>Mbuyazi</a:t>
                      </a:r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ZA" sz="1400" u="none" strike="noStrike" dirty="0" err="1">
                          <a:effectLst/>
                          <a:latin typeface="+mj-lt"/>
                        </a:rPr>
                        <a:t>Nobuhle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Female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University of Zululand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Bachelor of Education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ZA" sz="1400" u="none" strike="noStrike" dirty="0" smtClean="0">
                          <a:effectLst/>
                          <a:latin typeface="+mj-lt"/>
                        </a:rPr>
                        <a:t>              5 </a:t>
                      </a:r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000.00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</a:tr>
              <a:tr h="15887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Mkhize </a:t>
                      </a:r>
                      <a:r>
                        <a:rPr lang="en-ZA" sz="1400" u="none" strike="noStrike" dirty="0" err="1">
                          <a:effectLst/>
                          <a:latin typeface="+mj-lt"/>
                        </a:rPr>
                        <a:t>Njabulo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Male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University of Zululand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 err="1">
                          <a:effectLst/>
                          <a:latin typeface="+mj-lt"/>
                        </a:rPr>
                        <a:t>Bsc</a:t>
                      </a:r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 Foundation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ZA" sz="1400" u="none" strike="noStrike" dirty="0" smtClean="0">
                          <a:effectLst/>
                          <a:latin typeface="+mj-lt"/>
                        </a:rPr>
                        <a:t>              5 </a:t>
                      </a:r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000.00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</a:tr>
              <a:tr h="15887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 err="1">
                          <a:effectLst/>
                          <a:latin typeface="+mj-lt"/>
                        </a:rPr>
                        <a:t>Khoza</a:t>
                      </a:r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 Goodness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Female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University of Zululand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Bachelor of Law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ZA" sz="1400" u="none" strike="noStrike" dirty="0" smtClean="0">
                          <a:effectLst/>
                          <a:latin typeface="+mj-lt"/>
                        </a:rPr>
                        <a:t>              5 </a:t>
                      </a:r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000.00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</a:tr>
              <a:tr h="15887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 err="1">
                          <a:effectLst/>
                          <a:latin typeface="+mj-lt"/>
                        </a:rPr>
                        <a:t>Mchunu</a:t>
                      </a:r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ZA" sz="1400" u="none" strike="noStrike" dirty="0" err="1">
                          <a:effectLst/>
                          <a:latin typeface="+mj-lt"/>
                        </a:rPr>
                        <a:t>Nonduduzo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Female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University of Zululand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Bachelor of Law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ZA" sz="1400" u="none" strike="noStrike" dirty="0" smtClean="0">
                          <a:effectLst/>
                          <a:latin typeface="+mj-lt"/>
                        </a:rPr>
                        <a:t>              5 </a:t>
                      </a:r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000.00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</a:tr>
              <a:tr h="15887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Ndlela </a:t>
                      </a:r>
                      <a:r>
                        <a:rPr lang="en-ZA" sz="1400" u="none" strike="noStrike" dirty="0" err="1">
                          <a:effectLst/>
                          <a:latin typeface="+mj-lt"/>
                        </a:rPr>
                        <a:t>Ntombifuthi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Female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University of Zululand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Bachelor of Administration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ZA" sz="1400" u="none" strike="noStrike" dirty="0" smtClean="0">
                          <a:effectLst/>
                          <a:latin typeface="+mj-lt"/>
                        </a:rPr>
                        <a:t>              5 </a:t>
                      </a:r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000.00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</a:tr>
              <a:tr h="15887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 err="1">
                          <a:effectLst/>
                          <a:latin typeface="+mj-lt"/>
                        </a:rPr>
                        <a:t>Sikhakhane</a:t>
                      </a:r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ZA" sz="1400" u="none" strike="noStrike" dirty="0" err="1">
                          <a:effectLst/>
                          <a:latin typeface="+mj-lt"/>
                        </a:rPr>
                        <a:t>Melusi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Male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Central Technical College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Diploma in Business Management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ZA" sz="1400" u="none" strike="noStrike" dirty="0" smtClean="0">
                          <a:effectLst/>
                          <a:latin typeface="+mj-lt"/>
                        </a:rPr>
                        <a:t>              5 </a:t>
                      </a:r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000.00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</a:tr>
              <a:tr h="15887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 err="1">
                          <a:effectLst/>
                          <a:latin typeface="+mj-lt"/>
                        </a:rPr>
                        <a:t>Majola</a:t>
                      </a:r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ZA" sz="1400" u="none" strike="noStrike" dirty="0" err="1">
                          <a:effectLst/>
                          <a:latin typeface="+mj-lt"/>
                        </a:rPr>
                        <a:t>Ntombizakhona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Female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Brooklyn City College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Diploma in Boiler Making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ZA" sz="1400" u="none" strike="noStrike" dirty="0" smtClean="0">
                          <a:effectLst/>
                          <a:latin typeface="+mj-lt"/>
                        </a:rPr>
                        <a:t>              5 </a:t>
                      </a:r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000.00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</a:tr>
              <a:tr h="15887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 err="1">
                          <a:effectLst/>
                          <a:latin typeface="+mj-lt"/>
                        </a:rPr>
                        <a:t>Vilakazi</a:t>
                      </a:r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 Nompumelelo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Female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Maritime,Business &amp; Computer College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Diploma In Shipping &amp; Logistics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ZA" sz="1400" u="none" strike="noStrike" dirty="0" smtClean="0">
                          <a:effectLst/>
                          <a:latin typeface="+mj-lt"/>
                        </a:rPr>
                        <a:t>              5 </a:t>
                      </a:r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000.00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</a:tr>
              <a:tr h="15887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 err="1">
                          <a:effectLst/>
                          <a:latin typeface="+mj-lt"/>
                        </a:rPr>
                        <a:t>Vilajazi</a:t>
                      </a:r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 Nomfundo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Female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Maritime,Business &amp; Computer College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  <a:latin typeface="+mj-lt"/>
                        </a:rPr>
                        <a:t>Diploma In Shipping &amp; Logistics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ZA" sz="1400" u="none" strike="noStrike" dirty="0" smtClean="0">
                          <a:effectLst/>
                          <a:latin typeface="+mj-lt"/>
                        </a:rPr>
                        <a:t>              5 </a:t>
                      </a:r>
                      <a:r>
                        <a:rPr lang="en-ZA" sz="1400" u="none" strike="noStrike" dirty="0">
                          <a:effectLst/>
                          <a:latin typeface="+mj-lt"/>
                        </a:rPr>
                        <a:t>000.00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5" marR="6355" marT="6355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043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76378364"/>
              </p:ext>
            </p:extLst>
          </p:nvPr>
        </p:nvGraphicFramePr>
        <p:xfrm>
          <a:off x="183171" y="822324"/>
          <a:ext cx="8694128" cy="45618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02936"/>
                <a:gridCol w="1176243"/>
                <a:gridCol w="2257425"/>
                <a:gridCol w="1706333"/>
                <a:gridCol w="1351191"/>
              </a:tblGrid>
              <a:tr h="5334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ZA" sz="4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Qiko</a:t>
                      </a:r>
                      <a:r>
                        <a:rPr lang="en-ZA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Traditional Council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ZA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95604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 of Males</a:t>
                      </a:r>
                    </a:p>
                  </a:txBody>
                  <a:tcPr marL="7620" marR="7620" marT="762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 of Females</a:t>
                      </a:r>
                    </a:p>
                  </a:txBody>
                  <a:tcPr marL="7620" marR="7620" marT="762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7620" marR="7620" marT="7620" marB="0" anchor="b">
                    <a:solidFill>
                      <a:srgbClr val="92D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Name of Student</a:t>
                      </a:r>
                    </a:p>
                  </a:txBody>
                  <a:tcPr marL="7620" marR="7620" marT="762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Gender</a:t>
                      </a:r>
                    </a:p>
                  </a:txBody>
                  <a:tcPr marL="7620" marR="7620" marT="762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Tertiary Institution</a:t>
                      </a:r>
                    </a:p>
                  </a:txBody>
                  <a:tcPr marL="7620" marR="7620" marT="762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Field</a:t>
                      </a:r>
                    </a:p>
                  </a:txBody>
                  <a:tcPr marL="7620" marR="7620" marT="762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Amount</a:t>
                      </a:r>
                    </a:p>
                  </a:txBody>
                  <a:tcPr marL="7620" marR="7620" marT="7620" marB="0" anchor="b">
                    <a:solidFill>
                      <a:srgbClr val="92D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Phetha</a:t>
                      </a:r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ZA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Sanelisiwe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Female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of South Africa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Bachelor of Education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     7 000.00 </a:t>
                      </a:r>
                    </a:p>
                  </a:txBody>
                  <a:tcPr marL="7620" marR="7620" marT="7620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Madondo</a:t>
                      </a:r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ZA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Kwenzeleni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of Kwa - Zulu Natal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Bachelor of Education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   18 996.65 </a:t>
                      </a:r>
                    </a:p>
                  </a:txBody>
                  <a:tcPr marL="7620" marR="7620" marT="7620" marB="0" anchor="b"/>
                </a:tc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Dlamini </a:t>
                      </a:r>
                      <a:r>
                        <a:rPr lang="en-ZA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Zothile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Female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of South Africa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Bachelor of Education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   12 000.00 </a:t>
                      </a:r>
                    </a:p>
                  </a:txBody>
                  <a:tcPr marL="7620" marR="7620" marT="7620" marB="0" anchor="b"/>
                </a:tc>
              </a:tr>
              <a:tr h="485775"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   </a:t>
                      </a:r>
                    </a:p>
                  </a:txBody>
                  <a:tcPr marL="7620" marR="7620" marT="7620" marB="0" anchor="b"/>
                </a:tc>
              </a:tr>
              <a:tr h="485775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GRAND TOTAL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 </a:t>
                      </a:r>
                      <a:r>
                        <a:rPr lang="en-Z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122</a:t>
                      </a:r>
                      <a:r>
                        <a:rPr lang="en-ZA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996.65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5900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160254"/>
            <a:ext cx="8229600" cy="1990712"/>
          </a:xfrm>
          <a:extLst/>
        </p:spPr>
        <p:txBody>
          <a:bodyPr rtlCol="0">
            <a:normAutofit fontScale="850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+mn-ea"/>
              </a:rPr>
              <a:t>Thank You</a:t>
            </a:r>
            <a:endParaRPr lang="en-US" sz="13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75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INTRODUCTION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en-ZA" sz="2000" dirty="0" smtClean="0"/>
              <a:t>The presentation covers the organisational programme performance in line with the four (4) programmes of the </a:t>
            </a:r>
            <a:r>
              <a:rPr lang="en-ZA" sz="2000" dirty="0" err="1" smtClean="0"/>
              <a:t>Ingonyama</a:t>
            </a:r>
            <a:r>
              <a:rPr lang="en-ZA" sz="2000" dirty="0" smtClean="0"/>
              <a:t> Trust Board</a:t>
            </a:r>
          </a:p>
          <a:p>
            <a:pPr algn="just">
              <a:buFont typeface="Courier New" pitchFamily="49" charset="0"/>
              <a:buChar char="o"/>
            </a:pPr>
            <a:r>
              <a:rPr lang="en-ZA" sz="2000" dirty="0" smtClean="0"/>
              <a:t>Performance recorded during the period under review is compared against targets set in the 2015 – 2016 Annual Performance Plan (APP)</a:t>
            </a:r>
            <a:endParaRPr lang="en-ZA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75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5913"/>
            <a:ext cx="8229600" cy="1143000"/>
          </a:xfrm>
        </p:spPr>
        <p:txBody>
          <a:bodyPr/>
          <a:lstStyle/>
          <a:p>
            <a:r>
              <a:rPr lang="en-ZA" dirty="0" smtClean="0"/>
              <a:t>PROGRAMME PERFORMANCE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666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69" y="-82300"/>
            <a:ext cx="9003323" cy="7573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PROGRAMME 1 : ADMINISTRATION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9320179"/>
              </p:ext>
            </p:extLst>
          </p:nvPr>
        </p:nvGraphicFramePr>
        <p:xfrm>
          <a:off x="347375" y="571500"/>
          <a:ext cx="8167975" cy="56903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5075"/>
                <a:gridCol w="1447800"/>
                <a:gridCol w="609600"/>
                <a:gridCol w="660400"/>
                <a:gridCol w="850900"/>
                <a:gridCol w="1314450"/>
                <a:gridCol w="1809750"/>
              </a:tblGrid>
              <a:tr h="259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900" b="1" dirty="0">
                          <a:solidFill>
                            <a:schemeClr val="tx1"/>
                          </a:solidFill>
                          <a:effectLst/>
                        </a:rPr>
                        <a:t>STRATEGIC OBJECTIVE</a:t>
                      </a:r>
                      <a:endParaRPr lang="en-ZA" sz="900" b="1" dirty="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chemeClr val="tx1"/>
                          </a:solidFill>
                          <a:effectLst/>
                        </a:rPr>
                        <a:t>PERFORMANCE INDICATOR</a:t>
                      </a:r>
                      <a:endParaRPr lang="en-ZA" sz="900" b="1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chemeClr val="tx1"/>
                          </a:solidFill>
                          <a:effectLst/>
                        </a:rPr>
                        <a:t>ANNUAL TARGET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chemeClr val="tx1"/>
                          </a:solidFill>
                          <a:effectLst/>
                        </a:rPr>
                        <a:t>2015/16</a:t>
                      </a:r>
                      <a:endParaRPr lang="en-ZA" sz="900" b="1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chemeClr val="tx1"/>
                          </a:solidFill>
                          <a:effectLst/>
                        </a:rPr>
                        <a:t>QUARTER 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chemeClr val="tx1"/>
                          </a:solidFill>
                          <a:effectLst/>
                        </a:rPr>
                        <a:t>TARGET</a:t>
                      </a:r>
                      <a:endParaRPr lang="en-ZA" sz="900" b="1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chemeClr val="tx1"/>
                          </a:solidFill>
                          <a:effectLst/>
                        </a:rPr>
                        <a:t>QUARTER 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chemeClr val="tx1"/>
                          </a:solidFill>
                          <a:effectLst/>
                        </a:rPr>
                        <a:t>ACHIEVEMENT</a:t>
                      </a:r>
                      <a:endParaRPr lang="en-ZA" sz="900" b="1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chemeClr val="tx1"/>
                          </a:solidFill>
                          <a:effectLst/>
                        </a:rPr>
                        <a:t>REASON FOR VARIANCE</a:t>
                      </a:r>
                      <a:endParaRPr lang="en-ZA" sz="900" b="1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900" b="1" dirty="0">
                          <a:solidFill>
                            <a:schemeClr val="tx1"/>
                          </a:solidFill>
                          <a:effectLst/>
                        </a:rPr>
                        <a:t>MITIGATION PLAN</a:t>
                      </a:r>
                      <a:endParaRPr lang="en-ZA" sz="900" b="1" dirty="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</a:tr>
              <a:tr h="436902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To ensure that efficient internal resource management is aligned to legislative requirements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 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Number of policies approved by the ITB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5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1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0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3 policies drafted and presented to the Board for comments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 Policies to be approved during the 1</a:t>
                      </a:r>
                      <a:r>
                        <a:rPr lang="en-ZA" sz="900" baseline="30000">
                          <a:effectLst/>
                        </a:rPr>
                        <a:t>st</a:t>
                      </a:r>
                      <a:r>
                        <a:rPr lang="en-ZA" sz="900">
                          <a:effectLst/>
                        </a:rPr>
                        <a:t> quarter of 2016/17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</a:tr>
              <a:tr h="34863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% of all movable assets to be recorded in the asset register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100%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100%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100%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N/A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N/A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</a:tr>
              <a:tr h="59991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% vacant positions to be filled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100% 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100%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94.83%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HR Practitioner awaiting Board approval to appoint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A prospective candidate declined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N/A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</a:tr>
              <a:tr h="26892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Number of performance Agreements Signed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100%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100%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100%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N/A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N/A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</a:tr>
              <a:tr h="34863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Monthly backup of exchange/file server properly completed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12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3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3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N/A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N/A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</a:tr>
              <a:tr h="34863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Bi annual check of software compliance conducted 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2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1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1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N/A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N/A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</a:tr>
              <a:tr h="3486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Provision of Skills development to employees to improve service delivery provided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Number of training programmes conducted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10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2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2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N/A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N/A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</a:tr>
              <a:tr h="3486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To improve Customer relations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 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Payment of valid invoices paid within 30 days of receipt in Finance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100%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100%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100%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N/A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N/A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</a:tr>
              <a:tr h="3486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 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Communication Strategy approved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1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1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0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Could not be finalised on time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Draft ready for tabling at the next  Board meeting for comments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</a:tr>
              <a:tr h="467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 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Number of Memorandum of Agreements with Traditional Councils(TC’s) approved by the Board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4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2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3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The workshop held with amakhosi in March 2016 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</a:rPr>
                        <a:t>N/A</a:t>
                      </a:r>
                      <a:endParaRPr lang="en-ZA" sz="9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</a:tr>
              <a:tr h="401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</a:rPr>
                        <a:t> </a:t>
                      </a:r>
                      <a:endParaRPr lang="en-ZA" sz="900" dirty="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</a:rPr>
                        <a:t>Number of Monthly communication reports approved by the Board</a:t>
                      </a:r>
                      <a:endParaRPr lang="en-ZA" sz="900" dirty="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</a:rPr>
                        <a:t>12</a:t>
                      </a:r>
                      <a:endParaRPr lang="en-ZA" sz="900" dirty="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</a:rPr>
                        <a:t>3</a:t>
                      </a:r>
                      <a:endParaRPr lang="en-ZA" sz="900" dirty="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</a:rPr>
                        <a:t>0</a:t>
                      </a:r>
                      <a:endParaRPr lang="en-ZA" sz="900" dirty="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</a:rPr>
                        <a:t>Reports done</a:t>
                      </a:r>
                      <a:endParaRPr lang="en-ZA" sz="900" dirty="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</a:rPr>
                        <a:t>Ready for tabling at the April Board meeting</a:t>
                      </a:r>
                      <a:endParaRPr lang="en-ZA" sz="900" dirty="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23445" marR="23445" marT="413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3503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6690229"/>
              </p:ext>
            </p:extLst>
          </p:nvPr>
        </p:nvGraphicFramePr>
        <p:xfrm>
          <a:off x="457201" y="1321964"/>
          <a:ext cx="8115299" cy="374893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22399"/>
                <a:gridCol w="1479550"/>
                <a:gridCol w="622300"/>
                <a:gridCol w="628650"/>
                <a:gridCol w="895350"/>
                <a:gridCol w="1327150"/>
                <a:gridCol w="1739900"/>
              </a:tblGrid>
              <a:tr h="514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 dirty="0">
                          <a:solidFill>
                            <a:schemeClr val="tx1"/>
                          </a:solidFill>
                          <a:effectLst/>
                        </a:rPr>
                        <a:t>STRATEGIC OBJECTIVE</a:t>
                      </a:r>
                      <a:endParaRPr lang="en-ZA" sz="800" dirty="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 dirty="0">
                          <a:solidFill>
                            <a:schemeClr val="tx1"/>
                          </a:solidFill>
                          <a:effectLst/>
                        </a:rPr>
                        <a:t>PERFORMANCE INDICATOR</a:t>
                      </a:r>
                      <a:endParaRPr lang="en-ZA" sz="800" dirty="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chemeClr val="tx1"/>
                          </a:solidFill>
                          <a:effectLst/>
                        </a:rPr>
                        <a:t>ANNUAL TARGET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chemeClr val="tx1"/>
                          </a:solidFill>
                          <a:effectLst/>
                        </a:rPr>
                        <a:t>2015/16 </a:t>
                      </a:r>
                      <a:endParaRPr lang="en-ZA" sz="80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chemeClr val="tx1"/>
                          </a:solidFill>
                          <a:effectLst/>
                        </a:rPr>
                        <a:t>QUARTER 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chemeClr val="tx1"/>
                          </a:solidFill>
                          <a:effectLst/>
                        </a:rPr>
                        <a:t>TARGET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80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chemeClr val="tx1"/>
                          </a:solidFill>
                          <a:effectLst/>
                        </a:rPr>
                        <a:t>QUARTER 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chemeClr val="tx1"/>
                          </a:solidFill>
                          <a:effectLst/>
                        </a:rPr>
                        <a:t>ACHIEVEMENT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80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chemeClr val="tx1"/>
                          </a:solidFill>
                          <a:effectLst/>
                        </a:rPr>
                        <a:t>REASON FOR VARIANCE</a:t>
                      </a:r>
                      <a:endParaRPr lang="en-ZA" sz="80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 dirty="0">
                          <a:solidFill>
                            <a:schemeClr val="tx1"/>
                          </a:solidFill>
                          <a:effectLst/>
                        </a:rPr>
                        <a:t>MITIGATION PLAN</a:t>
                      </a:r>
                      <a:endParaRPr lang="en-ZA" sz="800" dirty="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</a:tr>
              <a:tr h="894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 Provision of secured tenure rights to facilitate development on Ingonyama Trust Land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Number of land tenure rights approved by the Board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1300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325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376 shortfall from 3</a:t>
                      </a:r>
                      <a:r>
                        <a:rPr lang="en-ZA" sz="800" baseline="30000">
                          <a:effectLst/>
                        </a:rPr>
                        <a:t>rd</a:t>
                      </a:r>
                      <a:r>
                        <a:rPr lang="en-ZA" sz="800">
                          <a:effectLst/>
                        </a:rPr>
                        <a:t> quarter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701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86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Review on residential leases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A clear strategy and implementation plan to be developed for 2016/17 to deal with shortfall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</a:tr>
              <a:tr h="1021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 To maintain an integrated and comprehensive land tenure administration system/ (database of land tenure rights) 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Quarterly update of land holdings register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4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1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1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N/A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N/A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</a:tr>
              <a:tr h="676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 Making Trust land available for infrastructure development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Number of MOU’s and planning and development agreements approved by the Board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4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1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0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Negotiations in place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N/A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</a:tr>
              <a:tr h="6414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 Prevention and monitoring of illegal occupation of Trust land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Number of legal interventions undertaken by the Board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4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1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14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Increase in land invasion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</a:rPr>
                        <a:t>Trends analysis to be done and a comprehensive mitigation plan developed</a:t>
                      </a:r>
                      <a:endParaRPr lang="en-ZA" sz="800" dirty="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869" y="82800"/>
            <a:ext cx="9003323" cy="7573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PROGRAMME 2 : LAND MANAGEMENT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267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869" y="-114050"/>
            <a:ext cx="9003323" cy="7573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PROGRAMME 3 : RURAL DEVELOPMENT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7187959"/>
              </p:ext>
            </p:extLst>
          </p:nvPr>
        </p:nvGraphicFramePr>
        <p:xfrm>
          <a:off x="457200" y="1159827"/>
          <a:ext cx="8102600" cy="35652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22400"/>
                <a:gridCol w="1473200"/>
                <a:gridCol w="641350"/>
                <a:gridCol w="615950"/>
                <a:gridCol w="895350"/>
                <a:gridCol w="1327150"/>
                <a:gridCol w="1727200"/>
              </a:tblGrid>
              <a:tr h="514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 dirty="0">
                          <a:solidFill>
                            <a:schemeClr val="tx1"/>
                          </a:solidFill>
                          <a:effectLst/>
                        </a:rPr>
                        <a:t>STRATEGIC OBJECTIVE</a:t>
                      </a:r>
                      <a:endParaRPr lang="en-ZA" sz="800" dirty="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chemeClr val="tx1"/>
                          </a:solidFill>
                          <a:effectLst/>
                        </a:rPr>
                        <a:t>PERFORMANCE INDICATOR</a:t>
                      </a:r>
                      <a:endParaRPr lang="en-ZA" sz="80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chemeClr val="tx1"/>
                          </a:solidFill>
                          <a:effectLst/>
                        </a:rPr>
                        <a:t>ANNUAL TARGET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chemeClr val="tx1"/>
                          </a:solidFill>
                          <a:effectLst/>
                        </a:rPr>
                        <a:t>2015/16 </a:t>
                      </a:r>
                      <a:endParaRPr lang="en-ZA" sz="80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chemeClr val="tx1"/>
                          </a:solidFill>
                          <a:effectLst/>
                        </a:rPr>
                        <a:t>QUARTER 4 TARGET</a:t>
                      </a:r>
                      <a:endParaRPr lang="en-ZA" sz="80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chemeClr val="tx1"/>
                          </a:solidFill>
                          <a:effectLst/>
                        </a:rPr>
                        <a:t>QUARTER 4 ACHIEVEMENT</a:t>
                      </a:r>
                      <a:endParaRPr lang="en-ZA" sz="80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chemeClr val="tx1"/>
                          </a:solidFill>
                          <a:effectLst/>
                        </a:rPr>
                        <a:t>REASON FOR VARIANCE</a:t>
                      </a:r>
                      <a:endParaRPr lang="en-ZA" sz="80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 dirty="0">
                          <a:solidFill>
                            <a:schemeClr val="tx1"/>
                          </a:solidFill>
                          <a:effectLst/>
                        </a:rPr>
                        <a:t>MITIGATION PLAN</a:t>
                      </a:r>
                      <a:endParaRPr lang="en-ZA" sz="800" dirty="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</a:tr>
              <a:tr h="836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Provide support to beneficiary communities to improve food security 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Number of agricultural projects approved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5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1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4 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More effort put on these by the section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N/A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</a:tr>
              <a:tr h="83626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Facilitate economic development [industry and rural enterprise establishment industries and 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Develop a Strategy on economic development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       1 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1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0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Capacity constraints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Business development specialist appointed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</a:tr>
              <a:tr h="54167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Number of partnership agreements approved by the Board 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4 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1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0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Negotiations could not be concluded on 2015/16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Partnerships to continue to be pursued in 2016/17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</a:tr>
              <a:tr h="836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To identify strategically located land to be utilized for high impact commercial ventures 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Number of commercial high impact projects approved by the Board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4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1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0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Land audit still to be done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</a:rPr>
                        <a:t>To be followed up in 2016</a:t>
                      </a:r>
                      <a:endParaRPr lang="en-ZA" sz="800" dirty="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875" marR="44875" marT="7919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206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869" y="114550"/>
            <a:ext cx="9003323" cy="7573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PROGRAMME 4 : TRADITIONAL COUNCIL SUPPORT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6861437"/>
              </p:ext>
            </p:extLst>
          </p:nvPr>
        </p:nvGraphicFramePr>
        <p:xfrm>
          <a:off x="457200" y="1407798"/>
          <a:ext cx="8102600" cy="24089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6050"/>
                <a:gridCol w="1492250"/>
                <a:gridCol w="628650"/>
                <a:gridCol w="615950"/>
                <a:gridCol w="895350"/>
                <a:gridCol w="1327150"/>
                <a:gridCol w="1727200"/>
              </a:tblGrid>
              <a:tr h="510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 dirty="0" smtClean="0">
                          <a:solidFill>
                            <a:schemeClr val="tx1"/>
                          </a:solidFill>
                          <a:effectLst/>
                        </a:rPr>
                        <a:t>STRATEGIC </a:t>
                      </a:r>
                      <a:r>
                        <a:rPr lang="en-ZA" sz="800" dirty="0">
                          <a:solidFill>
                            <a:schemeClr val="tx1"/>
                          </a:solidFill>
                          <a:effectLst/>
                        </a:rPr>
                        <a:t>OBJECTIVE</a:t>
                      </a:r>
                      <a:endParaRPr lang="en-ZA" sz="800" dirty="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465" marR="44465" marT="784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 dirty="0">
                          <a:solidFill>
                            <a:schemeClr val="tx1"/>
                          </a:solidFill>
                          <a:effectLst/>
                        </a:rPr>
                        <a:t>PERFORMANCE INDICATOR</a:t>
                      </a:r>
                      <a:endParaRPr lang="en-ZA" sz="800" dirty="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465" marR="44465" marT="784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chemeClr val="tx1"/>
                          </a:solidFill>
                          <a:effectLst/>
                        </a:rPr>
                        <a:t>ANNUAL TARGET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chemeClr val="tx1"/>
                          </a:solidFill>
                          <a:effectLst/>
                        </a:rPr>
                        <a:t>2015/16 </a:t>
                      </a:r>
                      <a:endParaRPr lang="en-ZA" sz="80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465" marR="44465" marT="784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chemeClr val="tx1"/>
                          </a:solidFill>
                          <a:effectLst/>
                        </a:rPr>
                        <a:t>QUARTER 4 TARGET</a:t>
                      </a:r>
                      <a:endParaRPr lang="en-ZA" sz="80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465" marR="44465" marT="784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chemeClr val="tx1"/>
                          </a:solidFill>
                          <a:effectLst/>
                        </a:rPr>
                        <a:t>QUARTER 4 ACHIEVEMENT</a:t>
                      </a:r>
                      <a:endParaRPr lang="en-ZA" sz="80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465" marR="44465" marT="784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solidFill>
                            <a:schemeClr val="tx1"/>
                          </a:solidFill>
                          <a:effectLst/>
                        </a:rPr>
                        <a:t>REASON FOR VARIANCE</a:t>
                      </a:r>
                      <a:endParaRPr lang="en-ZA" sz="80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465" marR="44465" marT="784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 dirty="0">
                          <a:solidFill>
                            <a:schemeClr val="tx1"/>
                          </a:solidFill>
                          <a:effectLst/>
                        </a:rPr>
                        <a:t>MITIGATION PLAN</a:t>
                      </a:r>
                      <a:endParaRPr lang="en-ZA" sz="800" dirty="0">
                        <a:solidFill>
                          <a:schemeClr val="tx1"/>
                        </a:solidFill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465" marR="44465" marT="7847" marB="0"/>
                </a:tc>
              </a:tr>
              <a:tr h="1012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Training provided to Traditional Councils by Ingonyama Trust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465" marR="44465" marT="784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Number of Traditional Councils trained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465" marR="44465" marT="784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45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465" marR="44465" marT="784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11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465" marR="44465" marT="784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9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465" marR="44465" marT="7847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800" dirty="0" smtClean="0">
                          <a:effectLst/>
                        </a:rPr>
                        <a:t>Workshop done to amakhosi as a collective in March 2016</a:t>
                      </a:r>
                      <a:endParaRPr lang="en-ZA" sz="800" dirty="0" smtClean="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  <a:p>
                      <a:endParaRPr lang="en-ZA" sz="1000" dirty="0">
                        <a:effectLst/>
                        <a:latin typeface="Cambria"/>
                      </a:endParaRPr>
                    </a:p>
                  </a:txBody>
                  <a:tcPr marL="44465" marR="44465" marT="784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 dirty="0" smtClean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New training plan for the 2016/17 performance</a:t>
                      </a:r>
                      <a:r>
                        <a:rPr lang="en-ZA" sz="800" baseline="0" dirty="0" smtClean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 cycle</a:t>
                      </a:r>
                      <a:endParaRPr lang="en-ZA" sz="8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44465" marR="44465" marT="7847" marB="0"/>
                </a:tc>
              </a:tr>
              <a:tr h="8866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Educational assistance provided for rural community members with potential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465" marR="44465" marT="784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Number of educational awards granted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465" marR="44465" marT="784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100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465" marR="44465" marT="784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25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465" marR="44465" marT="784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21</a:t>
                      </a:r>
                      <a:endParaRPr lang="en-ZA" sz="80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465" marR="44465" marT="784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</a:rPr>
                        <a:t>This is the total number of requests received in the quarter</a:t>
                      </a:r>
                      <a:endParaRPr lang="en-ZA" sz="800" dirty="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465" marR="44465" marT="784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</a:rPr>
                        <a:t>Advertise the awards timeously</a:t>
                      </a:r>
                      <a:endParaRPr lang="en-ZA" sz="800" dirty="0">
                        <a:effectLst/>
                        <a:latin typeface="Times"/>
                        <a:ea typeface="MS Mincho"/>
                        <a:cs typeface="Times New Roman"/>
                      </a:endParaRPr>
                    </a:p>
                  </a:txBody>
                  <a:tcPr marL="44465" marR="44465" marT="784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503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F643-C079-204A-ADEF-731233C868D6}" type="datetime1">
              <a:rPr lang="en-ZA" smtClean="0"/>
              <a:pPr/>
              <a:t>2016/09/01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815-CB53-8043-BC2D-666FA1CCBE3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ZA" sz="3600" dirty="0" smtClean="0"/>
              <a:t>ACCOUNTING AUTHORITY MEETINGS</a:t>
            </a:r>
            <a:endParaRPr lang="en-ZA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10014400"/>
              </p:ext>
            </p:extLst>
          </p:nvPr>
        </p:nvGraphicFramePr>
        <p:xfrm>
          <a:off x="424471" y="1454151"/>
          <a:ext cx="8262329" cy="1783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63179"/>
                <a:gridCol w="3467100"/>
                <a:gridCol w="2432050"/>
              </a:tblGrid>
              <a:tr h="365124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>
                          <a:solidFill>
                            <a:sysClr val="windowText" lastClr="000000"/>
                          </a:solidFill>
                        </a:rPr>
                        <a:t>TENURE COMMITTEE</a:t>
                      </a:r>
                      <a:endParaRPr lang="en-ZA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>
                          <a:solidFill>
                            <a:sysClr val="windowText" lastClr="000000"/>
                          </a:solidFill>
                        </a:rPr>
                        <a:t>EXECUTIVE</a:t>
                      </a:r>
                      <a:r>
                        <a:rPr lang="en-ZA" sz="1600" b="1" baseline="0" dirty="0" smtClean="0">
                          <a:solidFill>
                            <a:sysClr val="windowText" lastClr="000000"/>
                          </a:solidFill>
                        </a:rPr>
                        <a:t> COMMITTEE (EXCO)</a:t>
                      </a:r>
                      <a:endParaRPr lang="en-ZA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>
                          <a:solidFill>
                            <a:sysClr val="windowText" lastClr="000000"/>
                          </a:solidFill>
                        </a:rPr>
                        <a:t>BOARD</a:t>
                      </a:r>
                      <a:endParaRPr lang="en-ZA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ZA" sz="1600" b="0" dirty="0" smtClean="0">
                          <a:solidFill>
                            <a:sysClr val="windowText" lastClr="000000"/>
                          </a:solidFill>
                        </a:rPr>
                        <a:t>24</a:t>
                      </a:r>
                      <a:r>
                        <a:rPr lang="en-ZA" sz="1600" b="0" baseline="0" dirty="0" smtClean="0">
                          <a:solidFill>
                            <a:sysClr val="windowText" lastClr="000000"/>
                          </a:solidFill>
                        </a:rPr>
                        <a:t> February</a:t>
                      </a:r>
                      <a:endParaRPr lang="en-ZA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February</a:t>
                      </a:r>
                      <a:endParaRPr lang="en-ZA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January</a:t>
                      </a:r>
                      <a:endParaRPr lang="en-ZA" sz="160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endParaRPr lang="en-ZA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0" dirty="0" smtClean="0">
                          <a:solidFill>
                            <a:sysClr val="windowText" lastClr="000000"/>
                          </a:solidFill>
                        </a:rPr>
                        <a:t>16 March – Special </a:t>
                      </a:r>
                      <a:r>
                        <a:rPr lang="en-ZA" sz="1600" b="0" smtClean="0">
                          <a:solidFill>
                            <a:sysClr val="windowText" lastClr="000000"/>
                          </a:solidFill>
                        </a:rPr>
                        <a:t>EXCO meeting</a:t>
                      </a:r>
                      <a:endParaRPr lang="en-ZA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March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302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B PRESENTATION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8384</TotalTime>
  <Words>1839</Words>
  <Application>Microsoft Office PowerPoint</Application>
  <PresentationFormat>On-screen Show (4:3)</PresentationFormat>
  <Paragraphs>626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ITB PRESENTATION DESIGN</vt:lpstr>
      <vt:lpstr>Theme3</vt:lpstr>
      <vt:lpstr>1_Custom Design</vt:lpstr>
      <vt:lpstr>2_Custom Design</vt:lpstr>
      <vt:lpstr>Slide 1</vt:lpstr>
      <vt:lpstr>CONTENTS</vt:lpstr>
      <vt:lpstr>INTRODUCTION</vt:lpstr>
      <vt:lpstr>PROGRAMME PERFORMANCE</vt:lpstr>
      <vt:lpstr>PROGRAMME 1 : ADMINISTRATION</vt:lpstr>
      <vt:lpstr>PROGRAMME 2 : LAND MANAGEMENT</vt:lpstr>
      <vt:lpstr>PROGRAMME 3 : RURAL DEVELOPMENT</vt:lpstr>
      <vt:lpstr>PROGRAMME 4 : TRADITIONAL COUNCIL SUPPORT</vt:lpstr>
      <vt:lpstr>ACCOUNTING AUTHORITY MEETINGS</vt:lpstr>
      <vt:lpstr>FINANCIAL PERFORMANCE</vt:lpstr>
      <vt:lpstr>Slide 11</vt:lpstr>
      <vt:lpstr>Actual spending per programme – Quarter 4</vt:lpstr>
      <vt:lpstr>Slide 13</vt:lpstr>
      <vt:lpstr>NOTES ON EXPENDITURE </vt:lpstr>
      <vt:lpstr>Spending per Economic Classification - Quarter 4</vt:lpstr>
      <vt:lpstr>SCHEDULE OF GOODS AND SERVICES</vt:lpstr>
      <vt:lpstr>SCHEDULE OF GOODS AND SERVICES (contd)</vt:lpstr>
      <vt:lpstr>SCHEDULE OF REVENUE</vt:lpstr>
      <vt:lpstr>NOTES ON 4TH QUARTER INCOME</vt:lpstr>
      <vt:lpstr>GRAPHICAL PRESENTATION OF ACTUAL INCOME </vt:lpstr>
      <vt:lpstr>EDUCATIONAL AWARDS – Granted 4th  QUARTER</vt:lpstr>
      <vt:lpstr>Educational Awards - contd</vt:lpstr>
      <vt:lpstr>Slide 23</vt:lpstr>
      <vt:lpstr>Slide 24</vt:lpstr>
    </vt:vector>
  </TitlesOfParts>
  <Company>Ingonyama Trust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</dc:title>
  <dc:creator>Simpiwe Mxakaza</dc:creator>
  <cp:lastModifiedBy>PUMZA</cp:lastModifiedBy>
  <cp:revision>273</cp:revision>
  <cp:lastPrinted>2016-08-23T06:36:38Z</cp:lastPrinted>
  <dcterms:created xsi:type="dcterms:W3CDTF">2014-12-18T06:40:47Z</dcterms:created>
  <dcterms:modified xsi:type="dcterms:W3CDTF">2016-09-01T10:38:09Z</dcterms:modified>
</cp:coreProperties>
</file>