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Layouts/slideLayout3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0"/>
  </p:notesMasterIdLst>
  <p:handoutMasterIdLst>
    <p:handoutMasterId r:id="rId141"/>
  </p:handoutMasterIdLst>
  <p:sldIdLst>
    <p:sldId id="258" r:id="rId2"/>
    <p:sldId id="257" r:id="rId3"/>
    <p:sldId id="259" r:id="rId4"/>
    <p:sldId id="260" r:id="rId5"/>
    <p:sldId id="261" r:id="rId6"/>
    <p:sldId id="472" r:id="rId7"/>
    <p:sldId id="470" r:id="rId8"/>
    <p:sldId id="486" r:id="rId9"/>
    <p:sldId id="514" r:id="rId10"/>
    <p:sldId id="513" r:id="rId11"/>
    <p:sldId id="489" r:id="rId12"/>
    <p:sldId id="494" r:id="rId13"/>
    <p:sldId id="517" r:id="rId14"/>
    <p:sldId id="518" r:id="rId15"/>
    <p:sldId id="501" r:id="rId16"/>
    <p:sldId id="469" r:id="rId17"/>
    <p:sldId id="592" r:id="rId18"/>
    <p:sldId id="593" r:id="rId19"/>
    <p:sldId id="594" r:id="rId20"/>
    <p:sldId id="595" r:id="rId21"/>
    <p:sldId id="596" r:id="rId22"/>
    <p:sldId id="597" r:id="rId23"/>
    <p:sldId id="598" r:id="rId24"/>
    <p:sldId id="599" r:id="rId25"/>
    <p:sldId id="600" r:id="rId26"/>
    <p:sldId id="601" r:id="rId27"/>
    <p:sldId id="602" r:id="rId28"/>
    <p:sldId id="603" r:id="rId29"/>
    <p:sldId id="605" r:id="rId30"/>
    <p:sldId id="606" r:id="rId31"/>
    <p:sldId id="607" r:id="rId32"/>
    <p:sldId id="608" r:id="rId33"/>
    <p:sldId id="609" r:id="rId34"/>
    <p:sldId id="610" r:id="rId35"/>
    <p:sldId id="611" r:id="rId36"/>
    <p:sldId id="612" r:id="rId37"/>
    <p:sldId id="613" r:id="rId38"/>
    <p:sldId id="614" r:id="rId39"/>
    <p:sldId id="615" r:id="rId40"/>
    <p:sldId id="616" r:id="rId41"/>
    <p:sldId id="617" r:id="rId42"/>
    <p:sldId id="618" r:id="rId43"/>
    <p:sldId id="619" r:id="rId44"/>
    <p:sldId id="620" r:id="rId45"/>
    <p:sldId id="621" r:id="rId46"/>
    <p:sldId id="622" r:id="rId47"/>
    <p:sldId id="623" r:id="rId48"/>
    <p:sldId id="624" r:id="rId49"/>
    <p:sldId id="625" r:id="rId50"/>
    <p:sldId id="626" r:id="rId51"/>
    <p:sldId id="627" r:id="rId52"/>
    <p:sldId id="628" r:id="rId53"/>
    <p:sldId id="629" r:id="rId54"/>
    <p:sldId id="630" r:id="rId55"/>
    <p:sldId id="631" r:id="rId56"/>
    <p:sldId id="632" r:id="rId57"/>
    <p:sldId id="633" r:id="rId58"/>
    <p:sldId id="634" r:id="rId59"/>
    <p:sldId id="635" r:id="rId60"/>
    <p:sldId id="636" r:id="rId61"/>
    <p:sldId id="637" r:id="rId62"/>
    <p:sldId id="638" r:id="rId63"/>
    <p:sldId id="639" r:id="rId64"/>
    <p:sldId id="640" r:id="rId65"/>
    <p:sldId id="641" r:id="rId66"/>
    <p:sldId id="642" r:id="rId67"/>
    <p:sldId id="643" r:id="rId68"/>
    <p:sldId id="644" r:id="rId69"/>
    <p:sldId id="645" r:id="rId70"/>
    <p:sldId id="646" r:id="rId71"/>
    <p:sldId id="647" r:id="rId72"/>
    <p:sldId id="648" r:id="rId73"/>
    <p:sldId id="649" r:id="rId74"/>
    <p:sldId id="650" r:id="rId75"/>
    <p:sldId id="651" r:id="rId76"/>
    <p:sldId id="652" r:id="rId77"/>
    <p:sldId id="653" r:id="rId78"/>
    <p:sldId id="654" r:id="rId79"/>
    <p:sldId id="554" r:id="rId80"/>
    <p:sldId id="555" r:id="rId81"/>
    <p:sldId id="556" r:id="rId82"/>
    <p:sldId id="557" r:id="rId83"/>
    <p:sldId id="558" r:id="rId84"/>
    <p:sldId id="559" r:id="rId85"/>
    <p:sldId id="560" r:id="rId86"/>
    <p:sldId id="561" r:id="rId87"/>
    <p:sldId id="562" r:id="rId88"/>
    <p:sldId id="563" r:id="rId89"/>
    <p:sldId id="564" r:id="rId90"/>
    <p:sldId id="565" r:id="rId91"/>
    <p:sldId id="566" r:id="rId92"/>
    <p:sldId id="567" r:id="rId93"/>
    <p:sldId id="568" r:id="rId94"/>
    <p:sldId id="569" r:id="rId95"/>
    <p:sldId id="570" r:id="rId96"/>
    <p:sldId id="571" r:id="rId97"/>
    <p:sldId id="572" r:id="rId98"/>
    <p:sldId id="573" r:id="rId99"/>
    <p:sldId id="574" r:id="rId100"/>
    <p:sldId id="575" r:id="rId101"/>
    <p:sldId id="576" r:id="rId102"/>
    <p:sldId id="577" r:id="rId103"/>
    <p:sldId id="578" r:id="rId104"/>
    <p:sldId id="579" r:id="rId105"/>
    <p:sldId id="580" r:id="rId106"/>
    <p:sldId id="581" r:id="rId107"/>
    <p:sldId id="582" r:id="rId108"/>
    <p:sldId id="583" r:id="rId109"/>
    <p:sldId id="584" r:id="rId110"/>
    <p:sldId id="585" r:id="rId111"/>
    <p:sldId id="586" r:id="rId112"/>
    <p:sldId id="587" r:id="rId113"/>
    <p:sldId id="588" r:id="rId114"/>
    <p:sldId id="589" r:id="rId115"/>
    <p:sldId id="590" r:id="rId116"/>
    <p:sldId id="591" r:id="rId117"/>
    <p:sldId id="389" r:id="rId118"/>
    <p:sldId id="655" r:id="rId119"/>
    <p:sldId id="656" r:id="rId120"/>
    <p:sldId id="657" r:id="rId121"/>
    <p:sldId id="658" r:id="rId122"/>
    <p:sldId id="659" r:id="rId123"/>
    <p:sldId id="660" r:id="rId124"/>
    <p:sldId id="661" r:id="rId125"/>
    <p:sldId id="662" r:id="rId126"/>
    <p:sldId id="663" r:id="rId127"/>
    <p:sldId id="503" r:id="rId128"/>
    <p:sldId id="504" r:id="rId129"/>
    <p:sldId id="505" r:id="rId130"/>
    <p:sldId id="515" r:id="rId131"/>
    <p:sldId id="506" r:id="rId132"/>
    <p:sldId id="507" r:id="rId133"/>
    <p:sldId id="510" r:id="rId134"/>
    <p:sldId id="511" r:id="rId135"/>
    <p:sldId id="512" r:id="rId136"/>
    <p:sldId id="516" r:id="rId137"/>
    <p:sldId id="508" r:id="rId138"/>
    <p:sldId id="386" r:id="rId139"/>
  </p:sldIdLst>
  <p:sldSz cx="9906000" cy="6858000" type="A4"/>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1E68"/>
    <a:srgbClr val="FF0000"/>
    <a:srgbClr val="FF4343"/>
    <a:srgbClr val="FFCC66"/>
    <a:srgbClr val="008000"/>
    <a:srgbClr val="FF9999"/>
    <a:srgbClr val="1B3589"/>
    <a:srgbClr val="009900"/>
    <a:srgbClr val="2A2A92"/>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737" autoAdjust="0"/>
  </p:normalViewPr>
  <p:slideViewPr>
    <p:cSldViewPr>
      <p:cViewPr varScale="1">
        <p:scale>
          <a:sx n="110" d="100"/>
          <a:sy n="110" d="100"/>
        </p:scale>
        <p:origin x="-1356" y="-9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303313"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5" y="2"/>
            <a:ext cx="4303313" cy="340265"/>
          </a:xfrm>
          <a:prstGeom prst="rect">
            <a:avLst/>
          </a:prstGeom>
        </p:spPr>
        <p:txBody>
          <a:bodyPr vert="horz" lIns="91440" tIns="45720" rIns="91440" bIns="45720" rtlCol="0"/>
          <a:lstStyle>
            <a:lvl1pPr algn="r">
              <a:defRPr sz="1200"/>
            </a:lvl1pPr>
          </a:lstStyle>
          <a:p>
            <a:fld id="{3E06DBD4-369A-4C4F-96EC-8EFDB53778C5}" type="datetimeFigureOut">
              <a:rPr lang="en-GB" smtClean="0"/>
              <a:pPr/>
              <a:t>02/09/2016</a:t>
            </a:fld>
            <a:endParaRPr lang="en-GB"/>
          </a:p>
        </p:txBody>
      </p:sp>
      <p:sp>
        <p:nvSpPr>
          <p:cNvPr id="4" name="Footer Placeholder 3"/>
          <p:cNvSpPr>
            <a:spLocks noGrp="1"/>
          </p:cNvSpPr>
          <p:nvPr>
            <p:ph type="ftr" sz="quarter" idx="2"/>
          </p:nvPr>
        </p:nvSpPr>
        <p:spPr>
          <a:xfrm>
            <a:off x="1" y="6456324"/>
            <a:ext cx="4303313" cy="3402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5" y="6456324"/>
            <a:ext cx="4303313" cy="340264"/>
          </a:xfrm>
          <a:prstGeom prst="rect">
            <a:avLst/>
          </a:prstGeom>
        </p:spPr>
        <p:txBody>
          <a:bodyPr vert="horz" lIns="91440" tIns="45720" rIns="91440" bIns="45720" rtlCol="0" anchor="b"/>
          <a:lstStyle>
            <a:lvl1pPr algn="r">
              <a:defRPr sz="1200"/>
            </a:lvl1pPr>
          </a:lstStyle>
          <a:p>
            <a:fld id="{93E4080D-2F7D-4C70-8C00-94F5952B84C0}" type="slidenum">
              <a:rPr lang="en-GB" smtClean="0"/>
              <a:pPr/>
              <a:t>‹#›</a:t>
            </a:fld>
            <a:endParaRPr lang="en-GB"/>
          </a:p>
        </p:txBody>
      </p:sp>
    </p:spTree>
    <p:extLst>
      <p:ext uri="{BB962C8B-B14F-4D97-AF65-F5344CB8AC3E}">
        <p14:creationId xmlns:p14="http://schemas.microsoft.com/office/powerpoint/2010/main" xmlns="" val="19484817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0"/>
            <a:ext cx="4302231" cy="33988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5623705" y="0"/>
            <a:ext cx="4302231" cy="339884"/>
          </a:xfrm>
          <a:prstGeom prst="rect">
            <a:avLst/>
          </a:prstGeom>
        </p:spPr>
        <p:txBody>
          <a:bodyPr vert="horz" lIns="93177" tIns="46589" rIns="93177" bIns="46589" rtlCol="0"/>
          <a:lstStyle>
            <a:lvl1pPr algn="r">
              <a:defRPr sz="1200"/>
            </a:lvl1pPr>
          </a:lstStyle>
          <a:p>
            <a:fld id="{A819F30E-B366-4078-8CF8-27F30AD37D41}" type="datetimeFigureOut">
              <a:rPr lang="en-GB" smtClean="0"/>
              <a:pPr/>
              <a:t>02/09/2016</a:t>
            </a:fld>
            <a:endParaRPr lang="en-GB"/>
          </a:p>
        </p:txBody>
      </p:sp>
      <p:sp>
        <p:nvSpPr>
          <p:cNvPr id="4" name="Slide Image Placeholder 3"/>
          <p:cNvSpPr>
            <a:spLocks noGrp="1" noRot="1" noChangeAspect="1"/>
          </p:cNvSpPr>
          <p:nvPr>
            <p:ph type="sldImg" idx="2"/>
          </p:nvPr>
        </p:nvSpPr>
        <p:spPr>
          <a:xfrm>
            <a:off x="3122613" y="509588"/>
            <a:ext cx="3683000" cy="25495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992823" y="3228897"/>
            <a:ext cx="7942580" cy="305895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8" y="6456613"/>
            <a:ext cx="4302231" cy="33988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5623705" y="6456613"/>
            <a:ext cx="4302231" cy="339884"/>
          </a:xfrm>
          <a:prstGeom prst="rect">
            <a:avLst/>
          </a:prstGeom>
        </p:spPr>
        <p:txBody>
          <a:bodyPr vert="horz" lIns="93177" tIns="46589" rIns="93177" bIns="46589" rtlCol="0" anchor="b"/>
          <a:lstStyle>
            <a:lvl1pPr algn="r">
              <a:defRPr sz="1200"/>
            </a:lvl1pPr>
          </a:lstStyle>
          <a:p>
            <a:fld id="{05DFE283-523A-490E-BFE5-E29B7BEE690C}" type="slidenum">
              <a:rPr lang="en-GB" smtClean="0"/>
              <a:pPr/>
              <a:t>‹#›</a:t>
            </a:fld>
            <a:endParaRPr lang="en-GB"/>
          </a:p>
        </p:txBody>
      </p:sp>
    </p:spTree>
    <p:extLst>
      <p:ext uri="{BB962C8B-B14F-4D97-AF65-F5344CB8AC3E}">
        <p14:creationId xmlns:p14="http://schemas.microsoft.com/office/powerpoint/2010/main" xmlns="" val="3887392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DFE283-523A-490E-BFE5-E29B7BEE690C}" type="slidenum">
              <a:rPr lang="en-GB" smtClean="0"/>
              <a:pPr/>
              <a:t>1</a:t>
            </a:fld>
            <a:endParaRPr lang="en-GB" dirty="0"/>
          </a:p>
        </p:txBody>
      </p:sp>
    </p:spTree>
    <p:extLst>
      <p:ext uri="{BB962C8B-B14F-4D97-AF65-F5344CB8AC3E}">
        <p14:creationId xmlns:p14="http://schemas.microsoft.com/office/powerpoint/2010/main" xmlns="" val="388486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32F7BE75-6EFB-4533-B8F1-0707332B0384}" type="slidenum">
              <a:rPr lang="en-US" smtClean="0"/>
              <a:pPr eaLnBrk="1" hangingPunct="1">
                <a:defRPr/>
              </a:pPr>
              <a:t>12</a:t>
            </a:fld>
            <a:endParaRPr lang="en-US" smtClean="0"/>
          </a:p>
        </p:txBody>
      </p:sp>
      <p:sp>
        <p:nvSpPr>
          <p:cNvPr id="45059" name="Rectangle 2"/>
          <p:cNvSpPr>
            <a:spLocks noGrp="1" noRot="1" noChangeAspect="1" noChangeArrowheads="1" noTextEdit="1"/>
          </p:cNvSpPr>
          <p:nvPr>
            <p:ph type="sldImg"/>
          </p:nvPr>
        </p:nvSpPr>
        <p:spPr>
          <a:xfrm>
            <a:off x="3127375" y="511175"/>
            <a:ext cx="3681413" cy="2549525"/>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xmlns="" val="48680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1000">
                <a:latin typeface="Arial" panose="020B0604020202020204" pitchFamily="34" charset="0"/>
                <a:cs typeface="Arial" panose="020B0604020202020204" pitchFamily="34" charset="0"/>
              </a:defRPr>
            </a:lvl1pPr>
          </a:lstStyle>
          <a:p>
            <a:r>
              <a:rPr lang="en-ZA" smtClean="0"/>
              <a:t>RESTRICTED</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Tree>
    <p:extLst>
      <p:ext uri="{BB962C8B-B14F-4D97-AF65-F5344CB8AC3E}">
        <p14:creationId xmlns:p14="http://schemas.microsoft.com/office/powerpoint/2010/main" xmlns="" val="285002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6484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08814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59323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82692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475690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7692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43915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7210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7028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6335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7153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98651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25432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9588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53917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89035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26948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941319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Tree>
    <p:extLst>
      <p:ext uri="{BB962C8B-B14F-4D97-AF65-F5344CB8AC3E}">
        <p14:creationId xmlns:p14="http://schemas.microsoft.com/office/powerpoint/2010/main" xmlns="" val="3210489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50425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712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7153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19320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128872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2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0322073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1"/>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579026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35733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995649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19997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4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a:xfrm>
            <a:off x="7322120" y="6381328"/>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5789811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6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51186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7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043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2"/>
          </p:nvPr>
        </p:nvSpPr>
        <p:spPr>
          <a:xfrm>
            <a:off x="7322120" y="6448252"/>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8"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7153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8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6793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5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a:xfrm>
            <a:off x="7329264" y="6486144"/>
            <a:ext cx="2311400" cy="365125"/>
          </a:xfrm>
        </p:spPr>
        <p:txBody>
          <a:bodyPr/>
          <a:lstStyle>
            <a:lvl1pPr>
              <a:defRPr sz="1800">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715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715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600204"/>
            <a:ext cx="43751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4"/>
            <a:ext cx="43751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95300" y="6245225"/>
            <a:ext cx="2311400" cy="476250"/>
          </a:xfrm>
          <a:prstGeom prst="rect">
            <a:avLst/>
          </a:prstGeom>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solidFill>
                  <a:schemeClr val="bg1"/>
                </a:solidFill>
                <a:cs typeface="Arial" charset="0"/>
              </a:defRPr>
            </a:lvl1pPr>
          </a:lstStyle>
          <a:p>
            <a:pPr>
              <a:defRPr/>
            </a:pPr>
            <a:r>
              <a:rPr lang="fr-FR" smtClean="0"/>
              <a:t>COD 26 APR 13 Vote 22</a:t>
            </a:r>
            <a:endParaRPr lang="en-GB"/>
          </a:p>
        </p:txBody>
      </p:sp>
      <p:sp>
        <p:nvSpPr>
          <p:cNvPr id="7" name="Rectangle 6"/>
          <p:cNvSpPr>
            <a:spLocks noGrp="1" noChangeArrowheads="1"/>
          </p:cNvSpPr>
          <p:nvPr>
            <p:ph type="sldNum" sz="quarter" idx="12"/>
          </p:nvPr>
        </p:nvSpPr>
        <p:spPr/>
        <p:txBody>
          <a:bodyPr/>
          <a:lstStyle>
            <a:lvl1pPr>
              <a:defRPr>
                <a:solidFill>
                  <a:schemeClr val="bg1"/>
                </a:solidFill>
                <a:cs typeface="Arial" charset="0"/>
              </a:defRPr>
            </a:lvl1pPr>
          </a:lstStyle>
          <a:p>
            <a:pPr>
              <a:defRPr/>
            </a:pPr>
            <a:fld id="{D8163B75-069D-4160-BF6C-D495D5CBB5B2}" type="slidenum">
              <a:rPr lang="en-US"/>
              <a:pPr>
                <a:defRPr/>
              </a:pPr>
              <a:t>‹#›</a:t>
            </a:fld>
            <a:endParaRPr lang="en-US"/>
          </a:p>
        </p:txBody>
      </p:sp>
    </p:spTree>
    <p:extLst>
      <p:ext uri="{BB962C8B-B14F-4D97-AF65-F5344CB8AC3E}">
        <p14:creationId xmlns:p14="http://schemas.microsoft.com/office/powerpoint/2010/main" xmlns="" val="370242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9412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12840" y="6203155"/>
            <a:ext cx="3136900" cy="365125"/>
          </a:xfrm>
        </p:spPr>
        <p:txBody>
          <a:bodyPr/>
          <a:lstStyle>
            <a:lvl1pPr>
              <a:defRPr sz="1200" b="1">
                <a:solidFill>
                  <a:schemeClr val="bg1"/>
                </a:solidFill>
                <a:latin typeface="Arial" panose="020B0604020202020204" pitchFamily="34" charset="0"/>
                <a:cs typeface="Arial" panose="020B0604020202020204" pitchFamily="34" charset="0"/>
              </a:defRPr>
            </a:lvl1pPr>
          </a:lstStyle>
          <a:p>
            <a:r>
              <a:rPr lang="en-ZA" smtClean="0"/>
              <a:t>CONFIDENTIAL</a:t>
            </a:r>
            <a:endParaRPr lang="en-GB" dirty="0"/>
          </a:p>
        </p:txBody>
      </p:sp>
      <p:sp>
        <p:nvSpPr>
          <p:cNvPr id="6" name="Slide Number Placeholder 5"/>
          <p:cNvSpPr>
            <a:spLocks noGrp="1"/>
          </p:cNvSpPr>
          <p:nvPr>
            <p:ph type="sldNum" sz="quarter" idx="12"/>
          </p:nvPr>
        </p:nvSpPr>
        <p:spPr/>
        <p:txBody>
          <a:bodyPr/>
          <a:lstStyle>
            <a:lvl1pPr>
              <a:defRPr sz="1800">
                <a:solidFill>
                  <a:schemeClr val="tx1"/>
                </a:solidFill>
                <a:latin typeface="Arial" panose="020B0604020202020204" pitchFamily="34" charset="0"/>
                <a:cs typeface="Arial" panose="020B0604020202020204" pitchFamily="34" charset="0"/>
              </a:defRPr>
            </a:lvl1pPr>
          </a:lstStyle>
          <a:p>
            <a:fld id="{3C454CF2-3A6A-405E-947D-E1E27AB39C03}" type="slidenum">
              <a:rPr lang="en-GB" smtClean="0"/>
              <a:pPr/>
              <a:t>‹#›</a:t>
            </a:fld>
            <a:endParaRPr lang="en-GB" dirty="0"/>
          </a:p>
        </p:txBody>
      </p:sp>
      <p:sp>
        <p:nvSpPr>
          <p:cNvPr id="4" name="Content Placeholder 2"/>
          <p:cNvSpPr>
            <a:spLocks noGrp="1"/>
          </p:cNvSpPr>
          <p:nvPr>
            <p:ph idx="1"/>
          </p:nvPr>
        </p:nvSpPr>
        <p:spPr>
          <a:xfrm>
            <a:off x="838200" y="1340768"/>
            <a:ext cx="8229600" cy="4400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4"/>
          <p:cNvSpPr txBox="1">
            <a:spLocks/>
          </p:cNvSpPr>
          <p:nvPr userDrawn="1"/>
        </p:nvSpPr>
        <p:spPr>
          <a:xfrm>
            <a:off x="3384550" y="6448252"/>
            <a:ext cx="313690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46846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4550" y="6448252"/>
            <a:ext cx="31369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ZA" dirty="0" smtClean="0">
                <a:latin typeface="Arial" panose="020B0604020202020204" pitchFamily="34" charset="0"/>
                <a:cs typeface="Arial" panose="020B0604020202020204" pitchFamily="34" charset="0"/>
              </a:rPr>
              <a:t>RESTRICTED</a:t>
            </a:r>
            <a:endParaRPr lang="en-GB"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7322120" y="6448252"/>
            <a:ext cx="2311400" cy="365125"/>
          </a:xfrm>
          <a:prstGeom prst="rect">
            <a:avLst/>
          </a:prstGeom>
        </p:spPr>
        <p:txBody>
          <a:bodyPr vert="horz" lIns="91440" tIns="45720" rIns="91440" bIns="45720" rtlCol="0" anchor="ctr"/>
          <a:lstStyle>
            <a:lvl1pPr algn="r">
              <a:defRPr sz="1800">
                <a:solidFill>
                  <a:schemeClr val="tx1"/>
                </a:solidFill>
                <a:latin typeface="Arial" panose="020B0604020202020204" pitchFamily="34" charset="0"/>
                <a:cs typeface="Arial" panose="020B0604020202020204" pitchFamily="34" charset="0"/>
              </a:defRPr>
            </a:lvl1pPr>
          </a:lstStyle>
          <a:p>
            <a:fld id="{4132940C-2E37-4EC9-B89B-30935E4679C3}" type="slidenum">
              <a:rPr lang="en-GB" smtClean="0"/>
              <a:pPr/>
              <a:t>‹#›</a:t>
            </a:fld>
            <a:endParaRPr lang="en-GB" dirty="0"/>
          </a:p>
        </p:txBody>
      </p:sp>
      <p:pic>
        <p:nvPicPr>
          <p:cNvPr id="8" name="Picture 6"/>
          <p:cNvPicPr>
            <a:picLocks noChangeAspect="1" noChangeArrowheads="1"/>
          </p:cNvPicPr>
          <p:nvPr userDrawn="1"/>
        </p:nvPicPr>
        <p:blipFill>
          <a:blip r:embed="rId42" cstate="print">
            <a:extLst>
              <a:ext uri="{28A0092B-C50C-407E-A947-70E740481C1C}">
                <a14:useLocalDpi xmlns:a14="http://schemas.microsoft.com/office/drawing/2010/main" xmlns="" val="0"/>
              </a:ext>
            </a:extLst>
          </a:blip>
          <a:srcRect/>
          <a:stretch>
            <a:fillRect/>
          </a:stretch>
        </p:blipFill>
        <p:spPr bwMode="auto">
          <a:xfrm>
            <a:off x="11958" y="6244010"/>
            <a:ext cx="1742687" cy="6132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6728977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77" r:id="rId4"/>
    <p:sldLayoutId id="2147483684"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 id="2147483703" r:id="rId21"/>
    <p:sldLayoutId id="2147483704" r:id="rId22"/>
    <p:sldLayoutId id="2147483705" r:id="rId23"/>
    <p:sldLayoutId id="2147483706" r:id="rId24"/>
    <p:sldLayoutId id="2147483707" r:id="rId25"/>
    <p:sldLayoutId id="2147483708" r:id="rId26"/>
    <p:sldLayoutId id="2147483709" r:id="rId27"/>
    <p:sldLayoutId id="2147483710" r:id="rId28"/>
    <p:sldLayoutId id="2147483711" r:id="rId29"/>
    <p:sldLayoutId id="2147483712" r:id="rId30"/>
    <p:sldLayoutId id="2147483713" r:id="rId31"/>
    <p:sldLayoutId id="2147483714" r:id="rId32"/>
    <p:sldLayoutId id="2147483715" r:id="rId33"/>
    <p:sldLayoutId id="2147483716" r:id="rId34"/>
    <p:sldLayoutId id="2147483717" r:id="rId35"/>
    <p:sldLayoutId id="2147483718" r:id="rId36"/>
    <p:sldLayoutId id="2147483719" r:id="rId37"/>
    <p:sldLayoutId id="2147483720" r:id="rId38"/>
    <p:sldLayoutId id="2147483721" r:id="rId39"/>
    <p:sldLayoutId id="2147483722" r:id="rId4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C454CF2-3A6A-405E-947D-E1E27AB39C03}" type="slidenum">
              <a:rPr lang="en-GB" sz="1800" smtClean="0">
                <a:solidFill>
                  <a:schemeClr val="tx1"/>
                </a:solidFill>
              </a:rPr>
              <a:pPr/>
              <a:t>1</a:t>
            </a:fld>
            <a:endParaRPr lang="en-GB" sz="1800" dirty="0">
              <a:solidFill>
                <a:schemeClr val="tx1"/>
              </a:solidFill>
            </a:endParaRPr>
          </a:p>
        </p:txBody>
      </p:sp>
      <p:sp>
        <p:nvSpPr>
          <p:cNvPr id="8" name="Rectangle 7"/>
          <p:cNvSpPr/>
          <p:nvPr/>
        </p:nvSpPr>
        <p:spPr>
          <a:xfrm>
            <a:off x="0" y="5229200"/>
            <a:ext cx="9906000" cy="1008112"/>
          </a:xfrm>
          <a:prstGeom prst="rect">
            <a:avLst/>
          </a:prstGeom>
          <a:solidFill>
            <a:srgbClr val="1B3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5"/>
          <p:cNvSpPr txBox="1">
            <a:spLocks noChangeArrowheads="1"/>
          </p:cNvSpPr>
          <p:nvPr/>
        </p:nvSpPr>
        <p:spPr>
          <a:xfrm>
            <a:off x="4232920" y="620688"/>
            <a:ext cx="5412601" cy="43924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altLang="en-US" sz="4000" b="1" dirty="0" smtClean="0"/>
              <a:t>Department of Defence</a:t>
            </a:r>
            <a:br>
              <a:rPr lang="en-ZA" altLang="en-US" sz="4000" b="1" dirty="0" smtClean="0"/>
            </a:br>
            <a:r>
              <a:rPr lang="en-ZA" altLang="en-US" sz="4000" b="1" dirty="0" smtClean="0"/>
              <a:t> </a:t>
            </a:r>
            <a:br>
              <a:rPr lang="en-ZA" altLang="en-US" sz="4000" b="1" dirty="0" smtClean="0"/>
            </a:br>
            <a:r>
              <a:rPr lang="en-ZA" altLang="en-US" sz="4000" b="1" dirty="0" smtClean="0"/>
              <a:t>4</a:t>
            </a:r>
            <a:r>
              <a:rPr lang="en-ZA" altLang="en-US" sz="4000" b="1" baseline="30000" dirty="0" smtClean="0"/>
              <a:t>th</a:t>
            </a:r>
            <a:r>
              <a:rPr lang="en-ZA" altLang="en-US" sz="4000" b="1" dirty="0" smtClean="0"/>
              <a:t> QPR for FY2015/16 (summary)</a:t>
            </a:r>
          </a:p>
          <a:p>
            <a:endParaRPr lang="en-ZA" altLang="en-US" sz="1400" b="1" dirty="0" smtClean="0"/>
          </a:p>
          <a:p>
            <a:r>
              <a:rPr lang="en-ZA" altLang="en-US" sz="4000" b="1" dirty="0" smtClean="0"/>
              <a:t>and</a:t>
            </a:r>
          </a:p>
          <a:p>
            <a:endParaRPr lang="en-ZA" altLang="en-US" sz="1400" b="1" dirty="0" smtClean="0"/>
          </a:p>
          <a:p>
            <a:r>
              <a:rPr lang="en-ZA" altLang="en-US" sz="4000" b="1" dirty="0" smtClean="0"/>
              <a:t>1</a:t>
            </a:r>
            <a:r>
              <a:rPr lang="en-ZA" altLang="en-US" sz="4000" b="1" baseline="30000" dirty="0" smtClean="0"/>
              <a:t>st</a:t>
            </a:r>
            <a:r>
              <a:rPr lang="en-ZA" altLang="en-US" sz="4000" b="1" dirty="0" smtClean="0"/>
              <a:t> QPR for FY2016/17</a:t>
            </a:r>
            <a:endParaRPr lang="en-US" altLang="en-US" sz="4000" b="1" dirty="0"/>
          </a:p>
        </p:txBody>
      </p:sp>
      <p:sp>
        <p:nvSpPr>
          <p:cNvPr id="13" name="Rectangle 5"/>
          <p:cNvSpPr txBox="1">
            <a:spLocks noChangeArrowheads="1"/>
          </p:cNvSpPr>
          <p:nvPr/>
        </p:nvSpPr>
        <p:spPr>
          <a:xfrm>
            <a:off x="-164841" y="5328592"/>
            <a:ext cx="10063118" cy="7647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GB" sz="2200" b="1" dirty="0" smtClean="0">
                <a:solidFill>
                  <a:schemeClr val="bg1">
                    <a:lumMod val="95000"/>
                  </a:schemeClr>
                </a:solidFill>
                <a:effectLst/>
                <a:latin typeface="Arial" charset="0"/>
              </a:rPr>
              <a:t>Presentation to the PCD&amp;MV</a:t>
            </a:r>
          </a:p>
          <a:p>
            <a:pPr algn="r">
              <a:lnSpc>
                <a:spcPct val="80000"/>
              </a:lnSpc>
            </a:pPr>
            <a:endParaRPr lang="en-US" altLang="en-US" sz="2200" b="1" dirty="0" smtClean="0">
              <a:solidFill>
                <a:schemeClr val="bg1">
                  <a:lumMod val="95000"/>
                </a:schemeClr>
              </a:solidFill>
              <a:effectLst/>
              <a:latin typeface="Arial" charset="0"/>
            </a:endParaRPr>
          </a:p>
          <a:p>
            <a:pPr algn="r">
              <a:lnSpc>
                <a:spcPct val="80000"/>
              </a:lnSpc>
            </a:pPr>
            <a:r>
              <a:rPr lang="en-US" sz="2200" b="1" dirty="0" smtClean="0">
                <a:solidFill>
                  <a:schemeClr val="bg1">
                    <a:lumMod val="95000"/>
                  </a:schemeClr>
                </a:solidFill>
                <a:latin typeface="Arial" charset="0"/>
              </a:rPr>
              <a:t>31</a:t>
            </a:r>
            <a:r>
              <a:rPr lang="en-US" sz="2200" b="1" dirty="0" smtClean="0">
                <a:solidFill>
                  <a:schemeClr val="bg1">
                    <a:lumMod val="95000"/>
                  </a:schemeClr>
                </a:solidFill>
                <a:effectLst/>
                <a:latin typeface="Arial" charset="0"/>
              </a:rPr>
              <a:t> August 2016</a:t>
            </a:r>
          </a:p>
          <a:p>
            <a:pPr algn="r">
              <a:lnSpc>
                <a:spcPct val="80000"/>
              </a:lnSpc>
            </a:pPr>
            <a:endParaRPr lang="en-US" altLang="en-US" sz="2200" b="1" dirty="0">
              <a:solidFill>
                <a:schemeClr val="bg1">
                  <a:lumMod val="95000"/>
                </a:schemeClr>
              </a:solidFill>
            </a:endParaRPr>
          </a:p>
        </p:txBody>
      </p:sp>
      <p:sp>
        <p:nvSpPr>
          <p:cNvPr id="2" name="Footer Placeholder 1"/>
          <p:cNvSpPr>
            <a:spLocks noGrp="1"/>
          </p:cNvSpPr>
          <p:nvPr>
            <p:ph type="ftr" sz="quarter" idx="11"/>
          </p:nvPr>
        </p:nvSpPr>
        <p:spPr/>
        <p:txBody>
          <a:bodyPr/>
          <a:lstStyle/>
          <a:p>
            <a:r>
              <a:rPr lang="en-ZA" dirty="0" smtClean="0"/>
              <a:t>RESTRICTED</a:t>
            </a:r>
            <a:endParaRPr lang="en-GB" dirty="0"/>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631690">
            <a:off x="769876" y="898612"/>
            <a:ext cx="3080321" cy="4274745"/>
          </a:xfrm>
          <a:prstGeom prst="rect">
            <a:avLst/>
          </a:prstGeom>
          <a:ln w="9525">
            <a:solidFill>
              <a:schemeClr val="tx1">
                <a:alpha val="96000"/>
              </a:schemeClr>
            </a:solidFill>
            <a:miter lim="800000"/>
            <a:headEnd/>
            <a:tailEnd/>
          </a:ln>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311778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10</a:t>
            </a:fld>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Main Reasons for Non-Achievement of Targets</a:t>
            </a:r>
            <a:endParaRPr lang="en-US" sz="3200" b="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56456" y="809598"/>
            <a:ext cx="9577064" cy="2554545"/>
          </a:xfrm>
          <a:prstGeom prst="rect">
            <a:avLst/>
          </a:prstGeom>
          <a:noFill/>
        </p:spPr>
        <p:txBody>
          <a:bodyPr wrap="square" rtlCol="0">
            <a:spAutoFit/>
          </a:bodyPr>
          <a:lstStyle/>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Number of force employment hours flown and hours at sea per year dependent on </a:t>
            </a:r>
            <a:r>
              <a:rPr lang="en-US" sz="2000" dirty="0" err="1" smtClean="0">
                <a:latin typeface="Arial" panose="020B0604020202020204" pitchFamily="34" charset="0"/>
                <a:cs typeface="Arial" panose="020B0604020202020204" pitchFamily="34" charset="0"/>
              </a:rPr>
              <a:t>taskings</a:t>
            </a:r>
            <a:r>
              <a:rPr lang="en-US" sz="2000" dirty="0" smtClean="0">
                <a:latin typeface="Arial" panose="020B0604020202020204" pitchFamily="34" charset="0"/>
                <a:cs typeface="Arial" panose="020B0604020202020204" pitchFamily="34" charset="0"/>
              </a:rPr>
              <a:t> received.</a:t>
            </a:r>
          </a:p>
          <a:p>
            <a:pPr marL="571500" lvl="1" indent="-571500">
              <a:buFont typeface="Wingdings" panose="05000000000000000000" pitchFamily="2" charset="2"/>
              <a:buChar char="§"/>
            </a:pPr>
            <a:endParaRPr lang="en-US" sz="2000" dirty="0" smtClean="0">
              <a:latin typeface="Arial" panose="020B0604020202020204" pitchFamily="34" charset="0"/>
              <a:cs typeface="Arial" panose="020B0604020202020204" pitchFamily="34" charset="0"/>
            </a:endParaRPr>
          </a:p>
          <a:p>
            <a:pPr marL="571500" lvl="1" indent="-571500">
              <a:buFont typeface="Wingdings" panose="05000000000000000000" pitchFamily="2" charset="2"/>
              <a:buChar char="§"/>
            </a:pPr>
            <a:r>
              <a:rPr lang="en-US" sz="2000" dirty="0">
                <a:latin typeface="Arial" panose="020B0604020202020204" pitchFamily="34" charset="0"/>
                <a:cs typeface="Arial" panose="020B0604020202020204" pitchFamily="34" charset="0"/>
              </a:rPr>
              <a:t>Staffing-related constraints due to verification and vetting </a:t>
            </a:r>
            <a:r>
              <a:rPr lang="en-US" sz="2000" dirty="0" smtClean="0">
                <a:latin typeface="Arial" panose="020B0604020202020204" pitchFamily="34" charset="0"/>
                <a:cs typeface="Arial" panose="020B0604020202020204" pitchFamily="34" charset="0"/>
              </a:rPr>
              <a:t>procedures.</a:t>
            </a:r>
          </a:p>
          <a:p>
            <a:pPr marL="342900" lvl="1" indent="-342900">
              <a:buFont typeface="Wingdings" panose="05000000000000000000" pitchFamily="2" charset="2"/>
              <a:buChar char="§"/>
            </a:pPr>
            <a:endParaRPr lang="en-US" sz="2000" dirty="0" smtClean="0">
              <a:latin typeface="Arial" panose="020B0604020202020204" pitchFamily="34" charset="0"/>
              <a:cs typeface="Arial" panose="020B0604020202020204" pitchFamily="34" charset="0"/>
            </a:endParaRPr>
          </a:p>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Matters not within the DOD’s control, </a:t>
            </a:r>
            <a:r>
              <a:rPr lang="en-US" sz="2000" dirty="0" err="1" smtClean="0">
                <a:latin typeface="Arial" panose="020B0604020202020204" pitchFamily="34" charset="0"/>
                <a:cs typeface="Arial" panose="020B0604020202020204" pitchFamily="34" charset="0"/>
              </a:rPr>
              <a:t>ie</a:t>
            </a:r>
            <a:r>
              <a:rPr lang="en-US" sz="2000" dirty="0" smtClean="0">
                <a:latin typeface="Arial" panose="020B0604020202020204" pitchFamily="34" charset="0"/>
                <a:cs typeface="Arial" panose="020B0604020202020204" pitchFamily="34" charset="0"/>
              </a:rPr>
              <a:t> positions filled vs allocated quota for international institutions.</a:t>
            </a:r>
          </a:p>
          <a:p>
            <a:pPr marL="800100" lvl="1" indent="-3429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4131855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100</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5" name="AutoShape 2" descr=" Defense Intelligence Agency Logo Geospatial Cia I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 Defense Intelligence Agency Logo Geospatial Cia Is"/>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 Defense Intelligence Agency Logo Geospatial Cia Is"/>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Box 8"/>
          <p:cNvSpPr txBox="1"/>
          <p:nvPr/>
        </p:nvSpPr>
        <p:spPr>
          <a:xfrm>
            <a:off x="488504"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7: </a:t>
            </a:r>
          </a:p>
          <a:p>
            <a:pPr algn="ctr"/>
            <a:r>
              <a:rPr lang="en-ZA" sz="5400" b="1" dirty="0">
                <a:solidFill>
                  <a:srgbClr val="1B3589"/>
                </a:solidFill>
                <a:latin typeface="Arial" panose="020B0604020202020204" pitchFamily="34" charset="0"/>
                <a:cs typeface="Arial" panose="020B0604020202020204" pitchFamily="34" charset="0"/>
              </a:rPr>
              <a:t>Defence Intelligence</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8859912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101</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96217036"/>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commitments (General </a:t>
                      </a:r>
                      <a:r>
                        <a:rPr lang="en-ZA" sz="1600" b="1" dirty="0" smtClean="0">
                          <a:effectLst/>
                          <a:latin typeface="Arial"/>
                          <a:ea typeface="Calibri"/>
                          <a:cs typeface="Times New Roman"/>
                        </a:rPr>
                        <a:t>Military Assistance</a:t>
                      </a:r>
                      <a:r>
                        <a:rPr lang="en-ZA" sz="1600" b="1" dirty="0">
                          <a:effectLst/>
                          <a:latin typeface="Arial"/>
                          <a:ea typeface="Calibri"/>
                          <a:cs typeface="Times New Roman"/>
                        </a:rPr>
                        <a:t>)</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90740941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381328"/>
            <a:ext cx="2311400" cy="365125"/>
          </a:xfrm>
        </p:spPr>
        <p:txBody>
          <a:bodyPr/>
          <a:lstStyle/>
          <a:p>
            <a:fld id="{3C454CF2-3A6A-405E-947D-E1E27AB39C03}" type="slidenum">
              <a:rPr lang="en-GB" sz="1800" smtClean="0"/>
              <a:pPr/>
              <a:t>102</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983969183"/>
              </p:ext>
            </p:extLst>
          </p:nvPr>
        </p:nvGraphicFramePr>
        <p:xfrm>
          <a:off x="128464" y="692696"/>
          <a:ext cx="9649073" cy="279980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governance promulgation schedule (Develop Cyber warfare strategy)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100" b="1">
                          <a:effectLst/>
                          <a:latin typeface="Arial"/>
                          <a:ea typeface="Calibri"/>
                          <a:cs typeface="Times New Roman"/>
                        </a:rPr>
                        <a:t>Annual target</a:t>
                      </a:r>
                      <a:endParaRPr lang="en-GB" sz="10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(Submit for approval by the JCPS Cluster Ministers)</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100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(Submit for approval by the JCPS Cluster Ministers)</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21069688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381328"/>
            <a:ext cx="2311400" cy="365125"/>
          </a:xfrm>
        </p:spPr>
        <p:txBody>
          <a:bodyPr/>
          <a:lstStyle/>
          <a:p>
            <a:fld id="{3C454CF2-3A6A-405E-947D-E1E27AB39C03}" type="slidenum">
              <a:rPr lang="en-GB" sz="1800" smtClean="0"/>
              <a:pPr/>
              <a:t>103</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05358555"/>
              </p:ext>
            </p:extLst>
          </p:nvPr>
        </p:nvGraphicFramePr>
        <p:xfrm>
          <a:off x="128464" y="692696"/>
          <a:ext cx="9649073" cy="214281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governance promulgation schedule (Sensor Strategy)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(Develop Strategy)</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100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(Develop Strategy)</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1"/>
                          </a:solidFill>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1"/>
                          </a:solidFill>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4421142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104</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914322200"/>
              </p:ext>
            </p:extLst>
          </p:nvPr>
        </p:nvGraphicFramePr>
        <p:xfrm>
          <a:off x="128464" y="692696"/>
          <a:ext cx="9649073" cy="278289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defence intelligence products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112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112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112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112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448</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193</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193</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The over achievement is attributed to the security situation on the African continent and subsequent increase of intelligence requirements.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66148529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105</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054386997"/>
              </p:ext>
            </p:extLst>
          </p:nvPr>
        </p:nvGraphicFramePr>
        <p:xfrm>
          <a:off x="128464" y="692696"/>
          <a:ext cx="9649073" cy="261163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vetting decisions taken in accordance with requirements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 </a:t>
                      </a:r>
                      <a:r>
                        <a:rPr lang="en-ZA" sz="1400" dirty="0">
                          <a:effectLst/>
                          <a:latin typeface="Arial"/>
                          <a:ea typeface="Calibri"/>
                          <a:cs typeface="Times New Roman"/>
                        </a:rPr>
                        <a:t>625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 </a:t>
                      </a:r>
                      <a:r>
                        <a:rPr lang="en-ZA" sz="1400" dirty="0">
                          <a:solidFill>
                            <a:schemeClr val="tx1"/>
                          </a:solidFill>
                          <a:effectLst/>
                          <a:latin typeface="Arial"/>
                          <a:ea typeface="Calibri"/>
                          <a:cs typeface="Times New Roman"/>
                        </a:rPr>
                        <a:t>625</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 </a:t>
                      </a:r>
                      <a:r>
                        <a:rPr lang="en-ZA" sz="1400" dirty="0">
                          <a:solidFill>
                            <a:schemeClr val="tx1"/>
                          </a:solidFill>
                          <a:effectLst/>
                          <a:latin typeface="Arial"/>
                          <a:ea typeface="Calibri"/>
                          <a:cs typeface="Times New Roman"/>
                        </a:rPr>
                        <a:t>625</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 </a:t>
                      </a:r>
                      <a:r>
                        <a:rPr lang="en-ZA" sz="1400" dirty="0">
                          <a:solidFill>
                            <a:schemeClr val="tx1"/>
                          </a:solidFill>
                          <a:effectLst/>
                          <a:latin typeface="Arial"/>
                          <a:ea typeface="Calibri"/>
                          <a:cs typeface="Times New Roman"/>
                        </a:rPr>
                        <a:t>625</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 </a:t>
                      </a:r>
                      <a:r>
                        <a:rPr lang="en-ZA" sz="1400" dirty="0">
                          <a:effectLst/>
                          <a:latin typeface="Arial"/>
                          <a:ea typeface="Calibri"/>
                          <a:cs typeface="Times New Roman"/>
                        </a:rPr>
                        <a:t>500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899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899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Inadequate staff hampers the production level of the Directorate.  Vetting qualified personnel are overstretched as some members are also seconded to SADIC as facilitators to run the Security Vetting Course at Fontana.</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204864"/>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3252827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106</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90291621"/>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smtClean="0">
                          <a:effectLst/>
                          <a:latin typeface="Arial"/>
                          <a:ea typeface="Calibri"/>
                          <a:cs typeface="Times New Roman"/>
                        </a:rPr>
                        <a:t>Defence </a:t>
                      </a:r>
                      <a:r>
                        <a:rPr lang="en-ZA" sz="2000" b="1" dirty="0">
                          <a:effectLst/>
                          <a:latin typeface="Arial"/>
                          <a:ea typeface="Calibri"/>
                          <a:cs typeface="Times New Roman"/>
                        </a:rPr>
                        <a:t>Intelligence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Level of Implementation of the Cyber Warfare plan</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Times New Roman"/>
                        </a:rPr>
                        <a:t>Phase </a:t>
                      </a:r>
                      <a:r>
                        <a:rPr lang="en-US" sz="1400" dirty="0">
                          <a:solidFill>
                            <a:schemeClr val="tx1"/>
                          </a:solidFill>
                          <a:effectLst/>
                          <a:latin typeface="Arial"/>
                          <a:ea typeface="Calibri"/>
                          <a:cs typeface="Times New Roman"/>
                        </a:rPr>
                        <a:t>2-3</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Phase </a:t>
                      </a:r>
                      <a:r>
                        <a:rPr lang="en-US" sz="1400" dirty="0">
                          <a:solidFill>
                            <a:srgbClr val="000000"/>
                          </a:solidFill>
                          <a:effectLst/>
                          <a:latin typeface="Arial"/>
                          <a:ea typeface="Calibri"/>
                          <a:cs typeface="Times New Roman"/>
                        </a:rPr>
                        <a:t>2-3</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p>
                    <a:p>
                      <a:pPr algn="l">
                        <a:spcAft>
                          <a:spcPts val="0"/>
                        </a:spcAft>
                      </a:pPr>
                      <a:r>
                        <a:rPr lang="en-ZA" sz="1400" dirty="0" smtClean="0">
                          <a:effectLst/>
                          <a:latin typeface="Arial"/>
                          <a:ea typeface="Calibri"/>
                          <a:cs typeface="Times New Roman"/>
                        </a:rPr>
                        <a:t>In</a:t>
                      </a:r>
                      <a:r>
                        <a:rPr lang="en-ZA" sz="1400" baseline="0" dirty="0" smtClean="0">
                          <a:effectLst/>
                          <a:latin typeface="Arial"/>
                          <a:ea typeface="Calibri"/>
                          <a:cs typeface="Times New Roman"/>
                        </a:rPr>
                        <a:t>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616702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469211"/>
            <a:ext cx="2311400" cy="365125"/>
          </a:xfrm>
        </p:spPr>
        <p:txBody>
          <a:bodyPr/>
          <a:lstStyle/>
          <a:p>
            <a:fld id="{3C454CF2-3A6A-405E-947D-E1E27AB39C03}" type="slidenum">
              <a:rPr lang="en-GB" sz="1800" smtClean="0"/>
              <a:pPr/>
              <a:t>107</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88504" y="1740872"/>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8: </a:t>
            </a:r>
          </a:p>
          <a:p>
            <a:pPr algn="ctr"/>
            <a:r>
              <a:rPr lang="en-ZA" sz="5400" b="1" dirty="0">
                <a:solidFill>
                  <a:srgbClr val="1B3589"/>
                </a:solidFill>
                <a:latin typeface="Arial" panose="020B0604020202020204" pitchFamily="34" charset="0"/>
                <a:cs typeface="Arial" panose="020B0604020202020204" pitchFamily="34" charset="0"/>
              </a:rPr>
              <a:t>General Support</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6513863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469211"/>
            <a:ext cx="2311400" cy="365125"/>
          </a:xfrm>
        </p:spPr>
        <p:txBody>
          <a:bodyPr/>
          <a:lstStyle/>
          <a:p>
            <a:fld id="{3C454CF2-3A6A-405E-947D-E1E27AB39C03}" type="slidenum">
              <a:rPr lang="en-GB" sz="1800" smtClean="0"/>
              <a:pPr/>
              <a:t>108</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407638503"/>
              </p:ext>
            </p:extLst>
          </p:nvPr>
        </p:nvGraphicFramePr>
        <p:xfrm>
          <a:off x="128464" y="692696"/>
          <a:ext cx="9649073" cy="279980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Joint Logistic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(DOD Procurement Policy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100%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(Submission of DOD Procurement Policy for approval)</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100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(Submission of DOD Procurement Policy for approval)</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 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0%. 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088279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109</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608574646"/>
              </p:ext>
            </p:extLst>
          </p:nvPr>
        </p:nvGraphicFramePr>
        <p:xfrm>
          <a:off x="128464" y="692696"/>
          <a:ext cx="9649073" cy="2375976"/>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Joint Logistic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(Overarching Logistic Strategy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(Completed)</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100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(Completed)</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 In process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 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153262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11</a:t>
            </a:fld>
            <a:endParaRPr lang="en-GB" dirty="0"/>
          </a:p>
        </p:txBody>
      </p:sp>
      <p:sp>
        <p:nvSpPr>
          <p:cNvPr id="7" name="TextBox 6"/>
          <p:cNvSpPr txBox="1"/>
          <p:nvPr/>
        </p:nvSpPr>
        <p:spPr>
          <a:xfrm>
            <a:off x="272480" y="260648"/>
            <a:ext cx="9361040" cy="4524315"/>
          </a:xfrm>
          <a:prstGeom prst="rect">
            <a:avLst/>
          </a:prstGeom>
          <a:solidFill>
            <a:schemeClr val="bg1"/>
          </a:solidFill>
          <a:ln w="76200">
            <a:solidFill>
              <a:schemeClr val="bg1"/>
            </a:solidFill>
          </a:ln>
        </p:spPr>
        <p:txBody>
          <a:bodyPr wrap="square" rtlCol="0">
            <a:spAutoFit/>
          </a:bodyPr>
          <a:lstStyle/>
          <a:p>
            <a:pPr algn="ctr"/>
            <a:endParaRPr lang="en-ZA" sz="4800" b="1" dirty="0" smtClean="0">
              <a:solidFill>
                <a:srgbClr val="1E1E68"/>
              </a:solidFill>
              <a:latin typeface="Arial" panose="020B0604020202020204" pitchFamily="34" charset="0"/>
              <a:cs typeface="Arial" panose="020B0604020202020204" pitchFamily="34" charset="0"/>
            </a:endParaRPr>
          </a:p>
          <a:p>
            <a:pPr algn="ctr"/>
            <a:endParaRPr lang="en-ZA" sz="4800" b="1" dirty="0" smtClean="0">
              <a:solidFill>
                <a:srgbClr val="1E1E68"/>
              </a:solidFill>
              <a:latin typeface="Arial" panose="020B0604020202020204" pitchFamily="34" charset="0"/>
              <a:cs typeface="Arial" panose="020B0604020202020204" pitchFamily="34" charset="0"/>
            </a:endParaRPr>
          </a:p>
          <a:p>
            <a:pPr algn="ctr"/>
            <a:r>
              <a:rPr lang="en-ZA" sz="4800" b="1" dirty="0" smtClean="0">
                <a:solidFill>
                  <a:srgbClr val="1E1E68"/>
                </a:solidFill>
                <a:latin typeface="Arial" panose="020B0604020202020204" pitchFamily="34" charset="0"/>
                <a:cs typeface="Arial" panose="020B0604020202020204" pitchFamily="34" charset="0"/>
              </a:rPr>
              <a:t>4</a:t>
            </a:r>
            <a:r>
              <a:rPr lang="en-ZA" sz="4800" b="1" baseline="30000" dirty="0" smtClean="0">
                <a:solidFill>
                  <a:srgbClr val="1E1E68"/>
                </a:solidFill>
                <a:latin typeface="Arial" panose="020B0604020202020204" pitchFamily="34" charset="0"/>
                <a:cs typeface="Arial" panose="020B0604020202020204" pitchFamily="34" charset="0"/>
              </a:rPr>
              <a:t>th</a:t>
            </a:r>
            <a:r>
              <a:rPr lang="en-ZA" sz="4800" b="1" dirty="0" smtClean="0">
                <a:solidFill>
                  <a:srgbClr val="1E1E68"/>
                </a:solidFill>
                <a:latin typeface="Arial" panose="020B0604020202020204" pitchFamily="34" charset="0"/>
                <a:cs typeface="Arial" panose="020B0604020202020204" pitchFamily="34" charset="0"/>
              </a:rPr>
              <a:t> QPR FY2015/16</a:t>
            </a:r>
          </a:p>
          <a:p>
            <a:pPr algn="ctr"/>
            <a:endParaRPr lang="en-ZA" sz="4800" b="1" dirty="0">
              <a:solidFill>
                <a:srgbClr val="1E1E68"/>
              </a:solidFill>
              <a:latin typeface="Arial" panose="020B0604020202020204" pitchFamily="34" charset="0"/>
              <a:cs typeface="Arial" panose="020B0604020202020204" pitchFamily="34" charset="0"/>
            </a:endParaRPr>
          </a:p>
          <a:p>
            <a:pPr algn="ctr"/>
            <a:r>
              <a:rPr lang="fr-FR" sz="4800" b="1" dirty="0">
                <a:solidFill>
                  <a:srgbClr val="1E1E68"/>
                </a:solidFill>
                <a:latin typeface="Arial" charset="0"/>
              </a:rPr>
              <a:t>Financial Performance Information</a:t>
            </a:r>
            <a:endParaRPr lang="en-US" sz="4800" dirty="0">
              <a:solidFill>
                <a:srgbClr val="1E1E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006588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110</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578818525"/>
              </p:ext>
            </p:extLst>
          </p:nvPr>
        </p:nvGraphicFramePr>
        <p:xfrm>
          <a:off x="128464" y="692696"/>
          <a:ext cx="9649073" cy="261163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Joint Logistic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procurement requests fully completed within 90 days from day of registration</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21</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24</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95</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Due to the fact that the 90-day period has not expired by the end of the 1</a:t>
                      </a:r>
                      <a:r>
                        <a:rPr lang="en-ZA" sz="1400" baseline="30000" dirty="0" smtClean="0">
                          <a:effectLst/>
                          <a:latin typeface="Arial"/>
                          <a:ea typeface="Calibri"/>
                          <a:cs typeface="Times New Roman"/>
                        </a:rPr>
                        <a:t>st</a:t>
                      </a:r>
                      <a:r>
                        <a:rPr lang="en-ZA" sz="1400" baseline="0" dirty="0" smtClean="0">
                          <a:effectLst/>
                          <a:latin typeface="Arial"/>
                          <a:ea typeface="Calibri"/>
                          <a:cs typeface="Times New Roman"/>
                        </a:rPr>
                        <a:t> </a:t>
                      </a:r>
                      <a:r>
                        <a:rPr lang="en-ZA" sz="1400" dirty="0" smtClean="0">
                          <a:effectLst/>
                          <a:latin typeface="Arial"/>
                          <a:ea typeface="Calibri"/>
                          <a:cs typeface="Times New Roman"/>
                        </a:rPr>
                        <a:t>quarter, all the requests completed are inherently within the 90-day period.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1574279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111</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782487711"/>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Joint Logistic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utilisation of endowment property in the DOD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solidFill>
                            <a:schemeClr val="tx1"/>
                          </a:solidFill>
                          <a:effectLst/>
                          <a:latin typeface="Arial"/>
                          <a:ea typeface="Calibri"/>
                          <a:cs typeface="Times New Roman"/>
                        </a:rPr>
                        <a:t>Q1</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90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90</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96%</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96%</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92595244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492875"/>
            <a:ext cx="2311400" cy="365125"/>
          </a:xfrm>
        </p:spPr>
        <p:txBody>
          <a:bodyPr/>
          <a:lstStyle/>
          <a:p>
            <a:fld id="{3C454CF2-3A6A-405E-947D-E1E27AB39C03}" type="slidenum">
              <a:rPr lang="en-GB" sz="1800" smtClean="0"/>
              <a:pPr/>
              <a:t>112</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873148760"/>
              </p:ext>
            </p:extLst>
          </p:nvPr>
        </p:nvGraphicFramePr>
        <p:xfrm>
          <a:off x="128464" y="680061"/>
          <a:ext cx="9649073" cy="2676931"/>
        </p:xfrm>
        <a:graphic>
          <a:graphicData uri="http://schemas.openxmlformats.org/drawingml/2006/table">
            <a:tbl>
              <a:tblPr firstRow="1" firstCol="1" bandRow="1"/>
              <a:tblGrid>
                <a:gridCol w="1929557"/>
                <a:gridCol w="1929557"/>
                <a:gridCol w="1930201"/>
                <a:gridCol w="1929557"/>
                <a:gridCol w="1930201"/>
              </a:tblGrid>
              <a:tr h="283151">
                <a:tc gridSpan="5">
                  <a:txBody>
                    <a:bodyPr/>
                    <a:lstStyle/>
                    <a:p>
                      <a:pPr algn="l">
                        <a:spcAft>
                          <a:spcPts val="0"/>
                        </a:spcAft>
                      </a:pPr>
                      <a:r>
                        <a:rPr lang="en-US" sz="2000" b="1" dirty="0">
                          <a:solidFill>
                            <a:srgbClr val="000000"/>
                          </a:solidFill>
                          <a:effectLst/>
                          <a:latin typeface="Arial"/>
                          <a:ea typeface="Calibri"/>
                          <a:cs typeface="Arial"/>
                        </a:rPr>
                        <a:t>Command and Management Information Systems </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8206">
                <a:tc gridSpan="5">
                  <a:txBody>
                    <a:bodyPr/>
                    <a:lstStyle/>
                    <a:p>
                      <a:pPr algn="l">
                        <a:spcAft>
                          <a:spcPts val="0"/>
                        </a:spcAft>
                      </a:pPr>
                      <a:r>
                        <a:rPr lang="en-ZA" sz="1400" b="1" dirty="0">
                          <a:effectLst/>
                          <a:latin typeface="Arial"/>
                          <a:ea typeface="Calibri"/>
                          <a:cs typeface="Times New Roman"/>
                        </a:rPr>
                        <a:t>Percentage of modernised, sustainable DOD ICT Integrated Prime Systems Capabilities</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8206">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94617">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25,65</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23,8</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22,88</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21,12</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92,45</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94617">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23.09%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23.09%</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710714">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The Service Provider did not deliver ICT Capability Project Milestones according to the Charter and Plan. </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Information Warfare (</a:t>
                      </a:r>
                      <a:r>
                        <a:rPr lang="en-ZA" sz="1400" dirty="0" err="1" smtClean="0">
                          <a:effectLst/>
                          <a:latin typeface="Arial"/>
                          <a:ea typeface="Calibri"/>
                          <a:cs typeface="Times New Roman"/>
                        </a:rPr>
                        <a:t>IW</a:t>
                      </a:r>
                      <a:r>
                        <a:rPr lang="en-ZA" sz="1400" dirty="0" smtClean="0">
                          <a:effectLst/>
                          <a:latin typeface="Arial"/>
                          <a:ea typeface="Calibri"/>
                          <a:cs typeface="Times New Roman"/>
                        </a:rPr>
                        <a:t>) assistance programme requirements</a:t>
                      </a:r>
                      <a:r>
                        <a:rPr lang="en-ZA" sz="1400" baseline="0" dirty="0" smtClean="0">
                          <a:effectLst/>
                          <a:latin typeface="Arial"/>
                          <a:ea typeface="Calibri"/>
                          <a:cs typeface="Times New Roman"/>
                        </a:rPr>
                        <a:t> were not completed and paid for.</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204864"/>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1506567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113</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121455247"/>
              </p:ext>
            </p:extLst>
          </p:nvPr>
        </p:nvGraphicFramePr>
        <p:xfrm>
          <a:off x="128464" y="692696"/>
          <a:ext cx="9649073" cy="261163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Military Police Capability</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Projected number of deliberate crime prevention operations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31</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31</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31</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31</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Combination of personnel from other sections and working together with other sections have ensured that this target is overachieved.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0077531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114</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567174696"/>
              </p:ext>
            </p:extLst>
          </p:nvPr>
        </p:nvGraphicFramePr>
        <p:xfrm>
          <a:off x="128464" y="692696"/>
          <a:ext cx="9649073" cy="282499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Military Police Capability</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criminal cases investigated (backlog)</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40</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Prosecution Counsel at LEGSATOs, Area Provost Marshals and  Head of Investigation managed to refer more criminal cases to civilian courts in the absence of appointed Judges for trial and decisions which resulted in more old case dockets being investigated and finalised.</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14503554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115</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17275126"/>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solidFill>
                            <a:srgbClr val="000000"/>
                          </a:solidFill>
                          <a:effectLst/>
                          <a:latin typeface="Arial"/>
                          <a:ea typeface="Calibri"/>
                          <a:cs typeface="Arial"/>
                        </a:rPr>
                        <a:t>Military Police </a:t>
                      </a:r>
                      <a:r>
                        <a:rPr lang="en-US" sz="2000" b="1" dirty="0">
                          <a:solidFill>
                            <a:srgbClr val="000000"/>
                          </a:solidFill>
                          <a:effectLst/>
                          <a:latin typeface="Arial"/>
                          <a:ea typeface="Calibri"/>
                          <a:cs typeface="Arial"/>
                        </a:rPr>
                        <a:t>Capability</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criminal cases investigated (in-year)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50%</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50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22.8%</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22.8%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53237079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z="1800" smtClean="0"/>
              <a:pPr/>
              <a:t>116</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57056133"/>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Arial"/>
                        </a:rPr>
                        <a:t>Military Police Capability</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US" sz="1600" b="1" dirty="0">
                          <a:solidFill>
                            <a:srgbClr val="000000"/>
                          </a:solidFill>
                          <a:effectLst/>
                          <a:latin typeface="Arial"/>
                          <a:ea typeface="Calibri"/>
                          <a:cs typeface="Arial"/>
                        </a:rPr>
                        <a:t>Percentage of cases of Corruption and Fraud investigated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effectLst/>
                          <a:latin typeface="Arial"/>
                          <a:ea typeface="Calibri"/>
                          <a:cs typeface="Times New Roman"/>
                        </a:rPr>
                        <a:t>Target</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21049884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Overall </a:t>
            </a:r>
            <a:r>
              <a:rPr lang="en-US" sz="3200" b="1" dirty="0" smtClean="0">
                <a:solidFill>
                  <a:schemeClr val="bg1"/>
                </a:solidFill>
                <a:latin typeface="Arial" panose="020B0604020202020204" pitchFamily="34" charset="0"/>
                <a:cs typeface="Arial" panose="020B0604020202020204" pitchFamily="34" charset="0"/>
              </a:rPr>
              <a:t>Achievement</a:t>
            </a:r>
            <a:endParaRPr lang="en-US" sz="3200" b="1" dirty="0">
              <a:solidFill>
                <a:schemeClr val="bg1"/>
              </a:solidFill>
              <a:latin typeface="Arial" panose="020B0604020202020204" pitchFamily="34" charset="0"/>
              <a:cs typeface="Arial" panose="020B0604020202020204" pitchFamily="34" charset="0"/>
            </a:endParaRPr>
          </a:p>
        </p:txBody>
      </p:sp>
      <p:sp>
        <p:nvSpPr>
          <p:cNvPr id="8" name="Slide Number Placeholder 2"/>
          <p:cNvSpPr>
            <a:spLocks noGrp="1"/>
          </p:cNvSpPr>
          <p:nvPr>
            <p:ph type="sldNum" sz="quarter" idx="12"/>
          </p:nvPr>
        </p:nvSpPr>
        <p:spPr>
          <a:xfrm>
            <a:off x="7322120" y="6448252"/>
            <a:ext cx="2311400" cy="365125"/>
          </a:xfrm>
        </p:spPr>
        <p:txBody>
          <a:bodyPr/>
          <a:lstStyle/>
          <a:p>
            <a:fld id="{3C454CF2-3A6A-405E-947D-E1E27AB39C03}" type="slidenum">
              <a:rPr lang="en-GB" sz="1800" smtClean="0"/>
              <a:pPr/>
              <a:t>117</a:t>
            </a:fld>
            <a:endParaRPr lang="en-GB" sz="1800" dirty="0"/>
          </a:p>
        </p:txBody>
      </p:sp>
      <p:graphicFrame>
        <p:nvGraphicFramePr>
          <p:cNvPr id="9" name="Table 8"/>
          <p:cNvGraphicFramePr>
            <a:graphicFrameLocks noGrp="1"/>
          </p:cNvGraphicFramePr>
          <p:nvPr>
            <p:extLst>
              <p:ext uri="{D42A27DB-BD31-4B8C-83A1-F6EECF244321}">
                <p14:modId xmlns:p14="http://schemas.microsoft.com/office/powerpoint/2010/main" xmlns="" val="3795277929"/>
              </p:ext>
            </p:extLst>
          </p:nvPr>
        </p:nvGraphicFramePr>
        <p:xfrm>
          <a:off x="128465" y="764704"/>
          <a:ext cx="9649071" cy="3004866"/>
        </p:xfrm>
        <a:graphic>
          <a:graphicData uri="http://schemas.openxmlformats.org/drawingml/2006/table">
            <a:tbl>
              <a:tblPr firstRow="1" bandRow="1"/>
              <a:tblGrid>
                <a:gridCol w="864095"/>
                <a:gridCol w="720080"/>
                <a:gridCol w="746426"/>
                <a:gridCol w="801144"/>
                <a:gridCol w="655481"/>
                <a:gridCol w="655481"/>
                <a:gridCol w="875678"/>
                <a:gridCol w="726611"/>
                <a:gridCol w="655481"/>
                <a:gridCol w="873975"/>
                <a:gridCol w="631056"/>
                <a:gridCol w="579467"/>
                <a:gridCol w="864096"/>
              </a:tblGrid>
              <a:tr h="288215">
                <a:tc rowSpan="2">
                  <a:txBody>
                    <a:bodyPr/>
                    <a:lstStyle/>
                    <a:p>
                      <a:pPr algn="just"/>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3">
                  <a:txBody>
                    <a:bodyPr/>
                    <a:lstStyle/>
                    <a:p>
                      <a:pPr algn="ctr">
                        <a:spcAft>
                          <a:spcPts val="0"/>
                        </a:spcAft>
                      </a:pPr>
                      <a:r>
                        <a:rPr lang="en-GB" sz="1400" b="1" u="none" dirty="0">
                          <a:solidFill>
                            <a:schemeClr val="bg1"/>
                          </a:solidFill>
                          <a:effectLst/>
                          <a:latin typeface="Arial" panose="020B0604020202020204" pitchFamily="34" charset="0"/>
                          <a:ea typeface="Calibri"/>
                          <a:cs typeface="Arial" panose="020B0604020202020204" pitchFamily="34" charset="0"/>
                        </a:rPr>
                        <a:t>1</a:t>
                      </a:r>
                      <a:r>
                        <a:rPr lang="en-GB" sz="1400" b="1" u="none" baseline="30000" dirty="0">
                          <a:solidFill>
                            <a:schemeClr val="bg1"/>
                          </a:solidFill>
                          <a:effectLst/>
                          <a:latin typeface="Arial" panose="020B0604020202020204" pitchFamily="34" charset="0"/>
                          <a:ea typeface="Calibri"/>
                          <a:cs typeface="Arial" panose="020B0604020202020204" pitchFamily="34" charset="0"/>
                        </a:rPr>
                        <a:t>st</a:t>
                      </a:r>
                      <a:r>
                        <a:rPr lang="en-GB" sz="1400" b="1" u="none" dirty="0">
                          <a:solidFill>
                            <a:schemeClr val="bg1"/>
                          </a:solidFill>
                          <a:effectLst/>
                          <a:latin typeface="Arial" panose="020B0604020202020204" pitchFamily="34" charset="0"/>
                          <a:ea typeface="Calibri"/>
                          <a:cs typeface="Arial" panose="020B0604020202020204" pitchFamily="34" charset="0"/>
                        </a:rPr>
                        <a:t> Quarter</a:t>
                      </a:r>
                      <a:endParaRPr lang="en-ZA" sz="1400" b="1" u="none"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B3589"/>
                    </a:solidFill>
                  </a:tcPr>
                </a:tc>
                <a:tc hMerge="1">
                  <a:txBody>
                    <a:bodyPr/>
                    <a:lstStyle/>
                    <a:p>
                      <a:endParaRPr lang="en-ZA"/>
                    </a:p>
                  </a:txBody>
                  <a:tcPr/>
                </a:tc>
                <a:tc hMerge="1">
                  <a:txBody>
                    <a:bodyPr/>
                    <a:lstStyle/>
                    <a:p>
                      <a:pPr algn="ctr">
                        <a:spcAft>
                          <a:spcPts val="0"/>
                        </a:spcAft>
                      </a:pPr>
                      <a:endParaRPr lang="en-ZA" sz="1400" dirty="0">
                        <a:solidFill>
                          <a:schemeClr val="tx1"/>
                        </a:solidFill>
                        <a:effectLst/>
                        <a:latin typeface="Tahoma"/>
                        <a:ea typeface="Calibri"/>
                        <a:cs typeface="Arial"/>
                      </a:endParaRPr>
                    </a:p>
                  </a:txBody>
                  <a:tcPr marL="85750" marR="85750" marT="42875" marB="428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spcAft>
                          <a:spcPts val="0"/>
                        </a:spcAft>
                      </a:pPr>
                      <a:r>
                        <a:rPr lang="en-GB" sz="1400" b="1" u="none" dirty="0">
                          <a:solidFill>
                            <a:schemeClr val="tx1"/>
                          </a:solidFill>
                          <a:effectLst/>
                          <a:latin typeface="Arial" panose="020B0604020202020204" pitchFamily="34" charset="0"/>
                          <a:ea typeface="Calibri"/>
                          <a:cs typeface="Arial" panose="020B0604020202020204" pitchFamily="34" charset="0"/>
                        </a:rPr>
                        <a:t>2</a:t>
                      </a:r>
                      <a:r>
                        <a:rPr lang="en-GB" sz="1400" b="1" u="none" baseline="30000" dirty="0">
                          <a:solidFill>
                            <a:schemeClr val="tx1"/>
                          </a:solidFill>
                          <a:effectLst/>
                          <a:latin typeface="Arial" panose="020B0604020202020204" pitchFamily="34" charset="0"/>
                          <a:ea typeface="Calibri"/>
                          <a:cs typeface="Arial" panose="020B0604020202020204" pitchFamily="34" charset="0"/>
                        </a:rPr>
                        <a:t>nd</a:t>
                      </a:r>
                      <a:r>
                        <a:rPr lang="en-GB" sz="1400" b="1" u="none" dirty="0">
                          <a:solidFill>
                            <a:schemeClr val="tx1"/>
                          </a:solidFill>
                          <a:effectLst/>
                          <a:latin typeface="Arial" panose="020B0604020202020204" pitchFamily="34" charset="0"/>
                          <a:ea typeface="Calibri"/>
                          <a:cs typeface="Arial" panose="020B0604020202020204" pitchFamily="34" charset="0"/>
                        </a:rPr>
                        <a:t> Quarter</a:t>
                      </a:r>
                      <a:endParaRPr lang="en-ZA" sz="1400" b="1" u="none"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spcAft>
                          <a:spcPts val="0"/>
                        </a:spcAft>
                      </a:pPr>
                      <a:r>
                        <a:rPr lang="en-GB" sz="1400" b="1" u="none" dirty="0">
                          <a:solidFill>
                            <a:schemeClr val="tx1"/>
                          </a:solidFill>
                          <a:effectLst/>
                          <a:latin typeface="Arial" panose="020B0604020202020204" pitchFamily="34" charset="0"/>
                          <a:ea typeface="Calibri"/>
                          <a:cs typeface="Arial" panose="020B0604020202020204" pitchFamily="34" charset="0"/>
                        </a:rPr>
                        <a:t>3</a:t>
                      </a:r>
                      <a:r>
                        <a:rPr lang="en-GB" sz="1400" b="1" u="none" baseline="30000" dirty="0">
                          <a:solidFill>
                            <a:schemeClr val="tx1"/>
                          </a:solidFill>
                          <a:effectLst/>
                          <a:latin typeface="Arial" panose="020B0604020202020204" pitchFamily="34" charset="0"/>
                          <a:ea typeface="Calibri"/>
                          <a:cs typeface="Arial" panose="020B0604020202020204" pitchFamily="34" charset="0"/>
                        </a:rPr>
                        <a:t>rd </a:t>
                      </a:r>
                      <a:r>
                        <a:rPr lang="en-GB" sz="1400" b="1" u="none" dirty="0">
                          <a:solidFill>
                            <a:schemeClr val="tx1"/>
                          </a:solidFill>
                          <a:effectLst/>
                          <a:latin typeface="Arial" panose="020B0604020202020204" pitchFamily="34" charset="0"/>
                          <a:ea typeface="Calibri"/>
                          <a:cs typeface="Arial" panose="020B0604020202020204" pitchFamily="34" charset="0"/>
                        </a:rPr>
                        <a:t>Quarter</a:t>
                      </a:r>
                      <a:endParaRPr lang="en-ZA" sz="1400" b="1" u="none"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spcAft>
                          <a:spcPts val="0"/>
                        </a:spcAft>
                      </a:pPr>
                      <a:r>
                        <a:rPr lang="en-GB" sz="1400" b="1" u="none" dirty="0">
                          <a:solidFill>
                            <a:schemeClr val="tx1"/>
                          </a:solidFill>
                          <a:effectLst/>
                          <a:latin typeface="Arial" panose="020B0604020202020204" pitchFamily="34" charset="0"/>
                          <a:ea typeface="Calibri"/>
                          <a:cs typeface="Arial" panose="020B0604020202020204" pitchFamily="34" charset="0"/>
                        </a:rPr>
                        <a:t>4</a:t>
                      </a:r>
                      <a:r>
                        <a:rPr lang="en-GB" sz="1400" b="1" u="none" baseline="30000" dirty="0">
                          <a:solidFill>
                            <a:schemeClr val="tx1"/>
                          </a:solidFill>
                          <a:effectLst/>
                          <a:latin typeface="Arial" panose="020B0604020202020204" pitchFamily="34" charset="0"/>
                          <a:ea typeface="Calibri"/>
                          <a:cs typeface="Arial" panose="020B0604020202020204" pitchFamily="34" charset="0"/>
                        </a:rPr>
                        <a:t>th</a:t>
                      </a:r>
                      <a:r>
                        <a:rPr lang="en-GB" sz="1400" b="1" u="none" dirty="0">
                          <a:solidFill>
                            <a:schemeClr val="tx1"/>
                          </a:solidFill>
                          <a:effectLst/>
                          <a:latin typeface="Arial" panose="020B0604020202020204" pitchFamily="34" charset="0"/>
                          <a:ea typeface="Calibri"/>
                          <a:cs typeface="Arial" panose="020B0604020202020204" pitchFamily="34" charset="0"/>
                        </a:rPr>
                        <a:t> Quarter</a:t>
                      </a:r>
                      <a:endParaRPr lang="en-ZA" sz="1400" b="1" u="none"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64986">
                <a:tc vMerge="1">
                  <a:txBody>
                    <a:bodyPr/>
                    <a:lstStyle/>
                    <a:p>
                      <a:endParaRPr lang="en-ZA"/>
                    </a:p>
                  </a:txBody>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MOD</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1" dirty="0">
                          <a:solidFill>
                            <a:schemeClr val="tx1"/>
                          </a:solidFill>
                          <a:effectLst/>
                          <a:latin typeface="Arial" panose="020B0604020202020204" pitchFamily="34" charset="0"/>
                          <a:ea typeface="Calibri"/>
                          <a:cs typeface="Arial" panose="020B0604020202020204" pitchFamily="34" charset="0"/>
                        </a:rPr>
                        <a:t>Def Sec</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1" dirty="0">
                          <a:solidFill>
                            <a:schemeClr val="tx1"/>
                          </a:solidFill>
                          <a:effectLst/>
                          <a:latin typeface="Arial" panose="020B0604020202020204" pitchFamily="34" charset="0"/>
                          <a:ea typeface="Calibri"/>
                          <a:cs typeface="Arial" panose="020B0604020202020204" pitchFamily="34" charset="0"/>
                        </a:rPr>
                        <a:t>SANDF</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effectLst/>
                          <a:latin typeface="Arial" panose="020B0604020202020204" pitchFamily="34" charset="0"/>
                          <a:ea typeface="Calibri"/>
                          <a:cs typeface="Arial" panose="020B0604020202020204" pitchFamily="34" charset="0"/>
                        </a:rPr>
                        <a:t>MOD</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Def Sec</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SANDF</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effectLst/>
                          <a:latin typeface="Arial" panose="020B0604020202020204" pitchFamily="34" charset="0"/>
                          <a:ea typeface="Calibri"/>
                          <a:cs typeface="Arial" panose="020B0604020202020204" pitchFamily="34" charset="0"/>
                        </a:rPr>
                        <a:t>MOD</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Def Sec</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SANDF</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effectLst/>
                          <a:latin typeface="Arial" panose="020B0604020202020204" pitchFamily="34" charset="0"/>
                          <a:ea typeface="Calibri"/>
                          <a:cs typeface="Arial" panose="020B0604020202020204" pitchFamily="34" charset="0"/>
                        </a:rPr>
                        <a:t>MOD</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533400" algn="l"/>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Def Sec</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Arial" panose="020B0604020202020204" pitchFamily="34" charset="0"/>
                          <a:ea typeface="Calibri"/>
                          <a:cs typeface="Arial" panose="020B0604020202020204" pitchFamily="34" charset="0"/>
                        </a:rPr>
                        <a:t>SANDF</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533555">
                <a:tc>
                  <a:txBody>
                    <a:bodyPr/>
                    <a:lstStyle/>
                    <a:p>
                      <a:pPr algn="just">
                        <a:spcAft>
                          <a:spcPts val="0"/>
                        </a:spcAft>
                      </a:pPr>
                      <a:r>
                        <a:rPr lang="en-GB" sz="1400" b="1" dirty="0">
                          <a:solidFill>
                            <a:schemeClr val="tx1"/>
                          </a:solidFill>
                          <a:effectLst/>
                          <a:latin typeface="Arial" panose="020B0604020202020204" pitchFamily="34" charset="0"/>
                          <a:ea typeface="Calibri"/>
                          <a:cs typeface="Arial" panose="020B0604020202020204" pitchFamily="34" charset="0"/>
                        </a:rPr>
                        <a:t>Green </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7</a:t>
                      </a:r>
                    </a:p>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(100%)</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31</a:t>
                      </a:r>
                    </a:p>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(88%)</a:t>
                      </a: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17</a:t>
                      </a:r>
                    </a:p>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(74%)</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r>
              <a:tr h="533555">
                <a:tc>
                  <a:txBody>
                    <a:bodyPr/>
                    <a:lstStyle/>
                    <a:p>
                      <a:pPr algn="just">
                        <a:spcAft>
                          <a:spcPts val="0"/>
                        </a:spcAft>
                      </a:pPr>
                      <a:r>
                        <a:rPr lang="en-GB" sz="1400" b="1" dirty="0">
                          <a:solidFill>
                            <a:schemeClr val="tx1">
                              <a:lumMod val="95000"/>
                              <a:lumOff val="5000"/>
                            </a:schemeClr>
                          </a:solidFill>
                          <a:effectLst/>
                          <a:latin typeface="Arial" panose="020B0604020202020204" pitchFamily="34" charset="0"/>
                          <a:ea typeface="Calibri"/>
                          <a:cs typeface="Arial" panose="020B0604020202020204" pitchFamily="34" charset="0"/>
                        </a:rPr>
                        <a:t>Amber</a:t>
                      </a:r>
                      <a:endParaRPr lang="en-ZA" sz="1400" b="1"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2</a:t>
                      </a:r>
                      <a:endParaRPr lang="en-ZA" sz="1400" b="1" dirty="0">
                        <a:solidFill>
                          <a:schemeClr val="tx1"/>
                        </a:solidFill>
                        <a:effectLst/>
                        <a:latin typeface="Arial" panose="020B0604020202020204" pitchFamily="34" charset="0"/>
                        <a:ea typeface="Calibri"/>
                        <a:cs typeface="Arial" panose="020B0604020202020204" pitchFamily="34" charset="0"/>
                      </a:endParaRPr>
                    </a:p>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(6%)</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just"/>
                      <a:endParaRPr lang="en-ZA" sz="16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just"/>
                      <a:endParaRPr lang="en-ZA" sz="16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r>
              <a:tr h="540105">
                <a:tc>
                  <a:txBody>
                    <a:bodyPr/>
                    <a:lstStyle/>
                    <a:p>
                      <a:pPr algn="just">
                        <a:spcAft>
                          <a:spcPts val="0"/>
                        </a:spcAft>
                      </a:pPr>
                      <a:r>
                        <a:rPr lang="en-GB" sz="1400" b="1" dirty="0">
                          <a:solidFill>
                            <a:schemeClr val="bg1"/>
                          </a:solidFill>
                          <a:effectLst/>
                          <a:latin typeface="Arial" panose="020B0604020202020204" pitchFamily="34" charset="0"/>
                          <a:ea typeface="Calibri"/>
                          <a:cs typeface="Arial" panose="020B0604020202020204" pitchFamily="34" charset="0"/>
                        </a:rPr>
                        <a:t>Red </a:t>
                      </a: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1400" b="1" dirty="0" smtClean="0">
                          <a:solidFill>
                            <a:schemeClr val="bg1"/>
                          </a:solidFill>
                          <a:effectLst/>
                          <a:latin typeface="Arial" panose="020B0604020202020204" pitchFamily="34" charset="0"/>
                          <a:ea typeface="Calibri"/>
                          <a:cs typeface="Arial" panose="020B0604020202020204" pitchFamily="34" charset="0"/>
                        </a:rPr>
                        <a:t>-</a:t>
                      </a: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1400" b="1" dirty="0" smtClean="0">
                          <a:solidFill>
                            <a:schemeClr val="bg1"/>
                          </a:solidFill>
                          <a:effectLst/>
                          <a:latin typeface="Arial" panose="020B0604020202020204" pitchFamily="34" charset="0"/>
                          <a:ea typeface="Calibri"/>
                          <a:cs typeface="Arial" panose="020B0604020202020204" pitchFamily="34" charset="0"/>
                        </a:rPr>
                        <a:t>2</a:t>
                      </a:r>
                      <a:endParaRPr lang="en-ZA" sz="1400" b="1" dirty="0">
                        <a:solidFill>
                          <a:schemeClr val="bg1"/>
                        </a:solidFill>
                        <a:effectLst/>
                        <a:latin typeface="Arial" panose="020B0604020202020204" pitchFamily="34" charset="0"/>
                        <a:ea typeface="Calibri"/>
                        <a:cs typeface="Arial" panose="020B0604020202020204" pitchFamily="34" charset="0"/>
                      </a:endParaRPr>
                    </a:p>
                    <a:p>
                      <a:pPr algn="ctr">
                        <a:spcAft>
                          <a:spcPts val="0"/>
                        </a:spcAft>
                      </a:pPr>
                      <a:r>
                        <a:rPr lang="en-ZA" sz="1400" b="1" dirty="0" smtClean="0">
                          <a:solidFill>
                            <a:schemeClr val="bg1"/>
                          </a:solidFill>
                          <a:effectLst/>
                          <a:latin typeface="Arial" panose="020B0604020202020204" pitchFamily="34" charset="0"/>
                          <a:ea typeface="Calibri"/>
                          <a:cs typeface="Arial" panose="020B0604020202020204" pitchFamily="34" charset="0"/>
                        </a:rPr>
                        <a:t>(6%)</a:t>
                      </a: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1400" b="1" dirty="0" smtClean="0">
                          <a:solidFill>
                            <a:schemeClr val="bg1"/>
                          </a:solidFill>
                          <a:effectLst/>
                          <a:latin typeface="Arial" panose="020B0604020202020204" pitchFamily="34" charset="0"/>
                          <a:ea typeface="Calibri"/>
                          <a:cs typeface="Arial" panose="020B0604020202020204" pitchFamily="34" charset="0"/>
                        </a:rPr>
                        <a:t>6</a:t>
                      </a:r>
                    </a:p>
                    <a:p>
                      <a:pPr algn="ctr">
                        <a:spcAft>
                          <a:spcPts val="0"/>
                        </a:spcAft>
                      </a:pPr>
                      <a:r>
                        <a:rPr lang="en-ZA" sz="1400" b="1" dirty="0" smtClean="0">
                          <a:solidFill>
                            <a:schemeClr val="bg1"/>
                          </a:solidFill>
                          <a:effectLst/>
                          <a:latin typeface="Arial" panose="020B0604020202020204" pitchFamily="34" charset="0"/>
                          <a:ea typeface="Calibri"/>
                          <a:cs typeface="Arial" panose="020B0604020202020204" pitchFamily="34" charset="0"/>
                        </a:rPr>
                        <a:t>(26%)</a:t>
                      </a: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400" b="1" dirty="0">
                        <a:solidFill>
                          <a:schemeClr val="bg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endParaRPr lang="en-ZA" sz="1400" b="1" dirty="0">
                        <a:solidFill>
                          <a:schemeClr val="bg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400" b="1" dirty="0">
                        <a:solidFill>
                          <a:schemeClr val="bg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600" b="1" dirty="0">
                        <a:solidFill>
                          <a:schemeClr val="bg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600" b="1" dirty="0">
                        <a:solidFill>
                          <a:schemeClr val="bg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600" b="1" dirty="0">
                        <a:solidFill>
                          <a:schemeClr val="bg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endParaRPr lang="en-ZA" sz="1600" b="1" dirty="0">
                        <a:solidFill>
                          <a:schemeClr val="bg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r>
              <a:tr h="533555">
                <a:tc>
                  <a:txBody>
                    <a:bodyPr/>
                    <a:lstStyle/>
                    <a:p>
                      <a:pPr algn="just">
                        <a:spcAft>
                          <a:spcPts val="0"/>
                        </a:spcAft>
                      </a:pPr>
                      <a:r>
                        <a:rPr lang="en-US" sz="1400" b="1" dirty="0">
                          <a:solidFill>
                            <a:schemeClr val="tx1"/>
                          </a:solidFill>
                          <a:effectLst/>
                          <a:latin typeface="Arial" panose="020B0604020202020204" pitchFamily="34" charset="0"/>
                          <a:ea typeface="Calibri"/>
                          <a:cs typeface="Arial" panose="020B0604020202020204" pitchFamily="34" charset="0"/>
                        </a:rPr>
                        <a:t>Total Targets </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7</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35</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ZA" sz="1400" b="1" dirty="0" smtClean="0">
                          <a:solidFill>
                            <a:schemeClr val="tx1"/>
                          </a:solidFill>
                          <a:effectLst/>
                          <a:latin typeface="Arial" panose="020B0604020202020204" pitchFamily="34" charset="0"/>
                          <a:ea typeface="Calibri"/>
                          <a:cs typeface="Arial" panose="020B0604020202020204" pitchFamily="34" charset="0"/>
                        </a:rPr>
                        <a:t>23*</a:t>
                      </a: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ZA" sz="14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14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ZA" sz="1600" b="1" dirty="0">
                        <a:solidFill>
                          <a:schemeClr val="tx1"/>
                        </a:solidFill>
                        <a:effectLst/>
                        <a:latin typeface="Arial" panose="020B0604020202020204" pitchFamily="34" charset="0"/>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ZA" sz="1600" b="1" dirty="0" smtClean="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ZA" sz="1600" b="1" dirty="0" smtClean="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56456" y="3933056"/>
            <a:ext cx="4626331" cy="369332"/>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Note: Excluding 29 </a:t>
            </a:r>
            <a:r>
              <a:rPr lang="en-US" i="1" dirty="0" err="1" smtClean="0">
                <a:latin typeface="Arial" panose="020B0604020202020204" pitchFamily="34" charset="0"/>
                <a:cs typeface="Arial" panose="020B0604020202020204" pitchFamily="34" charset="0"/>
              </a:rPr>
              <a:t>SANDF</a:t>
            </a:r>
            <a:r>
              <a:rPr lang="en-US" i="1" dirty="0" smtClean="0">
                <a:latin typeface="Arial" panose="020B0604020202020204" pitchFamily="34" charset="0"/>
                <a:cs typeface="Arial" panose="020B0604020202020204" pitchFamily="34" charset="0"/>
              </a:rPr>
              <a:t> Annual Targets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4723821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118</a:t>
            </a:fld>
            <a:endParaRPr lang="en-GB" dirty="0"/>
          </a:p>
        </p:txBody>
      </p:sp>
      <p:sp>
        <p:nvSpPr>
          <p:cNvPr id="5" name="TextBox 4"/>
          <p:cNvSpPr txBox="1"/>
          <p:nvPr/>
        </p:nvSpPr>
        <p:spPr>
          <a:xfrm>
            <a:off x="272480" y="1047056"/>
            <a:ext cx="9361040" cy="3785652"/>
          </a:xfrm>
          <a:prstGeom prst="rect">
            <a:avLst/>
          </a:prstGeom>
          <a:solidFill>
            <a:schemeClr val="bg1"/>
          </a:solidFill>
          <a:ln w="76200">
            <a:solidFill>
              <a:schemeClr val="bg1"/>
            </a:solidFill>
          </a:ln>
        </p:spPr>
        <p:txBody>
          <a:bodyPr wrap="square" rtlCol="0">
            <a:spAutoFit/>
          </a:bodyPr>
          <a:lstStyle/>
          <a:p>
            <a:pPr algn="ctr"/>
            <a:endParaRPr lang="en-ZA" sz="4800" b="1" dirty="0" smtClean="0">
              <a:solidFill>
                <a:srgbClr val="1E1E68"/>
              </a:solidFill>
              <a:latin typeface="Arial" panose="020B0604020202020204" pitchFamily="34" charset="0"/>
              <a:cs typeface="Arial" panose="020B0604020202020204" pitchFamily="34" charset="0"/>
            </a:endParaRPr>
          </a:p>
          <a:p>
            <a:pPr algn="ctr"/>
            <a:r>
              <a:rPr lang="en-ZA" sz="4800" b="1" dirty="0" smtClean="0">
                <a:solidFill>
                  <a:srgbClr val="1E1E68"/>
                </a:solidFill>
                <a:latin typeface="Arial" panose="020B0604020202020204" pitchFamily="34" charset="0"/>
                <a:cs typeface="Arial" panose="020B0604020202020204" pitchFamily="34" charset="0"/>
              </a:rPr>
              <a:t>1</a:t>
            </a:r>
            <a:r>
              <a:rPr lang="en-ZA" sz="4800" b="1" baseline="30000" dirty="0" smtClean="0">
                <a:solidFill>
                  <a:srgbClr val="1E1E68"/>
                </a:solidFill>
                <a:latin typeface="Arial" panose="020B0604020202020204" pitchFamily="34" charset="0"/>
                <a:cs typeface="Arial" panose="020B0604020202020204" pitchFamily="34" charset="0"/>
              </a:rPr>
              <a:t>st</a:t>
            </a:r>
            <a:r>
              <a:rPr lang="en-ZA" sz="4800" b="1" dirty="0" smtClean="0">
                <a:solidFill>
                  <a:srgbClr val="1E1E68"/>
                </a:solidFill>
                <a:latin typeface="Arial" panose="020B0604020202020204" pitchFamily="34" charset="0"/>
                <a:cs typeface="Arial" panose="020B0604020202020204" pitchFamily="34" charset="0"/>
              </a:rPr>
              <a:t> QPR FY2016/17</a:t>
            </a:r>
          </a:p>
          <a:p>
            <a:pPr algn="ctr"/>
            <a:endParaRPr lang="en-ZA" sz="4800" b="1" dirty="0">
              <a:solidFill>
                <a:srgbClr val="1E1E68"/>
              </a:solidFill>
              <a:latin typeface="Arial" panose="020B0604020202020204" pitchFamily="34" charset="0"/>
              <a:cs typeface="Arial" panose="020B0604020202020204" pitchFamily="34" charset="0"/>
            </a:endParaRPr>
          </a:p>
          <a:p>
            <a:pPr algn="ctr"/>
            <a:r>
              <a:rPr lang="fr-FR" sz="4800" b="1" dirty="0">
                <a:solidFill>
                  <a:srgbClr val="1E1E68"/>
                </a:solidFill>
                <a:latin typeface="Arial" charset="0"/>
              </a:rPr>
              <a:t>Financial Performance Information</a:t>
            </a:r>
            <a:endParaRPr lang="en-US" sz="4800" dirty="0">
              <a:solidFill>
                <a:srgbClr val="1E1E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0508858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119</a:t>
            </a:fld>
            <a:endParaRPr lang="en-GB" dirty="0"/>
          </a:p>
        </p:txBody>
      </p:sp>
      <p:sp>
        <p:nvSpPr>
          <p:cNvPr id="4" name="TextBox 3"/>
          <p:cNvSpPr txBox="1"/>
          <p:nvPr/>
        </p:nvSpPr>
        <p:spPr>
          <a:xfrm>
            <a:off x="0" y="-27384"/>
            <a:ext cx="9906000" cy="1015663"/>
          </a:xfrm>
          <a:prstGeom prst="rect">
            <a:avLst/>
          </a:prstGeom>
          <a:solidFill>
            <a:srgbClr val="1B3589"/>
          </a:solidFill>
        </p:spPr>
        <p:txBody>
          <a:bodyPr wrap="square" rtlCol="0">
            <a:spAutoFit/>
          </a:bodyPr>
          <a:lstStyle/>
          <a:p>
            <a:pPr algn="ctr"/>
            <a:r>
              <a:rPr lang="en-US" sz="3000" b="1" dirty="0" smtClean="0">
                <a:solidFill>
                  <a:schemeClr val="bg1"/>
                </a:solidFill>
                <a:latin typeface="Arial" panose="020B0604020202020204" pitchFamily="34" charset="0"/>
                <a:cs typeface="Arial" panose="020B0604020202020204" pitchFamily="34" charset="0"/>
              </a:rPr>
              <a:t>Summary of State of Expenditure for the year to date: 30 June 2016</a:t>
            </a:r>
            <a:endParaRPr lang="en-US" sz="3000" b="1"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128464" y="1196752"/>
            <a:ext cx="5125121" cy="461665"/>
          </a:xfrm>
          <a:prstGeom prst="rect">
            <a:avLst/>
          </a:prstGeom>
        </p:spPr>
        <p:txBody>
          <a:bodyPr wrap="none">
            <a:spAutoFit/>
          </a:bodyPr>
          <a:lstStyle/>
          <a:p>
            <a:r>
              <a:rPr lang="en-US" sz="2400" b="1" dirty="0">
                <a:latin typeface="Arial" panose="020B0604020202020204" pitchFamily="34" charset="0"/>
                <a:cs typeface="Arial" panose="020B0604020202020204" pitchFamily="34" charset="0"/>
              </a:rPr>
              <a:t>DOD Planned expenditure: 22.1% </a:t>
            </a:r>
          </a:p>
        </p:txBody>
      </p:sp>
      <p:graphicFrame>
        <p:nvGraphicFramePr>
          <p:cNvPr id="6" name="Table 5"/>
          <p:cNvGraphicFramePr>
            <a:graphicFrameLocks noGrp="1"/>
          </p:cNvGraphicFramePr>
          <p:nvPr>
            <p:extLst>
              <p:ext uri="{D42A27DB-BD31-4B8C-83A1-F6EECF244321}">
                <p14:modId xmlns:p14="http://schemas.microsoft.com/office/powerpoint/2010/main" xmlns="" val="60743411"/>
              </p:ext>
            </p:extLst>
          </p:nvPr>
        </p:nvGraphicFramePr>
        <p:xfrm>
          <a:off x="165518" y="1844824"/>
          <a:ext cx="9505056" cy="2673318"/>
        </p:xfrm>
        <a:graphic>
          <a:graphicData uri="http://schemas.openxmlformats.org/drawingml/2006/table">
            <a:tbl>
              <a:tblPr>
                <a:tableStyleId>{8799B23B-EC83-4686-B30A-512413B5E67A}</a:tableStyleId>
              </a:tblPr>
              <a:tblGrid>
                <a:gridCol w="7109473"/>
                <a:gridCol w="2395583"/>
              </a:tblGrid>
              <a:tr h="360040">
                <a:tc>
                  <a:txBody>
                    <a:bodyPr/>
                    <a:lstStyle/>
                    <a:p>
                      <a:pPr algn="l" fontAlgn="b"/>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ZA" sz="2400" b="1" u="none" strike="noStrike" dirty="0">
                          <a:solidFill>
                            <a:schemeClr val="tx1"/>
                          </a:solidFill>
                          <a:effectLst/>
                          <a:latin typeface="Arial" panose="020B0604020202020204" pitchFamily="34" charset="0"/>
                          <a:cs typeface="Arial" panose="020B0604020202020204" pitchFamily="34" charset="0"/>
                        </a:rPr>
                        <a:t>R'000</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81075">
                <a:tc>
                  <a:txBody>
                    <a:bodyPr/>
                    <a:lstStyle/>
                    <a:p>
                      <a:pPr algn="l" fontAlgn="b"/>
                      <a:r>
                        <a:rPr lang="en-ZA" sz="2400" b="1" u="none" strike="noStrike" dirty="0">
                          <a:solidFill>
                            <a:schemeClr val="tx1"/>
                          </a:solidFill>
                          <a:effectLst/>
                          <a:latin typeface="Arial" panose="020B0604020202020204" pitchFamily="34" charset="0"/>
                          <a:cs typeface="Arial" panose="020B0604020202020204" pitchFamily="34" charset="0"/>
                        </a:rPr>
                        <a:t>Budget Allocation</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ZA" sz="2400" b="1" u="none" strike="noStrike" dirty="0">
                          <a:solidFill>
                            <a:schemeClr val="tx1"/>
                          </a:solidFill>
                          <a:effectLst/>
                          <a:latin typeface="Arial" panose="020B0604020202020204" pitchFamily="34" charset="0"/>
                          <a:cs typeface="Arial" panose="020B0604020202020204" pitchFamily="34" charset="0"/>
                        </a:rPr>
                        <a:t>   </a:t>
                      </a:r>
                      <a:r>
                        <a:rPr lang="en-ZA" sz="2400" b="1" u="none" strike="noStrike" dirty="0" smtClean="0">
                          <a:solidFill>
                            <a:schemeClr val="tx1"/>
                          </a:solidFill>
                          <a:effectLst/>
                          <a:latin typeface="Arial" panose="020B0604020202020204" pitchFamily="34" charset="0"/>
                          <a:cs typeface="Arial" panose="020B0604020202020204" pitchFamily="34" charset="0"/>
                        </a:rPr>
                        <a:t>47,169,745 </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25343">
                <a:tc>
                  <a:txBody>
                    <a:bodyPr/>
                    <a:lstStyle/>
                    <a:p>
                      <a:pPr algn="l" fontAlgn="b"/>
                      <a:r>
                        <a:rPr lang="en-ZA" sz="2400" b="1" u="none" strike="noStrike" dirty="0">
                          <a:solidFill>
                            <a:schemeClr val="tx1"/>
                          </a:solidFill>
                          <a:effectLst/>
                          <a:latin typeface="Arial" panose="020B0604020202020204" pitchFamily="34" charset="0"/>
                          <a:cs typeface="Arial" panose="020B0604020202020204" pitchFamily="34" charset="0"/>
                        </a:rPr>
                        <a:t>Less: Expenditure</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ZA" sz="2400" b="1" u="none" strike="noStrike" dirty="0" smtClean="0">
                          <a:solidFill>
                            <a:schemeClr val="tx1"/>
                          </a:solidFill>
                          <a:effectLst/>
                          <a:latin typeface="Arial" panose="020B0604020202020204" pitchFamily="34" charset="0"/>
                          <a:cs typeface="Arial" panose="020B0604020202020204" pitchFamily="34" charset="0"/>
                        </a:rPr>
                        <a:t>10,843,280</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50721">
                <a:tc>
                  <a:txBody>
                    <a:bodyPr/>
                    <a:lstStyle/>
                    <a:p>
                      <a:pPr algn="l" fontAlgn="b"/>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24440">
                <a:tc>
                  <a:txBody>
                    <a:bodyPr/>
                    <a:lstStyle/>
                    <a:p>
                      <a:pPr algn="l" fontAlgn="b"/>
                      <a:r>
                        <a:rPr lang="en-ZA" sz="2400" b="1" u="none" strike="noStrike" dirty="0">
                          <a:solidFill>
                            <a:schemeClr val="tx1"/>
                          </a:solidFill>
                          <a:effectLst/>
                          <a:latin typeface="Arial" panose="020B0604020202020204" pitchFamily="34" charset="0"/>
                          <a:cs typeface="Arial" panose="020B0604020202020204" pitchFamily="34" charset="0"/>
                        </a:rPr>
                        <a:t>Total Amount Available</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ZA" sz="2400" b="1" u="none" strike="noStrike" kern="1200" dirty="0" smtClean="0">
                          <a:solidFill>
                            <a:schemeClr val="tx1"/>
                          </a:solidFill>
                          <a:effectLst/>
                          <a:latin typeface="Arial" panose="020B0604020202020204" pitchFamily="34" charset="0"/>
                          <a:ea typeface="+mn-ea"/>
                          <a:cs typeface="Arial" panose="020B0604020202020204" pitchFamily="34" charset="0"/>
                        </a:rPr>
                        <a:t>36,326,465</a:t>
                      </a:r>
                      <a:endParaRPr lang="en-ZA" sz="24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12906">
                <a:tc>
                  <a:txBody>
                    <a:bodyPr/>
                    <a:lstStyle/>
                    <a:p>
                      <a:pPr algn="l" fontAlgn="b"/>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63644">
                <a:tc>
                  <a:txBody>
                    <a:bodyPr/>
                    <a:lstStyle/>
                    <a:p>
                      <a:pPr algn="l" fontAlgn="b"/>
                      <a:r>
                        <a:rPr lang="en-ZA" sz="2400" b="1" u="none" strike="noStrike" dirty="0">
                          <a:solidFill>
                            <a:schemeClr val="tx1"/>
                          </a:solidFill>
                          <a:effectLst/>
                          <a:latin typeface="Arial" panose="020B0604020202020204" pitchFamily="34" charset="0"/>
                          <a:cs typeface="Arial" panose="020B0604020202020204" pitchFamily="34" charset="0"/>
                        </a:rPr>
                        <a:t>Percentage </a:t>
                      </a:r>
                      <a:r>
                        <a:rPr lang="en-ZA" sz="2400" b="1" u="none" strike="noStrike" dirty="0" smtClean="0">
                          <a:solidFill>
                            <a:schemeClr val="tx1"/>
                          </a:solidFill>
                          <a:effectLst/>
                          <a:latin typeface="Arial" panose="020B0604020202020204" pitchFamily="34" charset="0"/>
                          <a:cs typeface="Arial" panose="020B0604020202020204" pitchFamily="34" charset="0"/>
                        </a:rPr>
                        <a:t>Expenditure (Paid)</a:t>
                      </a:r>
                      <a:endParaRPr lang="en-ZA" sz="2400" b="1"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ZA" sz="2400" b="1" u="none" strike="noStrike" dirty="0" smtClean="0">
                          <a:solidFill>
                            <a:srgbClr val="009900"/>
                          </a:solidFill>
                          <a:effectLst/>
                          <a:latin typeface="Arial" panose="020B0604020202020204" pitchFamily="34" charset="0"/>
                          <a:cs typeface="Arial" panose="020B0604020202020204" pitchFamily="34" charset="0"/>
                        </a:rPr>
                        <a:t>23.0%</a:t>
                      </a:r>
                      <a:endParaRPr lang="en-ZA" sz="2400" b="1" i="0" u="none" strike="noStrike" dirty="0">
                        <a:solidFill>
                          <a:srgbClr val="009900"/>
                        </a:solidFill>
                        <a:effectLst/>
                        <a:latin typeface="Arial" panose="020B0604020202020204" pitchFamily="34" charset="0"/>
                        <a:cs typeface="Arial" panose="020B0604020202020204" pitchFamily="34" charset="0"/>
                      </a:endParaRPr>
                    </a:p>
                  </a:txBody>
                  <a:tcPr marL="7620" marR="7620" marT="762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234921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0C856E2-6DA9-4534-882B-54F6ECFFF989}" type="slidenum">
              <a:rPr lang="en-US" smtClean="0">
                <a:latin typeface="Arial" panose="020B0604020202020204" pitchFamily="34" charset="0"/>
                <a:cs typeface="Arial" panose="020B0604020202020204" pitchFamily="34" charset="0"/>
              </a:rPr>
              <a:pPr eaLnBrk="1" hangingPunct="1"/>
              <a:t>12</a:t>
            </a:fld>
            <a:endParaRPr lang="en-US"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441967892"/>
              </p:ext>
            </p:extLst>
          </p:nvPr>
        </p:nvGraphicFramePr>
        <p:xfrm>
          <a:off x="164468" y="1340768"/>
          <a:ext cx="9577063" cy="3096343"/>
        </p:xfrm>
        <a:graphic>
          <a:graphicData uri="http://schemas.openxmlformats.org/drawingml/2006/table">
            <a:tbl>
              <a:tblPr>
                <a:tableStyleId>{8799B23B-EC83-4686-B30A-512413B5E67A}</a:tableStyleId>
              </a:tblPr>
              <a:tblGrid>
                <a:gridCol w="7163331"/>
                <a:gridCol w="2413732"/>
              </a:tblGrid>
              <a:tr h="459117">
                <a:tc>
                  <a:txBody>
                    <a:bodyPr/>
                    <a:lstStyle/>
                    <a:p>
                      <a:pPr algn="l" fontAlgn="b"/>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2000" u="none" strike="noStrike" dirty="0">
                          <a:solidFill>
                            <a:schemeClr val="tx1"/>
                          </a:solidFill>
                          <a:effectLst/>
                          <a:latin typeface="Arial" pitchFamily="34" charset="0"/>
                          <a:cs typeface="Arial" pitchFamily="34" charset="0"/>
                        </a:rPr>
                        <a:t>R'000</a:t>
                      </a:r>
                      <a:endParaRPr lang="en-ZA" sz="2000" b="1"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5940">
                <a:tc>
                  <a:txBody>
                    <a:bodyPr/>
                    <a:lstStyle/>
                    <a:p>
                      <a:pPr algn="l" fontAlgn="b"/>
                      <a:r>
                        <a:rPr lang="en-ZA" sz="2000" u="none" strike="noStrike" dirty="0">
                          <a:solidFill>
                            <a:schemeClr val="tx1"/>
                          </a:solidFill>
                          <a:effectLst/>
                          <a:latin typeface="Arial" pitchFamily="34" charset="0"/>
                          <a:cs typeface="Arial" pitchFamily="34" charset="0"/>
                        </a:rPr>
                        <a:t>Budget Allocation</a:t>
                      </a:r>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2000" u="none" strike="noStrike" dirty="0" smtClean="0">
                          <a:solidFill>
                            <a:schemeClr val="tx1"/>
                          </a:solidFill>
                          <a:effectLst/>
                          <a:latin typeface="Arial" pitchFamily="34" charset="0"/>
                          <a:cs typeface="Arial" pitchFamily="34" charset="0"/>
                        </a:rPr>
                        <a:t>45,088,161 </a:t>
                      </a:r>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42390">
                <a:tc>
                  <a:txBody>
                    <a:bodyPr/>
                    <a:lstStyle/>
                    <a:p>
                      <a:pPr algn="l" fontAlgn="b"/>
                      <a:r>
                        <a:rPr lang="en-ZA" sz="2000" u="none" strike="noStrike" dirty="0">
                          <a:solidFill>
                            <a:schemeClr val="tx1"/>
                          </a:solidFill>
                          <a:effectLst/>
                          <a:latin typeface="Arial" pitchFamily="34" charset="0"/>
                          <a:cs typeface="Arial" pitchFamily="34" charset="0"/>
                        </a:rPr>
                        <a:t>Less: Expenditure</a:t>
                      </a:r>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2000" u="none" strike="noStrike" dirty="0" smtClean="0">
                          <a:solidFill>
                            <a:schemeClr val="tx1"/>
                          </a:solidFill>
                          <a:effectLst/>
                          <a:latin typeface="Arial" pitchFamily="34" charset="0"/>
                          <a:cs typeface="Arial" pitchFamily="34" charset="0"/>
                        </a:rPr>
                        <a:t>45,071,534</a:t>
                      </a: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8392">
                <a:tc>
                  <a:txBody>
                    <a:bodyPr/>
                    <a:lstStyle/>
                    <a:p>
                      <a:pPr algn="l" fontAlgn="b"/>
                      <a:endParaRPr lang="en-ZA" sz="9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3720">
                <a:tc>
                  <a:txBody>
                    <a:bodyPr/>
                    <a:lstStyle/>
                    <a:p>
                      <a:pPr algn="l" fontAlgn="b"/>
                      <a:r>
                        <a:rPr lang="en-ZA" sz="2000" u="none" strike="noStrike" dirty="0">
                          <a:solidFill>
                            <a:schemeClr val="tx1"/>
                          </a:solidFill>
                          <a:effectLst/>
                          <a:latin typeface="Arial" pitchFamily="34" charset="0"/>
                          <a:cs typeface="Arial" pitchFamily="34" charset="0"/>
                        </a:rPr>
                        <a:t>Total Amount Available</a:t>
                      </a:r>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2000" u="none" strike="noStrike" kern="1200" dirty="0" smtClean="0">
                          <a:solidFill>
                            <a:schemeClr val="tx1"/>
                          </a:solidFill>
                          <a:effectLst/>
                          <a:latin typeface="Arial" pitchFamily="34" charset="0"/>
                          <a:ea typeface="+mn-ea"/>
                          <a:cs typeface="Arial" pitchFamily="34" charset="0"/>
                        </a:rPr>
                        <a:t>16,627</a:t>
                      </a: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8392">
                <a:tc>
                  <a:txBody>
                    <a:bodyPr/>
                    <a:lstStyle/>
                    <a:p>
                      <a:pPr algn="l" fontAlgn="b"/>
                      <a:endParaRPr lang="en-ZA" sz="105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8392">
                <a:tc>
                  <a:txBody>
                    <a:bodyPr/>
                    <a:lstStyle/>
                    <a:p>
                      <a:pPr algn="l" fontAlgn="b"/>
                      <a:r>
                        <a:rPr lang="en-ZA" sz="2000" u="none" strike="noStrike" dirty="0">
                          <a:solidFill>
                            <a:schemeClr val="tx1"/>
                          </a:solidFill>
                          <a:effectLst/>
                          <a:latin typeface="Arial" pitchFamily="34" charset="0"/>
                          <a:cs typeface="Arial" pitchFamily="34" charset="0"/>
                        </a:rPr>
                        <a:t>Percentage </a:t>
                      </a:r>
                      <a:r>
                        <a:rPr lang="en-ZA" sz="2000" u="none" strike="noStrike" dirty="0" smtClean="0">
                          <a:solidFill>
                            <a:schemeClr val="tx1"/>
                          </a:solidFill>
                          <a:effectLst/>
                          <a:latin typeface="Arial" pitchFamily="34" charset="0"/>
                          <a:cs typeface="Arial" pitchFamily="34" charset="0"/>
                        </a:rPr>
                        <a:t>Expenditure (Paid)</a:t>
                      </a:r>
                      <a:endParaRPr lang="en-ZA" sz="2000" b="0" i="0" u="none" strike="noStrike" dirty="0">
                        <a:solidFill>
                          <a:schemeClr val="tx1"/>
                        </a:solidFill>
                        <a:effectLst/>
                        <a:latin typeface="Arial" pitchFamily="34" charset="0"/>
                        <a:cs typeface="Arial" pitchFamily="34" charset="0"/>
                      </a:endParaRP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2000" b="1" u="none" strike="noStrike" dirty="0" smtClean="0">
                          <a:solidFill>
                            <a:srgbClr val="008000"/>
                          </a:solidFill>
                          <a:effectLst/>
                          <a:latin typeface="Arial" pitchFamily="34" charset="0"/>
                          <a:cs typeface="Arial" pitchFamily="34" charset="0"/>
                        </a:rPr>
                        <a:t>99.96%</a:t>
                      </a:r>
                    </a:p>
                  </a:txBody>
                  <a:tcPr marL="8255" marR="8255" marT="7620"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6"/>
          <p:cNvSpPr txBox="1">
            <a:spLocks noChangeArrowheads="1"/>
          </p:cNvSpPr>
          <p:nvPr/>
        </p:nvSpPr>
        <p:spPr>
          <a:xfrm>
            <a:off x="-39552" y="-27384"/>
            <a:ext cx="9950929" cy="568325"/>
          </a:xfrm>
          <a:prstGeom prst="rect">
            <a:avLst/>
          </a:prstGeom>
          <a:solidFill>
            <a:srgbClr val="1E1E68"/>
          </a:solidFill>
        </p:spPr>
        <p:txBody>
          <a:bodyPr anchor="ctr">
            <a:normAutofit/>
          </a:bodyPr>
          <a:lstStyle>
            <a:lvl1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1"/>
                </a:solidFill>
                <a:effectLst>
                  <a:outerShdw blurRad="38100" dist="38100" dir="2700000" algn="tl">
                    <a:srgbClr val="000000"/>
                  </a:outerShdw>
                </a:effectLst>
                <a:latin typeface="Arial" pitchFamily="34" charset="0"/>
                <a:cs typeface="Arial" pitchFamily="34" charset="0"/>
              </a:defRPr>
            </a:lvl9pPr>
          </a:lstStyle>
          <a:p>
            <a:pPr eaLnBrk="1" hangingPunct="1">
              <a:defRPr/>
            </a:pPr>
            <a:r>
              <a:rPr lang="en-US" sz="2800" b="1" dirty="0" smtClean="0">
                <a:solidFill>
                  <a:schemeClr val="bg1"/>
                </a:solidFill>
                <a:effectLst/>
                <a:latin typeface="Arial" pitchFamily="34" charset="0"/>
                <a:cs typeface="Arial" pitchFamily="34" charset="0"/>
              </a:rPr>
              <a:t>Summary of State of Expenditure: 31 March 2016</a:t>
            </a:r>
            <a:endParaRPr lang="en-GB" sz="2800" b="1" dirty="0">
              <a:solidFill>
                <a:schemeClr val="bg1"/>
              </a:solidFill>
              <a:effectLst/>
              <a:latin typeface="Arial" pitchFamily="34" charset="0"/>
              <a:cs typeface="Arial" pitchFamily="34" charset="0"/>
            </a:endParaRPr>
          </a:p>
        </p:txBody>
      </p:sp>
      <p:sp>
        <p:nvSpPr>
          <p:cNvPr id="4" name="TextBox 3"/>
          <p:cNvSpPr txBox="1"/>
          <p:nvPr/>
        </p:nvSpPr>
        <p:spPr>
          <a:xfrm>
            <a:off x="128464" y="764704"/>
            <a:ext cx="6396711" cy="430887"/>
          </a:xfrm>
          <a:prstGeom prst="rect">
            <a:avLst/>
          </a:prstGeom>
          <a:noFill/>
        </p:spPr>
        <p:txBody>
          <a:bodyPr wrap="square" rtlCol="0">
            <a:spAutoFit/>
          </a:bodyPr>
          <a:lstStyle/>
          <a:p>
            <a:r>
              <a:rPr lang="en-ZA" sz="2200" b="1" dirty="0" smtClean="0">
                <a:latin typeface="Arial" pitchFamily="34" charset="0"/>
                <a:cs typeface="Arial" pitchFamily="34" charset="0"/>
              </a:rPr>
              <a:t>DOD Planned Expenditure:  100.0%</a:t>
            </a:r>
            <a:endParaRPr lang="en-ZA" sz="2200" b="1" dirty="0">
              <a:latin typeface="Arial" pitchFamily="34" charset="0"/>
              <a:cs typeface="Arial" pitchFamily="34" charset="0"/>
            </a:endParaRPr>
          </a:p>
        </p:txBody>
      </p:sp>
    </p:spTree>
    <p:extLst>
      <p:ext uri="{BB962C8B-B14F-4D97-AF65-F5344CB8AC3E}">
        <p14:creationId xmlns:p14="http://schemas.microsoft.com/office/powerpoint/2010/main" xmlns="" val="278928636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120</a:t>
            </a:fld>
            <a:endParaRPr lang="en-GB" dirty="0"/>
          </a:p>
        </p:txBody>
      </p:sp>
      <p:sp>
        <p:nvSpPr>
          <p:cNvPr id="5" name="TextBox 4"/>
          <p:cNvSpPr txBox="1"/>
          <p:nvPr/>
        </p:nvSpPr>
        <p:spPr>
          <a:xfrm>
            <a:off x="0" y="-27384"/>
            <a:ext cx="9906000" cy="1015663"/>
          </a:xfrm>
          <a:prstGeom prst="rect">
            <a:avLst/>
          </a:prstGeom>
          <a:solidFill>
            <a:srgbClr val="1B3589"/>
          </a:solidFill>
        </p:spPr>
        <p:txBody>
          <a:bodyPr wrap="square" rtlCol="0">
            <a:spAutoFit/>
          </a:bodyPr>
          <a:lstStyle/>
          <a:p>
            <a:pPr algn="ctr"/>
            <a:r>
              <a:rPr lang="en-US" sz="3000" b="1" dirty="0">
                <a:solidFill>
                  <a:schemeClr val="bg1"/>
                </a:solidFill>
                <a:latin typeface="Arial" panose="020B0604020202020204" pitchFamily="34" charset="0"/>
                <a:cs typeface="Arial" panose="020B0604020202020204" pitchFamily="34" charset="0"/>
              </a:rPr>
              <a:t>Summary of State of Expenditure for the year to </a:t>
            </a:r>
            <a:r>
              <a:rPr lang="en-US" sz="3000" b="1" dirty="0" smtClean="0">
                <a:solidFill>
                  <a:schemeClr val="bg1"/>
                </a:solidFill>
                <a:latin typeface="Arial" panose="020B0604020202020204" pitchFamily="34" charset="0"/>
                <a:cs typeface="Arial" panose="020B0604020202020204" pitchFamily="34" charset="0"/>
              </a:rPr>
              <a:t>date per </a:t>
            </a:r>
            <a:r>
              <a:rPr lang="en-US" sz="3000" b="1" dirty="0" err="1" smtClean="0">
                <a:solidFill>
                  <a:schemeClr val="bg1"/>
                </a:solidFill>
                <a:latin typeface="Arial" panose="020B0604020202020204" pitchFamily="34" charset="0"/>
                <a:cs typeface="Arial" panose="020B0604020202020204" pitchFamily="34" charset="0"/>
              </a:rPr>
              <a:t>Programme</a:t>
            </a:r>
            <a:r>
              <a:rPr lang="en-US" sz="3000" b="1" dirty="0" smtClean="0">
                <a:solidFill>
                  <a:schemeClr val="bg1"/>
                </a:solidFill>
                <a:latin typeface="Arial" panose="020B0604020202020204" pitchFamily="34" charset="0"/>
                <a:cs typeface="Arial" panose="020B0604020202020204" pitchFamily="34" charset="0"/>
              </a:rPr>
              <a:t>: </a:t>
            </a:r>
            <a:r>
              <a:rPr lang="en-US" sz="3000" b="1" dirty="0">
                <a:solidFill>
                  <a:schemeClr val="bg1"/>
                </a:solidFill>
                <a:latin typeface="Arial" panose="020B0604020202020204" pitchFamily="34" charset="0"/>
                <a:cs typeface="Arial" panose="020B0604020202020204" pitchFamily="34" charset="0"/>
              </a:rPr>
              <a:t>30 June </a:t>
            </a:r>
            <a:r>
              <a:rPr lang="en-US" sz="3000" b="1" dirty="0" smtClean="0">
                <a:solidFill>
                  <a:schemeClr val="bg1"/>
                </a:solidFill>
                <a:latin typeface="Arial" panose="020B0604020202020204" pitchFamily="34" charset="0"/>
                <a:cs typeface="Arial" panose="020B0604020202020204" pitchFamily="34" charset="0"/>
              </a:rPr>
              <a:t>2016</a:t>
            </a:r>
            <a:endParaRPr lang="en-US" sz="3000" b="1" dirty="0">
              <a:solidFill>
                <a:schemeClr val="bg1"/>
              </a:solidFill>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464" y="1196751"/>
            <a:ext cx="9577064" cy="37444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1420805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121</a:t>
            </a:fld>
            <a:endParaRPr lang="en-GB" dirty="0"/>
          </a:p>
        </p:txBody>
      </p:sp>
      <p:sp>
        <p:nvSpPr>
          <p:cNvPr id="4" name="TextBox 3"/>
          <p:cNvSpPr txBox="1"/>
          <p:nvPr/>
        </p:nvSpPr>
        <p:spPr>
          <a:xfrm>
            <a:off x="0" y="-27384"/>
            <a:ext cx="9906000" cy="1015663"/>
          </a:xfrm>
          <a:prstGeom prst="rect">
            <a:avLst/>
          </a:prstGeom>
          <a:solidFill>
            <a:srgbClr val="1B3589"/>
          </a:solidFill>
        </p:spPr>
        <p:txBody>
          <a:bodyPr wrap="square" rtlCol="0">
            <a:spAutoFit/>
          </a:bodyPr>
          <a:lstStyle/>
          <a:p>
            <a:pPr algn="ctr"/>
            <a:r>
              <a:rPr lang="en-US" sz="3000" b="1" dirty="0">
                <a:solidFill>
                  <a:schemeClr val="bg1"/>
                </a:solidFill>
                <a:latin typeface="Arial" panose="020B0604020202020204" pitchFamily="34" charset="0"/>
                <a:cs typeface="Arial" panose="020B0604020202020204" pitchFamily="34" charset="0"/>
              </a:rPr>
              <a:t>Summary of State of Expenditure for the year to date per </a:t>
            </a:r>
            <a:r>
              <a:rPr lang="en-US" sz="3000" b="1" dirty="0" err="1">
                <a:solidFill>
                  <a:schemeClr val="bg1"/>
                </a:solidFill>
                <a:latin typeface="Arial" panose="020B0604020202020204" pitchFamily="34" charset="0"/>
                <a:cs typeface="Arial" panose="020B0604020202020204" pitchFamily="34" charset="0"/>
              </a:rPr>
              <a:t>Programme</a:t>
            </a:r>
            <a:r>
              <a:rPr lang="en-US" sz="3000" b="1" dirty="0">
                <a:solidFill>
                  <a:schemeClr val="bg1"/>
                </a:solidFill>
                <a:latin typeface="Arial" panose="020B0604020202020204" pitchFamily="34" charset="0"/>
                <a:cs typeface="Arial" panose="020B0604020202020204" pitchFamily="34" charset="0"/>
              </a:rPr>
              <a:t>: 30 June 2016</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5677" y="1208708"/>
            <a:ext cx="7825755" cy="4812580"/>
          </a:xfrm>
          <a:prstGeom prst="rect">
            <a:avLst/>
          </a:prstGeom>
          <a:noFill/>
          <a:ln w="9525">
            <a:solidFill>
              <a:srgbClr val="2A2A9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9658701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122</a:t>
            </a:fld>
            <a:endParaRPr lang="en-GB" dirty="0"/>
          </a:p>
        </p:txBody>
      </p:sp>
      <p:sp>
        <p:nvSpPr>
          <p:cNvPr id="4" name="TextBox 3"/>
          <p:cNvSpPr txBox="1"/>
          <p:nvPr/>
        </p:nvSpPr>
        <p:spPr>
          <a:xfrm>
            <a:off x="0" y="-27384"/>
            <a:ext cx="9906000" cy="1015663"/>
          </a:xfrm>
          <a:prstGeom prst="rect">
            <a:avLst/>
          </a:prstGeom>
          <a:solidFill>
            <a:srgbClr val="1B3589"/>
          </a:solidFill>
        </p:spPr>
        <p:txBody>
          <a:bodyPr wrap="square" rtlCol="0">
            <a:spAutoFit/>
          </a:bodyPr>
          <a:lstStyle/>
          <a:p>
            <a:pPr algn="ctr"/>
            <a:r>
              <a:rPr lang="en-US" sz="3000" b="1" dirty="0" smtClean="0">
                <a:solidFill>
                  <a:schemeClr val="bg1"/>
                </a:solidFill>
                <a:latin typeface="Arial" panose="020B0604020202020204" pitchFamily="34" charset="0"/>
                <a:cs typeface="Arial" panose="020B0604020202020204" pitchFamily="34" charset="0"/>
              </a:rPr>
              <a:t>Comment on State of Expenditure for the year to date per </a:t>
            </a:r>
            <a:r>
              <a:rPr lang="en-US" sz="3000" b="1" dirty="0" err="1" smtClean="0">
                <a:solidFill>
                  <a:schemeClr val="bg1"/>
                </a:solidFill>
                <a:latin typeface="Arial" panose="020B0604020202020204" pitchFamily="34" charset="0"/>
                <a:cs typeface="Arial" panose="020B0604020202020204" pitchFamily="34" charset="0"/>
              </a:rPr>
              <a:t>Programme</a:t>
            </a:r>
            <a:r>
              <a:rPr lang="en-US" sz="3000" b="1" dirty="0" smtClean="0">
                <a:solidFill>
                  <a:schemeClr val="bg1"/>
                </a:solidFill>
                <a:latin typeface="Arial" panose="020B0604020202020204" pitchFamily="34" charset="0"/>
                <a:cs typeface="Arial" panose="020B0604020202020204" pitchFamily="34" charset="0"/>
              </a:rPr>
              <a:t>: </a:t>
            </a:r>
            <a:r>
              <a:rPr lang="en-US" sz="3000" b="1" dirty="0">
                <a:solidFill>
                  <a:schemeClr val="bg1"/>
                </a:solidFill>
                <a:latin typeface="Arial" panose="020B0604020202020204" pitchFamily="34" charset="0"/>
                <a:cs typeface="Arial" panose="020B0604020202020204" pitchFamily="34" charset="0"/>
              </a:rPr>
              <a:t>30 </a:t>
            </a:r>
            <a:r>
              <a:rPr lang="en-US" sz="3000" b="1" dirty="0" smtClean="0">
                <a:solidFill>
                  <a:schemeClr val="bg1"/>
                </a:solidFill>
                <a:latin typeface="Arial" panose="020B0604020202020204" pitchFamily="34" charset="0"/>
                <a:cs typeface="Arial" panose="020B0604020202020204" pitchFamily="34" charset="0"/>
              </a:rPr>
              <a:t>June </a:t>
            </a:r>
            <a:r>
              <a:rPr lang="en-US" sz="3000" b="1" dirty="0">
                <a:solidFill>
                  <a:schemeClr val="bg1"/>
                </a:solidFill>
                <a:latin typeface="Arial" panose="020B0604020202020204" pitchFamily="34" charset="0"/>
                <a:cs typeface="Arial" panose="020B0604020202020204" pitchFamily="34" charset="0"/>
              </a:rPr>
              <a:t>2016 </a:t>
            </a:r>
          </a:p>
        </p:txBody>
      </p:sp>
      <p:sp>
        <p:nvSpPr>
          <p:cNvPr id="5" name="TextBox 4"/>
          <p:cNvSpPr txBox="1"/>
          <p:nvPr/>
        </p:nvSpPr>
        <p:spPr>
          <a:xfrm>
            <a:off x="56456" y="1106735"/>
            <a:ext cx="9721080" cy="4770537"/>
          </a:xfrm>
          <a:prstGeom prst="rect">
            <a:avLst/>
          </a:prstGeom>
          <a:noFill/>
        </p:spPr>
        <p:txBody>
          <a:bodyPr wrap="square" rtlCol="0">
            <a:spAutoFit/>
          </a:bodyPr>
          <a:lstStyle/>
          <a:p>
            <a:pPr marL="342900" indent="-342900" algn="just">
              <a:buFont typeface="+mj-lt"/>
              <a:buAutoNum type="arabicPeriod"/>
            </a:pPr>
            <a:r>
              <a:rPr lang="en-ZA" sz="1600" dirty="0" smtClean="0">
                <a:latin typeface="Arial" panose="020B0604020202020204" pitchFamily="34" charset="0"/>
                <a:cs typeface="Arial" panose="020B0604020202020204" pitchFamily="34" charset="0"/>
              </a:rPr>
              <a:t>The unaudited expenditure (paid) of Defence as at 30 June 2016 was R10.843 billion (23.0%) against the approved </a:t>
            </a:r>
            <a:r>
              <a:rPr lang="en-ZA" sz="1600" dirty="0">
                <a:latin typeface="Arial" panose="020B0604020202020204" pitchFamily="34" charset="0"/>
                <a:cs typeface="Arial" panose="020B0604020202020204" pitchFamily="34" charset="0"/>
              </a:rPr>
              <a:t>planned </a:t>
            </a:r>
            <a:r>
              <a:rPr lang="en-ZA" sz="1600" dirty="0" smtClean="0">
                <a:latin typeface="Arial" panose="020B0604020202020204" pitchFamily="34" charset="0"/>
                <a:cs typeface="Arial" panose="020B0604020202020204" pitchFamily="34" charset="0"/>
              </a:rPr>
              <a:t>expenditure of R10.426 billion (22.1%) from a R47.170 billion appropriated budget resulting in an over expenditure of R417.1 million (4.0%).  </a:t>
            </a: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n-GB" sz="1600" dirty="0">
                <a:latin typeface="Arial" panose="020B0604020202020204" pitchFamily="34" charset="0"/>
                <a:cs typeface="Arial" panose="020B0604020202020204" pitchFamily="34" charset="0"/>
              </a:rPr>
              <a:t>Factors that contributed to negative or positive balances of more than 8% of actual drawings per programme are as </a:t>
            </a:r>
            <a:r>
              <a:rPr lang="en-GB" sz="1600" dirty="0" smtClean="0">
                <a:latin typeface="Arial" panose="020B0604020202020204" pitchFamily="34" charset="0"/>
                <a:cs typeface="Arial" panose="020B0604020202020204" pitchFamily="34" charset="0"/>
              </a:rPr>
              <a:t>follows</a:t>
            </a:r>
            <a:r>
              <a:rPr lang="en-ZA" sz="1600" dirty="0" smtClean="0">
                <a:latin typeface="Arial" panose="020B0604020202020204" pitchFamily="34" charset="0"/>
                <a:cs typeface="Arial" panose="020B0604020202020204" pitchFamily="34" charset="0"/>
              </a:rPr>
              <a:t>: </a:t>
            </a:r>
          </a:p>
          <a:p>
            <a:pPr lvl="1" algn="just"/>
            <a:endParaRPr lang="en-ZA" sz="1600" dirty="0" smtClean="0">
              <a:latin typeface="Arial" panose="020B0604020202020204" pitchFamily="34" charset="0"/>
              <a:cs typeface="Arial" panose="020B0604020202020204" pitchFamily="34" charset="0"/>
            </a:endParaRPr>
          </a:p>
          <a:p>
            <a:pPr marL="800100" lvl="1" indent="-342900" algn="just">
              <a:buAutoNum type="alphaLcPeriod"/>
            </a:pPr>
            <a:r>
              <a:rPr lang="en-ZA" sz="1600" u="sng" dirty="0" smtClean="0">
                <a:latin typeface="Arial" panose="020B0604020202020204" pitchFamily="34" charset="0"/>
                <a:cs typeface="Arial" panose="020B0604020202020204" pitchFamily="34" charset="0"/>
              </a:rPr>
              <a:t>Administration</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Over expenditure of R91.7 million (8.5%) was mainly due to the payment of devolved funds for accommodation charges to the Department of Public Works which was not included in the original cash flow plan submitted</a:t>
            </a:r>
            <a:r>
              <a:rPr lang="en-US" sz="1600" dirty="0" smtClean="0">
                <a:latin typeface="Arial" panose="020B0604020202020204" pitchFamily="34" charset="0"/>
                <a:cs typeface="Arial" panose="020B0604020202020204" pitchFamily="34" charset="0"/>
              </a:rPr>
              <a:t>.</a:t>
            </a:r>
            <a:endParaRPr lang="en-ZA" sz="1600" u="sng" dirty="0" smtClean="0">
              <a:latin typeface="Arial" panose="020B0604020202020204" pitchFamily="34" charset="0"/>
              <a:cs typeface="Arial" panose="020B0604020202020204" pitchFamily="34" charset="0"/>
            </a:endParaRPr>
          </a:p>
          <a:p>
            <a:pPr marL="800100" lvl="1" indent="-342900" algn="just">
              <a:buAutoNum type="alphaLcPeriod"/>
            </a:pPr>
            <a:endParaRPr lang="en-ZA" sz="1600" u="sng" dirty="0">
              <a:latin typeface="Arial" panose="020B0604020202020204" pitchFamily="34" charset="0"/>
              <a:cs typeface="Arial" panose="020B0604020202020204" pitchFamily="34" charset="0"/>
            </a:endParaRPr>
          </a:p>
          <a:p>
            <a:pPr marL="800100" lvl="1" indent="-342900" algn="just">
              <a:buAutoNum type="alphaLcPeriod"/>
            </a:pPr>
            <a:r>
              <a:rPr lang="en-ZA" sz="1600" u="sng" dirty="0" smtClean="0">
                <a:latin typeface="Arial" panose="020B0604020202020204" pitchFamily="34" charset="0"/>
                <a:cs typeface="Arial" panose="020B0604020202020204" pitchFamily="34" charset="0"/>
              </a:rPr>
              <a:t>Force Employment</a:t>
            </a:r>
            <a:r>
              <a:rPr lang="en-ZA"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Under expenditure of R86.9 million </a:t>
            </a:r>
            <a:r>
              <a:rPr lang="en-ZA" sz="1600" dirty="0">
                <a:latin typeface="Arial" panose="020B0604020202020204" pitchFamily="34" charset="0"/>
                <a:cs typeface="Arial" panose="020B0604020202020204" pitchFamily="34" charset="0"/>
              </a:rPr>
              <a:t>(11.0%) </a:t>
            </a:r>
            <a:r>
              <a:rPr lang="en-US" sz="1600" dirty="0">
                <a:latin typeface="Arial" panose="020B0604020202020204" pitchFamily="34" charset="0"/>
                <a:cs typeface="Arial" panose="020B0604020202020204" pitchFamily="34" charset="0"/>
              </a:rPr>
              <a:t>was mainly due </a:t>
            </a:r>
            <a:r>
              <a:rPr lang="en-ZA" sz="1600" dirty="0">
                <a:latin typeface="Arial" panose="020B0604020202020204" pitchFamily="34" charset="0"/>
                <a:cs typeface="Arial" panose="020B0604020202020204" pitchFamily="34" charset="0"/>
              </a:rPr>
              <a:t>to </a:t>
            </a:r>
            <a:r>
              <a:rPr lang="en-US" sz="1600" dirty="0">
                <a:latin typeface="Arial" panose="020B0604020202020204" pitchFamily="34" charset="0"/>
                <a:cs typeface="Arial" panose="020B0604020202020204" pitchFamily="34" charset="0"/>
              </a:rPr>
              <a:t>the outstanding payment of the internal claim to the SAAF for the </a:t>
            </a:r>
            <a:r>
              <a:rPr lang="en-US" sz="1600" dirty="0" err="1">
                <a:latin typeface="Arial" panose="020B0604020202020204" pitchFamily="34" charset="0"/>
                <a:cs typeface="Arial" panose="020B0604020202020204" pitchFamily="34" charset="0"/>
              </a:rPr>
              <a:t>Rooivalk</a:t>
            </a:r>
            <a:r>
              <a:rPr lang="en-US" sz="1600" dirty="0">
                <a:latin typeface="Arial" panose="020B0604020202020204" pitchFamily="34" charset="0"/>
                <a:cs typeface="Arial" panose="020B0604020202020204" pitchFamily="34" charset="0"/>
              </a:rPr>
              <a:t> and Oryx helicopters that are deployed in the DRC as part of the Force Intervention Brigade</a:t>
            </a:r>
            <a:r>
              <a:rPr lang="en-GB" sz="1600" dirty="0" smtClean="0">
                <a:latin typeface="Arial" panose="020B0604020202020204" pitchFamily="34" charset="0"/>
                <a:cs typeface="Arial" panose="020B0604020202020204" pitchFamily="34" charset="0"/>
              </a:rPr>
              <a:t>. </a:t>
            </a:r>
          </a:p>
          <a:p>
            <a:pPr marL="800100" lvl="1" indent="-342900" algn="just">
              <a:buAutoNum type="alphaLcPeriod"/>
            </a:pPr>
            <a:endParaRPr lang="en-US" sz="1600" dirty="0" smtClean="0">
              <a:latin typeface="Arial" panose="020B0604020202020204" pitchFamily="34" charset="0"/>
              <a:cs typeface="Arial" panose="020B0604020202020204" pitchFamily="34" charset="0"/>
            </a:endParaRPr>
          </a:p>
          <a:p>
            <a:pPr marL="800100" lvl="1" indent="-342900" algn="just">
              <a:buFontTx/>
              <a:buAutoNum type="alphaLcPeriod"/>
            </a:pPr>
            <a:r>
              <a:rPr lang="en-US" sz="1600" u="sng" dirty="0" smtClean="0">
                <a:latin typeface="Arial" panose="020B0604020202020204" pitchFamily="34" charset="0"/>
                <a:cs typeface="Arial" panose="020B0604020202020204" pitchFamily="34" charset="0"/>
              </a:rPr>
              <a:t>General Support</a:t>
            </a:r>
            <a:r>
              <a:rPr lang="en-US" sz="1600" dirty="0" smtClean="0">
                <a:latin typeface="Arial" panose="020B0604020202020204" pitchFamily="34" charset="0"/>
                <a:cs typeface="Arial" panose="020B0604020202020204" pitchFamily="34" charset="0"/>
              </a:rPr>
              <a:t>. Over </a:t>
            </a:r>
            <a:r>
              <a:rPr lang="en-US" sz="1600" dirty="0">
                <a:latin typeface="Arial" panose="020B0604020202020204" pitchFamily="34" charset="0"/>
                <a:cs typeface="Arial" panose="020B0604020202020204" pitchFamily="34" charset="0"/>
              </a:rPr>
              <a:t>expenditure of R102.9 million </a:t>
            </a:r>
            <a:r>
              <a:rPr lang="en-ZA" sz="1600" dirty="0">
                <a:latin typeface="Arial" panose="020B0604020202020204" pitchFamily="34" charset="0"/>
                <a:cs typeface="Arial" panose="020B0604020202020204" pitchFamily="34" charset="0"/>
              </a:rPr>
              <a:t>(9.4%) </a:t>
            </a:r>
            <a:r>
              <a:rPr lang="en-US" sz="1600" dirty="0">
                <a:latin typeface="Arial" panose="020B0604020202020204" pitchFamily="34" charset="0"/>
                <a:cs typeface="Arial" panose="020B0604020202020204" pitchFamily="34" charset="0"/>
              </a:rPr>
              <a:t>was mainly due </a:t>
            </a:r>
            <a:r>
              <a:rPr lang="en-ZA" sz="1600" dirty="0">
                <a:latin typeface="Arial" panose="020B0604020202020204" pitchFamily="34" charset="0"/>
                <a:cs typeface="Arial" panose="020B0604020202020204" pitchFamily="34" charset="0"/>
              </a:rPr>
              <a:t>to the payment made to the Department of Public works for services rendered regarding the repair and maintenance programme as well as the payment made to SITA regarding the computer services rendered</a:t>
            </a:r>
            <a:r>
              <a:rPr lang="en-ZA"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8706884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123</a:t>
            </a:fld>
            <a:endParaRPr lang="en-GB" dirty="0"/>
          </a:p>
        </p:txBody>
      </p:sp>
      <p:sp>
        <p:nvSpPr>
          <p:cNvPr id="4" name="TextBox 3"/>
          <p:cNvSpPr txBox="1"/>
          <p:nvPr/>
        </p:nvSpPr>
        <p:spPr>
          <a:xfrm>
            <a:off x="0" y="-27384"/>
            <a:ext cx="9906000" cy="830997"/>
          </a:xfrm>
          <a:prstGeom prst="rect">
            <a:avLst/>
          </a:prstGeom>
          <a:solidFill>
            <a:srgbClr val="1B3589"/>
          </a:solid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Summary of State of Expenditure for the year to date per </a:t>
            </a:r>
            <a:r>
              <a:rPr lang="en-US" sz="2400" b="1" dirty="0" smtClean="0">
                <a:solidFill>
                  <a:schemeClr val="bg1"/>
                </a:solidFill>
                <a:latin typeface="Arial" panose="020B0604020202020204" pitchFamily="34" charset="0"/>
                <a:cs typeface="Arial" panose="020B0604020202020204" pitchFamily="34" charset="0"/>
              </a:rPr>
              <a:t>Economic Classification: </a:t>
            </a:r>
            <a:r>
              <a:rPr lang="en-US" sz="2400" b="1" dirty="0">
                <a:solidFill>
                  <a:schemeClr val="bg1"/>
                </a:solidFill>
                <a:latin typeface="Arial" panose="020B0604020202020204" pitchFamily="34" charset="0"/>
                <a:cs typeface="Arial" panose="020B0604020202020204" pitchFamily="34" charset="0"/>
              </a:rPr>
              <a:t>30 June </a:t>
            </a:r>
            <a:r>
              <a:rPr lang="en-US" sz="2400" b="1" dirty="0" smtClean="0">
                <a:solidFill>
                  <a:schemeClr val="bg1"/>
                </a:solidFill>
                <a:latin typeface="Arial" panose="020B0604020202020204" pitchFamily="34" charset="0"/>
                <a:cs typeface="Arial" panose="020B0604020202020204" pitchFamily="34" charset="0"/>
              </a:rPr>
              <a:t>2016</a:t>
            </a:r>
            <a:endParaRPr lang="en-US" sz="2400" b="1" dirty="0">
              <a:solidFill>
                <a:schemeClr val="bg1"/>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464" y="980728"/>
            <a:ext cx="9577064" cy="3384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5694629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124</a:t>
            </a:fld>
            <a:endParaRPr lang="en-GB" dirty="0"/>
          </a:p>
        </p:txBody>
      </p:sp>
      <p:sp>
        <p:nvSpPr>
          <p:cNvPr id="4" name="TextBox 3"/>
          <p:cNvSpPr txBox="1"/>
          <p:nvPr/>
        </p:nvSpPr>
        <p:spPr>
          <a:xfrm>
            <a:off x="0" y="-27384"/>
            <a:ext cx="9906000" cy="830997"/>
          </a:xfrm>
          <a:prstGeom prst="rect">
            <a:avLst/>
          </a:prstGeom>
          <a:solidFill>
            <a:srgbClr val="1B3589"/>
          </a:solid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Summary of State of Expenditure for the year to date per Economic Classification: 30 June </a:t>
            </a:r>
            <a:r>
              <a:rPr lang="en-US" sz="2400" b="1" dirty="0" smtClean="0">
                <a:solidFill>
                  <a:schemeClr val="bg1"/>
                </a:solidFill>
                <a:latin typeface="Arial" panose="020B0604020202020204" pitchFamily="34" charset="0"/>
                <a:cs typeface="Arial" panose="020B0604020202020204" pitchFamily="34" charset="0"/>
              </a:rPr>
              <a:t>2016</a:t>
            </a:r>
            <a:endParaRPr lang="en-US" sz="2400" b="1" dirty="0">
              <a:solidFill>
                <a:schemeClr val="bg1"/>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124744"/>
            <a:ext cx="9386038" cy="4968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9829469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125</a:t>
            </a:fld>
            <a:endParaRPr lang="en-GB" dirty="0"/>
          </a:p>
        </p:txBody>
      </p:sp>
      <p:sp>
        <p:nvSpPr>
          <p:cNvPr id="4" name="TextBox 3"/>
          <p:cNvSpPr txBox="1"/>
          <p:nvPr/>
        </p:nvSpPr>
        <p:spPr>
          <a:xfrm>
            <a:off x="0" y="-27384"/>
            <a:ext cx="9906000" cy="830997"/>
          </a:xfrm>
          <a:prstGeom prst="rect">
            <a:avLst/>
          </a:prstGeom>
          <a:solidFill>
            <a:srgbClr val="1B3589"/>
          </a:solid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Comments of </a:t>
            </a:r>
            <a:r>
              <a:rPr lang="en-US" sz="2400" b="1" dirty="0">
                <a:solidFill>
                  <a:schemeClr val="bg1"/>
                </a:solidFill>
                <a:latin typeface="Arial" panose="020B0604020202020204" pitchFamily="34" charset="0"/>
                <a:cs typeface="Arial" panose="020B0604020202020204" pitchFamily="34" charset="0"/>
              </a:rPr>
              <a:t>State of Expenditure for the year to date per Economic Classification: 30 June </a:t>
            </a:r>
            <a:r>
              <a:rPr lang="en-US" sz="2400" b="1" dirty="0" smtClean="0">
                <a:solidFill>
                  <a:schemeClr val="bg1"/>
                </a:solidFill>
                <a:latin typeface="Arial" panose="020B0604020202020204" pitchFamily="34" charset="0"/>
                <a:cs typeface="Arial" panose="020B0604020202020204" pitchFamily="34" charset="0"/>
              </a:rPr>
              <a:t>2016</a:t>
            </a: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0" y="939492"/>
            <a:ext cx="9705528" cy="3785652"/>
          </a:xfrm>
          <a:prstGeom prst="rect">
            <a:avLst/>
          </a:prstGeom>
          <a:noFill/>
        </p:spPr>
        <p:txBody>
          <a:bodyPr wrap="square">
            <a:spAutoFit/>
          </a:bodyPr>
          <a:lstStyle/>
          <a:p>
            <a:pPr marL="342900" lvl="1" indent="-342900" algn="just">
              <a:buFont typeface="+mj-lt"/>
              <a:buAutoNum type="arabicPeriod"/>
              <a:defRPr/>
            </a:pPr>
            <a:r>
              <a:rPr lang="en-GB" sz="2000" dirty="0">
                <a:latin typeface="Arial" panose="020B0604020202020204" pitchFamily="34" charset="0"/>
                <a:cs typeface="Arial" panose="020B0604020202020204" pitchFamily="34" charset="0"/>
              </a:rPr>
              <a:t>Factors that contributed to negative or positive balances of more than 8% of actual drawings</a:t>
            </a:r>
            <a:r>
              <a:rPr lang="en-ZA" sz="2000" dirty="0">
                <a:latin typeface="Arial" panose="020B0604020202020204" pitchFamily="34" charset="0"/>
                <a:cs typeface="Arial" panose="020B0604020202020204" pitchFamily="34" charset="0"/>
              </a:rPr>
              <a:t> per economic classification are as follows:</a:t>
            </a:r>
          </a:p>
          <a:p>
            <a:pPr marL="342900" lvl="1" indent="-342900" algn="just">
              <a:buFont typeface="+mj-lt"/>
              <a:buAutoNum type="arabicPeriod"/>
              <a:defRPr/>
            </a:pPr>
            <a:endParaRPr lang="en-ZA" sz="2000" dirty="0">
              <a:latin typeface="Arial" panose="020B0604020202020204" pitchFamily="34" charset="0"/>
              <a:cs typeface="Arial" panose="020B0604020202020204" pitchFamily="34" charset="0"/>
            </a:endParaRPr>
          </a:p>
          <a:p>
            <a:pPr marL="800100" lvl="2" indent="-438150" algn="just">
              <a:buFontTx/>
              <a:buAutoNum type="alphaLcPeriod"/>
              <a:defRPr/>
            </a:pPr>
            <a:r>
              <a:rPr lang="en-ZA" sz="2000" u="sng" dirty="0">
                <a:latin typeface="Arial" panose="020B0604020202020204" pitchFamily="34" charset="0"/>
                <a:cs typeface="Arial" panose="020B0604020202020204" pitchFamily="34" charset="0"/>
              </a:rPr>
              <a:t>Goods and Services</a:t>
            </a:r>
            <a:r>
              <a:rPr lang="en-ZA" sz="2000" dirty="0">
                <a:latin typeface="Arial" panose="020B0604020202020204" pitchFamily="34" charset="0"/>
                <a:cs typeface="Arial" panose="020B0604020202020204" pitchFamily="34" charset="0"/>
              </a:rPr>
              <a:t>.  Over expenditure of R186.4 (9.2%) was mainly due to:</a:t>
            </a:r>
          </a:p>
          <a:p>
            <a:pPr marL="800100" lvl="2" indent="-438150" algn="just">
              <a:buFontTx/>
              <a:buAutoNum type="alphaLcPeriod"/>
              <a:defRPr/>
            </a:pPr>
            <a:endParaRPr lang="en-ZA" sz="2000" dirty="0">
              <a:latin typeface="Arial" panose="020B0604020202020204" pitchFamily="34" charset="0"/>
              <a:cs typeface="Arial" panose="020B0604020202020204" pitchFamily="34" charset="0"/>
            </a:endParaRPr>
          </a:p>
          <a:p>
            <a:pPr marL="1219200" lvl="3" indent="-400050" algn="just">
              <a:buFontTx/>
              <a:buAutoNum type="romanLcPeriod"/>
              <a:defRPr/>
            </a:pPr>
            <a:r>
              <a:rPr lang="en-ZA" sz="2000" dirty="0">
                <a:latin typeface="Arial" panose="020B0604020202020204" pitchFamily="34" charset="0"/>
                <a:cs typeface="Arial" panose="020B0604020202020204" pitchFamily="34" charset="0"/>
              </a:rPr>
              <a:t>The payment of devolved funds for accommodation charges to the Department of Public Works.</a:t>
            </a:r>
          </a:p>
          <a:p>
            <a:pPr marL="1219200" lvl="3" indent="-400050" algn="just">
              <a:buFontTx/>
              <a:buAutoNum type="romanLcPeriod"/>
              <a:defRPr/>
            </a:pPr>
            <a:endParaRPr lang="en-ZA" sz="2000" dirty="0">
              <a:latin typeface="Arial" panose="020B0604020202020204" pitchFamily="34" charset="0"/>
              <a:cs typeface="Arial" panose="020B0604020202020204" pitchFamily="34" charset="0"/>
            </a:endParaRPr>
          </a:p>
          <a:p>
            <a:pPr marL="1219200" lvl="3" indent="-400050" algn="just">
              <a:buFontTx/>
              <a:buAutoNum type="romanLcPeriod"/>
              <a:defRPr/>
            </a:pPr>
            <a:r>
              <a:rPr lang="en-ZA" sz="2000" dirty="0">
                <a:latin typeface="Arial" panose="020B0604020202020204" pitchFamily="34" charset="0"/>
                <a:cs typeface="Arial" panose="020B0604020202020204" pitchFamily="34" charset="0"/>
              </a:rPr>
              <a:t>Higher than anticipated expenditure regarding medical outsourcing.</a:t>
            </a:r>
          </a:p>
          <a:p>
            <a:pPr marL="1219200" lvl="3" indent="-400050" algn="just">
              <a:buFontTx/>
              <a:buAutoNum type="romanLcPeriod"/>
              <a:defRPr/>
            </a:pPr>
            <a:endParaRPr lang="en-ZA" sz="2000" dirty="0">
              <a:latin typeface="Arial" panose="020B0604020202020204" pitchFamily="34" charset="0"/>
              <a:cs typeface="Arial" panose="020B0604020202020204" pitchFamily="34" charset="0"/>
            </a:endParaRPr>
          </a:p>
          <a:p>
            <a:pPr marL="1219200" lvl="3" indent="-400050" algn="just">
              <a:buFontTx/>
              <a:buAutoNum type="romanLcPeriod"/>
              <a:defRPr/>
            </a:pPr>
            <a:r>
              <a:rPr lang="en-ZA" sz="2000" dirty="0" smtClean="0">
                <a:latin typeface="Arial" panose="020B0604020202020204" pitchFamily="34" charset="0"/>
                <a:cs typeface="Arial" panose="020B0604020202020204" pitchFamily="34" charset="0"/>
              </a:rPr>
              <a:t>Payment </a:t>
            </a:r>
            <a:r>
              <a:rPr lang="en-ZA" sz="2000" dirty="0">
                <a:latin typeface="Arial" panose="020B0604020202020204" pitchFamily="34" charset="0"/>
                <a:cs typeface="Arial" panose="020B0604020202020204" pitchFamily="34" charset="0"/>
              </a:rPr>
              <a:t>made to SITA regarding the computer services rendered in terms of the Service Level Agreements</a:t>
            </a:r>
            <a:r>
              <a:rPr lang="en-ZA"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0147208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126</a:t>
            </a:fld>
            <a:endParaRPr lang="en-GB" dirty="0"/>
          </a:p>
        </p:txBody>
      </p:sp>
      <p:sp>
        <p:nvSpPr>
          <p:cNvPr id="4" name="TextBox 3"/>
          <p:cNvSpPr txBox="1"/>
          <p:nvPr/>
        </p:nvSpPr>
        <p:spPr>
          <a:xfrm>
            <a:off x="0" y="-27384"/>
            <a:ext cx="9906000" cy="830997"/>
          </a:xfrm>
          <a:prstGeom prst="rect">
            <a:avLst/>
          </a:prstGeom>
          <a:solidFill>
            <a:srgbClr val="1B3589"/>
          </a:solid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Comments of State of Expenditure for the year to date per Economic Classification: 30 June 2016</a:t>
            </a:r>
          </a:p>
        </p:txBody>
      </p:sp>
      <p:sp>
        <p:nvSpPr>
          <p:cNvPr id="5" name="TextBox 4"/>
          <p:cNvSpPr txBox="1"/>
          <p:nvPr/>
        </p:nvSpPr>
        <p:spPr>
          <a:xfrm>
            <a:off x="0" y="930200"/>
            <a:ext cx="9777536" cy="3170099"/>
          </a:xfrm>
          <a:prstGeom prst="rect">
            <a:avLst/>
          </a:prstGeom>
          <a:noFill/>
        </p:spPr>
        <p:txBody>
          <a:bodyPr wrap="square">
            <a:spAutoFit/>
          </a:bodyPr>
          <a:lstStyle/>
          <a:p>
            <a:pPr marL="704850" lvl="2" indent="-342900" algn="just">
              <a:buFontTx/>
              <a:buAutoNum type="alphaLcPeriod" startAt="2"/>
              <a:defRPr/>
            </a:pPr>
            <a:r>
              <a:rPr lang="en-ZA" sz="2000" u="sng" dirty="0" smtClean="0">
                <a:latin typeface="Arial" panose="020B0604020202020204" pitchFamily="34" charset="0"/>
                <a:cs typeface="Arial" panose="020B0604020202020204" pitchFamily="34" charset="0"/>
              </a:rPr>
              <a:t>Payments </a:t>
            </a:r>
            <a:r>
              <a:rPr lang="en-ZA" sz="2000" u="sng" dirty="0">
                <a:latin typeface="Arial" panose="020B0604020202020204" pitchFamily="34" charset="0"/>
                <a:cs typeface="Arial" panose="020B0604020202020204" pitchFamily="34" charset="0"/>
              </a:rPr>
              <a:t>for Capital Assets</a:t>
            </a:r>
            <a:r>
              <a:rPr lang="en-ZA" sz="2000" dirty="0">
                <a:latin typeface="Arial" panose="020B0604020202020204" pitchFamily="34" charset="0"/>
                <a:cs typeface="Arial" panose="020B0604020202020204" pitchFamily="34" charset="0"/>
              </a:rPr>
              <a:t>.  The over expenditure of R114.9 million (437.4%) was </a:t>
            </a:r>
            <a:r>
              <a:rPr lang="en-US" sz="2000" dirty="0">
                <a:latin typeface="Arial" panose="020B0604020202020204" pitchFamily="34" charset="0"/>
                <a:cs typeface="Arial" panose="020B0604020202020204" pitchFamily="34" charset="0"/>
              </a:rPr>
              <a:t>mainly due to accrual payments from FY2015/16 for the mobility packages used in operations, DPW capital works </a:t>
            </a:r>
            <a:r>
              <a:rPr lang="en-US" sz="2000" dirty="0" err="1">
                <a:latin typeface="Arial" panose="020B0604020202020204" pitchFamily="34" charset="0"/>
                <a:cs typeface="Arial" panose="020B0604020202020204" pitchFamily="34" charset="0"/>
              </a:rPr>
              <a:t>programme</a:t>
            </a:r>
            <a:r>
              <a:rPr lang="en-US" sz="2000" dirty="0">
                <a:latin typeface="Arial" panose="020B0604020202020204" pitchFamily="34" charset="0"/>
                <a:cs typeface="Arial" panose="020B0604020202020204" pitchFamily="34" charset="0"/>
              </a:rPr>
              <a:t> and passenger motor vehicles.</a:t>
            </a:r>
          </a:p>
          <a:p>
            <a:pPr marL="704850" lvl="2" indent="-342900" algn="just">
              <a:buFontTx/>
              <a:buAutoNum type="alphaLcPeriod" startAt="2"/>
              <a:defRPr/>
            </a:pPr>
            <a:endParaRPr lang="en-US" sz="2000" dirty="0">
              <a:latin typeface="Arial" panose="020B0604020202020204" pitchFamily="34" charset="0"/>
              <a:cs typeface="Arial" panose="020B0604020202020204" pitchFamily="34" charset="0"/>
            </a:endParaRPr>
          </a:p>
          <a:p>
            <a:pPr marL="704850" lvl="2" indent="-342900" algn="just">
              <a:buFontTx/>
              <a:buAutoNum type="alphaLcPeriod" startAt="2"/>
              <a:defRPr/>
            </a:pPr>
            <a:r>
              <a:rPr lang="en-US" sz="2000" u="sng" dirty="0">
                <a:latin typeface="Arial" panose="020B0604020202020204" pitchFamily="34" charset="0"/>
                <a:cs typeface="Arial" panose="020B0604020202020204" pitchFamily="34" charset="0"/>
              </a:rPr>
              <a:t>Payments for Financial Assets</a:t>
            </a:r>
            <a:r>
              <a:rPr lang="en-US" sz="2000" dirty="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The over expenditure of R0.5 million (100%) was </a:t>
            </a:r>
            <a:r>
              <a:rPr lang="en-US" sz="2000" dirty="0">
                <a:latin typeface="Arial" panose="020B0604020202020204" pitchFamily="34" charset="0"/>
                <a:cs typeface="Arial" panose="020B0604020202020204" pitchFamily="34" charset="0"/>
              </a:rPr>
              <a:t>mainly due to </a:t>
            </a:r>
            <a:r>
              <a:rPr lang="en-GB" sz="2000" dirty="0">
                <a:latin typeface="Arial" panose="020B0604020202020204" pitchFamily="34" charset="0"/>
                <a:cs typeface="Arial" panose="020B0604020202020204" pitchFamily="34" charset="0"/>
              </a:rPr>
              <a:t>transactions that create or increase outstanding debtors’ amounts as well as foreign exchange losses, thefts and other losses, etc.  It is to be noted that funds are reserved for this purpose and will be part of the final </a:t>
            </a:r>
            <a:r>
              <a:rPr lang="en-GB" sz="2000" dirty="0" err="1">
                <a:latin typeface="Arial" panose="020B0604020202020204" pitchFamily="34" charset="0"/>
                <a:cs typeface="Arial" panose="020B0604020202020204" pitchFamily="34" charset="0"/>
              </a:rPr>
              <a:t>virement</a:t>
            </a:r>
            <a:r>
              <a:rPr lang="en-GB" sz="2000" dirty="0">
                <a:latin typeface="Arial" panose="020B0604020202020204" pitchFamily="34" charset="0"/>
                <a:cs typeface="Arial" panose="020B0604020202020204" pitchFamily="34" charset="0"/>
              </a:rPr>
              <a:t> at year-end</a:t>
            </a:r>
            <a:r>
              <a:rPr lang="en-GB"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3608057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127</a:t>
            </a:fld>
            <a:endParaRPr lang="en-GB" dirty="0"/>
          </a:p>
        </p:txBody>
      </p:sp>
      <p:sp>
        <p:nvSpPr>
          <p:cNvPr id="5" name="TextBox 4"/>
          <p:cNvSpPr txBox="1"/>
          <p:nvPr/>
        </p:nvSpPr>
        <p:spPr>
          <a:xfrm>
            <a:off x="281045" y="1772816"/>
            <a:ext cx="9361040" cy="3046988"/>
          </a:xfrm>
          <a:prstGeom prst="rect">
            <a:avLst/>
          </a:prstGeom>
          <a:solidFill>
            <a:schemeClr val="bg1"/>
          </a:solidFill>
          <a:ln w="76200">
            <a:solidFill>
              <a:schemeClr val="bg1"/>
            </a:solidFill>
          </a:ln>
        </p:spPr>
        <p:txBody>
          <a:bodyPr wrap="square" rtlCol="0">
            <a:spAutoFit/>
          </a:bodyPr>
          <a:lstStyle/>
          <a:p>
            <a:pPr algn="ctr"/>
            <a:r>
              <a:rPr lang="en-ZA" sz="4800" b="1" dirty="0">
                <a:solidFill>
                  <a:srgbClr val="1E1E68"/>
                </a:solidFill>
                <a:latin typeface="Arial" panose="020B0604020202020204" pitchFamily="34" charset="0"/>
                <a:cs typeface="Arial" panose="020B0604020202020204" pitchFamily="34" charset="0"/>
              </a:rPr>
              <a:t>1</a:t>
            </a:r>
            <a:r>
              <a:rPr lang="en-ZA" sz="4800" b="1" baseline="30000" dirty="0">
                <a:solidFill>
                  <a:srgbClr val="1E1E68"/>
                </a:solidFill>
                <a:latin typeface="Arial" panose="020B0604020202020204" pitchFamily="34" charset="0"/>
                <a:cs typeface="Arial" panose="020B0604020202020204" pitchFamily="34" charset="0"/>
              </a:rPr>
              <a:t>st</a:t>
            </a:r>
            <a:r>
              <a:rPr lang="en-ZA" sz="4800" b="1" dirty="0">
                <a:solidFill>
                  <a:srgbClr val="1E1E68"/>
                </a:solidFill>
                <a:latin typeface="Arial" panose="020B0604020202020204" pitchFamily="34" charset="0"/>
                <a:cs typeface="Arial" panose="020B0604020202020204" pitchFamily="34" charset="0"/>
              </a:rPr>
              <a:t> QPR FY2016/17</a:t>
            </a:r>
          </a:p>
          <a:p>
            <a:pPr algn="ctr"/>
            <a:r>
              <a:rPr lang="en-ZA" sz="4800" b="1" dirty="0" smtClean="0">
                <a:solidFill>
                  <a:srgbClr val="1E1E68"/>
                </a:solidFill>
                <a:latin typeface="Arial" panose="020B0604020202020204" pitchFamily="34" charset="0"/>
                <a:cs typeface="Arial" panose="020B0604020202020204" pitchFamily="34" charset="0"/>
              </a:rPr>
              <a:t> </a:t>
            </a:r>
          </a:p>
          <a:p>
            <a:pPr algn="ctr"/>
            <a:r>
              <a:rPr lang="fr-FR" sz="4800" b="1" dirty="0" smtClean="0">
                <a:solidFill>
                  <a:srgbClr val="1E1E68"/>
                </a:solidFill>
                <a:latin typeface="Arial" charset="0"/>
              </a:rPr>
              <a:t>Defence </a:t>
            </a:r>
            <a:r>
              <a:rPr lang="fr-FR" sz="4800" b="1" dirty="0" err="1">
                <a:solidFill>
                  <a:srgbClr val="1E1E68"/>
                </a:solidFill>
                <a:latin typeface="Arial" charset="0"/>
              </a:rPr>
              <a:t>Review</a:t>
            </a:r>
            <a:r>
              <a:rPr lang="fr-FR" sz="4800" b="1" dirty="0">
                <a:solidFill>
                  <a:srgbClr val="1E1E68"/>
                </a:solidFill>
                <a:latin typeface="Arial" charset="0"/>
              </a:rPr>
              <a:t> </a:t>
            </a:r>
            <a:r>
              <a:rPr lang="fr-FR" sz="4800" b="1" dirty="0" err="1">
                <a:solidFill>
                  <a:srgbClr val="1E1E68"/>
                </a:solidFill>
                <a:latin typeface="Arial" charset="0"/>
              </a:rPr>
              <a:t>Milestone</a:t>
            </a:r>
            <a:r>
              <a:rPr lang="fr-FR" sz="4800" b="1" dirty="0">
                <a:solidFill>
                  <a:srgbClr val="1E1E68"/>
                </a:solidFill>
                <a:latin typeface="Arial" charset="0"/>
              </a:rPr>
              <a:t> 1 </a:t>
            </a:r>
            <a:r>
              <a:rPr lang="fr-FR" sz="4800" b="1" dirty="0" err="1">
                <a:solidFill>
                  <a:srgbClr val="1E1E68"/>
                </a:solidFill>
                <a:latin typeface="Arial" charset="0"/>
              </a:rPr>
              <a:t>Implementation</a:t>
            </a:r>
            <a:r>
              <a:rPr lang="fr-FR" sz="4800" b="1" dirty="0">
                <a:solidFill>
                  <a:srgbClr val="1E1E68"/>
                </a:solidFill>
                <a:latin typeface="Arial" charset="0"/>
              </a:rPr>
              <a:t> </a:t>
            </a:r>
            <a:r>
              <a:rPr lang="fr-FR" sz="4800" b="1" dirty="0" smtClean="0">
                <a:solidFill>
                  <a:srgbClr val="1E1E68"/>
                </a:solidFill>
                <a:latin typeface="Arial" charset="0"/>
              </a:rPr>
              <a:t>Progress</a:t>
            </a:r>
            <a:endParaRPr lang="en-US" sz="4800" dirty="0">
              <a:solidFill>
                <a:srgbClr val="1E1E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8621105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128</a:t>
            </a:fld>
            <a:endParaRPr lang="en-GB" dirty="0"/>
          </a:p>
        </p:txBody>
      </p:sp>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170692445"/>
              </p:ext>
            </p:extLst>
          </p:nvPr>
        </p:nvGraphicFramePr>
        <p:xfrm>
          <a:off x="128464" y="1196752"/>
          <a:ext cx="9649072" cy="4491990"/>
        </p:xfrm>
        <a:graphic>
          <a:graphicData uri="http://schemas.openxmlformats.org/drawingml/2006/table">
            <a:tbl>
              <a:tblPr/>
              <a:tblGrid>
                <a:gridCol w="2448272"/>
                <a:gridCol w="7200800"/>
              </a:tblGrid>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1: Sustained Ordered Defence Commitments</a:t>
                      </a:r>
                      <a:endParaRPr lang="en-US" sz="1600" b="1" dirty="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a:spcAft>
                          <a:spcPts val="0"/>
                        </a:spcAft>
                      </a:pPr>
                      <a:endParaRPr lang="en-US" sz="1100" b="1" dirty="0">
                        <a:effectLst/>
                        <a:latin typeface="Arial" panose="020B0604020202020204" pitchFamily="34" charset="0"/>
                        <a:ea typeface="Times New Roman"/>
                        <a:cs typeface="Arial" panose="020B0604020202020204" pitchFamily="34" charset="0"/>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Sustained Peace Missions</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Op MISTRAL – UN PSO in DRC</a:t>
                      </a:r>
                      <a:br>
                        <a:rPr lang="en-ZA" sz="1400" b="0" dirty="0">
                          <a:solidFill>
                            <a:srgbClr val="000000"/>
                          </a:solidFill>
                          <a:effectLst/>
                          <a:latin typeface="Arial" panose="020B0604020202020204" pitchFamily="34" charset="0"/>
                          <a:ea typeface="Times New Roman"/>
                          <a:cs typeface="Arial" panose="020B0604020202020204" pitchFamily="34" charset="0"/>
                        </a:rPr>
                      </a:br>
                      <a:r>
                        <a:rPr lang="en-ZA" sz="1400" b="0" dirty="0">
                          <a:solidFill>
                            <a:srgbClr val="000000"/>
                          </a:solidFill>
                          <a:effectLst/>
                          <a:latin typeface="Arial" panose="020B0604020202020204" pitchFamily="34" charset="0"/>
                          <a:ea typeface="Times New Roman"/>
                          <a:cs typeface="Arial" panose="020B0604020202020204" pitchFamily="34" charset="0"/>
                        </a:rPr>
                        <a:t>Op COPPER – Anti Piracy Operation in support of the Mozambique government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Sustained Intervention Operations</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None at the present moment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Sustained Support to Government Departments</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Op PROSPER – Support to Government Departments, mainly to the SAPS</a:t>
                      </a:r>
                      <a:br>
                        <a:rPr lang="en-ZA" sz="1400" b="0" dirty="0">
                          <a:solidFill>
                            <a:srgbClr val="000000"/>
                          </a:solidFill>
                          <a:effectLst/>
                          <a:latin typeface="Arial" panose="020B0604020202020204" pitchFamily="34" charset="0"/>
                          <a:ea typeface="Times New Roman"/>
                          <a:cs typeface="Arial" panose="020B0604020202020204" pitchFamily="34" charset="0"/>
                        </a:rPr>
                      </a:br>
                      <a:r>
                        <a:rPr lang="en-ZA" sz="1400" b="0" dirty="0">
                          <a:solidFill>
                            <a:srgbClr val="000000"/>
                          </a:solidFill>
                          <a:effectLst/>
                          <a:latin typeface="Arial" panose="020B0604020202020204" pitchFamily="34" charset="0"/>
                          <a:ea typeface="Times New Roman"/>
                          <a:cs typeface="Arial" panose="020B0604020202020204" pitchFamily="34" charset="0"/>
                        </a:rPr>
                        <a:t>Op CHARIOT – Disaster Aid and Relief.</a:t>
                      </a:r>
                      <a:br>
                        <a:rPr lang="en-ZA" sz="1400" b="0" dirty="0">
                          <a:solidFill>
                            <a:srgbClr val="000000"/>
                          </a:solidFill>
                          <a:effectLst/>
                          <a:latin typeface="Arial" panose="020B0604020202020204" pitchFamily="34" charset="0"/>
                          <a:ea typeface="Times New Roman"/>
                          <a:cs typeface="Arial" panose="020B0604020202020204" pitchFamily="34" charset="0"/>
                        </a:rPr>
                      </a:br>
                      <a:r>
                        <a:rPr lang="en-ZA" sz="1400" b="0" dirty="0">
                          <a:solidFill>
                            <a:srgbClr val="000000"/>
                          </a:solidFill>
                          <a:effectLst/>
                          <a:latin typeface="Arial" panose="020B0604020202020204" pitchFamily="34" charset="0"/>
                          <a:ea typeface="Times New Roman"/>
                          <a:cs typeface="Arial" panose="020B0604020202020204" pitchFamily="34" charset="0"/>
                        </a:rPr>
                        <a:t>Op ARABELLA – Search and Rescue</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International Commitments</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Op MISTRAL – UN PSO in DRC</a:t>
                      </a:r>
                      <a:br>
                        <a:rPr lang="en-ZA" sz="1400" b="0" dirty="0">
                          <a:solidFill>
                            <a:srgbClr val="000000"/>
                          </a:solidFill>
                          <a:effectLst/>
                          <a:latin typeface="Arial" panose="020B0604020202020204" pitchFamily="34" charset="0"/>
                          <a:ea typeface="Times New Roman"/>
                          <a:cs typeface="Arial" panose="020B0604020202020204" pitchFamily="34" charset="0"/>
                        </a:rPr>
                      </a:br>
                      <a:r>
                        <a:rPr lang="en-ZA" sz="1400" b="0" dirty="0">
                          <a:solidFill>
                            <a:srgbClr val="000000"/>
                          </a:solidFill>
                          <a:effectLst/>
                          <a:latin typeface="Arial" panose="020B0604020202020204" pitchFamily="34" charset="0"/>
                          <a:ea typeface="Times New Roman"/>
                          <a:cs typeface="Arial" panose="020B0604020202020204" pitchFamily="34" charset="0"/>
                        </a:rPr>
                        <a:t>Op COPPER – Anti Piracy Operation in support of the Mozambique government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Promulgated Joint Force Employment Strategy</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Joint Operations Division currently in the process of developing the Framework for the Strategy.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Promulgated Border Safeguarding Strategy</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Joint Operations Division currently in process of developing the Framework for the Strategy.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In its final outcome it will be a </a:t>
                      </a:r>
                      <a:r>
                        <a:rPr lang="en-ZA" sz="1400" b="0" dirty="0" err="1">
                          <a:solidFill>
                            <a:srgbClr val="000000"/>
                          </a:solidFill>
                          <a:effectLst/>
                          <a:latin typeface="Arial" panose="020B0604020202020204" pitchFamily="34" charset="0"/>
                          <a:ea typeface="Times New Roman"/>
                          <a:cs typeface="Arial" panose="020B0604020202020204" pitchFamily="34" charset="0"/>
                        </a:rPr>
                        <a:t>DOD</a:t>
                      </a:r>
                      <a:r>
                        <a:rPr lang="en-ZA" sz="1400" b="0" dirty="0">
                          <a:solidFill>
                            <a:srgbClr val="000000"/>
                          </a:solidFill>
                          <a:effectLst/>
                          <a:latin typeface="Arial" panose="020B0604020202020204" pitchFamily="34" charset="0"/>
                          <a:ea typeface="Times New Roman"/>
                          <a:cs typeface="Arial" panose="020B0604020202020204" pitchFamily="34" charset="0"/>
                        </a:rPr>
                        <a:t> corporate level strategy and will be developed using </a:t>
                      </a:r>
                      <a:r>
                        <a:rPr lang="en-ZA" sz="1400" b="0" dirty="0" err="1">
                          <a:solidFill>
                            <a:srgbClr val="000000"/>
                          </a:solidFill>
                          <a:effectLst/>
                          <a:latin typeface="Arial" panose="020B0604020202020204" pitchFamily="34" charset="0"/>
                          <a:ea typeface="Times New Roman"/>
                          <a:cs typeface="Arial" panose="020B0604020202020204" pitchFamily="34" charset="0"/>
                        </a:rPr>
                        <a:t>JWP</a:t>
                      </a:r>
                      <a:r>
                        <a:rPr lang="en-ZA" sz="1400" b="0" dirty="0">
                          <a:solidFill>
                            <a:srgbClr val="000000"/>
                          </a:solidFill>
                          <a:effectLst/>
                          <a:latin typeface="Arial" panose="020B0604020202020204" pitchFamily="34" charset="0"/>
                          <a:ea typeface="Times New Roman"/>
                          <a:cs typeface="Arial" panose="020B0604020202020204" pitchFamily="34" charset="0"/>
                        </a:rPr>
                        <a:t> 132: Planning at the Military Strategic Level Process.</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Promulgated Military Strategy</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D Mil Strat concluded Part 1 of the Military Strategy.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862110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129</a:t>
            </a:fld>
            <a:endParaRPr lang="en-GB" dirty="0"/>
          </a:p>
        </p:txBody>
      </p:sp>
      <p:sp>
        <p:nvSpPr>
          <p:cNvPr id="4" name="TextBox 3"/>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25398501"/>
              </p:ext>
            </p:extLst>
          </p:nvPr>
        </p:nvGraphicFramePr>
        <p:xfrm>
          <a:off x="128464" y="1196752"/>
          <a:ext cx="9649072" cy="3307080"/>
        </p:xfrm>
        <a:graphic>
          <a:graphicData uri="http://schemas.openxmlformats.org/drawingml/2006/table">
            <a:tbl>
              <a:tblPr/>
              <a:tblGrid>
                <a:gridCol w="2376264"/>
                <a:gridCol w="7272808"/>
              </a:tblGrid>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2</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Defence Capabilities Developed and Sustained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en-US" sz="1400" dirty="0">
                        <a:effectLst/>
                        <a:latin typeface="Arial" panose="020B0604020202020204" pitchFamily="34" charset="0"/>
                        <a:ea typeface="Times New Roman"/>
                        <a:cs typeface="Arial" panose="020B0604020202020204" pitchFamily="34" charset="0"/>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spcAft>
                          <a:spcPts val="0"/>
                        </a:spcAft>
                      </a:pPr>
                      <a:r>
                        <a:rPr lang="en-ZA" sz="1400" b="1" dirty="0">
                          <a:effectLst/>
                          <a:latin typeface="Arial" panose="020B0604020202020204" pitchFamily="34" charset="0"/>
                          <a:ea typeface="Times New Roman"/>
                          <a:cs typeface="Arial" panose="020B0604020202020204" pitchFamily="34" charset="0"/>
                        </a:rPr>
                        <a:t>Deliverable</a:t>
                      </a:r>
                      <a:endParaRPr lang="en-US" sz="14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ZA" sz="1400" b="1" dirty="0">
                          <a:effectLst/>
                          <a:latin typeface="Arial" panose="020B0604020202020204" pitchFamily="34" charset="0"/>
                          <a:ea typeface="Times New Roman"/>
                          <a:cs typeface="Arial" panose="020B0604020202020204" pitchFamily="34" charset="0"/>
                        </a:rPr>
                        <a:t>Detail of Actual Achievement </a:t>
                      </a:r>
                      <a:endParaRPr lang="en-US" sz="14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Promulgated Acquisition of Armaments in the DOD Policy (DAP 1000 Policy)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smtClean="0">
                          <a:effectLst/>
                          <a:latin typeface="Arial" panose="020B0604020202020204" pitchFamily="34" charset="0"/>
                          <a:ea typeface="Times New Roman"/>
                          <a:cs typeface="Arial" panose="020B0604020202020204" pitchFamily="34" charset="0"/>
                        </a:rPr>
                        <a:t>DAP 1000 policy consists of the Ministerial Directive, the Department of Defence Instruction (DODI) and the Acquisition Manual.</a:t>
                      </a:r>
                      <a:endParaRPr lang="en-US" sz="1400" b="0" dirty="0" smtClean="0">
                        <a:effectLst/>
                        <a:latin typeface="Arial" panose="020B0604020202020204" pitchFamily="34" charset="0"/>
                        <a:ea typeface="Times New Roman"/>
                        <a:cs typeface="Arial" panose="020B0604020202020204" pitchFamily="34" charset="0"/>
                      </a:endParaRPr>
                    </a:p>
                    <a:p>
                      <a:pPr>
                        <a:spcAft>
                          <a:spcPts val="0"/>
                        </a:spcAft>
                      </a:pPr>
                      <a:r>
                        <a:rPr lang="en-ZA" sz="1400" b="0" dirty="0" smtClean="0">
                          <a:effectLst/>
                          <a:latin typeface="Arial" panose="020B0604020202020204" pitchFamily="34" charset="0"/>
                          <a:ea typeface="Times New Roman"/>
                          <a:cs typeface="Arial" panose="020B0604020202020204" pitchFamily="34" charset="0"/>
                        </a:rPr>
                        <a:t>The </a:t>
                      </a:r>
                      <a:r>
                        <a:rPr lang="en-ZA" sz="1400" b="0" dirty="0">
                          <a:effectLst/>
                          <a:latin typeface="Arial" panose="020B0604020202020204" pitchFamily="34" charset="0"/>
                          <a:ea typeface="Times New Roman"/>
                          <a:cs typeface="Arial" panose="020B0604020202020204" pitchFamily="34" charset="0"/>
                        </a:rPr>
                        <a:t>Ministerial Directive was approved.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DODI (DODI/00121 Edition 4) currently with Defence Policy, Strategy and Planning Division for final vetting.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The Acquisition Manual is complete and promulgated by C Def Mat. The document is currently with the CEO of ARMSCOR for promulgation for use by </a:t>
                      </a:r>
                      <a:r>
                        <a:rPr lang="en-ZA" sz="1400" b="0" dirty="0" err="1">
                          <a:effectLst/>
                          <a:latin typeface="Arial" panose="020B0604020202020204" pitchFamily="34" charset="0"/>
                          <a:ea typeface="Times New Roman"/>
                          <a:cs typeface="Arial" panose="020B0604020202020204" pitchFamily="34" charset="0"/>
                        </a:rPr>
                        <a:t>ARMSCOR</a:t>
                      </a:r>
                      <a:r>
                        <a:rPr lang="en-ZA" sz="1400" b="0" dirty="0" smtClean="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a:effectLst/>
                          <a:latin typeface="Arial" panose="020B0604020202020204" pitchFamily="34" charset="0"/>
                          <a:ea typeface="Times New Roman"/>
                          <a:cs typeface="Arial" panose="020B0604020202020204" pitchFamily="34" charset="0"/>
                        </a:rPr>
                        <a:t>Promulgated Defence Industry Policy </a:t>
                      </a:r>
                      <a:endParaRPr lang="en-US" sz="1400" b="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This is the Deliverable of the National Defence Industry Council (NDIC) responsibility.  </a:t>
                      </a:r>
                      <a:r>
                        <a:rPr lang="en-ZA" sz="1400" b="0" dirty="0" smtClean="0">
                          <a:effectLst/>
                          <a:latin typeface="Arial" panose="020B0604020202020204" pitchFamily="34" charset="0"/>
                          <a:ea typeface="Times New Roman"/>
                          <a:cs typeface="Arial" panose="020B0604020202020204" pitchFamily="34" charset="0"/>
                        </a:rPr>
                        <a:t>      C </a:t>
                      </a:r>
                      <a:r>
                        <a:rPr lang="en-ZA" sz="1400" b="0" dirty="0">
                          <a:effectLst/>
                          <a:latin typeface="Arial" panose="020B0604020202020204" pitchFamily="34" charset="0"/>
                          <a:ea typeface="Times New Roman"/>
                          <a:cs typeface="Arial" panose="020B0604020202020204" pitchFamily="34" charset="0"/>
                        </a:rPr>
                        <a:t>Def Mat only provide support as and when required.</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The first NDIC meeting was held on 18 May 2016. Work streams were structured to address amongst others the Defence Industry Strategy and Planning. C Def Mat provided interim secretarial services in support of the NDIC during the past quarter</a:t>
                      </a:r>
                      <a:r>
                        <a:rPr lang="en-ZA" sz="1400" b="0" dirty="0" smtClean="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571500" y="2862263"/>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86211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solidFill>
                  <a:prstClr val="white"/>
                </a:solidFill>
              </a:rPr>
              <a:t>CONFIDENTIAL</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3C454CF2-3A6A-405E-947D-E1E27AB39C03}" type="slidenum">
              <a:rPr lang="en-GB" smtClean="0">
                <a:solidFill>
                  <a:prstClr val="black"/>
                </a:solidFill>
              </a:rPr>
              <a:pPr/>
              <a:t>13</a:t>
            </a:fld>
            <a:endParaRPr lang="en-GB" dirty="0">
              <a:solidFill>
                <a:prstClr val="black"/>
              </a:solidFill>
            </a:endParaRPr>
          </a:p>
        </p:txBody>
      </p:sp>
      <p:sp>
        <p:nvSpPr>
          <p:cNvPr id="4" name="TextBox 3"/>
          <p:cNvSpPr txBox="1"/>
          <p:nvPr/>
        </p:nvSpPr>
        <p:spPr>
          <a:xfrm>
            <a:off x="0" y="-27384"/>
            <a:ext cx="9906000" cy="553998"/>
          </a:xfrm>
          <a:prstGeom prst="rect">
            <a:avLst/>
          </a:prstGeom>
          <a:solidFill>
            <a:srgbClr val="1B3589"/>
          </a:solidFill>
        </p:spPr>
        <p:txBody>
          <a:bodyPr wrap="square" rtlCol="0">
            <a:spAutoFit/>
          </a:bodyPr>
          <a:lstStyle/>
          <a:p>
            <a:pPr algn="ctr"/>
            <a:r>
              <a:rPr lang="en-US" sz="3000" b="1" dirty="0" smtClean="0">
                <a:solidFill>
                  <a:prstClr val="white"/>
                </a:solidFill>
                <a:latin typeface="Arial" panose="020B0604020202020204" pitchFamily="34" charset="0"/>
                <a:cs typeface="Arial" panose="020B0604020202020204" pitchFamily="34" charset="0"/>
              </a:rPr>
              <a:t>Appropriation Statement: Per </a:t>
            </a:r>
            <a:r>
              <a:rPr lang="en-US" sz="3000" b="1" dirty="0" err="1" smtClean="0">
                <a:solidFill>
                  <a:prstClr val="white"/>
                </a:solidFill>
                <a:latin typeface="Arial" panose="020B0604020202020204" pitchFamily="34" charset="0"/>
                <a:cs typeface="Arial" panose="020B0604020202020204" pitchFamily="34" charset="0"/>
              </a:rPr>
              <a:t>Programme</a:t>
            </a:r>
            <a:endParaRPr lang="en-GB" sz="3000" b="1" i="1" dirty="0">
              <a:solidFill>
                <a:prstClr val="white"/>
              </a:solidFill>
              <a:latin typeface="Arial" panose="020B0604020202020204" pitchFamily="34" charset="0"/>
              <a:cs typeface="Arial" panose="020B0604020202020204" pitchFamily="34" charset="0"/>
            </a:endParaRPr>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0473" y="692696"/>
            <a:ext cx="9505056" cy="33697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5"/>
          <p:cNvSpPr>
            <a:spLocks noChangeArrowheads="1"/>
          </p:cNvSpPr>
          <p:nvPr/>
        </p:nvSpPr>
        <p:spPr bwMode="auto">
          <a:xfrm>
            <a:off x="107949" y="4205406"/>
            <a:ext cx="9597579"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defRPr/>
            </a:pPr>
            <a:r>
              <a:rPr lang="en-US" sz="1400" dirty="0">
                <a:solidFill>
                  <a:prstClr val="black"/>
                </a:solidFill>
                <a:latin typeface="Arial" panose="020B0604020202020204" pitchFamily="34" charset="0"/>
                <a:cs typeface="Arial" panose="020B0604020202020204" pitchFamily="34" charset="0"/>
              </a:rPr>
              <a:t>Reasons for under expenditure within </a:t>
            </a:r>
            <a:r>
              <a:rPr lang="en-US" sz="1400" dirty="0" err="1">
                <a:solidFill>
                  <a:prstClr val="black"/>
                </a:solidFill>
                <a:latin typeface="Arial" panose="020B0604020202020204" pitchFamily="34" charset="0"/>
                <a:cs typeface="Arial" panose="020B0604020202020204" pitchFamily="34" charset="0"/>
              </a:rPr>
              <a:t>programmes</a:t>
            </a:r>
            <a:r>
              <a:rPr lang="en-US" sz="1400" dirty="0">
                <a:solidFill>
                  <a:prstClr val="black"/>
                </a:solidFill>
                <a:latin typeface="Arial" panose="020B0604020202020204" pitchFamily="34" charset="0"/>
                <a:cs typeface="Arial" panose="020B0604020202020204" pitchFamily="34" charset="0"/>
              </a:rPr>
              <a:t>:</a:t>
            </a:r>
            <a:endParaRPr lang="en-ZA" sz="1400" dirty="0">
              <a:solidFill>
                <a:prstClr val="black"/>
              </a:solidFill>
              <a:latin typeface="Arial" panose="020B0604020202020204" pitchFamily="34" charset="0"/>
              <a:cs typeface="Arial" panose="020B0604020202020204" pitchFamily="34" charset="0"/>
            </a:endParaRPr>
          </a:p>
          <a:p>
            <a:pPr algn="just">
              <a:defRPr/>
            </a:pPr>
            <a:r>
              <a:rPr lang="en-US" sz="1400" dirty="0">
                <a:solidFill>
                  <a:prstClr val="black"/>
                </a:solidFill>
                <a:latin typeface="Arial" panose="020B0604020202020204" pitchFamily="34" charset="0"/>
                <a:cs typeface="Arial" panose="020B0604020202020204" pitchFamily="34" charset="0"/>
              </a:rPr>
              <a:t> </a:t>
            </a:r>
            <a:endParaRPr lang="en-ZA" sz="1400" dirty="0">
              <a:solidFill>
                <a:prstClr val="black"/>
              </a:solidFill>
              <a:latin typeface="Arial" panose="020B0604020202020204" pitchFamily="34" charset="0"/>
              <a:cs typeface="Arial" panose="020B0604020202020204" pitchFamily="34" charset="0"/>
            </a:endParaRPr>
          </a:p>
          <a:p>
            <a:pPr marL="465138" lvl="1" indent="-404813" algn="just">
              <a:buFont typeface="+mj-lt"/>
              <a:buAutoNum type="arabicPeriod"/>
              <a:defRPr/>
            </a:pPr>
            <a:r>
              <a:rPr lang="en-US" sz="1400" u="sng" dirty="0">
                <a:solidFill>
                  <a:prstClr val="black"/>
                </a:solidFill>
                <a:latin typeface="Arial" panose="020B0604020202020204" pitchFamily="34" charset="0"/>
                <a:cs typeface="Arial" panose="020B0604020202020204" pitchFamily="34" charset="0"/>
              </a:rPr>
              <a:t>Administration</a:t>
            </a:r>
            <a:r>
              <a:rPr lang="en-US" sz="1400" dirty="0">
                <a:solidFill>
                  <a:prstClr val="black"/>
                </a:solidFill>
                <a:latin typeface="Arial" panose="020B0604020202020204" pitchFamily="34" charset="0"/>
                <a:cs typeface="Arial" panose="020B0604020202020204" pitchFamily="34" charset="0"/>
              </a:rPr>
              <a:t>.  Under expenditure mainly within the transfer payment to SASSETA (RM3,021) as a result of the </a:t>
            </a:r>
            <a:r>
              <a:rPr lang="en-GB" sz="1400" dirty="0">
                <a:solidFill>
                  <a:prstClr val="black"/>
                </a:solidFill>
                <a:latin typeface="Arial" panose="020B0604020202020204" pitchFamily="34" charset="0"/>
                <a:cs typeface="Arial" panose="020B0604020202020204" pitchFamily="34" charset="0"/>
              </a:rPr>
              <a:t>payroll amount, on which the calculations were based to determine the amount payable to SASSETA, being less than anticipated</a:t>
            </a:r>
            <a:r>
              <a:rPr lang="en-US" sz="1400" dirty="0">
                <a:solidFill>
                  <a:prstClr val="black"/>
                </a:solidFill>
                <a:latin typeface="Arial" panose="020B0604020202020204" pitchFamily="34" charset="0"/>
                <a:cs typeface="Arial" panose="020B0604020202020204" pitchFamily="34" charset="0"/>
              </a:rPr>
              <a:t>.</a:t>
            </a:r>
            <a:r>
              <a:rPr lang="en-US" sz="1400" b="1" dirty="0">
                <a:solidFill>
                  <a:prstClr val="black"/>
                </a:solidFill>
                <a:latin typeface="Arial" panose="020B0604020202020204" pitchFamily="34" charset="0"/>
                <a:cs typeface="Arial" panose="020B0604020202020204" pitchFamily="34" charset="0"/>
              </a:rPr>
              <a:t>  </a:t>
            </a:r>
          </a:p>
          <a:p>
            <a:pPr marL="465138" lvl="1" indent="-404813" algn="just">
              <a:buFont typeface="+mj-lt"/>
              <a:buAutoNum type="arabicPeriod"/>
              <a:defRPr/>
            </a:pPr>
            <a:endParaRPr lang="en-US" sz="1400" b="1" dirty="0">
              <a:solidFill>
                <a:prstClr val="black"/>
              </a:solidFill>
              <a:latin typeface="Arial" panose="020B0604020202020204" pitchFamily="34" charset="0"/>
              <a:cs typeface="Arial" panose="020B0604020202020204" pitchFamily="34" charset="0"/>
            </a:endParaRPr>
          </a:p>
          <a:p>
            <a:pPr marL="465138" lvl="1" indent="-404813" algn="just">
              <a:buFont typeface="+mj-lt"/>
              <a:buAutoNum type="arabicPeriod"/>
              <a:defRPr/>
            </a:pPr>
            <a:r>
              <a:rPr lang="en-US" sz="1400" u="sng" dirty="0">
                <a:solidFill>
                  <a:prstClr val="black"/>
                </a:solidFill>
                <a:latin typeface="Arial" panose="020B0604020202020204" pitchFamily="34" charset="0"/>
                <a:cs typeface="Arial" panose="020B0604020202020204" pitchFamily="34" charset="0"/>
              </a:rPr>
              <a:t>Force Employment.</a:t>
            </a:r>
            <a:r>
              <a:rPr lang="en-US" sz="1400" dirty="0">
                <a:solidFill>
                  <a:prstClr val="black"/>
                </a:solidFill>
                <a:latin typeface="Arial" panose="020B0604020202020204" pitchFamily="34" charset="0"/>
                <a:cs typeface="Arial" panose="020B0604020202020204" pitchFamily="34" charset="0"/>
              </a:rPr>
              <a:t>  Under expenditure of RM13,606 will be reflected against </a:t>
            </a:r>
            <a:r>
              <a:rPr lang="en-US" sz="1400" dirty="0" smtClean="0">
                <a:solidFill>
                  <a:prstClr val="black"/>
                </a:solidFill>
                <a:latin typeface="Arial" panose="020B0604020202020204" pitchFamily="34" charset="0"/>
                <a:cs typeface="Arial" panose="020B0604020202020204" pitchFamily="34" charset="0"/>
              </a:rPr>
              <a:t>Support to the People </a:t>
            </a:r>
            <a:r>
              <a:rPr lang="en-US" sz="1400" dirty="0">
                <a:solidFill>
                  <a:prstClr val="black"/>
                </a:solidFill>
                <a:latin typeface="Arial" panose="020B0604020202020204" pitchFamily="34" charset="0"/>
                <a:cs typeface="Arial" panose="020B0604020202020204" pitchFamily="34" charset="0"/>
              </a:rPr>
              <a:t>due to delay in the procurement of </a:t>
            </a:r>
            <a:r>
              <a:rPr lang="en-GB" sz="1400" dirty="0">
                <a:solidFill>
                  <a:prstClr val="black"/>
                </a:solidFill>
                <a:latin typeface="Arial" panose="020B0604020202020204" pitchFamily="34" charset="0"/>
                <a:cs typeface="Arial" panose="020B0604020202020204" pitchFamily="34" charset="0"/>
              </a:rPr>
              <a:t>mobility packages utilised for border safeguarding operations. </a:t>
            </a:r>
            <a:r>
              <a:rPr lang="en-US" sz="1400" dirty="0">
                <a:solidFill>
                  <a:prstClr val="black"/>
                </a:solidFill>
                <a:latin typeface="Arial" panose="020B0604020202020204" pitchFamily="34" charset="0"/>
                <a:cs typeface="Arial" panose="020B0604020202020204" pitchFamily="34" charset="0"/>
              </a:rPr>
              <a:t> </a:t>
            </a:r>
            <a:endParaRPr lang="en-ZA"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120023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341025451"/>
              </p:ext>
            </p:extLst>
          </p:nvPr>
        </p:nvGraphicFramePr>
        <p:xfrm>
          <a:off x="128464" y="1124744"/>
          <a:ext cx="9649072" cy="4687770"/>
        </p:xfrm>
        <a:graphic>
          <a:graphicData uri="http://schemas.openxmlformats.org/drawingml/2006/table">
            <a:tbl>
              <a:tblPr/>
              <a:tblGrid>
                <a:gridCol w="2376264"/>
                <a:gridCol w="7272808"/>
              </a:tblGrid>
              <a:tr h="199942">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19994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3</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Defence Facilities Maintained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55624">
                <a:tc>
                  <a:txBody>
                    <a:bodyPr/>
                    <a:lstStyle/>
                    <a:p>
                      <a:pPr>
                        <a:spcAft>
                          <a:spcPts val="0"/>
                        </a:spcAft>
                      </a:pPr>
                      <a:r>
                        <a:rPr lang="en-ZA" sz="1400" dirty="0">
                          <a:effectLst/>
                          <a:latin typeface="Arial" panose="020B0604020202020204" pitchFamily="34" charset="0"/>
                          <a:ea typeface="Times New Roman"/>
                          <a:cs typeface="Arial" panose="020B0604020202020204" pitchFamily="34" charset="0"/>
                        </a:rPr>
                        <a:t>Defence Facility Facilities, Information Maintained through the implementation of the long term infrastructure and the Capital Plans</a:t>
                      </a:r>
                      <a:endParaRPr lang="en-US" sz="1400"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NDPW as the Custodian of all immovable assets vested in National Government, is responsible for the execution of the Planned Maintenance, Capital Works, Refurbishment and Decentralised Works Programmes on behalf of the DOD.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DOD currently only mandated to perform day-to-day (emergency) maintenance on immovable assets..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planned expenditure for the various programmes, being executed by NDPW for FY2016/17, is as follows: Planned Maintenance: Rm 233,7; Capital Works: Rm 232,5; Refurbishment: Rbn1,006; Decentralised: Rm 52,4. The current payment figures for the various programmes are as follows: Planned Maintenance: Rm 29,7; Capital Works: Rm 17,8; Refurbishment: Rm 90,7; Decentralised: Rm 0.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These payment are well below the expected figure for the 1st quarter and indicate a under-expenditure of the budget. The projected under-expenditure is mainly due to supply chain challenges within NDPW as well as challenges experienced with certain appointed contractors.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planned expenditure figures for 2016/17 will be reviewed and updated on completion of the budget re-allocation exercise that NDPW Head Office holds with its Regional Offices at the end of June 2016. The expenditure figures will be monitored on a monthly basis and where necessary, discussions will be held with the Key Account Manager (KAM) at NDPW Head Office to expedite the expenditure process</a:t>
                      </a:r>
                      <a:r>
                        <a:rPr lang="en-ZA" sz="1400" dirty="0" smtClean="0">
                          <a:solidFill>
                            <a:srgbClr val="000000"/>
                          </a:solidFill>
                          <a:effectLst/>
                          <a:latin typeface="Arial" panose="020B0604020202020204" pitchFamily="34" charset="0"/>
                          <a:ea typeface="Times New Roman"/>
                          <a:cs typeface="Arial" panose="020B0604020202020204" pitchFamily="34" charset="0"/>
                        </a:rPr>
                        <a:t>.</a:t>
                      </a:r>
                      <a:endParaRPr lang="en-US" sz="1400"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829664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475566265"/>
              </p:ext>
            </p:extLst>
          </p:nvPr>
        </p:nvGraphicFramePr>
        <p:xfrm>
          <a:off x="128464" y="1124744"/>
          <a:ext cx="9649072" cy="3194250"/>
        </p:xfrm>
        <a:graphic>
          <a:graphicData uri="http://schemas.openxmlformats.org/drawingml/2006/table">
            <a:tbl>
              <a:tblPr/>
              <a:tblGrid>
                <a:gridCol w="2376264"/>
                <a:gridCol w="7272808"/>
              </a:tblGrid>
              <a:tr h="199942">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t>
                      </a:r>
                      <a:r>
                        <a:rPr lang="en-ZA" sz="1200" b="1" dirty="0" smtClean="0">
                          <a:effectLst/>
                          <a:latin typeface="Arial" panose="020B0604020202020204" pitchFamily="34" charset="0"/>
                          <a:ea typeface="Times New Roman"/>
                          <a:cs typeface="Arial" panose="020B0604020202020204" pitchFamily="34" charset="0"/>
                        </a:rPr>
                        <a:t>Achievement</a:t>
                      </a:r>
                      <a:endParaRPr lang="en-US" sz="1200" b="1"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19994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3</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Defence Facilities Maintained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1770397">
                <a:tc>
                  <a:txBody>
                    <a:bodyPr/>
                    <a:lstStyle/>
                    <a:p>
                      <a:pPr>
                        <a:spcAft>
                          <a:spcPts val="0"/>
                        </a:spcAft>
                      </a:pPr>
                      <a:r>
                        <a:rPr lang="en-ZA" sz="1400" dirty="0">
                          <a:effectLst/>
                          <a:latin typeface="Arial" panose="020B0604020202020204" pitchFamily="34" charset="0"/>
                          <a:ea typeface="Times New Roman"/>
                          <a:cs typeface="Arial" panose="020B0604020202020204" pitchFamily="34" charset="0"/>
                        </a:rPr>
                        <a:t>Optimised utilisation of the DOD Works Capability</a:t>
                      </a:r>
                      <a:endParaRPr lang="en-US" sz="1400"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976 members have been trained and qualified as artisans, technicians, site supervisors and project managers in various fields and are involved in non-operational activities.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Continuous training and skilling of artisans is taking place. 676 members are in different phases of artisan training (Intake: 2008-2011, 2014, 2015 and 2016). The 2015/16 Artisan intake training is decentralised to the Regional Works Units (RWUs). The 9 RWUs, covering each of the 9 provinces, are currently undertaking 67 "own resource" projects. DW </a:t>
                      </a:r>
                      <a:r>
                        <a:rPr lang="en-ZA" sz="1400" dirty="0" err="1">
                          <a:solidFill>
                            <a:srgbClr val="000000"/>
                          </a:solidFill>
                          <a:effectLst/>
                          <a:latin typeface="Arial" panose="020B0604020202020204" pitchFamily="34" charset="0"/>
                          <a:ea typeface="Times New Roman"/>
                          <a:cs typeface="Arial" panose="020B0604020202020204" pitchFamily="34" charset="0"/>
                        </a:rPr>
                        <a:t>Fmn</a:t>
                      </a:r>
                      <a:r>
                        <a:rPr lang="en-ZA" sz="1400" dirty="0">
                          <a:solidFill>
                            <a:srgbClr val="000000"/>
                          </a:solidFill>
                          <a:effectLst/>
                          <a:latin typeface="Arial" panose="020B0604020202020204" pitchFamily="34" charset="0"/>
                          <a:ea typeface="Times New Roman"/>
                          <a:cs typeface="Arial" panose="020B0604020202020204" pitchFamily="34" charset="0"/>
                        </a:rPr>
                        <a:t> capability has been utilised at 1 Military Hospital with the demolition of the 1st floor of 1 Military hospital in order to accommodate more medical theatres.</a:t>
                      </a:r>
                      <a:endParaRPr lang="en-US" sz="1400" dirty="0">
                        <a:effectLst/>
                        <a:latin typeface="Arial" panose="020B0604020202020204" pitchFamily="34" charset="0"/>
                        <a:ea typeface="Times New Roman"/>
                        <a:cs typeface="Arial" panose="020B0604020202020204" pitchFamily="34" charset="0"/>
                      </a:endParaRPr>
                    </a:p>
                    <a:p>
                      <a:pPr>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DW Capability is currently 74.6% staffed. The DW </a:t>
                      </a:r>
                      <a:r>
                        <a:rPr lang="en-ZA" sz="1400" dirty="0" err="1">
                          <a:solidFill>
                            <a:srgbClr val="000000"/>
                          </a:solidFill>
                          <a:effectLst/>
                          <a:latin typeface="Arial" panose="020B0604020202020204" pitchFamily="34" charset="0"/>
                          <a:ea typeface="Times New Roman"/>
                          <a:cs typeface="Arial" panose="020B0604020202020204" pitchFamily="34" charset="0"/>
                        </a:rPr>
                        <a:t>Fmn</a:t>
                      </a:r>
                      <a:r>
                        <a:rPr lang="en-ZA" sz="1400" dirty="0">
                          <a:solidFill>
                            <a:srgbClr val="000000"/>
                          </a:solidFill>
                          <a:effectLst/>
                          <a:latin typeface="Arial" panose="020B0604020202020204" pitchFamily="34" charset="0"/>
                          <a:ea typeface="Times New Roman"/>
                          <a:cs typeface="Arial" panose="020B0604020202020204" pitchFamily="34" charset="0"/>
                        </a:rPr>
                        <a:t> structures have been finalised and submitted to C Log for further processing.  Once the structures have been promulgated and approved, they, once staffed, should further optimise the functions of DOD Works Capability</a:t>
                      </a:r>
                      <a:r>
                        <a:rPr lang="en-ZA" sz="1400" dirty="0" smtClean="0">
                          <a:solidFill>
                            <a:srgbClr val="000000"/>
                          </a:solidFill>
                          <a:effectLst/>
                          <a:latin typeface="Arial" panose="020B0604020202020204" pitchFamily="34" charset="0"/>
                          <a:ea typeface="Times New Roman"/>
                          <a:cs typeface="Arial" panose="020B0604020202020204" pitchFamily="34" charset="0"/>
                        </a:rPr>
                        <a:t>.</a:t>
                      </a:r>
                      <a:endParaRPr lang="en-US" sz="1400" dirty="0">
                        <a:effectLst/>
                        <a:latin typeface="Arial" panose="020B0604020202020204" pitchFamily="34" charset="0"/>
                        <a:ea typeface="Times New Roman"/>
                        <a:cs typeface="Arial" panose="020B0604020202020204" pitchFamily="34" charset="0"/>
                      </a:endParaRPr>
                    </a:p>
                  </a:txBody>
                  <a:tcPr marL="34535" marR="34535" marT="34535" marB="3453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2560632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132</a:t>
            </a:fld>
            <a:endParaRPr lang="en-GB" dirty="0"/>
          </a:p>
        </p:txBody>
      </p:sp>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680969695"/>
              </p:ext>
            </p:extLst>
          </p:nvPr>
        </p:nvGraphicFramePr>
        <p:xfrm>
          <a:off x="153547" y="1196752"/>
          <a:ext cx="9623988" cy="4373880"/>
        </p:xfrm>
        <a:graphic>
          <a:graphicData uri="http://schemas.openxmlformats.org/drawingml/2006/table">
            <a:tbl>
              <a:tblPr/>
              <a:tblGrid>
                <a:gridCol w="2351181"/>
                <a:gridCol w="7272807"/>
              </a:tblGrid>
              <a:tr h="0">
                <a:tc>
                  <a:txBody>
                    <a:bodyPr/>
                    <a:lstStyle/>
                    <a:p>
                      <a:pPr algn="ctr">
                        <a:spcAft>
                          <a:spcPts val="0"/>
                        </a:spcAft>
                      </a:pPr>
                      <a:r>
                        <a:rPr lang="en-ZA" sz="1400" b="1" dirty="0">
                          <a:effectLst/>
                          <a:latin typeface="Arial" panose="020B0604020202020204" pitchFamily="34" charset="0"/>
                          <a:ea typeface="Times New Roman"/>
                          <a:cs typeface="Arial" panose="020B0604020202020204" pitchFamily="34" charset="0"/>
                        </a:rPr>
                        <a:t>Deliverable</a:t>
                      </a:r>
                      <a:endParaRPr lang="en-US" sz="14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effectLst/>
                          <a:latin typeface="Arial" panose="020B0604020202020204" pitchFamily="34" charset="0"/>
                          <a:ea typeface="Times New Roman"/>
                          <a:cs typeface="Arial" panose="020B0604020202020204" pitchFamily="34" charset="0"/>
                        </a:rPr>
                        <a:t>Detail of Actual </a:t>
                      </a:r>
                      <a:r>
                        <a:rPr lang="en-ZA" sz="1400" b="1" dirty="0" smtClean="0">
                          <a:effectLst/>
                          <a:latin typeface="Arial" panose="020B0604020202020204" pitchFamily="34" charset="0"/>
                          <a:ea typeface="Times New Roman"/>
                          <a:cs typeface="Arial" panose="020B0604020202020204" pitchFamily="34" charset="0"/>
                        </a:rPr>
                        <a:t>Achievement</a:t>
                      </a:r>
                      <a:endParaRPr lang="en-US" sz="14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4</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Restructuring of the SANDF</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0">
                <a:tc>
                  <a:txBody>
                    <a:bodyPr/>
                    <a:lstStyle/>
                    <a:p>
                      <a:pPr>
                        <a:spcAft>
                          <a:spcPts val="0"/>
                        </a:spcAft>
                      </a:pPr>
                      <a:r>
                        <a:rPr lang="en-ZA" sz="1400" dirty="0">
                          <a:effectLst/>
                          <a:latin typeface="Arial" panose="020B0604020202020204" pitchFamily="34" charset="0"/>
                          <a:ea typeface="Times New Roman"/>
                          <a:cs typeface="Arial" panose="020B0604020202020204" pitchFamily="34" charset="0"/>
                        </a:rPr>
                        <a:t>Promulgated Blue-print force design</a:t>
                      </a:r>
                      <a:endParaRPr lang="en-US" sz="140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Part 2 of the Military Strategy (Blue-Print Force Design) was drafted in consultation and collaboration with Service representatives.</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 </a:t>
                      </a:r>
                      <a:endParaRPr lang="en-US" sz="1400" dirty="0">
                        <a:effectLst/>
                        <a:latin typeface="Arial" panose="020B0604020202020204" pitchFamily="34" charset="0"/>
                        <a:ea typeface="Times New Roman"/>
                        <a:cs typeface="Arial" panose="020B0604020202020204" pitchFamily="34" charset="0"/>
                      </a:endParaRPr>
                    </a:p>
                    <a:p>
                      <a:pPr>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force design will be based on the required and realistic interim end states for each Milestone in the force development trajectory and will optimise the military concepts against new plausible </a:t>
                      </a:r>
                      <a:r>
                        <a:rPr lang="en-ZA" sz="1400" dirty="0" smtClean="0">
                          <a:solidFill>
                            <a:srgbClr val="000000"/>
                          </a:solidFill>
                          <a:effectLst/>
                          <a:latin typeface="Arial" panose="020B0604020202020204" pitchFamily="34" charset="0"/>
                          <a:ea typeface="Times New Roman"/>
                          <a:cs typeface="Arial" panose="020B0604020202020204" pitchFamily="34" charset="0"/>
                        </a:rPr>
                        <a:t>scenarios</a:t>
                      </a:r>
                      <a:endParaRPr lang="en-US" sz="140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lgn="just">
                        <a:spcAft>
                          <a:spcPts val="0"/>
                        </a:spcAft>
                      </a:pPr>
                      <a:r>
                        <a:rPr lang="en-ZA" sz="1400" dirty="0">
                          <a:effectLst/>
                          <a:latin typeface="Arial" panose="020B0604020202020204" pitchFamily="34" charset="0"/>
                          <a:ea typeface="Times New Roman"/>
                          <a:cs typeface="Arial" panose="020B0604020202020204" pitchFamily="34" charset="0"/>
                        </a:rPr>
                        <a:t>Promulgated Restructuring plan </a:t>
                      </a:r>
                      <a:endParaRPr lang="en-US" sz="140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SANDF Restructuring Work Group has been re-established </a:t>
                      </a:r>
                      <a:r>
                        <a:rPr lang="en-ZA" sz="1400" dirty="0" err="1">
                          <a:solidFill>
                            <a:srgbClr val="000000"/>
                          </a:solidFill>
                          <a:effectLst/>
                          <a:latin typeface="Arial" panose="020B0604020202020204" pitchFamily="34" charset="0"/>
                          <a:ea typeface="Times New Roman"/>
                          <a:cs typeface="Arial" panose="020B0604020202020204" pitchFamily="34" charset="0"/>
                        </a:rPr>
                        <a:t>viz</a:t>
                      </a:r>
                      <a:r>
                        <a:rPr lang="en-ZA" sz="1400" dirty="0">
                          <a:solidFill>
                            <a:srgbClr val="000000"/>
                          </a:solidFill>
                          <a:effectLst/>
                          <a:latin typeface="Arial" panose="020B0604020202020204" pitchFamily="34" charset="0"/>
                          <a:ea typeface="Times New Roman"/>
                          <a:cs typeface="Arial" panose="020B0604020202020204" pitchFamily="34" charset="0"/>
                        </a:rPr>
                        <a:t> C SANDF </a:t>
                      </a:r>
                      <a:r>
                        <a:rPr lang="en-ZA" sz="1400" dirty="0" err="1">
                          <a:solidFill>
                            <a:srgbClr val="000000"/>
                          </a:solidFill>
                          <a:effectLst/>
                          <a:latin typeface="Arial" panose="020B0604020202020204" pitchFamily="34" charset="0"/>
                          <a:ea typeface="Times New Roman"/>
                          <a:cs typeface="Arial" panose="020B0604020202020204" pitchFamily="34" charset="0"/>
                        </a:rPr>
                        <a:t>Instr</a:t>
                      </a:r>
                      <a:r>
                        <a:rPr lang="en-ZA" sz="1400" dirty="0">
                          <a:solidFill>
                            <a:srgbClr val="000000"/>
                          </a:solidFill>
                          <a:effectLst/>
                          <a:latin typeface="Arial" panose="020B0604020202020204" pitchFamily="34" charset="0"/>
                          <a:ea typeface="Times New Roman"/>
                          <a:cs typeface="Arial" panose="020B0604020202020204" pitchFamily="34" charset="0"/>
                        </a:rPr>
                        <a:t> 76/2015 </a:t>
                      </a:r>
                      <a:r>
                        <a:rPr lang="en-ZA" sz="1400" dirty="0" err="1">
                          <a:solidFill>
                            <a:srgbClr val="000000"/>
                          </a:solidFill>
                          <a:effectLst/>
                          <a:latin typeface="Arial" panose="020B0604020202020204" pitchFamily="34" charset="0"/>
                          <a:ea typeface="Times New Roman"/>
                          <a:cs typeface="Arial" panose="020B0604020202020204" pitchFamily="34" charset="0"/>
                        </a:rPr>
                        <a:t>dd</a:t>
                      </a:r>
                      <a:r>
                        <a:rPr lang="en-ZA" sz="1400" dirty="0">
                          <a:solidFill>
                            <a:srgbClr val="000000"/>
                          </a:solidFill>
                          <a:effectLst/>
                          <a:latin typeface="Arial" panose="020B0604020202020204" pitchFamily="34" charset="0"/>
                          <a:ea typeface="Times New Roman"/>
                          <a:cs typeface="Arial" panose="020B0604020202020204" pitchFamily="34" charset="0"/>
                        </a:rPr>
                        <a:t> 4 Dec 15 and is proceeding with this task as directed by CSANDF. </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restructuring plan will only be finalised once the Defence Review 2015 Plan to Arrest the Decline, which serves as higher order guidance for any restructuring activities within the DOD, is approved and promulgated.</a:t>
                      </a:r>
                      <a:endParaRPr lang="en-US" sz="1400" dirty="0">
                        <a:effectLst/>
                        <a:latin typeface="Arial" panose="020B0604020202020204" pitchFamily="34" charset="0"/>
                        <a:ea typeface="Times New Roman"/>
                        <a:cs typeface="Arial" panose="020B0604020202020204" pitchFamily="34" charset="0"/>
                      </a:endParaRPr>
                    </a:p>
                    <a:p>
                      <a:pPr algn="l">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Discussions have taken place between the Chairpersons of the Permanent Military Work Team and the Restructuring Work Group and the identified boundary management issues have been resolved.</a:t>
                      </a:r>
                      <a:endParaRPr lang="en-US" sz="1400" dirty="0">
                        <a:effectLst/>
                        <a:latin typeface="Arial" panose="020B0604020202020204" pitchFamily="34" charset="0"/>
                        <a:ea typeface="Times New Roman"/>
                        <a:cs typeface="Arial" panose="020B0604020202020204" pitchFamily="34" charset="0"/>
                      </a:endParaRPr>
                    </a:p>
                    <a:p>
                      <a:pPr>
                        <a:spcAft>
                          <a:spcPts val="0"/>
                        </a:spcAft>
                      </a:pPr>
                      <a:r>
                        <a:rPr lang="en-ZA" sz="1400" dirty="0">
                          <a:solidFill>
                            <a:srgbClr val="000000"/>
                          </a:solidFill>
                          <a:effectLst/>
                          <a:latin typeface="Arial" panose="020B0604020202020204" pitchFamily="34" charset="0"/>
                          <a:ea typeface="Times New Roman"/>
                          <a:cs typeface="Arial" panose="020B0604020202020204" pitchFamily="34" charset="0"/>
                        </a:rPr>
                        <a:t>The SANDF Restructuring Work Group has developed a process to develop a restructuring plan for the SANDF. The performance indicator and data sheet will be completed by 1 Aug 16 and a draft restructuring plan will be formulated for internal consultation</a:t>
                      </a:r>
                      <a:r>
                        <a:rPr lang="en-ZA" sz="1400" dirty="0" smtClean="0">
                          <a:solidFill>
                            <a:srgbClr val="000000"/>
                          </a:solidFill>
                          <a:effectLst/>
                          <a:latin typeface="Arial" panose="020B0604020202020204" pitchFamily="34" charset="0"/>
                          <a:ea typeface="Times New Roman"/>
                          <a:cs typeface="Arial" panose="020B0604020202020204" pitchFamily="34" charset="0"/>
                        </a:rPr>
                        <a:t>.</a:t>
                      </a:r>
                      <a:endParaRPr lang="en-US" sz="140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2518891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510178498"/>
              </p:ext>
            </p:extLst>
          </p:nvPr>
        </p:nvGraphicFramePr>
        <p:xfrm>
          <a:off x="128464" y="1276712"/>
          <a:ext cx="9649072" cy="4600560"/>
        </p:xfrm>
        <a:graphic>
          <a:graphicData uri="http://schemas.openxmlformats.org/drawingml/2006/table">
            <a:tbl>
              <a:tblPr/>
              <a:tblGrid>
                <a:gridCol w="2376264"/>
                <a:gridCol w="7272808"/>
              </a:tblGrid>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b="1" dirty="0" smtClean="0">
                          <a:effectLst/>
                          <a:latin typeface="Arial" panose="020B0604020202020204" pitchFamily="34" charset="0"/>
                          <a:ea typeface="Times New Roman"/>
                          <a:cs typeface="Arial" panose="020B0604020202020204" pitchFamily="34" charset="0"/>
                        </a:rPr>
                        <a:t>Deliverable</a:t>
                      </a:r>
                      <a:endParaRPr lang="en-US" sz="1200" b="1" dirty="0" smtClean="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b="1" dirty="0" smtClean="0">
                          <a:effectLst/>
                          <a:latin typeface="Arial" panose="020B0604020202020204" pitchFamily="34" charset="0"/>
                          <a:ea typeface="Times New Roman"/>
                          <a:cs typeface="Arial" panose="020B0604020202020204" pitchFamily="34" charset="0"/>
                        </a:rPr>
                        <a:t>Detail of Actual Achievement </a:t>
                      </a:r>
                      <a:endParaRPr lang="en-US" sz="1200" b="1" dirty="0" smtClean="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22249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5</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DOD Human Resource Management</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475858">
                <a:tc>
                  <a:txBody>
                    <a:bodyPr/>
                    <a:lstStyle/>
                    <a:p>
                      <a:pPr>
                        <a:spcAft>
                          <a:spcPts val="0"/>
                        </a:spcAft>
                      </a:pPr>
                      <a:r>
                        <a:rPr lang="en-ZA" sz="1200" b="0" dirty="0">
                          <a:effectLst/>
                          <a:latin typeface="Arial" panose="020B0604020202020204" pitchFamily="34" charset="0"/>
                          <a:ea typeface="Times New Roman"/>
                          <a:cs typeface="Arial" panose="020B0604020202020204" pitchFamily="34" charset="0"/>
                        </a:rPr>
                        <a:t>Promulgated HR Strategy   </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spcAft>
                          <a:spcPts val="0"/>
                        </a:spcAft>
                      </a:pPr>
                      <a:r>
                        <a:rPr lang="en-GB" sz="1200" b="0" dirty="0">
                          <a:effectLst/>
                          <a:latin typeface="Arial" panose="020B0604020202020204" pitchFamily="34" charset="0"/>
                          <a:ea typeface="Times New Roman"/>
                          <a:cs typeface="Arial" panose="020B0604020202020204" pitchFamily="34" charset="0"/>
                        </a:rPr>
                        <a:t>The Annual Implementation Plan (AIP) of the HR Development Strategy was distributed to all Services and Divisions for implementation by end of </a:t>
                      </a:r>
                      <a:r>
                        <a:rPr lang="en-GB" sz="1200" b="0" dirty="0" err="1">
                          <a:effectLst/>
                          <a:latin typeface="Arial" panose="020B0604020202020204" pitchFamily="34" charset="0"/>
                          <a:ea typeface="Times New Roman"/>
                          <a:cs typeface="Arial" panose="020B0604020202020204" pitchFamily="34" charset="0"/>
                        </a:rPr>
                        <a:t>FY2016</a:t>
                      </a:r>
                      <a:r>
                        <a:rPr lang="en-GB" sz="1200" b="0" dirty="0">
                          <a:effectLst/>
                          <a:latin typeface="Arial" panose="020B0604020202020204" pitchFamily="34" charset="0"/>
                          <a:ea typeface="Times New Roman"/>
                          <a:cs typeface="Arial" panose="020B0604020202020204" pitchFamily="34" charset="0"/>
                        </a:rPr>
                        <a:t>/17</a:t>
                      </a:r>
                      <a:r>
                        <a:rPr lang="en-GB" sz="1200" b="0" dirty="0" smtClean="0">
                          <a:effectLst/>
                          <a:latin typeface="Arial" panose="020B0604020202020204" pitchFamily="34" charset="0"/>
                          <a:ea typeface="Times New Roman"/>
                          <a:cs typeface="Arial" panose="020B0604020202020204" pitchFamily="34" charset="0"/>
                        </a:rPr>
                        <a:t>.</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6</a:t>
                      </a:r>
                      <a:r>
                        <a:rPr lang="en-US" sz="1600" b="1"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Defence Academy established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spcAft>
                          <a:spcPts val="0"/>
                        </a:spcAft>
                      </a:pPr>
                      <a:r>
                        <a:rPr lang="en-ZA" sz="1200" b="0" dirty="0">
                          <a:effectLst/>
                          <a:latin typeface="Arial" panose="020B0604020202020204" pitchFamily="34" charset="0"/>
                          <a:ea typeface="Times New Roman"/>
                          <a:cs typeface="Arial" panose="020B0604020202020204" pitchFamily="34" charset="0"/>
                        </a:rPr>
                        <a:t>Comprehensive appreciation on the establishment of a Defence Academy</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spcAft>
                          <a:spcPts val="0"/>
                        </a:spcAft>
                      </a:pPr>
                      <a:r>
                        <a:rPr lang="en-GB" sz="1200" b="0" dirty="0">
                          <a:effectLst/>
                          <a:latin typeface="Arial" panose="020B0604020202020204" pitchFamily="34" charset="0"/>
                          <a:ea typeface="Times New Roman"/>
                          <a:cs typeface="Arial" panose="020B0604020202020204" pitchFamily="34" charset="0"/>
                        </a:rPr>
                        <a:t>Services and Divisions were requested to provide inputs.  </a:t>
                      </a:r>
                      <a:endParaRPr lang="en-US" sz="1200" b="0" dirty="0">
                        <a:effectLst/>
                        <a:latin typeface="Arial" panose="020B0604020202020204" pitchFamily="34" charset="0"/>
                        <a:ea typeface="Times New Roman"/>
                        <a:cs typeface="Arial" panose="020B0604020202020204" pitchFamily="34" charset="0"/>
                      </a:endParaRPr>
                    </a:p>
                    <a:p>
                      <a:pPr algn="just">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A number of </a:t>
                      </a:r>
                      <a:r>
                        <a:rPr lang="en-ZA" sz="1200" b="0" dirty="0" smtClean="0">
                          <a:solidFill>
                            <a:srgbClr val="000000"/>
                          </a:solidFill>
                          <a:effectLst/>
                          <a:latin typeface="Arial" panose="020B0604020202020204" pitchFamily="34" charset="0"/>
                          <a:ea typeface="Times New Roman"/>
                          <a:cs typeface="Arial" panose="020B0604020202020204" pitchFamily="34" charset="0"/>
                        </a:rPr>
                        <a:t>stakeholder </a:t>
                      </a:r>
                      <a:r>
                        <a:rPr lang="en-ZA" sz="1200" b="0" dirty="0">
                          <a:solidFill>
                            <a:srgbClr val="000000"/>
                          </a:solidFill>
                          <a:effectLst/>
                          <a:latin typeface="Arial" panose="020B0604020202020204" pitchFamily="34" charset="0"/>
                          <a:ea typeface="Times New Roman"/>
                          <a:cs typeface="Arial" panose="020B0604020202020204" pitchFamily="34" charset="0"/>
                        </a:rPr>
                        <a:t>engagements have been conducted as part of the investigation and appreciation process. </a:t>
                      </a:r>
                      <a:r>
                        <a:rPr lang="en-ZA" sz="1200" b="0" dirty="0">
                          <a:effectLst/>
                          <a:latin typeface="Arial" panose="020B0604020202020204" pitchFamily="34" charset="0"/>
                          <a:ea typeface="Times New Roman"/>
                          <a:cs typeface="Arial" panose="020B0604020202020204" pitchFamily="34" charset="0"/>
                        </a:rPr>
                        <a:t> </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7</a:t>
                      </a:r>
                      <a:r>
                        <a:rPr lang="en-US" sz="1600" b="1" dirty="0" smtClean="0">
                          <a:solidFill>
                            <a:srgbClr val="1E1E68"/>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r>
                        <a:rPr lang="en-ZA" sz="1600" b="1" dirty="0" smtClean="0">
                          <a:solidFill>
                            <a:srgbClr val="1E1E68"/>
                          </a:solidFill>
                          <a:effectLst/>
                          <a:latin typeface="Arial" panose="020B0604020202020204" pitchFamily="34" charset="0"/>
                          <a:ea typeface="Times New Roman"/>
                          <a:cs typeface="Arial" panose="020B0604020202020204" pitchFamily="34" charset="0"/>
                        </a:rPr>
                        <a:t>Military Discipline Enhanced</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spcAft>
                          <a:spcPts val="0"/>
                        </a:spcAft>
                      </a:pPr>
                      <a:r>
                        <a:rPr lang="en-ZA" sz="1200" b="0" dirty="0">
                          <a:effectLst/>
                          <a:latin typeface="Arial" panose="020B0604020202020204" pitchFamily="34" charset="0"/>
                          <a:ea typeface="Times New Roman"/>
                          <a:cs typeface="Arial" panose="020B0604020202020204" pitchFamily="34" charset="0"/>
                        </a:rPr>
                        <a:t>Submitted Military Discipline Bill to the Office of the Chief State Law Advisor and undergo Socio-economic Environmental Impact Assessment System</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The Team engaged the Development Committee (</a:t>
                      </a:r>
                      <a:r>
                        <a:rPr lang="en-ZA" sz="1200" b="0" dirty="0" err="1">
                          <a:solidFill>
                            <a:srgbClr val="000000"/>
                          </a:solidFill>
                          <a:effectLst/>
                          <a:latin typeface="Arial" panose="020B0604020202020204" pitchFamily="34" charset="0"/>
                          <a:ea typeface="Times New Roman"/>
                          <a:cs typeface="Arial" panose="020B0604020202020204" pitchFamily="34" charset="0"/>
                        </a:rPr>
                        <a:t>DevComm</a:t>
                      </a:r>
                      <a:r>
                        <a:rPr lang="en-ZA" sz="1200" b="0" dirty="0">
                          <a:solidFill>
                            <a:srgbClr val="000000"/>
                          </a:solidFill>
                          <a:effectLst/>
                          <a:latin typeface="Arial" panose="020B0604020202020204" pitchFamily="34" charset="0"/>
                          <a:ea typeface="Times New Roman"/>
                          <a:cs typeface="Arial" panose="020B0604020202020204" pitchFamily="34" charset="0"/>
                        </a:rPr>
                        <a:t>) of the </a:t>
                      </a:r>
                      <a:r>
                        <a:rPr lang="en-ZA" sz="1200" b="0" dirty="0" smtClean="0">
                          <a:solidFill>
                            <a:srgbClr val="000000"/>
                          </a:solidFill>
                          <a:effectLst/>
                          <a:latin typeface="Arial" panose="020B0604020202020204" pitchFamily="34" charset="0"/>
                          <a:ea typeface="Times New Roman"/>
                          <a:cs typeface="Arial" panose="020B0604020202020204" pitchFamily="34" charset="0"/>
                        </a:rPr>
                        <a:t>JCPS </a:t>
                      </a:r>
                      <a:r>
                        <a:rPr lang="en-ZA" sz="1200" b="0" dirty="0">
                          <a:solidFill>
                            <a:srgbClr val="000000"/>
                          </a:solidFill>
                          <a:effectLst/>
                          <a:latin typeface="Arial" panose="020B0604020202020204" pitchFamily="34" charset="0"/>
                          <a:ea typeface="Times New Roman"/>
                          <a:cs typeface="Arial" panose="020B0604020202020204" pitchFamily="34" charset="0"/>
                        </a:rPr>
                        <a:t>Cluster Committee in an ad hoc meeting on 16 May 2016. The </a:t>
                      </a:r>
                      <a:r>
                        <a:rPr lang="en-ZA" sz="1200" b="0" dirty="0" err="1">
                          <a:solidFill>
                            <a:srgbClr val="000000"/>
                          </a:solidFill>
                          <a:effectLst/>
                          <a:latin typeface="Arial" panose="020B0604020202020204" pitchFamily="34" charset="0"/>
                          <a:ea typeface="Times New Roman"/>
                          <a:cs typeface="Arial" panose="020B0604020202020204" pitchFamily="34" charset="0"/>
                        </a:rPr>
                        <a:t>DevComm</a:t>
                      </a:r>
                      <a:r>
                        <a:rPr lang="en-ZA" sz="1200" b="0" dirty="0">
                          <a:solidFill>
                            <a:srgbClr val="000000"/>
                          </a:solidFill>
                          <a:effectLst/>
                          <a:latin typeface="Arial" panose="020B0604020202020204" pitchFamily="34" charset="0"/>
                          <a:ea typeface="Times New Roman"/>
                          <a:cs typeface="Arial" panose="020B0604020202020204" pitchFamily="34" charset="0"/>
                        </a:rPr>
                        <a:t> deferred approval for the MDB to serve before the JCPS Cluster Committee. </a:t>
                      </a:r>
                      <a:endParaRPr lang="en-US" sz="1200" b="0" dirty="0">
                        <a:effectLst/>
                        <a:latin typeface="Arial" panose="020B0604020202020204" pitchFamily="34" charset="0"/>
                        <a:ea typeface="Times New Roman"/>
                        <a:cs typeface="Arial" panose="020B0604020202020204" pitchFamily="34" charset="0"/>
                      </a:endParaRPr>
                    </a:p>
                    <a:p>
                      <a:pPr algn="l">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 </a:t>
                      </a:r>
                      <a:endParaRPr lang="en-US" sz="1200" b="0" dirty="0">
                        <a:effectLst/>
                        <a:latin typeface="Arial" panose="020B0604020202020204" pitchFamily="34" charset="0"/>
                        <a:ea typeface="Times New Roman"/>
                        <a:cs typeface="Arial" panose="020B0604020202020204" pitchFamily="34" charset="0"/>
                      </a:endParaRPr>
                    </a:p>
                    <a:p>
                      <a:pPr algn="l">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The </a:t>
                      </a:r>
                      <a:r>
                        <a:rPr lang="en-ZA" sz="1200" b="0" dirty="0" err="1">
                          <a:solidFill>
                            <a:srgbClr val="000000"/>
                          </a:solidFill>
                          <a:effectLst/>
                          <a:latin typeface="Arial" panose="020B0604020202020204" pitchFamily="34" charset="0"/>
                          <a:ea typeface="Times New Roman"/>
                          <a:cs typeface="Arial" panose="020B0604020202020204" pitchFamily="34" charset="0"/>
                        </a:rPr>
                        <a:t>DevComm</a:t>
                      </a:r>
                      <a:r>
                        <a:rPr lang="en-ZA" sz="1200" b="0" dirty="0">
                          <a:solidFill>
                            <a:srgbClr val="000000"/>
                          </a:solidFill>
                          <a:effectLst/>
                          <a:latin typeface="Arial" panose="020B0604020202020204" pitchFamily="34" charset="0"/>
                          <a:ea typeface="Times New Roman"/>
                          <a:cs typeface="Arial" panose="020B0604020202020204" pitchFamily="34" charset="0"/>
                        </a:rPr>
                        <a:t> identified a number of reservations that require further attention. Those matters have been addressed.  The MDB served before the </a:t>
                      </a:r>
                      <a:r>
                        <a:rPr lang="en-ZA" sz="1200" b="0" dirty="0" smtClean="0">
                          <a:solidFill>
                            <a:srgbClr val="000000"/>
                          </a:solidFill>
                          <a:effectLst/>
                          <a:latin typeface="Arial" panose="020B0604020202020204" pitchFamily="34" charset="0"/>
                          <a:ea typeface="Times New Roman"/>
                          <a:cs typeface="Arial" panose="020B0604020202020204" pitchFamily="34" charset="0"/>
                        </a:rPr>
                        <a:t>JCPS </a:t>
                      </a:r>
                      <a:r>
                        <a:rPr lang="en-ZA" sz="1200" b="0" dirty="0">
                          <a:solidFill>
                            <a:srgbClr val="000000"/>
                          </a:solidFill>
                          <a:effectLst/>
                          <a:latin typeface="Arial" panose="020B0604020202020204" pitchFamily="34" charset="0"/>
                          <a:ea typeface="Times New Roman"/>
                          <a:cs typeface="Arial" panose="020B0604020202020204" pitchFamily="34" charset="0"/>
                        </a:rPr>
                        <a:t>Cluster Committee on 07 June 2016. The </a:t>
                      </a:r>
                      <a:r>
                        <a:rPr lang="en-ZA" sz="1200" b="0" dirty="0" err="1">
                          <a:solidFill>
                            <a:srgbClr val="000000"/>
                          </a:solidFill>
                          <a:effectLst/>
                          <a:latin typeface="Arial" panose="020B0604020202020204" pitchFamily="34" charset="0"/>
                          <a:ea typeface="Times New Roman"/>
                          <a:cs typeface="Arial" panose="020B0604020202020204" pitchFamily="34" charset="0"/>
                        </a:rPr>
                        <a:t>DevComm</a:t>
                      </a:r>
                      <a:r>
                        <a:rPr lang="en-ZA" sz="1200" b="0" dirty="0">
                          <a:solidFill>
                            <a:srgbClr val="000000"/>
                          </a:solidFill>
                          <a:effectLst/>
                          <a:latin typeface="Arial" panose="020B0604020202020204" pitchFamily="34" charset="0"/>
                          <a:ea typeface="Times New Roman"/>
                          <a:cs typeface="Arial" panose="020B0604020202020204" pitchFamily="34" charset="0"/>
                        </a:rPr>
                        <a:t> chairperson reported on the MDB and noted that it was still to serve before the </a:t>
                      </a:r>
                      <a:r>
                        <a:rPr lang="en-ZA" sz="1200" b="0" dirty="0" err="1">
                          <a:solidFill>
                            <a:srgbClr val="000000"/>
                          </a:solidFill>
                          <a:effectLst/>
                          <a:latin typeface="Arial" panose="020B0604020202020204" pitchFamily="34" charset="0"/>
                          <a:ea typeface="Times New Roman"/>
                          <a:cs typeface="Arial" panose="020B0604020202020204" pitchFamily="34" charset="0"/>
                        </a:rPr>
                        <a:t>DevComm</a:t>
                      </a:r>
                      <a:r>
                        <a:rPr lang="en-ZA" sz="1200" b="0" dirty="0">
                          <a:solidFill>
                            <a:srgbClr val="000000"/>
                          </a:solidFill>
                          <a:effectLst/>
                          <a:latin typeface="Arial" panose="020B0604020202020204" pitchFamily="34" charset="0"/>
                          <a:ea typeface="Times New Roman"/>
                          <a:cs typeface="Arial" panose="020B0604020202020204" pitchFamily="34" charset="0"/>
                        </a:rPr>
                        <a:t> and further directions were given to the DoD. </a:t>
                      </a:r>
                      <a:endParaRPr lang="en-US" sz="1200" b="0" dirty="0">
                        <a:effectLst/>
                        <a:latin typeface="Arial" panose="020B0604020202020204" pitchFamily="34" charset="0"/>
                        <a:ea typeface="Times New Roman"/>
                        <a:cs typeface="Arial" panose="020B0604020202020204" pitchFamily="34" charset="0"/>
                      </a:endParaRPr>
                    </a:p>
                    <a:p>
                      <a:pPr algn="l">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 </a:t>
                      </a:r>
                      <a:endParaRPr lang="en-US" sz="1200" b="0" dirty="0">
                        <a:effectLst/>
                        <a:latin typeface="Arial" panose="020B0604020202020204" pitchFamily="34" charset="0"/>
                        <a:ea typeface="Times New Roman"/>
                        <a:cs typeface="Arial" panose="020B0604020202020204" pitchFamily="34" charset="0"/>
                      </a:endParaRPr>
                    </a:p>
                    <a:p>
                      <a:pPr>
                        <a:spcAft>
                          <a:spcPts val="0"/>
                        </a:spcAft>
                      </a:pPr>
                      <a:r>
                        <a:rPr lang="en-ZA" sz="1200" b="0" dirty="0">
                          <a:solidFill>
                            <a:srgbClr val="000000"/>
                          </a:solidFill>
                          <a:effectLst/>
                          <a:latin typeface="Arial" panose="020B0604020202020204" pitchFamily="34" charset="0"/>
                          <a:ea typeface="Times New Roman"/>
                          <a:cs typeface="Arial" panose="020B0604020202020204" pitchFamily="34" charset="0"/>
                        </a:rPr>
                        <a:t>Further consultation with stakeholders is required to comply with the compulsory SEIAS process. 14 letters of invitation have been signed by the Secretary for Defence and delivered to stakeholders for comments and or inputs on the draft Bill. Comments and/or inputs are awaited</a:t>
                      </a:r>
                      <a:r>
                        <a:rPr lang="en-ZA" sz="1200" b="0" dirty="0" smtClean="0">
                          <a:solidFill>
                            <a:srgbClr val="000000"/>
                          </a:solidFill>
                          <a:effectLst/>
                          <a:latin typeface="Arial" panose="020B0604020202020204" pitchFamily="34" charset="0"/>
                          <a:ea typeface="Times New Roman"/>
                          <a:cs typeface="Arial" panose="020B0604020202020204" pitchFamily="34" charset="0"/>
                        </a:rPr>
                        <a:t>.</a:t>
                      </a:r>
                      <a:endParaRPr lang="en-US" sz="12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71500" y="26892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1481324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134</a:t>
            </a:fld>
            <a:endParaRPr lang="en-GB" dirty="0"/>
          </a:p>
        </p:txBody>
      </p:sp>
      <p:sp>
        <p:nvSpPr>
          <p:cNvPr id="4" name="TextBox 3"/>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509637081"/>
              </p:ext>
            </p:extLst>
          </p:nvPr>
        </p:nvGraphicFramePr>
        <p:xfrm>
          <a:off x="128464" y="1268760"/>
          <a:ext cx="9577064" cy="4762500"/>
        </p:xfrm>
        <a:graphic>
          <a:graphicData uri="http://schemas.openxmlformats.org/drawingml/2006/table">
            <a:tbl>
              <a:tblPr/>
              <a:tblGrid>
                <a:gridCol w="2376264"/>
                <a:gridCol w="7200800"/>
              </a:tblGrid>
              <a:tr h="0">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8:  Relationship established between the DOD ETD programmes and accredited tertiary Institutions for civilian and military members</a:t>
                      </a:r>
                      <a:endParaRPr lang="en-US" sz="1600" b="1" dirty="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lgn="just">
                        <a:spcAft>
                          <a:spcPts val="0"/>
                        </a:spcAft>
                      </a:pPr>
                      <a:r>
                        <a:rPr lang="en-ZA" sz="1400" b="0" dirty="0">
                          <a:effectLst/>
                          <a:latin typeface="Arial" panose="020B0604020202020204" pitchFamily="34" charset="0"/>
                          <a:ea typeface="Times New Roman"/>
                          <a:cs typeface="Arial" panose="020B0604020202020204" pitchFamily="34" charset="0"/>
                        </a:rPr>
                        <a:t>Promulgated Education Training</a:t>
                      </a:r>
                      <a:endParaRPr lang="en-US" sz="1400" b="0" dirty="0">
                        <a:effectLst/>
                        <a:latin typeface="Arial" panose="020B0604020202020204" pitchFamily="34" charset="0"/>
                        <a:ea typeface="Times New Roman"/>
                        <a:cs typeface="Arial" panose="020B0604020202020204" pitchFamily="34" charset="0"/>
                      </a:endParaRPr>
                    </a:p>
                    <a:p>
                      <a:pPr algn="just">
                        <a:spcAft>
                          <a:spcPts val="0"/>
                        </a:spcAft>
                      </a:pPr>
                      <a:r>
                        <a:rPr lang="en-ZA" sz="1400" b="0" dirty="0">
                          <a:effectLst/>
                          <a:latin typeface="Arial" panose="020B0604020202020204" pitchFamily="34" charset="0"/>
                          <a:ea typeface="Times New Roman"/>
                          <a:cs typeface="Arial" panose="020B0604020202020204" pitchFamily="34" charset="0"/>
                        </a:rPr>
                        <a:t>and Development</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Policy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Stellenbosch University is the Accreditation partner for the Junior Officer education program pursued through the Dean of FMS (Faculty of Military Sciences)</a:t>
                      </a:r>
                      <a:endParaRPr lang="en-US" sz="1400" b="0" dirty="0">
                        <a:effectLst/>
                        <a:latin typeface="Arial" panose="020B0604020202020204" pitchFamily="34" charset="0"/>
                        <a:ea typeface="Times New Roman"/>
                        <a:cs typeface="Arial" panose="020B0604020202020204" pitchFamily="34" charset="0"/>
                      </a:endParaRPr>
                    </a:p>
                    <a:p>
                      <a:pPr algn="just">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Wits University and UNISA were approached to support the on-going requirement for advanced Officer education and UNISA for advanced NCO education.</a:t>
                      </a:r>
                      <a:endParaRPr lang="en-US" sz="1400" b="0" dirty="0">
                        <a:effectLst/>
                        <a:latin typeface="Arial" panose="020B0604020202020204" pitchFamily="34" charset="0"/>
                        <a:ea typeface="Times New Roman"/>
                        <a:cs typeface="Arial" panose="020B0604020202020204" pitchFamily="34" charset="0"/>
                      </a:endParaRPr>
                    </a:p>
                    <a:p>
                      <a:pPr algn="just">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The full process of partnership and </a:t>
                      </a:r>
                      <a:r>
                        <a:rPr lang="en-ZA" sz="1400" b="0" dirty="0" smtClean="0">
                          <a:solidFill>
                            <a:srgbClr val="000000"/>
                          </a:solidFill>
                          <a:effectLst/>
                          <a:latin typeface="Arial" panose="020B0604020202020204" pitchFamily="34" charset="0"/>
                          <a:ea typeface="Times New Roman"/>
                          <a:cs typeface="Arial" panose="020B0604020202020204" pitchFamily="34" charset="0"/>
                        </a:rPr>
                        <a:t>accreditation </a:t>
                      </a:r>
                      <a:r>
                        <a:rPr lang="en-ZA" sz="1400" b="0" dirty="0">
                          <a:solidFill>
                            <a:srgbClr val="000000"/>
                          </a:solidFill>
                          <a:effectLst/>
                          <a:latin typeface="Arial" panose="020B0604020202020204" pitchFamily="34" charset="0"/>
                          <a:ea typeface="Times New Roman"/>
                          <a:cs typeface="Arial" panose="020B0604020202020204" pitchFamily="34" charset="0"/>
                        </a:rPr>
                        <a:t>is a long term process which requires the involvement of the Council of Higher Education (CHE), Department of Higher Education and Training (DHET) and the South African Qualifications Authority (SAQA</a:t>
                      </a:r>
                      <a:r>
                        <a:rPr lang="en-ZA" sz="1400" b="0" dirty="0" smtClean="0">
                          <a:solidFill>
                            <a:srgbClr val="000000"/>
                          </a:solidFill>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rgbClr val="1E1E68"/>
                          </a:solidFill>
                          <a:effectLst/>
                          <a:latin typeface="Arial" panose="020B0604020202020204" pitchFamily="34" charset="0"/>
                          <a:ea typeface="Times New Roman"/>
                          <a:cs typeface="Arial" panose="020B0604020202020204" pitchFamily="34" charset="0"/>
                        </a:rPr>
                        <a:t>End State 9:  Defence Funding Model Developed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lgn="just">
                        <a:spcAft>
                          <a:spcPts val="0"/>
                        </a:spcAft>
                      </a:pPr>
                      <a:r>
                        <a:rPr lang="en-ZA" sz="1400" b="0" dirty="0">
                          <a:effectLst/>
                          <a:latin typeface="Arial" panose="020B0604020202020204" pitchFamily="34" charset="0"/>
                          <a:ea typeface="Times New Roman"/>
                          <a:cs typeface="Arial" panose="020B0604020202020204" pitchFamily="34" charset="0"/>
                        </a:rPr>
                        <a:t>Developed Defence Funding</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 </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A professional services company was appointed to assist the Department with the development of the policy and strategy for development of the Defence Funding Model.  An initiation meeting was held and the company was provided with the initial source documents to guide the development of the project plan.  Quarterly progress reports will be provided and progress will be monitored accordingly.   </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Promulgated Budgeting and Costing Tool</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solidFill>
                            <a:srgbClr val="000000"/>
                          </a:solidFill>
                          <a:effectLst/>
                          <a:latin typeface="Arial" panose="020B0604020202020204" pitchFamily="34" charset="0"/>
                          <a:ea typeface="Times New Roman"/>
                          <a:cs typeface="Arial" panose="020B0604020202020204" pitchFamily="34" charset="0"/>
                        </a:rPr>
                        <a:t>The members that will be serving on an IPT have been identified and an HR-process has been initiated to call up the members to assist. The project team leader will present a plan to the DRIPT on how the Budgeting and Costing Tool will unfold. The Budgeting and Costing Tool is a permanent agenda point at the DRIPT meeting</a:t>
                      </a:r>
                      <a:r>
                        <a:rPr lang="en-ZA" sz="1400" b="0" dirty="0" smtClean="0">
                          <a:solidFill>
                            <a:srgbClr val="000000"/>
                          </a:solidFill>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1481324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135</a:t>
            </a:fld>
            <a:endParaRPr lang="en-GB" dirty="0"/>
          </a:p>
        </p:txBody>
      </p:sp>
      <p:sp>
        <p:nvSpPr>
          <p:cNvPr id="4" name="TextBox 3"/>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896844847"/>
              </p:ext>
            </p:extLst>
          </p:nvPr>
        </p:nvGraphicFramePr>
        <p:xfrm>
          <a:off x="128464" y="1196752"/>
          <a:ext cx="9649072" cy="4057650"/>
        </p:xfrm>
        <a:graphic>
          <a:graphicData uri="http://schemas.openxmlformats.org/drawingml/2006/table">
            <a:tbl>
              <a:tblPr/>
              <a:tblGrid>
                <a:gridCol w="2376264"/>
                <a:gridCol w="7272808"/>
              </a:tblGrid>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1E1E68"/>
                          </a:solidFill>
                          <a:effectLst/>
                          <a:latin typeface="Arial" panose="020B0604020202020204" pitchFamily="34" charset="0"/>
                          <a:ea typeface="Times New Roman"/>
                          <a:cs typeface="Arial" panose="020B0604020202020204" pitchFamily="34" charset="0"/>
                        </a:rPr>
                        <a:t>End State 10:  </a:t>
                      </a:r>
                      <a:r>
                        <a:rPr lang="en-ZA" sz="1600" b="1" dirty="0" smtClean="0">
                          <a:solidFill>
                            <a:srgbClr val="1E1E68"/>
                          </a:solidFill>
                          <a:effectLst/>
                          <a:latin typeface="Arial" panose="020B0604020202020204" pitchFamily="34" charset="0"/>
                          <a:ea typeface="Times New Roman"/>
                          <a:cs typeface="Arial" panose="020B0604020202020204" pitchFamily="34" charset="0"/>
                        </a:rPr>
                        <a:t>Defence Industry Engagements Established</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en-US" sz="900" dirty="0">
                        <a:effectLst/>
                        <a:latin typeface="Arial Narrow"/>
                        <a:ea typeface="Times New Roman"/>
                        <a:cs typeface="Arial"/>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0"/>
                        </a:spcAft>
                      </a:pPr>
                      <a:r>
                        <a:rPr lang="en-ZA" sz="1200" b="1">
                          <a:effectLst/>
                          <a:latin typeface="Arial" panose="020B0604020202020204" pitchFamily="34" charset="0"/>
                          <a:ea typeface="Times New Roman"/>
                          <a:cs typeface="Arial" panose="020B0604020202020204" pitchFamily="34" charset="0"/>
                        </a:rPr>
                        <a:t>Deliverable</a:t>
                      </a:r>
                      <a:endParaRPr lang="en-US" sz="1200" b="1">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Capability and technology programmes established with the defence industry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u="sng" dirty="0">
                          <a:effectLst/>
                          <a:latin typeface="Arial" panose="020B0604020202020204" pitchFamily="34" charset="0"/>
                          <a:ea typeface="Times New Roman"/>
                          <a:cs typeface="Arial" panose="020B0604020202020204" pitchFamily="34" charset="0"/>
                        </a:rPr>
                        <a:t>Capability Programmes established with the Defence Industry</a:t>
                      </a:r>
                      <a:r>
                        <a:rPr lang="en-ZA" sz="1400" b="0" dirty="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Landward Defence Capability</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Common Weapons Capability</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Special Forces</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Air Defence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Maritime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Military Health Support</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u="sng" dirty="0">
                          <a:effectLst/>
                          <a:latin typeface="Arial" panose="020B0604020202020204" pitchFamily="34" charset="0"/>
                          <a:ea typeface="Times New Roman"/>
                          <a:cs typeface="Arial" panose="020B0604020202020204" pitchFamily="34" charset="0"/>
                        </a:rPr>
                        <a:t>Technology Programmes established with the Defence Industry</a:t>
                      </a:r>
                      <a:r>
                        <a:rPr lang="en-ZA" sz="1400" b="0" dirty="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Landward</a:t>
                      </a:r>
                      <a:r>
                        <a:rPr lang="en-ZA" sz="1400" b="0" u="sng" dirty="0">
                          <a:effectLst/>
                          <a:latin typeface="Arial" panose="020B0604020202020204" pitchFamily="34" charset="0"/>
                          <a:ea typeface="Times New Roman"/>
                          <a:cs typeface="Arial" panose="020B0604020202020204" pitchFamily="34" charset="0"/>
                        </a:rPr>
                        <a:t> </a:t>
                      </a:r>
                      <a:r>
                        <a:rPr lang="en-ZA" sz="1400" b="0" u="none" dirty="0">
                          <a:effectLst/>
                          <a:latin typeface="Arial" panose="020B0604020202020204" pitchFamily="34" charset="0"/>
                          <a:ea typeface="Times New Roman"/>
                          <a:cs typeface="Arial" panose="020B0604020202020204" pitchFamily="34" charset="0"/>
                        </a:rPr>
                        <a:t>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Maritime 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Aerospace 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Support Operations 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Electronics 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Special Operations Technology Programme</a:t>
                      </a:r>
                      <a:endParaRPr lang="en-US" sz="1400" b="0" u="none" dirty="0">
                        <a:effectLst/>
                        <a:latin typeface="Arial" panose="020B0604020202020204" pitchFamily="34" charset="0"/>
                        <a:ea typeface="Times New Roman"/>
                        <a:cs typeface="Arial" panose="020B0604020202020204" pitchFamily="34" charset="0"/>
                      </a:endParaRPr>
                    </a:p>
                    <a:p>
                      <a:pPr>
                        <a:spcAft>
                          <a:spcPts val="0"/>
                        </a:spcAft>
                      </a:pPr>
                      <a:r>
                        <a:rPr lang="en-ZA" sz="1400" b="0" u="none" dirty="0">
                          <a:effectLst/>
                          <a:latin typeface="Arial" panose="020B0604020202020204" pitchFamily="34" charset="0"/>
                          <a:ea typeface="Times New Roman"/>
                          <a:cs typeface="Arial" panose="020B0604020202020204" pitchFamily="34" charset="0"/>
                        </a:rPr>
                        <a:t>Scientific Research and Science &amp; Engineering Capacity Development </a:t>
                      </a:r>
                      <a:r>
                        <a:rPr lang="en-ZA" sz="1400" b="0" u="none" dirty="0" smtClean="0">
                          <a:effectLst/>
                          <a:latin typeface="Arial" panose="020B0604020202020204" pitchFamily="34" charset="0"/>
                          <a:ea typeface="Times New Roman"/>
                          <a:cs typeface="Arial" panose="020B0604020202020204" pitchFamily="34" charset="0"/>
                        </a:rPr>
                        <a:t>Initiative</a:t>
                      </a:r>
                      <a:endParaRPr lang="en-US" sz="1400" b="0" u="none"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1481324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136</a:t>
            </a:fld>
            <a:endParaRPr lang="en-GB" dirty="0"/>
          </a:p>
        </p:txBody>
      </p:sp>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336734433"/>
              </p:ext>
            </p:extLst>
          </p:nvPr>
        </p:nvGraphicFramePr>
        <p:xfrm>
          <a:off x="128464" y="1196752"/>
          <a:ext cx="9649072" cy="3844290"/>
        </p:xfrm>
        <a:graphic>
          <a:graphicData uri="http://schemas.openxmlformats.org/drawingml/2006/table">
            <a:tbl>
              <a:tblPr/>
              <a:tblGrid>
                <a:gridCol w="2448272"/>
                <a:gridCol w="7200800"/>
              </a:tblGrid>
              <a:tr h="0">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1E1E68"/>
                          </a:solidFill>
                          <a:effectLst/>
                          <a:latin typeface="Arial" panose="020B0604020202020204" pitchFamily="34" charset="0"/>
                          <a:ea typeface="Times New Roman"/>
                          <a:cs typeface="Arial" panose="020B0604020202020204" pitchFamily="34" charset="0"/>
                        </a:rPr>
                        <a:t>End</a:t>
                      </a:r>
                      <a:r>
                        <a:rPr lang="en-US" sz="1600" b="1" baseline="0" dirty="0" smtClean="0">
                          <a:solidFill>
                            <a:srgbClr val="1E1E68"/>
                          </a:solidFill>
                          <a:effectLst/>
                          <a:latin typeface="Arial" panose="020B0604020202020204" pitchFamily="34" charset="0"/>
                          <a:ea typeface="Times New Roman"/>
                          <a:cs typeface="Arial" panose="020B0604020202020204" pitchFamily="34" charset="0"/>
                        </a:rPr>
                        <a:t> State 11:  </a:t>
                      </a:r>
                      <a:r>
                        <a:rPr lang="en-ZA" sz="1600" b="1" dirty="0" smtClean="0">
                          <a:solidFill>
                            <a:srgbClr val="1E1E68"/>
                          </a:solidFill>
                          <a:effectLst/>
                          <a:latin typeface="Arial" panose="020B0604020202020204" pitchFamily="34" charset="0"/>
                          <a:ea typeface="Times New Roman"/>
                          <a:cs typeface="Arial" panose="020B0604020202020204" pitchFamily="34" charset="0"/>
                        </a:rPr>
                        <a:t>Costed Implementation Plan for Milestone 1 of the SA Defence Review 2015</a:t>
                      </a:r>
                      <a:endParaRPr lang="en-US" sz="1600" b="1" dirty="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Promulgated (Implemented) SA Defence Review </a:t>
                      </a:r>
                      <a:r>
                        <a:rPr lang="en-ZA" sz="1400" b="0" dirty="0" err="1">
                          <a:effectLst/>
                          <a:latin typeface="Arial" panose="020B0604020202020204" pitchFamily="34" charset="0"/>
                          <a:ea typeface="Times New Roman"/>
                          <a:cs typeface="Arial" panose="020B0604020202020204" pitchFamily="34" charset="0"/>
                        </a:rPr>
                        <a:t>MS1</a:t>
                      </a:r>
                      <a:r>
                        <a:rPr lang="en-ZA" sz="1400" b="0" dirty="0">
                          <a:effectLst/>
                          <a:latin typeface="Arial" panose="020B0604020202020204" pitchFamily="34" charset="0"/>
                          <a:ea typeface="Times New Roman"/>
                          <a:cs typeface="Arial" panose="020B0604020202020204" pitchFamily="34" charset="0"/>
                        </a:rPr>
                        <a:t> Overarching Implementation Plan, Targets and Timelines</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The Military and Secretariat planning teams participated in the capability development analysis process to unpack and develop the MS1 Priorities and Force Design for the implementation of the Defence Review 2015.</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A template was developed against which the Secretariat Planning Team (SPT) and Military Planning Team (MPT) have captured and collated all the planning data in a way that will provide management information at all levels to enable the development of the DOD MS1 Plan to arrest the decline.</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The first order narrative of the DOD MS1 Plan has been drafted and is being further developed, amended and refined and the costed part of the plan is being finalised.</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 </a:t>
                      </a:r>
                      <a:endParaRPr lang="en-US" sz="1400" b="0" dirty="0">
                        <a:effectLst/>
                        <a:latin typeface="Arial" panose="020B0604020202020204" pitchFamily="34" charset="0"/>
                        <a:ea typeface="Times New Roman"/>
                        <a:cs typeface="Arial" panose="020B0604020202020204" pitchFamily="34" charset="0"/>
                      </a:endParaRPr>
                    </a:p>
                    <a:p>
                      <a:pPr>
                        <a:spcAft>
                          <a:spcPts val="0"/>
                        </a:spcAft>
                      </a:pPr>
                      <a:r>
                        <a:rPr lang="en-ZA" sz="1400" b="0" dirty="0">
                          <a:effectLst/>
                          <a:latin typeface="Arial" panose="020B0604020202020204" pitchFamily="34" charset="0"/>
                          <a:ea typeface="Times New Roman"/>
                          <a:cs typeface="Arial" panose="020B0604020202020204" pitchFamily="34" charset="0"/>
                        </a:rPr>
                        <a:t>The two teams are in the process of finalising the “Department of Defence Costed Recovery Plan to Arrest the Decline”.  This plan is work in progress and in the final consultation process with Services and Divisions</a:t>
                      </a:r>
                      <a:r>
                        <a:rPr lang="en-ZA" sz="1400" b="0" dirty="0" smtClean="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3500453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137</a:t>
            </a:fld>
            <a:endParaRPr lang="en-GB" dirty="0"/>
          </a:p>
        </p:txBody>
      </p:sp>
      <p:sp>
        <p:nvSpPr>
          <p:cNvPr id="5" name="TextBox 4"/>
          <p:cNvSpPr txBox="1"/>
          <p:nvPr/>
        </p:nvSpPr>
        <p:spPr>
          <a:xfrm>
            <a:off x="23533"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Defence Review 2015 Milestone 1 Implementation Progress</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522337343"/>
              </p:ext>
            </p:extLst>
          </p:nvPr>
        </p:nvGraphicFramePr>
        <p:xfrm>
          <a:off x="128464" y="1196752"/>
          <a:ext cx="9649072" cy="2423160"/>
        </p:xfrm>
        <a:graphic>
          <a:graphicData uri="http://schemas.openxmlformats.org/drawingml/2006/table">
            <a:tbl>
              <a:tblPr/>
              <a:tblGrid>
                <a:gridCol w="2448272"/>
                <a:gridCol w="7200800"/>
              </a:tblGrid>
              <a:tr h="0">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Deliverable</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ZA" sz="1200" b="1" dirty="0">
                          <a:effectLst/>
                          <a:latin typeface="Arial" panose="020B0604020202020204" pitchFamily="34" charset="0"/>
                          <a:ea typeface="Times New Roman"/>
                          <a:cs typeface="Arial" panose="020B0604020202020204" pitchFamily="34" charset="0"/>
                        </a:rPr>
                        <a:t>Detail of Actual Achievement </a:t>
                      </a:r>
                      <a:endParaRPr lang="en-US" sz="1200" b="1"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9D9D9"/>
                    </a:solidFill>
                  </a:tcPr>
                </a:tc>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1E1E68"/>
                          </a:solidFill>
                          <a:effectLst/>
                          <a:latin typeface="Arial" panose="020B0604020202020204" pitchFamily="34" charset="0"/>
                          <a:ea typeface="Times New Roman"/>
                          <a:cs typeface="Arial" panose="020B0604020202020204" pitchFamily="34" charset="0"/>
                        </a:rPr>
                        <a:t>End State 12:  </a:t>
                      </a:r>
                      <a:r>
                        <a:rPr lang="en-ZA" sz="1600" b="1" dirty="0" smtClean="0">
                          <a:solidFill>
                            <a:srgbClr val="1E1E68"/>
                          </a:solidFill>
                          <a:effectLst/>
                          <a:latin typeface="Arial" panose="020B0604020202020204" pitchFamily="34" charset="0"/>
                          <a:ea typeface="Times New Roman"/>
                          <a:cs typeface="Arial" panose="020B0604020202020204" pitchFamily="34" charset="0"/>
                        </a:rPr>
                        <a:t>Strategic Communication Intervention  </a:t>
                      </a:r>
                      <a:endParaRPr lang="en-US" sz="1600" b="1" dirty="0" smtClean="0">
                        <a:solidFill>
                          <a:srgbClr val="1E1E68"/>
                        </a:solidFill>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Roll out of a SA Defence Review 2015 Communication Plan (internal and external stakeholders)</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pPr>
                      <a:r>
                        <a:rPr lang="en-ZA" sz="1400" b="0" dirty="0">
                          <a:effectLst/>
                          <a:latin typeface="Arial" panose="020B0604020202020204" pitchFamily="34" charset="0"/>
                          <a:ea typeface="Times New Roman"/>
                          <a:cs typeface="Arial" panose="020B0604020202020204" pitchFamily="34" charset="0"/>
                        </a:rPr>
                        <a:t>The Defence Review 2015 Communication Plan for Internal and External stakeholders was presented at the DOD </a:t>
                      </a:r>
                      <a:r>
                        <a:rPr lang="en-ZA" sz="1400" b="0" dirty="0" smtClean="0">
                          <a:effectLst/>
                          <a:latin typeface="Arial" panose="020B0604020202020204" pitchFamily="34" charset="0"/>
                          <a:ea typeface="Times New Roman"/>
                          <a:cs typeface="Arial" panose="020B0604020202020204" pitchFamily="34" charset="0"/>
                        </a:rPr>
                        <a:t>Work Session </a:t>
                      </a:r>
                      <a:r>
                        <a:rPr lang="en-ZA" sz="1400" b="0" dirty="0">
                          <a:effectLst/>
                          <a:latin typeface="Arial" panose="020B0604020202020204" pitchFamily="34" charset="0"/>
                          <a:ea typeface="Times New Roman"/>
                          <a:cs typeface="Arial" panose="020B0604020202020204" pitchFamily="34" charset="0"/>
                        </a:rPr>
                        <a:t>in May by the Head of Communication and is in the process of being implemented by means of internal communication actions (Info-bulletins, Articles in SA Soldier) and external communication actions like media liaison actions</a:t>
                      </a:r>
                      <a:r>
                        <a:rPr lang="en-ZA" sz="1400" b="0" dirty="0" smtClean="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0">
                <a:tc>
                  <a:txBody>
                    <a:bodyPr/>
                    <a:lstStyle/>
                    <a:p>
                      <a:pPr algn="l">
                        <a:spcAft>
                          <a:spcPts val="0"/>
                        </a:spcAft>
                        <a:tabLst>
                          <a:tab pos="400050" algn="l"/>
                        </a:tabLst>
                      </a:pPr>
                      <a:r>
                        <a:rPr lang="en-ZA" sz="1400" b="0" dirty="0">
                          <a:effectLst/>
                          <a:latin typeface="Arial" panose="020B0604020202020204" pitchFamily="34" charset="0"/>
                          <a:ea typeface="Times New Roman"/>
                          <a:cs typeface="Arial" panose="020B0604020202020204" pitchFamily="34" charset="0"/>
                        </a:rPr>
                        <a:t>Promulgated Communication Strategy</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spcAft>
                          <a:spcPts val="0"/>
                        </a:spcAft>
                        <a:tabLst>
                          <a:tab pos="400050" algn="l"/>
                        </a:tabLst>
                      </a:pPr>
                      <a:r>
                        <a:rPr lang="en-ZA" sz="1400" b="0" dirty="0">
                          <a:effectLst/>
                          <a:latin typeface="Arial" panose="020B0604020202020204" pitchFamily="34" charset="0"/>
                          <a:ea typeface="Times New Roman"/>
                          <a:cs typeface="Arial" panose="020B0604020202020204" pitchFamily="34" charset="0"/>
                        </a:rPr>
                        <a:t>Communication strategy for 2014-2019 was approved and is implemented by means of internal and external communication actions, with a focus on MOD&amp;MV priority areas, Sec Def and C SANDF focus areas</a:t>
                      </a:r>
                      <a:r>
                        <a:rPr lang="en-ZA" sz="1400" b="0" dirty="0" smtClean="0">
                          <a:effectLst/>
                          <a:latin typeface="Arial" panose="020B0604020202020204" pitchFamily="34" charset="0"/>
                          <a:ea typeface="Times New Roman"/>
                          <a:cs typeface="Arial" panose="020B0604020202020204" pitchFamily="34" charset="0"/>
                        </a:rPr>
                        <a:t>.</a:t>
                      </a:r>
                      <a:endParaRPr lang="en-US" sz="1400" b="0" dirty="0">
                        <a:effectLst/>
                        <a:latin typeface="Arial" panose="020B0604020202020204" pitchFamily="34" charset="0"/>
                        <a:ea typeface="Times New Roman"/>
                        <a:cs typeface="Arial" panose="020B0604020202020204" pitchFamily="34" charset="0"/>
                      </a:endParaRPr>
                    </a:p>
                  </a:txBody>
                  <a:tcPr marL="36195" marR="36195" marT="36195" marB="361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14379840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138</a:t>
            </a:fld>
            <a:endParaRPr lang="en-GB" dirty="0"/>
          </a:p>
        </p:txBody>
      </p:sp>
      <p:sp>
        <p:nvSpPr>
          <p:cNvPr id="7" name="TextBox 6"/>
          <p:cNvSpPr txBox="1"/>
          <p:nvPr/>
        </p:nvSpPr>
        <p:spPr>
          <a:xfrm>
            <a:off x="488504" y="2276872"/>
            <a:ext cx="8928992" cy="2308324"/>
          </a:xfrm>
          <a:prstGeom prst="rect">
            <a:avLst/>
          </a:prstGeom>
          <a:solidFill>
            <a:schemeClr val="bg1"/>
          </a:solidFill>
          <a:ln w="76200">
            <a:solidFill>
              <a:schemeClr val="bg1"/>
            </a:solidFill>
          </a:ln>
        </p:spPr>
        <p:txBody>
          <a:bodyPr wrap="square" rtlCol="0">
            <a:spAutoFit/>
          </a:bodyPr>
          <a:lstStyle/>
          <a:p>
            <a:pPr algn="ctr"/>
            <a:r>
              <a:rPr lang="en-ZA" sz="4800" b="1" dirty="0" smtClean="0">
                <a:solidFill>
                  <a:srgbClr val="1B3589"/>
                </a:solidFill>
                <a:latin typeface="Arial" panose="020B0604020202020204" pitchFamily="34" charset="0"/>
                <a:cs typeface="Arial" panose="020B0604020202020204" pitchFamily="34" charset="0"/>
              </a:rPr>
              <a:t>Thank You</a:t>
            </a:r>
          </a:p>
          <a:p>
            <a:pPr algn="ctr"/>
            <a:endParaRPr lang="en-ZA" sz="4800" b="1" dirty="0">
              <a:solidFill>
                <a:srgbClr val="1B3589"/>
              </a:solidFill>
              <a:latin typeface="Arial" panose="020B0604020202020204" pitchFamily="34" charset="0"/>
              <a:cs typeface="Arial" panose="020B0604020202020204" pitchFamily="34" charset="0"/>
            </a:endParaRPr>
          </a:p>
          <a:p>
            <a:pPr algn="ctr"/>
            <a:r>
              <a:rPr lang="en-ZA" sz="4800" b="1" dirty="0" smtClean="0">
                <a:solidFill>
                  <a:srgbClr val="1B3589"/>
                </a:solidFill>
                <a:latin typeface="Arial" panose="020B0604020202020204" pitchFamily="34" charset="0"/>
                <a:cs typeface="Arial" panose="020B0604020202020204" pitchFamily="34" charset="0"/>
              </a:rPr>
              <a:t>Questions</a:t>
            </a:r>
            <a:endParaRPr lang="en-ZA" sz="48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07578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solidFill>
                  <a:prstClr val="white"/>
                </a:solidFill>
              </a:rPr>
              <a:t>CONFIDENTIAL</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3C454CF2-3A6A-405E-947D-E1E27AB39C03}" type="slidenum">
              <a:rPr lang="en-GB" smtClean="0">
                <a:solidFill>
                  <a:prstClr val="black"/>
                </a:solidFill>
              </a:rPr>
              <a:pPr/>
              <a:t>14</a:t>
            </a:fld>
            <a:endParaRPr lang="en-GB" dirty="0">
              <a:solidFill>
                <a:prstClr val="black"/>
              </a:solidFill>
            </a:endParaRPr>
          </a:p>
        </p:txBody>
      </p:sp>
      <p:sp>
        <p:nvSpPr>
          <p:cNvPr id="4" name="TextBox 3"/>
          <p:cNvSpPr txBox="1"/>
          <p:nvPr/>
        </p:nvSpPr>
        <p:spPr>
          <a:xfrm>
            <a:off x="0" y="-27384"/>
            <a:ext cx="9906000" cy="1015663"/>
          </a:xfrm>
          <a:prstGeom prst="rect">
            <a:avLst/>
          </a:prstGeom>
          <a:solidFill>
            <a:srgbClr val="1B3589"/>
          </a:solidFill>
        </p:spPr>
        <p:txBody>
          <a:bodyPr wrap="square" rtlCol="0">
            <a:spAutoFit/>
          </a:bodyPr>
          <a:lstStyle/>
          <a:p>
            <a:pPr algn="ctr"/>
            <a:r>
              <a:rPr lang="en-US" sz="3000" b="1" dirty="0" smtClean="0">
                <a:solidFill>
                  <a:prstClr val="white"/>
                </a:solidFill>
                <a:latin typeface="Arial" panose="020B0604020202020204" pitchFamily="34" charset="0"/>
                <a:cs typeface="Arial" panose="020B0604020202020204" pitchFamily="34" charset="0"/>
              </a:rPr>
              <a:t>Appropriation Statement: Per Economic Classification</a:t>
            </a:r>
            <a:endParaRPr lang="en-US" sz="3000" b="1" dirty="0">
              <a:solidFill>
                <a:prstClr val="white"/>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950" y="1196975"/>
            <a:ext cx="9597578" cy="475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9197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15</a:t>
            </a:fld>
            <a:endParaRPr lang="en-GB" dirty="0"/>
          </a:p>
        </p:txBody>
      </p:sp>
      <p:sp>
        <p:nvSpPr>
          <p:cNvPr id="7" name="TextBox 6"/>
          <p:cNvSpPr txBox="1"/>
          <p:nvPr/>
        </p:nvSpPr>
        <p:spPr>
          <a:xfrm>
            <a:off x="272480" y="980728"/>
            <a:ext cx="9361040" cy="4524315"/>
          </a:xfrm>
          <a:prstGeom prst="rect">
            <a:avLst/>
          </a:prstGeom>
          <a:solidFill>
            <a:schemeClr val="bg1"/>
          </a:solidFill>
          <a:ln w="76200">
            <a:solidFill>
              <a:schemeClr val="bg1"/>
            </a:solidFill>
          </a:ln>
        </p:spPr>
        <p:txBody>
          <a:bodyPr wrap="square" rtlCol="0">
            <a:spAutoFit/>
          </a:bodyPr>
          <a:lstStyle/>
          <a:p>
            <a:pPr algn="ctr"/>
            <a:endParaRPr lang="en-ZA" sz="4800" b="1" dirty="0" smtClean="0">
              <a:solidFill>
                <a:srgbClr val="1E1E68"/>
              </a:solidFill>
              <a:latin typeface="Arial" panose="020B0604020202020204" pitchFamily="34" charset="0"/>
              <a:cs typeface="Arial" panose="020B0604020202020204" pitchFamily="34" charset="0"/>
            </a:endParaRPr>
          </a:p>
          <a:p>
            <a:pPr algn="ctr"/>
            <a:r>
              <a:rPr lang="en-ZA" sz="4800" b="1" dirty="0" smtClean="0">
                <a:solidFill>
                  <a:srgbClr val="1E1E68"/>
                </a:solidFill>
                <a:latin typeface="Arial" panose="020B0604020202020204" pitchFamily="34" charset="0"/>
                <a:cs typeface="Arial" panose="020B0604020202020204" pitchFamily="34" charset="0"/>
              </a:rPr>
              <a:t>1</a:t>
            </a:r>
            <a:r>
              <a:rPr lang="en-ZA" sz="4800" b="1" baseline="30000" dirty="0" smtClean="0">
                <a:solidFill>
                  <a:srgbClr val="1E1E68"/>
                </a:solidFill>
                <a:latin typeface="Arial" panose="020B0604020202020204" pitchFamily="34" charset="0"/>
                <a:cs typeface="Arial" panose="020B0604020202020204" pitchFamily="34" charset="0"/>
              </a:rPr>
              <a:t>st</a:t>
            </a:r>
            <a:r>
              <a:rPr lang="en-ZA" sz="4800" b="1" dirty="0" smtClean="0">
                <a:solidFill>
                  <a:srgbClr val="1E1E68"/>
                </a:solidFill>
                <a:latin typeface="Arial" panose="020B0604020202020204" pitchFamily="34" charset="0"/>
                <a:cs typeface="Arial" panose="020B0604020202020204" pitchFamily="34" charset="0"/>
              </a:rPr>
              <a:t>  QPR FY2016/17</a:t>
            </a:r>
          </a:p>
          <a:p>
            <a:pPr algn="ctr"/>
            <a:endParaRPr lang="en-ZA" sz="4800" b="1" dirty="0">
              <a:solidFill>
                <a:srgbClr val="1E1E68"/>
              </a:solidFill>
              <a:latin typeface="Arial" panose="020B0604020202020204" pitchFamily="34" charset="0"/>
              <a:cs typeface="Arial" panose="020B0604020202020204" pitchFamily="34" charset="0"/>
            </a:endParaRPr>
          </a:p>
          <a:p>
            <a:pPr algn="ctr"/>
            <a:r>
              <a:rPr lang="en-ZA" sz="4800" b="1" dirty="0">
                <a:solidFill>
                  <a:srgbClr val="1E1E68"/>
                </a:solidFill>
                <a:latin typeface="Arial" panose="020B0604020202020204" pitchFamily="34" charset="0"/>
                <a:cs typeface="Arial" panose="020B0604020202020204" pitchFamily="34" charset="0"/>
              </a:rPr>
              <a:t>Non-Financial Performance Information</a:t>
            </a:r>
          </a:p>
          <a:p>
            <a:endParaRPr lang="en-US" sz="4800" dirty="0">
              <a:solidFill>
                <a:srgbClr val="1E1E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2515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a:xfrm>
            <a:off x="7329264" y="6492875"/>
            <a:ext cx="2311400" cy="365125"/>
          </a:xfrm>
        </p:spPr>
        <p:txBody>
          <a:bodyPr/>
          <a:lstStyle/>
          <a:p>
            <a:fld id="{3C454CF2-3A6A-405E-947D-E1E27AB39C03}" type="slidenum">
              <a:rPr lang="en-GB" sz="1800" smtClean="0">
                <a:solidFill>
                  <a:schemeClr val="tx1"/>
                </a:solidFill>
              </a:rPr>
              <a:pPr/>
              <a:t>16</a:t>
            </a:fld>
            <a:endParaRPr lang="en-GB" sz="1800" dirty="0">
              <a:solidFill>
                <a:schemeClr val="tx1"/>
              </a:solidFill>
            </a:endParaRPr>
          </a:p>
        </p:txBody>
      </p:sp>
      <p:sp>
        <p:nvSpPr>
          <p:cNvPr id="7" name="TextBox 6"/>
          <p:cNvSpPr txBox="1"/>
          <p:nvPr/>
        </p:nvSpPr>
        <p:spPr>
          <a:xfrm>
            <a:off x="0"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Overall Achievement of 1</a:t>
            </a:r>
            <a:r>
              <a:rPr lang="en-US" sz="3200" b="1" baseline="30000" dirty="0" smtClean="0">
                <a:solidFill>
                  <a:schemeClr val="bg1"/>
                </a:solidFill>
                <a:latin typeface="Arial" panose="020B0604020202020204" pitchFamily="34" charset="0"/>
                <a:cs typeface="Arial" panose="020B0604020202020204" pitchFamily="34" charset="0"/>
              </a:rPr>
              <a:t>st</a:t>
            </a:r>
            <a:r>
              <a:rPr lang="en-US" sz="3200" b="1" dirty="0" smtClean="0">
                <a:solidFill>
                  <a:schemeClr val="bg1"/>
                </a:solidFill>
                <a:latin typeface="Arial" panose="020B0604020202020204" pitchFamily="34" charset="0"/>
                <a:cs typeface="Arial" panose="020B0604020202020204" pitchFamily="34" charset="0"/>
              </a:rPr>
              <a:t> Quarterly </a:t>
            </a:r>
            <a:r>
              <a:rPr lang="en-US" sz="3200" b="1" dirty="0">
                <a:solidFill>
                  <a:schemeClr val="bg1"/>
                </a:solidFill>
                <a:latin typeface="Arial" panose="020B0604020202020204" pitchFamily="34" charset="0"/>
                <a:cs typeface="Arial" panose="020B0604020202020204" pitchFamily="34" charset="0"/>
              </a:rPr>
              <a:t>Performance Targets </a:t>
            </a:r>
            <a:r>
              <a:rPr lang="en-US" sz="3200" b="1" dirty="0" smtClean="0">
                <a:solidFill>
                  <a:schemeClr val="bg1"/>
                </a:solidFill>
                <a:latin typeface="Arial" panose="020B0604020202020204" pitchFamily="34" charset="0"/>
                <a:cs typeface="Arial" panose="020B0604020202020204" pitchFamily="34" charset="0"/>
              </a:rPr>
              <a:t>FY2016/17</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908560142"/>
              </p:ext>
            </p:extLst>
          </p:nvPr>
        </p:nvGraphicFramePr>
        <p:xfrm>
          <a:off x="200472" y="1484784"/>
          <a:ext cx="9505055" cy="3783203"/>
        </p:xfrm>
        <a:graphic>
          <a:graphicData uri="http://schemas.openxmlformats.org/drawingml/2006/table">
            <a:tbl>
              <a:tblPr firstRow="1" bandRow="1"/>
              <a:tblGrid>
                <a:gridCol w="3520392"/>
                <a:gridCol w="1936215"/>
                <a:gridCol w="2024224"/>
                <a:gridCol w="2024224"/>
              </a:tblGrid>
              <a:tr h="462558">
                <a:tc rowSpan="2">
                  <a:txBody>
                    <a:bodyPr/>
                    <a:lstStyle/>
                    <a:p>
                      <a:pPr algn="just"/>
                      <a:endParaRPr lang="en-ZA" sz="2000" b="1" dirty="0">
                        <a:solidFill>
                          <a:schemeClr val="tx1"/>
                        </a:solidFill>
                        <a:effectLst/>
                        <a:latin typeface="Arial" panose="020B0604020202020204" pitchFamily="34" charset="0"/>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GB" sz="2000" b="1" u="none" dirty="0">
                          <a:solidFill>
                            <a:schemeClr val="bg1"/>
                          </a:solidFill>
                          <a:effectLst/>
                          <a:latin typeface="Arial" panose="020B0604020202020204" pitchFamily="34" charset="0"/>
                          <a:ea typeface="Calibri"/>
                          <a:cs typeface="Arial" panose="020B0604020202020204" pitchFamily="34" charset="0"/>
                        </a:rPr>
                        <a:t>1</a:t>
                      </a:r>
                      <a:r>
                        <a:rPr lang="en-GB" sz="2000" b="1" u="none" baseline="30000" dirty="0">
                          <a:solidFill>
                            <a:schemeClr val="bg1"/>
                          </a:solidFill>
                          <a:effectLst/>
                          <a:latin typeface="Arial" panose="020B0604020202020204" pitchFamily="34" charset="0"/>
                          <a:ea typeface="Calibri"/>
                          <a:cs typeface="Arial" panose="020B0604020202020204" pitchFamily="34" charset="0"/>
                        </a:rPr>
                        <a:t>st</a:t>
                      </a:r>
                      <a:r>
                        <a:rPr lang="en-GB" sz="2000" b="1" u="none" dirty="0">
                          <a:solidFill>
                            <a:schemeClr val="bg1"/>
                          </a:solidFill>
                          <a:effectLst/>
                          <a:latin typeface="Arial" panose="020B0604020202020204" pitchFamily="34" charset="0"/>
                          <a:ea typeface="Calibri"/>
                          <a:cs typeface="Arial" panose="020B0604020202020204" pitchFamily="34" charset="0"/>
                        </a:rPr>
                        <a:t> Quarter</a:t>
                      </a:r>
                      <a:endParaRPr lang="en-ZA" sz="2000" b="1" u="none"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B3589"/>
                    </a:solidFill>
                  </a:tcPr>
                </a:tc>
                <a:tc hMerge="1">
                  <a:txBody>
                    <a:bodyPr/>
                    <a:lstStyle/>
                    <a:p>
                      <a:endParaRPr lang="en-ZA"/>
                    </a:p>
                  </a:txBody>
                  <a:tcPr/>
                </a:tc>
                <a:tc hMerge="1">
                  <a:txBody>
                    <a:bodyPr/>
                    <a:lstStyle/>
                    <a:p>
                      <a:pPr algn="ctr">
                        <a:spcAft>
                          <a:spcPts val="0"/>
                        </a:spcAft>
                      </a:pPr>
                      <a:endParaRPr lang="en-ZA" sz="1400" dirty="0">
                        <a:solidFill>
                          <a:schemeClr val="tx1"/>
                        </a:solidFill>
                        <a:effectLst/>
                        <a:latin typeface="Tahoma"/>
                        <a:ea typeface="Calibri"/>
                        <a:cs typeface="Arial"/>
                      </a:endParaRPr>
                    </a:p>
                  </a:txBody>
                  <a:tcPr marL="85750" marR="85750" marT="42875" marB="428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64986">
                <a:tc vMerge="1">
                  <a:txBody>
                    <a:bodyPr/>
                    <a:lstStyle/>
                    <a:p>
                      <a:endParaRPr lang="en-ZA"/>
                    </a:p>
                  </a:txBody>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Ministerial Direction</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Def Sec</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SANDF</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533555">
                <a:tc>
                  <a:txBody>
                    <a:bodyPr/>
                    <a:lstStyle/>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Achieved</a:t>
                      </a:r>
                    </a:p>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(Green)</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7</a:t>
                      </a:r>
                    </a:p>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(100%)</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31</a:t>
                      </a:r>
                    </a:p>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(88%)</a:t>
                      </a: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17</a:t>
                      </a:r>
                    </a:p>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(74%)</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r>
              <a:tr h="533555">
                <a:tc>
                  <a:txBody>
                    <a:bodyPr/>
                    <a:lstStyle/>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Partially Achieved </a:t>
                      </a:r>
                    </a:p>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(Amber)</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2</a:t>
                      </a:r>
                      <a:endParaRPr lang="en-ZA" sz="2000" b="1" dirty="0">
                        <a:solidFill>
                          <a:schemeClr val="tx1"/>
                        </a:solidFill>
                        <a:effectLst/>
                        <a:latin typeface="Arial" panose="020B0604020202020204" pitchFamily="34" charset="0"/>
                        <a:ea typeface="Calibri"/>
                        <a:cs typeface="Arial" panose="020B0604020202020204" pitchFamily="34" charset="0"/>
                      </a:endParaRPr>
                    </a:p>
                    <a:p>
                      <a:pPr algn="ctr">
                        <a:spcAft>
                          <a:spcPts val="0"/>
                        </a:spcAft>
                      </a:pPr>
                      <a:r>
                        <a:rPr lang="en-ZA" sz="2000" b="1" smtClean="0">
                          <a:solidFill>
                            <a:schemeClr val="tx1"/>
                          </a:solidFill>
                          <a:effectLst/>
                          <a:latin typeface="Arial" panose="020B0604020202020204" pitchFamily="34" charset="0"/>
                          <a:ea typeface="Calibri"/>
                          <a:cs typeface="Arial" panose="020B0604020202020204" pitchFamily="34" charset="0"/>
                        </a:rPr>
                        <a:t>(6%)</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r>
              <a:tr h="540105">
                <a:tc>
                  <a:txBody>
                    <a:bodyPr/>
                    <a:lstStyle/>
                    <a:p>
                      <a:pPr algn="just">
                        <a:spcAft>
                          <a:spcPts val="0"/>
                        </a:spcAft>
                      </a:pPr>
                      <a:r>
                        <a:rPr lang="en-GB" sz="2000" b="1" dirty="0" smtClean="0">
                          <a:solidFill>
                            <a:schemeClr val="bg1"/>
                          </a:solidFill>
                          <a:effectLst/>
                          <a:latin typeface="Arial" panose="020B0604020202020204" pitchFamily="34" charset="0"/>
                          <a:ea typeface="Calibri"/>
                          <a:cs typeface="Arial" panose="020B0604020202020204" pitchFamily="34" charset="0"/>
                        </a:rPr>
                        <a:t>Not</a:t>
                      </a:r>
                      <a:r>
                        <a:rPr lang="en-GB" sz="2000" b="1" baseline="0" dirty="0" smtClean="0">
                          <a:solidFill>
                            <a:schemeClr val="bg1"/>
                          </a:solidFill>
                          <a:effectLst/>
                          <a:latin typeface="Arial" panose="020B0604020202020204" pitchFamily="34" charset="0"/>
                          <a:ea typeface="Calibri"/>
                          <a:cs typeface="Arial" panose="020B0604020202020204" pitchFamily="34" charset="0"/>
                        </a:rPr>
                        <a:t> Achieved</a:t>
                      </a:r>
                      <a:endParaRPr lang="en-GB" sz="2000" b="1" dirty="0" smtClean="0">
                        <a:solidFill>
                          <a:schemeClr val="bg1"/>
                        </a:solidFill>
                        <a:effectLst/>
                        <a:latin typeface="Arial" panose="020B0604020202020204" pitchFamily="34" charset="0"/>
                        <a:ea typeface="Calibri"/>
                        <a:cs typeface="Arial" panose="020B0604020202020204" pitchFamily="34" charset="0"/>
                      </a:endParaRPr>
                    </a:p>
                    <a:p>
                      <a:pPr algn="just">
                        <a:spcAft>
                          <a:spcPts val="0"/>
                        </a:spcAft>
                      </a:pPr>
                      <a:r>
                        <a:rPr lang="en-GB" sz="2000" b="1" dirty="0" smtClean="0">
                          <a:solidFill>
                            <a:schemeClr val="bg1"/>
                          </a:solidFill>
                          <a:effectLst/>
                          <a:latin typeface="Arial" panose="020B0604020202020204" pitchFamily="34" charset="0"/>
                          <a:ea typeface="Calibri"/>
                          <a:cs typeface="Arial" panose="020B0604020202020204" pitchFamily="34" charset="0"/>
                        </a:rPr>
                        <a:t>(Red)</a:t>
                      </a:r>
                      <a:endParaRPr lang="en-ZA" sz="20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2000" b="1" dirty="0" smtClean="0">
                          <a:solidFill>
                            <a:schemeClr val="bg1"/>
                          </a:solidFill>
                          <a:effectLst/>
                          <a:latin typeface="Arial" panose="020B0604020202020204" pitchFamily="34" charset="0"/>
                          <a:ea typeface="Calibri"/>
                          <a:cs typeface="Arial" panose="020B0604020202020204" pitchFamily="34" charset="0"/>
                        </a:rPr>
                        <a:t>-</a:t>
                      </a:r>
                      <a:endParaRPr lang="en-ZA" sz="2000" b="1" dirty="0">
                        <a:solidFill>
                          <a:schemeClr val="bg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2000" b="1" dirty="0" smtClean="0">
                          <a:solidFill>
                            <a:schemeClr val="bg1"/>
                          </a:solidFill>
                          <a:effectLst/>
                          <a:latin typeface="Arial" panose="020B0604020202020204" pitchFamily="34" charset="0"/>
                          <a:ea typeface="Calibri"/>
                          <a:cs typeface="Arial" panose="020B0604020202020204" pitchFamily="34" charset="0"/>
                        </a:rPr>
                        <a:t>2</a:t>
                      </a:r>
                      <a:endParaRPr lang="en-ZA" sz="2000" b="1" dirty="0">
                        <a:solidFill>
                          <a:schemeClr val="bg1"/>
                        </a:solidFill>
                        <a:effectLst/>
                        <a:latin typeface="Arial" panose="020B0604020202020204" pitchFamily="34" charset="0"/>
                        <a:ea typeface="Calibri"/>
                        <a:cs typeface="Arial" panose="020B0604020202020204" pitchFamily="34" charset="0"/>
                      </a:endParaRPr>
                    </a:p>
                    <a:p>
                      <a:pPr algn="ctr">
                        <a:spcAft>
                          <a:spcPts val="0"/>
                        </a:spcAft>
                      </a:pPr>
                      <a:r>
                        <a:rPr lang="en-ZA" sz="2000" b="1" dirty="0" smtClean="0">
                          <a:solidFill>
                            <a:schemeClr val="bg1"/>
                          </a:solidFill>
                          <a:effectLst/>
                          <a:latin typeface="Arial" panose="020B0604020202020204" pitchFamily="34" charset="0"/>
                          <a:ea typeface="Calibri"/>
                          <a:cs typeface="Arial" panose="020B0604020202020204" pitchFamily="34" charset="0"/>
                        </a:rPr>
                        <a:t>(6%)</a:t>
                      </a:r>
                      <a:endParaRPr lang="en-ZA" sz="20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spcAft>
                          <a:spcPts val="0"/>
                        </a:spcAft>
                      </a:pPr>
                      <a:r>
                        <a:rPr lang="en-ZA" sz="2000" b="1" dirty="0" smtClean="0">
                          <a:solidFill>
                            <a:schemeClr val="bg1"/>
                          </a:solidFill>
                          <a:effectLst/>
                          <a:latin typeface="Arial" panose="020B0604020202020204" pitchFamily="34" charset="0"/>
                          <a:ea typeface="Calibri"/>
                          <a:cs typeface="Arial" panose="020B0604020202020204" pitchFamily="34" charset="0"/>
                        </a:rPr>
                        <a:t>6</a:t>
                      </a:r>
                    </a:p>
                    <a:p>
                      <a:pPr algn="ctr">
                        <a:spcAft>
                          <a:spcPts val="0"/>
                        </a:spcAft>
                      </a:pPr>
                      <a:r>
                        <a:rPr lang="en-ZA" sz="2000" b="1" dirty="0" smtClean="0">
                          <a:solidFill>
                            <a:schemeClr val="bg1"/>
                          </a:solidFill>
                          <a:effectLst/>
                          <a:latin typeface="Arial" panose="020B0604020202020204" pitchFamily="34" charset="0"/>
                          <a:ea typeface="Calibri"/>
                          <a:cs typeface="Arial" panose="020B0604020202020204" pitchFamily="34" charset="0"/>
                        </a:rPr>
                        <a:t>(26%)</a:t>
                      </a:r>
                      <a:endParaRPr lang="en-ZA" sz="20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r>
              <a:tr h="533555">
                <a:tc>
                  <a:txBody>
                    <a:bodyPr/>
                    <a:lstStyle/>
                    <a:p>
                      <a:pPr algn="just">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Total Targets </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7</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35</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23</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Rounded Rectangle 4"/>
          <p:cNvSpPr/>
          <p:nvPr/>
        </p:nvSpPr>
        <p:spPr>
          <a:xfrm>
            <a:off x="5889104" y="3360593"/>
            <a:ext cx="3384376" cy="1436559"/>
          </a:xfrm>
          <a:prstGeom prst="roundRect">
            <a:avLst/>
          </a:prstGeom>
          <a:noFill/>
          <a:ln w="57150">
            <a:solidFill>
              <a:srgbClr val="1E1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77575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416496" y="1668864"/>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US" sz="5400" b="1" dirty="0" err="1" smtClean="0">
                <a:solidFill>
                  <a:srgbClr val="1B3589"/>
                </a:solidFill>
                <a:latin typeface="Arial" panose="020B0604020202020204" pitchFamily="34" charset="0"/>
                <a:cs typeface="Arial" panose="020B0604020202020204" pitchFamily="34" charset="0"/>
              </a:rPr>
              <a:t>Programme</a:t>
            </a:r>
            <a:r>
              <a:rPr lang="en-US" sz="5400" b="1" dirty="0" smtClean="0">
                <a:solidFill>
                  <a:srgbClr val="1B3589"/>
                </a:solidFill>
                <a:latin typeface="Arial" panose="020B0604020202020204" pitchFamily="34" charset="0"/>
                <a:cs typeface="Arial" panose="020B0604020202020204" pitchFamily="34" charset="0"/>
              </a:rPr>
              <a:t> </a:t>
            </a:r>
            <a:r>
              <a:rPr lang="en-US" sz="5400" b="1" dirty="0">
                <a:solidFill>
                  <a:srgbClr val="1B3589"/>
                </a:solidFill>
                <a:latin typeface="Arial" panose="020B0604020202020204" pitchFamily="34" charset="0"/>
                <a:cs typeface="Arial" panose="020B0604020202020204" pitchFamily="34" charset="0"/>
              </a:rPr>
              <a:t>1: Administration</a:t>
            </a:r>
          </a:p>
          <a:p>
            <a:pPr algn="ct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83256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384550" y="6492875"/>
            <a:ext cx="3136900" cy="365125"/>
          </a:xfrm>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18</a:t>
            </a:fld>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94424376"/>
              </p:ext>
            </p:extLst>
          </p:nvPr>
        </p:nvGraphicFramePr>
        <p:xfrm>
          <a:off x="128464" y="692696"/>
          <a:ext cx="9649071" cy="4672281"/>
        </p:xfrm>
        <a:graphic>
          <a:graphicData uri="http://schemas.openxmlformats.org/drawingml/2006/table">
            <a:tbl>
              <a:tblPr firstRow="1" firstCol="1" bandRow="1"/>
              <a:tblGrid>
                <a:gridCol w="1929557"/>
                <a:gridCol w="1929557"/>
                <a:gridCol w="1930200"/>
                <a:gridCol w="1929557"/>
                <a:gridCol w="1930200"/>
              </a:tblGrid>
              <a:tr h="310607">
                <a:tc gridSpan="5">
                  <a:txBody>
                    <a:bodyPr/>
                    <a:lstStyle/>
                    <a:p>
                      <a:pPr algn="l">
                        <a:spcAft>
                          <a:spcPts val="0"/>
                        </a:spcAft>
                      </a:pPr>
                      <a:r>
                        <a:rPr lang="en-ZA" sz="2000" b="1" dirty="0">
                          <a:effectLst/>
                          <a:latin typeface="Arial"/>
                          <a:ea typeface="Calibri"/>
                          <a:cs typeface="Times New Roman"/>
                        </a:rPr>
                        <a:t>Ministry of Defence</a:t>
                      </a:r>
                      <a:endParaRPr lang="en-GB" sz="20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96971">
                <a:tc gridSpan="5">
                  <a:txBody>
                    <a:bodyPr/>
                    <a:lstStyle/>
                    <a:p>
                      <a:pPr algn="l">
                        <a:spcAft>
                          <a:spcPts val="0"/>
                        </a:spcAft>
                      </a:pPr>
                      <a:r>
                        <a:rPr lang="en-ZA" sz="1600" b="1" dirty="0">
                          <a:effectLst/>
                          <a:latin typeface="Arial"/>
                          <a:ea typeface="Calibri"/>
                          <a:cs typeface="Times New Roman"/>
                        </a:rPr>
                        <a:t>Percentage compliance with submission dates of DOD accountability </a:t>
                      </a:r>
                      <a:r>
                        <a:rPr lang="en-ZA" sz="1600" b="1" dirty="0" smtClean="0">
                          <a:effectLst/>
                          <a:latin typeface="Arial"/>
                          <a:ea typeface="Calibri"/>
                          <a:cs typeface="Times New Roman"/>
                        </a:rPr>
                        <a:t>documents </a:t>
                      </a:r>
                    </a:p>
                    <a:p>
                      <a:pPr algn="l">
                        <a:spcAft>
                          <a:spcPts val="0"/>
                        </a:spcAft>
                      </a:pPr>
                      <a:r>
                        <a:rPr lang="en-ZA" sz="1600" b="1" dirty="0" smtClean="0">
                          <a:effectLst/>
                          <a:latin typeface="Arial"/>
                          <a:ea typeface="Calibri"/>
                          <a:cs typeface="Times New Roman"/>
                        </a:rPr>
                        <a:t>(</a:t>
                      </a:r>
                      <a:r>
                        <a:rPr lang="en-ZA" sz="1600" b="1" dirty="0" err="1" smtClean="0">
                          <a:effectLst/>
                          <a:latin typeface="Arial"/>
                          <a:ea typeface="Calibri"/>
                          <a:cs typeface="Times New Roman"/>
                        </a:rPr>
                        <a:t>DOD</a:t>
                      </a:r>
                      <a:r>
                        <a:rPr lang="en-ZA" sz="1600" b="1" dirty="0" smtClean="0">
                          <a:effectLst/>
                          <a:latin typeface="Arial"/>
                          <a:ea typeface="Calibri"/>
                          <a:cs typeface="Times New Roman"/>
                        </a:rPr>
                        <a:t>, </a:t>
                      </a:r>
                      <a:r>
                        <a:rPr lang="en-ZA" sz="1600" b="1" dirty="0" err="1" smtClean="0">
                          <a:effectLst/>
                          <a:latin typeface="Arial"/>
                          <a:ea typeface="Calibri"/>
                          <a:cs typeface="Times New Roman"/>
                        </a:rPr>
                        <a:t>ARMSCOR</a:t>
                      </a:r>
                      <a:r>
                        <a:rPr lang="en-ZA" sz="1600" b="1" dirty="0" smtClean="0">
                          <a:effectLst/>
                          <a:latin typeface="Arial"/>
                          <a:ea typeface="Calibri"/>
                          <a:cs typeface="Times New Roman"/>
                        </a:rPr>
                        <a:t>,</a:t>
                      </a:r>
                      <a:r>
                        <a:rPr lang="en-ZA" sz="1600" b="1" baseline="0" dirty="0" smtClean="0">
                          <a:effectLst/>
                          <a:latin typeface="Arial"/>
                          <a:ea typeface="Calibri"/>
                          <a:cs typeface="Times New Roman"/>
                        </a:rPr>
                        <a:t> Castle Control Board &amp; Military </a:t>
                      </a:r>
                      <a:r>
                        <a:rPr lang="en-ZA" sz="1600" b="1" baseline="0" dirty="0" err="1" smtClean="0">
                          <a:effectLst/>
                          <a:latin typeface="Arial"/>
                          <a:ea typeface="Calibri"/>
                          <a:cs typeface="Times New Roman"/>
                        </a:rPr>
                        <a:t>Ombud</a:t>
                      </a:r>
                      <a:r>
                        <a:rPr lang="en-ZA" sz="1600" b="1" dirty="0" smtClean="0">
                          <a:effectLst/>
                          <a:latin typeface="Arial"/>
                          <a:ea typeface="Calibri"/>
                          <a:cs typeface="Times New Roman"/>
                        </a:rPr>
                        <a:t> </a:t>
                      </a:r>
                      <a:r>
                        <a:rPr lang="en-ZA" sz="1600" b="1" dirty="0">
                          <a:effectLst/>
                          <a:latin typeface="Arial"/>
                          <a:ea typeface="Calibri"/>
                          <a:cs typeface="Times New Roman"/>
                        </a:rPr>
                        <a:t>APP tabled in Parliament)</a:t>
                      </a:r>
                      <a:endParaRPr lang="en-GB" sz="16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17425">
                <a:tc>
                  <a:txBody>
                    <a:bodyPr/>
                    <a:lstStyle/>
                    <a:p>
                      <a:pPr algn="ctr">
                        <a:spcAft>
                          <a:spcPts val="0"/>
                        </a:spcAft>
                      </a:pPr>
                      <a:r>
                        <a:rPr lang="en-ZA" sz="1400" b="1" dirty="0">
                          <a:solidFill>
                            <a:schemeClr val="tx1"/>
                          </a:solidFill>
                          <a:effectLst/>
                          <a:latin typeface="Arial"/>
                          <a:ea typeface="Calibri"/>
                          <a:cs typeface="Times New Roman"/>
                        </a:rPr>
                        <a:t>Q1</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dirty="0">
                          <a:effectLst/>
                          <a:latin typeface="Arial"/>
                          <a:ea typeface="Calibri"/>
                          <a:cs typeface="Times New Roman"/>
                        </a:rPr>
                        <a:t>Annual target</a:t>
                      </a:r>
                      <a:endParaRPr lang="en-GB" sz="14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r h="1521975">
                <a:tc>
                  <a:txBody>
                    <a:bodyPr/>
                    <a:lstStyle/>
                    <a:p>
                      <a:pPr algn="l">
                        <a:spcAft>
                          <a:spcPts val="0"/>
                        </a:spcAft>
                      </a:pPr>
                      <a:r>
                        <a:rPr lang="en-ZA" sz="1400" b="1" dirty="0" smtClean="0">
                          <a:solidFill>
                            <a:schemeClr val="tx1"/>
                          </a:solidFill>
                          <a:effectLst/>
                          <a:latin typeface="Arial"/>
                          <a:ea typeface="Calibri"/>
                          <a:cs typeface="Times New Roman"/>
                        </a:rPr>
                        <a:t>Target</a:t>
                      </a:r>
                    </a:p>
                    <a:p>
                      <a:pPr algn="l">
                        <a:spcAft>
                          <a:spcPts val="0"/>
                        </a:spcAft>
                      </a:pPr>
                      <a:r>
                        <a:rPr lang="en-ZA" sz="1400" b="1"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p>
                    <a:p>
                      <a:pPr algn="l">
                        <a:spcAft>
                          <a:spcPts val="0"/>
                        </a:spcAft>
                      </a:pPr>
                      <a:r>
                        <a:rPr lang="en-ZA" sz="1400" b="1"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p>
                    <a:p>
                      <a:pPr algn="l">
                        <a:spcAft>
                          <a:spcPts val="0"/>
                        </a:spcAft>
                      </a:pPr>
                      <a:r>
                        <a:rPr lang="en-ZA" sz="1400" b="1"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200" dirty="0" smtClean="0">
                          <a:solidFill>
                            <a:schemeClr val="tx1"/>
                          </a:solidFill>
                          <a:effectLst/>
                          <a:latin typeface="Arial"/>
                          <a:ea typeface="Calibri"/>
                          <a:cs typeface="Times New Roman"/>
                        </a:rPr>
                        <a:t>100</a:t>
                      </a:r>
                      <a:r>
                        <a:rPr lang="en-ZA" sz="1200" dirty="0">
                          <a:solidFill>
                            <a:schemeClr val="tx1"/>
                          </a:solidFill>
                          <a:effectLst/>
                          <a:latin typeface="Arial"/>
                          <a:ea typeface="Calibri"/>
                          <a:cs typeface="Times New Roman"/>
                        </a:rPr>
                        <a:t>%</a:t>
                      </a:r>
                      <a:endParaRPr lang="en-GB" sz="1200" dirty="0">
                        <a:solidFill>
                          <a:schemeClr val="tx1"/>
                        </a:solidFill>
                        <a:effectLst/>
                        <a:latin typeface="Arial"/>
                        <a:ea typeface="Calibri"/>
                        <a:cs typeface="Times New Roman"/>
                      </a:endParaRPr>
                    </a:p>
                    <a:p>
                      <a:pPr algn="l">
                        <a:spcAft>
                          <a:spcPts val="0"/>
                        </a:spcAft>
                      </a:pPr>
                      <a:r>
                        <a:rPr lang="en-ZA" sz="1200" dirty="0">
                          <a:solidFill>
                            <a:schemeClr val="tx1"/>
                          </a:solidFill>
                          <a:effectLst/>
                          <a:latin typeface="Arial"/>
                          <a:ea typeface="Calibri"/>
                          <a:cs typeface="Times New Roman"/>
                        </a:rPr>
                        <a:t>(1 DOD APP tabled in line with National </a:t>
                      </a:r>
                      <a:r>
                        <a:rPr lang="en-ZA" sz="1200" dirty="0" smtClean="0">
                          <a:solidFill>
                            <a:schemeClr val="tx1"/>
                          </a:solidFill>
                          <a:effectLst/>
                          <a:latin typeface="Arial"/>
                          <a:ea typeface="Calibri"/>
                          <a:cs typeface="Times New Roman"/>
                        </a:rPr>
                        <a:t>Prescripts)</a:t>
                      </a:r>
                    </a:p>
                    <a:p>
                      <a:pPr algn="l">
                        <a:spcAft>
                          <a:spcPts val="0"/>
                        </a:spcAft>
                      </a:pPr>
                      <a:r>
                        <a:rPr lang="en-ZA" sz="1200" dirty="0" smtClean="0">
                          <a:solidFill>
                            <a:schemeClr val="tx1"/>
                          </a:solidFill>
                          <a:effectLst/>
                          <a:latin typeface="Arial"/>
                          <a:ea typeface="Calibri"/>
                          <a:cs typeface="Times New Roman"/>
                        </a:rPr>
                        <a:t>100%</a:t>
                      </a:r>
                      <a:endParaRPr lang="en-GB" sz="1200" dirty="0" smtClean="0">
                        <a:solidFill>
                          <a:schemeClr val="tx1"/>
                        </a:solidFill>
                        <a:effectLst/>
                        <a:latin typeface="Arial"/>
                        <a:ea typeface="Calibri"/>
                        <a:cs typeface="Times New Roman"/>
                      </a:endParaRPr>
                    </a:p>
                    <a:p>
                      <a:pPr algn="l">
                        <a:spcAft>
                          <a:spcPts val="0"/>
                        </a:spcAft>
                      </a:pPr>
                      <a:r>
                        <a:rPr lang="en-ZA" sz="1200" dirty="0" smtClean="0">
                          <a:solidFill>
                            <a:schemeClr val="tx1"/>
                          </a:solidFill>
                          <a:effectLst/>
                          <a:latin typeface="Arial"/>
                          <a:ea typeface="Calibri"/>
                          <a:cs typeface="Times New Roman"/>
                        </a:rPr>
                        <a:t>(1 ARMSCOR Corporate</a:t>
                      </a:r>
                      <a:r>
                        <a:rPr lang="en-ZA" sz="1200" baseline="0" dirty="0" smtClean="0">
                          <a:solidFill>
                            <a:schemeClr val="tx1"/>
                          </a:solidFill>
                          <a:effectLst/>
                          <a:latin typeface="Arial"/>
                          <a:ea typeface="Calibri"/>
                          <a:cs typeface="Times New Roman"/>
                        </a:rPr>
                        <a:t> Plan</a:t>
                      </a:r>
                      <a:r>
                        <a:rPr lang="en-ZA" sz="1200" dirty="0" smtClean="0">
                          <a:solidFill>
                            <a:schemeClr val="tx1"/>
                          </a:solidFill>
                          <a:effectLst/>
                          <a:latin typeface="Arial"/>
                          <a:ea typeface="Calibri"/>
                          <a:cs typeface="Times New Roman"/>
                        </a:rPr>
                        <a:t> tabled in line with National Prescripts)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100%</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 Castle Control Board APP tabled in line with National Prescripts)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100%</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 Military </a:t>
                      </a:r>
                      <a:r>
                        <a:rPr lang="en-ZA" sz="1200" dirty="0" err="1" smtClean="0">
                          <a:solidFill>
                            <a:schemeClr val="tx1"/>
                          </a:solidFill>
                          <a:effectLst/>
                          <a:latin typeface="Arial"/>
                          <a:ea typeface="Calibri"/>
                          <a:cs typeface="Times New Roman"/>
                        </a:rPr>
                        <a:t>Ombud</a:t>
                      </a:r>
                      <a:r>
                        <a:rPr lang="en-ZA" sz="1200" dirty="0" smtClean="0">
                          <a:solidFill>
                            <a:schemeClr val="tx1"/>
                          </a:solidFill>
                          <a:effectLst/>
                          <a:latin typeface="Arial"/>
                          <a:ea typeface="Calibri"/>
                          <a:cs typeface="Times New Roman"/>
                        </a:rPr>
                        <a:t> APP tabled in line with National Prescripts)</a:t>
                      </a:r>
                      <a:endParaRPr lang="en-GB" sz="1200" dirty="0" smtClean="0">
                        <a:solidFill>
                          <a:schemeClr val="tx1"/>
                        </a:solidFill>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200" dirty="0" smtClean="0">
                          <a:effectLst/>
                          <a:latin typeface="Arial"/>
                          <a:ea typeface="Calibri"/>
                          <a:cs typeface="Times New Roman"/>
                        </a:rPr>
                        <a:t>100</a:t>
                      </a:r>
                      <a:r>
                        <a:rPr lang="en-ZA" sz="1200" dirty="0">
                          <a:effectLst/>
                          <a:latin typeface="Arial"/>
                          <a:ea typeface="Calibri"/>
                          <a:cs typeface="Times New Roman"/>
                        </a:rPr>
                        <a:t>%</a:t>
                      </a:r>
                      <a:endParaRPr lang="en-GB" sz="1200" dirty="0">
                        <a:effectLst/>
                        <a:latin typeface="Arial"/>
                        <a:ea typeface="Calibri"/>
                        <a:cs typeface="Times New Roman"/>
                      </a:endParaRPr>
                    </a:p>
                    <a:p>
                      <a:pPr algn="l">
                        <a:spcAft>
                          <a:spcPts val="0"/>
                        </a:spcAft>
                      </a:pPr>
                      <a:r>
                        <a:rPr lang="en-ZA" sz="1200" dirty="0" smtClean="0">
                          <a:effectLst/>
                          <a:latin typeface="Arial"/>
                          <a:ea typeface="Calibri"/>
                          <a:cs typeface="Times New Roman"/>
                        </a:rPr>
                        <a:t>(4 tabled in line with National Prescripts)</a:t>
                      </a:r>
                      <a:endParaRPr lang="en-GB" sz="12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FFFF"/>
                    </a:solidFill>
                  </a:tcPr>
                </a:tc>
              </a:tr>
              <a:tr h="477358">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effectLst/>
                          <a:latin typeface="Arial"/>
                          <a:ea typeface="Calibri"/>
                          <a:cs typeface="Times New Roman"/>
                        </a:rPr>
                        <a:t>- </a:t>
                      </a:r>
                      <a:endParaRPr lang="en-GB" sz="1400" dirty="0" smtClean="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47803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19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055966690"/>
              </p:ext>
            </p:extLst>
          </p:nvPr>
        </p:nvGraphicFramePr>
        <p:xfrm>
          <a:off x="128464" y="729600"/>
          <a:ext cx="9649073" cy="469392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Ministry of Defence</a:t>
                      </a:r>
                      <a:endParaRPr lang="en-GB" sz="20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err="1" smtClean="0">
                          <a:effectLst/>
                          <a:latin typeface="Arial"/>
                          <a:ea typeface="Calibri"/>
                          <a:cs typeface="Times New Roman"/>
                        </a:rPr>
                        <a:t>DOD</a:t>
                      </a:r>
                      <a:r>
                        <a:rPr lang="en-ZA" sz="1600" b="1" dirty="0" smtClean="0">
                          <a:effectLst/>
                          <a:latin typeface="Arial"/>
                          <a:ea typeface="Calibri"/>
                          <a:cs typeface="Times New Roman"/>
                        </a:rPr>
                        <a:t>, </a:t>
                      </a:r>
                      <a:r>
                        <a:rPr lang="en-ZA" sz="1600" b="1" dirty="0" err="1" smtClean="0">
                          <a:effectLst/>
                          <a:latin typeface="Arial"/>
                          <a:ea typeface="Calibri"/>
                          <a:cs typeface="Times New Roman"/>
                        </a:rPr>
                        <a:t>ARMSCOR</a:t>
                      </a:r>
                      <a:r>
                        <a:rPr lang="en-ZA" sz="1600" b="1" dirty="0" smtClean="0">
                          <a:effectLst/>
                          <a:latin typeface="Arial"/>
                          <a:ea typeface="Calibri"/>
                          <a:cs typeface="Times New Roman"/>
                        </a:rPr>
                        <a:t>,</a:t>
                      </a:r>
                      <a:r>
                        <a:rPr lang="en-ZA" sz="1600" b="1" baseline="0" dirty="0" smtClean="0">
                          <a:effectLst/>
                          <a:latin typeface="Arial"/>
                          <a:ea typeface="Calibri"/>
                          <a:cs typeface="Times New Roman"/>
                        </a:rPr>
                        <a:t> Castle Control Board &amp; Military </a:t>
                      </a:r>
                      <a:r>
                        <a:rPr lang="en-ZA" sz="1600" b="1" baseline="0" dirty="0" err="1" smtClean="0">
                          <a:effectLst/>
                          <a:latin typeface="Arial"/>
                          <a:ea typeface="Calibri"/>
                          <a:cs typeface="Times New Roman"/>
                        </a:rPr>
                        <a:t>Ombud</a:t>
                      </a:r>
                      <a:r>
                        <a:rPr lang="en-ZA" sz="1600" b="1" dirty="0" smtClean="0">
                          <a:effectLst/>
                          <a:latin typeface="Arial"/>
                          <a:ea typeface="Calibri"/>
                          <a:cs typeface="Times New Roman"/>
                        </a:rPr>
                        <a:t> Annual Report tabled </a:t>
                      </a:r>
                      <a:r>
                        <a:rPr lang="en-ZA" sz="1600" b="1" dirty="0">
                          <a:effectLst/>
                          <a:latin typeface="Arial"/>
                          <a:ea typeface="Calibri"/>
                          <a:cs typeface="Times New Roman"/>
                        </a:rPr>
                        <a:t>in Parliament)</a:t>
                      </a:r>
                      <a:endParaRPr lang="en-GB" sz="16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r h="1198869">
                <a:tc>
                  <a:txBody>
                    <a:bodyPr/>
                    <a:lstStyle/>
                    <a:p>
                      <a:pPr algn="l">
                        <a:spcAft>
                          <a:spcPts val="0"/>
                        </a:spcAft>
                      </a:pPr>
                      <a:r>
                        <a:rPr lang="en-ZA" sz="1200" b="1" dirty="0">
                          <a:effectLst/>
                          <a:latin typeface="Arial"/>
                          <a:ea typeface="Calibri"/>
                          <a:cs typeface="Times New Roman"/>
                        </a:rPr>
                        <a:t>Target</a:t>
                      </a:r>
                      <a:endParaRPr lang="en-GB" sz="12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100%</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 Military </a:t>
                      </a:r>
                      <a:r>
                        <a:rPr lang="en-ZA" sz="1200" dirty="0" err="1" smtClean="0">
                          <a:solidFill>
                            <a:schemeClr val="tx1"/>
                          </a:solidFill>
                          <a:effectLst/>
                          <a:latin typeface="Arial"/>
                          <a:ea typeface="Calibri"/>
                          <a:cs typeface="Times New Roman"/>
                        </a:rPr>
                        <a:t>Ombud</a:t>
                      </a:r>
                      <a:r>
                        <a:rPr lang="en-ZA" sz="1200" dirty="0" smtClean="0">
                          <a:solidFill>
                            <a:schemeClr val="tx1"/>
                          </a:solidFill>
                          <a:effectLst/>
                          <a:latin typeface="Arial"/>
                          <a:ea typeface="Calibri"/>
                          <a:cs typeface="Times New Roman"/>
                        </a:rPr>
                        <a:t> Annual Report tabled in line with National Prescripts)</a:t>
                      </a:r>
                      <a:endParaRPr lang="en-GB" sz="1200" dirty="0" smtClean="0">
                        <a:solidFill>
                          <a:schemeClr val="tx1"/>
                        </a:solidFill>
                        <a:effectLst/>
                        <a:latin typeface="Arial"/>
                        <a:ea typeface="Calibri"/>
                        <a:cs typeface="Times New Roman"/>
                      </a:endParaRPr>
                    </a:p>
                    <a:p>
                      <a:pPr algn="l">
                        <a:spcAft>
                          <a:spcPts val="0"/>
                        </a:spcAft>
                      </a:pPr>
                      <a:endParaRPr lang="en-GB" sz="12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l">
                        <a:spcAft>
                          <a:spcPts val="0"/>
                        </a:spcAft>
                      </a:pPr>
                      <a:r>
                        <a:rPr lang="en-ZA" sz="1200" b="1" dirty="0">
                          <a:solidFill>
                            <a:schemeClr val="tx1"/>
                          </a:solidFill>
                          <a:effectLst/>
                          <a:latin typeface="Arial"/>
                          <a:ea typeface="Calibri"/>
                          <a:cs typeface="Times New Roman"/>
                        </a:rPr>
                        <a:t>Target</a:t>
                      </a:r>
                      <a:endParaRPr lang="en-GB" sz="1200" dirty="0">
                        <a:solidFill>
                          <a:schemeClr val="tx1"/>
                        </a:solidFill>
                        <a:effectLst/>
                        <a:latin typeface="Arial"/>
                        <a:ea typeface="Calibri"/>
                        <a:cs typeface="Times New Roman"/>
                      </a:endParaRPr>
                    </a:p>
                    <a:p>
                      <a:pPr algn="l">
                        <a:spcAft>
                          <a:spcPts val="0"/>
                        </a:spcAft>
                      </a:pPr>
                      <a:r>
                        <a:rPr lang="en-ZA" sz="1200" dirty="0" smtClean="0">
                          <a:solidFill>
                            <a:schemeClr val="tx1"/>
                          </a:solidFill>
                          <a:effectLst/>
                          <a:latin typeface="Arial"/>
                          <a:ea typeface="Calibri"/>
                          <a:cs typeface="Times New Roman"/>
                        </a:rPr>
                        <a:t>100</a:t>
                      </a:r>
                      <a:r>
                        <a:rPr lang="en-ZA" sz="1200" dirty="0">
                          <a:solidFill>
                            <a:schemeClr val="tx1"/>
                          </a:solidFill>
                          <a:effectLst/>
                          <a:latin typeface="Arial"/>
                          <a:ea typeface="Calibri"/>
                          <a:cs typeface="Times New Roman"/>
                        </a:rPr>
                        <a:t>%</a:t>
                      </a:r>
                      <a:endParaRPr lang="en-GB" sz="1200" dirty="0">
                        <a:solidFill>
                          <a:schemeClr val="tx1"/>
                        </a:solidFill>
                        <a:effectLst/>
                        <a:latin typeface="Arial"/>
                        <a:ea typeface="Calibri"/>
                        <a:cs typeface="Times New Roman"/>
                      </a:endParaRPr>
                    </a:p>
                    <a:p>
                      <a:pPr algn="l">
                        <a:spcAft>
                          <a:spcPts val="0"/>
                        </a:spcAft>
                      </a:pPr>
                      <a:r>
                        <a:rPr lang="en-ZA" sz="1200" dirty="0">
                          <a:solidFill>
                            <a:schemeClr val="tx1"/>
                          </a:solidFill>
                          <a:effectLst/>
                          <a:latin typeface="Arial"/>
                          <a:ea typeface="Calibri"/>
                          <a:cs typeface="Times New Roman"/>
                        </a:rPr>
                        <a:t>(1 DOD Annual Report tabled in line with National Prescripts)</a:t>
                      </a:r>
                      <a:endParaRPr lang="en-GB" sz="12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100%</a:t>
                      </a:r>
                      <a:endParaRPr lang="en-GB" sz="1200" dirty="0" smtClean="0">
                        <a:solidFill>
                          <a:schemeClr val="tx1"/>
                        </a:solidFill>
                        <a:effectLst/>
                        <a:latin typeface="Arial"/>
                        <a:ea typeface="Calibri"/>
                        <a:cs typeface="Times New Roman"/>
                      </a:endParaRPr>
                    </a:p>
                    <a:p>
                      <a:pPr algn="l">
                        <a:spcAft>
                          <a:spcPts val="0"/>
                        </a:spcAft>
                      </a:pPr>
                      <a:r>
                        <a:rPr lang="en-ZA" sz="1200" dirty="0" smtClean="0">
                          <a:solidFill>
                            <a:schemeClr val="tx1"/>
                          </a:solidFill>
                          <a:effectLst/>
                          <a:latin typeface="Arial"/>
                          <a:ea typeface="Calibri"/>
                          <a:cs typeface="Times New Roman"/>
                        </a:rPr>
                        <a:t>(1 </a:t>
                      </a:r>
                      <a:r>
                        <a:rPr lang="en-ZA" sz="1200" dirty="0" err="1" smtClean="0">
                          <a:solidFill>
                            <a:schemeClr val="tx1"/>
                          </a:solidFill>
                          <a:effectLst/>
                          <a:latin typeface="Arial"/>
                          <a:ea typeface="Calibri"/>
                          <a:cs typeface="Times New Roman"/>
                        </a:rPr>
                        <a:t>ARMSCOR</a:t>
                      </a:r>
                      <a:r>
                        <a:rPr lang="en-ZA" sz="1200" dirty="0" smtClean="0">
                          <a:solidFill>
                            <a:schemeClr val="tx1"/>
                          </a:solidFill>
                          <a:effectLst/>
                          <a:latin typeface="Arial"/>
                          <a:ea typeface="Calibri"/>
                          <a:cs typeface="Times New Roman"/>
                        </a:rPr>
                        <a:t> Annual Report tabled in line with National Prescripts)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100%</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effectLst/>
                          <a:latin typeface="Arial"/>
                          <a:ea typeface="Calibri"/>
                          <a:cs typeface="Times New Roman"/>
                        </a:rPr>
                        <a:t>(1 Castle Control Board Annual Report tabled in line with National Prescripts)</a:t>
                      </a:r>
                    </a:p>
                    <a:p>
                      <a:pPr algn="l">
                        <a:spcAft>
                          <a:spcPts val="0"/>
                        </a:spcAft>
                      </a:pPr>
                      <a:endParaRPr lang="en-GB" sz="12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smtClean="0">
                          <a:effectLst/>
                          <a:latin typeface="Arial"/>
                          <a:ea typeface="Calibri"/>
                          <a:cs typeface="Times New Roman"/>
                        </a:rPr>
                        <a:t>Target</a:t>
                      </a:r>
                      <a:endParaRPr lang="en-GB" sz="1400" b="0" dirty="0" smtClean="0">
                        <a:effectLst/>
                        <a:latin typeface="Arial"/>
                        <a:ea typeface="Calibri"/>
                        <a:cs typeface="Times New Roman"/>
                      </a:endParaRPr>
                    </a:p>
                    <a:p>
                      <a:pPr algn="l">
                        <a:spcAft>
                          <a:spcPts val="0"/>
                        </a:spcAft>
                      </a:pPr>
                      <a:r>
                        <a:rPr lang="en-ZA" sz="1200" dirty="0" smtClean="0">
                          <a:effectLst/>
                          <a:latin typeface="Arial"/>
                          <a:ea typeface="Calibri"/>
                          <a:cs typeface="Times New Roman"/>
                        </a:rPr>
                        <a:t>100</a:t>
                      </a:r>
                      <a:r>
                        <a:rPr lang="en-ZA" sz="1200" dirty="0">
                          <a:effectLst/>
                          <a:latin typeface="Arial"/>
                          <a:ea typeface="Calibri"/>
                          <a:cs typeface="Times New Roman"/>
                        </a:rPr>
                        <a:t>%</a:t>
                      </a:r>
                      <a:endParaRPr lang="en-GB" sz="1200" dirty="0">
                        <a:effectLst/>
                        <a:latin typeface="Arial"/>
                        <a:ea typeface="Calibri"/>
                        <a:cs typeface="Times New Roman"/>
                      </a:endParaRPr>
                    </a:p>
                    <a:p>
                      <a:pPr algn="l">
                        <a:spcAft>
                          <a:spcPts val="0"/>
                        </a:spcAft>
                      </a:pPr>
                      <a:r>
                        <a:rPr lang="en-ZA" sz="1200" dirty="0">
                          <a:effectLst/>
                          <a:latin typeface="Arial"/>
                          <a:ea typeface="Calibri"/>
                          <a:cs typeface="Times New Roman"/>
                        </a:rPr>
                        <a:t>(1 DOD Annual Report tabled in line with National Prescripts)</a:t>
                      </a:r>
                      <a:endParaRPr lang="en-GB" sz="12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200" dirty="0" smtClean="0">
                          <a:effectLst/>
                          <a:latin typeface="Arial"/>
                          <a:ea typeface="Calibri"/>
                          <a:cs typeface="Times New Roman"/>
                        </a:rPr>
                        <a:t>100%</a:t>
                      </a:r>
                    </a:p>
                    <a:p>
                      <a:pPr algn="l">
                        <a:spcAft>
                          <a:spcPts val="0"/>
                        </a:spcAft>
                      </a:pPr>
                      <a:r>
                        <a:rPr lang="en-ZA" sz="1200" dirty="0" smtClean="0">
                          <a:effectLst/>
                          <a:latin typeface="Arial"/>
                          <a:ea typeface="Calibri"/>
                          <a:cs typeface="Times New Roman"/>
                        </a:rPr>
                        <a:t>1 Military </a:t>
                      </a:r>
                      <a:r>
                        <a:rPr lang="en-ZA" sz="1200" dirty="0" err="1" smtClean="0">
                          <a:effectLst/>
                          <a:latin typeface="Arial"/>
                          <a:ea typeface="Calibri"/>
                          <a:cs typeface="Times New Roman"/>
                        </a:rPr>
                        <a:t>Ombud</a:t>
                      </a:r>
                      <a:r>
                        <a:rPr lang="en-ZA" sz="1200" dirty="0" smtClean="0">
                          <a:effectLst/>
                          <a:latin typeface="Arial"/>
                          <a:ea typeface="Calibri"/>
                          <a:cs typeface="Times New Roman"/>
                        </a:rPr>
                        <a:t> Annual Report was tabled in line with National Prescripts</a:t>
                      </a:r>
                      <a:endParaRPr lang="en-GB" sz="12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200" dirty="0" smtClean="0">
                          <a:effectLst/>
                          <a:latin typeface="Arial"/>
                          <a:ea typeface="Calibri"/>
                          <a:cs typeface="Times New Roman"/>
                        </a:rPr>
                        <a:t>100%</a:t>
                      </a:r>
                    </a:p>
                    <a:p>
                      <a:pPr algn="l">
                        <a:spcAft>
                          <a:spcPts val="0"/>
                        </a:spcAft>
                      </a:pPr>
                      <a:r>
                        <a:rPr lang="en-ZA" sz="1200" dirty="0" smtClean="0">
                          <a:effectLst/>
                          <a:latin typeface="Arial"/>
                          <a:ea typeface="Calibri"/>
                          <a:cs typeface="Times New Roman"/>
                        </a:rPr>
                        <a:t>1 Military </a:t>
                      </a:r>
                      <a:r>
                        <a:rPr lang="en-ZA" sz="1200" dirty="0" err="1" smtClean="0">
                          <a:effectLst/>
                          <a:latin typeface="Arial"/>
                          <a:ea typeface="Calibri"/>
                          <a:cs typeface="Times New Roman"/>
                        </a:rPr>
                        <a:t>Ombud</a:t>
                      </a:r>
                      <a:r>
                        <a:rPr lang="en-ZA" sz="1200" dirty="0" smtClean="0">
                          <a:effectLst/>
                          <a:latin typeface="Arial"/>
                          <a:ea typeface="Calibri"/>
                          <a:cs typeface="Times New Roman"/>
                        </a:rPr>
                        <a:t> Annual Report was tabled in line with National Prescripts </a:t>
                      </a:r>
                      <a:endParaRPr lang="en-GB" sz="1400" dirty="0" smtClean="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77934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C454CF2-3A6A-405E-947D-E1E27AB39C03}" type="slidenum">
              <a:rPr lang="en-GB" sz="1800" smtClean="0">
                <a:solidFill>
                  <a:schemeClr val="tx1"/>
                </a:solidFill>
              </a:rPr>
              <a:pPr/>
              <a:t>2</a:t>
            </a:fld>
            <a:endParaRPr lang="en-GB" sz="1800" dirty="0">
              <a:solidFill>
                <a:schemeClr val="tx1"/>
              </a:solidFill>
            </a:endParaRPr>
          </a:p>
        </p:txBody>
      </p:sp>
      <p:sp>
        <p:nvSpPr>
          <p:cNvPr id="3" name="Footer Placeholder 2"/>
          <p:cNvSpPr>
            <a:spLocks noGrp="1"/>
          </p:cNvSpPr>
          <p:nvPr>
            <p:ph type="ftr" sz="quarter" idx="11"/>
          </p:nvPr>
        </p:nvSpPr>
        <p:spPr/>
        <p:txBody>
          <a:bodyPr/>
          <a:lstStyle/>
          <a:p>
            <a:r>
              <a:rPr lang="en-ZA" dirty="0" smtClean="0"/>
              <a:t>RESTRICTED</a:t>
            </a:r>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Aim</a:t>
            </a:r>
            <a:endParaRPr lang="en-GB" sz="3200" b="1" dirty="0">
              <a:solidFill>
                <a:schemeClr val="bg1"/>
              </a:solidFill>
              <a:latin typeface="Arial" panose="020B0604020202020204" pitchFamily="34" charset="0"/>
              <a:cs typeface="Arial" panose="020B0604020202020204" pitchFamily="34" charset="0"/>
            </a:endParaRPr>
          </a:p>
        </p:txBody>
      </p:sp>
      <p:sp>
        <p:nvSpPr>
          <p:cNvPr id="6" name="Rectangle 13"/>
          <p:cNvSpPr>
            <a:spLocks noChangeArrowheads="1"/>
          </p:cNvSpPr>
          <p:nvPr/>
        </p:nvSpPr>
        <p:spPr bwMode="auto">
          <a:xfrm>
            <a:off x="227029" y="980728"/>
            <a:ext cx="9505056" cy="4032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ZA" sz="3200" b="1" dirty="0">
                <a:latin typeface="Arial" panose="020B0604020202020204" pitchFamily="34" charset="0"/>
                <a:cs typeface="Arial" panose="020B0604020202020204" pitchFamily="34" charset="0"/>
              </a:rPr>
              <a:t>To </a:t>
            </a:r>
            <a:r>
              <a:rPr lang="en-ZA" sz="3200" b="1" dirty="0" smtClean="0">
                <a:latin typeface="Arial" panose="020B0604020202020204" pitchFamily="34" charset="0"/>
                <a:cs typeface="Arial" panose="020B0604020202020204" pitchFamily="34" charset="0"/>
              </a:rPr>
              <a:t>present the </a:t>
            </a:r>
            <a:r>
              <a:rPr lang="en-US" sz="3200" b="1" dirty="0" smtClean="0">
                <a:latin typeface="Arial" panose="020B0604020202020204" pitchFamily="34" charset="0"/>
                <a:cs typeface="Arial" panose="020B0604020202020204" pitchFamily="34" charset="0"/>
              </a:rPr>
              <a:t>Department of Defence Financial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Non-Financial Performance on the:</a:t>
            </a:r>
          </a:p>
          <a:p>
            <a:pPr algn="ctr"/>
            <a:r>
              <a:rPr lang="en-US" sz="3200" b="1" dirty="0" smtClean="0">
                <a:latin typeface="Arial" panose="020B0604020202020204" pitchFamily="34" charset="0"/>
                <a:cs typeface="Arial" panose="020B0604020202020204" pitchFamily="34" charset="0"/>
              </a:rPr>
              <a:t> </a:t>
            </a:r>
          </a:p>
          <a:p>
            <a:pPr algn="ctr"/>
            <a:r>
              <a:rPr lang="en-US" sz="3200" b="1" dirty="0" smtClean="0">
                <a:latin typeface="Arial" panose="020B0604020202020204" pitchFamily="34" charset="0"/>
                <a:cs typeface="Arial" panose="020B0604020202020204" pitchFamily="34" charset="0"/>
              </a:rPr>
              <a:t> </a:t>
            </a:r>
            <a:r>
              <a:rPr lang="en-US" sz="3200" b="1" dirty="0" smtClean="0">
                <a:solidFill>
                  <a:srgbClr val="C00000"/>
                </a:solidFill>
                <a:latin typeface="Arial" panose="020B0604020202020204" pitchFamily="34" charset="0"/>
                <a:cs typeface="Arial" panose="020B0604020202020204" pitchFamily="34" charset="0"/>
              </a:rPr>
              <a:t>4</a:t>
            </a:r>
            <a:r>
              <a:rPr lang="en-US" sz="3200" b="1" baseline="30000" dirty="0" smtClean="0">
                <a:solidFill>
                  <a:srgbClr val="C00000"/>
                </a:solidFill>
                <a:latin typeface="Arial" panose="020B0604020202020204" pitchFamily="34" charset="0"/>
                <a:cs typeface="Arial" panose="020B0604020202020204" pitchFamily="34" charset="0"/>
              </a:rPr>
              <a:t>th</a:t>
            </a:r>
            <a:r>
              <a:rPr lang="en-US" sz="3200" b="1" dirty="0" smtClean="0">
                <a:solidFill>
                  <a:srgbClr val="C00000"/>
                </a:solidFill>
                <a:latin typeface="Arial" panose="020B0604020202020204" pitchFamily="34" charset="0"/>
                <a:cs typeface="Arial" panose="020B0604020202020204" pitchFamily="34" charset="0"/>
              </a:rPr>
              <a:t> Quarterly Performance Report FY2015/16 (summary) </a:t>
            </a:r>
          </a:p>
          <a:p>
            <a:pPr algn="ctr"/>
            <a:r>
              <a:rPr lang="en-US" sz="3200" b="1" dirty="0" smtClean="0">
                <a:latin typeface="Arial" panose="020B0604020202020204" pitchFamily="34" charset="0"/>
                <a:cs typeface="Arial" panose="020B0604020202020204" pitchFamily="34" charset="0"/>
              </a:rPr>
              <a:t>and </a:t>
            </a:r>
          </a:p>
          <a:p>
            <a:pPr algn="ctr"/>
            <a:r>
              <a:rPr lang="en-US" sz="3200" b="1" dirty="0" smtClean="0">
                <a:solidFill>
                  <a:srgbClr val="C00000"/>
                </a:solidFill>
                <a:latin typeface="Arial" panose="020B0604020202020204" pitchFamily="34" charset="0"/>
                <a:cs typeface="Arial" panose="020B0604020202020204" pitchFamily="34" charset="0"/>
              </a:rPr>
              <a:t>1</a:t>
            </a:r>
            <a:r>
              <a:rPr lang="en-US" sz="3200" b="1" baseline="30000" dirty="0" smtClean="0">
                <a:solidFill>
                  <a:srgbClr val="C00000"/>
                </a:solidFill>
                <a:latin typeface="Arial" panose="020B0604020202020204" pitchFamily="34" charset="0"/>
                <a:cs typeface="Arial" panose="020B0604020202020204" pitchFamily="34" charset="0"/>
              </a:rPr>
              <a:t>st</a:t>
            </a:r>
            <a:r>
              <a:rPr lang="en-US" sz="3200" b="1" dirty="0">
                <a:solidFill>
                  <a:srgbClr val="C00000"/>
                </a:solidFill>
                <a:latin typeface="Arial" panose="020B0604020202020204" pitchFamily="34" charset="0"/>
                <a:cs typeface="Arial" panose="020B0604020202020204" pitchFamily="34" charset="0"/>
              </a:rPr>
              <a:t> Quarterly Performance Report </a:t>
            </a:r>
            <a:r>
              <a:rPr lang="en-US" sz="3200" b="1" dirty="0" smtClean="0">
                <a:solidFill>
                  <a:srgbClr val="C00000"/>
                </a:solidFill>
                <a:latin typeface="Arial" panose="020B0604020202020204" pitchFamily="34" charset="0"/>
                <a:cs typeface="Arial" panose="020B0604020202020204" pitchFamily="34" charset="0"/>
              </a:rPr>
              <a:t>FY2016/17</a:t>
            </a:r>
          </a:p>
          <a:p>
            <a:pPr algn="ctr"/>
            <a:r>
              <a:rPr lang="en-US" sz="3200" b="1" dirty="0" smtClean="0">
                <a:solidFill>
                  <a:srgbClr val="C00000"/>
                </a:solidFill>
                <a:latin typeface="Arial" panose="020B0604020202020204" pitchFamily="34" charset="0"/>
                <a:cs typeface="Arial" panose="020B0604020202020204" pitchFamily="34" charset="0"/>
              </a:rPr>
              <a:t> </a:t>
            </a:r>
          </a:p>
          <a:p>
            <a:pPr algn="ctr"/>
            <a:r>
              <a:rPr lang="en-US" sz="3200" b="1" dirty="0" smtClean="0">
                <a:latin typeface="Arial" panose="020B0604020202020204" pitchFamily="34" charset="0"/>
                <a:cs typeface="Arial" panose="020B0604020202020204" pitchFamily="34" charset="0"/>
              </a:rPr>
              <a:t>to the Portfolio Committee of Defence and Military Veterans (PCD&amp;MV)</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62156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109546324"/>
              </p:ext>
            </p:extLst>
          </p:nvPr>
        </p:nvGraphicFramePr>
        <p:xfrm>
          <a:off x="128464" y="692696"/>
          <a:ext cx="9649073" cy="279980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The Military </a:t>
                      </a:r>
                      <a:r>
                        <a:rPr lang="en-ZA" sz="2000" b="1" dirty="0" err="1">
                          <a:effectLst/>
                          <a:latin typeface="Arial"/>
                          <a:ea typeface="Calibri"/>
                          <a:cs typeface="Times New Roman"/>
                        </a:rPr>
                        <a:t>Ombud</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(Military </a:t>
                      </a:r>
                      <a:r>
                        <a:rPr lang="en-ZA" sz="1600" b="1" dirty="0" err="1">
                          <a:effectLst/>
                          <a:latin typeface="Arial"/>
                          <a:ea typeface="Calibri"/>
                          <a:cs typeface="Times New Roman"/>
                        </a:rPr>
                        <a:t>Ombud</a:t>
                      </a:r>
                      <a:r>
                        <a:rPr lang="en-ZA" sz="1600" b="1" dirty="0">
                          <a:effectLst/>
                          <a:latin typeface="Arial"/>
                          <a:ea typeface="Calibri"/>
                          <a:cs typeface="Times New Roman"/>
                        </a:rPr>
                        <a:t> APP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Q3</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100</a:t>
                      </a:r>
                      <a:r>
                        <a:rPr lang="en-ZA" sz="1400" dirty="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(1 APP submitted to the Executive Authority)</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 APP submitted to the Executive Authority)</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230096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608559263"/>
              </p:ext>
            </p:extLst>
          </p:nvPr>
        </p:nvGraphicFramePr>
        <p:xfrm>
          <a:off x="128464" y="652264"/>
          <a:ext cx="9649073" cy="342480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The Military </a:t>
                      </a:r>
                      <a:r>
                        <a:rPr lang="en-ZA" sz="2000" b="1" dirty="0" err="1">
                          <a:effectLst/>
                          <a:latin typeface="Arial"/>
                          <a:ea typeface="Calibri"/>
                          <a:cs typeface="Times New Roman"/>
                        </a:rPr>
                        <a:t>Ombud</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Military </a:t>
                      </a:r>
                      <a:r>
                        <a:rPr lang="en-ZA" sz="1600" b="1" dirty="0" err="1">
                          <a:effectLst/>
                          <a:latin typeface="Arial"/>
                          <a:ea typeface="Calibri"/>
                          <a:cs typeface="Times New Roman"/>
                        </a:rPr>
                        <a:t>Ombud</a:t>
                      </a:r>
                      <a:r>
                        <a:rPr lang="en-ZA" sz="1600" b="1" dirty="0">
                          <a:effectLst/>
                          <a:latin typeface="Arial"/>
                          <a:ea typeface="Calibri"/>
                          <a:cs typeface="Times New Roman"/>
                        </a:rPr>
                        <a:t> Annual Report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Q3</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 Annual Report submitted to the Executive Authority</a:t>
                      </a:r>
                      <a:r>
                        <a:rPr lang="en-ZA" sz="1400" dirty="0" smtClean="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 Annual Report submitted to the Executive Authority)</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138808">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(1 Annual Report submitted to</a:t>
                      </a:r>
                      <a:r>
                        <a:rPr lang="en-ZA" sz="1400" baseline="0" dirty="0" smtClean="0">
                          <a:effectLst/>
                          <a:latin typeface="Arial"/>
                          <a:ea typeface="Calibri"/>
                          <a:cs typeface="Times New Roman"/>
                        </a:rPr>
                        <a:t> the Executive Authority)</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(1 Annual Report submitted to</a:t>
                      </a:r>
                      <a:r>
                        <a:rPr lang="en-ZA" sz="1400" baseline="0" dirty="0" smtClean="0">
                          <a:effectLst/>
                          <a:latin typeface="Arial"/>
                          <a:ea typeface="Calibri"/>
                          <a:cs typeface="Times New Roman"/>
                        </a:rPr>
                        <a:t> the Executive Authority)</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930735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694250762"/>
              </p:ext>
            </p:extLst>
          </p:nvPr>
        </p:nvGraphicFramePr>
        <p:xfrm>
          <a:off x="128464" y="692696"/>
          <a:ext cx="9649073" cy="201457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The Military </a:t>
                      </a:r>
                      <a:r>
                        <a:rPr lang="en-ZA" sz="2000" b="1" dirty="0" err="1">
                          <a:effectLst/>
                          <a:latin typeface="Arial"/>
                          <a:ea typeface="Calibri"/>
                          <a:cs typeface="Times New Roman"/>
                        </a:rPr>
                        <a:t>Ombud</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smtClean="0">
                          <a:effectLst/>
                          <a:latin typeface="Arial"/>
                          <a:ea typeface="Calibri"/>
                          <a:cs typeface="Times New Roman"/>
                        </a:rPr>
                        <a:t>Percentage of written complaints finalised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Q3</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13801">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60</a:t>
                      </a:r>
                      <a:r>
                        <a:rPr lang="en-ZA" sz="1400" dirty="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60</a:t>
                      </a:r>
                      <a:r>
                        <a:rPr lang="en-ZA" sz="1400" dirty="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60</a:t>
                      </a:r>
                      <a:r>
                        <a:rPr lang="en-ZA" sz="1400" dirty="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60</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111%</a:t>
                      </a:r>
                      <a:r>
                        <a:rPr lang="en-ZA" sz="1400" dirty="0">
                          <a:effectLst/>
                          <a:latin typeface="Arial"/>
                          <a:ea typeface="Calibri"/>
                          <a:cs typeface="Times New Roman"/>
                        </a:rPr>
                        <a:t> </a:t>
                      </a:r>
                      <a:r>
                        <a:rPr lang="en-ZA" sz="1400" dirty="0" smtClean="0">
                          <a:effectLst/>
                          <a:latin typeface="Arial"/>
                          <a:ea typeface="Calibri"/>
                          <a:cs typeface="Times New Roman"/>
                        </a:rPr>
                        <a:t>(59)</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111%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29370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44391091"/>
              </p:ext>
            </p:extLst>
          </p:nvPr>
        </p:nvGraphicFramePr>
        <p:xfrm>
          <a:off x="128464" y="692696"/>
          <a:ext cx="9649073" cy="301316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Reserve Force Council</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(2 Reports on RFC Activities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 Report on RFC Activities submitted to the Executive Authority)</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 Report on RFC Activities submitted to the Executive Authority)</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(2 Reports on RFC Activities submitted to the Executive Authority)</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r>
                        <a:rPr lang="en-ZA" sz="1400" dirty="0">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480393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049424762"/>
              </p:ext>
            </p:extLst>
          </p:nvPr>
        </p:nvGraphicFramePr>
        <p:xfrm>
          <a:off x="128464" y="692696"/>
          <a:ext cx="9649073" cy="484632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ZA" sz="2000" b="1" dirty="0">
                          <a:effectLst/>
                          <a:latin typeface="Arial"/>
                          <a:ea typeface="Calibri"/>
                          <a:cs typeface="Times New Roman"/>
                        </a:rPr>
                        <a:t>Defence Force Service Commission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(Annual Report regarding DFSC Activities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370136">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 Annual Report on DFSC Activities submitted in line with National Prescripts)</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 Annual Report on DFSC Activities submitted in line with National Prescripts)</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99435">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(1 Annual Report submitted in line with National Prescripts)</a:t>
                      </a:r>
                      <a:r>
                        <a:rPr lang="en-ZA" sz="1400" dirty="0">
                          <a:effectLst/>
                          <a:latin typeface="Arial"/>
                          <a:ea typeface="Calibri"/>
                          <a:cs typeface="Times New Roman"/>
                        </a:rPr>
                        <a:t> </a:t>
                      </a:r>
                      <a:endParaRPr lang="en-ZA" sz="1400" dirty="0" smtClean="0">
                        <a:effectLst/>
                        <a:latin typeface="Arial"/>
                        <a:ea typeface="Calibri"/>
                        <a:cs typeface="Times New Roman"/>
                      </a:endParaRPr>
                    </a:p>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(1 Annual Report submitted in line with National Prescripts)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99435">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US" sz="1400" dirty="0" smtClean="0">
                          <a:effectLst/>
                          <a:latin typeface="Arial"/>
                          <a:ea typeface="Calibri"/>
                          <a:cs typeface="Times New Roman"/>
                        </a:rPr>
                        <a:t>An electronic copy of the Annual Report on DFSC Activities for FY2015/16 was submitted to the office of the Executive Authority on 31 May 2016</a:t>
                      </a:r>
                      <a:r>
                        <a:rPr lang="en-US" sz="1400" baseline="0" dirty="0" smtClean="0">
                          <a:effectLst/>
                          <a:latin typeface="Arial"/>
                          <a:ea typeface="Calibri"/>
                          <a:cs typeface="Times New Roman"/>
                        </a:rPr>
                        <a:t> and h</a:t>
                      </a:r>
                      <a:r>
                        <a:rPr lang="en-US" sz="1400" dirty="0" smtClean="0">
                          <a:effectLst/>
                          <a:latin typeface="Arial"/>
                          <a:ea typeface="Calibri"/>
                          <a:cs typeface="Times New Roman"/>
                        </a:rPr>
                        <a:t>ard copies were submitted on 03 June 2016.</a:t>
                      </a:r>
                    </a:p>
                    <a:p>
                      <a:pPr algn="l">
                        <a:spcAft>
                          <a:spcPts val="0"/>
                        </a:spcAft>
                      </a:pPr>
                      <a:r>
                        <a:rPr lang="en-US" sz="1400" dirty="0" smtClean="0">
                          <a:effectLst/>
                          <a:latin typeface="Arial"/>
                          <a:ea typeface="Calibri"/>
                          <a:cs typeface="Times New Roman"/>
                        </a:rPr>
                        <a:t>65 Hard copies were submitted in Parliament on 14 June 2016 for tabling.</a:t>
                      </a:r>
                    </a:p>
                    <a:p>
                      <a:pPr algn="l">
                        <a:spcAft>
                          <a:spcPts val="0"/>
                        </a:spcAft>
                      </a:pPr>
                      <a:r>
                        <a:rPr lang="en-US" sz="1400" dirty="0" smtClean="0">
                          <a:effectLst/>
                          <a:latin typeface="Arial"/>
                          <a:ea typeface="Calibri"/>
                          <a:cs typeface="Times New Roman"/>
                        </a:rPr>
                        <a:t>An electronic copy of the Annual Report was submitted to be tabled in Parliament on 15 June 2016.</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808758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41110549"/>
              </p:ext>
            </p:extLst>
          </p:nvPr>
        </p:nvGraphicFramePr>
        <p:xfrm>
          <a:off x="128464" y="692696"/>
          <a:ext cx="9649073" cy="548640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Departmental Direction (Office of the Secretary for 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Percentage adherence to DOD governance promulgation </a:t>
                      </a:r>
                      <a:r>
                        <a:rPr lang="en-GB" sz="1600" b="1" dirty="0" smtClean="0">
                          <a:effectLst/>
                          <a:latin typeface="Arial"/>
                          <a:ea typeface="Calibri"/>
                          <a:cs typeface="Times New Roman"/>
                        </a:rPr>
                        <a:t>schedule</a:t>
                      </a:r>
                    </a:p>
                    <a:p>
                      <a:pPr algn="l">
                        <a:spcAft>
                          <a:spcPts val="0"/>
                        </a:spcAft>
                      </a:pPr>
                      <a:r>
                        <a:rPr lang="en-GB" sz="1600" b="1" dirty="0" smtClean="0">
                          <a:effectLst/>
                          <a:latin typeface="Arial"/>
                          <a:ea typeface="Calibri"/>
                          <a:cs typeface="Times New Roman"/>
                        </a:rPr>
                        <a:t>(SA </a:t>
                      </a:r>
                      <a:r>
                        <a:rPr lang="en-GB" sz="1600" b="1" dirty="0">
                          <a:effectLst/>
                          <a:latin typeface="Arial"/>
                          <a:ea typeface="Calibri"/>
                          <a:cs typeface="Times New Roman"/>
                        </a:rPr>
                        <a:t>Defence Review 2015 Implementation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370136">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100</a:t>
                      </a:r>
                      <a:r>
                        <a:rPr lang="en-GB" sz="1400" dirty="0">
                          <a:solidFill>
                            <a:schemeClr val="tx1"/>
                          </a:solidFill>
                          <a:effectLst/>
                          <a:latin typeface="Arial"/>
                          <a:ea typeface="Calibri"/>
                          <a:cs typeface="Times New Roman"/>
                        </a:rPr>
                        <a:t>%</a:t>
                      </a:r>
                    </a:p>
                    <a:p>
                      <a:pPr algn="l">
                        <a:spcAft>
                          <a:spcPts val="0"/>
                        </a:spcAft>
                      </a:pPr>
                      <a:r>
                        <a:rPr lang="en-GB" sz="1400" dirty="0">
                          <a:solidFill>
                            <a:schemeClr val="tx1"/>
                          </a:solidFill>
                          <a:effectLst/>
                          <a:latin typeface="Arial"/>
                          <a:ea typeface="Calibri"/>
                          <a:cs typeface="Times New Roman"/>
                        </a:rPr>
                        <a:t>(Monitor implementation of the approved SA Defence Review Implementation Plan)</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(Monitor implementation of the approved SA Defence Review Implementation Plan)</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S</a:t>
                      </a:r>
                      <a:r>
                        <a:rPr lang="en-US" sz="1400" dirty="0" err="1" smtClean="0">
                          <a:effectLst/>
                          <a:latin typeface="Arial"/>
                          <a:ea typeface="Calibri"/>
                          <a:cs typeface="Times New Roman"/>
                        </a:rPr>
                        <a:t>ubmission</a:t>
                      </a:r>
                      <a:r>
                        <a:rPr lang="en-US" sz="1400" dirty="0" smtClean="0">
                          <a:effectLst/>
                          <a:latin typeface="Arial"/>
                          <a:ea typeface="Calibri"/>
                          <a:cs typeface="Times New Roman"/>
                        </a:rPr>
                        <a:t> of the Defence Review (Milestone 1) Implementation Plan for the MOD&amp;MV approval is planned to take place during the 2</a:t>
                      </a:r>
                      <a:r>
                        <a:rPr lang="en-US" sz="1400" baseline="30000" dirty="0" smtClean="0">
                          <a:effectLst/>
                          <a:latin typeface="Arial"/>
                          <a:ea typeface="Calibri"/>
                          <a:cs typeface="Times New Roman"/>
                        </a:rPr>
                        <a:t>nd</a:t>
                      </a:r>
                      <a:r>
                        <a:rPr lang="en-US" sz="1400" dirty="0" smtClean="0">
                          <a:effectLst/>
                          <a:latin typeface="Arial"/>
                          <a:ea typeface="Calibri"/>
                          <a:cs typeface="Times New Roman"/>
                        </a:rPr>
                        <a:t> quarter of FY2016/17.</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a:ea typeface="Calibri"/>
                          <a:cs typeface="Times New Roman"/>
                        </a:rPr>
                        <a:t>Submission of the Defence Review (Milestone 1) Implementation Plan for the MOD&amp;MV approval is planned to take place during the 2</a:t>
                      </a:r>
                      <a:r>
                        <a:rPr lang="en-US" sz="1400" baseline="30000" dirty="0" smtClean="0">
                          <a:effectLst/>
                          <a:latin typeface="Arial"/>
                          <a:ea typeface="Calibri"/>
                          <a:cs typeface="Times New Roman"/>
                        </a:rPr>
                        <a:t>nd</a:t>
                      </a:r>
                      <a:r>
                        <a:rPr lang="en-US" sz="1400" dirty="0" smtClean="0">
                          <a:effectLst/>
                          <a:latin typeface="Arial"/>
                          <a:ea typeface="Calibri"/>
                          <a:cs typeface="Times New Roman"/>
                        </a:rPr>
                        <a:t> quarter of FY2016/17.</a:t>
                      </a:r>
                      <a:r>
                        <a:rPr lang="en-ZA" sz="1400" dirty="0" smtClean="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panose="020B0604020202020204" pitchFamily="34" charset="0"/>
                          <a:ea typeface="Calibri"/>
                          <a:cs typeface="Arial" panose="020B0604020202020204" pitchFamily="34" charset="0"/>
                        </a:rPr>
                        <a:t>Comment:</a:t>
                      </a:r>
                    </a:p>
                    <a:p>
                      <a:pPr algn="l">
                        <a:spcAft>
                          <a:spcPts val="0"/>
                        </a:spcAft>
                      </a:pPr>
                      <a:r>
                        <a:rPr lang="en-GB" sz="1400" kern="1200" dirty="0" smtClean="0">
                          <a:solidFill>
                            <a:schemeClr val="tx1"/>
                          </a:solidFill>
                          <a:effectLst/>
                          <a:latin typeface="Arial" panose="020B0604020202020204" pitchFamily="34" charset="0"/>
                          <a:ea typeface="+mn-ea"/>
                          <a:cs typeface="Arial" panose="020B0604020202020204" pitchFamily="34" charset="0"/>
                        </a:rPr>
                        <a:t>The SA Defence Review 2015 adoption by the National Assembly took place on 04 June 2015 and by the National Council of Provinces on 24 June 2015.</a:t>
                      </a:r>
                      <a:endParaRPr lang="en-GB" sz="1400" b="1"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800830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557634322"/>
              </p:ext>
            </p:extLst>
          </p:nvPr>
        </p:nvGraphicFramePr>
        <p:xfrm>
          <a:off x="128464" y="692696"/>
          <a:ext cx="9649073" cy="279980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Departmental Direction (Office of the Secretary for 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DOD APP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100</a:t>
                      </a:r>
                      <a:r>
                        <a:rPr lang="en-GB" sz="1400" dirty="0">
                          <a:solidFill>
                            <a:schemeClr val="tx1"/>
                          </a:solidFill>
                          <a:effectLst/>
                          <a:latin typeface="Arial"/>
                          <a:ea typeface="Calibri"/>
                          <a:cs typeface="Times New Roman"/>
                        </a:rPr>
                        <a:t>% </a:t>
                      </a:r>
                      <a:br>
                        <a:rPr lang="en-GB" sz="1400" dirty="0">
                          <a:solidFill>
                            <a:schemeClr val="tx1"/>
                          </a:solidFill>
                          <a:effectLst/>
                          <a:latin typeface="Arial"/>
                          <a:ea typeface="Calibri"/>
                          <a:cs typeface="Times New Roman"/>
                        </a:rPr>
                      </a:br>
                      <a:r>
                        <a:rPr lang="en-GB" sz="1400" dirty="0">
                          <a:solidFill>
                            <a:schemeClr val="tx1"/>
                          </a:solidFill>
                          <a:effectLst/>
                          <a:latin typeface="Arial"/>
                          <a:ea typeface="Calibri"/>
                          <a:cs typeface="Times New Roman"/>
                        </a:rPr>
                        <a:t>(1 DOD APP submitted to the Executive Authority)</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 </a:t>
                      </a:r>
                    </a:p>
                    <a:p>
                      <a:pPr algn="l">
                        <a:spcAft>
                          <a:spcPts val="0"/>
                        </a:spcAft>
                      </a:pPr>
                      <a:r>
                        <a:rPr lang="en-GB" sz="1400" dirty="0">
                          <a:effectLst/>
                          <a:latin typeface="Arial"/>
                          <a:ea typeface="Calibri"/>
                          <a:cs typeface="Times New Roman"/>
                        </a:rPr>
                        <a:t>(1 DOD APP submitted to the Executive Authority)</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195983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663730501"/>
              </p:ext>
            </p:extLst>
          </p:nvPr>
        </p:nvGraphicFramePr>
        <p:xfrm>
          <a:off x="128464" y="692696"/>
          <a:ext cx="9649073" cy="420624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Departmental Direction (Office of the Secretary for 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GB" sz="1600" b="1" dirty="0">
                          <a:effectLst/>
                          <a:latin typeface="Arial"/>
                          <a:ea typeface="Calibri"/>
                          <a:cs typeface="Times New Roman"/>
                        </a:rPr>
                        <a:t>Percentage compliance with submission dates of DOD accountability documents </a:t>
                      </a:r>
                      <a:endParaRPr lang="en-GB" sz="1600" b="1" dirty="0" smtClean="0">
                        <a:effectLst/>
                        <a:latin typeface="Arial"/>
                        <a:ea typeface="Calibri"/>
                        <a:cs typeface="Times New Roman"/>
                      </a:endParaRPr>
                    </a:p>
                    <a:p>
                      <a:pPr algn="l">
                        <a:spcAft>
                          <a:spcPts val="0"/>
                        </a:spcAft>
                      </a:pPr>
                      <a:r>
                        <a:rPr lang="en-GB" sz="1600" b="1" dirty="0" smtClean="0">
                          <a:effectLst/>
                          <a:latin typeface="Arial"/>
                          <a:ea typeface="Calibri"/>
                          <a:cs typeface="Times New Roman"/>
                        </a:rPr>
                        <a:t>(</a:t>
                      </a:r>
                      <a:r>
                        <a:rPr lang="en-GB" sz="1600" b="1" dirty="0">
                          <a:effectLst/>
                          <a:latin typeface="Arial"/>
                          <a:ea typeface="Calibri"/>
                          <a:cs typeface="Times New Roman"/>
                        </a:rPr>
                        <a:t>DOD Annual Report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100</a:t>
                      </a:r>
                      <a:r>
                        <a:rPr lang="en-GB" sz="1400" dirty="0">
                          <a:solidFill>
                            <a:schemeClr val="tx1"/>
                          </a:solidFill>
                          <a:effectLst/>
                          <a:latin typeface="Arial"/>
                          <a:ea typeface="Calibri"/>
                          <a:cs typeface="Times New Roman"/>
                        </a:rPr>
                        <a:t>%</a:t>
                      </a:r>
                    </a:p>
                    <a:p>
                      <a:pPr algn="l">
                        <a:spcAft>
                          <a:spcPts val="0"/>
                        </a:spcAft>
                      </a:pPr>
                      <a:r>
                        <a:rPr lang="en-GB" sz="1400" dirty="0">
                          <a:solidFill>
                            <a:schemeClr val="tx1"/>
                          </a:solidFill>
                          <a:effectLst/>
                          <a:latin typeface="Arial"/>
                          <a:ea typeface="Calibri"/>
                          <a:cs typeface="Times New Roman"/>
                        </a:rPr>
                        <a:t>(1 DOD Annual Report submitted to the Executive Authority)</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1"/>
                          </a:solidFill>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(1 DOD Annual Report submitted to the Executive Authority)</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DOD Annual Report (performance Information) submitted to AGSA on </a:t>
                      </a:r>
                      <a:br>
                        <a:rPr lang="en-US" sz="1400" dirty="0" smtClean="0">
                          <a:effectLst/>
                          <a:latin typeface="Arial"/>
                          <a:ea typeface="Calibri"/>
                          <a:cs typeface="Times New Roman"/>
                        </a:rPr>
                      </a:br>
                      <a:r>
                        <a:rPr lang="en-US" sz="1400" dirty="0" smtClean="0">
                          <a:effectLst/>
                          <a:latin typeface="Arial"/>
                          <a:ea typeface="Calibri"/>
                          <a:cs typeface="Times New Roman"/>
                        </a:rPr>
                        <a:t>31 May 2016 for auditing purposes and to the MOD&amp;MV for oversight purposes.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DOD</a:t>
                      </a:r>
                      <a:r>
                        <a:rPr lang="en-ZA" sz="1400" baseline="0" dirty="0" smtClean="0">
                          <a:effectLst/>
                          <a:latin typeface="Arial"/>
                          <a:ea typeface="Calibri"/>
                          <a:cs typeface="Times New Roman"/>
                        </a:rPr>
                        <a:t> </a:t>
                      </a:r>
                      <a:r>
                        <a:rPr lang="en-US" sz="1400" dirty="0" smtClean="0">
                          <a:effectLst/>
                          <a:latin typeface="Arial"/>
                          <a:ea typeface="Calibri"/>
                          <a:cs typeface="Times New Roman"/>
                        </a:rPr>
                        <a:t>Annual Report (performance Information) submitted to AGSA on </a:t>
                      </a:r>
                      <a:br>
                        <a:rPr lang="en-US" sz="1400" dirty="0" smtClean="0">
                          <a:effectLst/>
                          <a:latin typeface="Arial"/>
                          <a:ea typeface="Calibri"/>
                          <a:cs typeface="Times New Roman"/>
                        </a:rPr>
                      </a:br>
                      <a:r>
                        <a:rPr lang="en-US" sz="1400" dirty="0" smtClean="0">
                          <a:effectLst/>
                          <a:latin typeface="Arial"/>
                          <a:ea typeface="Calibri"/>
                          <a:cs typeface="Times New Roman"/>
                        </a:rPr>
                        <a:t>31 May 2016 for auditing purposes and to the MOD&amp;MV for oversight purposes.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754879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657667867"/>
              </p:ext>
            </p:extLst>
          </p:nvPr>
        </p:nvGraphicFramePr>
        <p:xfrm>
          <a:off x="128464" y="692696"/>
          <a:ext cx="9649073" cy="5466602"/>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Departmental Direction (Office of the Secretary for 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Established DOD strategic research capability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Policy </a:t>
                      </a:r>
                      <a:r>
                        <a:rPr lang="en-GB" sz="1400" dirty="0">
                          <a:solidFill>
                            <a:schemeClr val="tx1"/>
                          </a:solidFill>
                          <a:effectLst/>
                          <a:latin typeface="Arial"/>
                          <a:ea typeface="Calibri"/>
                          <a:cs typeface="Times New Roman"/>
                        </a:rPr>
                        <a:t>Research Unit Concept document approved</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Policy </a:t>
                      </a:r>
                      <a:r>
                        <a:rPr lang="en-GB" sz="1400" dirty="0">
                          <a:effectLst/>
                          <a:latin typeface="Arial"/>
                          <a:ea typeface="Calibri"/>
                          <a:cs typeface="Times New Roman"/>
                        </a:rPr>
                        <a:t>Research Unit Concept document approved</a:t>
                      </a:r>
                      <a:r>
                        <a:rPr lang="en-ZA" sz="1400" dirty="0">
                          <a:effectLst/>
                          <a:latin typeface="Arial"/>
                          <a:ea typeface="Calibri"/>
                          <a:cs typeface="Times New Roman"/>
                        </a:rPr>
                        <a:t> </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panose="020B0604020202020204" pitchFamily="34" charset="0"/>
                          <a:ea typeface="Calibri"/>
                          <a:cs typeface="Arial" panose="020B0604020202020204" pitchFamily="34" charset="0"/>
                        </a:rPr>
                        <a:t>Actual</a:t>
                      </a:r>
                      <a:endParaRPr lang="en-GB" sz="1400" dirty="0">
                        <a:effectLst/>
                        <a:latin typeface="Arial" panose="020B0604020202020204" pitchFamily="34" charset="0"/>
                        <a:ea typeface="Calibri"/>
                        <a:cs typeface="Arial" panose="020B0604020202020204" pitchFamily="34" charset="0"/>
                      </a:endParaRPr>
                    </a:p>
                    <a:p>
                      <a:pPr algn="l">
                        <a:spcAft>
                          <a:spcPts val="0"/>
                        </a:spcAft>
                      </a:pPr>
                      <a:r>
                        <a:rPr lang="en-GB" sz="1400" kern="1200" dirty="0" smtClean="0">
                          <a:solidFill>
                            <a:schemeClr val="tx1"/>
                          </a:solidFill>
                          <a:effectLst/>
                          <a:latin typeface="Arial" panose="020B0604020202020204" pitchFamily="34" charset="0"/>
                          <a:ea typeface="+mn-ea"/>
                          <a:cs typeface="Arial" panose="020B0604020202020204" pitchFamily="34" charset="0"/>
                        </a:rPr>
                        <a:t>The DOD Strategic Research Capability will be incorporated into the structure and function of the Chief Defence Scientist.  A position paper was compiled and submitted to the Defence Review Implementation Planning Team for inclusion in the Defence Review 2015 (Milestone 1) Implementation Plan.</a:t>
                      </a:r>
                      <a:r>
                        <a:rPr lang="en-ZA" sz="1200" dirty="0">
                          <a:effectLst/>
                          <a:latin typeface="Arial" panose="020B0604020202020204" pitchFamily="34" charset="0"/>
                          <a:ea typeface="Calibri"/>
                          <a:cs typeface="Arial" panose="020B0604020202020204" pitchFamily="34" charset="0"/>
                        </a:rPr>
                        <a:t> </a:t>
                      </a:r>
                      <a:endParaRPr lang="en-ZA" sz="1200" dirty="0" smtClean="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panose="020B0604020202020204" pitchFamily="34" charset="0"/>
                          <a:ea typeface="Calibri"/>
                          <a:cs typeface="Arial" panose="020B0604020202020204" pitchFamily="34" charset="0"/>
                        </a:rPr>
                        <a:t>Actual</a:t>
                      </a:r>
                      <a:endParaRPr lang="en-GB" sz="1400" dirty="0">
                        <a:solidFill>
                          <a:schemeClr val="tx1"/>
                        </a:solidFill>
                        <a:effectLst/>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panose="020B0604020202020204" pitchFamily="34" charset="0"/>
                        <a:ea typeface="Calibri"/>
                        <a:cs typeface="Arial" panose="020B0604020202020204" pitchFamily="34" charset="0"/>
                      </a:endParaRPr>
                    </a:p>
                    <a:p>
                      <a:pPr algn="l">
                        <a:spcAft>
                          <a:spcPts val="0"/>
                        </a:spcAft>
                      </a:pPr>
                      <a:r>
                        <a:rPr lang="en-ZA" sz="1400" dirty="0">
                          <a:solidFill>
                            <a:schemeClr val="tx1"/>
                          </a:solidFill>
                          <a:effectLst/>
                          <a:latin typeface="Arial" panose="020B0604020202020204" pitchFamily="34" charset="0"/>
                          <a:ea typeface="Calibri"/>
                          <a:cs typeface="Arial" panose="020B0604020202020204" pitchFamily="34" charset="0"/>
                        </a:rPr>
                        <a:t> </a:t>
                      </a:r>
                      <a:endParaRPr lang="en-GB" sz="1400" dirty="0">
                        <a:solidFill>
                          <a:schemeClr val="tx1"/>
                        </a:solidFill>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panose="020B0604020202020204" pitchFamily="34" charset="0"/>
                          <a:ea typeface="Calibri"/>
                          <a:cs typeface="Arial" panose="020B0604020202020204" pitchFamily="34" charset="0"/>
                        </a:rPr>
                        <a:t>Actual</a:t>
                      </a:r>
                      <a:endParaRPr lang="en-GB" sz="1400" dirty="0">
                        <a:solidFill>
                          <a:schemeClr val="tx1"/>
                        </a:solidFill>
                        <a:effectLst/>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panose="020B0604020202020204" pitchFamily="34" charset="0"/>
                        <a:ea typeface="Calibri"/>
                        <a:cs typeface="Arial" panose="020B0604020202020204" pitchFamily="34" charset="0"/>
                      </a:endParaRPr>
                    </a:p>
                    <a:p>
                      <a:pPr algn="l">
                        <a:spcAft>
                          <a:spcPts val="0"/>
                        </a:spcAft>
                      </a:pPr>
                      <a:r>
                        <a:rPr lang="en-ZA" sz="1400" dirty="0">
                          <a:solidFill>
                            <a:schemeClr val="tx1"/>
                          </a:solidFill>
                          <a:effectLst/>
                          <a:latin typeface="Arial" panose="020B0604020202020204" pitchFamily="34" charset="0"/>
                          <a:ea typeface="Calibri"/>
                          <a:cs typeface="Arial" panose="020B0604020202020204" pitchFamily="34" charset="0"/>
                        </a:rPr>
                        <a:t> </a:t>
                      </a:r>
                      <a:endParaRPr lang="en-GB" sz="1400" dirty="0">
                        <a:solidFill>
                          <a:schemeClr val="tx1"/>
                        </a:solidFill>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panose="020B0604020202020204" pitchFamily="34" charset="0"/>
                          <a:ea typeface="Calibri"/>
                          <a:cs typeface="Arial" panose="020B0604020202020204" pitchFamily="34" charset="0"/>
                        </a:rPr>
                        <a:t>Actual</a:t>
                      </a:r>
                      <a:endParaRPr lang="en-GB" sz="1400" dirty="0">
                        <a:solidFill>
                          <a:schemeClr val="tx1"/>
                        </a:solidFill>
                        <a:effectLst/>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panose="020B0604020202020204" pitchFamily="34" charset="0"/>
                          <a:ea typeface="Calibri"/>
                          <a:cs typeface="Arial" panose="020B0604020202020204" pitchFamily="34" charset="0"/>
                        </a:rPr>
                        <a:t>Overall Progress</a:t>
                      </a:r>
                      <a:endParaRPr lang="en-GB" sz="1400" dirty="0">
                        <a:effectLst/>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latin typeface="Arial" panose="020B0604020202020204" pitchFamily="34" charset="0"/>
                          <a:ea typeface="+mn-ea"/>
                          <a:cs typeface="Arial" panose="020B0604020202020204" pitchFamily="34" charset="0"/>
                        </a:rPr>
                        <a:t>The DOD Strategic Research Capability will be incorporated into the structure and function of the Chief Defence Scientist.  A position paper was compiled and submitted to the Defence Review Implementation Planning Team for inclusion in the Defence Review 2015 (Milestone 1) Implementation Plan.</a:t>
                      </a:r>
                      <a:r>
                        <a:rPr lang="en-ZA" sz="1200" dirty="0" smtClean="0">
                          <a:effectLst/>
                          <a:latin typeface="Arial" panose="020B0604020202020204" pitchFamily="34" charset="0"/>
                          <a:ea typeface="Calibri"/>
                          <a:cs typeface="Arial" panose="020B0604020202020204" pitchFamily="34" charset="0"/>
                        </a:rPr>
                        <a:t> </a:t>
                      </a:r>
                      <a:r>
                        <a:rPr lang="en-ZA" sz="1400" dirty="0">
                          <a:effectLst/>
                          <a:latin typeface="Arial" panose="020B0604020202020204" pitchFamily="34" charset="0"/>
                          <a:ea typeface="Calibri"/>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032494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29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782824866"/>
              </p:ext>
            </p:extLst>
          </p:nvPr>
        </p:nvGraphicFramePr>
        <p:xfrm>
          <a:off x="128464" y="692696"/>
          <a:ext cx="9649073" cy="2375976"/>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Departmental </a:t>
                      </a:r>
                      <a:r>
                        <a:rPr lang="en-US" sz="2000" b="1" dirty="0">
                          <a:effectLst/>
                          <a:latin typeface="Arial"/>
                          <a:ea typeface="Calibri"/>
                          <a:cs typeface="Times New Roman"/>
                        </a:rPr>
                        <a:t>Direction (Government Information Technology </a:t>
                      </a:r>
                      <a:r>
                        <a:rPr lang="en-US" sz="2000" b="1" dirty="0" smtClean="0">
                          <a:effectLst/>
                          <a:latin typeface="Arial"/>
                          <a:ea typeface="Calibri"/>
                          <a:cs typeface="Times New Roman"/>
                        </a:rPr>
                        <a:t>Officer)</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Information and Communication Systems Policy Development Plan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Q3</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ysClr val="windowText" lastClr="000000"/>
                          </a:solidFill>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100</a:t>
                      </a:r>
                      <a:r>
                        <a:rPr lang="en-ZA" sz="1400" dirty="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(Monitor and Review)</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(Monitor and Review)</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ysClr val="windowText" lastClr="000000"/>
                          </a:solidFill>
                          <a:effectLst/>
                          <a:latin typeface="Arial"/>
                          <a:ea typeface="Calibri"/>
                          <a:cs typeface="Times New Roman"/>
                        </a:rPr>
                        <a:t>Actual</a:t>
                      </a:r>
                      <a:endParaRPr lang="en-GB" sz="1400" b="0" dirty="0" smtClean="0">
                        <a:solidFill>
                          <a:sysClr val="windowText" lastClr="000000"/>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481854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dirty="0" smtClean="0"/>
              <a:t>RESTRICTED</a:t>
            </a:r>
            <a:endParaRPr lang="en-GB" dirty="0"/>
          </a:p>
        </p:txBody>
      </p:sp>
      <p:sp>
        <p:nvSpPr>
          <p:cNvPr id="3" name="Slide Number Placeholder 2"/>
          <p:cNvSpPr>
            <a:spLocks noGrp="1"/>
          </p:cNvSpPr>
          <p:nvPr>
            <p:ph type="sldNum" sz="quarter" idx="12"/>
          </p:nvPr>
        </p:nvSpPr>
        <p:spPr>
          <a:xfrm>
            <a:off x="7329264" y="6381328"/>
            <a:ext cx="2311400" cy="365125"/>
          </a:xfrm>
        </p:spPr>
        <p:txBody>
          <a:bodyPr/>
          <a:lstStyle/>
          <a:p>
            <a:fld id="{3C454CF2-3A6A-405E-947D-E1E27AB39C03}" type="slidenum">
              <a:rPr lang="en-GB" sz="1800" smtClean="0">
                <a:solidFill>
                  <a:schemeClr val="tx1"/>
                </a:solidFill>
              </a:rPr>
              <a:pPr/>
              <a:t>3</a:t>
            </a:fld>
            <a:endParaRPr lang="en-GB" sz="1800" dirty="0">
              <a:solidFill>
                <a:schemeClr val="tx1"/>
              </a:solidFill>
            </a:endParaRPr>
          </a:p>
        </p:txBody>
      </p:sp>
      <p:sp>
        <p:nvSpPr>
          <p:cNvPr id="4" name="TextBox 3"/>
          <p:cNvSpPr txBox="1"/>
          <p:nvPr/>
        </p:nvSpPr>
        <p:spPr>
          <a:xfrm>
            <a:off x="0" y="-4737"/>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Scope</a:t>
            </a:r>
            <a:endParaRPr lang="en-GB" sz="3200" b="1" dirty="0">
              <a:solidFill>
                <a:schemeClr val="bg1"/>
              </a:solidFill>
              <a:latin typeface="Arial" panose="020B0604020202020204" pitchFamily="34" charset="0"/>
              <a:cs typeface="Arial" panose="020B0604020202020204" pitchFamily="34" charset="0"/>
            </a:endParaRPr>
          </a:p>
        </p:txBody>
      </p:sp>
      <p:sp>
        <p:nvSpPr>
          <p:cNvPr id="5" name="Rectangle 7"/>
          <p:cNvSpPr txBox="1">
            <a:spLocks noChangeArrowheads="1"/>
          </p:cNvSpPr>
          <p:nvPr/>
        </p:nvSpPr>
        <p:spPr>
          <a:xfrm>
            <a:off x="56456" y="620688"/>
            <a:ext cx="9721080" cy="55446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tx1"/>
              </a:buClr>
              <a:buFont typeface="Wingdings" panose="05000000000000000000" pitchFamily="2" charset="2"/>
              <a:buChar char="§"/>
              <a:defRPr/>
            </a:pPr>
            <a:r>
              <a:rPr lang="en-GB" sz="2800" b="1" dirty="0" smtClean="0">
                <a:latin typeface="Arial" charset="0"/>
              </a:rPr>
              <a:t>Legislative Requirements</a:t>
            </a:r>
          </a:p>
          <a:p>
            <a:pPr marL="0" indent="0">
              <a:buClr>
                <a:schemeClr val="tx1"/>
              </a:buClr>
              <a:buNone/>
              <a:defRPr/>
            </a:pPr>
            <a:endParaRPr lang="en-GB" sz="2800" b="1" dirty="0" smtClean="0">
              <a:latin typeface="Arial" charset="0"/>
            </a:endParaRPr>
          </a:p>
          <a:p>
            <a:pPr>
              <a:buClr>
                <a:schemeClr val="tx1"/>
              </a:buClr>
              <a:buFont typeface="Wingdings" panose="05000000000000000000" pitchFamily="2" charset="2"/>
              <a:buChar char="§"/>
              <a:defRPr/>
            </a:pPr>
            <a:r>
              <a:rPr lang="en-US" sz="2800" b="1" dirty="0" smtClean="0">
                <a:latin typeface="Arial" charset="0"/>
              </a:rPr>
              <a:t>4</a:t>
            </a:r>
            <a:r>
              <a:rPr lang="en-US" sz="2800" b="1" baseline="30000" dirty="0" smtClean="0">
                <a:latin typeface="Arial" charset="0"/>
              </a:rPr>
              <a:t>th</a:t>
            </a:r>
            <a:r>
              <a:rPr lang="en-US" sz="2800" b="1" dirty="0" smtClean="0">
                <a:latin typeface="Arial" charset="0"/>
              </a:rPr>
              <a:t> Quarterly </a:t>
            </a:r>
            <a:r>
              <a:rPr lang="en-US" sz="2800" b="1" dirty="0">
                <a:latin typeface="Arial" charset="0"/>
              </a:rPr>
              <a:t>Performance Report </a:t>
            </a:r>
            <a:r>
              <a:rPr lang="en-US" sz="2800" b="1" dirty="0" smtClean="0">
                <a:latin typeface="Arial" charset="0"/>
              </a:rPr>
              <a:t>FY2015/16:</a:t>
            </a:r>
          </a:p>
          <a:p>
            <a:pPr marL="1027113" lvl="1" indent="-627063">
              <a:buClr>
                <a:schemeClr val="tx1"/>
              </a:buClr>
              <a:buFont typeface="Arial" panose="020B0604020202020204" pitchFamily="34" charset="0"/>
              <a:buChar char="•"/>
              <a:tabLst>
                <a:tab pos="2119313" algn="l"/>
              </a:tabLst>
              <a:defRPr/>
            </a:pPr>
            <a:r>
              <a:rPr lang="en-US" sz="2400" b="1" dirty="0" smtClean="0">
                <a:latin typeface="Arial" charset="0"/>
              </a:rPr>
              <a:t>Non-Financial </a:t>
            </a:r>
            <a:r>
              <a:rPr lang="en-US" sz="2400" b="1" dirty="0">
                <a:latin typeface="Arial" charset="0"/>
              </a:rPr>
              <a:t>Performance Information 		</a:t>
            </a:r>
          </a:p>
          <a:p>
            <a:pPr marL="1027113" lvl="1" indent="-627063">
              <a:buClr>
                <a:schemeClr val="tx1"/>
              </a:buClr>
              <a:buFont typeface="Arial" panose="020B0604020202020204" pitchFamily="34" charset="0"/>
              <a:buChar char="•"/>
              <a:tabLst>
                <a:tab pos="2119313" algn="l"/>
              </a:tabLst>
              <a:defRPr/>
            </a:pPr>
            <a:r>
              <a:rPr lang="fr-FR" sz="2400" b="1" dirty="0" smtClean="0">
                <a:latin typeface="Arial" charset="0"/>
              </a:rPr>
              <a:t>Financial </a:t>
            </a:r>
            <a:r>
              <a:rPr lang="fr-FR" sz="2400" b="1" dirty="0">
                <a:latin typeface="Arial" charset="0"/>
              </a:rPr>
              <a:t>Performance </a:t>
            </a:r>
            <a:r>
              <a:rPr lang="fr-FR" sz="2400" b="1" dirty="0" smtClean="0">
                <a:latin typeface="Arial" charset="0"/>
              </a:rPr>
              <a:t>Information</a:t>
            </a:r>
          </a:p>
          <a:p>
            <a:pPr marL="1027113" lvl="1" indent="-627063">
              <a:buClr>
                <a:schemeClr val="tx1"/>
              </a:buClr>
              <a:buFont typeface="Wingdings" panose="05000000000000000000" pitchFamily="2" charset="2"/>
              <a:buChar char="§"/>
              <a:tabLst>
                <a:tab pos="2119313" algn="l"/>
              </a:tabLst>
              <a:defRPr/>
            </a:pPr>
            <a:endParaRPr lang="fr-FR" sz="2400" b="1" dirty="0" smtClean="0">
              <a:latin typeface="Arial" charset="0"/>
            </a:endParaRPr>
          </a:p>
          <a:p>
            <a:pPr marL="566738" lvl="1" indent="-566738">
              <a:buClr>
                <a:schemeClr val="tx1"/>
              </a:buClr>
              <a:buFont typeface="Wingdings" panose="05000000000000000000" pitchFamily="2" charset="2"/>
              <a:buChar char="§"/>
              <a:tabLst>
                <a:tab pos="566738" algn="l"/>
                <a:tab pos="2119313" algn="l"/>
              </a:tabLst>
              <a:defRPr/>
            </a:pPr>
            <a:r>
              <a:rPr lang="en-US" b="1" dirty="0" smtClean="0">
                <a:latin typeface="Arial" charset="0"/>
              </a:rPr>
              <a:t>1</a:t>
            </a:r>
            <a:r>
              <a:rPr lang="en-US" b="1" baseline="30000" dirty="0" smtClean="0">
                <a:latin typeface="Arial" charset="0"/>
              </a:rPr>
              <a:t>st</a:t>
            </a:r>
            <a:r>
              <a:rPr lang="en-US" b="1" dirty="0" smtClean="0">
                <a:latin typeface="Arial" charset="0"/>
              </a:rPr>
              <a:t> Quarterly </a:t>
            </a:r>
            <a:r>
              <a:rPr lang="en-US" b="1" dirty="0">
                <a:latin typeface="Arial" charset="0"/>
              </a:rPr>
              <a:t>Performance Report </a:t>
            </a:r>
            <a:r>
              <a:rPr lang="en-US" b="1" dirty="0" smtClean="0">
                <a:latin typeface="Arial" charset="0"/>
              </a:rPr>
              <a:t>FY2016/17</a:t>
            </a:r>
          </a:p>
          <a:p>
            <a:pPr marL="1027113" lvl="1" indent="-627063">
              <a:buClr>
                <a:schemeClr val="tx1"/>
              </a:buClr>
              <a:buFont typeface="Arial" panose="020B0604020202020204" pitchFamily="34" charset="0"/>
              <a:buChar char="•"/>
              <a:tabLst>
                <a:tab pos="2119313" algn="l"/>
              </a:tabLst>
              <a:defRPr/>
            </a:pPr>
            <a:r>
              <a:rPr lang="en-US" sz="2400" b="1" dirty="0" smtClean="0">
                <a:latin typeface="Arial" charset="0"/>
              </a:rPr>
              <a:t>Non-Financial </a:t>
            </a:r>
            <a:r>
              <a:rPr lang="en-US" sz="2400" b="1" dirty="0">
                <a:latin typeface="Arial" charset="0"/>
              </a:rPr>
              <a:t>Performance </a:t>
            </a:r>
            <a:r>
              <a:rPr lang="en-US" sz="2400" b="1" dirty="0" smtClean="0">
                <a:latin typeface="Arial" charset="0"/>
              </a:rPr>
              <a:t>Information </a:t>
            </a:r>
          </a:p>
          <a:p>
            <a:pPr marL="1027113" lvl="1" indent="-627063">
              <a:buClr>
                <a:schemeClr val="tx1"/>
              </a:buClr>
              <a:buFont typeface="Arial" panose="020B0604020202020204" pitchFamily="34" charset="0"/>
              <a:buChar char="•"/>
              <a:tabLst>
                <a:tab pos="2119313" algn="l"/>
              </a:tabLst>
              <a:defRPr/>
            </a:pPr>
            <a:r>
              <a:rPr lang="fr-FR" sz="2400" b="1" dirty="0" smtClean="0">
                <a:latin typeface="Arial" charset="0"/>
              </a:rPr>
              <a:t>Financial </a:t>
            </a:r>
            <a:r>
              <a:rPr lang="fr-FR" sz="2400" b="1" dirty="0">
                <a:latin typeface="Arial" charset="0"/>
              </a:rPr>
              <a:t>Performance </a:t>
            </a:r>
            <a:r>
              <a:rPr lang="fr-FR" sz="2400" b="1" dirty="0" smtClean="0">
                <a:latin typeface="Arial" charset="0"/>
              </a:rPr>
              <a:t>Information</a:t>
            </a:r>
          </a:p>
          <a:p>
            <a:pPr marL="1027113" lvl="1" indent="-627063">
              <a:buClr>
                <a:schemeClr val="tx1"/>
              </a:buClr>
              <a:buFont typeface="Arial" panose="020B0604020202020204" pitchFamily="34" charset="0"/>
              <a:buChar char="•"/>
              <a:tabLst>
                <a:tab pos="2119313" algn="l"/>
              </a:tabLst>
              <a:defRPr/>
            </a:pPr>
            <a:r>
              <a:rPr lang="fr-FR" sz="2400" b="1" dirty="0" err="1">
                <a:latin typeface="Arial" charset="0"/>
              </a:rPr>
              <a:t>Defence</a:t>
            </a:r>
            <a:r>
              <a:rPr lang="fr-FR" sz="2400" b="1" dirty="0">
                <a:latin typeface="Arial" charset="0"/>
              </a:rPr>
              <a:t> </a:t>
            </a:r>
            <a:r>
              <a:rPr lang="fr-FR" sz="2400" b="1" dirty="0" err="1">
                <a:latin typeface="Arial" charset="0"/>
              </a:rPr>
              <a:t>Review</a:t>
            </a:r>
            <a:r>
              <a:rPr lang="fr-FR" sz="2400" b="1" dirty="0">
                <a:latin typeface="Arial" charset="0"/>
              </a:rPr>
              <a:t>  </a:t>
            </a:r>
            <a:r>
              <a:rPr lang="fr-FR" sz="2400" b="1" dirty="0" err="1">
                <a:latin typeface="Arial" charset="0"/>
              </a:rPr>
              <a:t>Milestone</a:t>
            </a:r>
            <a:r>
              <a:rPr lang="fr-FR" sz="2400" b="1" dirty="0">
                <a:latin typeface="Arial" charset="0"/>
              </a:rPr>
              <a:t> 1 </a:t>
            </a:r>
            <a:r>
              <a:rPr lang="fr-FR" sz="2400" b="1" dirty="0" err="1">
                <a:latin typeface="Arial" charset="0"/>
              </a:rPr>
              <a:t>Implementation</a:t>
            </a:r>
            <a:r>
              <a:rPr lang="fr-FR" sz="2400" b="1" dirty="0">
                <a:latin typeface="Arial" charset="0"/>
              </a:rPr>
              <a:t> Progress</a:t>
            </a:r>
          </a:p>
          <a:p>
            <a:pPr marL="1027113" lvl="1" indent="-627063">
              <a:buClr>
                <a:schemeClr val="tx1"/>
              </a:buClr>
              <a:buFont typeface="Wingdings" panose="05000000000000000000" pitchFamily="2" charset="2"/>
              <a:buChar char="§"/>
              <a:tabLst>
                <a:tab pos="2119313" algn="l"/>
              </a:tabLst>
              <a:defRPr/>
            </a:pPr>
            <a:endParaRPr lang="fr-FR" sz="2400" b="1" dirty="0">
              <a:latin typeface="Arial" charset="0"/>
            </a:endParaRPr>
          </a:p>
          <a:p>
            <a:pPr marL="966788" lvl="2" indent="-566738">
              <a:buClr>
                <a:schemeClr val="tx1"/>
              </a:buClr>
              <a:buFont typeface="Wingdings" panose="05000000000000000000" pitchFamily="2" charset="2"/>
              <a:buChar char="v"/>
              <a:tabLst>
                <a:tab pos="566738" algn="l"/>
                <a:tab pos="2119313" algn="l"/>
              </a:tabLst>
              <a:defRPr/>
            </a:pPr>
            <a:endParaRPr lang="en-US" b="1" dirty="0" smtClean="0">
              <a:latin typeface="Arial" charset="0"/>
            </a:endParaRPr>
          </a:p>
        </p:txBody>
      </p:sp>
    </p:spTree>
    <p:extLst>
      <p:ext uri="{BB962C8B-B14F-4D97-AF65-F5344CB8AC3E}">
        <p14:creationId xmlns:p14="http://schemas.microsoft.com/office/powerpoint/2010/main" xmlns="" val="2372728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165460271"/>
              </p:ext>
            </p:extLst>
          </p:nvPr>
        </p:nvGraphicFramePr>
        <p:xfrm>
          <a:off x="128464" y="764704"/>
          <a:ext cx="9649073" cy="2375976"/>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Departmental </a:t>
                      </a:r>
                      <a:r>
                        <a:rPr lang="en-US" sz="2000" b="1" dirty="0">
                          <a:effectLst/>
                          <a:latin typeface="Arial"/>
                          <a:ea typeface="Calibri"/>
                          <a:cs typeface="Times New Roman"/>
                        </a:rPr>
                        <a:t>Direction (Government Information Technology </a:t>
                      </a:r>
                      <a:r>
                        <a:rPr lang="en-US" sz="2000" b="1" dirty="0" smtClean="0">
                          <a:effectLst/>
                          <a:latin typeface="Arial"/>
                          <a:ea typeface="Calibri"/>
                          <a:cs typeface="Times New Roman"/>
                        </a:rPr>
                        <a:t>Officer)</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Department of Defence Strategy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100</a:t>
                      </a:r>
                      <a:r>
                        <a:rPr lang="en-GB" sz="1400" dirty="0">
                          <a:solidFill>
                            <a:schemeClr val="tx1"/>
                          </a:solidFill>
                          <a:effectLst/>
                          <a:latin typeface="Arial"/>
                          <a:ea typeface="Calibri"/>
                          <a:cs typeface="Times New Roman"/>
                        </a:rPr>
                        <a:t>%</a:t>
                      </a:r>
                    </a:p>
                    <a:p>
                      <a:pPr algn="l">
                        <a:spcAft>
                          <a:spcPts val="0"/>
                        </a:spcAft>
                      </a:pPr>
                      <a:r>
                        <a:rPr lang="en-GB" sz="1400" dirty="0">
                          <a:solidFill>
                            <a:schemeClr val="tx1"/>
                          </a:solidFill>
                          <a:effectLst/>
                          <a:latin typeface="Arial"/>
                          <a:ea typeface="Calibri"/>
                          <a:cs typeface="Times New Roman"/>
                        </a:rPr>
                        <a:t>(Monitor and Review)</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(Monitor and Review)</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23236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623750580"/>
              </p:ext>
            </p:extLst>
          </p:nvPr>
        </p:nvGraphicFramePr>
        <p:xfrm>
          <a:off x="128464" y="692696"/>
          <a:ext cx="9649073" cy="261163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Policy and Planning</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(Policy)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ZA" sz="1400" dirty="0" smtClean="0">
                          <a:effectLst/>
                          <a:latin typeface="Arial"/>
                          <a:ea typeface="Calibri"/>
                          <a:cs typeface="Times New Roman"/>
                        </a:rPr>
                        <a:t>Policy advice and quality assurance on 25 DODIs provided. Three</a:t>
                      </a:r>
                      <a:r>
                        <a:rPr lang="en-ZA" sz="1400" baseline="0" dirty="0" smtClean="0">
                          <a:effectLst/>
                          <a:latin typeface="Arial"/>
                          <a:ea typeface="Calibri"/>
                          <a:cs typeface="Times New Roman"/>
                        </a:rPr>
                        <a:t> policies processed for approval and promulgation.</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893822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63020439"/>
              </p:ext>
            </p:extLst>
          </p:nvPr>
        </p:nvGraphicFramePr>
        <p:xfrm>
          <a:off x="128464" y="692696"/>
          <a:ext cx="9649073" cy="30383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Policy and Planning</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Percentage adherence to DOD governance promulgation schedule (Strategy)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ZA" sz="1400" dirty="0" smtClean="0">
                          <a:effectLst/>
                          <a:latin typeface="Arial"/>
                          <a:ea typeface="Calibri"/>
                          <a:cs typeface="Times New Roman"/>
                        </a:rPr>
                        <a:t>2 Strategic Interventions:</a:t>
                      </a:r>
                    </a:p>
                    <a:p>
                      <a:pPr marL="285750" indent="-285750" algn="l">
                        <a:spcAft>
                          <a:spcPts val="0"/>
                        </a:spcAft>
                        <a:buFontTx/>
                        <a:buChar char="-"/>
                      </a:pPr>
                      <a:r>
                        <a:rPr lang="en-ZA" sz="1400" dirty="0" smtClean="0">
                          <a:effectLst/>
                          <a:latin typeface="Arial"/>
                          <a:ea typeface="Calibri"/>
                          <a:cs typeface="Times New Roman"/>
                        </a:rPr>
                        <a:t>DOD Strat Plan Work Session 04-05 May 2016.</a:t>
                      </a:r>
                    </a:p>
                    <a:p>
                      <a:pPr marL="285750" indent="-285750" algn="l">
                        <a:spcAft>
                          <a:spcPts val="0"/>
                        </a:spcAft>
                        <a:buFontTx/>
                        <a:buChar char="-"/>
                      </a:pPr>
                      <a:r>
                        <a:rPr lang="en-ZA" sz="1400" dirty="0" smtClean="0">
                          <a:effectLst/>
                          <a:latin typeface="Arial"/>
                          <a:ea typeface="Calibri"/>
                          <a:cs typeface="Times New Roman"/>
                        </a:rPr>
                        <a:t>DOD Planning,</a:t>
                      </a:r>
                      <a:r>
                        <a:rPr lang="en-ZA" sz="1400" baseline="0" dirty="0" smtClean="0">
                          <a:effectLst/>
                          <a:latin typeface="Arial"/>
                          <a:ea typeface="Calibri"/>
                          <a:cs typeface="Times New Roman"/>
                        </a:rPr>
                        <a:t> Budgeting, Reporting, Risk Management and Performance Information Training Programme </a:t>
                      </a:r>
                      <a:br>
                        <a:rPr lang="en-ZA" sz="1400" baseline="0" dirty="0" smtClean="0">
                          <a:effectLst/>
                          <a:latin typeface="Arial"/>
                          <a:ea typeface="Calibri"/>
                          <a:cs typeface="Times New Roman"/>
                        </a:rPr>
                      </a:br>
                      <a:r>
                        <a:rPr lang="en-ZA" sz="1400" baseline="0" dirty="0" smtClean="0">
                          <a:effectLst/>
                          <a:latin typeface="Arial"/>
                          <a:ea typeface="Calibri"/>
                          <a:cs typeface="Times New Roman"/>
                        </a:rPr>
                        <a:t>23-27 May 2016.</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2332078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362386832"/>
              </p:ext>
            </p:extLst>
          </p:nvPr>
        </p:nvGraphicFramePr>
        <p:xfrm>
          <a:off x="128464" y="692696"/>
          <a:ext cx="9649073" cy="4186442"/>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Policy and Planning</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Percentage compliance with submission dates of DOD accountability documents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370136">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50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 DOD Annual Report submitted in line with National Prescripts)</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50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 DOD APP submitted in line with National Pre-scripts)</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(1 DOD Annual Report and 1 DOD APP submitted in line with National Prescripts)</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DOD Annual Report (performance Information) submitted to AGSA on </a:t>
                      </a:r>
                      <a:br>
                        <a:rPr lang="en-US" sz="1400" dirty="0" smtClean="0">
                          <a:effectLst/>
                          <a:latin typeface="Arial"/>
                          <a:ea typeface="Calibri"/>
                          <a:cs typeface="Times New Roman"/>
                        </a:rPr>
                      </a:br>
                      <a:r>
                        <a:rPr lang="en-US" sz="1400" dirty="0" smtClean="0">
                          <a:effectLst/>
                          <a:latin typeface="Arial"/>
                          <a:ea typeface="Calibri"/>
                          <a:cs typeface="Times New Roman"/>
                        </a:rPr>
                        <a:t>31 May 2016 for auditing purposes and to the MOD&amp;MV for oversight purposes.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DOD</a:t>
                      </a:r>
                      <a:r>
                        <a:rPr lang="en-ZA" sz="1400" baseline="0" dirty="0" smtClean="0">
                          <a:effectLst/>
                          <a:latin typeface="Arial"/>
                          <a:ea typeface="Calibri"/>
                          <a:cs typeface="Times New Roman"/>
                        </a:rPr>
                        <a:t> </a:t>
                      </a:r>
                      <a:r>
                        <a:rPr lang="en-US" sz="1400" dirty="0" smtClean="0">
                          <a:effectLst/>
                          <a:latin typeface="Arial"/>
                          <a:ea typeface="Calibri"/>
                          <a:cs typeface="Times New Roman"/>
                        </a:rPr>
                        <a:t>Annual Report (performance Information) submitted to AGSA on </a:t>
                      </a:r>
                      <a:br>
                        <a:rPr lang="en-US" sz="1400" dirty="0" smtClean="0">
                          <a:effectLst/>
                          <a:latin typeface="Arial"/>
                          <a:ea typeface="Calibri"/>
                          <a:cs typeface="Times New Roman"/>
                        </a:rPr>
                      </a:br>
                      <a:r>
                        <a:rPr lang="en-US" sz="1400" dirty="0" smtClean="0">
                          <a:effectLst/>
                          <a:latin typeface="Arial"/>
                          <a:ea typeface="Calibri"/>
                          <a:cs typeface="Times New Roman"/>
                        </a:rPr>
                        <a:t>31 May 2016 for auditing purposes and to the MOD&amp;MV for oversight purposes</a:t>
                      </a:r>
                      <a:r>
                        <a:rPr lang="en-GB" sz="1400" dirty="0" smtClean="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549587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196749946"/>
              </p:ext>
            </p:extLst>
          </p:nvPr>
        </p:nvGraphicFramePr>
        <p:xfrm>
          <a:off x="128464" y="687278"/>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Policy and Planning</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DOD Enterprise Risk Management maturity level achieved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Level </a:t>
                      </a:r>
                      <a:r>
                        <a:rPr lang="en-ZA" sz="1400" dirty="0">
                          <a:solidFill>
                            <a:schemeClr val="tx1"/>
                          </a:solidFill>
                          <a:effectLst/>
                          <a:latin typeface="Arial"/>
                          <a:ea typeface="Calibri"/>
                          <a:cs typeface="Times New Roman"/>
                        </a:rPr>
                        <a:t>4</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Level </a:t>
                      </a:r>
                      <a:r>
                        <a:rPr lang="en-GB" sz="1400" dirty="0">
                          <a:effectLst/>
                          <a:latin typeface="Arial"/>
                          <a:ea typeface="Calibri"/>
                          <a:cs typeface="Times New Roman"/>
                        </a:rPr>
                        <a:t>4</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31695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213008019"/>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Policy and Planning</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DOD Management Performance Assessment Tool, assessment level achieved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Level 2.6</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Level </a:t>
                      </a:r>
                      <a:r>
                        <a:rPr lang="en-GB" sz="1400" dirty="0">
                          <a:effectLst/>
                          <a:latin typeface="Arial"/>
                          <a:ea typeface="Calibri"/>
                          <a:cs typeface="Times New Roman"/>
                        </a:rPr>
                        <a:t>2.6</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98306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87514659"/>
              </p:ext>
            </p:extLst>
          </p:nvPr>
        </p:nvGraphicFramePr>
        <p:xfrm>
          <a:off x="128464" y="692696"/>
          <a:ext cx="9649073" cy="313944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Military Policy Strategy and Planning Office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(SANDF quarterly reports submitted to the Executive Authority)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ZA" sz="1400" dirty="0" smtClean="0">
                          <a:effectLst/>
                          <a:latin typeface="Arial"/>
                          <a:ea typeface="Calibri"/>
                          <a:cs typeface="Times New Roman"/>
                        </a:rPr>
                        <a:t>25</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a:t>
                      </a:r>
                      <a:r>
                        <a:rPr lang="en-ZA" sz="1400" dirty="0" smtClean="0">
                          <a:solidFill>
                            <a:schemeClr val="tx1"/>
                          </a:solidFill>
                          <a:effectLst/>
                          <a:latin typeface="Arial"/>
                          <a:ea typeface="Calibri"/>
                          <a:cs typeface="Times New Roman"/>
                        </a:rPr>
                        <a:t>)</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25</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100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(4 SANDF quarterly reports submitted to the Executive Authority)</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endParaRPr lang="en-GB" sz="140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endParaRPr lang="en-GB" sz="140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2873445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714376764"/>
              </p:ext>
            </p:extLst>
          </p:nvPr>
        </p:nvGraphicFramePr>
        <p:xfrm>
          <a:off x="128464" y="692696"/>
          <a:ext cx="9649073" cy="250225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Military Policy Strategy and Planning Office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the progress of the establishment of the Military Strategic Direction Register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48%</a:t>
                      </a:r>
                    </a:p>
                    <a:p>
                      <a:pPr algn="l">
                        <a:spcAft>
                          <a:spcPts val="0"/>
                        </a:spcAft>
                      </a:pPr>
                      <a:r>
                        <a:rPr lang="en-ZA" sz="1400" dirty="0" smtClean="0">
                          <a:solidFill>
                            <a:schemeClr val="tx1"/>
                          </a:solidFill>
                          <a:effectLst/>
                          <a:latin typeface="Arial"/>
                          <a:ea typeface="Calibri"/>
                          <a:cs typeface="Times New Roman"/>
                        </a:rPr>
                        <a:t>(17)</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US" sz="1400" dirty="0" smtClean="0">
                          <a:solidFill>
                            <a:srgbClr val="000000"/>
                          </a:solidFill>
                          <a:effectLst/>
                          <a:latin typeface="Arial"/>
                          <a:ea typeface="Calibri"/>
                          <a:cs typeface="Times New Roman"/>
                        </a:rPr>
                        <a:t>48</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solidFill>
                            <a:srgbClr val="000000"/>
                          </a:solidFill>
                          <a:effectLst/>
                          <a:latin typeface="Arial"/>
                          <a:ea typeface="Calibri"/>
                          <a:cs typeface="Times New Roman"/>
                        </a:rPr>
                        <a:t>(17)</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14%</a:t>
                      </a:r>
                    </a:p>
                    <a:p>
                      <a:pPr algn="l">
                        <a:spcAft>
                          <a:spcPts val="0"/>
                        </a:spcAft>
                      </a:pPr>
                      <a:r>
                        <a:rPr lang="en-ZA" sz="1400" dirty="0" smtClean="0">
                          <a:effectLst/>
                          <a:latin typeface="Arial"/>
                          <a:ea typeface="Calibri"/>
                          <a:cs typeface="Times New Roman"/>
                        </a:rPr>
                        <a:t>(5)</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14%</a:t>
                      </a:r>
                    </a:p>
                    <a:p>
                      <a:pPr algn="l">
                        <a:spcAft>
                          <a:spcPts val="0"/>
                        </a:spcAft>
                      </a:pPr>
                      <a:r>
                        <a:rPr lang="en-ZA" sz="1400" dirty="0" smtClean="0">
                          <a:effectLst/>
                          <a:latin typeface="Arial"/>
                          <a:ea typeface="Calibri"/>
                          <a:cs typeface="Times New Roman"/>
                        </a:rPr>
                        <a:t>(5)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6937307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289813653"/>
              </p:ext>
            </p:extLst>
          </p:nvPr>
        </p:nvGraphicFramePr>
        <p:xfrm>
          <a:off x="128464" y="692696"/>
          <a:ext cx="9649073" cy="313944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Financial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Percentage compliance with DOD financial management products)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370136">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24</a:t>
                      </a:r>
                      <a:r>
                        <a:rPr lang="en-US"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US" sz="1400" dirty="0">
                          <a:effectLst/>
                          <a:latin typeface="Arial"/>
                          <a:ea typeface="Calibri"/>
                          <a:cs typeface="Times New Roman"/>
                        </a:rPr>
                        <a:t>(9)</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24</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(9)</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27</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24</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(9)</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(37 Financial management products submitted in line with National Prescripts)</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24%</a:t>
                      </a:r>
                      <a:endParaRPr lang="en-GB" sz="1400" dirty="0" smtClean="0">
                        <a:effectLst/>
                        <a:latin typeface="Arial"/>
                        <a:ea typeface="Calibri"/>
                        <a:cs typeface="Times New Roman"/>
                      </a:endParaRPr>
                    </a:p>
                    <a:p>
                      <a:pPr algn="l">
                        <a:spcAft>
                          <a:spcPts val="0"/>
                        </a:spcAft>
                      </a:pPr>
                      <a:r>
                        <a:rPr lang="en-US" sz="1400" dirty="0" smtClean="0">
                          <a:effectLst/>
                          <a:latin typeface="Arial"/>
                          <a:ea typeface="Calibri"/>
                          <a:cs typeface="Times New Roman"/>
                        </a:rPr>
                        <a:t>(9)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24%</a:t>
                      </a:r>
                      <a:endParaRPr lang="en-GB" sz="1400" dirty="0" smtClean="0">
                        <a:effectLst/>
                        <a:latin typeface="Arial"/>
                        <a:ea typeface="Calibri"/>
                        <a:cs typeface="Times New Roman"/>
                      </a:endParaRPr>
                    </a:p>
                    <a:p>
                      <a:pPr algn="l">
                        <a:spcAft>
                          <a:spcPts val="0"/>
                        </a:spcAft>
                      </a:pPr>
                      <a:r>
                        <a:rPr lang="en-US" sz="1400" dirty="0" smtClean="0">
                          <a:effectLst/>
                          <a:latin typeface="Arial"/>
                          <a:ea typeface="Calibri"/>
                          <a:cs typeface="Times New Roman"/>
                        </a:rPr>
                        <a:t>(9)</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4658935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39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655008003"/>
              </p:ext>
            </p:extLst>
          </p:nvPr>
        </p:nvGraphicFramePr>
        <p:xfrm>
          <a:off x="128464" y="670690"/>
          <a:ext cx="9649073" cy="239827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Financial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Audit </a:t>
                      </a:r>
                      <a:r>
                        <a:rPr lang="en-ZA" sz="1600" b="1" dirty="0" smtClean="0">
                          <a:effectLst/>
                          <a:latin typeface="Arial"/>
                          <a:ea typeface="Calibri"/>
                          <a:cs typeface="Times New Roman"/>
                        </a:rPr>
                        <a:t>Qualifications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404713">
                <a:tc gridSpan="5">
                  <a:txBody>
                    <a:bodyPr/>
                    <a:lstStyle/>
                    <a:p>
                      <a:pPr algn="l">
                        <a:spcAft>
                          <a:spcPts val="0"/>
                        </a:spcAft>
                      </a:pPr>
                      <a:r>
                        <a:rPr lang="en-ZA" sz="1400" b="1" dirty="0" smtClean="0">
                          <a:effectLst/>
                          <a:latin typeface="Arial"/>
                          <a:ea typeface="Calibri"/>
                          <a:cs typeface="Times New Roman"/>
                        </a:rPr>
                        <a:t>Comment</a:t>
                      </a:r>
                      <a:r>
                        <a:rPr lang="en-GB" sz="1400" b="1" dirty="0" smtClean="0">
                          <a:effectLst/>
                          <a:latin typeface="Arial"/>
                          <a:ea typeface="Calibri"/>
                          <a:cs typeface="Times New Roman"/>
                        </a:rPr>
                        <a:t>:</a:t>
                      </a:r>
                      <a:endParaRPr lang="en-GB" sz="1400" b="0" dirty="0" smtClean="0">
                        <a:effectLst/>
                        <a:latin typeface="Arial"/>
                        <a:ea typeface="Calibri"/>
                        <a:cs typeface="Times New Roman"/>
                      </a:endParaRPr>
                    </a:p>
                    <a:p>
                      <a:pPr algn="l">
                        <a:spcAft>
                          <a:spcPts val="0"/>
                        </a:spcAft>
                      </a:pPr>
                      <a:r>
                        <a:rPr lang="en-US" sz="1400" b="0" dirty="0" smtClean="0">
                          <a:effectLst/>
                          <a:latin typeface="Arial"/>
                          <a:ea typeface="Calibri"/>
                          <a:cs typeface="Times New Roman"/>
                        </a:rPr>
                        <a:t>Relates to FY2016/17 Audit Cycle.</a:t>
                      </a:r>
                      <a:endParaRPr lang="en-ZA" sz="1400" b="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661115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z="1800" smtClean="0">
                <a:solidFill>
                  <a:schemeClr val="tx1"/>
                </a:solidFill>
              </a:rPr>
              <a:pPr/>
              <a:t>4</a:t>
            </a:fld>
            <a:endParaRPr lang="en-GB" sz="1800" dirty="0">
              <a:solidFill>
                <a:schemeClr val="tx1"/>
              </a:solidFill>
            </a:endParaRPr>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Legislative Requirements</a:t>
            </a:r>
            <a:endParaRPr lang="en-GB" sz="3200" b="1" dirty="0">
              <a:solidFill>
                <a:schemeClr val="bg1"/>
              </a:solidFill>
              <a:latin typeface="Arial" panose="020B0604020202020204" pitchFamily="34" charset="0"/>
              <a:cs typeface="Arial" panose="020B0604020202020204" pitchFamily="34" charset="0"/>
            </a:endParaRPr>
          </a:p>
        </p:txBody>
      </p:sp>
      <p:sp>
        <p:nvSpPr>
          <p:cNvPr id="5" name="Rectangle 7"/>
          <p:cNvSpPr txBox="1">
            <a:spLocks noChangeArrowheads="1"/>
          </p:cNvSpPr>
          <p:nvPr/>
        </p:nvSpPr>
        <p:spPr>
          <a:xfrm>
            <a:off x="128464" y="764704"/>
            <a:ext cx="9577064" cy="432048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80000"/>
              </a:lnSpc>
              <a:buClr>
                <a:schemeClr val="tx1"/>
              </a:buClr>
              <a:buSzPct val="100000"/>
              <a:buFont typeface="Wingdings" panose="05000000000000000000" pitchFamily="2" charset="2"/>
              <a:buChar char="§"/>
            </a:pPr>
            <a:r>
              <a:rPr lang="en-US" altLang="en-US" sz="2400" dirty="0" smtClean="0">
                <a:latin typeface="Arial" charset="0"/>
              </a:rPr>
              <a:t>In terms of Section 38(1) (a) (</a:t>
            </a:r>
            <a:r>
              <a:rPr lang="en-US" altLang="en-US" sz="2400" dirty="0" err="1" smtClean="0">
                <a:latin typeface="Arial" charset="0"/>
              </a:rPr>
              <a:t>i</a:t>
            </a:r>
            <a:r>
              <a:rPr lang="en-US" altLang="en-US" sz="2400" dirty="0" smtClean="0">
                <a:latin typeface="Arial" charset="0"/>
              </a:rPr>
              <a:t>) and (ii), of the Public Finance Management Act (PFMA), Act 1 of 1999 as amended, the “</a:t>
            </a:r>
            <a:r>
              <a:rPr lang="en-US" altLang="en-US" sz="2400" b="1" dirty="0" smtClean="0">
                <a:latin typeface="Arial" charset="0"/>
              </a:rPr>
              <a:t>Accounting Officer for a department must ensure that the department has and maintains effective, efficient and transparent systems of financial and risk management and internal control; and a system of internal audit under the control and direction of an audit committee</a:t>
            </a:r>
            <a:r>
              <a:rPr lang="en-US" altLang="en-US" sz="2400" dirty="0" smtClean="0">
                <a:latin typeface="Arial" charset="0"/>
              </a:rPr>
              <a:t>”.  </a:t>
            </a:r>
          </a:p>
          <a:p>
            <a:pPr algn="just">
              <a:lnSpc>
                <a:spcPct val="80000"/>
              </a:lnSpc>
              <a:buClr>
                <a:schemeClr val="tx1"/>
              </a:buClr>
              <a:buSzPct val="100000"/>
              <a:buFont typeface="Wingdings" panose="05000000000000000000" pitchFamily="2" charset="2"/>
              <a:buChar char="§"/>
            </a:pPr>
            <a:endParaRPr lang="en-US" altLang="en-US" sz="2400" dirty="0" smtClean="0">
              <a:latin typeface="Arial" charset="0"/>
            </a:endParaRPr>
          </a:p>
          <a:p>
            <a:pPr algn="just">
              <a:lnSpc>
                <a:spcPct val="80000"/>
              </a:lnSpc>
              <a:buClr>
                <a:schemeClr val="tx1"/>
              </a:buClr>
              <a:buSzPct val="100000"/>
              <a:buFont typeface="Wingdings" panose="05000000000000000000" pitchFamily="2" charset="2"/>
              <a:buChar char="§"/>
            </a:pPr>
            <a:r>
              <a:rPr lang="en-US" altLang="en-US" sz="2400" dirty="0" smtClean="0">
                <a:latin typeface="Arial" charset="0"/>
              </a:rPr>
              <a:t>The Treasury Regulations, par 5.3.1 states that, “</a:t>
            </a:r>
            <a:r>
              <a:rPr lang="en-US" altLang="en-US" sz="2400" b="1" dirty="0" smtClean="0">
                <a:latin typeface="Arial" charset="0"/>
              </a:rPr>
              <a:t>the accounting officer of an institution must establish procedures for quarterly reporting to the executive authority to facilitate effective performance monitoring, evaluation and corrective action”</a:t>
            </a:r>
            <a:r>
              <a:rPr lang="en-US" altLang="en-US" sz="2400" dirty="0" smtClean="0">
                <a:latin typeface="Arial" charset="0"/>
              </a:rPr>
              <a:t>.</a:t>
            </a:r>
          </a:p>
          <a:p>
            <a:pPr algn="just">
              <a:lnSpc>
                <a:spcPct val="80000"/>
              </a:lnSpc>
              <a:buClr>
                <a:schemeClr val="tx1"/>
              </a:buClr>
              <a:buSzPct val="100000"/>
              <a:buFont typeface="Wingdings" panose="05000000000000000000" pitchFamily="2" charset="2"/>
              <a:buChar char="v"/>
            </a:pPr>
            <a:endParaRPr lang="en-US" altLang="en-US" sz="2400" b="1" dirty="0" smtClean="0">
              <a:latin typeface="Arial" charset="0"/>
            </a:endParaRPr>
          </a:p>
        </p:txBody>
      </p:sp>
    </p:spTree>
    <p:extLst>
      <p:ext uri="{BB962C8B-B14F-4D97-AF65-F5344CB8AC3E}">
        <p14:creationId xmlns:p14="http://schemas.microsoft.com/office/powerpoint/2010/main" xmlns="" val="979693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0554956"/>
              </p:ext>
            </p:extLst>
          </p:nvPr>
        </p:nvGraphicFramePr>
        <p:xfrm>
          <a:off x="128464" y="692696"/>
          <a:ext cx="9649073" cy="2485352"/>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Financial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payments within 30 days from receipt of payable legitimate invoices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75</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75</a:t>
                      </a:r>
                      <a:r>
                        <a:rPr lang="en-GB" sz="1400" dirty="0">
                          <a:solidFill>
                            <a:schemeClr val="tx1"/>
                          </a:solidFill>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75</a:t>
                      </a:r>
                      <a:r>
                        <a:rPr lang="en-GB" sz="1400" dirty="0">
                          <a:solidFill>
                            <a:schemeClr val="tx1"/>
                          </a:solidFill>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75</a:t>
                      </a:r>
                      <a:r>
                        <a:rPr lang="en-GB" sz="1400" dirty="0">
                          <a:solidFill>
                            <a:schemeClr val="tx1"/>
                          </a:solidFill>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75</a:t>
                      </a:r>
                      <a:r>
                        <a:rPr lang="en-GB" sz="1400" dirty="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76%</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76%</a:t>
                      </a:r>
                      <a:r>
                        <a:rPr lang="en-ZA" sz="1400" dirty="0">
                          <a:effectLst/>
                          <a:latin typeface="Arial"/>
                          <a:ea typeface="Calibri"/>
                          <a:cs typeface="Times New Roman"/>
                        </a:rPr>
                        <a:t> </a:t>
                      </a:r>
                      <a:endParaRPr lang="en-ZA"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panose="020B0604020202020204" pitchFamily="34" charset="0"/>
                          <a:ea typeface="Calibri"/>
                          <a:cs typeface="Arial" panose="020B0604020202020204" pitchFamily="34" charset="0"/>
                        </a:rPr>
                        <a:t>Comment</a:t>
                      </a:r>
                      <a:r>
                        <a:rPr lang="en-ZA" sz="1400" dirty="0" smtClean="0">
                          <a:effectLst/>
                          <a:latin typeface="Arial" panose="020B0604020202020204" pitchFamily="34" charset="0"/>
                          <a:ea typeface="Calibri"/>
                          <a:cs typeface="Arial" panose="020B0604020202020204" pitchFamily="34" charset="0"/>
                        </a:rPr>
                        <a:t>:</a:t>
                      </a:r>
                    </a:p>
                    <a:p>
                      <a:r>
                        <a:rPr lang="en-US" sz="1400" kern="1200" dirty="0" smtClean="0">
                          <a:solidFill>
                            <a:schemeClr val="tx1"/>
                          </a:solidFill>
                          <a:effectLst/>
                          <a:latin typeface="Arial" panose="020B0604020202020204" pitchFamily="34" charset="0"/>
                          <a:ea typeface="+mn-ea"/>
                          <a:cs typeface="Arial" panose="020B0604020202020204" pitchFamily="34" charset="0"/>
                        </a:rPr>
                        <a:t>90 170 Legitimate invoices out of a possible 118 233 legitimate invoices received, were paid within a period of 30 days.</a:t>
                      </a: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917131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61882457"/>
              </p:ext>
            </p:extLst>
          </p:nvPr>
        </p:nvGraphicFramePr>
        <p:xfrm>
          <a:off x="128464" y="692696"/>
          <a:ext cx="9649073" cy="250566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Financial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deviation from approved drawing schedule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&lt;</a:t>
                      </a:r>
                      <a:r>
                        <a:rPr lang="en-GB" sz="1400" dirty="0">
                          <a:effectLst/>
                          <a:latin typeface="Arial"/>
                          <a:ea typeface="Calibri"/>
                          <a:cs typeface="Times New Roman"/>
                        </a:rPr>
                        <a:t>8%</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&lt;</a:t>
                      </a:r>
                      <a:r>
                        <a:rPr lang="en-GB" sz="1400" dirty="0">
                          <a:solidFill>
                            <a:schemeClr val="tx1"/>
                          </a:solidFill>
                          <a:effectLst/>
                          <a:latin typeface="Arial"/>
                          <a:ea typeface="Calibri"/>
                          <a:cs typeface="Times New Roman"/>
                        </a:rPr>
                        <a:t>8%</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&lt;</a:t>
                      </a:r>
                      <a:r>
                        <a:rPr lang="en-GB" sz="1400" dirty="0">
                          <a:solidFill>
                            <a:schemeClr val="tx1"/>
                          </a:solidFill>
                          <a:effectLst/>
                          <a:latin typeface="Arial"/>
                          <a:ea typeface="Calibri"/>
                          <a:cs typeface="Times New Roman"/>
                        </a:rPr>
                        <a:t>8%</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&lt;</a:t>
                      </a:r>
                      <a:r>
                        <a:rPr lang="en-GB" sz="1400" dirty="0">
                          <a:solidFill>
                            <a:schemeClr val="tx1"/>
                          </a:solidFill>
                          <a:effectLst/>
                          <a:latin typeface="Arial"/>
                          <a:ea typeface="Calibri"/>
                          <a:cs typeface="Times New Roman"/>
                        </a:rPr>
                        <a:t>8%</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&lt;</a:t>
                      </a:r>
                      <a:r>
                        <a:rPr lang="en-GB" sz="1400" dirty="0">
                          <a:effectLst/>
                          <a:latin typeface="Arial"/>
                          <a:ea typeface="Calibri"/>
                          <a:cs typeface="Times New Roman"/>
                        </a:rPr>
                        <a:t>8%</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34118">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ZA" sz="1400" dirty="0" smtClean="0">
                          <a:effectLst/>
                          <a:latin typeface="Arial"/>
                          <a:ea typeface="Calibri"/>
                          <a:cs typeface="Times New Roman"/>
                        </a:rPr>
                        <a:t>Deviation must be less than 8%.  The deviation was within target range.</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5996172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04482672"/>
              </p:ext>
            </p:extLst>
          </p:nvPr>
        </p:nvGraphicFramePr>
        <p:xfrm>
          <a:off x="128464" y="692696"/>
          <a:ext cx="9649073" cy="292897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Internship Policy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Q4</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(Policy Development)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 </a:t>
                      </a:r>
                    </a:p>
                    <a:p>
                      <a:pPr algn="l">
                        <a:spcAft>
                          <a:spcPts val="0"/>
                        </a:spcAft>
                      </a:pPr>
                      <a:r>
                        <a:rPr lang="en-GB" sz="1400" dirty="0">
                          <a:effectLst/>
                          <a:latin typeface="Arial"/>
                          <a:ea typeface="Calibri"/>
                          <a:cs typeface="Times New Roman"/>
                        </a:rPr>
                        <a:t>(Policy Development)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 Policy finalised and submitted for inputs by DOD Legal Services.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 Policy finalised and submitted for inputs by DOD Legal Services.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351429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142535260"/>
              </p:ext>
            </p:extLst>
          </p:nvPr>
        </p:nvGraphicFramePr>
        <p:xfrm>
          <a:off x="128464" y="692696"/>
          <a:ext cx="9649071" cy="4635855"/>
        </p:xfrm>
        <a:graphic>
          <a:graphicData uri="http://schemas.openxmlformats.org/drawingml/2006/table">
            <a:tbl>
              <a:tblPr firstRow="1" firstCol="1" bandRow="1"/>
              <a:tblGrid>
                <a:gridCol w="1929557"/>
                <a:gridCol w="1929557"/>
                <a:gridCol w="1930200"/>
                <a:gridCol w="1929557"/>
                <a:gridCol w="1930200"/>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GB" sz="1600" b="1" dirty="0">
                          <a:effectLst/>
                          <a:latin typeface="Arial"/>
                          <a:ea typeface="Calibri"/>
                          <a:cs typeface="Times New Roman"/>
                        </a:rPr>
                        <a:t>Percentage adherence to DOD governance promulgation schedule  </a:t>
                      </a:r>
                      <a:endParaRPr lang="en-GB" sz="1600" b="1" dirty="0" smtClean="0">
                        <a:effectLst/>
                        <a:latin typeface="Arial"/>
                        <a:ea typeface="Calibri"/>
                        <a:cs typeface="Times New Roman"/>
                      </a:endParaRPr>
                    </a:p>
                    <a:p>
                      <a:pPr algn="l">
                        <a:spcAft>
                          <a:spcPts val="0"/>
                        </a:spcAft>
                      </a:pPr>
                      <a:r>
                        <a:rPr lang="en-GB" sz="1600" b="1" dirty="0" smtClean="0">
                          <a:effectLst/>
                          <a:latin typeface="Arial"/>
                          <a:ea typeface="Calibri"/>
                          <a:cs typeface="Times New Roman"/>
                        </a:rPr>
                        <a:t>(</a:t>
                      </a:r>
                      <a:r>
                        <a:rPr lang="en-GB" sz="1600" b="1" dirty="0">
                          <a:effectLst/>
                          <a:latin typeface="Arial"/>
                          <a:ea typeface="Calibri"/>
                          <a:cs typeface="Times New Roman"/>
                        </a:rPr>
                        <a:t>Human Resources Strategy </a:t>
                      </a:r>
                      <a:r>
                        <a:rPr lang="en-GB" sz="1600" b="1" dirty="0" smtClean="0">
                          <a:effectLst/>
                          <a:latin typeface="Arial"/>
                          <a:ea typeface="Calibri"/>
                          <a:cs typeface="Times New Roman"/>
                        </a:rPr>
                        <a:t>Status</a:t>
                      </a:r>
                      <a:r>
                        <a:rPr lang="en-GB" sz="1600" b="1" dirty="0">
                          <a:effectLst/>
                          <a:latin typeface="Arial"/>
                          <a:ea typeface="Calibri"/>
                          <a:cs typeface="Times New Roman"/>
                        </a:rPr>
                        <a:t>)</a:t>
                      </a:r>
                      <a:endParaRPr lang="en-GB" sz="16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Implemented Strategy)</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Implemented Strategy)</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effectLst/>
                          <a:latin typeface="Arial"/>
                          <a:ea typeface="Calibri"/>
                          <a:cs typeface="Times New Roman"/>
                        </a:rPr>
                        <a:t>T</a:t>
                      </a:r>
                      <a:r>
                        <a:rPr lang="en-US" sz="1400" dirty="0" smtClean="0">
                          <a:effectLst/>
                          <a:latin typeface="Arial"/>
                          <a:ea typeface="Calibri"/>
                          <a:cs typeface="Times New Roman"/>
                        </a:rPr>
                        <a:t>he Annual Implementation Plan of the HR Development Strategy was distributed to all Services and Divisions for implementation by end of FY2016/17.</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effectLst/>
                          <a:latin typeface="Arial"/>
                          <a:ea typeface="Calibri"/>
                          <a:cs typeface="Times New Roman"/>
                        </a:rPr>
                        <a:t>T</a:t>
                      </a:r>
                      <a:r>
                        <a:rPr lang="en-US" sz="1400" dirty="0" smtClean="0">
                          <a:effectLst/>
                          <a:latin typeface="Arial"/>
                          <a:ea typeface="Calibri"/>
                          <a:cs typeface="Times New Roman"/>
                        </a:rPr>
                        <a:t>he Annual Implementation Plan of the HR Development Strategy was distributed to all Services and Divisions for implementation by end of FY2016/17.</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effectLst/>
                          <a:latin typeface="Arial"/>
                          <a:ea typeface="Calibri"/>
                          <a:cs typeface="Times New Roman"/>
                        </a:rPr>
                        <a:t>Comments:</a:t>
                      </a:r>
                    </a:p>
                    <a:p>
                      <a:pPr algn="l">
                        <a:spcAft>
                          <a:spcPts val="0"/>
                        </a:spcAft>
                      </a:pPr>
                      <a:r>
                        <a:rPr lang="en-US" sz="1400" b="0" i="0" dirty="0" smtClean="0">
                          <a:effectLst/>
                          <a:latin typeface="Arial"/>
                          <a:ea typeface="Calibri"/>
                          <a:cs typeface="Times New Roman"/>
                        </a:rPr>
                        <a:t>The Performance Indicator “Percentage adherence to DOD governance promulgation schedule (Human Resource Strategy status)” was incorrectly stated in the DOD APP for 2016, and should be  “Percentage adherence to DOD governance promulgation schedule (Human Resource </a:t>
                      </a:r>
                      <a:r>
                        <a:rPr lang="en-US" sz="1400" b="1" i="1" dirty="0" smtClean="0">
                          <a:effectLst/>
                          <a:latin typeface="Arial"/>
                          <a:ea typeface="Calibri"/>
                          <a:cs typeface="Times New Roman"/>
                        </a:rPr>
                        <a:t>Development</a:t>
                      </a:r>
                      <a:r>
                        <a:rPr lang="en-US" sz="1400" b="0" i="0" dirty="0" smtClean="0">
                          <a:effectLst/>
                          <a:latin typeface="Arial"/>
                          <a:ea typeface="Calibri"/>
                          <a:cs typeface="Times New Roman"/>
                        </a:rPr>
                        <a:t> Strategy status)”.</a:t>
                      </a:r>
                      <a:endParaRPr lang="en-GB" sz="1400" b="0" i="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63106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94897207"/>
              </p:ext>
            </p:extLst>
          </p:nvPr>
        </p:nvGraphicFramePr>
        <p:xfrm>
          <a:off x="128464" y="692696"/>
          <a:ext cx="9649073" cy="313944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DOD Ethics Management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a:effectLst/>
                          <a:latin typeface="Arial"/>
                          <a:ea typeface="Calibri"/>
                          <a:cs typeface="Times New Roman"/>
                        </a:rPr>
                        <a:t>Q2</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Q3</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Q4</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100</a:t>
                      </a:r>
                      <a:r>
                        <a:rPr lang="en-GB" sz="1400" dirty="0">
                          <a:solidFill>
                            <a:schemeClr val="tx1"/>
                          </a:solidFill>
                          <a:effectLst/>
                          <a:latin typeface="Arial"/>
                          <a:ea typeface="Calibri"/>
                          <a:cs typeface="Times New Roman"/>
                        </a:rPr>
                        <a:t>%</a:t>
                      </a:r>
                    </a:p>
                    <a:p>
                      <a:pPr algn="l">
                        <a:spcAft>
                          <a:spcPts val="0"/>
                        </a:spcAft>
                      </a:pPr>
                      <a:r>
                        <a:rPr lang="en-GB" sz="1400" dirty="0">
                          <a:solidFill>
                            <a:schemeClr val="tx1"/>
                          </a:solidFill>
                          <a:effectLst/>
                          <a:latin typeface="Arial"/>
                          <a:ea typeface="Calibri"/>
                          <a:cs typeface="Times New Roman"/>
                        </a:rPr>
                        <a:t>(DOD Ethics Policy Approved)</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(DOD Ethics Policy Approved)</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 DOD Ethics Policy</a:t>
                      </a:r>
                      <a:r>
                        <a:rPr lang="en-ZA" sz="1400" baseline="0" dirty="0" smtClean="0">
                          <a:effectLst/>
                          <a:latin typeface="Arial"/>
                          <a:ea typeface="Calibri"/>
                          <a:cs typeface="Times New Roman"/>
                        </a:rPr>
                        <a:t> submitted to </a:t>
                      </a:r>
                      <a:r>
                        <a:rPr lang="en-ZA" sz="1400" dirty="0" smtClean="0">
                          <a:effectLst/>
                          <a:latin typeface="Arial"/>
                          <a:ea typeface="Calibri"/>
                          <a:cs typeface="Times New Roman"/>
                        </a:rPr>
                        <a:t>DOD Legal Services </a:t>
                      </a:r>
                      <a:r>
                        <a:rPr lang="en-ZA" sz="1400" baseline="0" dirty="0" smtClean="0">
                          <a:effectLst/>
                          <a:latin typeface="Arial"/>
                          <a:ea typeface="Calibri"/>
                          <a:cs typeface="Times New Roman"/>
                        </a:rPr>
                        <a:t>for inputs.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 DOD Ethics Policy</a:t>
                      </a:r>
                      <a:r>
                        <a:rPr lang="en-ZA" sz="1400" baseline="0" dirty="0" smtClean="0">
                          <a:effectLst/>
                          <a:latin typeface="Arial"/>
                          <a:ea typeface="Calibri"/>
                          <a:cs typeface="Times New Roman"/>
                        </a:rPr>
                        <a:t> submitted to </a:t>
                      </a:r>
                      <a:r>
                        <a:rPr lang="en-ZA" sz="1400" dirty="0" smtClean="0">
                          <a:effectLst/>
                          <a:latin typeface="Arial"/>
                          <a:ea typeface="Calibri"/>
                          <a:cs typeface="Times New Roman"/>
                        </a:rPr>
                        <a:t>DOD Legal Services </a:t>
                      </a:r>
                      <a:r>
                        <a:rPr lang="en-ZA" sz="1400" baseline="0" dirty="0" smtClean="0">
                          <a:effectLst/>
                          <a:latin typeface="Arial"/>
                          <a:ea typeface="Calibri"/>
                          <a:cs typeface="Times New Roman"/>
                        </a:rPr>
                        <a:t>for inputs.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6317138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320046683"/>
              </p:ext>
            </p:extLst>
          </p:nvPr>
        </p:nvGraphicFramePr>
        <p:xfrm>
          <a:off x="128464" y="692696"/>
          <a:ext cx="9649073" cy="233098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SMS financial disclosures submitted)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Q3</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75</a:t>
                      </a:r>
                      <a:r>
                        <a:rPr lang="en-US" sz="1400" dirty="0">
                          <a:solidFill>
                            <a:srgbClr val="000000"/>
                          </a:solidFill>
                          <a:effectLst/>
                          <a:latin typeface="Arial"/>
                          <a:ea typeface="Calibri"/>
                          <a:cs typeface="Times New Roman"/>
                        </a:rPr>
                        <a:t>% submitted</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US" sz="1400" dirty="0" smtClean="0">
                          <a:solidFill>
                            <a:sysClr val="windowText" lastClr="000000"/>
                          </a:solidFill>
                          <a:effectLst/>
                          <a:latin typeface="Arial"/>
                          <a:ea typeface="Calibri"/>
                          <a:cs typeface="Times New Roman"/>
                        </a:rPr>
                        <a:t>100</a:t>
                      </a:r>
                      <a:r>
                        <a:rPr lang="en-US" sz="1400" dirty="0">
                          <a:solidFill>
                            <a:sysClr val="windowText" lastClr="000000"/>
                          </a:solidFill>
                          <a:effectLst/>
                          <a:latin typeface="Arial"/>
                          <a:ea typeface="Calibri"/>
                          <a:cs typeface="Times New Roman"/>
                        </a:rPr>
                        <a:t>% submitted</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(280)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(280)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3745390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623909083"/>
              </p:ext>
            </p:extLst>
          </p:nvPr>
        </p:nvGraphicFramePr>
        <p:xfrm>
          <a:off x="128464" y="692696"/>
          <a:ext cx="9649073" cy="271851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submission dates of DOD accountability documents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SMS </a:t>
                      </a:r>
                      <a:r>
                        <a:rPr lang="en-ZA" sz="1600" b="1" dirty="0" smtClean="0">
                          <a:effectLst/>
                          <a:latin typeface="Arial"/>
                          <a:ea typeface="Calibri"/>
                          <a:cs typeface="Times New Roman"/>
                        </a:rPr>
                        <a:t>Performance Agreements Submitted</a:t>
                      </a:r>
                      <a:r>
                        <a:rPr lang="en-ZA" sz="1600" b="1" dirty="0">
                          <a:effectLst/>
                          <a:latin typeface="Arial"/>
                          <a:ea typeface="Calibri"/>
                          <a:cs typeface="Times New Roman"/>
                        </a:rPr>
                        <a:t>)</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Q2</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ysClr val="windowText" lastClr="000000"/>
                          </a:solidFill>
                          <a:effectLst/>
                          <a:latin typeface="Arial"/>
                          <a:ea typeface="Calibri"/>
                          <a:cs typeface="Times New Roman"/>
                        </a:rPr>
                        <a:t>Q3</a:t>
                      </a:r>
                      <a:endParaRPr lang="en-GB" sz="1400" dirty="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ysClr val="windowText" lastClr="000000"/>
                          </a:solidFill>
                          <a:effectLst/>
                          <a:latin typeface="Arial"/>
                          <a:ea typeface="Calibri"/>
                          <a:cs typeface="Times New Roman"/>
                        </a:rPr>
                        <a:t>Q4</a:t>
                      </a:r>
                      <a:endParaRPr lang="en-GB" sz="1400">
                        <a:solidFill>
                          <a:sysClr val="windowText" lastClr="00000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75</a:t>
                      </a:r>
                      <a:r>
                        <a:rPr lang="en-US" sz="1400" dirty="0">
                          <a:solidFill>
                            <a:srgbClr val="000000"/>
                          </a:solidFill>
                          <a:effectLst/>
                          <a:latin typeface="Arial"/>
                          <a:ea typeface="Calibri"/>
                          <a:cs typeface="Times New Roman"/>
                        </a:rPr>
                        <a:t>% submitted</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US" sz="1400" dirty="0" smtClean="0">
                          <a:solidFill>
                            <a:sysClr val="windowText" lastClr="000000"/>
                          </a:solidFill>
                          <a:effectLst/>
                          <a:latin typeface="Arial"/>
                          <a:ea typeface="Calibri"/>
                          <a:cs typeface="Times New Roman"/>
                        </a:rPr>
                        <a:t>100</a:t>
                      </a:r>
                      <a:r>
                        <a:rPr lang="en-US" sz="1400" dirty="0">
                          <a:solidFill>
                            <a:sysClr val="windowText" lastClr="000000"/>
                          </a:solidFill>
                          <a:effectLst/>
                          <a:latin typeface="Arial"/>
                          <a:ea typeface="Calibri"/>
                          <a:cs typeface="Times New Roman"/>
                        </a:rPr>
                        <a:t>% submitted</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Target</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p>
                      <a:pPr algn="l">
                        <a:spcAft>
                          <a:spcPts val="0"/>
                        </a:spcAft>
                      </a:pPr>
                      <a:r>
                        <a:rPr lang="en-ZA" sz="1400" dirty="0">
                          <a:solidFill>
                            <a:sysClr val="windowText" lastClr="000000"/>
                          </a:solidFill>
                          <a:effectLst/>
                          <a:latin typeface="Arial"/>
                          <a:ea typeface="Calibri"/>
                          <a:cs typeface="Times New Roman"/>
                        </a:rPr>
                        <a:t> </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43%</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algn="l">
                        <a:spcAft>
                          <a:spcPts val="0"/>
                        </a:spcAft>
                      </a:pPr>
                      <a:r>
                        <a:rPr lang="en-ZA" sz="1400" dirty="0" smtClean="0">
                          <a:solidFill>
                            <a:sysClr val="windowText" lastClr="000000"/>
                          </a:solidFill>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ysClr val="windowText" lastClr="000000"/>
                          </a:solidFill>
                          <a:effectLst/>
                          <a:latin typeface="Arial"/>
                          <a:ea typeface="Calibri"/>
                          <a:cs typeface="Times New Roman"/>
                        </a:rPr>
                        <a:t>Actual</a:t>
                      </a:r>
                      <a:endParaRPr lang="en-GB" sz="1400" dirty="0">
                        <a:solidFill>
                          <a:sysClr val="windowText" lastClr="00000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43%</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US" sz="1400" dirty="0" smtClean="0">
                          <a:effectLst/>
                          <a:latin typeface="Arial"/>
                          <a:ea typeface="Calibri"/>
                          <a:cs typeface="Times New Roman"/>
                        </a:rPr>
                        <a:t>119 out of 280 performance agreements received.</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ysClr val="windowText" lastClr="00000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492896"/>
            <a:ext cx="360040" cy="3600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245911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46351548"/>
              </p:ext>
            </p:extLst>
          </p:nvPr>
        </p:nvGraphicFramePr>
        <p:xfrm>
          <a:off x="128464" y="692696"/>
          <a:ext cx="9649073" cy="282499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of disciplinary cases in the DOD finalised within 90 days (PSAP Disciplinary Cases)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1"/>
                          </a:solidFill>
                          <a:effectLst/>
                          <a:latin typeface="Arial"/>
                          <a:ea typeface="Calibri"/>
                          <a:cs typeface="Times New Roman"/>
                        </a:rPr>
                        <a:t> </a:t>
                      </a: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US" sz="1400" dirty="0" smtClean="0">
                          <a:effectLst/>
                          <a:latin typeface="Arial"/>
                          <a:ea typeface="Calibri"/>
                          <a:cs typeface="Times New Roman"/>
                        </a:rPr>
                        <a:t>1 out of 24 cases received was </a:t>
                      </a:r>
                      <a:r>
                        <a:rPr lang="en-US" sz="1400" dirty="0" err="1" smtClean="0">
                          <a:effectLst/>
                          <a:latin typeface="Arial"/>
                          <a:ea typeface="Calibri"/>
                          <a:cs typeface="Times New Roman"/>
                        </a:rPr>
                        <a:t>finalised</a:t>
                      </a:r>
                      <a:r>
                        <a:rPr lang="en-US" sz="1400" dirty="0" smtClean="0">
                          <a:effectLst/>
                          <a:latin typeface="Arial"/>
                          <a:ea typeface="Calibri"/>
                          <a:cs typeface="Times New Roman"/>
                        </a:rPr>
                        <a:t> within 90 days.</a:t>
                      </a:r>
                    </a:p>
                    <a:p>
                      <a:pPr algn="l">
                        <a:spcAft>
                          <a:spcPts val="0"/>
                        </a:spcAft>
                      </a:pPr>
                      <a:r>
                        <a:rPr lang="en-US" sz="1400" dirty="0" smtClean="0">
                          <a:effectLst/>
                          <a:latin typeface="Arial"/>
                          <a:ea typeface="Calibri"/>
                          <a:cs typeface="Times New Roman"/>
                        </a:rPr>
                        <a:t>23 Cases </a:t>
                      </a:r>
                      <a:r>
                        <a:rPr lang="en-US" sz="1400" dirty="0" err="1" smtClean="0">
                          <a:effectLst/>
                          <a:latin typeface="Arial"/>
                          <a:ea typeface="Calibri"/>
                          <a:cs typeface="Times New Roman"/>
                        </a:rPr>
                        <a:t>finalised</a:t>
                      </a:r>
                      <a:r>
                        <a:rPr lang="en-US" sz="1400" dirty="0" smtClean="0">
                          <a:effectLst/>
                          <a:latin typeface="Arial"/>
                          <a:ea typeface="Calibri"/>
                          <a:cs typeface="Times New Roman"/>
                        </a:rPr>
                        <a:t> occurred outside the 90 days requirement.</a:t>
                      </a:r>
                    </a:p>
                    <a:p>
                      <a:pPr algn="l">
                        <a:spcAft>
                          <a:spcPts val="0"/>
                        </a:spcAft>
                      </a:pPr>
                      <a:r>
                        <a:rPr lang="en-US" sz="1400" dirty="0" smtClean="0">
                          <a:effectLst/>
                          <a:latin typeface="Arial"/>
                          <a:ea typeface="Calibri"/>
                          <a:cs typeface="Times New Roman"/>
                        </a:rPr>
                        <a:t>The complexity of some cases required more time for </a:t>
                      </a:r>
                      <a:r>
                        <a:rPr lang="en-US" sz="1400" dirty="0" err="1" smtClean="0">
                          <a:effectLst/>
                          <a:latin typeface="Arial"/>
                          <a:ea typeface="Calibri"/>
                          <a:cs typeface="Times New Roman"/>
                        </a:rPr>
                        <a:t>finalisation</a:t>
                      </a:r>
                      <a:r>
                        <a:rPr lang="en-US"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204864"/>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57308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829841280"/>
              </p:ext>
            </p:extLst>
          </p:nvPr>
        </p:nvGraphicFramePr>
        <p:xfrm>
          <a:off x="128464" y="692696"/>
          <a:ext cx="9649073" cy="2485352"/>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collective grievances and disputes resolved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Times New Roman"/>
                        </a:rPr>
                        <a:t>20</a:t>
                      </a:r>
                      <a:r>
                        <a:rPr lang="en-US" sz="1400" dirty="0">
                          <a:solidFill>
                            <a:srgbClr val="000000"/>
                          </a:solidFill>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20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20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25</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85</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rgbClr val="040910"/>
                          </a:solidFill>
                          <a:effectLst/>
                          <a:latin typeface="Arial"/>
                          <a:ea typeface="Calibri"/>
                          <a:cs typeface="Times New Roman"/>
                        </a:rPr>
                        <a:t>Actual</a:t>
                      </a:r>
                      <a:endParaRPr lang="en-GB" sz="1400" b="0" dirty="0" smtClean="0">
                        <a:solidFill>
                          <a:srgbClr val="040910"/>
                        </a:solidFill>
                        <a:effectLst/>
                        <a:latin typeface="Arial"/>
                        <a:ea typeface="Calibri"/>
                        <a:cs typeface="Times New Roman"/>
                      </a:endParaRPr>
                    </a:p>
                    <a:p>
                      <a:pPr algn="l">
                        <a:spcAft>
                          <a:spcPts val="0"/>
                        </a:spcAft>
                      </a:pPr>
                      <a:r>
                        <a:rPr lang="en-ZA" sz="1400" b="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p>
                    <a:p>
                      <a:pPr algn="l">
                        <a:spcAft>
                          <a:spcPts val="0"/>
                        </a:spcAft>
                      </a:pPr>
                      <a:r>
                        <a:rPr lang="en-US" sz="1400" dirty="0" smtClean="0">
                          <a:effectLst/>
                          <a:latin typeface="Arial"/>
                          <a:ea typeface="Calibri"/>
                          <a:cs typeface="Times New Roman"/>
                        </a:rPr>
                        <a:t>1 out of 4 collective grievances and disputes received were resolved during the 1</a:t>
                      </a:r>
                      <a:r>
                        <a:rPr lang="en-US" sz="1400" baseline="30000" dirty="0" smtClean="0">
                          <a:effectLst/>
                          <a:latin typeface="Arial"/>
                          <a:ea typeface="Calibri"/>
                          <a:cs typeface="Times New Roman"/>
                        </a:rPr>
                        <a:t>st</a:t>
                      </a:r>
                      <a:r>
                        <a:rPr lang="en-US" sz="1400" dirty="0" smtClean="0">
                          <a:effectLst/>
                          <a:latin typeface="Arial"/>
                          <a:ea typeface="Calibri"/>
                          <a:cs typeface="Times New Roman"/>
                        </a:rPr>
                        <a:t> quarter.</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5040558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49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855951767"/>
              </p:ext>
            </p:extLst>
          </p:nvPr>
        </p:nvGraphicFramePr>
        <p:xfrm>
          <a:off x="128464" y="692696"/>
          <a:ext cx="9649073" cy="292897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Number of PSAP attending training programmes)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(2 587)</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(2 587)</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13%</a:t>
                      </a:r>
                    </a:p>
                    <a:p>
                      <a:pPr algn="l">
                        <a:spcAft>
                          <a:spcPts val="0"/>
                        </a:spcAft>
                      </a:pPr>
                      <a:r>
                        <a:rPr lang="en-ZA" sz="1400" dirty="0" smtClean="0">
                          <a:effectLst/>
                          <a:latin typeface="Arial"/>
                          <a:ea typeface="Calibri"/>
                          <a:cs typeface="Times New Roman"/>
                        </a:rPr>
                        <a:t>327</a:t>
                      </a:r>
                      <a:r>
                        <a:rPr lang="en-ZA" sz="1400" dirty="0">
                          <a:effectLst/>
                          <a:latin typeface="Arial"/>
                          <a:ea typeface="Calibri"/>
                          <a:cs typeface="Times New Roman"/>
                        </a:rPr>
                        <a:t> </a:t>
                      </a:r>
                      <a:r>
                        <a:rPr lang="en-US" sz="1400" dirty="0" smtClean="0">
                          <a:effectLst/>
                          <a:latin typeface="Arial"/>
                          <a:ea typeface="Calibri"/>
                          <a:cs typeface="Times New Roman"/>
                        </a:rPr>
                        <a:t>PSAP members were trained during the 1</a:t>
                      </a:r>
                      <a:r>
                        <a:rPr lang="en-US" sz="1400" baseline="30000" dirty="0" smtClean="0">
                          <a:effectLst/>
                          <a:latin typeface="Arial"/>
                          <a:ea typeface="Calibri"/>
                          <a:cs typeface="Times New Roman"/>
                        </a:rPr>
                        <a:t>st</a:t>
                      </a:r>
                      <a:r>
                        <a:rPr lang="en-US" sz="1400" dirty="0" smtClean="0">
                          <a:effectLst/>
                          <a:latin typeface="Arial"/>
                          <a:ea typeface="Calibri"/>
                          <a:cs typeface="Times New Roman"/>
                        </a:rPr>
                        <a:t> quarter.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13%</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(327)</a:t>
                      </a:r>
                      <a:endParaRPr lang="en-GB" sz="1400" dirty="0">
                        <a:effectLst/>
                        <a:latin typeface="Arial"/>
                        <a:ea typeface="Calibri"/>
                        <a:cs typeface="Times New Roman"/>
                      </a:endParaRPr>
                    </a:p>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52109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z="1800" smtClean="0">
                <a:solidFill>
                  <a:schemeClr val="tx1"/>
                </a:solidFill>
              </a:rPr>
              <a:pPr/>
              <a:t>5</a:t>
            </a:fld>
            <a:endParaRPr lang="en-GB" sz="1800" dirty="0">
              <a:solidFill>
                <a:schemeClr val="tx1"/>
              </a:solidFill>
            </a:endParaRPr>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Legislative Requirements </a:t>
            </a:r>
            <a:r>
              <a:rPr lang="en-ZA" sz="3200" b="1" i="1" dirty="0" err="1" smtClean="0">
                <a:solidFill>
                  <a:schemeClr val="bg1"/>
                </a:solidFill>
                <a:latin typeface="Arial" panose="020B0604020202020204" pitchFamily="34" charset="0"/>
                <a:cs typeface="Arial" panose="020B0604020202020204" pitchFamily="34" charset="0"/>
              </a:rPr>
              <a:t>cont</a:t>
            </a:r>
            <a:endParaRPr lang="en-GB" sz="3200" b="1" i="1" dirty="0">
              <a:solidFill>
                <a:schemeClr val="bg1"/>
              </a:solidFill>
              <a:latin typeface="Arial" panose="020B0604020202020204" pitchFamily="34" charset="0"/>
              <a:cs typeface="Arial" panose="020B0604020202020204" pitchFamily="34" charset="0"/>
            </a:endParaRPr>
          </a:p>
        </p:txBody>
      </p:sp>
      <p:sp>
        <p:nvSpPr>
          <p:cNvPr id="6" name="Rectangle 7"/>
          <p:cNvSpPr txBox="1">
            <a:spLocks noChangeArrowheads="1"/>
          </p:cNvSpPr>
          <p:nvPr/>
        </p:nvSpPr>
        <p:spPr>
          <a:xfrm>
            <a:off x="227938" y="764704"/>
            <a:ext cx="9405581" cy="43924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80000"/>
              </a:lnSpc>
              <a:buClr>
                <a:schemeClr val="tx1"/>
              </a:buClr>
              <a:buSzPct val="100000"/>
              <a:buFont typeface="Wingdings" panose="05000000000000000000" pitchFamily="2" charset="2"/>
              <a:buChar char="§"/>
            </a:pPr>
            <a:r>
              <a:rPr lang="en-US" altLang="en-US" sz="2400" dirty="0" smtClean="0">
                <a:latin typeface="Arial" charset="0"/>
              </a:rPr>
              <a:t>The Framework for Strategic Plans and Annual Performance Plans, states that the quarterly report “</a:t>
            </a:r>
            <a:r>
              <a:rPr lang="en-US" altLang="en-US" sz="2400" b="1" dirty="0" smtClean="0">
                <a:latin typeface="Arial" charset="0"/>
              </a:rPr>
              <a:t>provides the Accounting Officer with an opportunity to indicate measures that will be taken to ensure that implementation of the Annual Performance Plan remains on track</a:t>
            </a:r>
            <a:r>
              <a:rPr lang="en-US" altLang="en-US" sz="2400" dirty="0" smtClean="0">
                <a:latin typeface="Arial" charset="0"/>
              </a:rPr>
              <a:t>” and that quarterly reports must be submitted to the National Treasury and the Auditor-General for auditing purposes. </a:t>
            </a:r>
          </a:p>
          <a:p>
            <a:pPr algn="just">
              <a:lnSpc>
                <a:spcPct val="80000"/>
              </a:lnSpc>
              <a:buClr>
                <a:schemeClr val="tx1"/>
              </a:buClr>
              <a:buSzPct val="100000"/>
              <a:buFont typeface="Wingdings" panose="05000000000000000000" pitchFamily="2" charset="2"/>
              <a:buChar char="§"/>
            </a:pPr>
            <a:endParaRPr lang="en-US" altLang="en-US" sz="2400" dirty="0" smtClean="0">
              <a:latin typeface="Arial" charset="0"/>
            </a:endParaRPr>
          </a:p>
          <a:p>
            <a:pPr algn="just">
              <a:lnSpc>
                <a:spcPct val="80000"/>
              </a:lnSpc>
              <a:buClr>
                <a:schemeClr val="tx1"/>
              </a:buClr>
              <a:buSzPct val="100000"/>
              <a:buFont typeface="Wingdings" panose="05000000000000000000" pitchFamily="2" charset="2"/>
              <a:buChar char="§"/>
            </a:pPr>
            <a:r>
              <a:rPr lang="en-US" altLang="en-US" sz="2400" dirty="0" smtClean="0">
                <a:latin typeface="Arial" charset="0"/>
              </a:rPr>
              <a:t>DPME in the Presidency’s guideline on the </a:t>
            </a:r>
            <a:r>
              <a:rPr lang="en-US" altLang="en-US" sz="2400" b="1" dirty="0" smtClean="0">
                <a:latin typeface="Arial" charset="0"/>
              </a:rPr>
              <a:t>“Preparation of Quarterly Performance Reports”</a:t>
            </a:r>
            <a:r>
              <a:rPr lang="en-US" altLang="en-US" sz="2400" dirty="0" smtClean="0">
                <a:latin typeface="Arial" charset="0"/>
              </a:rPr>
              <a:t> dated May 2016 indicates that </a:t>
            </a:r>
            <a:r>
              <a:rPr lang="en-ZA" altLang="en-US" sz="2400" b="1" dirty="0" smtClean="0">
                <a:latin typeface="Arial" charset="0"/>
              </a:rPr>
              <a:t>preliminary information must be submitted within </a:t>
            </a:r>
            <a:br>
              <a:rPr lang="en-ZA" altLang="en-US" sz="2400" b="1" dirty="0" smtClean="0">
                <a:latin typeface="Arial" charset="0"/>
              </a:rPr>
            </a:br>
            <a:r>
              <a:rPr lang="en-ZA" altLang="en-US" sz="2400" b="1" u="sng" dirty="0" smtClean="0">
                <a:latin typeface="Arial" charset="0"/>
              </a:rPr>
              <a:t>30 days after the end of each quarter and actual</a:t>
            </a:r>
            <a:r>
              <a:rPr lang="en-ZA" altLang="en-US" sz="2400" b="1" dirty="0" smtClean="0">
                <a:latin typeface="Arial" charset="0"/>
              </a:rPr>
              <a:t> information must be submitted with preliminary data of the next quarter.</a:t>
            </a:r>
            <a:endParaRPr lang="en-US" altLang="en-US" sz="2400" b="1" dirty="0" smtClean="0">
              <a:latin typeface="Arial" charset="0"/>
            </a:endParaRPr>
          </a:p>
        </p:txBody>
      </p:sp>
    </p:spTree>
    <p:extLst>
      <p:ext uri="{BB962C8B-B14F-4D97-AF65-F5344CB8AC3E}">
        <p14:creationId xmlns:p14="http://schemas.microsoft.com/office/powerpoint/2010/main" xmlns="" val="870509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911985212"/>
              </p:ext>
            </p:extLst>
          </p:nvPr>
        </p:nvGraphicFramePr>
        <p:xfrm>
          <a:off x="128464" y="692696"/>
          <a:ext cx="9649073" cy="2909177"/>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planned staffing of funded posts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(80 064)</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(80 064)</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96%</a:t>
                      </a:r>
                    </a:p>
                    <a:p>
                      <a:pPr algn="l">
                        <a:spcAft>
                          <a:spcPts val="0"/>
                        </a:spcAft>
                      </a:pPr>
                      <a:r>
                        <a:rPr lang="en-ZA" sz="1400" dirty="0" smtClean="0">
                          <a:effectLst/>
                          <a:latin typeface="Arial"/>
                          <a:ea typeface="Calibri"/>
                          <a:cs typeface="Times New Roman"/>
                        </a:rPr>
                        <a:t>77 007</a:t>
                      </a:r>
                      <a:r>
                        <a:rPr lang="en-ZA" sz="1400" dirty="0">
                          <a:effectLst/>
                          <a:latin typeface="Arial"/>
                          <a:ea typeface="Calibri"/>
                          <a:cs typeface="Times New Roman"/>
                        </a:rPr>
                        <a:t> </a:t>
                      </a:r>
                      <a:r>
                        <a:rPr lang="en-US" sz="1400" dirty="0" smtClean="0">
                          <a:effectLst/>
                          <a:latin typeface="Arial"/>
                          <a:ea typeface="Calibri"/>
                          <a:cs typeface="Times New Roman"/>
                        </a:rPr>
                        <a:t>of DOD planned funded posts were staffed at the end of June 2016.</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96%</a:t>
                      </a:r>
                    </a:p>
                    <a:p>
                      <a:pPr algn="l">
                        <a:spcAft>
                          <a:spcPts val="0"/>
                        </a:spcAft>
                      </a:pPr>
                      <a:r>
                        <a:rPr lang="en-ZA" sz="1400" dirty="0" smtClean="0">
                          <a:effectLst/>
                          <a:latin typeface="Arial"/>
                          <a:ea typeface="Calibri"/>
                          <a:cs typeface="Times New Roman"/>
                        </a:rPr>
                        <a:t>(77 007)</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0928283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549393091"/>
              </p:ext>
            </p:extLst>
          </p:nvPr>
        </p:nvGraphicFramePr>
        <p:xfrm>
          <a:off x="128464" y="611091"/>
          <a:ext cx="9649073" cy="209783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positions filled against allocated quota for international institutions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68072">
                <a:tc>
                  <a:txBody>
                    <a:bodyPr/>
                    <a:lstStyle/>
                    <a:p>
                      <a:pPr algn="l">
                        <a:spcAft>
                          <a:spcPts val="0"/>
                        </a:spcAft>
                      </a:pPr>
                      <a:r>
                        <a:rPr lang="en-ZA" sz="1400" b="1" dirty="0" smtClean="0">
                          <a:effectLst/>
                          <a:latin typeface="Arial"/>
                          <a:ea typeface="Calibri"/>
                          <a:cs typeface="Times New Roman"/>
                        </a:rPr>
                        <a:t>Actual</a:t>
                      </a:r>
                    </a:p>
                    <a:p>
                      <a:pPr algn="l">
                        <a:spcAft>
                          <a:spcPts val="0"/>
                        </a:spcAft>
                      </a:pPr>
                      <a:r>
                        <a:rPr lang="en-ZA" sz="1400" b="0" dirty="0" smtClean="0">
                          <a:effectLst/>
                          <a:latin typeface="Arial"/>
                          <a:ea typeface="Calibri"/>
                          <a:cs typeface="Times New Roman"/>
                        </a:rPr>
                        <a:t>12</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b="0" dirty="0" smtClean="0">
                          <a:effectLst/>
                          <a:latin typeface="Arial"/>
                          <a:ea typeface="Calibri"/>
                          <a:cs typeface="Times New Roman"/>
                        </a:rPr>
                        <a:t>12</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966201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071457639"/>
              </p:ext>
            </p:extLst>
          </p:nvPr>
        </p:nvGraphicFramePr>
        <p:xfrm>
          <a:off x="128464" y="692696"/>
          <a:ext cx="9649073" cy="250225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 (Non-combat professional military development courses)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(3 000)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(3 000)</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30%</a:t>
                      </a:r>
                    </a:p>
                    <a:p>
                      <a:pPr algn="l">
                        <a:spcAft>
                          <a:spcPts val="0"/>
                        </a:spcAft>
                      </a:pPr>
                      <a:r>
                        <a:rPr lang="en-ZA" sz="1400" dirty="0" smtClean="0">
                          <a:effectLst/>
                          <a:latin typeface="Arial"/>
                          <a:ea typeface="Calibri"/>
                          <a:cs typeface="Times New Roman"/>
                        </a:rPr>
                        <a:t>(909)</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30%</a:t>
                      </a:r>
                    </a:p>
                    <a:p>
                      <a:pPr algn="l">
                        <a:spcAft>
                          <a:spcPts val="0"/>
                        </a:spcAft>
                      </a:pPr>
                      <a:r>
                        <a:rPr lang="en-ZA" sz="1400" dirty="0" smtClean="0">
                          <a:effectLst/>
                          <a:latin typeface="Arial"/>
                          <a:ea typeface="Calibri"/>
                          <a:cs typeface="Times New Roman"/>
                        </a:rPr>
                        <a:t>(909)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9774394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940289266"/>
              </p:ext>
            </p:extLst>
          </p:nvPr>
        </p:nvGraphicFramePr>
        <p:xfrm>
          <a:off x="128464" y="692696"/>
          <a:ext cx="9649073" cy="209783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 (Re-skilling)</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70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70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smtClean="0">
                          <a:effectLst/>
                          <a:latin typeface="Arial"/>
                          <a:ea typeface="Calibri"/>
                          <a:cs typeface="Times New Roman"/>
                        </a:rPr>
                        <a:t>Actual</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18%</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4731390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182862514"/>
              </p:ext>
            </p:extLst>
          </p:nvPr>
        </p:nvGraphicFramePr>
        <p:xfrm>
          <a:off x="128464" y="692696"/>
          <a:ext cx="9649073" cy="2269097"/>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 (National Youth Service programme)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(2 000)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(2 000)</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41%</a:t>
                      </a:r>
                    </a:p>
                    <a:p>
                      <a:pPr algn="l">
                        <a:spcAft>
                          <a:spcPts val="0"/>
                        </a:spcAft>
                      </a:pPr>
                      <a:r>
                        <a:rPr lang="en-ZA" sz="1400" dirty="0" smtClean="0">
                          <a:effectLst/>
                          <a:latin typeface="Arial"/>
                          <a:ea typeface="Calibri"/>
                          <a:cs typeface="Times New Roman"/>
                        </a:rPr>
                        <a:t>(829)</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41%</a:t>
                      </a:r>
                    </a:p>
                    <a:p>
                      <a:pPr algn="l">
                        <a:spcAft>
                          <a:spcPts val="0"/>
                        </a:spcAft>
                      </a:pPr>
                      <a:r>
                        <a:rPr lang="en-ZA" sz="1400" dirty="0" smtClean="0">
                          <a:effectLst/>
                          <a:latin typeface="Arial"/>
                          <a:ea typeface="Calibri"/>
                          <a:cs typeface="Times New Roman"/>
                        </a:rPr>
                        <a:t>(829)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5265474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342813054"/>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military skills development members in the system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4 </a:t>
                      </a:r>
                      <a:r>
                        <a:rPr lang="en-ZA" sz="1400" dirty="0">
                          <a:solidFill>
                            <a:schemeClr val="tx1"/>
                          </a:solidFill>
                          <a:effectLst/>
                          <a:latin typeface="Arial"/>
                          <a:ea typeface="Calibri"/>
                          <a:cs typeface="Times New Roman"/>
                        </a:rPr>
                        <a:t>001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4 </a:t>
                      </a:r>
                      <a:r>
                        <a:rPr lang="en-GB" sz="1400" dirty="0">
                          <a:effectLst/>
                          <a:latin typeface="Arial"/>
                          <a:ea typeface="Calibri"/>
                          <a:cs typeface="Times New Roman"/>
                        </a:rPr>
                        <a:t>001</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3 937</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3 937</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6576661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121644267"/>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Human Resources Support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reserve force </a:t>
                      </a:r>
                      <a:r>
                        <a:rPr lang="en-ZA" sz="1600" b="1" dirty="0" err="1">
                          <a:effectLst/>
                          <a:latin typeface="Arial"/>
                          <a:ea typeface="Calibri"/>
                          <a:cs typeface="Times New Roman"/>
                        </a:rPr>
                        <a:t>persondays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 </a:t>
                      </a:r>
                      <a:r>
                        <a:rPr lang="en-ZA" sz="1400" dirty="0">
                          <a:solidFill>
                            <a:schemeClr val="tx1"/>
                          </a:solidFill>
                          <a:effectLst/>
                          <a:latin typeface="Arial"/>
                          <a:ea typeface="Calibri"/>
                          <a:cs typeface="Times New Roman"/>
                        </a:rPr>
                        <a:t>701 681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2 </a:t>
                      </a:r>
                      <a:r>
                        <a:rPr lang="en-GB" sz="1400" dirty="0">
                          <a:effectLst/>
                          <a:latin typeface="Arial"/>
                          <a:ea typeface="Calibri"/>
                          <a:cs typeface="Times New Roman"/>
                        </a:rPr>
                        <a:t>701 681</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692 723</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692 723</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138380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382307360"/>
              </p:ext>
            </p:extLst>
          </p:nvPr>
        </p:nvGraphicFramePr>
        <p:xfrm>
          <a:off x="128464" y="692696"/>
          <a:ext cx="9649073" cy="367843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Legal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litigation cases finalised in the best interest of the DOD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50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50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100%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effectLst/>
                          <a:latin typeface="Arial"/>
                          <a:ea typeface="Calibri"/>
                          <a:cs typeface="Times New Roman"/>
                        </a:rPr>
                        <a:t>Comment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a:ea typeface="Calibri"/>
                          <a:cs typeface="Times New Roman"/>
                        </a:rPr>
                        <a:t>22 Cases were received of which 6 cases were </a:t>
                      </a:r>
                      <a:r>
                        <a:rPr lang="en-US" sz="1400" dirty="0" err="1" smtClean="0">
                          <a:effectLst/>
                          <a:latin typeface="Arial"/>
                          <a:ea typeface="Calibri"/>
                          <a:cs typeface="Times New Roman"/>
                        </a:rPr>
                        <a:t>finalised</a:t>
                      </a:r>
                      <a:r>
                        <a:rPr lang="en-US" sz="1400" dirty="0" smtClean="0">
                          <a:effectLst/>
                          <a:latin typeface="Arial"/>
                          <a:ea typeface="Calibri"/>
                          <a:cs typeface="Times New Roman"/>
                        </a:rPr>
                        <a:t> as follows: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effectLst/>
                        <a:latin typeface="Arial"/>
                        <a:ea typeface="Calibri"/>
                        <a:cs typeface="Times New Roman"/>
                      </a:endParaRPr>
                    </a:p>
                    <a:p>
                      <a:pPr marL="182563" indent="0" algn="l">
                        <a:spcAft>
                          <a:spcPts val="0"/>
                        </a:spcAft>
                      </a:pPr>
                      <a:r>
                        <a:rPr lang="en-US" sz="1400" dirty="0" smtClean="0">
                          <a:effectLst/>
                          <a:latin typeface="Arial"/>
                          <a:ea typeface="Calibri"/>
                          <a:cs typeface="Times New Roman"/>
                        </a:rPr>
                        <a:t>3  Cases were settled in </a:t>
                      </a:r>
                      <a:r>
                        <a:rPr lang="en-US" sz="1400" dirty="0" err="1" smtClean="0">
                          <a:effectLst/>
                          <a:latin typeface="Arial"/>
                          <a:ea typeface="Calibri"/>
                          <a:cs typeface="Times New Roman"/>
                        </a:rPr>
                        <a:t>favour</a:t>
                      </a:r>
                      <a:r>
                        <a:rPr lang="en-US" sz="1400" dirty="0" smtClean="0">
                          <a:effectLst/>
                          <a:latin typeface="Arial"/>
                          <a:ea typeface="Calibri"/>
                          <a:cs typeface="Times New Roman"/>
                        </a:rPr>
                        <a:t>.</a:t>
                      </a:r>
                    </a:p>
                    <a:p>
                      <a:pPr marL="182563" indent="0" algn="l">
                        <a:spcAft>
                          <a:spcPts val="0"/>
                        </a:spcAft>
                      </a:pPr>
                      <a:r>
                        <a:rPr lang="en-US" sz="1400" dirty="0" smtClean="0">
                          <a:effectLst/>
                          <a:latin typeface="Arial"/>
                          <a:ea typeface="Calibri"/>
                          <a:cs typeface="Times New Roman"/>
                        </a:rPr>
                        <a:t>1  Case was won.</a:t>
                      </a:r>
                    </a:p>
                    <a:p>
                      <a:pPr marL="182563" indent="0" algn="l">
                        <a:spcAft>
                          <a:spcPts val="0"/>
                        </a:spcAft>
                      </a:pPr>
                      <a:r>
                        <a:rPr lang="en-US" sz="1400" dirty="0" smtClean="0">
                          <a:effectLst/>
                          <a:latin typeface="Arial"/>
                          <a:ea typeface="Calibri"/>
                          <a:cs typeface="Times New Roman"/>
                        </a:rPr>
                        <a:t>2  Cases were removed from roll.</a:t>
                      </a:r>
                    </a:p>
                    <a:p>
                      <a:pPr algn="l">
                        <a:spcAft>
                          <a:spcPts val="0"/>
                        </a:spcAft>
                      </a:pPr>
                      <a:endParaRPr lang="en-US" sz="1400" dirty="0" smtClean="0">
                        <a:effectLst/>
                        <a:latin typeface="Arial"/>
                        <a:ea typeface="Calibri"/>
                        <a:cs typeface="Times New Roman"/>
                      </a:endParaRPr>
                    </a:p>
                    <a:p>
                      <a:pPr algn="l">
                        <a:spcAft>
                          <a:spcPts val="0"/>
                        </a:spcAft>
                      </a:pPr>
                      <a:r>
                        <a:rPr lang="en-US" sz="1400" dirty="0" smtClean="0">
                          <a:effectLst/>
                          <a:latin typeface="Arial"/>
                          <a:ea typeface="Calibri"/>
                          <a:cs typeface="Times New Roman"/>
                        </a:rPr>
                        <a:t>(6/6 = 100%)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4952972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346526556"/>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Legal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US" sz="1600" b="1" dirty="0">
                          <a:solidFill>
                            <a:srgbClr val="000000"/>
                          </a:solidFill>
                          <a:effectLst/>
                          <a:latin typeface="Arial"/>
                          <a:ea typeface="Calibri"/>
                          <a:cs typeface="Times New Roman"/>
                        </a:rPr>
                        <a:t>Percentage of cases of Corruption and Fraud prosecuted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40</a:t>
                      </a:r>
                      <a:r>
                        <a:rPr lang="en-GB" sz="1400" dirty="0">
                          <a:solidFill>
                            <a:schemeClr val="tx1"/>
                          </a:solidFill>
                          <a:effectLst/>
                          <a:latin typeface="Arial"/>
                          <a:ea typeface="Calibri"/>
                          <a:cs typeface="Times New Roman"/>
                        </a:rPr>
                        <a:t>%</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40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700180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59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78271139"/>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Legal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reduction of military court cases outstanding (backlog)</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60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60</a:t>
                      </a:r>
                      <a:r>
                        <a:rPr lang="en-GB" sz="1400" dirty="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262308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6</a:t>
            </a:fld>
            <a:endParaRPr lang="en-GB" dirty="0"/>
          </a:p>
        </p:txBody>
      </p:sp>
      <p:sp>
        <p:nvSpPr>
          <p:cNvPr id="7" name="TextBox 6"/>
          <p:cNvSpPr txBox="1"/>
          <p:nvPr/>
        </p:nvSpPr>
        <p:spPr>
          <a:xfrm>
            <a:off x="272480" y="44624"/>
            <a:ext cx="9361040" cy="5262979"/>
          </a:xfrm>
          <a:prstGeom prst="rect">
            <a:avLst/>
          </a:prstGeom>
          <a:solidFill>
            <a:schemeClr val="bg1"/>
          </a:solidFill>
          <a:ln w="76200">
            <a:solidFill>
              <a:schemeClr val="bg1"/>
            </a:solidFill>
          </a:ln>
        </p:spPr>
        <p:txBody>
          <a:bodyPr wrap="square" rtlCol="0">
            <a:spAutoFit/>
          </a:bodyPr>
          <a:lstStyle/>
          <a:p>
            <a:pPr algn="ctr"/>
            <a:endParaRPr lang="en-ZA" sz="4800" b="1" dirty="0" smtClean="0">
              <a:solidFill>
                <a:srgbClr val="1E1E68"/>
              </a:solidFill>
              <a:latin typeface="Arial" panose="020B0604020202020204" pitchFamily="34" charset="0"/>
              <a:cs typeface="Arial" panose="020B0604020202020204" pitchFamily="34" charset="0"/>
            </a:endParaRPr>
          </a:p>
          <a:p>
            <a:pPr algn="ctr"/>
            <a:endParaRPr lang="en-ZA" sz="4800" b="1" dirty="0">
              <a:solidFill>
                <a:srgbClr val="1E1E68"/>
              </a:solidFill>
              <a:latin typeface="Arial" panose="020B0604020202020204" pitchFamily="34" charset="0"/>
              <a:cs typeface="Arial" panose="020B0604020202020204" pitchFamily="34" charset="0"/>
            </a:endParaRPr>
          </a:p>
          <a:p>
            <a:pPr algn="ctr"/>
            <a:r>
              <a:rPr lang="en-ZA" sz="4800" b="1" dirty="0" smtClean="0">
                <a:solidFill>
                  <a:srgbClr val="1E1E68"/>
                </a:solidFill>
                <a:latin typeface="Arial" panose="020B0604020202020204" pitchFamily="34" charset="0"/>
                <a:cs typeface="Arial" panose="020B0604020202020204" pitchFamily="34" charset="0"/>
              </a:rPr>
              <a:t>4</a:t>
            </a:r>
            <a:r>
              <a:rPr lang="en-ZA" sz="4800" b="1" baseline="30000" dirty="0" smtClean="0">
                <a:solidFill>
                  <a:srgbClr val="1E1E68"/>
                </a:solidFill>
                <a:latin typeface="Arial" panose="020B0604020202020204" pitchFamily="34" charset="0"/>
                <a:cs typeface="Arial" panose="020B0604020202020204" pitchFamily="34" charset="0"/>
              </a:rPr>
              <a:t>th</a:t>
            </a:r>
            <a:r>
              <a:rPr lang="en-ZA" sz="4800" b="1" dirty="0" smtClean="0">
                <a:solidFill>
                  <a:srgbClr val="1E1E68"/>
                </a:solidFill>
                <a:latin typeface="Arial" panose="020B0604020202020204" pitchFamily="34" charset="0"/>
                <a:cs typeface="Arial" panose="020B0604020202020204" pitchFamily="34" charset="0"/>
              </a:rPr>
              <a:t> QPR FY2015/16</a:t>
            </a:r>
          </a:p>
          <a:p>
            <a:pPr algn="ctr"/>
            <a:endParaRPr lang="en-ZA" sz="4800" b="1" dirty="0">
              <a:solidFill>
                <a:srgbClr val="1E1E68"/>
              </a:solidFill>
              <a:latin typeface="Arial" panose="020B0604020202020204" pitchFamily="34" charset="0"/>
              <a:cs typeface="Arial" panose="020B0604020202020204" pitchFamily="34" charset="0"/>
            </a:endParaRPr>
          </a:p>
          <a:p>
            <a:pPr algn="ctr"/>
            <a:r>
              <a:rPr lang="en-ZA" sz="4800" b="1" dirty="0">
                <a:solidFill>
                  <a:srgbClr val="1E1E68"/>
                </a:solidFill>
                <a:latin typeface="Arial" panose="020B0604020202020204" pitchFamily="34" charset="0"/>
                <a:cs typeface="Arial" panose="020B0604020202020204" pitchFamily="34" charset="0"/>
              </a:rPr>
              <a:t>Non-Financial Performance Information</a:t>
            </a:r>
          </a:p>
          <a:p>
            <a:endParaRPr lang="en-US" sz="4800" dirty="0">
              <a:solidFill>
                <a:srgbClr val="1E1E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454524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538818333"/>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Legal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military court cases finalised (in-year)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40</a:t>
                      </a:r>
                      <a:r>
                        <a:rPr lang="en-GB" sz="1400" dirty="0">
                          <a:solidFill>
                            <a:schemeClr val="tx1"/>
                          </a:solidFill>
                          <a:effectLst/>
                          <a:latin typeface="Arial"/>
                          <a:ea typeface="Calibri"/>
                          <a:cs typeface="Times New Roman"/>
                        </a:rPr>
                        <a:t>%</a:t>
                      </a: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40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8%</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r>
                        <a:rPr lang="en-ZA" sz="1400" dirty="0" smtClean="0">
                          <a:solidFill>
                            <a:schemeClr val="tx1"/>
                          </a:solidFill>
                          <a:effectLst/>
                          <a:latin typeface="Arial"/>
                          <a:ea typeface="Calibri"/>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78181261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792922691"/>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Legal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smtClean="0">
                          <a:effectLst/>
                          <a:latin typeface="Arial"/>
                          <a:ea typeface="Calibri"/>
                          <a:cs typeface="Times New Roman"/>
                        </a:rPr>
                        <a:t>Percentage </a:t>
                      </a:r>
                      <a:r>
                        <a:rPr lang="en-ZA" sz="1600" b="1" dirty="0">
                          <a:effectLst/>
                          <a:latin typeface="Arial"/>
                          <a:ea typeface="Calibri"/>
                          <a:cs typeface="Times New Roman"/>
                        </a:rPr>
                        <a:t>of disciplinary cases in the DOD finalised within 90 days (Military Disciplinary Cases)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0328862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396974981"/>
              </p:ext>
            </p:extLst>
          </p:nvPr>
        </p:nvGraphicFramePr>
        <p:xfrm>
          <a:off x="128464" y="692696"/>
          <a:ext cx="9649073" cy="314958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US" sz="2000" b="1" dirty="0">
                          <a:effectLst/>
                          <a:latin typeface="Arial"/>
                          <a:ea typeface="Calibri"/>
                          <a:cs typeface="Times New Roman"/>
                        </a:rPr>
                        <a:t>Internal Audit </a:t>
                      </a:r>
                      <a:r>
                        <a:rPr lang="en-US"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of recommendations agreed to by management to address the internal control gaps identified in audit reports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69%</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69%</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effectLst/>
                          <a:latin typeface="Arial" panose="020B0604020202020204" pitchFamily="34" charset="0"/>
                          <a:ea typeface="Calibri"/>
                          <a:cs typeface="Arial" panose="020B0604020202020204" pitchFamily="34" charset="0"/>
                        </a:rPr>
                        <a:t>Comment</a:t>
                      </a:r>
                    </a:p>
                    <a:p>
                      <a:pPr algn="l">
                        <a:spcAft>
                          <a:spcPts val="0"/>
                        </a:spcAft>
                      </a:pPr>
                      <a:r>
                        <a:rPr lang="en-GB" sz="1400" kern="1200" dirty="0" smtClean="0">
                          <a:solidFill>
                            <a:schemeClr val="tx1"/>
                          </a:solidFill>
                          <a:effectLst/>
                          <a:latin typeface="Arial" panose="020B0604020202020204" pitchFamily="34" charset="0"/>
                          <a:ea typeface="+mn-ea"/>
                          <a:cs typeface="Arial" panose="020B0604020202020204" pitchFamily="34" charset="0"/>
                        </a:rPr>
                        <a:t>Completed reports were presented to the AMT and will also be presented to the Audit Committee and Management.</a:t>
                      </a:r>
                    </a:p>
                    <a:p>
                      <a:pPr algn="l">
                        <a:spcAft>
                          <a:spcPts val="0"/>
                        </a:spcAft>
                      </a:pPr>
                      <a:r>
                        <a:rPr lang="en-GB" sz="1400" kern="1200" dirty="0" smtClean="0">
                          <a:solidFill>
                            <a:schemeClr val="tx1"/>
                          </a:solidFill>
                          <a:effectLst/>
                          <a:latin typeface="Arial" panose="020B0604020202020204" pitchFamily="34" charset="0"/>
                          <a:ea typeface="+mn-ea"/>
                          <a:cs typeface="Arial" panose="020B0604020202020204" pitchFamily="34" charset="0"/>
                        </a:rPr>
                        <a:t>Deviation due to a lack of Human Resources.</a:t>
                      </a:r>
                      <a:endParaRPr lang="en-GB" sz="1400" dirty="0">
                        <a:effectLst/>
                        <a:latin typeface="Arial" panose="020B0604020202020204" pitchFamily="34" charset="0"/>
                        <a:ea typeface="Calibri"/>
                        <a:cs typeface="Arial" panose="020B0604020202020204" pitchFamily="34" charset="0"/>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
        <p:nvSpPr>
          <p:cNvPr id="8" name="Oval 7"/>
          <p:cNvSpPr/>
          <p:nvPr/>
        </p:nvSpPr>
        <p:spPr>
          <a:xfrm>
            <a:off x="1640632" y="2780928"/>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01921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845335774"/>
              </p:ext>
            </p:extLst>
          </p:nvPr>
        </p:nvGraphicFramePr>
        <p:xfrm>
          <a:off x="128463" y="692696"/>
          <a:ext cx="9635481" cy="3240360"/>
        </p:xfrm>
        <a:graphic>
          <a:graphicData uri="http://schemas.openxmlformats.org/drawingml/2006/table">
            <a:tbl>
              <a:tblPr firstRow="1" firstCol="1" bandRow="1"/>
              <a:tblGrid>
                <a:gridCol w="1926839"/>
                <a:gridCol w="1926839"/>
                <a:gridCol w="1927482"/>
                <a:gridCol w="1926839"/>
                <a:gridCol w="1927482"/>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US" sz="2000" b="1" dirty="0">
                          <a:effectLst/>
                          <a:latin typeface="Arial"/>
                          <a:ea typeface="Calibri"/>
                          <a:cs typeface="Times New Roman"/>
                        </a:rPr>
                        <a:t>Internal Audit </a:t>
                      </a:r>
                      <a:r>
                        <a:rPr lang="en-US"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scope coordination meetings with internal and external assurance providers to reduce audit fatigue across the DOD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3</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3</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3</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2</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rgbClr val="040910"/>
                          </a:solidFill>
                          <a:effectLst/>
                          <a:latin typeface="Arial"/>
                          <a:ea typeface="Calibri"/>
                          <a:cs typeface="Times New Roman"/>
                        </a:rPr>
                        <a:t>Actual</a:t>
                      </a:r>
                    </a:p>
                    <a:p>
                      <a:pPr algn="l">
                        <a:spcAft>
                          <a:spcPts val="0"/>
                        </a:spcAft>
                      </a:pPr>
                      <a:r>
                        <a:rPr lang="en-ZA" sz="1400" b="0" dirty="0" smtClean="0">
                          <a:solidFill>
                            <a:srgbClr val="040910"/>
                          </a:solidFill>
                          <a:effectLst/>
                          <a:latin typeface="Arial"/>
                          <a:ea typeface="Calibri"/>
                          <a:cs typeface="Times New Roman"/>
                        </a:rPr>
                        <a:t>-</a:t>
                      </a:r>
                      <a:endParaRPr lang="en-GB" sz="1400" b="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73085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effectLst/>
                          <a:latin typeface="Arial" panose="020B0604020202020204" pitchFamily="34" charset="0"/>
                          <a:ea typeface="Calibri"/>
                          <a:cs typeface="Arial" panose="020B0604020202020204" pitchFamily="34" charset="0"/>
                        </a:rPr>
                        <a:t>Comment</a:t>
                      </a:r>
                      <a:endParaRPr lang="en-ZA" sz="1400" dirty="0" smtClean="0">
                        <a:effectLst/>
                        <a:latin typeface="Arial"/>
                        <a:ea typeface="Calibri"/>
                        <a:cs typeface="Times New Roman"/>
                      </a:endParaRPr>
                    </a:p>
                    <a:p>
                      <a:pPr algn="l">
                        <a:spcAft>
                          <a:spcPts val="0"/>
                        </a:spcAft>
                      </a:pPr>
                      <a:r>
                        <a:rPr lang="en-US" sz="1400" dirty="0" smtClean="0">
                          <a:effectLst/>
                          <a:latin typeface="Arial"/>
                          <a:ea typeface="Calibri"/>
                          <a:cs typeface="Times New Roman"/>
                        </a:rPr>
                        <a:t>Meetings between IAD and AGSA discussing issues surrounding SDA.</a:t>
                      </a:r>
                    </a:p>
                    <a:p>
                      <a:pPr algn="l">
                        <a:spcAft>
                          <a:spcPts val="0"/>
                        </a:spcAft>
                      </a:pPr>
                      <a:r>
                        <a:rPr lang="en-US" sz="1400" dirty="0" smtClean="0">
                          <a:effectLst/>
                          <a:latin typeface="Arial"/>
                          <a:ea typeface="Calibri"/>
                          <a:cs typeface="Times New Roman"/>
                        </a:rPr>
                        <a:t>Deviation due to a lack of Human Resources.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780928"/>
            <a:ext cx="360040" cy="3600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133604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418232735"/>
              </p:ext>
            </p:extLst>
          </p:nvPr>
        </p:nvGraphicFramePr>
        <p:xfrm>
          <a:off x="128464" y="692696"/>
          <a:ext cx="9649073" cy="282935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ZA" sz="2000" b="1" dirty="0">
                          <a:effectLst/>
                          <a:latin typeface="Arial"/>
                          <a:ea typeface="Calibri"/>
                          <a:cs typeface="Times New Roman"/>
                        </a:rPr>
                        <a:t>Defence Inspectorate </a:t>
                      </a:r>
                      <a:r>
                        <a:rPr lang="en-ZA"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of Corruption and Fraud incidents detected for investigation</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ZA" sz="140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(10 incidents reported</a:t>
                      </a:r>
                      <a:r>
                        <a:rPr lang="en-ZA" sz="1400" baseline="0" dirty="0" smtClean="0">
                          <a:effectLst/>
                          <a:latin typeface="Arial"/>
                          <a:ea typeface="Calibri"/>
                          <a:cs typeface="Times New Roman"/>
                        </a:rPr>
                        <a:t> and detected for investigation).</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8544935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694405223"/>
              </p:ext>
            </p:extLst>
          </p:nvPr>
        </p:nvGraphicFramePr>
        <p:xfrm>
          <a:off x="128464" y="692696"/>
          <a:ext cx="9649073" cy="282935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ACD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ZA" sz="2000" b="1" dirty="0">
                          <a:effectLst/>
                          <a:latin typeface="Arial"/>
                          <a:ea typeface="Calibri"/>
                          <a:cs typeface="Times New Roman"/>
                        </a:rPr>
                        <a:t>Defence Inspectorate </a:t>
                      </a:r>
                      <a:r>
                        <a:rPr lang="en-ZA"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of National Anticorruption Hotline (NACH) incidents detected for investigation</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ZA" sz="140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(Two incidents reported and detected for investigation).</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193506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520892701"/>
              </p:ext>
            </p:extLst>
          </p:nvPr>
        </p:nvGraphicFramePr>
        <p:xfrm>
          <a:off x="128464" y="692696"/>
          <a:ext cx="9649073" cy="22763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ZA" sz="2000" b="1" dirty="0">
                          <a:effectLst/>
                          <a:latin typeface="Arial"/>
                          <a:ea typeface="Calibri"/>
                          <a:cs typeface="Times New Roman"/>
                        </a:rPr>
                        <a:t>Defence Inspectorate </a:t>
                      </a:r>
                      <a:r>
                        <a:rPr lang="en-ZA"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awareness activities on Corruption and Fraud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GB"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48</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48</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12</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9165231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065830462"/>
              </p:ext>
            </p:extLst>
          </p:nvPr>
        </p:nvGraphicFramePr>
        <p:xfrm>
          <a:off x="128464" y="692696"/>
          <a:ext cx="9649073" cy="22763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Inspection and Audit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223">
                <a:tc gridSpan="5">
                  <a:txBody>
                    <a:bodyPr/>
                    <a:lstStyle/>
                    <a:p>
                      <a:pPr algn="l">
                        <a:spcAft>
                          <a:spcPts val="0"/>
                        </a:spcAft>
                      </a:pPr>
                      <a:r>
                        <a:rPr lang="en-ZA" sz="2000" b="1" dirty="0">
                          <a:effectLst/>
                          <a:latin typeface="Arial"/>
                          <a:ea typeface="Calibri"/>
                          <a:cs typeface="Times New Roman"/>
                        </a:rPr>
                        <a:t>Defence Inspectorate </a:t>
                      </a:r>
                      <a:r>
                        <a:rPr lang="en-ZA"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Level of DOD Morale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Positive</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Positive</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Ongoing</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Ongoing</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1699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180407031"/>
              </p:ext>
            </p:extLst>
          </p:nvPr>
        </p:nvGraphicFramePr>
        <p:xfrm>
          <a:off x="128464" y="692696"/>
          <a:ext cx="9649073" cy="468052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Acquisition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Defence Intangible Capital Assets Management Policy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541403">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A functioning ICA Management Organisation (Policy implementation and monitoring)</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A functioning ICA Management Organisation (Policy implementation and monitoring)</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US" sz="1400" b="0" dirty="0" smtClean="0">
                          <a:effectLst/>
                          <a:latin typeface="Arial"/>
                          <a:ea typeface="Calibri"/>
                          <a:cs typeface="Times New Roman"/>
                        </a:rPr>
                        <a:t>The IA policy will be submitted to the Policy Board for recommendation after DOD Legal Services provided inputs.  </a:t>
                      </a: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IA Management Organisation has been established.</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474280">
                <a:tc gridSpan="5">
                  <a:txBody>
                    <a:bodyPr/>
                    <a:lstStyle/>
                    <a:p>
                      <a:pPr algn="l">
                        <a:spcAft>
                          <a:spcPts val="0"/>
                        </a:spcAft>
                      </a:pPr>
                      <a:r>
                        <a:rPr lang="en-ZA" sz="1400" b="1" dirty="0" smtClean="0">
                          <a:effectLst/>
                          <a:latin typeface="Arial"/>
                          <a:ea typeface="Calibri"/>
                          <a:cs typeface="Times New Roman"/>
                        </a:rPr>
                        <a:t>Comment</a:t>
                      </a:r>
                      <a:endParaRPr lang="en-US" sz="1400" b="0" dirty="0" smtClean="0">
                        <a:effectLst/>
                        <a:latin typeface="Arial"/>
                        <a:ea typeface="Calibri"/>
                        <a:cs typeface="Times New Roman"/>
                      </a:endParaRPr>
                    </a:p>
                    <a:p>
                      <a:pPr algn="l">
                        <a:spcAft>
                          <a:spcPts val="0"/>
                        </a:spcAft>
                      </a:pPr>
                      <a:r>
                        <a:rPr lang="en-US" sz="1400" b="0" dirty="0" smtClean="0">
                          <a:effectLst/>
                          <a:latin typeface="Arial"/>
                          <a:ea typeface="Calibri"/>
                          <a:cs typeface="Times New Roman"/>
                        </a:rPr>
                        <a:t>The ICA policy will be renamed to </a:t>
                      </a:r>
                      <a:r>
                        <a:rPr lang="en-US" sz="1400" b="1" i="1" dirty="0" smtClean="0">
                          <a:effectLst/>
                          <a:latin typeface="Arial"/>
                          <a:ea typeface="Calibri"/>
                          <a:cs typeface="Times New Roman"/>
                        </a:rPr>
                        <a:t>IA policy </a:t>
                      </a:r>
                      <a:r>
                        <a:rPr lang="en-US" sz="1400" b="0" dirty="0" smtClean="0">
                          <a:effectLst/>
                          <a:latin typeface="Arial"/>
                          <a:ea typeface="Calibri"/>
                          <a:cs typeface="Times New Roman"/>
                        </a:rPr>
                        <a:t>afterwards.</a:t>
                      </a:r>
                      <a:endParaRPr lang="en-ZA" sz="1400" b="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8197347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69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617784529"/>
              </p:ext>
            </p:extLst>
          </p:nvPr>
        </p:nvGraphicFramePr>
        <p:xfrm>
          <a:off x="128464" y="692696"/>
          <a:ext cx="9649073" cy="214281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Acquisition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armament acquisition commitments approved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r>
                        <a:rPr lang="en-ZA" sz="1400" dirty="0">
                          <a:solidFill>
                            <a:srgbClr val="040910"/>
                          </a:solidFill>
                          <a:effectLst/>
                          <a:latin typeface="Arial"/>
                          <a:ea typeface="Calibri"/>
                          <a:cs typeface="Times New Roman"/>
                        </a:rPr>
                        <a:t>75% by 31 Mar of each year</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a:t>
                      </a:r>
                      <a:r>
                        <a:rPr lang="en-GB" sz="1400" dirty="0">
                          <a:effectLst/>
                          <a:latin typeface="Arial"/>
                          <a:ea typeface="Calibri"/>
                          <a:cs typeface="Times New Roman"/>
                        </a:rPr>
                        <a:t>75% by 31 Mar of each year</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67,8%</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67,8%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284465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ular Callout 14"/>
          <p:cNvSpPr/>
          <p:nvPr/>
        </p:nvSpPr>
        <p:spPr>
          <a:xfrm rot="10800000">
            <a:off x="6350472" y="5677506"/>
            <a:ext cx="2678602" cy="919845"/>
          </a:xfrm>
          <a:prstGeom prst="wedgeRectCallout">
            <a:avLst>
              <a:gd name="adj1" fmla="val -34398"/>
              <a:gd name="adj2" fmla="val 102722"/>
            </a:avLst>
          </a:prstGeom>
          <a:solidFill>
            <a:schemeClr val="bg1"/>
          </a:solidFill>
          <a:ln w="28575">
            <a:solidFill>
              <a:srgbClr val="1E1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a:t>
            </a:fld>
            <a:endParaRPr lang="en-GB" dirty="0"/>
          </a:p>
        </p:txBody>
      </p:sp>
      <p:sp>
        <p:nvSpPr>
          <p:cNvPr id="5" name="TextBox 4"/>
          <p:cNvSpPr txBox="1"/>
          <p:nvPr/>
        </p:nvSpPr>
        <p:spPr>
          <a:xfrm>
            <a:off x="0"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Summary of 4</a:t>
            </a:r>
            <a:r>
              <a:rPr lang="en-US" sz="3200" b="1" baseline="30000" dirty="0" smtClean="0">
                <a:solidFill>
                  <a:schemeClr val="bg1"/>
                </a:solidFill>
                <a:latin typeface="Arial" panose="020B0604020202020204" pitchFamily="34" charset="0"/>
                <a:cs typeface="Arial" panose="020B0604020202020204" pitchFamily="34" charset="0"/>
              </a:rPr>
              <a:t>th</a:t>
            </a:r>
            <a:r>
              <a:rPr lang="en-US" sz="3200" b="1" dirty="0" smtClean="0">
                <a:solidFill>
                  <a:schemeClr val="bg1"/>
                </a:solidFill>
                <a:latin typeface="Arial" panose="020B0604020202020204" pitchFamily="34" charset="0"/>
                <a:cs typeface="Arial" panose="020B0604020202020204" pitchFamily="34" charset="0"/>
              </a:rPr>
              <a:t> Quarterly Performance Indicators FY2015/16</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031022342"/>
              </p:ext>
            </p:extLst>
          </p:nvPr>
        </p:nvGraphicFramePr>
        <p:xfrm>
          <a:off x="200472" y="1421095"/>
          <a:ext cx="9433048" cy="3592081"/>
        </p:xfrm>
        <a:graphic>
          <a:graphicData uri="http://schemas.openxmlformats.org/drawingml/2006/table">
            <a:tbl>
              <a:tblPr firstRow="1" bandRow="1"/>
              <a:tblGrid>
                <a:gridCol w="2688328"/>
                <a:gridCol w="1686180"/>
                <a:gridCol w="1686180"/>
                <a:gridCol w="1686180"/>
                <a:gridCol w="1686180"/>
              </a:tblGrid>
              <a:tr h="299104">
                <a:tc rowSpan="2">
                  <a:txBody>
                    <a:bodyPr/>
                    <a:lstStyle/>
                    <a:p>
                      <a:pPr algn="just"/>
                      <a:endParaRPr lang="en-ZA" sz="2000"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spcAft>
                          <a:spcPts val="0"/>
                        </a:spcAft>
                      </a:pPr>
                      <a:r>
                        <a:rPr lang="en-GB" sz="2000" b="1" u="none" dirty="0" smtClean="0">
                          <a:solidFill>
                            <a:schemeClr val="tx1"/>
                          </a:solidFill>
                          <a:effectLst/>
                          <a:latin typeface="Arial" panose="020B0604020202020204" pitchFamily="34" charset="0"/>
                          <a:ea typeface="Calibri"/>
                          <a:cs typeface="Arial" panose="020B0604020202020204" pitchFamily="34" charset="0"/>
                        </a:rPr>
                        <a:t>3rd Quarter FY2015/16</a:t>
                      </a:r>
                      <a:endParaRPr lang="en-ZA" sz="2000" u="none"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spcAft>
                          <a:spcPts val="0"/>
                        </a:spcAft>
                      </a:pPr>
                      <a:endParaRPr lang="en-ZA" sz="2400" u="none" dirty="0">
                        <a:solidFill>
                          <a:schemeClr val="bg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B3589"/>
                    </a:solidFill>
                  </a:tcPr>
                </a:tc>
                <a:tc gridSpan="2">
                  <a:txBody>
                    <a:bodyPr/>
                    <a:lstStyle/>
                    <a:p>
                      <a:pPr algn="ctr">
                        <a:spcAft>
                          <a:spcPts val="0"/>
                        </a:spcAft>
                      </a:pPr>
                      <a:r>
                        <a:rPr lang="en-ZA" sz="2000" b="1" u="none" dirty="0" smtClean="0">
                          <a:solidFill>
                            <a:schemeClr val="tx1"/>
                          </a:solidFill>
                          <a:effectLst/>
                          <a:latin typeface="Arial" panose="020B0604020202020204" pitchFamily="34" charset="0"/>
                          <a:ea typeface="Calibri"/>
                          <a:cs typeface="Arial" panose="020B0604020202020204" pitchFamily="34" charset="0"/>
                        </a:rPr>
                        <a:t>4th Quarter FY2015/16</a:t>
                      </a: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spcAft>
                          <a:spcPts val="0"/>
                        </a:spcAft>
                      </a:pPr>
                      <a:endParaRPr lang="en-ZA" sz="2400" u="none" dirty="0">
                        <a:solidFill>
                          <a:schemeClr val="bg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B3589"/>
                    </a:solidFill>
                  </a:tcPr>
                </a:tc>
              </a:tr>
              <a:tr h="564935">
                <a:tc vMerge="1">
                  <a:txBody>
                    <a:bodyPr/>
                    <a:lstStyle/>
                    <a:p>
                      <a:endParaRPr lang="en-ZA"/>
                    </a:p>
                  </a:txBody>
                  <a:tcPr/>
                </a:tc>
                <a:tc>
                  <a:txBody>
                    <a:bodyPr/>
                    <a:lstStyle/>
                    <a:p>
                      <a:pPr algn="ctr">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Def Sec</a:t>
                      </a:r>
                      <a:endParaRPr lang="en-ZA" sz="2000"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SANDF</a:t>
                      </a:r>
                      <a:endParaRPr lang="en-ZA" sz="2000"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Def Sec</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2000" b="1" dirty="0" smtClean="0">
                          <a:solidFill>
                            <a:schemeClr val="tx1"/>
                          </a:solidFill>
                          <a:effectLst/>
                          <a:latin typeface="Arial" panose="020B0604020202020204" pitchFamily="34" charset="0"/>
                          <a:ea typeface="Calibri"/>
                          <a:cs typeface="Arial" panose="020B0604020202020204" pitchFamily="34" charset="0"/>
                        </a:rPr>
                        <a:t>SANDF</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579111">
                <a:tc>
                  <a:txBody>
                    <a:bodyPr/>
                    <a:lstStyle/>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Achieved</a:t>
                      </a:r>
                    </a:p>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(Green)</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22</a:t>
                      </a:r>
                    </a:p>
                    <a:p>
                      <a:pPr algn="ctr"/>
                      <a:r>
                        <a:rPr lang="en-ZA" sz="2000" b="1" dirty="0" smtClean="0">
                          <a:solidFill>
                            <a:schemeClr val="tx1"/>
                          </a:solidFill>
                          <a:effectLst/>
                          <a:latin typeface="Arial" panose="020B0604020202020204" pitchFamily="34" charset="0"/>
                          <a:cs typeface="Arial" panose="020B0604020202020204" pitchFamily="34" charset="0"/>
                        </a:rPr>
                        <a:t>(65%)</a:t>
                      </a:r>
                      <a:endParaRPr lang="en-ZA" sz="2000" b="1" dirty="0">
                        <a:solidFill>
                          <a:schemeClr val="tx1"/>
                        </a:solidFill>
                        <a:effectLst/>
                        <a:latin typeface="Arial" panose="020B0604020202020204" pitchFamily="34" charset="0"/>
                        <a:cs typeface="Arial" panose="020B0604020202020204" pitchFamily="34" charset="0"/>
                      </a:endParaRPr>
                    </a:p>
                  </a:txBody>
                  <a:tcPr marL="49523" marR="49523" marT="45716" marB="4571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18</a:t>
                      </a:r>
                    </a:p>
                    <a:p>
                      <a:pPr algn="ctr"/>
                      <a:r>
                        <a:rPr lang="en-ZA" sz="2000" b="1" dirty="0" smtClean="0">
                          <a:solidFill>
                            <a:schemeClr val="tx1"/>
                          </a:solidFill>
                          <a:effectLst/>
                          <a:latin typeface="Arial" panose="020B0604020202020204" pitchFamily="34" charset="0"/>
                          <a:cs typeface="Arial" panose="020B0604020202020204" pitchFamily="34" charset="0"/>
                        </a:rPr>
                        <a:t>(55%)</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21</a:t>
                      </a:r>
                    </a:p>
                    <a:p>
                      <a:pPr algn="ctr"/>
                      <a:r>
                        <a:rPr lang="en-ZA" sz="2000" b="1" dirty="0" smtClean="0">
                          <a:solidFill>
                            <a:schemeClr val="tx1"/>
                          </a:solidFill>
                          <a:effectLst/>
                          <a:latin typeface="Arial" panose="020B0604020202020204" pitchFamily="34" charset="0"/>
                          <a:cs typeface="Arial" panose="020B0604020202020204" pitchFamily="34" charset="0"/>
                        </a:rPr>
                        <a:t>(62%)</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35</a:t>
                      </a:r>
                    </a:p>
                    <a:p>
                      <a:pPr algn="ctr"/>
                      <a:r>
                        <a:rPr lang="en-ZA" sz="2000" b="1" dirty="0" smtClean="0">
                          <a:solidFill>
                            <a:schemeClr val="tx1"/>
                          </a:solidFill>
                          <a:effectLst/>
                          <a:latin typeface="Arial" panose="020B0604020202020204" pitchFamily="34" charset="0"/>
                          <a:cs typeface="Arial" panose="020B0604020202020204" pitchFamily="34" charset="0"/>
                        </a:rPr>
                        <a:t>(61,4%)</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2D050"/>
                    </a:solidFill>
                  </a:tcPr>
                </a:tc>
              </a:tr>
              <a:tr h="533506">
                <a:tc>
                  <a:txBody>
                    <a:bodyPr/>
                    <a:lstStyle/>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Partially Achieved </a:t>
                      </a:r>
                    </a:p>
                    <a:p>
                      <a:pPr algn="just">
                        <a:spcAft>
                          <a:spcPts val="0"/>
                        </a:spcAft>
                      </a:pPr>
                      <a:r>
                        <a:rPr lang="en-GB" sz="2000" b="1" dirty="0" smtClean="0">
                          <a:solidFill>
                            <a:schemeClr val="tx1"/>
                          </a:solidFill>
                          <a:effectLst/>
                          <a:latin typeface="Arial" panose="020B0604020202020204" pitchFamily="34" charset="0"/>
                          <a:ea typeface="Calibri"/>
                          <a:cs typeface="Arial" panose="020B0604020202020204" pitchFamily="34" charset="0"/>
                        </a:rPr>
                        <a:t>(Amber)</a:t>
                      </a:r>
                      <a:endParaRPr lang="en-ZA" sz="2000" b="1" dirty="0">
                        <a:solidFill>
                          <a:schemeClr val="tx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9</a:t>
                      </a:r>
                    </a:p>
                    <a:p>
                      <a:pPr algn="ctr"/>
                      <a:r>
                        <a:rPr lang="en-ZA" sz="2000" b="1" dirty="0" smtClean="0">
                          <a:solidFill>
                            <a:schemeClr val="tx1"/>
                          </a:solidFill>
                          <a:effectLst/>
                          <a:latin typeface="Arial" panose="020B0604020202020204" pitchFamily="34" charset="0"/>
                          <a:cs typeface="Arial" panose="020B0604020202020204" pitchFamily="34" charset="0"/>
                        </a:rPr>
                        <a:t>(26%)</a:t>
                      </a:r>
                      <a:endParaRPr lang="en-ZA" sz="2000" b="1" dirty="0">
                        <a:solidFill>
                          <a:schemeClr val="tx1"/>
                        </a:solidFill>
                        <a:effectLst/>
                        <a:latin typeface="Arial" panose="020B0604020202020204" pitchFamily="34" charset="0"/>
                        <a:cs typeface="Arial" panose="020B0604020202020204" pitchFamily="34" charset="0"/>
                      </a:endParaRPr>
                    </a:p>
                  </a:txBody>
                  <a:tcPr marL="49523" marR="49523" marT="45716" marB="4571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15</a:t>
                      </a:r>
                    </a:p>
                    <a:p>
                      <a:pPr algn="ctr"/>
                      <a:r>
                        <a:rPr lang="en-ZA" sz="2000" b="1" dirty="0" smtClean="0">
                          <a:solidFill>
                            <a:schemeClr val="tx1"/>
                          </a:solidFill>
                          <a:effectLst/>
                          <a:latin typeface="Arial" panose="020B0604020202020204" pitchFamily="34" charset="0"/>
                          <a:cs typeface="Arial" panose="020B0604020202020204" pitchFamily="34" charset="0"/>
                        </a:rPr>
                        <a:t>(45)</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a:t>
                      </a:r>
                      <a:endParaRPr lang="en-ZA" sz="2000" b="1" dirty="0">
                        <a:solidFill>
                          <a:schemeClr val="tx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66"/>
                    </a:solidFill>
                  </a:tcPr>
                </a:tc>
              </a:tr>
              <a:tr h="579111">
                <a:tc>
                  <a:txBody>
                    <a:bodyPr/>
                    <a:lstStyle/>
                    <a:p>
                      <a:pPr algn="just">
                        <a:spcAft>
                          <a:spcPts val="0"/>
                        </a:spcAft>
                      </a:pPr>
                      <a:r>
                        <a:rPr lang="en-GB" sz="2000" b="1" dirty="0" smtClean="0">
                          <a:solidFill>
                            <a:schemeClr val="bg1"/>
                          </a:solidFill>
                          <a:effectLst/>
                          <a:latin typeface="Arial" panose="020B0604020202020204" pitchFamily="34" charset="0"/>
                          <a:ea typeface="Calibri"/>
                          <a:cs typeface="Arial" panose="020B0604020202020204" pitchFamily="34" charset="0"/>
                        </a:rPr>
                        <a:t>Not</a:t>
                      </a:r>
                      <a:r>
                        <a:rPr lang="en-GB" sz="2000" b="1" baseline="0" dirty="0" smtClean="0">
                          <a:solidFill>
                            <a:schemeClr val="bg1"/>
                          </a:solidFill>
                          <a:effectLst/>
                          <a:latin typeface="Arial" panose="020B0604020202020204" pitchFamily="34" charset="0"/>
                          <a:ea typeface="Calibri"/>
                          <a:cs typeface="Arial" panose="020B0604020202020204" pitchFamily="34" charset="0"/>
                        </a:rPr>
                        <a:t> Achieved</a:t>
                      </a:r>
                      <a:endParaRPr lang="en-GB" sz="2000" b="1" dirty="0" smtClean="0">
                        <a:solidFill>
                          <a:schemeClr val="bg1"/>
                        </a:solidFill>
                        <a:effectLst/>
                        <a:latin typeface="Arial" panose="020B0604020202020204" pitchFamily="34" charset="0"/>
                        <a:ea typeface="Calibri"/>
                        <a:cs typeface="Arial" panose="020B0604020202020204" pitchFamily="34" charset="0"/>
                      </a:endParaRPr>
                    </a:p>
                    <a:p>
                      <a:pPr algn="just">
                        <a:spcAft>
                          <a:spcPts val="0"/>
                        </a:spcAft>
                      </a:pPr>
                      <a:r>
                        <a:rPr lang="en-GB" sz="2000" b="1" dirty="0" smtClean="0">
                          <a:solidFill>
                            <a:schemeClr val="bg1"/>
                          </a:solidFill>
                          <a:effectLst/>
                          <a:latin typeface="Arial" panose="020B0604020202020204" pitchFamily="34" charset="0"/>
                          <a:ea typeface="Calibri"/>
                          <a:cs typeface="Arial" panose="020B0604020202020204" pitchFamily="34" charset="0"/>
                        </a:rPr>
                        <a:t>(Red)</a:t>
                      </a:r>
                      <a:endParaRPr lang="en-ZA" sz="2000" b="1" dirty="0">
                        <a:solidFill>
                          <a:schemeClr val="bg1"/>
                        </a:solidFill>
                        <a:effectLst/>
                        <a:latin typeface="Arial" panose="020B0604020202020204" pitchFamily="34" charset="0"/>
                        <a:ea typeface="Calibri"/>
                        <a:cs typeface="Arial" panose="020B0604020202020204" pitchFamily="34" charset="0"/>
                      </a:endParaRPr>
                    </a:p>
                  </a:txBody>
                  <a:tcPr marL="85750" marR="85750" marT="42875" marB="4287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n-ZA" sz="2000" b="1" dirty="0" smtClean="0">
                          <a:solidFill>
                            <a:schemeClr val="bg1"/>
                          </a:solidFill>
                          <a:effectLst/>
                          <a:latin typeface="Arial" panose="020B0604020202020204" pitchFamily="34" charset="0"/>
                          <a:cs typeface="Arial" panose="020B0604020202020204" pitchFamily="34" charset="0"/>
                        </a:rPr>
                        <a:t>3</a:t>
                      </a:r>
                    </a:p>
                    <a:p>
                      <a:pPr algn="ctr"/>
                      <a:r>
                        <a:rPr lang="en-ZA" sz="2000" b="1" dirty="0" smtClean="0">
                          <a:solidFill>
                            <a:schemeClr val="bg1"/>
                          </a:solidFill>
                          <a:effectLst/>
                          <a:latin typeface="Arial" panose="020B0604020202020204" pitchFamily="34" charset="0"/>
                          <a:cs typeface="Arial" panose="020B0604020202020204" pitchFamily="34" charset="0"/>
                        </a:rPr>
                        <a:t>(9%)</a:t>
                      </a:r>
                      <a:endParaRPr lang="en-ZA" sz="2000" b="1" dirty="0">
                        <a:solidFill>
                          <a:schemeClr val="bg1"/>
                        </a:solidFill>
                        <a:effectLst/>
                        <a:latin typeface="Arial" panose="020B0604020202020204" pitchFamily="34" charset="0"/>
                        <a:cs typeface="Arial" panose="020B0604020202020204" pitchFamily="34" charset="0"/>
                      </a:endParaRPr>
                    </a:p>
                  </a:txBody>
                  <a:tcPr marL="49523" marR="49523" marT="45716" marB="4571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n-ZA" sz="2000" b="1" dirty="0" smtClean="0">
                          <a:solidFill>
                            <a:schemeClr val="bg1"/>
                          </a:solidFill>
                          <a:effectLst/>
                          <a:latin typeface="Arial" panose="020B0604020202020204" pitchFamily="34" charset="0"/>
                          <a:cs typeface="Arial" panose="020B0604020202020204" pitchFamily="34" charset="0"/>
                        </a:rPr>
                        <a:t>0</a:t>
                      </a:r>
                    </a:p>
                    <a:p>
                      <a:pPr algn="ctr"/>
                      <a:r>
                        <a:rPr lang="en-ZA" sz="2000" b="1" dirty="0" smtClean="0">
                          <a:solidFill>
                            <a:schemeClr val="bg1"/>
                          </a:solidFill>
                          <a:effectLst/>
                          <a:latin typeface="Arial" panose="020B0604020202020204" pitchFamily="34" charset="0"/>
                          <a:cs typeface="Arial" panose="020B0604020202020204" pitchFamily="34" charset="0"/>
                        </a:rPr>
                        <a:t>(0%)</a:t>
                      </a:r>
                      <a:endParaRPr lang="en-ZA" sz="2000" b="1" dirty="0">
                        <a:solidFill>
                          <a:schemeClr val="bg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n-ZA" sz="2000" b="1" dirty="0" smtClean="0">
                          <a:solidFill>
                            <a:schemeClr val="bg1"/>
                          </a:solidFill>
                          <a:effectLst/>
                          <a:latin typeface="Arial" panose="020B0604020202020204" pitchFamily="34" charset="0"/>
                          <a:cs typeface="Arial" panose="020B0604020202020204" pitchFamily="34" charset="0"/>
                        </a:rPr>
                        <a:t>13</a:t>
                      </a:r>
                    </a:p>
                    <a:p>
                      <a:pPr algn="ctr"/>
                      <a:r>
                        <a:rPr lang="en-ZA" sz="2000" b="1" dirty="0" smtClean="0">
                          <a:solidFill>
                            <a:schemeClr val="bg1"/>
                          </a:solidFill>
                          <a:effectLst/>
                          <a:latin typeface="Arial" panose="020B0604020202020204" pitchFamily="34" charset="0"/>
                          <a:cs typeface="Arial" panose="020B0604020202020204" pitchFamily="34" charset="0"/>
                        </a:rPr>
                        <a:t>(38%)</a:t>
                      </a:r>
                      <a:endParaRPr lang="en-ZA" sz="2000" b="1" dirty="0">
                        <a:solidFill>
                          <a:schemeClr val="bg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n-ZA" sz="2000" b="1" dirty="0" smtClean="0">
                          <a:solidFill>
                            <a:schemeClr val="bg1"/>
                          </a:solidFill>
                          <a:effectLst/>
                          <a:latin typeface="Arial" panose="020B0604020202020204" pitchFamily="34" charset="0"/>
                          <a:cs typeface="Arial" panose="020B0604020202020204" pitchFamily="34" charset="0"/>
                        </a:rPr>
                        <a:t>22</a:t>
                      </a:r>
                    </a:p>
                    <a:p>
                      <a:pPr algn="ctr"/>
                      <a:r>
                        <a:rPr lang="en-ZA" sz="2000" b="1" dirty="0" smtClean="0">
                          <a:solidFill>
                            <a:schemeClr val="bg1"/>
                          </a:solidFill>
                          <a:effectLst/>
                          <a:latin typeface="Arial" panose="020B0604020202020204" pitchFamily="34" charset="0"/>
                          <a:cs typeface="Arial" panose="020B0604020202020204" pitchFamily="34" charset="0"/>
                        </a:rPr>
                        <a:t>(38,6%)</a:t>
                      </a:r>
                      <a:endParaRPr lang="en-ZA" sz="2000" b="1" dirty="0">
                        <a:solidFill>
                          <a:schemeClr val="bg1"/>
                        </a:solidFill>
                        <a:effectLst/>
                        <a:latin typeface="Arial" panose="020B0604020202020204" pitchFamily="34" charset="0"/>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r>
              <a:tr h="533506">
                <a:tc>
                  <a:txBody>
                    <a:bodyPr/>
                    <a:lstStyle/>
                    <a:p>
                      <a:pPr algn="just">
                        <a:spcAft>
                          <a:spcPts val="0"/>
                        </a:spcAft>
                      </a:pPr>
                      <a:r>
                        <a:rPr lang="en-US" sz="2000" b="1" dirty="0">
                          <a:solidFill>
                            <a:schemeClr val="tx1"/>
                          </a:solidFill>
                          <a:effectLst/>
                          <a:latin typeface="Arial" panose="020B0604020202020204" pitchFamily="34" charset="0"/>
                          <a:ea typeface="Calibri"/>
                          <a:cs typeface="Arial" panose="020B0604020202020204" pitchFamily="34" charset="0"/>
                        </a:rPr>
                        <a:t>Total Targets </a:t>
                      </a:r>
                      <a:endParaRPr lang="en-ZA" sz="2000" dirty="0">
                        <a:solidFill>
                          <a:schemeClr val="tx1"/>
                        </a:solidFill>
                        <a:effectLst/>
                        <a:latin typeface="Arial" panose="020B0604020202020204" pitchFamily="34" charset="0"/>
                        <a:ea typeface="Calibri"/>
                        <a:cs typeface="Arial" panose="020B0604020202020204" pitchFamily="34" charset="0"/>
                      </a:endParaRP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34</a:t>
                      </a:r>
                      <a:endParaRPr lang="en-ZA" sz="2000" b="1" dirty="0">
                        <a:solidFill>
                          <a:schemeClr val="tx1"/>
                        </a:solidFill>
                        <a:effectLst/>
                        <a:latin typeface="Arial" panose="020B0604020202020204" pitchFamily="34" charset="0"/>
                        <a:cs typeface="Arial" panose="020B0604020202020204" pitchFamily="34" charset="0"/>
                      </a:endParaRPr>
                    </a:p>
                  </a:txBody>
                  <a:tcPr marL="49523" marR="49523" marT="45716" marB="45716"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33</a:t>
                      </a: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13</a:t>
                      </a: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ZA" sz="2000" b="1" dirty="0" smtClean="0">
                          <a:solidFill>
                            <a:schemeClr val="tx1"/>
                          </a:solidFill>
                          <a:effectLst/>
                          <a:latin typeface="Arial" panose="020B0604020202020204" pitchFamily="34" charset="0"/>
                          <a:cs typeface="Arial" panose="020B0604020202020204" pitchFamily="34" charset="0"/>
                        </a:rPr>
                        <a:t>57**</a:t>
                      </a:r>
                    </a:p>
                  </a:txBody>
                  <a:tcPr marL="92884" marR="92884" marT="42872" marB="42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TextBox 1"/>
          <p:cNvSpPr txBox="1">
            <a:spLocks noChangeArrowheads="1"/>
          </p:cNvSpPr>
          <p:nvPr/>
        </p:nvSpPr>
        <p:spPr bwMode="auto">
          <a:xfrm>
            <a:off x="182464" y="5157192"/>
            <a:ext cx="6168008" cy="584775"/>
          </a:xfrm>
          <a:prstGeom prst="rect">
            <a:avLst/>
          </a:prstGeom>
          <a:noFill/>
          <a:ln>
            <a:noFill/>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spcBef>
                <a:spcPct val="0"/>
              </a:spcBef>
              <a:buFont typeface="Arial" charset="0"/>
              <a:buChar char="•"/>
            </a:pPr>
            <a:r>
              <a:rPr lang="en-ZA" sz="1600" i="1" dirty="0" smtClean="0">
                <a:latin typeface="Arial Narrow" pitchFamily="34" charset="0"/>
              </a:rPr>
              <a:t>4</a:t>
            </a:r>
            <a:r>
              <a:rPr lang="en-ZA" sz="1600" i="1" baseline="30000" dirty="0" smtClean="0">
                <a:latin typeface="Arial Narrow" pitchFamily="34" charset="0"/>
              </a:rPr>
              <a:t>th</a:t>
            </a:r>
            <a:r>
              <a:rPr lang="en-ZA" sz="1600" i="1" dirty="0" smtClean="0">
                <a:latin typeface="Arial Narrow" pitchFamily="34" charset="0"/>
              </a:rPr>
              <a:t> Quarter SANDF Total Targets </a:t>
            </a:r>
            <a:r>
              <a:rPr lang="en-ZA" sz="1600" i="1" u="sng" dirty="0" smtClean="0">
                <a:latin typeface="Arial Narrow" pitchFamily="34" charset="0"/>
              </a:rPr>
              <a:t>includes</a:t>
            </a:r>
            <a:r>
              <a:rPr lang="en-ZA" sz="1600" i="1" dirty="0" smtClean="0">
                <a:latin typeface="Arial Narrow" pitchFamily="34" charset="0"/>
              </a:rPr>
              <a:t> 24 x Annual Targets</a:t>
            </a:r>
          </a:p>
          <a:p>
            <a:pPr>
              <a:spcBef>
                <a:spcPct val="0"/>
              </a:spcBef>
              <a:buNone/>
            </a:pPr>
            <a:r>
              <a:rPr lang="en-ZA" sz="1600" i="1" dirty="0">
                <a:latin typeface="Arial Narrow" pitchFamily="34" charset="0"/>
              </a:rPr>
              <a:t> </a:t>
            </a:r>
            <a:r>
              <a:rPr lang="en-ZA" sz="1600" i="1" dirty="0" smtClean="0">
                <a:latin typeface="Arial Narrow" pitchFamily="34" charset="0"/>
              </a:rPr>
              <a:t>      and </a:t>
            </a:r>
            <a:r>
              <a:rPr lang="en-ZA" sz="1600" i="1" u="sng" dirty="0" smtClean="0">
                <a:latin typeface="Arial Narrow" pitchFamily="34" charset="0"/>
              </a:rPr>
              <a:t>excludes</a:t>
            </a:r>
            <a:r>
              <a:rPr lang="en-ZA" sz="1600" i="1" dirty="0" smtClean="0">
                <a:latin typeface="Arial Narrow" pitchFamily="34" charset="0"/>
              </a:rPr>
              <a:t> 12 x Classified Targets.</a:t>
            </a:r>
            <a:endParaRPr lang="en-ZA" sz="1600" i="1" dirty="0">
              <a:latin typeface="Arial Narrow" pitchFamily="34" charset="0"/>
            </a:endParaRPr>
          </a:p>
        </p:txBody>
      </p:sp>
      <p:sp>
        <p:nvSpPr>
          <p:cNvPr id="10" name="Rectangle 9"/>
          <p:cNvSpPr/>
          <p:nvPr/>
        </p:nvSpPr>
        <p:spPr>
          <a:xfrm>
            <a:off x="6177136" y="1268760"/>
            <a:ext cx="3600400" cy="3888432"/>
          </a:xfrm>
          <a:prstGeom prst="rect">
            <a:avLst/>
          </a:prstGeom>
          <a:noFill/>
          <a:ln w="63500">
            <a:solidFill>
              <a:srgbClr val="1B35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93160" y="5674022"/>
            <a:ext cx="2664296" cy="923330"/>
          </a:xfrm>
          <a:prstGeom prst="rect">
            <a:avLst/>
          </a:prstGeom>
          <a:noFill/>
        </p:spPr>
        <p:txBody>
          <a:bodyPr wrap="square" rtlCol="0">
            <a:spAutoFit/>
          </a:bodyPr>
          <a:lstStyle/>
          <a:p>
            <a:r>
              <a:rPr lang="en-US" dirty="0" smtClean="0">
                <a:latin typeface="Arial" pitchFamily="34" charset="0"/>
                <a:cs typeface="Arial" pitchFamily="34" charset="0"/>
              </a:rPr>
              <a:t>Validated info as per audited Annual Report FY2015/16</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1390148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643344857"/>
              </p:ext>
            </p:extLst>
          </p:nvPr>
        </p:nvGraphicFramePr>
        <p:xfrm>
          <a:off x="128464" y="692696"/>
          <a:ext cx="9649073" cy="2353283"/>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Acquisition 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technology development commitments approved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85</a:t>
                      </a:r>
                      <a:r>
                        <a:rPr lang="en-ZA" sz="1400" dirty="0">
                          <a:solidFill>
                            <a:srgbClr val="040910"/>
                          </a:solidFill>
                          <a:effectLst/>
                          <a:latin typeface="Arial"/>
                          <a:ea typeface="Calibri"/>
                          <a:cs typeface="Times New Roman"/>
                        </a:rPr>
                        <a:t>% - 100% by 31 March of each </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Year</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85</a:t>
                      </a:r>
                      <a:r>
                        <a:rPr lang="en-GB" sz="1400" dirty="0">
                          <a:effectLst/>
                          <a:latin typeface="Arial"/>
                          <a:ea typeface="Calibri"/>
                          <a:cs typeface="Times New Roman"/>
                        </a:rPr>
                        <a:t>% - 100% by 31 Mar of each year</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82,8%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82,8%</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9826918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521674445"/>
              </p:ext>
            </p:extLst>
          </p:nvPr>
        </p:nvGraphicFramePr>
        <p:xfrm>
          <a:off x="128464" y="692696"/>
          <a:ext cx="9649073" cy="209783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Communication Services (HOC)</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Status of public opinion of the DOD</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77</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77</a:t>
                      </a:r>
                      <a:r>
                        <a:rPr lang="en-GB" sz="1400" dirty="0">
                          <a:effectLst/>
                          <a:latin typeface="Arial"/>
                          <a:ea typeface="Calibri"/>
                          <a:cs typeface="Times New Roman"/>
                        </a:rPr>
                        <a:t>%</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057152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915991996"/>
              </p:ext>
            </p:extLst>
          </p:nvPr>
        </p:nvGraphicFramePr>
        <p:xfrm>
          <a:off x="128464" y="688426"/>
          <a:ext cx="9649073" cy="239827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SANDF Command and </a:t>
                      </a:r>
                      <a:r>
                        <a:rPr lang="en-US" sz="2000" b="1" dirty="0" smtClean="0">
                          <a:effectLst/>
                          <a:latin typeface="Arial"/>
                          <a:ea typeface="Calibri"/>
                          <a:cs typeface="Times New Roman"/>
                        </a:rPr>
                        <a:t>Control</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Strategic Activities per annum</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1"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422450">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One visit was unscheduled and unplanned.</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3556740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896070656"/>
              </p:ext>
            </p:extLst>
          </p:nvPr>
        </p:nvGraphicFramePr>
        <p:xfrm>
          <a:off x="128464" y="688427"/>
          <a:ext cx="9649073" cy="239827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Religious </a:t>
                      </a:r>
                      <a:r>
                        <a:rPr lang="en-US" sz="2000" b="1" dirty="0" smtClean="0">
                          <a:effectLst/>
                          <a:latin typeface="Arial"/>
                          <a:ea typeface="Calibri"/>
                          <a:cs typeface="Times New Roman"/>
                        </a:rPr>
                        <a:t>Services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Covenantal relationships with Religious stakeholders (Religious Advisory Boards)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422450">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One</a:t>
                      </a:r>
                      <a:r>
                        <a:rPr lang="en-ZA" sz="1400" baseline="0" dirty="0" smtClean="0">
                          <a:effectLst/>
                          <a:latin typeface="Arial"/>
                          <a:ea typeface="Calibri"/>
                          <a:cs typeface="Times New Roman"/>
                        </a:rPr>
                        <a:t> meeting to be rolled-over to the 2</a:t>
                      </a:r>
                      <a:r>
                        <a:rPr lang="en-ZA" sz="1400" baseline="30000" dirty="0" smtClean="0">
                          <a:effectLst/>
                          <a:latin typeface="Arial"/>
                          <a:ea typeface="Calibri"/>
                          <a:cs typeface="Times New Roman"/>
                        </a:rPr>
                        <a:t>nd</a:t>
                      </a:r>
                      <a:r>
                        <a:rPr lang="en-ZA" sz="1400" baseline="0" dirty="0" smtClean="0">
                          <a:effectLst/>
                          <a:latin typeface="Arial"/>
                          <a:ea typeface="Calibri"/>
                          <a:cs typeface="Times New Roman"/>
                        </a:rPr>
                        <a:t> quarter</a:t>
                      </a:r>
                      <a:r>
                        <a:rPr lang="en-ZA" sz="1400" dirty="0" smtClean="0">
                          <a:effectLst/>
                          <a:latin typeface="Arial"/>
                          <a:ea typeface="Calibri"/>
                          <a:cs typeface="Times New Roman"/>
                        </a:rPr>
                        <a: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Oval 7"/>
          <p:cNvSpPr/>
          <p:nvPr/>
        </p:nvSpPr>
        <p:spPr>
          <a:xfrm>
            <a:off x="1640632" y="2204864"/>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137709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265088147"/>
              </p:ext>
            </p:extLst>
          </p:nvPr>
        </p:nvGraphicFramePr>
        <p:xfrm>
          <a:off x="128464" y="692696"/>
          <a:ext cx="9649073" cy="246600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Defence Reserve </a:t>
                      </a:r>
                      <a:r>
                        <a:rPr lang="en-US" sz="2000" b="1" dirty="0" smtClean="0">
                          <a:solidFill>
                            <a:srgbClr val="000000"/>
                          </a:solidFill>
                          <a:effectLst/>
                          <a:latin typeface="Arial"/>
                          <a:ea typeface="Calibri"/>
                          <a:cs typeface="Times New Roman"/>
                        </a:rPr>
                        <a:t>Direction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marketing events to promote the Reserves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9</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9</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9</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9</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36</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smtClean="0">
                          <a:effectLst/>
                          <a:latin typeface="Arial"/>
                          <a:ea typeface="Calibri"/>
                          <a:cs typeface="Times New Roman"/>
                        </a:rPr>
                        <a:t>Actual</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494458">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The NASREC Career Exhibition was an </a:t>
                      </a:r>
                      <a:r>
                        <a:rPr lang="en-ZA" sz="1400" i="1" dirty="0" smtClean="0">
                          <a:effectLst/>
                          <a:latin typeface="Arial"/>
                          <a:ea typeface="Calibri"/>
                          <a:cs typeface="Times New Roman"/>
                        </a:rPr>
                        <a:t>ad-hoc</a:t>
                      </a:r>
                      <a:r>
                        <a:rPr lang="en-ZA" sz="1400" dirty="0" smtClean="0">
                          <a:effectLst/>
                          <a:latin typeface="Arial"/>
                          <a:ea typeface="Calibri"/>
                          <a:cs typeface="Times New Roman"/>
                        </a:rPr>
                        <a:t> event that was not planned for.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965184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924258409"/>
              </p:ext>
            </p:extLst>
          </p:nvPr>
        </p:nvGraphicFramePr>
        <p:xfrm>
          <a:off x="128464" y="764704"/>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solidFill>
                            <a:srgbClr val="000000"/>
                          </a:solidFill>
                          <a:effectLst/>
                          <a:latin typeface="Arial"/>
                          <a:ea typeface="Calibri"/>
                          <a:cs typeface="Times New Roman"/>
                        </a:rPr>
                        <a:t>Defence Foreign </a:t>
                      </a:r>
                      <a:r>
                        <a:rPr lang="en-US" sz="2000" b="1" dirty="0" smtClean="0">
                          <a:solidFill>
                            <a:srgbClr val="000000"/>
                          </a:solidFill>
                          <a:effectLst/>
                          <a:latin typeface="Arial"/>
                          <a:ea typeface="Calibri"/>
                          <a:cs typeface="Times New Roman"/>
                        </a:rPr>
                        <a:t>Relations</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Total number of Defence Attaché Offices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46</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46</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44</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79008273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875858867"/>
              </p:ext>
            </p:extLst>
          </p:nvPr>
        </p:nvGraphicFramePr>
        <p:xfrm>
          <a:off x="128464" y="692696"/>
          <a:ext cx="9649073" cy="2715615"/>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Defence International Affairs </a:t>
                      </a:r>
                      <a:r>
                        <a:rPr lang="en-US"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a:t>
                      </a:r>
                      <a:r>
                        <a:rPr lang="en-ZA" sz="1600" b="1" dirty="0" smtClean="0">
                          <a:effectLst/>
                          <a:latin typeface="Arial"/>
                          <a:ea typeface="Calibri"/>
                          <a:cs typeface="Times New Roman"/>
                        </a:rPr>
                        <a:t>schedule</a:t>
                      </a: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Policy products in pursuit of Defence Diplomacy)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Ensure </a:t>
                      </a:r>
                      <a:r>
                        <a:rPr lang="en-ZA" sz="1400" dirty="0">
                          <a:solidFill>
                            <a:srgbClr val="040910"/>
                          </a:solidFill>
                          <a:effectLst/>
                          <a:latin typeface="Arial"/>
                          <a:ea typeface="Calibri"/>
                          <a:cs typeface="Times New Roman"/>
                        </a:rPr>
                        <a:t>100% relevant, quality policy products</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Ensure </a:t>
                      </a:r>
                      <a:r>
                        <a:rPr lang="en-GB" sz="1400" dirty="0">
                          <a:effectLst/>
                          <a:latin typeface="Arial"/>
                          <a:ea typeface="Calibri"/>
                          <a:cs typeface="Times New Roman"/>
                        </a:rPr>
                        <a:t>100% relevant, quality policy products</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Ensured 100% relevant quality policy products.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Ensured 100% relevant quality policy products.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5008913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838580876"/>
              </p:ext>
            </p:extLst>
          </p:nvPr>
        </p:nvGraphicFramePr>
        <p:xfrm>
          <a:off x="128464" y="692696"/>
          <a:ext cx="9577063" cy="3456384"/>
        </p:xfrm>
        <a:graphic>
          <a:graphicData uri="http://schemas.openxmlformats.org/drawingml/2006/table">
            <a:tbl>
              <a:tblPr firstRow="1" firstCol="1" bandRow="1"/>
              <a:tblGrid>
                <a:gridCol w="1915157"/>
                <a:gridCol w="1915157"/>
                <a:gridCol w="1915796"/>
                <a:gridCol w="1915157"/>
                <a:gridCol w="1915796"/>
              </a:tblGrid>
              <a:tr h="243223">
                <a:tc gridSpan="5">
                  <a:txBody>
                    <a:bodyPr/>
                    <a:lstStyle/>
                    <a:p>
                      <a:pPr algn="l">
                        <a:spcAft>
                          <a:spcPts val="0"/>
                        </a:spcAft>
                      </a:pPr>
                      <a:r>
                        <a:rPr lang="en-US" sz="2000" b="1" dirty="0">
                          <a:effectLst/>
                          <a:latin typeface="Arial"/>
                          <a:ea typeface="Calibri"/>
                          <a:cs typeface="Times New Roman"/>
                        </a:rPr>
                        <a:t>Defence International Affairs </a:t>
                      </a:r>
                      <a:r>
                        <a:rPr lang="en-US"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adherence to DOD governance promulgation schedule </a:t>
                      </a:r>
                      <a:endParaRPr lang="en-ZA" sz="1600" b="1" dirty="0" smtClean="0">
                        <a:effectLst/>
                        <a:latin typeface="Arial"/>
                        <a:ea typeface="Calibri"/>
                        <a:cs typeface="Times New Roman"/>
                      </a:endParaRPr>
                    </a:p>
                    <a:p>
                      <a:pPr algn="l">
                        <a:spcAft>
                          <a:spcPts val="0"/>
                        </a:spcAft>
                      </a:pPr>
                      <a:r>
                        <a:rPr lang="en-ZA" sz="1600" b="1" dirty="0" smtClean="0">
                          <a:effectLst/>
                          <a:latin typeface="Arial"/>
                          <a:ea typeface="Calibri"/>
                          <a:cs typeface="Times New Roman"/>
                        </a:rPr>
                        <a:t>(</a:t>
                      </a:r>
                      <a:r>
                        <a:rPr lang="en-ZA" sz="1600" b="1" dirty="0">
                          <a:effectLst/>
                          <a:latin typeface="Arial"/>
                          <a:ea typeface="Calibri"/>
                          <a:cs typeface="Times New Roman"/>
                        </a:rPr>
                        <a:t>Defence International Affairs Policy Status)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Q3</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rgbClr val="040910"/>
                          </a:solidFill>
                          <a:effectLst/>
                          <a:latin typeface="Arial"/>
                          <a:ea typeface="Calibri"/>
                          <a:cs typeface="Times New Roman"/>
                        </a:rPr>
                        <a:t>Q4</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27602">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(Monitor Policy Implementation)</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a:t>
                      </a:r>
                    </a:p>
                    <a:p>
                      <a:pPr algn="l">
                        <a:spcAft>
                          <a:spcPts val="0"/>
                        </a:spcAft>
                      </a:pPr>
                      <a:r>
                        <a:rPr lang="en-GB" sz="1400" dirty="0">
                          <a:effectLst/>
                          <a:latin typeface="Arial"/>
                          <a:ea typeface="Calibri"/>
                          <a:cs typeface="Times New Roman"/>
                        </a:rPr>
                        <a:t>(Monitor Policy Implementation)</a:t>
                      </a: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383744">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a:t>
                      </a:r>
                      <a:r>
                        <a:rPr lang="en-ZA" sz="1400" baseline="0" dirty="0" smtClean="0">
                          <a:effectLst/>
                          <a:latin typeface="Arial"/>
                          <a:ea typeface="Calibri"/>
                          <a:cs typeface="Times New Roman"/>
                        </a:rPr>
                        <a:t> policy is in the consultation process to be finalised and promulgated during the FY2016/17.</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a:t>
                      </a:r>
                      <a:r>
                        <a:rPr lang="en-ZA" sz="1400" b="1" dirty="0" smtClean="0">
                          <a:effectLst/>
                          <a:latin typeface="Arial"/>
                          <a:ea typeface="Calibri"/>
                          <a:cs typeface="Times New Roman"/>
                        </a:rPr>
                        <a:t>Progress</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Draft</a:t>
                      </a:r>
                      <a:r>
                        <a:rPr lang="en-ZA" sz="1400" baseline="0" dirty="0" smtClean="0">
                          <a:effectLst/>
                          <a:latin typeface="Arial"/>
                          <a:ea typeface="Calibri"/>
                          <a:cs typeface="Times New Roman"/>
                        </a:rPr>
                        <a:t> policy is in the consultation process to be finalised and promulgated during the FY2016/17.</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80414554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RESTRICTED</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78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301784498"/>
              </p:ext>
            </p:extLst>
          </p:nvPr>
        </p:nvGraphicFramePr>
        <p:xfrm>
          <a:off x="128464" y="692696"/>
          <a:ext cx="9649073" cy="3352800"/>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a:effectLst/>
                          <a:latin typeface="Arial"/>
                          <a:ea typeface="Calibri"/>
                          <a:cs typeface="Times New Roman"/>
                        </a:rPr>
                        <a:t>Defence International Affairs </a:t>
                      </a:r>
                      <a:r>
                        <a:rPr lang="en-US" sz="2000" b="1" dirty="0" smtClean="0">
                          <a:effectLst/>
                          <a:latin typeface="Arial"/>
                          <a:ea typeface="Calibri"/>
                          <a:cs typeface="Times New Roman"/>
                        </a:rPr>
                        <a:t>Division</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deployments including training exercises, where applicable, supported with appropriate legal instruments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040910"/>
                          </a:solidFill>
                          <a:effectLst/>
                          <a:latin typeface="Arial"/>
                          <a:ea typeface="Calibri"/>
                          <a:cs typeface="Times New Roman"/>
                        </a:rPr>
                        <a:t>Q2</a:t>
                      </a:r>
                      <a:endParaRPr lang="en-GB" sz="1400" dirty="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Q3</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rgbClr val="040910"/>
                          </a:solidFill>
                          <a:effectLst/>
                          <a:latin typeface="Arial"/>
                          <a:ea typeface="Calibri"/>
                          <a:cs typeface="Times New Roman"/>
                        </a:rPr>
                        <a:t>Q4</a:t>
                      </a:r>
                      <a:endParaRPr lang="en-GB" sz="1400">
                        <a:solidFill>
                          <a:srgbClr val="040910"/>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198869">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 </a:t>
                      </a:r>
                      <a:br>
                        <a:rPr lang="en-GB" sz="1400" dirty="0">
                          <a:effectLst/>
                          <a:latin typeface="Arial"/>
                          <a:ea typeface="Calibri"/>
                          <a:cs typeface="Times New Roman"/>
                        </a:rPr>
                      </a:br>
                      <a:r>
                        <a:rPr lang="en-GB" sz="1400" dirty="0">
                          <a:effectLst/>
                          <a:latin typeface="Arial"/>
                          <a:ea typeface="Calibri"/>
                          <a:cs typeface="Times New Roman"/>
                        </a:rPr>
                        <a:t>Appropriate approved legal instrument to be in </a:t>
                      </a:r>
                      <a:r>
                        <a:rPr lang="en-GB" sz="1400" dirty="0" smtClean="0">
                          <a:effectLst/>
                          <a:latin typeface="Arial"/>
                          <a:ea typeface="Calibri"/>
                          <a:cs typeface="Times New Roman"/>
                        </a:rPr>
                        <a:t>place.</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Appropriate approved legal instrument to be in </a:t>
                      </a:r>
                      <a:r>
                        <a:rPr lang="en-ZA" sz="1400" dirty="0" smtClean="0">
                          <a:solidFill>
                            <a:srgbClr val="040910"/>
                          </a:solidFill>
                          <a:effectLst/>
                          <a:latin typeface="Arial"/>
                          <a:ea typeface="Calibri"/>
                          <a:cs typeface="Times New Roman"/>
                        </a:rPr>
                        <a:t>place.</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Appropriate approved legal instrument to be in </a:t>
                      </a:r>
                      <a:r>
                        <a:rPr lang="en-ZA" sz="1400" dirty="0" smtClean="0">
                          <a:solidFill>
                            <a:srgbClr val="040910"/>
                          </a:solidFill>
                          <a:effectLst/>
                          <a:latin typeface="Arial"/>
                          <a:ea typeface="Calibri"/>
                          <a:cs typeface="Times New Roman"/>
                        </a:rPr>
                        <a:t>place.</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Target</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100</a:t>
                      </a: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Appropriate approved legal instrument to be in </a:t>
                      </a:r>
                      <a:r>
                        <a:rPr lang="en-ZA" sz="1400" dirty="0" smtClean="0">
                          <a:solidFill>
                            <a:srgbClr val="040910"/>
                          </a:solidFill>
                          <a:effectLst/>
                          <a:latin typeface="Arial"/>
                          <a:ea typeface="Calibri"/>
                          <a:cs typeface="Times New Roman"/>
                        </a:rPr>
                        <a:t>place.</a:t>
                      </a:r>
                      <a:endParaRPr lang="en-GB" sz="1400" dirty="0">
                        <a:solidFill>
                          <a:srgbClr val="040910"/>
                        </a:solidFill>
                        <a:effectLst/>
                        <a:latin typeface="Arial"/>
                        <a:ea typeface="Calibri"/>
                        <a:cs typeface="Times New Roman"/>
                      </a:endParaRPr>
                    </a:p>
                    <a:p>
                      <a:pPr algn="l">
                        <a:spcAft>
                          <a:spcPts val="0"/>
                        </a:spcAft>
                      </a:pPr>
                      <a:r>
                        <a:rPr lang="en-ZA" sz="1400" dirty="0">
                          <a:solidFill>
                            <a:srgbClr val="040910"/>
                          </a:solidFill>
                          <a:effectLst/>
                          <a:latin typeface="Arial"/>
                          <a:ea typeface="Calibri"/>
                          <a:cs typeface="Times New Roman"/>
                        </a:rPr>
                        <a:t> </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GB" sz="1400" dirty="0" smtClean="0">
                          <a:effectLst/>
                          <a:latin typeface="Arial"/>
                          <a:ea typeface="Calibri"/>
                          <a:cs typeface="Times New Roman"/>
                        </a:rPr>
                        <a:t>100</a:t>
                      </a:r>
                      <a:r>
                        <a:rPr lang="en-GB" sz="1400" dirty="0">
                          <a:effectLst/>
                          <a:latin typeface="Arial"/>
                          <a:ea typeface="Calibri"/>
                          <a:cs typeface="Times New Roman"/>
                        </a:rPr>
                        <a:t>% </a:t>
                      </a:r>
                    </a:p>
                    <a:p>
                      <a:pPr algn="l">
                        <a:spcAft>
                          <a:spcPts val="0"/>
                        </a:spcAft>
                      </a:pPr>
                      <a:r>
                        <a:rPr lang="en-GB" sz="1400" dirty="0">
                          <a:effectLst/>
                          <a:latin typeface="Arial"/>
                          <a:ea typeface="Calibri"/>
                          <a:cs typeface="Times New Roman"/>
                        </a:rPr>
                        <a:t>Appropriate approved legal instrument to be in </a:t>
                      </a:r>
                      <a:r>
                        <a:rPr lang="en-GB" sz="1400" dirty="0" smtClean="0">
                          <a:effectLst/>
                          <a:latin typeface="Arial"/>
                          <a:ea typeface="Calibri"/>
                          <a:cs typeface="Times New Roman"/>
                        </a:rPr>
                        <a:t>place.</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Appropriate approved legal instrument in place.</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rgbClr val="040910"/>
                          </a:solidFill>
                          <a:effectLst/>
                          <a:latin typeface="Arial"/>
                          <a:ea typeface="Calibri"/>
                          <a:cs typeface="Times New Roman"/>
                        </a:rPr>
                        <a:t>Actual</a:t>
                      </a:r>
                      <a:endParaRPr lang="en-GB" sz="1400" dirty="0">
                        <a:solidFill>
                          <a:srgbClr val="040910"/>
                        </a:solidFill>
                        <a:effectLst/>
                        <a:latin typeface="Arial"/>
                        <a:ea typeface="Calibri"/>
                        <a:cs typeface="Times New Roman"/>
                      </a:endParaRPr>
                    </a:p>
                    <a:p>
                      <a:pPr algn="l">
                        <a:spcAft>
                          <a:spcPts val="0"/>
                        </a:spcAft>
                      </a:pPr>
                      <a:r>
                        <a:rPr lang="en-ZA" sz="1400" dirty="0" smtClean="0">
                          <a:solidFill>
                            <a:srgbClr val="040910"/>
                          </a:solidFill>
                          <a:effectLst/>
                          <a:latin typeface="Arial"/>
                          <a:ea typeface="Calibri"/>
                          <a:cs typeface="Times New Roman"/>
                        </a:rPr>
                        <a:t>-</a:t>
                      </a:r>
                      <a:endParaRPr lang="en-GB" sz="1400" dirty="0">
                        <a:solidFill>
                          <a:srgbClr val="040910"/>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p>
                    <a:p>
                      <a:pPr algn="l">
                        <a:spcAft>
                          <a:spcPts val="0"/>
                        </a:spcAft>
                      </a:pPr>
                      <a:r>
                        <a:rPr lang="en-ZA" sz="1400" dirty="0" smtClean="0">
                          <a:effectLst/>
                          <a:latin typeface="Arial"/>
                          <a:ea typeface="Calibri"/>
                          <a:cs typeface="Times New Roman"/>
                        </a:rPr>
                        <a:t>Appropriate approved legal instrument in place.</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416132983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79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69921"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2: </a:t>
            </a:r>
          </a:p>
          <a:p>
            <a:pPr algn="ctr"/>
            <a:r>
              <a:rPr lang="en-ZA" sz="5400" b="1" dirty="0">
                <a:solidFill>
                  <a:srgbClr val="1B3589"/>
                </a:solidFill>
                <a:latin typeface="Arial" panose="020B0604020202020204" pitchFamily="34" charset="0"/>
                <a:cs typeface="Arial" panose="020B0604020202020204" pitchFamily="34" charset="0"/>
              </a:rPr>
              <a:t>Force </a:t>
            </a:r>
            <a:r>
              <a:rPr lang="en-ZA" sz="5400" b="1" dirty="0" smtClean="0">
                <a:solidFill>
                  <a:srgbClr val="1B3589"/>
                </a:solidFill>
                <a:latin typeface="Arial" panose="020B0604020202020204" pitchFamily="34" charset="0"/>
                <a:cs typeface="Arial" panose="020B0604020202020204" pitchFamily="34" charset="0"/>
              </a:rPr>
              <a:t>Employment</a:t>
            </a:r>
          </a:p>
          <a:p>
            <a:pPr algn="ctr"/>
            <a:endParaRPr lang="en-US"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14187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8</a:t>
            </a:fld>
            <a:endParaRPr lang="en-GB" dirty="0"/>
          </a:p>
        </p:txBody>
      </p:sp>
      <p:sp>
        <p:nvSpPr>
          <p:cNvPr id="5" name="TextBox 4"/>
          <p:cNvSpPr txBox="1"/>
          <p:nvPr/>
        </p:nvSpPr>
        <p:spPr>
          <a:xfrm>
            <a:off x="0" y="-27384"/>
            <a:ext cx="9906000" cy="1077218"/>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Summary of Annual </a:t>
            </a:r>
            <a:r>
              <a:rPr lang="en-US" sz="3200" b="1" dirty="0">
                <a:solidFill>
                  <a:schemeClr val="bg1"/>
                </a:solidFill>
                <a:latin typeface="Arial" panose="020B0604020202020204" pitchFamily="34" charset="0"/>
                <a:cs typeface="Arial" panose="020B0604020202020204" pitchFamily="34" charset="0"/>
              </a:rPr>
              <a:t>Performance Indicators FY2015/16</a:t>
            </a:r>
          </a:p>
        </p:txBody>
      </p:sp>
      <p:graphicFrame>
        <p:nvGraphicFramePr>
          <p:cNvPr id="7" name="Table 6"/>
          <p:cNvGraphicFramePr>
            <a:graphicFrameLocks noGrp="1"/>
          </p:cNvGraphicFramePr>
          <p:nvPr>
            <p:extLst>
              <p:ext uri="{D42A27DB-BD31-4B8C-83A1-F6EECF244321}">
                <p14:modId xmlns:p14="http://schemas.microsoft.com/office/powerpoint/2010/main" xmlns="" val="8981062"/>
              </p:ext>
            </p:extLst>
          </p:nvPr>
        </p:nvGraphicFramePr>
        <p:xfrm>
          <a:off x="200472" y="1844824"/>
          <a:ext cx="9433049" cy="3474720"/>
        </p:xfrm>
        <a:graphic>
          <a:graphicData uri="http://schemas.openxmlformats.org/drawingml/2006/table">
            <a:tbl>
              <a:tblPr firstRow="1" firstCol="1" bandRow="1"/>
              <a:tblGrid>
                <a:gridCol w="3168352"/>
                <a:gridCol w="2088232"/>
                <a:gridCol w="2232248"/>
                <a:gridCol w="1944217"/>
              </a:tblGrid>
              <a:tr h="548640">
                <a:tc>
                  <a:txBody>
                    <a:bodyPr/>
                    <a:lstStyle/>
                    <a:p>
                      <a:pPr algn="ctr">
                        <a:spcAft>
                          <a:spcPts val="0"/>
                        </a:spcAft>
                      </a:pPr>
                      <a:r>
                        <a:rPr lang="en-ZA" sz="1800" b="1" dirty="0">
                          <a:effectLst/>
                          <a:latin typeface="Arial" panose="020B0604020202020204" pitchFamily="34" charset="0"/>
                          <a:ea typeface="Calibri"/>
                          <a:cs typeface="Arial" panose="020B0604020202020204" pitchFamily="34" charset="0"/>
                        </a:rPr>
                        <a:t> </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800" b="1" dirty="0">
                          <a:effectLst/>
                          <a:latin typeface="Arial" panose="020B0604020202020204" pitchFamily="34" charset="0"/>
                          <a:ea typeface="Calibri"/>
                          <a:cs typeface="Arial" panose="020B0604020202020204" pitchFamily="34" charset="0"/>
                        </a:rPr>
                        <a:t>No </a:t>
                      </a:r>
                      <a:r>
                        <a:rPr lang="en-ZA" sz="1800" b="1" dirty="0" smtClean="0">
                          <a:effectLst/>
                          <a:latin typeface="Arial" panose="020B0604020202020204" pitchFamily="34" charset="0"/>
                          <a:ea typeface="Calibri"/>
                          <a:cs typeface="Arial" panose="020B0604020202020204" pitchFamily="34" charset="0"/>
                        </a:rPr>
                        <a:t>of </a:t>
                      </a:r>
                      <a:r>
                        <a:rPr lang="en-ZA" sz="1800" b="1" dirty="0">
                          <a:effectLst/>
                          <a:latin typeface="Arial" panose="020B0604020202020204" pitchFamily="34" charset="0"/>
                          <a:ea typeface="Calibri"/>
                          <a:cs typeface="Arial" panose="020B0604020202020204" pitchFamily="34" charset="0"/>
                        </a:rPr>
                        <a:t>Targets</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Achieved</a:t>
                      </a:r>
                      <a:r>
                        <a:rPr lang="en-ZA" sz="1800" b="1" dirty="0">
                          <a:effectLst/>
                          <a:latin typeface="Arial" panose="020B0604020202020204" pitchFamily="34" charset="0"/>
                          <a:ea typeface="Calibri"/>
                          <a:cs typeface="Arial" panose="020B0604020202020204" pitchFamily="34" charset="0"/>
                        </a:rPr>
                        <a:t> </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800" b="1" dirty="0" smtClean="0">
                          <a:effectLst/>
                          <a:latin typeface="Arial" panose="020B0604020202020204" pitchFamily="34" charset="0"/>
                          <a:ea typeface="Calibri"/>
                          <a:cs typeface="Arial" panose="020B0604020202020204" pitchFamily="34" charset="0"/>
                        </a:rPr>
                        <a:t>Not Achieved</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r h="365760">
                <a:tc>
                  <a:txBody>
                    <a:bodyPr/>
                    <a:lstStyle/>
                    <a:p>
                      <a:pPr algn="l">
                        <a:spcAft>
                          <a:spcPts val="0"/>
                        </a:spcAft>
                      </a:pPr>
                      <a:r>
                        <a:rPr lang="en-ZA" sz="1800" b="1" dirty="0">
                          <a:effectLst/>
                          <a:latin typeface="Arial" panose="020B0604020202020204" pitchFamily="34" charset="0"/>
                          <a:ea typeface="Calibri"/>
                          <a:cs typeface="Arial" panose="020B0604020202020204" pitchFamily="34" charset="0"/>
                        </a:rPr>
                        <a:t>Ministerial Direction</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8</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8</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smtClean="0">
                          <a:effectLst/>
                          <a:latin typeface="Arial" panose="020B0604020202020204" pitchFamily="34" charset="0"/>
                          <a:ea typeface="Calibri"/>
                          <a:cs typeface="Arial" panose="020B0604020202020204" pitchFamily="34" charset="0"/>
                        </a:rPr>
                        <a:t> - Mil </a:t>
                      </a:r>
                      <a:r>
                        <a:rPr lang="en-ZA" sz="1800" b="1" dirty="0" err="1">
                          <a:effectLst/>
                          <a:latin typeface="Arial" panose="020B0604020202020204" pitchFamily="34" charset="0"/>
                          <a:ea typeface="Calibri"/>
                          <a:cs typeface="Arial" panose="020B0604020202020204" pitchFamily="34" charset="0"/>
                        </a:rPr>
                        <a:t>Ombud</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a:effectLst/>
                          <a:latin typeface="Arial" panose="020B0604020202020204" pitchFamily="34" charset="0"/>
                          <a:ea typeface="Calibri"/>
                          <a:cs typeface="Arial" panose="020B0604020202020204" pitchFamily="34" charset="0"/>
                        </a:rPr>
                        <a:t>3</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3</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smtClean="0">
                          <a:effectLst/>
                          <a:latin typeface="Arial" panose="020B0604020202020204" pitchFamily="34" charset="0"/>
                          <a:ea typeface="Calibri"/>
                          <a:cs typeface="Arial" panose="020B0604020202020204" pitchFamily="34" charset="0"/>
                        </a:rPr>
                        <a:t> - RFC</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a:effectLst/>
                          <a:latin typeface="Arial" panose="020B0604020202020204" pitchFamily="34" charset="0"/>
                          <a:ea typeface="Calibri"/>
                          <a:cs typeface="Arial" panose="020B0604020202020204" pitchFamily="34" charset="0"/>
                        </a:rPr>
                        <a:t>1</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1</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smtClean="0">
                          <a:effectLst/>
                          <a:latin typeface="Arial" panose="020B0604020202020204" pitchFamily="34" charset="0"/>
                          <a:ea typeface="Calibri"/>
                          <a:cs typeface="Arial" panose="020B0604020202020204" pitchFamily="34" charset="0"/>
                        </a:rPr>
                        <a:t> - DFSC</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1</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1</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a:effectLst/>
                          <a:latin typeface="Arial" panose="020B0604020202020204" pitchFamily="34" charset="0"/>
                          <a:ea typeface="Calibri"/>
                          <a:cs typeface="Arial" panose="020B0604020202020204" pitchFamily="34" charset="0"/>
                        </a:rPr>
                        <a:t>SANDF (Public &amp; Selected)</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57</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35</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22</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a:effectLst/>
                          <a:latin typeface="Arial" panose="020B0604020202020204" pitchFamily="34" charset="0"/>
                          <a:ea typeface="Calibri"/>
                          <a:cs typeface="Arial" panose="020B0604020202020204" pitchFamily="34" charset="0"/>
                        </a:rPr>
                        <a:t>SANDF Classified</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smtClean="0">
                          <a:effectLst/>
                          <a:latin typeface="Arial" panose="020B0604020202020204" pitchFamily="34" charset="0"/>
                          <a:ea typeface="Calibri"/>
                          <a:cs typeface="Arial" panose="020B0604020202020204" pitchFamily="34" charset="0"/>
                        </a:rPr>
                        <a:t>12</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7</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800" b="1" dirty="0" smtClean="0">
                          <a:solidFill>
                            <a:schemeClr val="bg1"/>
                          </a:solidFill>
                          <a:effectLst/>
                          <a:latin typeface="Arial" panose="020B0604020202020204" pitchFamily="34" charset="0"/>
                          <a:ea typeface="Calibri"/>
                          <a:cs typeface="Arial" panose="020B0604020202020204" pitchFamily="34" charset="0"/>
                        </a:rPr>
                        <a:t>5</a:t>
                      </a:r>
                      <a:endParaRPr lang="en-US" sz="18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smtClean="0">
                          <a:effectLst/>
                          <a:latin typeface="Arial" panose="020B0604020202020204" pitchFamily="34" charset="0"/>
                          <a:ea typeface="Calibri"/>
                          <a:cs typeface="Arial" panose="020B0604020202020204" pitchFamily="34" charset="0"/>
                        </a:rPr>
                        <a:t>Defence </a:t>
                      </a:r>
                      <a:r>
                        <a:rPr lang="en-ZA" sz="1800" b="1" dirty="0">
                          <a:effectLst/>
                          <a:latin typeface="Arial" panose="020B0604020202020204" pitchFamily="34" charset="0"/>
                          <a:ea typeface="Calibri"/>
                          <a:cs typeface="Arial" panose="020B0604020202020204" pitchFamily="34" charset="0"/>
                        </a:rPr>
                        <a:t>Secretariat</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smtClean="0">
                          <a:effectLst/>
                          <a:latin typeface="Arial" panose="020B0604020202020204" pitchFamily="34" charset="0"/>
                          <a:ea typeface="Calibri"/>
                          <a:cs typeface="Arial" panose="020B0604020202020204" pitchFamily="34" charset="0"/>
                        </a:rPr>
                        <a:t>34</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effectLst/>
                          <a:latin typeface="Arial" panose="020B0604020202020204" pitchFamily="34" charset="0"/>
                          <a:ea typeface="Calibri"/>
                          <a:cs typeface="Arial" panose="020B0604020202020204" pitchFamily="34" charset="0"/>
                        </a:rPr>
                        <a:t>22</a:t>
                      </a:r>
                      <a:endParaRPr lang="en-US" sz="1800" b="1" dirty="0" smtClean="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effectLst/>
                          <a:latin typeface="Arial" panose="020B0604020202020204" pitchFamily="34" charset="0"/>
                          <a:ea typeface="Calibri"/>
                          <a:cs typeface="Arial" panose="020B0604020202020204" pitchFamily="34" charset="0"/>
                        </a:rPr>
                        <a:t>12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365760">
                <a:tc>
                  <a:txBody>
                    <a:bodyPr/>
                    <a:lstStyle/>
                    <a:p>
                      <a:pPr algn="l">
                        <a:spcAft>
                          <a:spcPts val="0"/>
                        </a:spcAft>
                      </a:pPr>
                      <a:r>
                        <a:rPr lang="en-ZA" sz="1800" b="1" dirty="0">
                          <a:effectLst/>
                          <a:latin typeface="Arial" panose="020B0604020202020204" pitchFamily="34" charset="0"/>
                          <a:ea typeface="Calibri"/>
                          <a:cs typeface="Arial" panose="020B0604020202020204" pitchFamily="34" charset="0"/>
                        </a:rPr>
                        <a:t>Total</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116</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800" b="1" dirty="0" smtClean="0">
                          <a:effectLst/>
                          <a:latin typeface="Arial" panose="020B0604020202020204" pitchFamily="34" charset="0"/>
                          <a:ea typeface="Calibri"/>
                          <a:cs typeface="Arial" panose="020B0604020202020204" pitchFamily="34" charset="0"/>
                        </a:rPr>
                        <a:t>77 (66%)</a:t>
                      </a:r>
                      <a:endParaRPr lang="en-US" sz="1800"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800" b="1" dirty="0" smtClean="0">
                          <a:effectLst/>
                          <a:latin typeface="Arial" panose="020B0604020202020204" pitchFamily="34" charset="0"/>
                          <a:ea typeface="Calibri"/>
                          <a:cs typeface="Arial" panose="020B0604020202020204" pitchFamily="34" charset="0"/>
                        </a:rPr>
                        <a:t>39</a:t>
                      </a:r>
                      <a:r>
                        <a:rPr lang="en-US" sz="1800" b="1" baseline="0" dirty="0" smtClean="0">
                          <a:effectLst/>
                          <a:latin typeface="Arial" panose="020B0604020202020204" pitchFamily="34" charset="0"/>
                          <a:ea typeface="Calibri"/>
                          <a:cs typeface="Arial" panose="020B0604020202020204" pitchFamily="34" charset="0"/>
                        </a:rPr>
                        <a:t> (34%)</a:t>
                      </a:r>
                      <a:endParaRPr lang="en-US" sz="1800" b="1" dirty="0">
                        <a:effectLst/>
                        <a:latin typeface="Arial" panose="020B0604020202020204" pitchFamily="34" charset="0"/>
                        <a:ea typeface="Calibri"/>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xmlns="" val="35504655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129800537"/>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a:t>
                      </a:r>
                      <a:r>
                        <a:rPr lang="en-ZA" sz="1600" b="1" dirty="0" smtClean="0">
                          <a:effectLst/>
                          <a:latin typeface="Arial"/>
                          <a:ea typeface="Calibri"/>
                          <a:cs typeface="Times New Roman"/>
                        </a:rPr>
                        <a:t>commitments </a:t>
                      </a:r>
                      <a:r>
                        <a:rPr lang="en-ZA" sz="1600" b="1" dirty="0">
                          <a:effectLst/>
                          <a:latin typeface="Arial"/>
                          <a:ea typeface="Calibri"/>
                          <a:cs typeface="Times New Roman"/>
                        </a:rPr>
                        <a:t>(External operations)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2704962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412660324"/>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landward sub-units deployed on border safeguarding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15</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15</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15</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smtClean="0">
                          <a:effectLst/>
                          <a:latin typeface="Arial"/>
                          <a:ea typeface="Calibri"/>
                          <a:cs typeface="Times New Roman"/>
                        </a:rPr>
                        <a:t>Actual</a:t>
                      </a:r>
                      <a:endParaRPr lang="en-GB" sz="1400" b="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3758081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82</a:t>
            </a:fld>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770097475"/>
              </p:ext>
            </p:extLst>
          </p:nvPr>
        </p:nvGraphicFramePr>
        <p:xfrm>
          <a:off x="128464" y="692696"/>
          <a:ext cx="9649073" cy="220470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commitments (Internal Operations) </a:t>
                      </a:r>
                      <a:r>
                        <a:rPr lang="en-ZA" sz="1600" b="1" dirty="0" smtClean="0">
                          <a:effectLst/>
                          <a:latin typeface="Arial"/>
                          <a:ea typeface="Calibri"/>
                          <a:cs typeface="Times New Roman"/>
                        </a:rPr>
                        <a:t>(Safety </a:t>
                      </a:r>
                      <a:r>
                        <a:rPr lang="en-ZA" sz="1600" b="1" dirty="0">
                          <a:effectLst/>
                          <a:latin typeface="Arial"/>
                          <a:ea typeface="Calibri"/>
                          <a:cs typeface="Times New Roman"/>
                        </a:rPr>
                        <a:t>and </a:t>
                      </a:r>
                      <a:r>
                        <a:rPr lang="en-ZA" sz="1600" b="1" dirty="0" smtClean="0">
                          <a:effectLst/>
                          <a:latin typeface="Arial"/>
                          <a:ea typeface="Calibri"/>
                          <a:cs typeface="Times New Roman"/>
                        </a:rPr>
                        <a:t>Security Support)</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42792893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381328"/>
            <a:ext cx="2311400" cy="365125"/>
          </a:xfrm>
        </p:spPr>
        <p:txBody>
          <a:bodyPr/>
          <a:lstStyle/>
          <a:p>
            <a:fld id="{3C454CF2-3A6A-405E-947D-E1E27AB39C03}" type="slidenum">
              <a:rPr lang="en-GB" sz="1800" smtClean="0"/>
              <a:pPr/>
              <a:t>83</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17684429"/>
              </p:ext>
            </p:extLst>
          </p:nvPr>
        </p:nvGraphicFramePr>
        <p:xfrm>
          <a:off x="128464" y="692696"/>
          <a:ext cx="9649073" cy="220470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a:t>
                      </a:r>
                      <a:r>
                        <a:rPr lang="en-ZA" sz="1600" b="1" dirty="0" smtClean="0">
                          <a:effectLst/>
                          <a:latin typeface="Arial"/>
                          <a:ea typeface="Calibri"/>
                          <a:cs typeface="Times New Roman"/>
                        </a:rPr>
                        <a:t>commitments </a:t>
                      </a:r>
                      <a:r>
                        <a:rPr lang="en-ZA" sz="1600" b="1" dirty="0">
                          <a:effectLst/>
                          <a:latin typeface="Arial"/>
                          <a:ea typeface="Calibri"/>
                          <a:cs typeface="Times New Roman"/>
                        </a:rPr>
                        <a:t>(Internal Operations) (Disaster Aid and Disaster Relief)</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42876594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84</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29840984"/>
              </p:ext>
            </p:extLst>
          </p:nvPr>
        </p:nvGraphicFramePr>
        <p:xfrm>
          <a:off x="128464" y="692696"/>
          <a:ext cx="9649073" cy="220470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commitments (Internal Operations) (Search and Rescue)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38746100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63134442"/>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the Southern African Development Community Standby Force Pledge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Target</a:t>
                      </a:r>
                      <a:endParaRPr lang="en-GB" sz="1400" b="0" dirty="0" smtClean="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100</a:t>
                      </a:r>
                      <a:r>
                        <a:rPr lang="en-ZA" sz="1400" dirty="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ZA" sz="1400" b="1" dirty="0" smtClean="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9796287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913299865"/>
              </p:ext>
            </p:extLst>
          </p:nvPr>
        </p:nvGraphicFramePr>
        <p:xfrm>
          <a:off x="128464" y="692696"/>
          <a:ext cx="9649073" cy="244854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2534">
                <a:tc gridSpan="5">
                  <a:txBody>
                    <a:bodyPr/>
                    <a:lstStyle/>
                    <a:p>
                      <a:pPr algn="l">
                        <a:spcAft>
                          <a:spcPts val="0"/>
                        </a:spcAft>
                      </a:pPr>
                      <a:r>
                        <a:rPr lang="en-ZA" sz="1600" b="1" dirty="0">
                          <a:effectLst/>
                          <a:latin typeface="Arial"/>
                          <a:ea typeface="Calibri"/>
                          <a:cs typeface="Times New Roman"/>
                        </a:rPr>
                        <a:t>Percentage adherence to DOD governance promulgation schedule (Sub-strategy, to support overarching strategy by securing land, airspace and maritime borders [Border Safeguarding Strategy])</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Sub-strategy </a:t>
                      </a:r>
                      <a:r>
                        <a:rPr lang="en-ZA" sz="1400" dirty="0">
                          <a:solidFill>
                            <a:schemeClr val="tx1"/>
                          </a:solidFill>
                          <a:effectLst/>
                          <a:latin typeface="Arial"/>
                          <a:ea typeface="Calibri"/>
                          <a:cs typeface="Times New Roman"/>
                        </a:rPr>
                        <a:t>approved</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Sub-strategy </a:t>
                      </a:r>
                      <a:r>
                        <a:rPr lang="en-US" sz="1400" dirty="0">
                          <a:effectLst/>
                          <a:latin typeface="Arial"/>
                          <a:ea typeface="Calibri"/>
                          <a:cs typeface="Arial"/>
                        </a:rPr>
                        <a:t>approved</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endParaRPr lang="en-GB" sz="1400" b="0" dirty="0" smtClean="0">
                        <a:solidFill>
                          <a:schemeClr val="tx1"/>
                        </a:solidFill>
                        <a:effectLst/>
                        <a:latin typeface="Arial"/>
                        <a:ea typeface="Calibri"/>
                        <a:cs typeface="Times New Roman"/>
                      </a:endParaRPr>
                    </a:p>
                    <a:p>
                      <a:pPr algn="l">
                        <a:spcAft>
                          <a:spcPts val="0"/>
                        </a:spcAft>
                      </a:pPr>
                      <a:r>
                        <a:rPr lang="en-ZA" sz="1400" b="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In process</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188668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790704598"/>
              </p:ext>
            </p:extLst>
          </p:nvPr>
        </p:nvGraphicFramePr>
        <p:xfrm>
          <a:off x="128464" y="687278"/>
          <a:ext cx="9649073" cy="3058149"/>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Force </a:t>
                      </a:r>
                      <a:r>
                        <a:rPr lang="en-US" sz="2000" b="1" dirty="0">
                          <a:effectLst/>
                          <a:latin typeface="Arial"/>
                          <a:ea typeface="Calibri"/>
                          <a:cs typeface="Times New Roman"/>
                        </a:rPr>
                        <a:t>Employment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joint, interdepartmental, interagency and multinational military exercises conducted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Ex IBSAMAR,</a:t>
                      </a:r>
                      <a:r>
                        <a:rPr lang="en-ZA" sz="1400" baseline="0" dirty="0" smtClean="0">
                          <a:effectLst/>
                          <a:latin typeface="Arial"/>
                          <a:ea typeface="Calibri"/>
                          <a:cs typeface="Times New Roman"/>
                        </a:rPr>
                        <a:t> that was scheduled for the 1</a:t>
                      </a:r>
                      <a:r>
                        <a:rPr lang="en-ZA" sz="1400" baseline="30000" dirty="0" smtClean="0">
                          <a:effectLst/>
                          <a:latin typeface="Arial"/>
                          <a:ea typeface="Calibri"/>
                          <a:cs typeface="Times New Roman"/>
                        </a:rPr>
                        <a:t>st</a:t>
                      </a:r>
                      <a:r>
                        <a:rPr lang="en-ZA" sz="1400" baseline="0" dirty="0" smtClean="0">
                          <a:effectLst/>
                          <a:latin typeface="Arial"/>
                          <a:ea typeface="Calibri"/>
                          <a:cs typeface="Times New Roman"/>
                        </a:rPr>
                        <a:t> quarter was moved to the left and took place in the 4</a:t>
                      </a:r>
                      <a:r>
                        <a:rPr lang="en-ZA" sz="1400" baseline="30000" dirty="0" smtClean="0">
                          <a:effectLst/>
                          <a:latin typeface="Arial"/>
                          <a:ea typeface="Calibri"/>
                          <a:cs typeface="Times New Roman"/>
                        </a:rPr>
                        <a:t>th</a:t>
                      </a:r>
                      <a:r>
                        <a:rPr lang="en-ZA" sz="1400" baseline="0" dirty="0" smtClean="0">
                          <a:effectLst/>
                          <a:latin typeface="Arial"/>
                          <a:ea typeface="Calibri"/>
                          <a:cs typeface="Times New Roman"/>
                        </a:rPr>
                        <a:t> quarter of FY2015/16. Ex IBSAMAR will be replaced by Ex NDLOVU that will take place in the 2</a:t>
                      </a:r>
                      <a:r>
                        <a:rPr lang="en-ZA" sz="1400" baseline="30000" dirty="0" smtClean="0">
                          <a:effectLst/>
                          <a:latin typeface="Arial"/>
                          <a:ea typeface="Calibri"/>
                          <a:cs typeface="Times New Roman"/>
                        </a:rPr>
                        <a:t>nd</a:t>
                      </a:r>
                      <a:r>
                        <a:rPr lang="en-ZA" sz="1400" baseline="0" dirty="0" smtClean="0">
                          <a:effectLst/>
                          <a:latin typeface="Arial"/>
                          <a:ea typeface="Calibri"/>
                          <a:cs typeface="Times New Roman"/>
                        </a:rPr>
                        <a:t> quarter of </a:t>
                      </a:r>
                      <a:r>
                        <a:rPr lang="en-ZA" sz="1400" baseline="0" dirty="0" err="1" smtClean="0">
                          <a:effectLst/>
                          <a:latin typeface="Arial"/>
                          <a:ea typeface="Calibri"/>
                          <a:cs typeface="Times New Roman"/>
                        </a:rPr>
                        <a:t>FY2016</a:t>
                      </a:r>
                      <a:r>
                        <a:rPr lang="en-ZA" sz="1400" baseline="0" dirty="0" smtClean="0">
                          <a:effectLst/>
                          <a:latin typeface="Arial"/>
                          <a:ea typeface="Calibri"/>
                          <a:cs typeface="Times New Roman"/>
                        </a:rPr>
                        <a:t>/17 together with Ex WAYSIDE 1.</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Oval 4"/>
          <p:cNvSpPr/>
          <p:nvPr/>
        </p:nvSpPr>
        <p:spPr>
          <a:xfrm>
            <a:off x="1640632" y="2492896"/>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3236595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88</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92359"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3: </a:t>
            </a:r>
          </a:p>
          <a:p>
            <a:pPr algn="ctr"/>
            <a:r>
              <a:rPr lang="en-ZA" sz="5400" b="1" dirty="0">
                <a:solidFill>
                  <a:srgbClr val="1B3589"/>
                </a:solidFill>
                <a:latin typeface="Arial" panose="020B0604020202020204" pitchFamily="34" charset="0"/>
                <a:cs typeface="Arial" panose="020B0604020202020204" pitchFamily="34" charset="0"/>
              </a:rPr>
              <a:t>Landward Defence</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0648404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89</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045453704"/>
              </p:ext>
            </p:extLst>
          </p:nvPr>
        </p:nvGraphicFramePr>
        <p:xfrm>
          <a:off x="128464" y="692696"/>
          <a:ext cx="9649073" cy="214281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Landward </a:t>
                      </a:r>
                      <a:r>
                        <a:rPr lang="en-US" sz="2000" b="1" dirty="0">
                          <a:effectLst/>
                          <a:latin typeface="Arial"/>
                          <a:ea typeface="Calibri"/>
                          <a:cs typeface="Times New Roman"/>
                        </a:rPr>
                        <a:t>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number of ordered commitments (General Military Assistance)</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Arial"/>
                        </a:rPr>
                        <a:t>100</a:t>
                      </a:r>
                      <a:r>
                        <a:rPr lang="en-US" sz="1400" dirty="0">
                          <a:effectLst/>
                          <a:latin typeface="Arial"/>
                          <a:ea typeface="Calibri"/>
                          <a:cs typeface="Arial"/>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100</a:t>
                      </a:r>
                      <a:r>
                        <a:rPr lang="en-US" sz="1400" dirty="0">
                          <a:solidFill>
                            <a:schemeClr val="tx1"/>
                          </a:solidFill>
                          <a:effectLst/>
                          <a:latin typeface="Arial"/>
                          <a:ea typeface="Calibri"/>
                          <a:cs typeface="Arial"/>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100</a:t>
                      </a:r>
                      <a:r>
                        <a:rPr lang="en-US" sz="1400" dirty="0">
                          <a:solidFill>
                            <a:schemeClr val="tx1"/>
                          </a:solidFill>
                          <a:effectLst/>
                          <a:latin typeface="Arial"/>
                          <a:ea typeface="Calibri"/>
                          <a:cs typeface="Arial"/>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100</a:t>
                      </a:r>
                      <a:r>
                        <a:rPr lang="en-US" sz="1400" dirty="0">
                          <a:solidFill>
                            <a:schemeClr val="tx1"/>
                          </a:solidFill>
                          <a:effectLst/>
                          <a:latin typeface="Arial"/>
                          <a:ea typeface="Calibri"/>
                          <a:cs typeface="Arial"/>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100%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36683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ZA" smtClean="0"/>
              <a:t>CONFIDENTIAL</a:t>
            </a:r>
            <a:endParaRPr lang="en-GB" dirty="0"/>
          </a:p>
        </p:txBody>
      </p:sp>
      <p:sp>
        <p:nvSpPr>
          <p:cNvPr id="3" name="Slide Number Placeholder 2"/>
          <p:cNvSpPr>
            <a:spLocks noGrp="1"/>
          </p:cNvSpPr>
          <p:nvPr>
            <p:ph type="sldNum" sz="quarter" idx="12"/>
          </p:nvPr>
        </p:nvSpPr>
        <p:spPr/>
        <p:txBody>
          <a:bodyPr/>
          <a:lstStyle/>
          <a:p>
            <a:fld id="{3C454CF2-3A6A-405E-947D-E1E27AB39C03}" type="slidenum">
              <a:rPr lang="en-GB" smtClean="0"/>
              <a:pPr/>
              <a:t>9</a:t>
            </a:fld>
            <a:endParaRPr lang="en-GB" dirty="0"/>
          </a:p>
        </p:txBody>
      </p:sp>
      <p:sp>
        <p:nvSpPr>
          <p:cNvPr id="5" name="TextBox 4"/>
          <p:cNvSpPr txBox="1"/>
          <p:nvPr/>
        </p:nvSpPr>
        <p:spPr>
          <a:xfrm>
            <a:off x="0" y="-27384"/>
            <a:ext cx="9906000" cy="584775"/>
          </a:xfrm>
          <a:prstGeom prst="rect">
            <a:avLst/>
          </a:prstGeom>
          <a:solidFill>
            <a:srgbClr val="1B3589"/>
          </a:solidFill>
        </p:spPr>
        <p:txBody>
          <a:bodyPr wrap="square" rtlCol="0">
            <a:spAutoFit/>
          </a:bodyPr>
          <a:lstStyle/>
          <a:p>
            <a:pPr algn="ctr"/>
            <a:r>
              <a:rPr lang="en-US" sz="3200" b="1" dirty="0" smtClean="0">
                <a:solidFill>
                  <a:schemeClr val="bg1"/>
                </a:solidFill>
                <a:latin typeface="Arial" panose="020B0604020202020204" pitchFamily="34" charset="0"/>
                <a:cs typeface="Arial" panose="020B0604020202020204" pitchFamily="34" charset="0"/>
              </a:rPr>
              <a:t>Main Reasons for Non-Achievement of Targets</a:t>
            </a:r>
            <a:endParaRPr lang="en-US" sz="3200" b="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56456" y="809598"/>
            <a:ext cx="9577064" cy="3170099"/>
          </a:xfrm>
          <a:prstGeom prst="rect">
            <a:avLst/>
          </a:prstGeom>
          <a:noFill/>
        </p:spPr>
        <p:txBody>
          <a:bodyPr wrap="square" rtlCol="0">
            <a:spAutoFit/>
          </a:bodyPr>
          <a:lstStyle/>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Promulgation of policies was dependent on the finalisation of the Defence Review 2015. </a:t>
            </a:r>
          </a:p>
          <a:p>
            <a:pPr marL="342900" lvl="1" indent="-342900">
              <a:buFont typeface="Wingdings" panose="05000000000000000000" pitchFamily="2" charset="2"/>
              <a:buChar char="§"/>
            </a:pPr>
            <a:endParaRPr lang="en-US" sz="2000" dirty="0" smtClean="0">
              <a:latin typeface="Arial" panose="020B0604020202020204" pitchFamily="34" charset="0"/>
              <a:cs typeface="Arial" panose="020B0604020202020204" pitchFamily="34" charset="0"/>
            </a:endParaRPr>
          </a:p>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Non-appointment of Military Judges.</a:t>
            </a:r>
          </a:p>
          <a:p>
            <a:pPr marL="342900" lvl="1" indent="-342900">
              <a:buFont typeface="Wingdings" panose="05000000000000000000" pitchFamily="2" charset="2"/>
              <a:buChar char="§"/>
            </a:pPr>
            <a:endParaRPr lang="en-US" sz="2000" dirty="0" smtClean="0">
              <a:latin typeface="Arial" panose="020B0604020202020204" pitchFamily="34" charset="0"/>
              <a:cs typeface="Arial" panose="020B0604020202020204" pitchFamily="34" charset="0"/>
            </a:endParaRPr>
          </a:p>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Non-compliance of the submission of SMS financial disclosures and performance agreements.</a:t>
            </a:r>
          </a:p>
          <a:p>
            <a:pPr marL="571500" lvl="1" indent="-571500">
              <a:buFont typeface="Wingdings" panose="05000000000000000000" pitchFamily="2" charset="2"/>
              <a:buChar char="§"/>
            </a:pPr>
            <a:endParaRPr lang="en-US" sz="2000" dirty="0" smtClean="0">
              <a:latin typeface="Arial" panose="020B0604020202020204" pitchFamily="34" charset="0"/>
              <a:cs typeface="Arial" panose="020B0604020202020204" pitchFamily="34" charset="0"/>
            </a:endParaRPr>
          </a:p>
          <a:p>
            <a:pPr marL="571500" lvl="1" indent="-5715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Non-implementation of the Cyber Warfare Implementation Plan due to monetary constraints.</a:t>
            </a:r>
          </a:p>
        </p:txBody>
      </p:sp>
    </p:spTree>
    <p:extLst>
      <p:ext uri="{BB962C8B-B14F-4D97-AF65-F5344CB8AC3E}">
        <p14:creationId xmlns:p14="http://schemas.microsoft.com/office/powerpoint/2010/main" xmlns="" val="18649361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90</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238885146"/>
              </p:ext>
            </p:extLst>
          </p:nvPr>
        </p:nvGraphicFramePr>
        <p:xfrm>
          <a:off x="128464" y="692696"/>
          <a:ext cx="9649073" cy="2909177"/>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Landward 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(162)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6%</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(608)</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22%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(280)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(1 162)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42%</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(2 214)</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80%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32%</a:t>
                      </a:r>
                    </a:p>
                    <a:p>
                      <a:pPr algn="l">
                        <a:spcAft>
                          <a:spcPts val="0"/>
                        </a:spcAft>
                      </a:pPr>
                      <a:r>
                        <a:rPr lang="en-ZA" sz="1400" dirty="0" smtClean="0">
                          <a:effectLst/>
                          <a:latin typeface="Arial"/>
                          <a:ea typeface="Calibri"/>
                          <a:cs typeface="Times New Roman"/>
                        </a:rPr>
                        <a:t>(891)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32%</a:t>
                      </a:r>
                    </a:p>
                    <a:p>
                      <a:pPr algn="l">
                        <a:spcAft>
                          <a:spcPts val="0"/>
                        </a:spcAft>
                      </a:pPr>
                      <a:r>
                        <a:rPr lang="en-ZA" sz="1400" dirty="0" smtClean="0">
                          <a:effectLst/>
                          <a:latin typeface="Arial"/>
                          <a:ea typeface="Calibri"/>
                          <a:cs typeface="Times New Roman"/>
                        </a:rPr>
                        <a:t>(891)</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effectLst/>
                          <a:latin typeface="Arial"/>
                          <a:ea typeface="Calibri"/>
                          <a:cs typeface="Times New Roman"/>
                        </a:rPr>
                        <a:t>Comment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The</a:t>
                      </a:r>
                      <a:r>
                        <a:rPr lang="en-ZA" sz="1400" baseline="0" dirty="0" smtClean="0">
                          <a:effectLst/>
                          <a:latin typeface="Arial"/>
                          <a:ea typeface="Calibri"/>
                          <a:cs typeface="Times New Roman"/>
                        </a:rPr>
                        <a:t> over-achievement is due to incorrect quarterly targets submitted during the planning process for publishing the DOD’s Annual Performance Plan.</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703039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91</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88504"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4: </a:t>
            </a:r>
          </a:p>
          <a:p>
            <a:pPr algn="ctr"/>
            <a:r>
              <a:rPr lang="en-ZA" sz="5400" b="1" dirty="0">
                <a:solidFill>
                  <a:srgbClr val="1B3589"/>
                </a:solidFill>
                <a:latin typeface="Arial" panose="020B0604020202020204" pitchFamily="34" charset="0"/>
                <a:cs typeface="Arial" panose="020B0604020202020204" pitchFamily="34" charset="0"/>
              </a:rPr>
              <a:t>Air Defence</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238724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92</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055796559"/>
              </p:ext>
            </p:extLst>
          </p:nvPr>
        </p:nvGraphicFramePr>
        <p:xfrm>
          <a:off x="128464" y="692696"/>
          <a:ext cx="9649072" cy="2311190"/>
        </p:xfrm>
        <a:graphic>
          <a:graphicData uri="http://schemas.openxmlformats.org/drawingml/2006/table">
            <a:tbl>
              <a:tblPr firstRow="1" firstCol="1" bandRow="1"/>
              <a:tblGrid>
                <a:gridCol w="1782842"/>
                <a:gridCol w="1782842"/>
                <a:gridCol w="1783437"/>
                <a:gridCol w="1782842"/>
                <a:gridCol w="2517109"/>
              </a:tblGrid>
              <a:tr h="243223">
                <a:tc gridSpan="5">
                  <a:txBody>
                    <a:bodyPr/>
                    <a:lstStyle/>
                    <a:p>
                      <a:pPr algn="l">
                        <a:spcAft>
                          <a:spcPts val="0"/>
                        </a:spcAft>
                      </a:pPr>
                      <a:r>
                        <a:rPr lang="en-US" sz="2000" b="1" dirty="0" smtClean="0">
                          <a:effectLst/>
                          <a:latin typeface="Arial"/>
                          <a:ea typeface="Calibri"/>
                          <a:cs typeface="Times New Roman"/>
                        </a:rPr>
                        <a:t>Air </a:t>
                      </a:r>
                      <a:r>
                        <a:rPr lang="en-US" sz="2000" b="1" dirty="0">
                          <a:effectLst/>
                          <a:latin typeface="Arial"/>
                          <a:ea typeface="Calibri"/>
                          <a:cs typeface="Times New Roman"/>
                        </a:rPr>
                        <a:t>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force employment hours flown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5 </a:t>
                      </a:r>
                      <a:r>
                        <a:rPr lang="en-ZA" sz="1400" dirty="0">
                          <a:solidFill>
                            <a:schemeClr val="tx1"/>
                          </a:solidFill>
                          <a:effectLst/>
                          <a:latin typeface="Arial"/>
                          <a:ea typeface="Calibri"/>
                          <a:cs typeface="Times New Roman"/>
                        </a:rPr>
                        <a:t>000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5 </a:t>
                      </a:r>
                      <a:r>
                        <a:rPr lang="en-US" sz="1400" dirty="0">
                          <a:effectLst/>
                          <a:latin typeface="Arial"/>
                          <a:ea typeface="Calibri"/>
                          <a:cs typeface="Times New Roman"/>
                        </a:rPr>
                        <a:t>000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b="0" dirty="0" smtClean="0">
                          <a:effectLst/>
                          <a:latin typeface="Arial"/>
                          <a:ea typeface="Calibri"/>
                          <a:cs typeface="Times New Roman"/>
                        </a:rPr>
                        <a:t>1 039.50</a:t>
                      </a:r>
                    </a:p>
                    <a:p>
                      <a:pPr algn="l">
                        <a:spcAft>
                          <a:spcPts val="0"/>
                        </a:spcAft>
                      </a:pPr>
                      <a:r>
                        <a:rPr lang="en-ZA" sz="1400" dirty="0" smtClean="0">
                          <a:effectLst/>
                          <a:latin typeface="Arial"/>
                          <a:ea typeface="Calibri"/>
                          <a:cs typeface="Times New Roman"/>
                        </a:rPr>
                        <a:t>F </a:t>
                      </a:r>
                      <a:r>
                        <a:rPr lang="en-ZA" sz="1400" dirty="0" err="1" smtClean="0">
                          <a:effectLst/>
                          <a:latin typeface="Arial"/>
                          <a:ea typeface="Calibri"/>
                          <a:cs typeface="Times New Roman"/>
                        </a:rPr>
                        <a:t>Empl</a:t>
                      </a:r>
                      <a:r>
                        <a:rPr lang="en-ZA" sz="1400" dirty="0" smtClean="0">
                          <a:effectLst/>
                          <a:latin typeface="Arial"/>
                          <a:ea typeface="Calibri"/>
                          <a:cs typeface="Times New Roman"/>
                        </a:rPr>
                        <a:t>: 921.20</a:t>
                      </a:r>
                    </a:p>
                    <a:p>
                      <a:pPr algn="l">
                        <a:spcAft>
                          <a:spcPts val="0"/>
                        </a:spcAft>
                      </a:pPr>
                      <a:r>
                        <a:rPr lang="en-ZA" sz="1400" dirty="0" smtClean="0">
                          <a:effectLst/>
                          <a:latin typeface="Arial"/>
                          <a:ea typeface="Calibri"/>
                          <a:cs typeface="Times New Roman"/>
                        </a:rPr>
                        <a:t>VIP: 118.30</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p>
                      <a:pPr algn="l">
                        <a:spcAft>
                          <a:spcPts val="0"/>
                        </a:spcAft>
                      </a:pP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1 039.50</a:t>
                      </a:r>
                      <a:r>
                        <a:rPr lang="en-ZA" sz="1400" dirty="0">
                          <a:effectLst/>
                          <a:latin typeface="Arial"/>
                          <a:ea typeface="Calibri"/>
                          <a:cs typeface="Times New Roman"/>
                        </a:rPr>
                        <a:t> </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87761893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93</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697726017"/>
              </p:ext>
            </p:extLst>
          </p:nvPr>
        </p:nvGraphicFramePr>
        <p:xfrm>
          <a:off x="128464" y="660027"/>
          <a:ext cx="9649073" cy="2909177"/>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Air </a:t>
                      </a:r>
                      <a:r>
                        <a:rPr lang="en-US" sz="2000" b="1" dirty="0">
                          <a:effectLst/>
                          <a:latin typeface="Arial"/>
                          <a:ea typeface="Calibri"/>
                          <a:cs typeface="Times New Roman"/>
                        </a:rPr>
                        <a:t>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solidFill>
                            <a:schemeClr val="tx1"/>
                          </a:solidFill>
                          <a:effectLst/>
                          <a:latin typeface="Arial"/>
                          <a:ea typeface="Calibri"/>
                          <a:cs typeface="Times New Roman"/>
                        </a:rPr>
                        <a:t>Percentage compliance with DOD training targets</a:t>
                      </a:r>
                      <a:endParaRPr lang="en-GB" sz="16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(187)</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20.16%</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(184)</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19.83%</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(207)</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22.32%</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(164)</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17.69%</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(742)</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80%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18.98%</a:t>
                      </a:r>
                    </a:p>
                    <a:p>
                      <a:pPr algn="l">
                        <a:spcAft>
                          <a:spcPts val="0"/>
                        </a:spcAft>
                      </a:pPr>
                      <a:r>
                        <a:rPr lang="en-ZA" sz="1400" dirty="0" smtClean="0">
                          <a:effectLst/>
                          <a:latin typeface="Arial"/>
                          <a:ea typeface="Calibri"/>
                          <a:cs typeface="Times New Roman"/>
                        </a:rPr>
                        <a:t>(176)</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smtClean="0">
                          <a:effectLst/>
                          <a:latin typeface="Arial"/>
                          <a:ea typeface="Calibri"/>
                          <a:cs typeface="Times New Roman"/>
                        </a:rPr>
                        <a:t>18.98</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(176)</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Due to the MSD intake scheduled for the 2</a:t>
                      </a:r>
                      <a:r>
                        <a:rPr lang="en-ZA" sz="1400" baseline="30000" dirty="0" smtClean="0">
                          <a:effectLst/>
                          <a:latin typeface="Arial"/>
                          <a:ea typeface="Calibri"/>
                          <a:cs typeface="Times New Roman"/>
                        </a:rPr>
                        <a:t>nd</a:t>
                      </a:r>
                      <a:r>
                        <a:rPr lang="en-ZA" sz="1400" dirty="0" smtClean="0">
                          <a:effectLst/>
                          <a:latin typeface="Arial"/>
                          <a:ea typeface="Calibri"/>
                          <a:cs typeface="Times New Roman"/>
                        </a:rPr>
                        <a:t> quarter, the Basic Military Training course was cancelled. An</a:t>
                      </a:r>
                      <a:r>
                        <a:rPr lang="en-ZA" sz="1400" baseline="0" dirty="0" smtClean="0">
                          <a:effectLst/>
                          <a:latin typeface="Arial"/>
                          <a:ea typeface="Calibri"/>
                          <a:cs typeface="Times New Roman"/>
                        </a:rPr>
                        <a:t> over-and-above </a:t>
                      </a:r>
                      <a:r>
                        <a:rPr lang="en-ZA" sz="1400" dirty="0" smtClean="0">
                          <a:effectLst/>
                          <a:latin typeface="Arial"/>
                          <a:ea typeface="Calibri"/>
                          <a:cs typeface="Times New Roman"/>
                        </a:rPr>
                        <a:t>NCO Development Course was presented.</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bg1">
                            <a:lumMod val="75000"/>
                          </a:schemeClr>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Oval 5"/>
          <p:cNvSpPr/>
          <p:nvPr/>
        </p:nvSpPr>
        <p:spPr>
          <a:xfrm>
            <a:off x="1640632" y="2492896"/>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7853452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401272" y="6309320"/>
            <a:ext cx="2311400" cy="365125"/>
          </a:xfrm>
        </p:spPr>
        <p:txBody>
          <a:bodyPr/>
          <a:lstStyle/>
          <a:p>
            <a:fld id="{3C454CF2-3A6A-405E-947D-E1E27AB39C03}" type="slidenum">
              <a:rPr lang="en-GB" sz="1800" smtClean="0"/>
              <a:pPr/>
              <a:t>94</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632520"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5: </a:t>
            </a:r>
          </a:p>
          <a:p>
            <a:pPr algn="ctr"/>
            <a:r>
              <a:rPr lang="en-ZA" sz="5400" b="1" dirty="0">
                <a:solidFill>
                  <a:srgbClr val="1B3589"/>
                </a:solidFill>
                <a:latin typeface="Arial" panose="020B0604020202020204" pitchFamily="34" charset="0"/>
                <a:cs typeface="Arial" panose="020B0604020202020204" pitchFamily="34" charset="0"/>
              </a:rPr>
              <a:t>Maritime Defence</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4852501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95</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381610475"/>
              </p:ext>
            </p:extLst>
          </p:nvPr>
        </p:nvGraphicFramePr>
        <p:xfrm>
          <a:off x="128464" y="692696"/>
          <a:ext cx="9649073" cy="197155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Maritime </a:t>
                      </a:r>
                      <a:r>
                        <a:rPr lang="en-US" sz="2000" b="1" dirty="0">
                          <a:effectLst/>
                          <a:latin typeface="Arial"/>
                          <a:ea typeface="Calibri"/>
                          <a:cs typeface="Times New Roman"/>
                        </a:rPr>
                        <a:t>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smtClean="0">
                          <a:effectLst/>
                          <a:latin typeface="Arial"/>
                          <a:ea typeface="Calibri"/>
                          <a:cs typeface="Times New Roman"/>
                        </a:rPr>
                        <a:t>Number </a:t>
                      </a:r>
                      <a:r>
                        <a:rPr lang="en-ZA" sz="1600" b="1" dirty="0">
                          <a:effectLst/>
                          <a:latin typeface="Arial"/>
                          <a:ea typeface="Calibri"/>
                          <a:cs typeface="Times New Roman"/>
                        </a:rPr>
                        <a:t>of hours at sea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12 </a:t>
                      </a:r>
                      <a:r>
                        <a:rPr lang="en-ZA" sz="1400" dirty="0">
                          <a:solidFill>
                            <a:schemeClr val="tx1"/>
                          </a:solidFill>
                          <a:effectLst/>
                          <a:latin typeface="Arial"/>
                          <a:ea typeface="Calibri"/>
                          <a:cs typeface="Times New Roman"/>
                        </a:rPr>
                        <a:t>000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 </a:t>
                      </a:r>
                      <a:r>
                        <a:rPr lang="en-ZA" sz="1400" dirty="0">
                          <a:effectLst/>
                          <a:latin typeface="Arial"/>
                          <a:ea typeface="Calibri"/>
                          <a:cs typeface="Times New Roman"/>
                        </a:rPr>
                        <a:t>000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smtClean="0">
                          <a:effectLst/>
                          <a:latin typeface="Arial"/>
                          <a:ea typeface="Calibri"/>
                          <a:cs typeface="Times New Roman"/>
                        </a:rPr>
                        <a:t>Actual</a:t>
                      </a:r>
                      <a:endParaRPr lang="en-GB" sz="1400" dirty="0" smtClean="0">
                        <a:effectLst/>
                        <a:latin typeface="Arial"/>
                        <a:ea typeface="Calibri"/>
                        <a:cs typeface="Times New Roman"/>
                      </a:endParaRPr>
                    </a:p>
                    <a:p>
                      <a:pPr algn="l">
                        <a:spcAft>
                          <a:spcPts val="0"/>
                        </a:spcAft>
                      </a:pPr>
                      <a:r>
                        <a:rPr lang="en-ZA" sz="1400" dirty="0" smtClean="0">
                          <a:effectLst/>
                          <a:latin typeface="Arial"/>
                          <a:ea typeface="Calibri"/>
                          <a:cs typeface="Times New Roman"/>
                        </a:rPr>
                        <a:t>1 815.07 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a:t>
                      </a:r>
                      <a:endParaRPr lang="en-GB" sz="1400" dirty="0" smtClean="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1 815.07</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13382962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96</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26067276"/>
              </p:ext>
            </p:extLst>
          </p:nvPr>
        </p:nvGraphicFramePr>
        <p:xfrm>
          <a:off x="128464" y="692696"/>
          <a:ext cx="9649073" cy="2782898"/>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Maritime </a:t>
                      </a:r>
                      <a:r>
                        <a:rPr lang="en-US" sz="2000" b="1" dirty="0">
                          <a:effectLst/>
                          <a:latin typeface="Arial"/>
                          <a:ea typeface="Calibri"/>
                          <a:cs typeface="Times New Roman"/>
                        </a:rPr>
                        <a:t>Defence</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Percentage compliance with DOD training targets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(245)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48%</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(57)</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10%</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(118)</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22%</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(18)</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3%</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(438)</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80%</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effectLst/>
                          <a:latin typeface="Arial"/>
                          <a:ea typeface="Calibri"/>
                          <a:cs typeface="Times New Roman"/>
                        </a:rPr>
                        <a:t>21%</a:t>
                      </a:r>
                    </a:p>
                    <a:p>
                      <a:pPr algn="l">
                        <a:spcAft>
                          <a:spcPts val="0"/>
                        </a:spcAft>
                      </a:pPr>
                      <a:r>
                        <a:rPr lang="en-ZA" sz="1400" dirty="0" smtClean="0">
                          <a:effectLst/>
                          <a:latin typeface="Arial"/>
                          <a:ea typeface="Calibri"/>
                          <a:cs typeface="Times New Roman"/>
                        </a:rPr>
                        <a:t>(117)</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21%</a:t>
                      </a:r>
                    </a:p>
                    <a:p>
                      <a:pPr algn="l">
                        <a:spcAft>
                          <a:spcPts val="0"/>
                        </a:spcAft>
                      </a:pPr>
                      <a:r>
                        <a:rPr lang="en-ZA" sz="1400" dirty="0" smtClean="0">
                          <a:effectLst/>
                          <a:latin typeface="Arial"/>
                          <a:ea typeface="Calibri"/>
                          <a:cs typeface="Times New Roman"/>
                        </a:rPr>
                        <a:t>(117)</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algn="l">
                        <a:spcAft>
                          <a:spcPts val="0"/>
                        </a:spcAft>
                      </a:pPr>
                      <a:r>
                        <a:rPr lang="en-ZA" sz="1400" dirty="0" smtClean="0">
                          <a:effectLst/>
                          <a:latin typeface="Arial"/>
                          <a:ea typeface="Calibri"/>
                          <a:cs typeface="Times New Roman"/>
                        </a:rPr>
                        <a:t>Moderation and quality control still to be finalised for MTR 1 and 3 Learning Opportunities.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Oval 6"/>
          <p:cNvSpPr/>
          <p:nvPr/>
        </p:nvSpPr>
        <p:spPr>
          <a:xfrm>
            <a:off x="1640632" y="2492896"/>
            <a:ext cx="360040" cy="36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333370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454CF2-3A6A-405E-947D-E1E27AB39C03}" type="slidenum">
              <a:rPr lang="en-GB" smtClean="0"/>
              <a:pPr/>
              <a:t>97</a:t>
            </a:fld>
            <a:endParaRPr lang="en-GB"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sp>
        <p:nvSpPr>
          <p:cNvPr id="7" name="TextBox 6"/>
          <p:cNvSpPr txBox="1"/>
          <p:nvPr/>
        </p:nvSpPr>
        <p:spPr>
          <a:xfrm>
            <a:off x="488504" y="1720840"/>
            <a:ext cx="8928992" cy="3416320"/>
          </a:xfrm>
          <a:prstGeom prst="rect">
            <a:avLst/>
          </a:prstGeom>
          <a:solidFill>
            <a:schemeClr val="bg1"/>
          </a:solidFill>
          <a:ln w="76200">
            <a:solidFill>
              <a:schemeClr val="bg1"/>
            </a:solidFill>
          </a:ln>
        </p:spPr>
        <p:txBody>
          <a:bodyPr wrap="square" rtlCol="0">
            <a:spAutoFit/>
          </a:bodyPr>
          <a:lstStyle/>
          <a:p>
            <a:pPr algn="ctr"/>
            <a:endParaRPr lang="en-US" sz="5400" b="1" dirty="0" smtClean="0">
              <a:solidFill>
                <a:srgbClr val="1B3589"/>
              </a:solidFill>
              <a:latin typeface="Arial" panose="020B0604020202020204" pitchFamily="34" charset="0"/>
              <a:cs typeface="Arial" panose="020B0604020202020204" pitchFamily="34" charset="0"/>
            </a:endParaRPr>
          </a:p>
          <a:p>
            <a:pPr algn="ctr"/>
            <a:r>
              <a:rPr lang="en-ZA" sz="5400" b="1" dirty="0">
                <a:solidFill>
                  <a:srgbClr val="1B3589"/>
                </a:solidFill>
                <a:latin typeface="Arial" panose="020B0604020202020204" pitchFamily="34" charset="0"/>
                <a:cs typeface="Arial" panose="020B0604020202020204" pitchFamily="34" charset="0"/>
              </a:rPr>
              <a:t>Programme 6: </a:t>
            </a:r>
          </a:p>
          <a:p>
            <a:pPr algn="ctr"/>
            <a:r>
              <a:rPr lang="en-ZA" sz="5400" b="1" dirty="0">
                <a:solidFill>
                  <a:srgbClr val="1B3589"/>
                </a:solidFill>
                <a:latin typeface="Arial" panose="020B0604020202020204" pitchFamily="34" charset="0"/>
                <a:cs typeface="Arial" panose="020B0604020202020204" pitchFamily="34" charset="0"/>
              </a:rPr>
              <a:t>Military Health Support</a:t>
            </a:r>
          </a:p>
          <a:p>
            <a:pPr algn="ctr"/>
            <a:endParaRPr lang="en-GB" sz="5400" b="1" dirty="0">
              <a:solidFill>
                <a:srgbClr val="1B35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4883966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401272" y="6309320"/>
            <a:ext cx="2311400" cy="365125"/>
          </a:xfrm>
        </p:spPr>
        <p:txBody>
          <a:bodyPr/>
          <a:lstStyle/>
          <a:p>
            <a:fld id="{3C454CF2-3A6A-405E-947D-E1E27AB39C03}" type="slidenum">
              <a:rPr lang="en-GB" sz="1800" smtClean="0"/>
              <a:pPr/>
              <a:t>98</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4087127226"/>
              </p:ext>
            </p:extLst>
          </p:nvPr>
        </p:nvGraphicFramePr>
        <p:xfrm>
          <a:off x="128464" y="692696"/>
          <a:ext cx="9649073" cy="2824991"/>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Military </a:t>
                      </a:r>
                      <a:r>
                        <a:rPr lang="en-US" sz="2000" b="1" dirty="0">
                          <a:effectLst/>
                          <a:latin typeface="Arial"/>
                          <a:ea typeface="Calibri"/>
                          <a:cs typeface="Times New Roman"/>
                        </a:rPr>
                        <a:t>Health Support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ZA" sz="1600" b="1" dirty="0">
                          <a:effectLst/>
                          <a:latin typeface="Arial"/>
                          <a:ea typeface="Calibri"/>
                          <a:cs typeface="Times New Roman"/>
                        </a:rPr>
                        <a:t>Number of health care activities per year</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dirty="0">
                          <a:solidFill>
                            <a:schemeClr val="tx1"/>
                          </a:solidFill>
                          <a:effectLst/>
                          <a:latin typeface="Arial"/>
                          <a:ea typeface="Calibri"/>
                          <a:cs typeface="Times New Roman"/>
                        </a:rPr>
                        <a:t>Q3</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5068">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solidFill>
                            <a:srgbClr val="000000"/>
                          </a:solidFill>
                          <a:effectLst/>
                          <a:latin typeface="Arial"/>
                          <a:ea typeface="Calibri"/>
                          <a:cs typeface="Arial"/>
                        </a:rPr>
                        <a:t>535 </a:t>
                      </a:r>
                      <a:r>
                        <a:rPr lang="en-US" sz="1400" dirty="0">
                          <a:solidFill>
                            <a:srgbClr val="000000"/>
                          </a:solidFill>
                          <a:effectLst/>
                          <a:latin typeface="Arial"/>
                          <a:ea typeface="Calibri"/>
                          <a:cs typeface="Arial"/>
                        </a:rPr>
                        <a:t>139</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535 </a:t>
                      </a:r>
                      <a:r>
                        <a:rPr lang="en-US" sz="1400" dirty="0">
                          <a:solidFill>
                            <a:schemeClr val="tx1"/>
                          </a:solidFill>
                          <a:effectLst/>
                          <a:latin typeface="Arial"/>
                          <a:ea typeface="Calibri"/>
                          <a:cs typeface="Arial"/>
                        </a:rPr>
                        <a:t>137</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 </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535 </a:t>
                      </a:r>
                      <a:r>
                        <a:rPr lang="en-US" sz="1400" dirty="0">
                          <a:solidFill>
                            <a:schemeClr val="tx1"/>
                          </a:solidFill>
                          <a:effectLst/>
                          <a:latin typeface="Arial"/>
                          <a:ea typeface="Calibri"/>
                          <a:cs typeface="Arial"/>
                        </a:rPr>
                        <a:t>137</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US" sz="1400" dirty="0" smtClean="0">
                          <a:solidFill>
                            <a:schemeClr val="tx1"/>
                          </a:solidFill>
                          <a:effectLst/>
                          <a:latin typeface="Arial"/>
                          <a:ea typeface="Calibri"/>
                          <a:cs typeface="Arial"/>
                        </a:rPr>
                        <a:t>535 </a:t>
                      </a:r>
                      <a:r>
                        <a:rPr lang="en-US" sz="1400" dirty="0">
                          <a:solidFill>
                            <a:schemeClr val="tx1"/>
                          </a:solidFill>
                          <a:effectLst/>
                          <a:latin typeface="Arial"/>
                          <a:ea typeface="Calibri"/>
                          <a:cs typeface="Arial"/>
                        </a:rPr>
                        <a:t>137</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US" sz="1400" dirty="0" smtClean="0">
                          <a:effectLst/>
                          <a:latin typeface="Arial"/>
                          <a:ea typeface="Calibri"/>
                          <a:cs typeface="Times New Roman"/>
                        </a:rPr>
                        <a:t>2 </a:t>
                      </a:r>
                      <a:r>
                        <a:rPr lang="en-US" sz="1400" dirty="0">
                          <a:effectLst/>
                          <a:latin typeface="Arial"/>
                          <a:ea typeface="Calibri"/>
                          <a:cs typeface="Times New Roman"/>
                        </a:rPr>
                        <a:t>140 550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542 165</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542 165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The target is projected and based on the trends of the demands for healthcare services of the past six years.  The shortage of some specialist health care services, the refurbishment of 1 Military Hospital and the shortage of health care practitioners in the geographic healthcare facilities remain to lead to outsourcing of healthcare-related services.</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4710432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29264" y="6381328"/>
            <a:ext cx="2311400" cy="365125"/>
          </a:xfrm>
        </p:spPr>
        <p:txBody>
          <a:bodyPr/>
          <a:lstStyle/>
          <a:p>
            <a:fld id="{3C454CF2-3A6A-405E-947D-E1E27AB39C03}" type="slidenum">
              <a:rPr lang="en-GB" sz="1800" smtClean="0"/>
              <a:pPr/>
              <a:t>99</a:t>
            </a:fld>
            <a:endParaRPr lang="en-GB" sz="1800" dirty="0"/>
          </a:p>
        </p:txBody>
      </p:sp>
      <p:sp>
        <p:nvSpPr>
          <p:cNvPr id="4" name="TextBox 3"/>
          <p:cNvSpPr txBox="1"/>
          <p:nvPr/>
        </p:nvSpPr>
        <p:spPr>
          <a:xfrm>
            <a:off x="0" y="-27384"/>
            <a:ext cx="9906000" cy="584775"/>
          </a:xfrm>
          <a:prstGeom prst="rect">
            <a:avLst/>
          </a:prstGeom>
          <a:solidFill>
            <a:srgbClr val="1B3589"/>
          </a:solidFill>
        </p:spPr>
        <p:txBody>
          <a:bodyPr wrap="square" rtlCol="0">
            <a:spAutoFit/>
          </a:bodyPr>
          <a:lstStyle/>
          <a:p>
            <a:pPr algn="ctr"/>
            <a:r>
              <a:rPr lang="en-ZA" sz="3200" b="1" dirty="0" smtClean="0">
                <a:solidFill>
                  <a:schemeClr val="bg1"/>
                </a:solidFill>
                <a:latin typeface="Arial" panose="020B0604020202020204" pitchFamily="34" charset="0"/>
                <a:cs typeface="Arial" panose="020B0604020202020204" pitchFamily="34" charset="0"/>
              </a:rPr>
              <a:t>Summary of Quarterly Performance Targets</a:t>
            </a:r>
            <a:endParaRPr lang="en-GB" sz="3200" b="1" i="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504518193"/>
              </p:ext>
            </p:extLst>
          </p:nvPr>
        </p:nvGraphicFramePr>
        <p:xfrm>
          <a:off x="128464" y="732035"/>
          <a:ext cx="9649073" cy="3122537"/>
        </p:xfrm>
        <a:graphic>
          <a:graphicData uri="http://schemas.openxmlformats.org/drawingml/2006/table">
            <a:tbl>
              <a:tblPr firstRow="1" firstCol="1" bandRow="1"/>
              <a:tblGrid>
                <a:gridCol w="1929557"/>
                <a:gridCol w="1929557"/>
                <a:gridCol w="1930201"/>
                <a:gridCol w="1929557"/>
                <a:gridCol w="1930201"/>
              </a:tblGrid>
              <a:tr h="243223">
                <a:tc gridSpan="5">
                  <a:txBody>
                    <a:bodyPr/>
                    <a:lstStyle/>
                    <a:p>
                      <a:pPr algn="l">
                        <a:spcAft>
                          <a:spcPts val="0"/>
                        </a:spcAft>
                      </a:pPr>
                      <a:r>
                        <a:rPr lang="en-US" sz="2000" b="1" dirty="0" smtClean="0">
                          <a:effectLst/>
                          <a:latin typeface="Arial"/>
                          <a:ea typeface="Calibri"/>
                          <a:cs typeface="Times New Roman"/>
                        </a:rPr>
                        <a:t>Military </a:t>
                      </a:r>
                      <a:r>
                        <a:rPr lang="en-US" sz="2000" b="1" dirty="0">
                          <a:effectLst/>
                          <a:latin typeface="Arial"/>
                          <a:ea typeface="Calibri"/>
                          <a:cs typeface="Times New Roman"/>
                        </a:rPr>
                        <a:t>Health Support</a:t>
                      </a:r>
                      <a:endParaRPr lang="en-GB" sz="20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DE6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4522">
                <a:tc gridSpan="5">
                  <a:txBody>
                    <a:bodyPr/>
                    <a:lstStyle/>
                    <a:p>
                      <a:pPr algn="l">
                        <a:spcAft>
                          <a:spcPts val="0"/>
                        </a:spcAft>
                      </a:pPr>
                      <a:r>
                        <a:rPr lang="en-US" sz="1600" b="1" dirty="0">
                          <a:effectLst/>
                          <a:latin typeface="Arial"/>
                          <a:ea typeface="Times New Roman"/>
                          <a:cs typeface="Times New Roman"/>
                        </a:rPr>
                        <a:t>Percentage compliance with DOD training targets</a:t>
                      </a:r>
                      <a:endParaRPr lang="en-GB" sz="16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1267">
                <a:tc>
                  <a:txBody>
                    <a:bodyPr/>
                    <a:lstStyle/>
                    <a:p>
                      <a:pPr algn="ctr">
                        <a:spcAft>
                          <a:spcPts val="0"/>
                        </a:spcAft>
                      </a:pPr>
                      <a:r>
                        <a:rPr lang="en-ZA" sz="1400" b="1" dirty="0">
                          <a:effectLst/>
                          <a:latin typeface="Arial"/>
                          <a:ea typeface="Calibri"/>
                          <a:cs typeface="Times New Roman"/>
                        </a:rPr>
                        <a:t>Q1</a:t>
                      </a:r>
                      <a:endParaRPr lang="en-GB" sz="1400" dirty="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chemeClr val="tx1"/>
                          </a:solidFill>
                          <a:effectLst/>
                          <a:latin typeface="Arial"/>
                          <a:ea typeface="Calibri"/>
                          <a:cs typeface="Times New Roman"/>
                        </a:rPr>
                        <a:t>Q2</a:t>
                      </a:r>
                      <a:endParaRPr lang="en-GB" sz="1400" dirty="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Q3</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solidFill>
                            <a:schemeClr val="tx1"/>
                          </a:solidFill>
                          <a:effectLst/>
                          <a:latin typeface="Arial"/>
                          <a:ea typeface="Calibri"/>
                          <a:cs typeface="Times New Roman"/>
                        </a:rPr>
                        <a:t>Q4</a:t>
                      </a:r>
                      <a:endParaRPr lang="en-GB" sz="1400">
                        <a:solidFill>
                          <a:schemeClr val="tx1"/>
                        </a:solidFill>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ZA" sz="1400" b="1">
                          <a:effectLst/>
                          <a:latin typeface="Arial"/>
                          <a:ea typeface="Calibri"/>
                          <a:cs typeface="Times New Roman"/>
                        </a:rPr>
                        <a:t>Annual target</a:t>
                      </a:r>
                      <a:endParaRPr lang="en-GB" sz="1400">
                        <a:effectLst/>
                        <a:latin typeface="Arial"/>
                        <a:ea typeface="Calibri"/>
                        <a:cs typeface="Times New Roman"/>
                      </a:endParaRPr>
                    </a:p>
                  </a:txBody>
                  <a:tcPr marL="64225" marR="6422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6335">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(123)</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15%</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(181)</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22%</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(344)</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43%</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Target</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(0)</a:t>
                      </a:r>
                      <a:endParaRPr lang="en-GB" sz="1400" dirty="0">
                        <a:solidFill>
                          <a:schemeClr val="tx1"/>
                        </a:solidFill>
                        <a:effectLst/>
                        <a:latin typeface="Arial"/>
                        <a:ea typeface="Calibri"/>
                        <a:cs typeface="Times New Roman"/>
                      </a:endParaRPr>
                    </a:p>
                    <a:p>
                      <a:pPr algn="l">
                        <a:spcAft>
                          <a:spcPts val="0"/>
                        </a:spcAft>
                      </a:pPr>
                      <a:r>
                        <a:rPr lang="en-ZA" sz="1400" dirty="0">
                          <a:solidFill>
                            <a:schemeClr val="tx1"/>
                          </a:solidFill>
                          <a:effectLst/>
                          <a:latin typeface="Arial"/>
                          <a:ea typeface="Calibri"/>
                          <a:cs typeface="Times New Roman"/>
                        </a:rPr>
                        <a:t>0%</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en-ZA" sz="1400" b="1" dirty="0">
                          <a:effectLst/>
                          <a:latin typeface="Arial"/>
                          <a:ea typeface="Calibri"/>
                          <a:cs typeface="Times New Roman"/>
                        </a:rPr>
                        <a:t>Target</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(648)</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80%</a:t>
                      </a:r>
                      <a:endParaRPr lang="en-GB" sz="1400" dirty="0">
                        <a:effectLst/>
                        <a:latin typeface="Arial"/>
                        <a:ea typeface="Calibri"/>
                        <a:cs typeface="Times New Roman"/>
                      </a:endParaRPr>
                    </a:p>
                    <a:p>
                      <a:pPr algn="l">
                        <a:spcAft>
                          <a:spcPts val="0"/>
                        </a:spcAft>
                      </a:pP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13801">
                <a:tc>
                  <a:txBody>
                    <a:bodyPr/>
                    <a:lstStyle/>
                    <a:p>
                      <a:pPr algn="l">
                        <a:spcAft>
                          <a:spcPts val="0"/>
                        </a:spcAft>
                      </a:pPr>
                      <a:r>
                        <a:rPr lang="en-ZA" sz="1400" b="1" dirty="0">
                          <a:effectLst/>
                          <a:latin typeface="Arial"/>
                          <a:ea typeface="Calibri"/>
                          <a:cs typeface="Times New Roman"/>
                        </a:rPr>
                        <a:t>Actual</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24%</a:t>
                      </a:r>
                    </a:p>
                    <a:p>
                      <a:pPr algn="l">
                        <a:spcAft>
                          <a:spcPts val="0"/>
                        </a:spcAft>
                      </a:pPr>
                      <a:r>
                        <a:rPr lang="en-ZA" sz="1400" dirty="0" smtClean="0">
                          <a:effectLst/>
                          <a:latin typeface="Arial"/>
                          <a:ea typeface="Calibri"/>
                          <a:cs typeface="Times New Roman"/>
                        </a:rPr>
                        <a:t>(195)</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solidFill>
                            <a:schemeClr val="tx1"/>
                          </a:solidFill>
                          <a:effectLst/>
                          <a:latin typeface="Arial"/>
                          <a:ea typeface="Calibri"/>
                          <a:cs typeface="Times New Roman"/>
                        </a:rPr>
                        <a:t>Actual</a:t>
                      </a:r>
                      <a:endParaRPr lang="en-GB" sz="1400" dirty="0">
                        <a:solidFill>
                          <a:schemeClr val="tx1"/>
                        </a:solidFill>
                        <a:effectLst/>
                        <a:latin typeface="Arial"/>
                        <a:ea typeface="Calibri"/>
                        <a:cs typeface="Times New Roman"/>
                      </a:endParaRPr>
                    </a:p>
                    <a:p>
                      <a:pPr algn="l">
                        <a:spcAft>
                          <a:spcPts val="0"/>
                        </a:spcAft>
                      </a:pPr>
                      <a:r>
                        <a:rPr lang="en-ZA" sz="1400" dirty="0" smtClean="0">
                          <a:solidFill>
                            <a:schemeClr val="tx1"/>
                          </a:solidFill>
                          <a:effectLst/>
                          <a:latin typeface="Arial"/>
                          <a:ea typeface="Calibri"/>
                          <a:cs typeface="Times New Roman"/>
                        </a:rPr>
                        <a:t>-</a:t>
                      </a: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smtClean="0">
                          <a:solidFill>
                            <a:schemeClr val="tx1"/>
                          </a:solidFill>
                          <a:effectLst/>
                          <a:latin typeface="Arial"/>
                          <a:ea typeface="Calibri"/>
                          <a:cs typeface="Times New Roman"/>
                        </a:rPr>
                        <a:t>Actual</a:t>
                      </a:r>
                    </a:p>
                    <a:p>
                      <a:pPr algn="l">
                        <a:spcAft>
                          <a:spcPts val="0"/>
                        </a:spcAft>
                      </a:pPr>
                      <a:r>
                        <a:rPr lang="en-ZA" sz="1400" b="0" dirty="0" smtClean="0">
                          <a:solidFill>
                            <a:schemeClr val="tx1"/>
                          </a:solidFill>
                          <a:effectLst/>
                          <a:latin typeface="Arial"/>
                          <a:ea typeface="Calibri"/>
                          <a:cs typeface="Times New Roman"/>
                        </a:rPr>
                        <a:t>-</a:t>
                      </a:r>
                      <a:endParaRPr lang="en-GB" sz="1400" b="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c>
                  <a:txBody>
                    <a:bodyPr/>
                    <a:lstStyle/>
                    <a:p>
                      <a:pPr algn="l">
                        <a:spcAft>
                          <a:spcPts val="0"/>
                        </a:spcAft>
                      </a:pPr>
                      <a:r>
                        <a:rPr lang="en-ZA" sz="1400" b="1" dirty="0">
                          <a:effectLst/>
                          <a:latin typeface="Arial"/>
                          <a:ea typeface="Calibri"/>
                          <a:cs typeface="Times New Roman"/>
                        </a:rPr>
                        <a:t>Overall Progress</a:t>
                      </a:r>
                      <a:endParaRPr lang="en-GB" sz="1400" dirty="0">
                        <a:effectLst/>
                        <a:latin typeface="Arial"/>
                        <a:ea typeface="Calibri"/>
                        <a:cs typeface="Times New Roman"/>
                      </a:endParaRPr>
                    </a:p>
                    <a:p>
                      <a:pPr algn="l">
                        <a:spcAft>
                          <a:spcPts val="0"/>
                        </a:spcAft>
                      </a:pPr>
                      <a:r>
                        <a:rPr lang="en-ZA" sz="1400" dirty="0" smtClean="0">
                          <a:effectLst/>
                          <a:latin typeface="Arial"/>
                          <a:ea typeface="Calibri"/>
                          <a:cs typeface="Times New Roman"/>
                        </a:rPr>
                        <a:t>24%</a:t>
                      </a:r>
                    </a:p>
                    <a:p>
                      <a:pPr algn="l">
                        <a:spcAft>
                          <a:spcPts val="0"/>
                        </a:spcAft>
                      </a:pPr>
                      <a:r>
                        <a:rPr lang="en-ZA" sz="1400" dirty="0" smtClean="0">
                          <a:effectLst/>
                          <a:latin typeface="Arial"/>
                          <a:ea typeface="Calibri"/>
                          <a:cs typeface="Times New Roman"/>
                        </a:rPr>
                        <a:t>(195)</a:t>
                      </a:r>
                      <a:r>
                        <a:rPr lang="en-ZA" sz="1400" dirty="0">
                          <a:effectLst/>
                          <a:latin typeface="Arial"/>
                          <a:ea typeface="Calibri"/>
                          <a:cs typeface="Times New Roman"/>
                        </a:rPr>
                        <a:t> </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rgbClr val="FFFFFF"/>
                    </a:solidFill>
                  </a:tcPr>
                </a:tc>
              </a:tr>
              <a:tr h="513801">
                <a:tc gridSpan="5">
                  <a:txBody>
                    <a:bodyPr/>
                    <a:lstStyle/>
                    <a:p>
                      <a:pPr algn="l">
                        <a:spcAft>
                          <a:spcPts val="0"/>
                        </a:spcAft>
                      </a:pPr>
                      <a:r>
                        <a:rPr lang="en-ZA" sz="1400" b="1" dirty="0" smtClean="0">
                          <a:effectLst/>
                          <a:latin typeface="Arial"/>
                          <a:ea typeface="Calibri"/>
                          <a:cs typeface="Times New Roman"/>
                        </a:rPr>
                        <a:t>Comment</a:t>
                      </a:r>
                      <a:r>
                        <a:rPr lang="en-ZA" sz="1400" dirty="0" smtClean="0">
                          <a:effectLst/>
                          <a:latin typeface="Arial"/>
                          <a:ea typeface="Calibri"/>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latin typeface="Arial"/>
                          <a:ea typeface="Calibri"/>
                          <a:cs typeface="Times New Roman"/>
                        </a:rPr>
                        <a:t>More members were accepted on courses in the 4</a:t>
                      </a:r>
                      <a:r>
                        <a:rPr lang="en-ZA" sz="1400" baseline="30000" dirty="0" smtClean="0">
                          <a:effectLst/>
                          <a:latin typeface="Arial"/>
                          <a:ea typeface="Calibri"/>
                          <a:cs typeface="Times New Roman"/>
                        </a:rPr>
                        <a:t>th</a:t>
                      </a:r>
                      <a:r>
                        <a:rPr lang="en-ZA" sz="1400" dirty="0" smtClean="0">
                          <a:effectLst/>
                          <a:latin typeface="Arial"/>
                          <a:ea typeface="Calibri"/>
                          <a:cs typeface="Times New Roman"/>
                        </a:rPr>
                        <a:t> quarter of FY2015/16 to address the current backlog in courses.  Most of the courses were finalised during the period under review resulting in more learners that successfully completing courses than the planned target.</a:t>
                      </a: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solidFill>
                          <a:schemeClr val="tx1"/>
                        </a:solidFill>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pPr algn="l">
                        <a:spcAft>
                          <a:spcPts val="0"/>
                        </a:spcAft>
                      </a:pPr>
                      <a:endParaRPr lang="en-GB" sz="1400" dirty="0">
                        <a:effectLst/>
                        <a:latin typeface="Arial"/>
                        <a:ea typeface="Calibri"/>
                        <a:cs typeface="Times New Roman"/>
                      </a:endParaRPr>
                    </a:p>
                  </a:txBody>
                  <a:tcPr marL="64225" marR="6422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57489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3699</TotalTime>
  <Words>10018</Words>
  <Application>Microsoft Office PowerPoint</Application>
  <PresentationFormat>A4 Paper (210x297 mm)</PresentationFormat>
  <Paragraphs>3887</Paragraphs>
  <Slides>138</Slides>
  <Notes>2</Notes>
  <HiddenSlides>0</HiddenSlides>
  <MMClips>0</MMClips>
  <ScaleCrop>false</ScaleCrop>
  <HeadingPairs>
    <vt:vector size="4" baseType="variant">
      <vt:variant>
        <vt:lpstr>Theme</vt:lpstr>
      </vt:variant>
      <vt:variant>
        <vt:i4>1</vt:i4>
      </vt:variant>
      <vt:variant>
        <vt:lpstr>Slide Titles</vt:lpstr>
      </vt:variant>
      <vt:variant>
        <vt:i4>138</vt:i4>
      </vt:variant>
    </vt:vector>
  </HeadingPairs>
  <TitlesOfParts>
    <vt:vector size="1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Wynanda de Villiers</dc:creator>
  <cp:lastModifiedBy>PUMZA</cp:lastModifiedBy>
  <cp:revision>234</cp:revision>
  <cp:lastPrinted>2016-08-25T08:34:12Z</cp:lastPrinted>
  <dcterms:created xsi:type="dcterms:W3CDTF">2016-06-27T08:50:33Z</dcterms:created>
  <dcterms:modified xsi:type="dcterms:W3CDTF">2016-09-02T07:39:55Z</dcterms:modified>
</cp:coreProperties>
</file>