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9" r:id="rId1"/>
    <p:sldMasterId id="2147483663" r:id="rId2"/>
  </p:sldMasterIdLst>
  <p:notesMasterIdLst>
    <p:notesMasterId r:id="rId37"/>
  </p:notesMasterIdLst>
  <p:handoutMasterIdLst>
    <p:handoutMasterId r:id="rId38"/>
  </p:handoutMasterIdLst>
  <p:sldIdLst>
    <p:sldId id="745" r:id="rId3"/>
    <p:sldId id="746" r:id="rId4"/>
    <p:sldId id="747" r:id="rId5"/>
    <p:sldId id="769" r:id="rId6"/>
    <p:sldId id="749" r:id="rId7"/>
    <p:sldId id="750" r:id="rId8"/>
    <p:sldId id="729" r:id="rId9"/>
    <p:sldId id="754" r:id="rId10"/>
    <p:sldId id="743" r:id="rId11"/>
    <p:sldId id="755" r:id="rId12"/>
    <p:sldId id="756" r:id="rId13"/>
    <p:sldId id="751" r:id="rId14"/>
    <p:sldId id="757" r:id="rId15"/>
    <p:sldId id="758" r:id="rId16"/>
    <p:sldId id="759" r:id="rId17"/>
    <p:sldId id="730" r:id="rId18"/>
    <p:sldId id="760" r:id="rId19"/>
    <p:sldId id="737" r:id="rId20"/>
    <p:sldId id="761" r:id="rId21"/>
    <p:sldId id="752" r:id="rId22"/>
    <p:sldId id="731" r:id="rId23"/>
    <p:sldId id="762" r:id="rId24"/>
    <p:sldId id="738" r:id="rId25"/>
    <p:sldId id="763" r:id="rId26"/>
    <p:sldId id="764" r:id="rId27"/>
    <p:sldId id="744" r:id="rId28"/>
    <p:sldId id="753" r:id="rId29"/>
    <p:sldId id="765" r:id="rId30"/>
    <p:sldId id="732" r:id="rId31"/>
    <p:sldId id="766" r:id="rId32"/>
    <p:sldId id="742" r:id="rId33"/>
    <p:sldId id="767" r:id="rId34"/>
    <p:sldId id="770" r:id="rId35"/>
    <p:sldId id="716" r:id="rId36"/>
  </p:sldIdLst>
  <p:sldSz cx="9144000" cy="6858000" type="screen4x3"/>
  <p:notesSz cx="6858000" cy="9296400"/>
  <p:defaultTextStyle>
    <a:defPPr>
      <a:defRPr lang="en-US"/>
    </a:defPPr>
    <a:lvl1pPr algn="ctr" rtl="0" fontAlgn="base">
      <a:spcBef>
        <a:spcPct val="0"/>
      </a:spcBef>
      <a:spcAft>
        <a:spcPct val="0"/>
      </a:spcAft>
      <a:defRPr sz="3200" b="1"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b="1"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b="1"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b="1"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b="1" kern="1200">
        <a:solidFill>
          <a:schemeClr val="tx1"/>
        </a:solidFill>
        <a:latin typeface="Arial" charset="0"/>
        <a:ea typeface="MS PGothic" pitchFamily="34" charset="-128"/>
        <a:cs typeface="+mn-cs"/>
      </a:defRPr>
    </a:lvl5pPr>
    <a:lvl6pPr marL="2286000" algn="l" defTabSz="914400" rtl="0" eaLnBrk="1" latinLnBrk="0" hangingPunct="1">
      <a:defRPr sz="3200" b="1" kern="1200">
        <a:solidFill>
          <a:schemeClr val="tx1"/>
        </a:solidFill>
        <a:latin typeface="Arial" charset="0"/>
        <a:ea typeface="MS PGothic" pitchFamily="34" charset="-128"/>
        <a:cs typeface="+mn-cs"/>
      </a:defRPr>
    </a:lvl6pPr>
    <a:lvl7pPr marL="2743200" algn="l" defTabSz="914400" rtl="0" eaLnBrk="1" latinLnBrk="0" hangingPunct="1">
      <a:defRPr sz="3200" b="1" kern="1200">
        <a:solidFill>
          <a:schemeClr val="tx1"/>
        </a:solidFill>
        <a:latin typeface="Arial" charset="0"/>
        <a:ea typeface="MS PGothic" pitchFamily="34" charset="-128"/>
        <a:cs typeface="+mn-cs"/>
      </a:defRPr>
    </a:lvl7pPr>
    <a:lvl8pPr marL="3200400" algn="l" defTabSz="914400" rtl="0" eaLnBrk="1" latinLnBrk="0" hangingPunct="1">
      <a:defRPr sz="3200" b="1" kern="1200">
        <a:solidFill>
          <a:schemeClr val="tx1"/>
        </a:solidFill>
        <a:latin typeface="Arial" charset="0"/>
        <a:ea typeface="MS PGothic" pitchFamily="34" charset="-128"/>
        <a:cs typeface="+mn-cs"/>
      </a:defRPr>
    </a:lvl8pPr>
    <a:lvl9pPr marL="3657600" algn="l" defTabSz="914400" rtl="0" eaLnBrk="1" latinLnBrk="0" hangingPunct="1">
      <a:defRPr sz="3200" b="1"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6600"/>
    <a:srgbClr val="6CB8C0"/>
    <a:srgbClr val="993300"/>
    <a:srgbClr val="F3FFFF"/>
    <a:srgbClr val="E5FFFF"/>
    <a:srgbClr val="FFFFCC"/>
    <a:srgbClr val="800000"/>
    <a:srgbClr val="306A72"/>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0941" autoAdjust="0"/>
  </p:normalViewPr>
  <p:slideViewPr>
    <p:cSldViewPr>
      <p:cViewPr>
        <p:scale>
          <a:sx n="79" d="100"/>
          <a:sy n="79" d="100"/>
        </p:scale>
        <p:origin x="-254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rotY val="78"/>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6600"/>
              </a:solidFill>
              <a:ln w="25400">
                <a:noFill/>
              </a:ln>
              <a:effectLst/>
              <a:sp3d/>
            </c:spPr>
          </c:dPt>
          <c:dPt>
            <c:idx val="1"/>
            <c:spPr>
              <a:solidFill>
                <a:srgbClr val="00B050"/>
              </a:solidFill>
              <a:ln w="25400">
                <a:noFill/>
              </a:ln>
              <a:effectLst/>
              <a:sp3d/>
            </c:spPr>
          </c:dPt>
          <c:dPt>
            <c:idx val="2"/>
            <c:spPr>
              <a:solidFill>
                <a:srgbClr val="FFFF00"/>
              </a:solidFill>
              <a:ln w="25400">
                <a:noFill/>
              </a:ln>
              <a:effectLst/>
              <a:sp3d/>
            </c:spPr>
          </c:dPt>
          <c:dPt>
            <c:idx val="3"/>
            <c:spPr>
              <a:solidFill>
                <a:srgbClr val="FF0000"/>
              </a:solidFill>
              <a:ln w="25400">
                <a:noFill/>
              </a:ln>
              <a:effectLst/>
              <a:sp3d/>
            </c:spPr>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Percent val="1"/>
            <c:extLst>
              <c:ext xmlns:c15="http://schemas.microsoft.com/office/drawing/2012/chart" uri="{CE6537A1-D6FC-4f65-9D91-7224C49458BB}">
                <c15:layout/>
              </c:ext>
            </c:extLst>
          </c:dLbls>
          <c:cat>
            <c:strRef>
              <c:f>Sheet1!$A$52:$A$55</c:f>
              <c:strCache>
                <c:ptCount val="4"/>
                <c:pt idx="0">
                  <c:v>Achieved ahead of target</c:v>
                </c:pt>
                <c:pt idx="1">
                  <c:v>Achieved</c:v>
                </c:pt>
                <c:pt idx="2">
                  <c:v>On track</c:v>
                </c:pt>
                <c:pt idx="3">
                  <c:v>Not achieved</c:v>
                </c:pt>
              </c:strCache>
            </c:strRef>
          </c:cat>
          <c:val>
            <c:numRef>
              <c:f>Sheet1!$B$52:$B$55</c:f>
              <c:numCache>
                <c:formatCode>General</c:formatCode>
                <c:ptCount val="4"/>
                <c:pt idx="0">
                  <c:v>2</c:v>
                </c:pt>
                <c:pt idx="1">
                  <c:v>6</c:v>
                </c:pt>
                <c:pt idx="2">
                  <c:v>46</c:v>
                </c:pt>
                <c:pt idx="3">
                  <c:v>5</c:v>
                </c:pt>
              </c:numCache>
            </c:numRef>
          </c:val>
        </c:ser>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sz="1800">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6F0F58CE-E353-4C3B-AE21-2B003DBE13BC}" type="datetimeFigureOut">
              <a:rPr lang="en-US"/>
              <a:pPr>
                <a:defRPr/>
              </a:pPr>
              <a:t>9/2/2016</a:t>
            </a:fld>
            <a:endParaRPr lang="en-ZA" dirty="0"/>
          </a:p>
        </p:txBody>
      </p:sp>
      <p:sp>
        <p:nvSpPr>
          <p:cNvPr id="4" name="Footer Placeholder 3"/>
          <p:cNvSpPr>
            <a:spLocks noGrp="1"/>
          </p:cNvSpPr>
          <p:nvPr>
            <p:ph type="ftr" sz="quarter" idx="2"/>
          </p:nvPr>
        </p:nvSpPr>
        <p:spPr>
          <a:xfrm>
            <a:off x="2" y="8829967"/>
            <a:ext cx="2971800" cy="464820"/>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5" name="Slide Number Placeholder 4"/>
          <p:cNvSpPr>
            <a:spLocks noGrp="1"/>
          </p:cNvSpPr>
          <p:nvPr>
            <p:ph type="sldNum" sz="quarter" idx="3"/>
          </p:nvPr>
        </p:nvSpPr>
        <p:spPr>
          <a:xfrm>
            <a:off x="3884615" y="8829967"/>
            <a:ext cx="2971800" cy="464820"/>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D9950981-E226-4F73-85DC-8F98536B5783}" type="slidenum">
              <a:rPr lang="en-ZA"/>
              <a:pPr>
                <a:defRPr/>
              </a:pPr>
              <a:t>‹#›</a:t>
            </a:fld>
            <a:endParaRPr lang="en-ZA" dirty="0"/>
          </a:p>
        </p:txBody>
      </p:sp>
    </p:spTree>
    <p:extLst>
      <p:ext uri="{BB962C8B-B14F-4D97-AF65-F5344CB8AC3E}">
        <p14:creationId xmlns:p14="http://schemas.microsoft.com/office/powerpoint/2010/main" xmlns="" val="1296536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1440" tIns="45720" rIns="91440" bIns="45720" rtlCol="0"/>
          <a:lstStyle>
            <a:lvl1pPr algn="l" eaLnBrk="0" hangingPunct="0">
              <a:defRPr sz="1200" b="0">
                <a:ea typeface="ＭＳ Ｐゴシック" pitchFamily="-48" charset="-128"/>
                <a:cs typeface="+mn-cs"/>
              </a:defRPr>
            </a:lvl1pPr>
          </a:lstStyle>
          <a:p>
            <a:pPr>
              <a:defRPr/>
            </a:pPr>
            <a:endParaRPr lang="en-ZA" dirty="0"/>
          </a:p>
        </p:txBody>
      </p:sp>
      <p:sp>
        <p:nvSpPr>
          <p:cNvPr id="3" name="Date Placeholder 2"/>
          <p:cNvSpPr>
            <a:spLocks noGrp="1"/>
          </p:cNvSpPr>
          <p:nvPr>
            <p:ph type="dt" idx="1"/>
          </p:nvPr>
        </p:nvSpPr>
        <p:spPr>
          <a:xfrm>
            <a:off x="3884615" y="0"/>
            <a:ext cx="2971800" cy="464820"/>
          </a:xfrm>
          <a:prstGeom prst="rect">
            <a:avLst/>
          </a:prstGeom>
        </p:spPr>
        <p:txBody>
          <a:bodyPr vert="horz" lIns="91440" tIns="45720" rIns="91440" bIns="45720" rtlCol="0"/>
          <a:lstStyle>
            <a:lvl1pPr algn="r" eaLnBrk="0" hangingPunct="0">
              <a:defRPr sz="1200" b="0">
                <a:ea typeface="ＭＳ Ｐゴシック" pitchFamily="-48" charset="-128"/>
                <a:cs typeface="+mn-cs"/>
              </a:defRPr>
            </a:lvl1pPr>
          </a:lstStyle>
          <a:p>
            <a:pPr>
              <a:defRPr/>
            </a:pPr>
            <a:fld id="{E607998B-4435-48E0-9FB3-325E18145312}" type="datetimeFigureOut">
              <a:rPr lang="en-US"/>
              <a:pPr>
                <a:defRPr/>
              </a:pPr>
              <a:t>9/2/2016</a:t>
            </a:fld>
            <a:endParaRPr lang="en-ZA"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85800" y="4415793"/>
            <a:ext cx="5486400" cy="418338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2" y="8829967"/>
            <a:ext cx="2971800" cy="464820"/>
          </a:xfrm>
          <a:prstGeom prst="rect">
            <a:avLst/>
          </a:prstGeom>
        </p:spPr>
        <p:txBody>
          <a:bodyPr vert="horz" lIns="91440" tIns="45720" rIns="91440" bIns="45720" rtlCol="0" anchor="b"/>
          <a:lstStyle>
            <a:lvl1pPr algn="l" eaLnBrk="0" hangingPunct="0">
              <a:defRPr sz="1200" b="0">
                <a:ea typeface="ＭＳ Ｐゴシック" pitchFamily="-48" charset="-128"/>
                <a:cs typeface="+mn-cs"/>
              </a:defRPr>
            </a:lvl1pPr>
          </a:lstStyle>
          <a:p>
            <a:pPr>
              <a:defRPr/>
            </a:pPr>
            <a:endParaRPr lang="en-ZA" dirty="0"/>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1440" tIns="45720" rIns="91440" bIns="45720" rtlCol="0" anchor="b"/>
          <a:lstStyle>
            <a:lvl1pPr algn="r" eaLnBrk="0" hangingPunct="0">
              <a:defRPr sz="1200" b="0">
                <a:ea typeface="ＭＳ Ｐゴシック" pitchFamily="-48" charset="-128"/>
                <a:cs typeface="+mn-cs"/>
              </a:defRPr>
            </a:lvl1pPr>
          </a:lstStyle>
          <a:p>
            <a:pPr>
              <a:defRPr/>
            </a:pPr>
            <a:fld id="{E949E51D-D1F7-4E9C-97B5-33942C566359}" type="slidenum">
              <a:rPr lang="en-ZA"/>
              <a:pPr>
                <a:defRPr/>
              </a:pPr>
              <a:t>‹#›</a:t>
            </a:fld>
            <a:endParaRPr lang="en-ZA" dirty="0"/>
          </a:p>
        </p:txBody>
      </p:sp>
    </p:spTree>
    <p:extLst>
      <p:ext uri="{BB962C8B-B14F-4D97-AF65-F5344CB8AC3E}">
        <p14:creationId xmlns:p14="http://schemas.microsoft.com/office/powerpoint/2010/main" xmlns="" val="21670587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a:t>
            </a:fld>
            <a:endParaRPr lang="en-ZA" sz="1200" b="0" dirty="0"/>
          </a:p>
        </p:txBody>
      </p:sp>
    </p:spTree>
    <p:extLst>
      <p:ext uri="{BB962C8B-B14F-4D97-AF65-F5344CB8AC3E}">
        <p14:creationId xmlns:p14="http://schemas.microsoft.com/office/powerpoint/2010/main" xmlns="" val="104200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27</a:t>
            </a:fld>
            <a:endParaRPr lang="en-ZA" sz="1200" b="0" dirty="0"/>
          </a:p>
        </p:txBody>
      </p:sp>
    </p:spTree>
    <p:extLst>
      <p:ext uri="{BB962C8B-B14F-4D97-AF65-F5344CB8AC3E}">
        <p14:creationId xmlns:p14="http://schemas.microsoft.com/office/powerpoint/2010/main" xmlns="" val="315257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33</a:t>
            </a:fld>
            <a:endParaRPr lang="en-ZA" sz="1200" b="0" dirty="0"/>
          </a:p>
        </p:txBody>
      </p:sp>
    </p:spTree>
    <p:extLst>
      <p:ext uri="{BB962C8B-B14F-4D97-AF65-F5344CB8AC3E}">
        <p14:creationId xmlns:p14="http://schemas.microsoft.com/office/powerpoint/2010/main" xmlns="" val="260799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3099" indent="-285807">
              <a:defRPr>
                <a:solidFill>
                  <a:schemeClr val="tx1"/>
                </a:solidFill>
                <a:latin typeface="Arial" panose="020B0604020202020204" pitchFamily="34" charset="0"/>
              </a:defRPr>
            </a:lvl2pPr>
            <a:lvl3pPr marL="1143229" indent="-228646">
              <a:defRPr>
                <a:solidFill>
                  <a:schemeClr val="tx1"/>
                </a:solidFill>
                <a:latin typeface="Arial" panose="020B0604020202020204" pitchFamily="34" charset="0"/>
              </a:defRPr>
            </a:lvl3pPr>
            <a:lvl4pPr marL="1600520" indent="-228646">
              <a:defRPr>
                <a:solidFill>
                  <a:schemeClr val="tx1"/>
                </a:solidFill>
                <a:latin typeface="Arial" panose="020B0604020202020204" pitchFamily="34" charset="0"/>
              </a:defRPr>
            </a:lvl4pPr>
            <a:lvl5pPr marL="2057811" indent="-228646">
              <a:defRPr>
                <a:solidFill>
                  <a:schemeClr val="tx1"/>
                </a:solidFill>
                <a:latin typeface="Arial" panose="020B0604020202020204" pitchFamily="34" charset="0"/>
              </a:defRPr>
            </a:lvl5pPr>
            <a:lvl6pPr marL="2515103" indent="-228646" eaLnBrk="0" fontAlgn="base" hangingPunct="0">
              <a:spcBef>
                <a:spcPct val="0"/>
              </a:spcBef>
              <a:spcAft>
                <a:spcPct val="0"/>
              </a:spcAft>
              <a:defRPr>
                <a:solidFill>
                  <a:schemeClr val="tx1"/>
                </a:solidFill>
                <a:latin typeface="Arial" panose="020B0604020202020204" pitchFamily="34" charset="0"/>
              </a:defRPr>
            </a:lvl6pPr>
            <a:lvl7pPr marL="2972394" indent="-228646" eaLnBrk="0" fontAlgn="base" hangingPunct="0">
              <a:spcBef>
                <a:spcPct val="0"/>
              </a:spcBef>
              <a:spcAft>
                <a:spcPct val="0"/>
              </a:spcAft>
              <a:defRPr>
                <a:solidFill>
                  <a:schemeClr val="tx1"/>
                </a:solidFill>
                <a:latin typeface="Arial" panose="020B0604020202020204" pitchFamily="34" charset="0"/>
              </a:defRPr>
            </a:lvl7pPr>
            <a:lvl8pPr marL="3429686" indent="-228646" eaLnBrk="0" fontAlgn="base" hangingPunct="0">
              <a:spcBef>
                <a:spcPct val="0"/>
              </a:spcBef>
              <a:spcAft>
                <a:spcPct val="0"/>
              </a:spcAft>
              <a:defRPr>
                <a:solidFill>
                  <a:schemeClr val="tx1"/>
                </a:solidFill>
                <a:latin typeface="Arial" panose="020B0604020202020204" pitchFamily="34" charset="0"/>
              </a:defRPr>
            </a:lvl8pPr>
            <a:lvl9pPr marL="3886977" indent="-228646" eaLnBrk="0" fontAlgn="base" hangingPunct="0">
              <a:spcBef>
                <a:spcPct val="0"/>
              </a:spcBef>
              <a:spcAft>
                <a:spcPct val="0"/>
              </a:spcAft>
              <a:defRPr>
                <a:solidFill>
                  <a:schemeClr val="tx1"/>
                </a:solidFill>
                <a:latin typeface="Arial" panose="020B0604020202020204" pitchFamily="34" charset="0"/>
              </a:defRPr>
            </a:lvl9pPr>
          </a:lstStyle>
          <a:p>
            <a:fld id="{5AFC06D9-CECA-46CC-9286-69C98D0FE7CE}" type="slidenum">
              <a:rPr lang="en-US" smtClean="0"/>
              <a:pPr/>
              <a:t>34</a:t>
            </a:fld>
            <a:endParaRPr lang="en-US" smtClean="0"/>
          </a:p>
        </p:txBody>
      </p:sp>
    </p:spTree>
    <p:extLst>
      <p:ext uri="{BB962C8B-B14F-4D97-AF65-F5344CB8AC3E}">
        <p14:creationId xmlns:p14="http://schemas.microsoft.com/office/powerpoint/2010/main" xmlns="" val="28413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Z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A2C3CE0F-C61C-45EB-A6B7-0E29986A680B}" type="slidenum">
              <a:rPr lang="en-ZA" sz="1200" b="0"/>
              <a:pPr/>
              <a:t>2</a:t>
            </a:fld>
            <a:endParaRPr lang="en-ZA" sz="1200" b="0" dirty="0"/>
          </a:p>
        </p:txBody>
      </p:sp>
    </p:spTree>
    <p:extLst>
      <p:ext uri="{BB962C8B-B14F-4D97-AF65-F5344CB8AC3E}">
        <p14:creationId xmlns:p14="http://schemas.microsoft.com/office/powerpoint/2010/main" xmlns="" val="134396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3</a:t>
            </a:fld>
            <a:endParaRPr lang="en-ZA" sz="1200" b="0" dirty="0" smtClean="0"/>
          </a:p>
        </p:txBody>
      </p:sp>
    </p:spTree>
    <p:extLst>
      <p:ext uri="{BB962C8B-B14F-4D97-AF65-F5344CB8AC3E}">
        <p14:creationId xmlns:p14="http://schemas.microsoft.com/office/powerpoint/2010/main" xmlns="" val="317773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4</a:t>
            </a:fld>
            <a:endParaRPr lang="en-ZA" sz="1200" b="0" dirty="0" smtClean="0"/>
          </a:p>
        </p:txBody>
      </p:sp>
    </p:spTree>
    <p:extLst>
      <p:ext uri="{BB962C8B-B14F-4D97-AF65-F5344CB8AC3E}">
        <p14:creationId xmlns:p14="http://schemas.microsoft.com/office/powerpoint/2010/main" xmlns="" val="373156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fld id="{D69DB3C6-58AC-4CC2-AD36-79477620FFA5}" type="slidenum">
              <a:rPr lang="en-ZA" sz="1200" b="0" smtClean="0"/>
              <a:pPr/>
              <a:t>5</a:t>
            </a:fld>
            <a:endParaRPr lang="en-ZA" sz="1200" b="0" dirty="0" smtClean="0"/>
          </a:p>
        </p:txBody>
      </p:sp>
    </p:spTree>
    <p:extLst>
      <p:ext uri="{BB962C8B-B14F-4D97-AF65-F5344CB8AC3E}">
        <p14:creationId xmlns:p14="http://schemas.microsoft.com/office/powerpoint/2010/main" xmlns="" val="95519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6</a:t>
            </a:fld>
            <a:endParaRPr lang="en-ZA" sz="1200" b="0" dirty="0"/>
          </a:p>
        </p:txBody>
      </p:sp>
    </p:spTree>
    <p:extLst>
      <p:ext uri="{BB962C8B-B14F-4D97-AF65-F5344CB8AC3E}">
        <p14:creationId xmlns:p14="http://schemas.microsoft.com/office/powerpoint/2010/main" xmlns="" val="332920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12</a:t>
            </a:fld>
            <a:endParaRPr lang="en-ZA" sz="1200" b="0" dirty="0"/>
          </a:p>
        </p:txBody>
      </p:sp>
    </p:spTree>
    <p:extLst>
      <p:ext uri="{BB962C8B-B14F-4D97-AF65-F5344CB8AC3E}">
        <p14:creationId xmlns:p14="http://schemas.microsoft.com/office/powerpoint/2010/main" xmlns="" val="230503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300" b="1">
                <a:solidFill>
                  <a:schemeClr val="tx1"/>
                </a:solidFill>
                <a:latin typeface="Arial" charset="0"/>
                <a:ea typeface="ＭＳ Ｐゴシック" pitchFamily="34" charset="-128"/>
              </a:defRPr>
            </a:lvl1pPr>
            <a:lvl2pPr marL="755357" indent="-290522" eaLnBrk="0" hangingPunct="0">
              <a:defRPr sz="3300" b="1">
                <a:solidFill>
                  <a:schemeClr val="tx1"/>
                </a:solidFill>
                <a:latin typeface="Arial" charset="0"/>
                <a:ea typeface="ＭＳ Ｐゴシック" pitchFamily="34" charset="-128"/>
              </a:defRPr>
            </a:lvl2pPr>
            <a:lvl3pPr marL="1162088" indent="-232418" eaLnBrk="0" hangingPunct="0">
              <a:defRPr sz="3300" b="1">
                <a:solidFill>
                  <a:schemeClr val="tx1"/>
                </a:solidFill>
                <a:latin typeface="Arial" charset="0"/>
                <a:ea typeface="ＭＳ Ｐゴシック" pitchFamily="34" charset="-128"/>
              </a:defRPr>
            </a:lvl3pPr>
            <a:lvl4pPr marL="1626923" indent="-232418" eaLnBrk="0" hangingPunct="0">
              <a:defRPr sz="3300" b="1">
                <a:solidFill>
                  <a:schemeClr val="tx1"/>
                </a:solidFill>
                <a:latin typeface="Arial" charset="0"/>
                <a:ea typeface="ＭＳ Ｐゴシック" pitchFamily="34" charset="-128"/>
              </a:defRPr>
            </a:lvl4pPr>
            <a:lvl5pPr marL="2091759" indent="-232418" eaLnBrk="0" hangingPunct="0">
              <a:defRPr sz="3300" b="1">
                <a:solidFill>
                  <a:schemeClr val="tx1"/>
                </a:solidFill>
                <a:latin typeface="Arial" charset="0"/>
                <a:ea typeface="ＭＳ Ｐゴシック" pitchFamily="34" charset="-128"/>
              </a:defRPr>
            </a:lvl5pPr>
            <a:lvl6pPr marL="2556594" indent="-232418" algn="ctr" eaLnBrk="0" fontAlgn="base" hangingPunct="0">
              <a:spcBef>
                <a:spcPct val="0"/>
              </a:spcBef>
              <a:spcAft>
                <a:spcPct val="0"/>
              </a:spcAft>
              <a:defRPr sz="3300" b="1">
                <a:solidFill>
                  <a:schemeClr val="tx1"/>
                </a:solidFill>
                <a:latin typeface="Arial" charset="0"/>
                <a:ea typeface="ＭＳ Ｐゴシック" pitchFamily="34" charset="-128"/>
              </a:defRPr>
            </a:lvl6pPr>
            <a:lvl7pPr marL="3021429" indent="-232418" algn="ctr" eaLnBrk="0" fontAlgn="base" hangingPunct="0">
              <a:spcBef>
                <a:spcPct val="0"/>
              </a:spcBef>
              <a:spcAft>
                <a:spcPct val="0"/>
              </a:spcAft>
              <a:defRPr sz="3300" b="1">
                <a:solidFill>
                  <a:schemeClr val="tx1"/>
                </a:solidFill>
                <a:latin typeface="Arial" charset="0"/>
                <a:ea typeface="ＭＳ Ｐゴシック" pitchFamily="34" charset="-128"/>
              </a:defRPr>
            </a:lvl7pPr>
            <a:lvl8pPr marL="3486264" indent="-232418" algn="ctr" eaLnBrk="0" fontAlgn="base" hangingPunct="0">
              <a:spcBef>
                <a:spcPct val="0"/>
              </a:spcBef>
              <a:spcAft>
                <a:spcPct val="0"/>
              </a:spcAft>
              <a:defRPr sz="3300" b="1">
                <a:solidFill>
                  <a:schemeClr val="tx1"/>
                </a:solidFill>
                <a:latin typeface="Arial" charset="0"/>
                <a:ea typeface="ＭＳ Ｐゴシック" pitchFamily="34" charset="-128"/>
              </a:defRPr>
            </a:lvl8pPr>
            <a:lvl9pPr marL="3951100" indent="-232418" algn="ctr" eaLnBrk="0" fontAlgn="base" hangingPunct="0">
              <a:spcBef>
                <a:spcPct val="0"/>
              </a:spcBef>
              <a:spcAft>
                <a:spcPct val="0"/>
              </a:spcAft>
              <a:defRPr sz="3300" b="1">
                <a:solidFill>
                  <a:schemeClr val="tx1"/>
                </a:solidFill>
                <a:latin typeface="Arial" charset="0"/>
                <a:ea typeface="ＭＳ Ｐゴシック" pitchFamily="34" charset="-128"/>
              </a:defRPr>
            </a:lvl9pPr>
          </a:lstStyle>
          <a:p>
            <a:fld id="{9A307AAB-6ADB-4125-B949-88BC49AD6D94}" type="slidenum">
              <a:rPr lang="en-ZA" sz="1200" b="0"/>
              <a:pPr/>
              <a:t>20</a:t>
            </a:fld>
            <a:endParaRPr lang="en-ZA" sz="1200" b="0" dirty="0"/>
          </a:p>
        </p:txBody>
      </p:sp>
    </p:spTree>
    <p:extLst>
      <p:ext uri="{BB962C8B-B14F-4D97-AF65-F5344CB8AC3E}">
        <p14:creationId xmlns:p14="http://schemas.microsoft.com/office/powerpoint/2010/main" xmlns="" val="413972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9E51D-D1F7-4E9C-97B5-33942C566359}" type="slidenum">
              <a:rPr lang="en-ZA" smtClean="0"/>
              <a:pPr>
                <a:defRPr/>
              </a:pPr>
              <a:t>21</a:t>
            </a:fld>
            <a:endParaRPr lang="en-ZA" dirty="0"/>
          </a:p>
        </p:txBody>
      </p:sp>
    </p:spTree>
    <p:extLst>
      <p:ext uri="{BB962C8B-B14F-4D97-AF65-F5344CB8AC3E}">
        <p14:creationId xmlns:p14="http://schemas.microsoft.com/office/powerpoint/2010/main" xmlns="" val="32029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4539B1EB-13A4-459B-9F11-12DEA1EFCA15}"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635DDCDE-8ED2-48DF-9B19-A22C258FD897}"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EB807C8-2140-4D38-9452-BD26E24C0BEA}"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18479437-FB65-4F2F-BA7D-6966B6E2AC21}" type="datetime1">
              <a:rPr lang="en-US" smtClean="0"/>
              <a:pPr>
                <a:defRPr/>
              </a:pPr>
              <a:t>9/2/2016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BC98062-0852-4AD2-ADD3-CFFDD9884733}"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430B2AD6-BB10-48A5-8A3B-127DEA08122C}" type="datetime1">
              <a:rPr lang="en-US" smtClean="0">
                <a:solidFill>
                  <a:srgbClr val="000000"/>
                </a:solidFill>
              </a:rPr>
              <a:pPr>
                <a:defRPr/>
              </a:pPr>
              <a:t>9/2/2016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62872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7D374C58-08FB-4163-9742-703EA0FF73AC}"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a:defRPr/>
            </a:lvl1pPr>
          </a:lstStyle>
          <a:p>
            <a:pPr>
              <a:defRPr/>
            </a:pPr>
            <a:fld id="{FBEB2B83-E677-4DC8-989A-87D6924BB01C}" type="datetime1">
              <a:rPr lang="en-US" smtClean="0">
                <a:solidFill>
                  <a:srgbClr val="000000"/>
                </a:solidFill>
              </a:rPr>
              <a:pPr>
                <a:defRPr/>
              </a:pPr>
              <a:t>9/2/2016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60131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0B56C6-F857-4864-BDE9-A49AF1BC34A2}" type="datetime1">
              <a:rPr lang="en-US" smtClean="0">
                <a:solidFill>
                  <a:srgbClr val="000000"/>
                </a:solidFill>
              </a:rPr>
              <a:pPr>
                <a:defRPr/>
              </a:pPr>
              <a:t>9/2/2016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0832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444EB273-6581-4948-A1A6-039653D37006}" type="datetime1">
              <a:rPr lang="en-US" smtClean="0">
                <a:solidFill>
                  <a:srgbClr val="000000"/>
                </a:solidFill>
              </a:rPr>
              <a:pPr>
                <a:defRPr/>
              </a:pPr>
              <a:t>9/2/2016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80000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3F9497E2-A1D4-4499-8B85-596362EDE44E}" type="datetime1">
              <a:rPr lang="en-US" smtClean="0">
                <a:solidFill>
                  <a:srgbClr val="000000"/>
                </a:solidFill>
              </a:rPr>
              <a:pPr>
                <a:defRPr/>
              </a:pPr>
              <a:t>9/2/2016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06850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C47CC61F-29E6-447C-843E-456845E6925A}"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ZA"/>
          </a:p>
        </p:txBody>
      </p:sp>
      <p:sp>
        <p:nvSpPr>
          <p:cNvPr id="4" name="Rectangle 4"/>
          <p:cNvSpPr>
            <a:spLocks noGrp="1" noChangeArrowheads="1"/>
          </p:cNvSpPr>
          <p:nvPr>
            <p:ph type="dt" sz="half" idx="10"/>
          </p:nvPr>
        </p:nvSpPr>
        <p:spPr/>
        <p:txBody>
          <a:bodyPr/>
          <a:lstStyle>
            <a:lvl1pPr>
              <a:defRPr/>
            </a:lvl1pPr>
          </a:lstStyle>
          <a:p>
            <a:pPr>
              <a:defRPr/>
            </a:pPr>
            <a:fld id="{EF272648-DC13-42DF-A53E-A05F35600848}" type="datetime1">
              <a:rPr lang="en-US" smtClean="0">
                <a:solidFill>
                  <a:srgbClr val="000000"/>
                </a:solidFill>
              </a:rPr>
              <a:pPr>
                <a:defRPr/>
              </a:pPr>
              <a:t>9/2/2016</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139939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F4488D49-34D1-4B97-83A8-7550116FF595}"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1512CC-0964-4CCD-8E7B-E57B1776E8D1}" type="datetime1">
              <a:rPr lang="en-US" smtClean="0">
                <a:solidFill>
                  <a:srgbClr val="000000"/>
                </a:solidFill>
              </a:rPr>
              <a:pPr>
                <a:defRPr/>
              </a:pPr>
              <a:t>9/2/2016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6873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6B0007-14C6-413E-AC73-8A755C52729A}" type="datetime1">
              <a:rPr lang="en-US" smtClean="0">
                <a:solidFill>
                  <a:srgbClr val="000000"/>
                </a:solidFill>
              </a:rPr>
              <a:pPr>
                <a:defRPr/>
              </a:pPr>
              <a:t>9/2/2016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2909132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31FDEA-5471-421E-907F-AE29A5C81D54}" type="datetime1">
              <a:rPr lang="en-US" smtClean="0">
                <a:solidFill>
                  <a:srgbClr val="000000"/>
                </a:solidFill>
              </a:rPr>
              <a:pPr>
                <a:defRPr/>
              </a:pPr>
              <a:t>9/2/2016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11314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0A9FF728-A36F-4D47-B2E1-8EB57CA7E6C6}" type="datetime1">
              <a:rPr lang="en-US" smtClean="0">
                <a:solidFill>
                  <a:srgbClr val="000000"/>
                </a:solidFill>
              </a:rPr>
              <a:pPr>
                <a:defRPr/>
              </a:pPr>
              <a:t>9/2/2016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547325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fld id="{9227C691-E3A1-4AF1-838F-4B0D7BA5AB73}" type="datetime1">
              <a:rPr lang="en-US" smtClean="0">
                <a:solidFill>
                  <a:srgbClr val="000000"/>
                </a:solidFill>
              </a:rPr>
              <a:pPr>
                <a:defRPr/>
              </a:pPr>
              <a:t>9/2/2016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3909279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CEFB64A6-3ED6-400C-8CDB-A57FCE63518D}"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Rectangle 5"/>
          <p:cNvSpPr>
            <a:spLocks noGrp="1" noChangeArrowheads="1"/>
          </p:cNvSpPr>
          <p:nvPr>
            <p:ph type="dt" sz="half" idx="10"/>
          </p:nvPr>
        </p:nvSpPr>
        <p:spPr/>
        <p:txBody>
          <a:bodyPr/>
          <a:lstStyle>
            <a:lvl1pPr>
              <a:defRPr/>
            </a:lvl1pPr>
          </a:lstStyle>
          <a:p>
            <a:pPr>
              <a:defRPr/>
            </a:pPr>
            <a:fld id="{A0FDDCA5-559C-42FA-B309-5F5920E2F636}" type="datetime1">
              <a:rPr lang="en-US" smtClean="0">
                <a:solidFill>
                  <a:srgbClr val="000000"/>
                </a:solidFill>
              </a:rPr>
              <a:pPr>
                <a:defRPr/>
              </a:pPr>
              <a:t>9/2/2016</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4189588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6732588" y="6237288"/>
            <a:ext cx="1943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ea typeface="MS PGothic" panose="020B0600070205080204" pitchFamily="34" charset="-128"/>
              </a:defRPr>
            </a:lvl1pPr>
            <a:lvl2pPr marL="742950" indent="-285750" eaLnBrk="0" hangingPunct="0">
              <a:defRPr sz="3200" b="1">
                <a:solidFill>
                  <a:schemeClr val="tx1"/>
                </a:solidFill>
                <a:latin typeface="Arial" panose="020B0604020202020204" pitchFamily="34" charset="0"/>
                <a:ea typeface="MS PGothic" panose="020B0600070205080204" pitchFamily="34" charset="-128"/>
              </a:defRPr>
            </a:lvl2pPr>
            <a:lvl3pPr marL="1143000" indent="-228600" eaLnBrk="0" hangingPunct="0">
              <a:defRPr sz="3200" b="1">
                <a:solidFill>
                  <a:schemeClr val="tx1"/>
                </a:solidFill>
                <a:latin typeface="Arial" panose="020B0604020202020204" pitchFamily="34" charset="0"/>
                <a:ea typeface="MS PGothic" panose="020B0600070205080204" pitchFamily="34" charset="-128"/>
              </a:defRPr>
            </a:lvl3pPr>
            <a:lvl4pPr marL="1600200" indent="-228600" eaLnBrk="0" hangingPunct="0">
              <a:defRPr sz="3200" b="1">
                <a:solidFill>
                  <a:schemeClr val="tx1"/>
                </a:solidFill>
                <a:latin typeface="Arial" panose="020B0604020202020204" pitchFamily="34" charset="0"/>
                <a:ea typeface="MS PGothic" panose="020B0600070205080204" pitchFamily="34" charset="-128"/>
              </a:defRPr>
            </a:lvl4pPr>
            <a:lvl5pPr marL="2057400" indent="-228600" eaLnBrk="0" hangingPunct="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r" eaLnBrk="1" hangingPunct="1">
              <a:defRPr/>
            </a:pPr>
            <a:fld id="{6060C592-4B46-4AEE-BDA9-0103F6882A7E}" type="slidenum">
              <a:rPr lang="en-US" sz="1400" b="0" smtClean="0">
                <a:solidFill>
                  <a:srgbClr val="FFFFFF"/>
                </a:solidFill>
              </a:rPr>
              <a:pPr algn="r" eaLnBrk="1" hangingPunct="1">
                <a:defRPr/>
              </a:pPr>
              <a:t>‹#›</a:t>
            </a:fld>
            <a:endParaRPr lang="en-US" sz="1400" b="0" smtClean="0">
              <a:solidFill>
                <a:srgbClr val="FFFFFF"/>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smtClean="0"/>
          </a:p>
        </p:txBody>
      </p:sp>
      <p:sp>
        <p:nvSpPr>
          <p:cNvPr id="5" name="Rectangle 4"/>
          <p:cNvSpPr>
            <a:spLocks noGrp="1" noChangeArrowheads="1"/>
          </p:cNvSpPr>
          <p:nvPr>
            <p:ph type="dt" sz="half" idx="10"/>
          </p:nvPr>
        </p:nvSpPr>
        <p:spPr/>
        <p:txBody>
          <a:bodyPr/>
          <a:lstStyle>
            <a:lvl1pPr>
              <a:defRPr/>
            </a:lvl1pPr>
          </a:lstStyle>
          <a:p>
            <a:pPr>
              <a:defRPr/>
            </a:pPr>
            <a:fld id="{1F8EE9FF-32EC-4373-91E5-859D5A55CEF1}" type="datetime1">
              <a:rPr lang="en-US" smtClean="0">
                <a:solidFill>
                  <a:srgbClr val="000000"/>
                </a:solidFill>
              </a:rPr>
              <a:pPr>
                <a:defRPr/>
              </a:pPr>
              <a:t>9/2/2016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xmlns="" val="5959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FD707EC-C782-44A9-8AC2-80FD96B1C824}" type="datetime1">
              <a:rPr lang="en-US" smtClean="0"/>
              <a:pPr>
                <a:defRPr/>
              </a:pPr>
              <a:t>9/2/2016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fld id="{8FDF2EE0-C565-4D9F-8510-71E42D1C0719}" type="datetime1">
              <a:rPr lang="en-US" smtClean="0"/>
              <a:pPr>
                <a:defRPr/>
              </a:pPr>
              <a:t>9/2/2016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fld id="{201F2E31-E3D0-4B16-B0E9-A4CB55082855}" type="datetime1">
              <a:rPr lang="en-US" smtClean="0"/>
              <a:pPr>
                <a:defRPr/>
              </a:pPr>
              <a:t>9/2/2016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fld id="{325CD47B-CACC-446E-825D-BAE4FE872083}" type="datetime1">
              <a:rPr lang="en-US" smtClean="0"/>
              <a:pPr>
                <a:defRPr/>
              </a:pPr>
              <a:t>9/2/2016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61BF74-9465-4B48-B419-42F800DB9FB4}" type="datetime1">
              <a:rPr lang="en-US" smtClean="0"/>
              <a:pPr>
                <a:defRPr/>
              </a:pPr>
              <a:t>9/2/2016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384F22-161A-4499-AC2A-000FE95E2D28}" type="datetime1">
              <a:rPr lang="en-US" smtClean="0"/>
              <a:pPr>
                <a:defRPr/>
              </a:pPr>
              <a:t>9/2/2016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09E323-AB01-4D23-9B2C-8BA617F17E3A}" type="datetime1">
              <a:rPr lang="en-US" smtClean="0"/>
              <a:pPr>
                <a:defRPr/>
              </a:pPr>
              <a:t>9/2/2016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ea typeface="ＭＳ Ｐゴシック" pitchFamily="34" charset="-128"/>
              </a:defRPr>
            </a:lvl1pPr>
          </a:lstStyle>
          <a:p>
            <a:pPr>
              <a:defRPr/>
            </a:pPr>
            <a:fld id="{A04B2BD3-F8F3-4A38-94A5-26FD4ED0F515}" type="datetime1">
              <a:rPr lang="en-US" smtClean="0"/>
              <a:pPr>
                <a:defRPr/>
              </a:pPr>
              <a:t>9/2/2016</a:t>
            </a:fld>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ＭＳ Ｐゴシック" pitchFamily="34" charset="-128"/>
              </a:defRPr>
            </a:lvl1pPr>
          </a:lstStyle>
          <a:p>
            <a:pPr>
              <a:defRPr/>
            </a:pPr>
            <a:endParaRPr lang="en-US" dirty="0"/>
          </a:p>
        </p:txBody>
      </p:sp>
      <p:pic>
        <p:nvPicPr>
          <p:cNvPr id="1030" name="Picture 11" descr="slide2_nu.jpg"/>
          <p:cNvPicPr>
            <a:picLocks noChangeAspect="1"/>
          </p:cNvPicPr>
          <p:nvPr/>
        </p:nvPicPr>
        <p:blipFill>
          <a:blip r:embed="rId15" cstate="print"/>
          <a:srcRect/>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ＭＳ Ｐゴシック" pitchFamily="34" charset="-128"/>
                <a:cs typeface="+mn-cs"/>
              </a:defRPr>
            </a:lvl1pPr>
          </a:lstStyle>
          <a:p>
            <a:pPr>
              <a:defRPr/>
            </a:pPr>
            <a:fld id="{15C3D528-0325-4DD5-8C48-81397DF12DCA}" type="datetime1">
              <a:rPr lang="en-US" smtClean="0">
                <a:solidFill>
                  <a:srgbClr val="000000"/>
                </a:solidFill>
              </a:rPr>
              <a:pPr>
                <a:defRPr/>
              </a:pPr>
              <a:t>9/2/2016</a:t>
            </a:fld>
            <a:endParaRPr lang="en-US">
              <a:solidFill>
                <a:srgbClr val="000000"/>
              </a:solidFill>
            </a:endParaRPr>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34" charset="-128"/>
                <a:cs typeface="+mn-cs"/>
              </a:defRPr>
            </a:lvl1pPr>
          </a:lstStyle>
          <a:p>
            <a:pPr>
              <a:defRPr/>
            </a:pPr>
            <a:endParaRPr lang="en-US">
              <a:solidFill>
                <a:srgbClr val="000000"/>
              </a:solidFill>
            </a:endParaRPr>
          </a:p>
        </p:txBody>
      </p:sp>
      <p:pic>
        <p:nvPicPr>
          <p:cNvPr id="1030" name="Picture 11" descr="slide2_nu.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00416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35495" y="2834369"/>
            <a:ext cx="9127555" cy="3559453"/>
            <a:chOff x="-19051" y="2755404"/>
            <a:chExt cx="9127555" cy="3559453"/>
          </a:xfrm>
          <a:solidFill>
            <a:schemeClr val="bg1"/>
          </a:solidFill>
        </p:grpSpPr>
        <p:pic>
          <p:nvPicPr>
            <p:cNvPr id="3" name="Picture 2"/>
            <p:cNvPicPr>
              <a:picLocks noChangeAspect="1"/>
            </p:cNvPicPr>
            <p:nvPr/>
          </p:nvPicPr>
          <p:blipFill rotWithShape="1">
            <a:blip r:embed="rId4" cstate="print"/>
            <a:srcRect l="14706" t="4000" r="8824" b="8000"/>
            <a:stretch/>
          </p:blipFill>
          <p:spPr>
            <a:xfrm>
              <a:off x="-19051" y="2755404"/>
              <a:ext cx="4198407" cy="3552497"/>
            </a:xfrm>
            <a:prstGeom prst="rect">
              <a:avLst/>
            </a:prstGeom>
            <a:grpFill/>
          </p:spPr>
        </p:pic>
        <p:sp>
          <p:nvSpPr>
            <p:cNvPr id="6" name="Rectangle 5"/>
            <p:cNvSpPr/>
            <p:nvPr/>
          </p:nvSpPr>
          <p:spPr bwMode="auto">
            <a:xfrm>
              <a:off x="4157414" y="2780927"/>
              <a:ext cx="4951090" cy="3533930"/>
            </a:xfrm>
            <a:prstGeom prst="rect">
              <a:avLst/>
            </a:prstGeom>
            <a:grp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grpSp>
      <p:sp>
        <p:nvSpPr>
          <p:cNvPr id="4" name="Subtitle 14"/>
          <p:cNvSpPr>
            <a:spLocks/>
          </p:cNvSpPr>
          <p:nvPr/>
        </p:nvSpPr>
        <p:spPr bwMode="auto">
          <a:xfrm>
            <a:off x="35496" y="2780927"/>
            <a:ext cx="8942348" cy="3931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3600" dirty="0" smtClean="0">
                <a:solidFill>
                  <a:srgbClr val="006666"/>
                </a:solidFill>
                <a:latin typeface="Berlin Sans FB Demi" pitchFamily="34" charset="0"/>
              </a:rPr>
              <a:t>PUBLIC SERVICE COMMISSION</a:t>
            </a:r>
          </a:p>
          <a:p>
            <a:pPr algn="r"/>
            <a:r>
              <a:rPr lang="en-US" sz="3600" dirty="0" smtClean="0">
                <a:solidFill>
                  <a:srgbClr val="006666"/>
                </a:solidFill>
                <a:latin typeface="Berlin Sans FB Demi" pitchFamily="34" charset="0"/>
              </a:rPr>
              <a:t>1</a:t>
            </a:r>
            <a:r>
              <a:rPr lang="en-US" sz="3600" baseline="30000" dirty="0" smtClean="0">
                <a:solidFill>
                  <a:srgbClr val="006666"/>
                </a:solidFill>
                <a:latin typeface="Berlin Sans FB Demi" pitchFamily="34" charset="0"/>
              </a:rPr>
              <a:t>ST</a:t>
            </a:r>
            <a:r>
              <a:rPr lang="en-US" sz="3600" dirty="0" smtClean="0">
                <a:solidFill>
                  <a:srgbClr val="006666"/>
                </a:solidFill>
                <a:latin typeface="Berlin Sans FB Demi" pitchFamily="34" charset="0"/>
              </a:rPr>
              <a:t> QUARTER PERFORMANCE</a:t>
            </a:r>
          </a:p>
          <a:p>
            <a:pPr algn="r"/>
            <a:r>
              <a:rPr lang="en-US" sz="3600" dirty="0" smtClean="0">
                <a:solidFill>
                  <a:srgbClr val="006666"/>
                </a:solidFill>
                <a:latin typeface="Berlin Sans FB Demi" pitchFamily="34" charset="0"/>
              </a:rPr>
              <a:t>2016/17 FINANCIAL YEAR</a:t>
            </a:r>
          </a:p>
          <a:p>
            <a:r>
              <a:rPr lang="en-US" dirty="0" smtClean="0">
                <a:solidFill>
                  <a:srgbClr val="800000"/>
                </a:solidFill>
                <a:latin typeface="Berlin Sans FB Demi" pitchFamily="34" charset="0"/>
              </a:rPr>
              <a:t>                             </a:t>
            </a:r>
          </a:p>
          <a:p>
            <a:r>
              <a:rPr lang="en-US" dirty="0" smtClean="0">
                <a:solidFill>
                  <a:srgbClr val="800000"/>
                </a:solidFill>
                <a:latin typeface="Berlin Sans FB Demi" pitchFamily="34" charset="0"/>
              </a:rPr>
              <a:t>                    </a:t>
            </a:r>
            <a:endParaRPr lang="en-ZA" sz="1800" dirty="0" smtClean="0">
              <a:solidFill>
                <a:srgbClr val="800000"/>
              </a:solidFill>
              <a:latin typeface="Berlin Sans FB Demi" pitchFamily="34" charset="0"/>
            </a:endParaRPr>
          </a:p>
          <a:p>
            <a:r>
              <a:rPr lang="en-ZA" dirty="0" smtClean="0">
                <a:solidFill>
                  <a:srgbClr val="800000"/>
                </a:solidFill>
                <a:latin typeface="Berlin Sans FB Demi" pitchFamily="34" charset="0"/>
              </a:rPr>
              <a:t>	          August 2016</a:t>
            </a:r>
          </a:p>
        </p:txBody>
      </p:sp>
    </p:spTree>
    <p:extLst>
      <p:ext uri="{BB962C8B-B14F-4D97-AF65-F5344CB8AC3E}">
        <p14:creationId xmlns:p14="http://schemas.microsoft.com/office/powerpoint/2010/main" xmlns="" val="2614101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455288027"/>
              </p:ext>
            </p:extLst>
          </p:nvPr>
        </p:nvGraphicFramePr>
        <p:xfrm>
          <a:off x="323528" y="1196752"/>
          <a:ext cx="8496944" cy="5009267"/>
        </p:xfrm>
        <a:graphic>
          <a:graphicData uri="http://schemas.openxmlformats.org/drawingml/2006/table">
            <a:tbl>
              <a:tblPr bandRow="1">
                <a:tableStyleId>{8FD4443E-F989-4FC4-A0C8-D5A2AF1F390B}</a:tableStyleId>
              </a:tblPr>
              <a:tblGrid>
                <a:gridCol w="2808312"/>
                <a:gridCol w="1152128"/>
                <a:gridCol w="4104456"/>
                <a:gridCol w="432048"/>
              </a:tblGrid>
              <a:tr h="243442">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436378">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Video conference and Internet Protocol</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Telephony implemented in 5 PSC offices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90000"/>
                        </a:lnSpc>
                      </a:pPr>
                      <a:r>
                        <a:rPr lang="en-GB" sz="1800" kern="1200" dirty="0" smtClean="0">
                          <a:solidFill>
                            <a:schemeClr val="tx1"/>
                          </a:solidFill>
                          <a:effectLst/>
                          <a:latin typeface="+mn-lt"/>
                          <a:ea typeface="+mn-ea"/>
                          <a:cs typeface="+mn-cs"/>
                        </a:rPr>
                        <a:t>The bid was advertised in April 2016  with a closing date of 09 May 2016.</a:t>
                      </a:r>
                      <a:endParaRPr lang="en-US" sz="1800" kern="1200" dirty="0" smtClean="0">
                        <a:solidFill>
                          <a:schemeClr val="tx1"/>
                        </a:solidFill>
                        <a:effectLst/>
                        <a:latin typeface="+mn-lt"/>
                        <a:ea typeface="+mn-ea"/>
                        <a:cs typeface="+mn-cs"/>
                      </a:endParaRPr>
                    </a:p>
                    <a:p>
                      <a:pPr>
                        <a:lnSpc>
                          <a:spcPct val="90000"/>
                        </a:lnSpc>
                      </a:pPr>
                      <a:endParaRPr lang="en-GB" sz="1100" kern="1200" dirty="0" smtClean="0">
                        <a:solidFill>
                          <a:schemeClr val="tx1"/>
                        </a:solidFill>
                        <a:effectLst/>
                        <a:latin typeface="+mn-lt"/>
                        <a:ea typeface="+mn-ea"/>
                        <a:cs typeface="+mn-cs"/>
                      </a:endParaRPr>
                    </a:p>
                    <a:p>
                      <a:pPr>
                        <a:lnSpc>
                          <a:spcPct val="90000"/>
                        </a:lnSpc>
                      </a:pPr>
                      <a:r>
                        <a:rPr lang="en-GB" sz="1800" kern="1200" dirty="0" smtClean="0">
                          <a:solidFill>
                            <a:schemeClr val="tx1"/>
                          </a:solidFill>
                          <a:effectLst/>
                          <a:latin typeface="+mn-lt"/>
                          <a:ea typeface="+mn-ea"/>
                          <a:cs typeface="+mn-cs"/>
                        </a:rPr>
                        <a:t>The Bid Adjudication Committee is considering the report from the Bid Evaluation Committee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lnSpc>
                          <a:spcPct val="90000"/>
                        </a:lnSpc>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On track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1217210">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Vacancies filled within 4 months after becoming vacant</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lvl="0">
                        <a:lnSpc>
                          <a:spcPct val="90000"/>
                        </a:lnSpc>
                      </a:pPr>
                      <a:r>
                        <a:rPr lang="en-US" sz="1800" kern="1200" dirty="0" smtClean="0">
                          <a:solidFill>
                            <a:schemeClr val="tx1"/>
                          </a:solidFill>
                          <a:effectLst/>
                          <a:latin typeface="+mn-lt"/>
                          <a:ea typeface="+mn-ea"/>
                          <a:cs typeface="+mn-cs"/>
                        </a:rPr>
                        <a:t>8 posts were advertised, 1 post was filled within 4 months</a:t>
                      </a:r>
                      <a:endParaRPr lang="en-US" sz="1800" kern="1200" baseline="0" dirty="0" smtClean="0">
                        <a:solidFill>
                          <a:schemeClr val="tx1"/>
                        </a:solidFill>
                        <a:effectLst/>
                        <a:latin typeface="+mn-lt"/>
                        <a:ea typeface="+mn-ea"/>
                        <a:cs typeface="+mn-cs"/>
                      </a:endParaRPr>
                    </a:p>
                    <a:p>
                      <a:pPr lvl="0">
                        <a:lnSpc>
                          <a:spcPct val="90000"/>
                        </a:lnSpc>
                      </a:pPr>
                      <a:r>
                        <a:rPr lang="en-US" sz="1800" kern="1200" dirty="0" smtClean="0">
                          <a:solidFill>
                            <a:schemeClr val="tx1"/>
                          </a:solidFill>
                          <a:effectLst/>
                          <a:latin typeface="+mn-lt"/>
                          <a:ea typeface="+mn-ea"/>
                          <a:cs typeface="+mn-cs"/>
                        </a:rPr>
                        <a:t>Due to limited</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financial resources, the PSC decided to delay the filling of certain posts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lvl="0" algn="ctr">
                        <a:lnSpc>
                          <a:spcPct val="90000"/>
                        </a:lnSpc>
                      </a:pPr>
                      <a:r>
                        <a:rPr lang="en-US" sz="1400" kern="1200" dirty="0" smtClean="0">
                          <a:solidFill>
                            <a:schemeClr val="tx1"/>
                          </a:solidFill>
                          <a:effectLst/>
                          <a:latin typeface="+mn-lt"/>
                          <a:ea typeface="+mn-ea"/>
                          <a:cs typeface="+mn-cs"/>
                        </a:rPr>
                        <a:t>Not 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tr>
              <a:tr h="1217210">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Workplace Skills Plan and Annual Training Report submitted to Public Service Sector Education and Training Authority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kern="1200" dirty="0" smtClean="0">
                          <a:solidFill>
                            <a:schemeClr val="tx1"/>
                          </a:solidFill>
                          <a:effectLst/>
                          <a:latin typeface="+mn-lt"/>
                          <a:ea typeface="+mn-ea"/>
                          <a:cs typeface="+mn-cs"/>
                        </a:rPr>
                        <a:t>Compliance</a:t>
                      </a:r>
                      <a:r>
                        <a:rPr lang="en-US" sz="1800" kern="1200" baseline="0" dirty="0" smtClean="0">
                          <a:solidFill>
                            <a:schemeClr val="tx1"/>
                          </a:solidFill>
                          <a:effectLst/>
                          <a:latin typeface="+mn-lt"/>
                          <a:ea typeface="+mn-ea"/>
                          <a:cs typeface="+mn-cs"/>
                        </a:rPr>
                        <a:t> documents </a:t>
                      </a:r>
                      <a:r>
                        <a:rPr lang="en-US" sz="1800" kern="1200" dirty="0" smtClean="0">
                          <a:solidFill>
                            <a:schemeClr val="tx1"/>
                          </a:solidFill>
                          <a:effectLst/>
                          <a:latin typeface="+mn-lt"/>
                          <a:ea typeface="+mn-ea"/>
                          <a:cs typeface="+mn-cs"/>
                        </a:rPr>
                        <a:t>forwarded to the PSETA in April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r>
                        <a:rPr lang="en-US" sz="1400" baseline="0" dirty="0" smtClean="0">
                          <a:solidFill>
                            <a:schemeClr val="tx1"/>
                          </a:solidFill>
                          <a:effectLst/>
                          <a:latin typeface="+mn-lt"/>
                          <a:ea typeface="Times New Roman" panose="02020603050405020304" pitchFamily="18" charset="0"/>
                          <a:cs typeface="Times New Roman" panose="02020603050405020304" pitchFamily="18" charset="0"/>
                        </a:rPr>
                        <a:t> ahead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r h="857121">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5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customised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training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programmes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kern="1200" dirty="0" smtClean="0">
                          <a:solidFill>
                            <a:schemeClr val="tx1"/>
                          </a:solidFill>
                          <a:effectLst/>
                          <a:latin typeface="+mn-lt"/>
                          <a:ea typeface="+mn-ea"/>
                          <a:cs typeface="+mn-cs"/>
                        </a:rPr>
                        <a:t>2</a:t>
                      </a:r>
                      <a:r>
                        <a:rPr lang="en-US" sz="1800" kern="1200" baseline="0" dirty="0" smtClean="0">
                          <a:solidFill>
                            <a:schemeClr val="tx1"/>
                          </a:solidFill>
                          <a:effectLst/>
                          <a:latin typeface="+mn-lt"/>
                          <a:ea typeface="+mn-ea"/>
                          <a:cs typeface="+mn-cs"/>
                        </a:rPr>
                        <a:t> c</a:t>
                      </a:r>
                      <a:r>
                        <a:rPr lang="en-US" sz="1800" kern="1200" dirty="0" smtClean="0">
                          <a:solidFill>
                            <a:schemeClr val="tx1"/>
                          </a:solidFill>
                          <a:effectLst/>
                          <a:latin typeface="+mn-lt"/>
                          <a:ea typeface="+mn-ea"/>
                          <a:cs typeface="+mn-cs"/>
                        </a:rPr>
                        <a:t>ustomized training interventions on Legislative Drafting and research were conducted in May and June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On</a:t>
                      </a:r>
                      <a:r>
                        <a:rPr lang="en-US" sz="1400" baseline="0" dirty="0" smtClean="0">
                          <a:solidFill>
                            <a:schemeClr val="tx1"/>
                          </a:solidFill>
                          <a:effectLst/>
                          <a:latin typeface="+mn-lt"/>
                          <a:ea typeface="Times New Roman" panose="02020603050405020304" pitchFamily="18" charset="0"/>
                          <a:cs typeface="Times New Roman" panose="02020603050405020304" pitchFamily="18" charset="0"/>
                        </a:rPr>
                        <a:t> track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(4)</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10</a:t>
            </a:fld>
            <a:endParaRPr lang="en-US" sz="1400" b="0" dirty="0"/>
          </a:p>
        </p:txBody>
      </p:sp>
    </p:spTree>
    <p:extLst>
      <p:ext uri="{BB962C8B-B14F-4D97-AF65-F5344CB8AC3E}">
        <p14:creationId xmlns:p14="http://schemas.microsoft.com/office/powerpoint/2010/main" xmlns="" val="424796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819882949"/>
              </p:ext>
            </p:extLst>
          </p:nvPr>
        </p:nvGraphicFramePr>
        <p:xfrm>
          <a:off x="395536" y="1268760"/>
          <a:ext cx="8424936" cy="4195757"/>
        </p:xfrm>
        <a:graphic>
          <a:graphicData uri="http://schemas.openxmlformats.org/drawingml/2006/table">
            <a:tbl>
              <a:tblPr bandRow="1">
                <a:tableStyleId>{8FD4443E-F989-4FC4-A0C8-D5A2AF1F390B}</a:tableStyleId>
              </a:tblPr>
              <a:tblGrid>
                <a:gridCol w="2956117"/>
                <a:gridCol w="1148339"/>
                <a:gridCol w="3960440"/>
                <a:gridCol w="360040"/>
              </a:tblGrid>
              <a:tr h="211119">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2849456">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Employee Performance Management and Improvement System and Performance Management and Development System for the SMS linked to the PSC’s objectives, and applied in a sound, reliable and objective manner:</a:t>
                      </a:r>
                    </a:p>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PAs and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workplans</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submitted by all employees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May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90000"/>
                        </a:lnSpc>
                      </a:pPr>
                      <a:r>
                        <a:rPr lang="en-US" sz="1800" kern="1200" dirty="0" smtClean="0">
                          <a:solidFill>
                            <a:schemeClr val="tx1"/>
                          </a:solidFill>
                          <a:effectLst/>
                          <a:latin typeface="+mn-lt"/>
                          <a:ea typeface="+mn-ea"/>
                          <a:cs typeface="+mn-cs"/>
                        </a:rPr>
                        <a:t>100% of SMS members submitted Performance Agreements before end June 2016</a:t>
                      </a:r>
                    </a:p>
                    <a:p>
                      <a:pPr>
                        <a:lnSpc>
                          <a:spcPct val="90000"/>
                        </a:lnSpc>
                      </a:pPr>
                      <a:r>
                        <a:rPr lang="en-US" sz="1800" kern="1200" dirty="0" smtClean="0">
                          <a:solidFill>
                            <a:schemeClr val="tx1"/>
                          </a:solidFill>
                          <a:effectLst/>
                          <a:latin typeface="+mn-lt"/>
                          <a:ea typeface="+mn-ea"/>
                          <a:cs typeface="+mn-cs"/>
                        </a:rPr>
                        <a:t> </a:t>
                      </a:r>
                    </a:p>
                    <a:p>
                      <a:pPr>
                        <a:lnSpc>
                          <a:spcPct val="90000"/>
                        </a:lnSpc>
                      </a:pPr>
                      <a:r>
                        <a:rPr lang="en-US" sz="1800" kern="1200" dirty="0" smtClean="0">
                          <a:solidFill>
                            <a:schemeClr val="tx1"/>
                          </a:solidFill>
                          <a:effectLst/>
                          <a:latin typeface="+mn-lt"/>
                          <a:ea typeface="+mn-ea"/>
                          <a:cs typeface="+mn-cs"/>
                        </a:rPr>
                        <a:t>91% of employees below SMS submitted </a:t>
                      </a:r>
                      <a:r>
                        <a:rPr lang="en-US" sz="1800" kern="1200" dirty="0" err="1" smtClean="0">
                          <a:solidFill>
                            <a:schemeClr val="tx1"/>
                          </a:solidFill>
                          <a:effectLst/>
                          <a:latin typeface="+mn-lt"/>
                          <a:ea typeface="+mn-ea"/>
                          <a:cs typeface="+mn-cs"/>
                        </a:rPr>
                        <a:t>Workplans</a:t>
                      </a:r>
                      <a:r>
                        <a:rPr lang="en-US" sz="1800" kern="1200" dirty="0" smtClean="0">
                          <a:solidFill>
                            <a:schemeClr val="tx1"/>
                          </a:solidFill>
                          <a:effectLst/>
                          <a:latin typeface="+mn-lt"/>
                          <a:ea typeface="+mn-ea"/>
                          <a:cs typeface="+mn-cs"/>
                        </a:rPr>
                        <a:t> before the end June 2016</a:t>
                      </a:r>
                    </a:p>
                    <a:p>
                      <a:pPr>
                        <a:lnSpc>
                          <a:spcPct val="90000"/>
                        </a:lnSpc>
                      </a:pPr>
                      <a:endParaRPr lang="en-US" sz="1800" kern="1200" dirty="0" smtClean="0">
                        <a:solidFill>
                          <a:schemeClr val="tx1"/>
                        </a:solidFill>
                        <a:effectLst/>
                        <a:latin typeface="+mn-lt"/>
                        <a:ea typeface="+mn-ea"/>
                        <a:cs typeface="+mn-cs"/>
                      </a:endParaRPr>
                    </a:p>
                    <a:p>
                      <a:pPr>
                        <a:lnSpc>
                          <a:spcPct val="90000"/>
                        </a:lnSpc>
                      </a:pPr>
                      <a:r>
                        <a:rPr lang="en-US" sz="1800" kern="1200" dirty="0" smtClean="0">
                          <a:solidFill>
                            <a:schemeClr val="tx1"/>
                          </a:solidFill>
                          <a:effectLst/>
                          <a:latin typeface="+mn-lt"/>
                          <a:ea typeface="+mn-ea"/>
                          <a:cs typeface="+mn-cs"/>
                        </a:rPr>
                        <a:t>Outstanding </a:t>
                      </a:r>
                      <a:r>
                        <a:rPr lang="en-US" sz="1800" kern="1200" dirty="0" err="1" smtClean="0">
                          <a:solidFill>
                            <a:schemeClr val="tx1"/>
                          </a:solidFill>
                          <a:effectLst/>
                          <a:latin typeface="+mn-lt"/>
                          <a:ea typeface="+mn-ea"/>
                          <a:cs typeface="+mn-cs"/>
                        </a:rPr>
                        <a:t>Workplans</a:t>
                      </a:r>
                      <a:r>
                        <a:rPr lang="en-US" sz="1800" kern="1200" baseline="0" dirty="0" smtClean="0">
                          <a:solidFill>
                            <a:schemeClr val="tx1"/>
                          </a:solidFill>
                          <a:effectLst/>
                          <a:latin typeface="+mn-lt"/>
                          <a:ea typeface="+mn-ea"/>
                          <a:cs typeface="+mn-cs"/>
                        </a:rPr>
                        <a:t> were as a result of employees on annual, sick and study leave</a:t>
                      </a:r>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tr>
              <a:tr h="986213">
                <a:tc>
                  <a:txBody>
                    <a:bodyPr/>
                    <a:lstStyle/>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Bi-annual performance assessments conducted</a:t>
                      </a:r>
                    </a:p>
                    <a:p>
                      <a:pPr marL="285750" marR="0" indent="-285750" algn="just">
                        <a:lnSpc>
                          <a:spcPct val="90000"/>
                        </a:lnSpc>
                        <a:spcBef>
                          <a:spcPts val="0"/>
                        </a:spcBef>
                        <a:spcAft>
                          <a:spcPts val="0"/>
                        </a:spcAft>
                        <a:buFont typeface="Arial" panose="020B0604020202020204" pitchFamily="34" charset="0"/>
                        <a:buChar char="•"/>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Oct 2016</a:t>
                      </a:r>
                    </a:p>
                    <a:p>
                      <a:pPr marL="0" marR="0" algn="just">
                        <a:lnSpc>
                          <a:spcPct val="90000"/>
                        </a:lnSpc>
                        <a:spcBef>
                          <a:spcPts val="0"/>
                        </a:spcBef>
                        <a:spcAft>
                          <a:spcPts val="0"/>
                        </a:spcAft>
                      </a:pP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Moderation committee meetings commenced in June 2016</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On track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(5)</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11</a:t>
            </a:fld>
            <a:endParaRPr lang="en-US" sz="1400" b="0" dirty="0"/>
          </a:p>
        </p:txBody>
      </p:sp>
    </p:spTree>
    <p:extLst>
      <p:ext uri="{BB962C8B-B14F-4D97-AF65-F5344CB8AC3E}">
        <p14:creationId xmlns:p14="http://schemas.microsoft.com/office/powerpoint/2010/main" xmlns="" val="244689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bwMode="auto">
          <a:xfrm>
            <a:off x="70706" y="3227251"/>
            <a:ext cx="8983537" cy="2841500"/>
          </a:xfrm>
          <a:prstGeom prst="rect">
            <a:avLst/>
          </a:prstGeom>
          <a:solidFill>
            <a:srgbClr val="B7FF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2" name="TextBox 1"/>
          <p:cNvSpPr txBox="1"/>
          <p:nvPr/>
        </p:nvSpPr>
        <p:spPr>
          <a:xfrm>
            <a:off x="251520" y="3717032"/>
            <a:ext cx="4968551" cy="1569660"/>
          </a:xfrm>
          <a:prstGeom prst="rect">
            <a:avLst/>
          </a:prstGeom>
          <a:noFill/>
        </p:spPr>
        <p:txBody>
          <a:bodyPr wrap="square" rtlCol="0">
            <a:spAutoFit/>
          </a:bodyPr>
          <a:lstStyle/>
          <a:p>
            <a:r>
              <a:rPr lang="en-US" dirty="0" smtClean="0">
                <a:solidFill>
                  <a:schemeClr val="accent1">
                    <a:lumMod val="25000"/>
                  </a:schemeClr>
                </a:solidFill>
                <a:latin typeface="Berlin Sans FB Demi" pitchFamily="34" charset="0"/>
              </a:rPr>
              <a:t>PROGRAMME 2:</a:t>
            </a:r>
          </a:p>
          <a:p>
            <a:r>
              <a:rPr lang="en-US" dirty="0" smtClean="0">
                <a:solidFill>
                  <a:schemeClr val="accent1">
                    <a:lumMod val="25000"/>
                  </a:schemeClr>
                </a:solidFill>
                <a:latin typeface="Berlin Sans FB Demi" pitchFamily="34" charset="0"/>
              </a:rPr>
              <a:t>LEADERSHIP AND MANAGEMENT PRACTICE</a:t>
            </a:r>
          </a:p>
        </p:txBody>
      </p:sp>
      <p:pic>
        <p:nvPicPr>
          <p:cNvPr id="4" name="Picture 3"/>
          <p:cNvPicPr>
            <a:picLocks noChangeAspect="1"/>
          </p:cNvPicPr>
          <p:nvPr/>
        </p:nvPicPr>
        <p:blipFill>
          <a:blip r:embed="rId4" cstate="print"/>
          <a:stretch>
            <a:fillRect/>
          </a:stretch>
        </p:blipFill>
        <p:spPr>
          <a:xfrm>
            <a:off x="5480973" y="3233833"/>
            <a:ext cx="3312368" cy="2832401"/>
          </a:xfrm>
          <a:prstGeom prst="rect">
            <a:avLst/>
          </a:prstGeom>
        </p:spPr>
      </p:pic>
    </p:spTree>
    <p:extLst>
      <p:ext uri="{BB962C8B-B14F-4D97-AF65-F5344CB8AC3E}">
        <p14:creationId xmlns:p14="http://schemas.microsoft.com/office/powerpoint/2010/main" xmlns="" val="250536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(1)</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38937913"/>
              </p:ext>
            </p:extLst>
          </p:nvPr>
        </p:nvGraphicFramePr>
        <p:xfrm>
          <a:off x="467544" y="1135380"/>
          <a:ext cx="8404250" cy="5061204"/>
        </p:xfrm>
        <a:graphic>
          <a:graphicData uri="http://schemas.openxmlformats.org/drawingml/2006/table">
            <a:tbl>
              <a:tblPr bandRow="1">
                <a:tableStyleId>{8FD4443E-F989-4FC4-A0C8-D5A2AF1F390B}</a:tableStyleId>
              </a:tblPr>
              <a:tblGrid>
                <a:gridCol w="2016224"/>
                <a:gridCol w="1080120"/>
                <a:gridCol w="2950670"/>
                <a:gridCol w="1997195"/>
                <a:gridCol w="360041"/>
              </a:tblGrid>
              <a:tr h="131422">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gridSpan="2">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hMerge="1">
                  <a:txBody>
                    <a:bodyPr/>
                    <a:lstStyle/>
                    <a:p>
                      <a:endParaRPr lang="en-US"/>
                    </a:p>
                  </a:txBody>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44224">
                <a:tc rowSpan="2">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Grievance Management</a:t>
                      </a: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80% of grievances received within the financial year </a:t>
                      </a:r>
                      <a:r>
                        <a:rPr lang="en-US" sz="1800" dirty="0" err="1" smtClean="0">
                          <a:solidFill>
                            <a:schemeClr val="tx1"/>
                          </a:solidFill>
                          <a:effectLst/>
                          <a:latin typeface="+mn-lt"/>
                          <a:ea typeface="Times New Roman" panose="02020603050405020304" pitchFamily="18" charset="0"/>
                        </a:rPr>
                        <a:t>finalised</a:t>
                      </a:r>
                      <a:r>
                        <a:rPr lang="en-US" sz="1800" dirty="0" smtClean="0">
                          <a:solidFill>
                            <a:schemeClr val="tx1"/>
                          </a:solidFill>
                          <a:effectLst/>
                          <a:latin typeface="+mn-lt"/>
                          <a:ea typeface="Times New Roman" panose="02020603050405020304" pitchFamily="18" charset="0"/>
                        </a:rPr>
                        <a:t> (grievances</a:t>
                      </a:r>
                      <a:r>
                        <a:rPr lang="en-US" sz="1800" baseline="0" dirty="0" smtClean="0">
                          <a:solidFill>
                            <a:schemeClr val="tx1"/>
                          </a:solidFill>
                          <a:effectLst/>
                          <a:latin typeface="+mn-lt"/>
                          <a:ea typeface="Times New Roman" panose="02020603050405020304" pitchFamily="18" charset="0"/>
                        </a:rPr>
                        <a:t> finalized </a:t>
                      </a:r>
                      <a:r>
                        <a:rPr lang="en-US" sz="1800" dirty="0" smtClean="0">
                          <a:solidFill>
                            <a:schemeClr val="tx1"/>
                          </a:solidFill>
                          <a:effectLst/>
                          <a:latin typeface="+mn-lt"/>
                          <a:ea typeface="Times New Roman" panose="02020603050405020304" pitchFamily="18" charset="0"/>
                        </a:rPr>
                        <a:t>within 3 months from date of receipt of all relevant documentation)</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rPr>
                        <a:t> 2017</a:t>
                      </a: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aseline="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aseline="0" dirty="0" smtClean="0">
                        <a:solidFill>
                          <a:schemeClr val="tx1"/>
                        </a:solidFill>
                        <a:effectLst/>
                        <a:latin typeface="+mn-lt"/>
                        <a:ea typeface="Times New Roman" panose="02020603050405020304" pitchFamily="18" charset="0"/>
                      </a:endParaRPr>
                    </a:p>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gridSpan="2">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b="0" dirty="0" smtClean="0">
                          <a:solidFill>
                            <a:schemeClr val="tx1"/>
                          </a:solidFill>
                          <a:effectLst/>
                        </a:rPr>
                        <a:t>In total, </a:t>
                      </a:r>
                      <a:r>
                        <a:rPr lang="en-US" sz="1800" b="1" dirty="0" smtClean="0">
                          <a:solidFill>
                            <a:schemeClr val="tx1"/>
                          </a:solidFill>
                          <a:effectLst/>
                        </a:rPr>
                        <a:t>309</a:t>
                      </a:r>
                      <a:r>
                        <a:rPr lang="en-US" sz="1800" b="0" dirty="0" smtClean="0">
                          <a:solidFill>
                            <a:schemeClr val="tx1"/>
                          </a:solidFill>
                          <a:effectLst/>
                        </a:rPr>
                        <a:t> grievances</a:t>
                      </a:r>
                      <a:r>
                        <a:rPr lang="en-US" sz="1800" b="0" baseline="0" dirty="0" smtClean="0">
                          <a:solidFill>
                            <a:schemeClr val="tx1"/>
                          </a:solidFill>
                          <a:effectLst/>
                        </a:rPr>
                        <a:t> </a:t>
                      </a:r>
                      <a:r>
                        <a:rPr lang="en-US" sz="1800" b="0" dirty="0" smtClean="0">
                          <a:solidFill>
                            <a:schemeClr val="tx1"/>
                          </a:solidFill>
                          <a:effectLst/>
                        </a:rPr>
                        <a:t>as at 30 June 2016</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marL="285750" marR="0" indent="-285750" algn="just">
                        <a:lnSpc>
                          <a:spcPct val="90000"/>
                        </a:lnSpc>
                        <a:spcBef>
                          <a:spcPts val="0"/>
                        </a:spcBef>
                        <a:spcAft>
                          <a:spcPts val="0"/>
                        </a:spcAft>
                        <a:buFont typeface="Arial" panose="020B0604020202020204" pitchFamily="34" charset="0"/>
                        <a:buChar char="•"/>
                      </a:pPr>
                      <a:endParaRPr lang="en-US" sz="1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400" dirty="0" smtClean="0">
                          <a:solidFill>
                            <a:schemeClr val="tx1"/>
                          </a:solidFill>
                          <a:effectLst/>
                          <a:latin typeface="+mn-lt"/>
                          <a:ea typeface="Times New Roman" panose="02020603050405020304" pitchFamily="18" charset="0"/>
                        </a:rPr>
                        <a:t>On track</a:t>
                      </a:r>
                    </a:p>
                  </a:txBody>
                  <a:tcPr marL="63951" marR="63951"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1182794">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165</a:t>
                      </a: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Properly Referred cases (53 cases  carried over from the 2015/16 financial year):</a:t>
                      </a:r>
                    </a:p>
                    <a:p>
                      <a:pPr marL="0" marR="0" algn="just">
                        <a:lnSpc>
                          <a:spcPct val="90000"/>
                        </a:lnSpc>
                        <a:spcBef>
                          <a:spcPts val="0"/>
                        </a:spcBef>
                        <a:spcAft>
                          <a:spcPts val="0"/>
                        </a:spcAft>
                      </a:pPr>
                      <a:endParaRPr lang="en-US"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90000"/>
                        </a:lnSpc>
                        <a:spcBef>
                          <a:spcPts val="0"/>
                        </a:spcBef>
                        <a:spcAft>
                          <a:spcPts val="0"/>
                        </a:spcAft>
                        <a:buFont typeface="Arial" panose="020B0604020202020204" pitchFamily="34" charset="0"/>
                        <a:buChar char="•"/>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total of 106 cases concluded</a:t>
                      </a:r>
                      <a:r>
                        <a:rPr lang="en-US" sz="1800" b="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as follows: </a:t>
                      </a: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37 (22%) </a:t>
                      </a:r>
                      <a:r>
                        <a:rPr lang="en-US" sz="1800" b="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finalised</a:t>
                      </a: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after</a:t>
                      </a:r>
                      <a:r>
                        <a:rPr lang="en-US" sz="1800" b="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investigation</a:t>
                      </a: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69 (42%) closed due to withdrawal or internal resolution after PSC</a:t>
                      </a:r>
                      <a:r>
                        <a:rPr lang="en-US" sz="1800" b="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intervention</a:t>
                      </a:r>
                    </a:p>
                    <a:p>
                      <a:pPr marL="285750" marR="0" indent="-285750" algn="just">
                        <a:lnSpc>
                          <a:spcPct val="90000"/>
                        </a:lnSpc>
                        <a:spcBef>
                          <a:spcPts val="0"/>
                        </a:spcBef>
                        <a:spcAft>
                          <a:spcPts val="0"/>
                        </a:spcAft>
                        <a:buFont typeface="Arial" panose="020B0604020202020204" pitchFamily="34" charset="0"/>
                        <a:buChar char="•"/>
                      </a:pPr>
                      <a:r>
                        <a:rPr lang="en-ZA" sz="1800" b="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 the 106 concluded cases, only 5 were finalised after 3</a:t>
                      </a:r>
                      <a:r>
                        <a:rPr lang="en-ZA" sz="1800" b="0"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months from date of receipt of the cases by the PSC.</a:t>
                      </a:r>
                    </a:p>
                    <a:p>
                      <a:pPr marL="285750" marR="0" indent="-285750" algn="just">
                        <a:lnSpc>
                          <a:spcPct val="90000"/>
                        </a:lnSpc>
                        <a:spcBef>
                          <a:spcPts val="0"/>
                        </a:spcBef>
                        <a:spcAft>
                          <a:spcPts val="0"/>
                        </a:spcAft>
                        <a:buFont typeface="Arial" panose="020B0604020202020204" pitchFamily="34" charset="0"/>
                        <a:buChar char="•"/>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59 (36%) cases are pending</a:t>
                      </a:r>
                      <a:endParaRPr lang="en-US"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None/>
                      </a:pPr>
                      <a:r>
                        <a:rPr lang="en-US" sz="18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144</a:t>
                      </a: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 Jurisdiction and not properly referred cases (24 cases  carried over from the 2015/16 financial year)</a:t>
                      </a:r>
                    </a:p>
                    <a:p>
                      <a:pPr marL="0" marR="0" indent="0" algn="just">
                        <a:lnSpc>
                          <a:spcPct val="90000"/>
                        </a:lnSpc>
                        <a:spcBef>
                          <a:spcPts val="0"/>
                        </a:spcBef>
                        <a:spcAft>
                          <a:spcPts val="0"/>
                        </a:spcAft>
                        <a:buNone/>
                      </a:pPr>
                      <a:endParaRPr lang="en-US" sz="10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90000"/>
                        </a:lnSpc>
                        <a:spcBef>
                          <a:spcPts val="0"/>
                        </a:spcBef>
                        <a:spcAft>
                          <a:spcPts val="0"/>
                        </a:spcAft>
                        <a:buFont typeface="Arial" panose="020B0604020202020204" pitchFamily="34" charset="0"/>
                        <a:buChar char="•"/>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94 (65%) closed, of which 7 were closed after 3 months from date of receipt of the cases by the PSC</a:t>
                      </a:r>
                    </a:p>
                    <a:p>
                      <a:pPr marL="285750" marR="0" indent="-285750" algn="just">
                        <a:lnSpc>
                          <a:spcPct val="90000"/>
                        </a:lnSpc>
                        <a:spcBef>
                          <a:spcPts val="0"/>
                        </a:spcBef>
                        <a:spcAft>
                          <a:spcPts val="0"/>
                        </a:spcAft>
                        <a:buFont typeface="Arial" panose="020B0604020202020204" pitchFamily="34" charset="0"/>
                        <a:buChar char="•"/>
                      </a:pPr>
                      <a:r>
                        <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50 (35%) cases are pending.</a:t>
                      </a:r>
                      <a:endParaRPr lang="en-US" sz="1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l">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13</a:t>
            </a:fld>
            <a:endParaRPr lang="en-US" sz="1400" b="0" dirty="0"/>
          </a:p>
        </p:txBody>
      </p:sp>
    </p:spTree>
    <p:extLst>
      <p:ext uri="{BB962C8B-B14F-4D97-AF65-F5344CB8AC3E}">
        <p14:creationId xmlns:p14="http://schemas.microsoft.com/office/powerpoint/2010/main" xmlns="" val="204107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(2)</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380250437"/>
              </p:ext>
            </p:extLst>
          </p:nvPr>
        </p:nvGraphicFramePr>
        <p:xfrm>
          <a:off x="450589" y="1196752"/>
          <a:ext cx="8513898" cy="4690872"/>
        </p:xfrm>
        <a:graphic>
          <a:graphicData uri="http://schemas.openxmlformats.org/drawingml/2006/table">
            <a:tbl>
              <a:tblPr bandRow="1">
                <a:tableStyleId>{8FD4443E-F989-4FC4-A0C8-D5A2AF1F390B}</a:tableStyleId>
              </a:tblPr>
              <a:tblGrid>
                <a:gridCol w="2334319"/>
                <a:gridCol w="1240107"/>
                <a:gridCol w="4435417"/>
                <a:gridCol w="504055"/>
              </a:tblGrid>
              <a:tr h="178663">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2115660">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2 X Technical briefs on departmental grievance resolution compiled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mn-lt"/>
                          <a:ea typeface="Times New Roman" panose="02020603050405020304" pitchFamily="18" charset="0"/>
                        </a:rPr>
                        <a:t>Aug 2016</a:t>
                      </a:r>
                    </a:p>
                    <a:p>
                      <a:pPr marL="0" marR="0" indent="0" algn="just">
                        <a:lnSpc>
                          <a:spcPct val="95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dirty="0">
                          <a:solidFill>
                            <a:schemeClr val="tx1"/>
                          </a:solidFill>
                          <a:effectLst/>
                        </a:rPr>
                        <a:t>Reports submitted by departments for the technical brief on departmental grievance resolution covering the period 1 October 2015 - March 2016 were consolidated and captured on the database during May and June </a:t>
                      </a:r>
                      <a:r>
                        <a:rPr lang="en-GB" sz="1800" dirty="0" smtClean="0">
                          <a:solidFill>
                            <a:schemeClr val="tx1"/>
                          </a:solidFill>
                          <a:effectLst/>
                        </a:rPr>
                        <a:t>2016</a:t>
                      </a:r>
                      <a:endParaRPr lang="en-US" sz="1000" dirty="0">
                        <a:solidFill>
                          <a:schemeClr val="tx1"/>
                        </a:solidFill>
                        <a:effectLst/>
                      </a:endParaRPr>
                    </a:p>
                    <a:p>
                      <a:pPr marL="0" marR="0" algn="just">
                        <a:lnSpc>
                          <a:spcPct val="95000"/>
                        </a:lnSpc>
                        <a:spcBef>
                          <a:spcPts val="0"/>
                        </a:spcBef>
                        <a:spcAft>
                          <a:spcPts val="0"/>
                        </a:spcAft>
                      </a:pPr>
                      <a:r>
                        <a:rPr lang="en-GB" sz="1000" dirty="0">
                          <a:solidFill>
                            <a:schemeClr val="tx1"/>
                          </a:solidFill>
                          <a:effectLst/>
                        </a:rPr>
                        <a:t> </a:t>
                      </a:r>
                      <a:endParaRPr lang="en-US" sz="800" dirty="0">
                        <a:solidFill>
                          <a:schemeClr val="tx1"/>
                        </a:solidFill>
                        <a:effectLst/>
                      </a:endParaRPr>
                    </a:p>
                    <a:p>
                      <a:pPr marL="0" marR="0" algn="just">
                        <a:lnSpc>
                          <a:spcPct val="95000"/>
                        </a:lnSpc>
                        <a:spcBef>
                          <a:spcPts val="0"/>
                        </a:spcBef>
                        <a:spcAft>
                          <a:spcPts val="0"/>
                        </a:spcAft>
                      </a:pPr>
                      <a:r>
                        <a:rPr lang="en-GB" sz="1800" dirty="0" smtClean="0">
                          <a:solidFill>
                            <a:schemeClr val="tx1"/>
                          </a:solidFill>
                          <a:effectLst/>
                        </a:rPr>
                        <a:t>Data analysis </a:t>
                      </a:r>
                      <a:r>
                        <a:rPr lang="en-GB" sz="1800" dirty="0">
                          <a:solidFill>
                            <a:schemeClr val="tx1"/>
                          </a:solidFill>
                          <a:effectLst/>
                        </a:rPr>
                        <a:t>and </a:t>
                      </a:r>
                      <a:r>
                        <a:rPr lang="en-GB" sz="1800" dirty="0" smtClean="0">
                          <a:solidFill>
                            <a:schemeClr val="tx1"/>
                          </a:solidFill>
                          <a:effectLst/>
                        </a:rPr>
                        <a:t>drafting of the report is in progress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630575">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1 X Factsheet</a:t>
                      </a:r>
                      <a:r>
                        <a:rPr lang="en-US" sz="1800" baseline="0" dirty="0" smtClean="0">
                          <a:solidFill>
                            <a:schemeClr val="tx1"/>
                          </a:solidFill>
                          <a:effectLst/>
                          <a:latin typeface="+mn-lt"/>
                          <a:ea typeface="Times New Roman" panose="02020603050405020304" pitchFamily="18" charset="0"/>
                        </a:rPr>
                        <a:t> on t</a:t>
                      </a:r>
                      <a:r>
                        <a:rPr lang="en-US" sz="1800" dirty="0" smtClean="0">
                          <a:solidFill>
                            <a:schemeClr val="tx1"/>
                          </a:solidFill>
                          <a:effectLst/>
                          <a:latin typeface="+mn-lt"/>
                          <a:ea typeface="Times New Roman" panose="02020603050405020304" pitchFamily="18" charset="0"/>
                        </a:rPr>
                        <a:t>rends analysis on grievances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baseline="0" dirty="0" smtClean="0">
                          <a:solidFill>
                            <a:schemeClr val="tx1"/>
                          </a:solidFill>
                          <a:effectLst/>
                          <a:latin typeface="+mn-lt"/>
                          <a:ea typeface="Times New Roman" panose="02020603050405020304" pitchFamily="18" charset="0"/>
                        </a:rPr>
                        <a:t>Feb 2017</a:t>
                      </a:r>
                    </a:p>
                    <a:p>
                      <a:pPr marL="0" marR="0" indent="0" algn="just">
                        <a:lnSpc>
                          <a:spcPct val="95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dirty="0" smtClean="0">
                          <a:solidFill>
                            <a:schemeClr val="tx1"/>
                          </a:solidFill>
                          <a:effectLst/>
                        </a:rPr>
                        <a:t>To </a:t>
                      </a:r>
                      <a:r>
                        <a:rPr lang="en-GB" sz="1800" dirty="0">
                          <a:solidFill>
                            <a:schemeClr val="tx1"/>
                          </a:solidFill>
                          <a:effectLst/>
                        </a:rPr>
                        <a:t>commence </a:t>
                      </a:r>
                      <a:r>
                        <a:rPr lang="en-GB" sz="1800" dirty="0" smtClean="0">
                          <a:solidFill>
                            <a:schemeClr val="tx1"/>
                          </a:solidFill>
                          <a:effectLst/>
                        </a:rPr>
                        <a:t>next quarter</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699" marR="14699"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 started</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527660">
                <a:tc>
                  <a:txBody>
                    <a:bodyPr/>
                    <a:lstStyle/>
                    <a:p>
                      <a:pPr marL="0" marR="0" indent="0" algn="just"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800" dirty="0" smtClean="0">
                          <a:solidFill>
                            <a:schemeClr val="tx1"/>
                          </a:solidFill>
                          <a:effectLst/>
                          <a:latin typeface="+mn-lt"/>
                          <a:ea typeface="Times New Roman" panose="02020603050405020304" pitchFamily="18" charset="0"/>
                        </a:rPr>
                        <a:t>2 X News</a:t>
                      </a:r>
                      <a:r>
                        <a:rPr lang="en-US" sz="1800" baseline="0" dirty="0" smtClean="0">
                          <a:solidFill>
                            <a:schemeClr val="tx1"/>
                          </a:solidFill>
                          <a:effectLst/>
                          <a:latin typeface="+mn-lt"/>
                          <a:ea typeface="Times New Roman" panose="02020603050405020304" pitchFamily="18" charset="0"/>
                        </a:rPr>
                        <a:t>letters published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a:lnSpc>
                          <a:spcPct val="9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Dec 2016</a:t>
                      </a:r>
                    </a:p>
                    <a:p>
                      <a:pPr marL="0" marR="0" indent="0" algn="l">
                        <a:lnSpc>
                          <a:spcPct val="95000"/>
                        </a:lnSpc>
                        <a:spcBef>
                          <a:spcPts val="0"/>
                        </a:spcBef>
                        <a:spcAft>
                          <a:spcPts val="0"/>
                        </a:spcAft>
                        <a:buFont typeface="Arial" panose="020B0604020202020204" pitchFamily="34" charset="0"/>
                        <a:buNone/>
                        <a:tabLst>
                          <a:tab pos="180340" algn="l"/>
                          <a:tab pos="360045" algn="l"/>
                          <a:tab pos="540385" algn="l"/>
                        </a:tabLst>
                      </a:pPr>
                      <a:r>
                        <a:rPr lang="en-US" sz="1800" dirty="0" smtClean="0">
                          <a:solidFill>
                            <a:schemeClr val="tx1"/>
                          </a:solidFill>
                          <a:effectLst/>
                          <a:latin typeface="+mn-lt"/>
                          <a:ea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dirty="0" smtClean="0">
                          <a:solidFill>
                            <a:schemeClr val="tx1"/>
                          </a:solidFill>
                          <a:effectLst/>
                        </a:rPr>
                        <a:t>Trends analysed and topics to be used in the first issue of the Grievance Communique identified during May 2016</a:t>
                      </a:r>
                      <a:endParaRPr lang="en-US" sz="800" dirty="0" smtClean="0">
                        <a:solidFill>
                          <a:schemeClr val="tx1"/>
                        </a:solidFill>
                        <a:effectLst/>
                      </a:endParaRPr>
                    </a:p>
                    <a:p>
                      <a:pPr marL="0" marR="0" algn="just">
                        <a:lnSpc>
                          <a:spcPct val="95000"/>
                        </a:lnSpc>
                        <a:spcBef>
                          <a:spcPts val="0"/>
                        </a:spcBef>
                        <a:spcAft>
                          <a:spcPts val="0"/>
                        </a:spcAft>
                      </a:pPr>
                      <a:r>
                        <a:rPr lang="en-GB" sz="800" dirty="0" smtClean="0">
                          <a:solidFill>
                            <a:schemeClr val="tx1"/>
                          </a:solidFill>
                          <a:effectLst/>
                        </a:rPr>
                        <a:t> </a:t>
                      </a:r>
                      <a:endParaRPr lang="en-US" sz="800" dirty="0" smtClean="0">
                        <a:solidFill>
                          <a:schemeClr val="tx1"/>
                        </a:solidFill>
                        <a:effectLst/>
                      </a:endParaRPr>
                    </a:p>
                    <a:p>
                      <a:pPr marL="0" marR="0" algn="just">
                        <a:lnSpc>
                          <a:spcPct val="95000"/>
                        </a:lnSpc>
                        <a:spcBef>
                          <a:spcPts val="0"/>
                        </a:spcBef>
                        <a:spcAft>
                          <a:spcPts val="0"/>
                        </a:spcAft>
                      </a:pPr>
                      <a:r>
                        <a:rPr lang="en-GB" sz="1800" dirty="0" smtClean="0">
                          <a:solidFill>
                            <a:schemeClr val="tx1"/>
                          </a:solidFill>
                          <a:effectLst/>
                        </a:rPr>
                        <a:t>Drafting articles in progress</a:t>
                      </a:r>
                      <a:endParaRPr lang="en-US" sz="1800" dirty="0" smtClean="0">
                        <a:solidFill>
                          <a:schemeClr val="tx1"/>
                        </a:solidFill>
                        <a:effectLs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p>
                      <a:pPr marL="0" marR="0" indent="0" algn="ctr">
                        <a:lnSpc>
                          <a:spcPct val="95000"/>
                        </a:lnSpc>
                        <a:spcBef>
                          <a:spcPts val="0"/>
                        </a:spcBef>
                        <a:spcAft>
                          <a:spcPts val="0"/>
                        </a:spcAft>
                        <a:buFont typeface="Arial" panose="020B0604020202020204" pitchFamily="34" charset="0"/>
                        <a:buNone/>
                      </a:pPr>
                      <a:endParaRPr lang="en-GB" sz="14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14</a:t>
            </a:fld>
            <a:endParaRPr lang="en-US" sz="1400" b="0" dirty="0"/>
          </a:p>
        </p:txBody>
      </p:sp>
    </p:spTree>
    <p:extLst>
      <p:ext uri="{BB962C8B-B14F-4D97-AF65-F5344CB8AC3E}">
        <p14:creationId xmlns:p14="http://schemas.microsoft.com/office/powerpoint/2010/main" xmlns="" val="6921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(3)</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456992762"/>
              </p:ext>
            </p:extLst>
          </p:nvPr>
        </p:nvGraphicFramePr>
        <p:xfrm>
          <a:off x="323527" y="1124745"/>
          <a:ext cx="8548267" cy="4693667"/>
        </p:xfrm>
        <a:graphic>
          <a:graphicData uri="http://schemas.openxmlformats.org/drawingml/2006/table">
            <a:tbl>
              <a:tblPr bandRow="1">
                <a:tableStyleId>{8FD4443E-F989-4FC4-A0C8-D5A2AF1F390B}</a:tableStyleId>
              </a:tblPr>
              <a:tblGrid>
                <a:gridCol w="2783194"/>
                <a:gridCol w="1098629"/>
                <a:gridCol w="4300233"/>
                <a:gridCol w="366211"/>
              </a:tblGrid>
              <a:tr h="227394">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8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2273936">
                <a:tc>
                  <a:txBody>
                    <a:bodyPr/>
                    <a:lstStyle/>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2 X Advocacy </a:t>
                      </a:r>
                      <a:r>
                        <a:rPr lang="en-GB" sz="1800" dirty="0">
                          <a:solidFill>
                            <a:schemeClr val="tx1"/>
                          </a:solidFill>
                          <a:effectLst/>
                          <a:latin typeface="+mn-lt"/>
                          <a:ea typeface="Times New Roman" panose="02020603050405020304" pitchFamily="18" charset="0"/>
                          <a:cs typeface="Arial" panose="020B0604020202020204" pitchFamily="34" charset="0"/>
                        </a:rPr>
                        <a:t>and training </a:t>
                      </a:r>
                      <a:r>
                        <a:rPr lang="en-GB" sz="1800" dirty="0" smtClean="0">
                          <a:solidFill>
                            <a:schemeClr val="tx1"/>
                          </a:solidFill>
                          <a:effectLst/>
                          <a:latin typeface="+mn-lt"/>
                          <a:ea typeface="Times New Roman" panose="02020603050405020304" pitchFamily="18" charset="0"/>
                          <a:cs typeface="Arial" panose="020B0604020202020204" pitchFamily="34" charset="0"/>
                        </a:rPr>
                        <a:t>workshops on </a:t>
                      </a:r>
                      <a:r>
                        <a:rPr lang="en-GB" sz="1800" dirty="0">
                          <a:solidFill>
                            <a:schemeClr val="tx1"/>
                          </a:solidFill>
                          <a:effectLst/>
                          <a:latin typeface="+mn-lt"/>
                          <a:ea typeface="Times New Roman" panose="02020603050405020304" pitchFamily="18" charset="0"/>
                          <a:cs typeface="Arial" panose="020B0604020202020204" pitchFamily="34" charset="0"/>
                        </a:rPr>
                        <a:t>the PSC rules for referral and investigation </a:t>
                      </a:r>
                      <a:r>
                        <a:rPr lang="en-GB" sz="1800" dirty="0" smtClean="0">
                          <a:solidFill>
                            <a:schemeClr val="tx1"/>
                          </a:solidFill>
                          <a:effectLst/>
                          <a:latin typeface="+mn-lt"/>
                          <a:ea typeface="Times New Roman" panose="02020603050405020304" pitchFamily="18" charset="0"/>
                          <a:cs typeface="Arial" panose="020B0604020202020204" pitchFamily="34" charset="0"/>
                        </a:rPr>
                        <a:t>of grievances conducted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Oct</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2016</a:t>
                      </a: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baseline="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8000"/>
                        </a:lnSpc>
                        <a:spcBef>
                          <a:spcPts val="0"/>
                        </a:spcBef>
                        <a:spcAft>
                          <a:spcPts val="0"/>
                        </a:spcAft>
                      </a:pPr>
                      <a:r>
                        <a:rPr lang="en-GB" sz="1800" dirty="0" smtClean="0">
                          <a:solidFill>
                            <a:schemeClr val="tx1"/>
                          </a:solidFill>
                          <a:effectLst/>
                        </a:rPr>
                        <a:t>Presentation for the workshop drafted during June 2016. The Rules submitted to facilitate Gazetting in July 2016</a:t>
                      </a:r>
                      <a:r>
                        <a:rPr lang="en-GB" sz="900" dirty="0" smtClean="0">
                          <a:solidFill>
                            <a:schemeClr val="tx1"/>
                          </a:solidFill>
                          <a:effectLst/>
                        </a:rPr>
                        <a:t>.  </a:t>
                      </a:r>
                      <a:endParaRPr lang="en-US" sz="900" dirty="0" smtClean="0">
                        <a:solidFill>
                          <a:schemeClr val="tx1"/>
                        </a:solidFill>
                        <a:effectLst/>
                      </a:endParaRPr>
                    </a:p>
                    <a:p>
                      <a:pPr marL="0" marR="0" algn="just">
                        <a:lnSpc>
                          <a:spcPct val="98000"/>
                        </a:lnSpc>
                        <a:spcBef>
                          <a:spcPts val="0"/>
                        </a:spcBef>
                        <a:spcAft>
                          <a:spcPts val="0"/>
                        </a:spcAft>
                      </a:pPr>
                      <a:r>
                        <a:rPr lang="en-GB" sz="900" dirty="0" smtClean="0">
                          <a:solidFill>
                            <a:schemeClr val="tx1"/>
                          </a:solidFill>
                          <a:effectLst/>
                        </a:rPr>
                        <a:t> </a:t>
                      </a:r>
                      <a:endParaRPr lang="en-US" sz="900" dirty="0" smtClean="0">
                        <a:solidFill>
                          <a:schemeClr val="tx1"/>
                        </a:solidFill>
                        <a:effectLst/>
                      </a:endParaRPr>
                    </a:p>
                    <a:p>
                      <a:pPr marL="0" marR="0" indent="0" algn="just" defTabSz="914400" rtl="0" eaLnBrk="1" fontAlgn="auto" latinLnBrk="0" hangingPunct="1">
                        <a:lnSpc>
                          <a:spcPct val="98000"/>
                        </a:lnSpc>
                        <a:spcBef>
                          <a:spcPts val="0"/>
                        </a:spcBef>
                        <a:spcAft>
                          <a:spcPts val="0"/>
                        </a:spcAft>
                        <a:buClrTx/>
                        <a:buSzTx/>
                        <a:buFontTx/>
                        <a:buNone/>
                        <a:tabLst/>
                        <a:defRPr/>
                      </a:pPr>
                      <a:r>
                        <a:rPr lang="en-GB" sz="1800" i="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Due to delays in the gazetting of the Rules, a change of timeframes for all national and provincial workshops</a:t>
                      </a:r>
                      <a:r>
                        <a:rPr lang="en-US" sz="1800" i="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would be required</a:t>
                      </a:r>
                      <a:endParaRPr lang="en-US" sz="1800" i="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909575">
                <a:tc>
                  <a:txBody>
                    <a:bodyPr/>
                    <a:lstStyle/>
                    <a:p>
                      <a:pPr marL="0" marR="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6 X Grievance management</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workshops conducted in Gauteng and Free State</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8000"/>
                        </a:lnSpc>
                        <a:spcBef>
                          <a:spcPts val="0"/>
                        </a:spcBef>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cs typeface="Arial" panose="020B0604020202020204" pitchFamily="34" charset="0"/>
                        </a:rPr>
                        <a:t>GP:</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1 X Workshop conducted in June ‘16</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909575">
                <a:tc>
                  <a:txBody>
                    <a:bodyPr/>
                    <a:lstStyle/>
                    <a:p>
                      <a:pPr marL="0" marR="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20 X Labour Relations workshops conducted in Mpumalanga and North West</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Arial" panose="020B0604020202020204" pitchFamily="34" charset="0"/>
                        </a:rPr>
                        <a:t>Mar 2017</a:t>
                      </a:r>
                    </a:p>
                    <a:p>
                      <a:pPr marL="0" marR="0" lvl="0" indent="0" algn="just" defTabSz="914400" rtl="0" eaLnBrk="1" fontAlgn="auto" latinLnBrk="0" hangingPunct="1">
                        <a:lnSpc>
                          <a:spcPct val="98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Arial" panose="020B0604020202020204" pitchFamily="34" charset="0"/>
                      </a:endParaRPr>
                    </a:p>
                    <a:p>
                      <a:pPr marL="0" marR="0" indent="0" algn="just">
                        <a:lnSpc>
                          <a:spcPct val="98000"/>
                        </a:lnSpc>
                        <a:spcBef>
                          <a:spcPts val="0"/>
                        </a:spcBef>
                        <a:spcAft>
                          <a:spcPts val="0"/>
                        </a:spcAft>
                        <a:buFont typeface="Arial" panose="020B0604020202020204" pitchFamily="34" charset="0"/>
                        <a:buNone/>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342900" marR="0" lvl="0" indent="-342900" algn="just">
                        <a:lnSpc>
                          <a:spcPct val="98000"/>
                        </a:lnSpc>
                        <a:spcBef>
                          <a:spcPts val="0"/>
                        </a:spcBef>
                        <a:spcAft>
                          <a:spcPts val="0"/>
                        </a:spcAft>
                        <a:buFont typeface="Symbol" panose="05050102010706020507" pitchFamily="18" charset="2"/>
                        <a:buChar char=""/>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Letters have been sent to EAs and </a:t>
                      </a:r>
                      <a:r>
                        <a:rPr lang="en-GB" sz="18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HoDs</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98000"/>
                        </a:lnSpc>
                        <a:spcBef>
                          <a:spcPts val="0"/>
                        </a:spcBef>
                        <a:spcAft>
                          <a:spcPts val="0"/>
                        </a:spcAft>
                        <a:buFont typeface="Symbol" panose="05050102010706020507" pitchFamily="18" charset="2"/>
                        <a:buChar char=""/>
                      </a:pPr>
                      <a:r>
                        <a:rPr lang="en-GB"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Preliminary information gathered. </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8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15</a:t>
            </a:fld>
            <a:endParaRPr lang="en-US" sz="1400" b="0" dirty="0"/>
          </a:p>
        </p:txBody>
      </p:sp>
    </p:spTree>
    <p:extLst>
      <p:ext uri="{BB962C8B-B14F-4D97-AF65-F5344CB8AC3E}">
        <p14:creationId xmlns:p14="http://schemas.microsoft.com/office/powerpoint/2010/main" xmlns="" val="2295259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(4)</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630867861"/>
              </p:ext>
            </p:extLst>
          </p:nvPr>
        </p:nvGraphicFramePr>
        <p:xfrm>
          <a:off x="437917" y="1196752"/>
          <a:ext cx="8404250" cy="4937760"/>
        </p:xfrm>
        <a:graphic>
          <a:graphicData uri="http://schemas.openxmlformats.org/drawingml/2006/table">
            <a:tbl>
              <a:tblPr bandRow="1">
                <a:tableStyleId>{8FD4443E-F989-4FC4-A0C8-D5A2AF1F390B}</a:tableStyleId>
              </a:tblPr>
              <a:tblGrid>
                <a:gridCol w="2448272"/>
                <a:gridCol w="1152128"/>
                <a:gridCol w="4443809"/>
                <a:gridCol w="360041"/>
              </a:tblGrid>
              <a:tr h="131422">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051373">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Draft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report on the i</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nvestigation into the implementation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court orders and arbitration awards by departments and implications for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relations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Feb</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GB" sz="1800" dirty="0" smtClean="0">
                          <a:solidFill>
                            <a:schemeClr val="tx1"/>
                          </a:solidFill>
                          <a:effectLst/>
                          <a:latin typeface="+mn-lt"/>
                        </a:rPr>
                        <a:t>Project introduced to departments during May 2016</a:t>
                      </a:r>
                    </a:p>
                    <a:p>
                      <a:pPr marL="285750" marR="0" indent="-285750" algn="just">
                        <a:lnSpc>
                          <a:spcPct val="90000"/>
                        </a:lnSpc>
                        <a:spcBef>
                          <a:spcPts val="0"/>
                        </a:spcBef>
                        <a:spcAft>
                          <a:spcPts val="0"/>
                        </a:spcAft>
                        <a:buFont typeface="Arial" panose="020B0604020202020204" pitchFamily="34" charset="0"/>
                        <a:buChar char="•"/>
                      </a:pPr>
                      <a:r>
                        <a:rPr lang="en-GB" sz="1800" dirty="0" smtClean="0">
                          <a:solidFill>
                            <a:schemeClr val="tx1"/>
                          </a:solidFill>
                          <a:effectLst/>
                          <a:latin typeface="+mn-lt"/>
                        </a:rPr>
                        <a:t>Database was developed during June 2016 and capturing of data obtained from stakeholders (</a:t>
                      </a:r>
                      <a:r>
                        <a:rPr lang="en-GB" sz="1800" baseline="0" dirty="0" smtClean="0">
                          <a:solidFill>
                            <a:schemeClr val="tx1"/>
                          </a:solidFill>
                          <a:effectLst/>
                          <a:latin typeface="+mn-lt"/>
                        </a:rPr>
                        <a:t>e.g. CCMA) commenced</a:t>
                      </a:r>
                      <a:endParaRPr lang="en-GB" sz="1800" dirty="0" smtClean="0">
                        <a:solidFill>
                          <a:schemeClr val="tx1"/>
                        </a:solidFill>
                        <a:effectLst/>
                        <a:latin typeface="+mn-lt"/>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65710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Factsheet on compliance with the submission of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Performance Agreements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Departments are required to submit PAs to DPME and Premier’s Offices and provide copies to the PSC for oversight purposes. </a:t>
                      </a:r>
                    </a:p>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Received 8 copies of PAs of national departments and all PAs received were acknowledged in writing. Due date for filing PAs was 30 June 2016</a:t>
                      </a:r>
                    </a:p>
                    <a:p>
                      <a:pPr marL="285750" marR="0" indent="-285750" algn="just">
                        <a:lnSpc>
                          <a:spcPct val="90000"/>
                        </a:lnSpc>
                        <a:spcBef>
                          <a:spcPts val="0"/>
                        </a:spcBef>
                        <a:spcAft>
                          <a:spcPts val="0"/>
                        </a:spcAft>
                        <a:buFont typeface="Arial" panose="020B0604020202020204" pitchFamily="34" charset="0"/>
                        <a:buChar cha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To engage DPME and Premier’s Offices for update on PAs in order to prepare a factsheet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16</a:t>
            </a:fld>
            <a:endParaRPr lang="en-US" sz="1400" b="0" dirty="0"/>
          </a:p>
        </p:txBody>
      </p:sp>
    </p:spTree>
    <p:extLst>
      <p:ext uri="{BB962C8B-B14F-4D97-AF65-F5344CB8AC3E}">
        <p14:creationId xmlns:p14="http://schemas.microsoft.com/office/powerpoint/2010/main" xmlns="" val="887934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pPr>
              <a:lnSpc>
                <a:spcPct val="90000"/>
              </a:lnSpc>
            </a:pPr>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(5)</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81962799"/>
              </p:ext>
            </p:extLst>
          </p:nvPr>
        </p:nvGraphicFramePr>
        <p:xfrm>
          <a:off x="467544" y="1196752"/>
          <a:ext cx="8404250" cy="4937760"/>
        </p:xfrm>
        <a:graphic>
          <a:graphicData uri="http://schemas.openxmlformats.org/drawingml/2006/table">
            <a:tbl>
              <a:tblPr bandRow="1">
                <a:tableStyleId>{8FD4443E-F989-4FC4-A0C8-D5A2AF1F390B}</a:tableStyleId>
              </a:tblPr>
              <a:tblGrid>
                <a:gridCol w="2448272"/>
                <a:gridCol w="1152128"/>
                <a:gridCol w="4443809"/>
                <a:gridCol w="360041"/>
              </a:tblGrid>
              <a:tr h="131422">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tx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657108">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on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compliance with the Minister for Public Service and Administration deviation on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evaluations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The MPSA has not issued any </a:t>
                      </a:r>
                      <a:r>
                        <a:rPr lang="en-GB" sz="1800" dirty="0" err="1" smtClean="0">
                          <a:solidFill>
                            <a:schemeClr val="tx1"/>
                          </a:solidFill>
                          <a:effectLst/>
                          <a:latin typeface="+mn-lt"/>
                          <a:ea typeface="Times New Roman" panose="02020603050405020304" pitchFamily="18" charset="0"/>
                          <a:cs typeface="Arial" panose="020B0604020202020204" pitchFamily="34" charset="0"/>
                        </a:rPr>
                        <a:t>HoD</a:t>
                      </a:r>
                      <a:r>
                        <a:rPr lang="en-GB" sz="1800" dirty="0" smtClean="0">
                          <a:solidFill>
                            <a:schemeClr val="tx1"/>
                          </a:solidFill>
                          <a:effectLst/>
                          <a:latin typeface="+mn-lt"/>
                          <a:ea typeface="Times New Roman" panose="02020603050405020304" pitchFamily="18" charset="0"/>
                          <a:cs typeface="Arial" panose="020B0604020202020204" pitchFamily="34" charset="0"/>
                        </a:rPr>
                        <a:t> Evaluation deviation for 2015/16.  It is expected that</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a:t>
                      </a:r>
                      <a:r>
                        <a:rPr lang="en-GB" sz="1800" dirty="0" smtClean="0">
                          <a:solidFill>
                            <a:schemeClr val="tx1"/>
                          </a:solidFill>
                          <a:effectLst/>
                          <a:latin typeface="+mn-lt"/>
                          <a:ea typeface="Times New Roman" panose="02020603050405020304" pitchFamily="18" charset="0"/>
                          <a:cs typeface="Arial" panose="020B0604020202020204" pitchFamily="34" charset="0"/>
                        </a:rPr>
                        <a:t>clarity on this matter will be provided around August/September 2016</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Font typeface="Arial" panose="020B0604020202020204" pitchFamily="34" charset="0"/>
                        <a:buNone/>
                      </a:pP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657108">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Report on recruitment, retention, career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pathing</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and </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utilisation</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of Senior Manage-</a:t>
                      </a:r>
                      <a:r>
                        <a:rPr lang="en-US" sz="1800" dirty="0" err="1" smtClean="0">
                          <a:solidFill>
                            <a:schemeClr val="tx1"/>
                          </a:solidFill>
                          <a:effectLst/>
                          <a:latin typeface="+mn-lt"/>
                          <a:ea typeface="Times New Roman" panose="02020603050405020304" pitchFamily="18" charset="0"/>
                          <a:cs typeface="Times New Roman" panose="02020603050405020304" pitchFamily="18" charset="0"/>
                        </a:rPr>
                        <a:t>ment</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 Service expertise and skills in the Public Service and commencement with arrangements to host a roundtable discussion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100000"/>
                        </a:lnSpc>
                        <a:spcBef>
                          <a:spcPts val="0"/>
                        </a:spcBef>
                        <a:spcAft>
                          <a:spcPts val="0"/>
                        </a:spcAft>
                        <a:buFont typeface="Arial" panose="020B0604020202020204" pitchFamily="34" charset="0"/>
                        <a:buNone/>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tabLst>
                          <a:tab pos="1234440" algn="r"/>
                        </a:tabLst>
                      </a:pPr>
                      <a:r>
                        <a:rPr lang="en-GB" sz="1800" dirty="0" smtClean="0">
                          <a:solidFill>
                            <a:schemeClr val="tx1"/>
                          </a:solidFill>
                          <a:effectLst/>
                          <a:latin typeface="+mn-lt"/>
                          <a:ea typeface="Times New Roman" panose="02020603050405020304" pitchFamily="18" charset="0"/>
                          <a:cs typeface="Arial" panose="020B0604020202020204" pitchFamily="34" charset="0"/>
                        </a:rPr>
                        <a:t>Literature review conducted and draft working document developed</a:t>
                      </a:r>
                      <a:endParaRPr lang="en-US" sz="10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1234440" algn="r"/>
                        </a:tabLst>
                      </a:pPr>
                      <a:endParaRPr lang="en-GB" sz="1000" dirty="0" smtClean="0">
                        <a:solidFill>
                          <a:schemeClr val="tx1"/>
                        </a:solidFill>
                        <a:effectLst/>
                        <a:latin typeface="+mn-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1234440" algn="r"/>
                        </a:tabLst>
                      </a:pPr>
                      <a:r>
                        <a:rPr lang="en-GB" sz="1800" dirty="0" smtClean="0">
                          <a:solidFill>
                            <a:schemeClr val="tx1"/>
                          </a:solidFill>
                          <a:effectLst/>
                          <a:latin typeface="+mn-lt"/>
                          <a:ea typeface="Times New Roman" panose="02020603050405020304" pitchFamily="18" charset="0"/>
                          <a:cs typeface="Arial" panose="020B0604020202020204" pitchFamily="34" charset="0"/>
                        </a:rPr>
                        <a:t>Letters sent to national departments, SOEs and private companies in June 2016 to introduce the project and obtain details of liaison persons for purposes of data collection</a:t>
                      </a:r>
                    </a:p>
                    <a:p>
                      <a:pPr marL="0" marR="0" algn="just">
                        <a:lnSpc>
                          <a:spcPct val="100000"/>
                        </a:lnSpc>
                        <a:spcBef>
                          <a:spcPts val="0"/>
                        </a:spcBef>
                        <a:spcAft>
                          <a:spcPts val="0"/>
                        </a:spcAft>
                        <a:tabLst>
                          <a:tab pos="1234440" algn="r"/>
                        </a:tabLst>
                      </a:pPr>
                      <a:endParaRPr lang="en-GB" sz="1200" baseline="0" dirty="0" smtClean="0">
                        <a:solidFill>
                          <a:schemeClr val="tx1"/>
                        </a:solidFill>
                        <a:effectLst/>
                        <a:latin typeface="+mn-lt"/>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tabLst>
                          <a:tab pos="1234440" algn="r"/>
                        </a:tabLst>
                      </a:pPr>
                      <a:r>
                        <a:rPr lang="en-GB" sz="1800" baseline="0" dirty="0" smtClean="0">
                          <a:solidFill>
                            <a:schemeClr val="tx1"/>
                          </a:solidFill>
                          <a:effectLst/>
                          <a:latin typeface="+mn-lt"/>
                          <a:ea typeface="Times New Roman" panose="02020603050405020304" pitchFamily="18" charset="0"/>
                          <a:cs typeface="Arial" panose="020B0604020202020204" pitchFamily="34" charset="0"/>
                        </a:rPr>
                        <a:t>Draft questionnaires and interview schedule developed</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17</a:t>
            </a:fld>
            <a:endParaRPr lang="en-US" sz="1400" b="0" dirty="0"/>
          </a:p>
        </p:txBody>
      </p:sp>
    </p:spTree>
    <p:extLst>
      <p:ext uri="{BB962C8B-B14F-4D97-AF65-F5344CB8AC3E}">
        <p14:creationId xmlns:p14="http://schemas.microsoft.com/office/powerpoint/2010/main" xmlns="" val="34710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893928"/>
          </a:xfrm>
        </p:spPr>
        <p:txBody>
          <a:bodyPr/>
          <a:lstStyle/>
          <a:p>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(6)</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381244245"/>
              </p:ext>
            </p:extLst>
          </p:nvPr>
        </p:nvGraphicFramePr>
        <p:xfrm>
          <a:off x="323528" y="1268760"/>
          <a:ext cx="8489496" cy="4908995"/>
        </p:xfrm>
        <a:graphic>
          <a:graphicData uri="http://schemas.openxmlformats.org/drawingml/2006/table">
            <a:tbl>
              <a:tblPr bandRow="1">
                <a:tableStyleId>{8FD4443E-F989-4FC4-A0C8-D5A2AF1F390B}</a:tableStyleId>
              </a:tblPr>
              <a:tblGrid>
                <a:gridCol w="2592190"/>
                <a:gridCol w="1188513"/>
                <a:gridCol w="4356201"/>
                <a:gridCol w="352592"/>
              </a:tblGrid>
              <a:tr h="200610">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8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8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200610">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Factsheet on the career incidents of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HoDs</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produced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88000"/>
                        </a:lnSpc>
                        <a:spcBef>
                          <a:spcPts val="0"/>
                        </a:spcBef>
                        <a:spcAft>
                          <a:spcPts val="0"/>
                        </a:spcAft>
                        <a:buClrTx/>
                        <a:buSzTx/>
                        <a:buFont typeface="Arial" panose="020B0604020202020204" pitchFamily="34" charset="0"/>
                        <a:buNone/>
                        <a:tabLst/>
                        <a:defRPr/>
                      </a:pPr>
                      <a:r>
                        <a:rPr lang="en-US" sz="1800" kern="1200" dirty="0" smtClean="0">
                          <a:solidFill>
                            <a:schemeClr val="tx1"/>
                          </a:solidFill>
                          <a:effectLst/>
                          <a:latin typeface="+mn-lt"/>
                          <a:ea typeface="+mn-ea"/>
                          <a:cs typeface="+mn-cs"/>
                        </a:rPr>
                        <a:t>The PSC’s new approach on the monitoring of career incidents of </a:t>
                      </a:r>
                      <a:r>
                        <a:rPr lang="en-US" sz="1800" kern="1200" dirty="0" err="1" smtClean="0">
                          <a:solidFill>
                            <a:schemeClr val="tx1"/>
                          </a:solidFill>
                          <a:effectLst/>
                          <a:latin typeface="+mn-lt"/>
                          <a:ea typeface="+mn-ea"/>
                          <a:cs typeface="+mn-cs"/>
                        </a:rPr>
                        <a:t>HoD</a:t>
                      </a:r>
                      <a:r>
                        <a:rPr lang="en-US" sz="1800" kern="1200" dirty="0" smtClean="0">
                          <a:solidFill>
                            <a:schemeClr val="tx1"/>
                          </a:solidFill>
                          <a:effectLst/>
                          <a:latin typeface="+mn-lt"/>
                          <a:ea typeface="+mn-ea"/>
                          <a:cs typeface="+mn-cs"/>
                        </a:rPr>
                        <a:t> presented to the G&amp;A Cluster and accepted</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by FOSAD MANCO in June 2016</a:t>
                      </a:r>
                    </a:p>
                    <a:p>
                      <a:pPr marL="0" marR="0" indent="0" algn="just" defTabSz="914400" rtl="0" eaLnBrk="1" fontAlgn="auto" latinLnBrk="0" hangingPunct="1">
                        <a:lnSpc>
                          <a:spcPct val="88000"/>
                        </a:lnSpc>
                        <a:spcBef>
                          <a:spcPts val="0"/>
                        </a:spcBef>
                        <a:spcAft>
                          <a:spcPts val="0"/>
                        </a:spcAft>
                        <a:buClrTx/>
                        <a:buSzTx/>
                        <a:buFont typeface="Arial" panose="020B0604020202020204" pitchFamily="34" charset="0"/>
                        <a:buNone/>
                        <a:tabLst/>
                        <a:defRPr/>
                      </a:pPr>
                      <a:endParaRPr lang="en-US" sz="600" kern="1200" dirty="0" smtClean="0">
                        <a:solidFill>
                          <a:schemeClr val="tx1"/>
                        </a:solidFill>
                        <a:effectLst/>
                        <a:latin typeface="+mn-lt"/>
                        <a:ea typeface="+mn-ea"/>
                        <a:cs typeface="+mn-cs"/>
                      </a:endParaRPr>
                    </a:p>
                    <a:p>
                      <a:pPr marL="0" marR="0" indent="0" algn="just" defTabSz="914400" rtl="0" eaLnBrk="1" fontAlgn="auto" latinLnBrk="0" hangingPunct="1">
                        <a:lnSpc>
                          <a:spcPct val="88000"/>
                        </a:lnSpc>
                        <a:spcBef>
                          <a:spcPts val="0"/>
                        </a:spcBef>
                        <a:spcAft>
                          <a:spcPts val="0"/>
                        </a:spcAft>
                        <a:buClrTx/>
                        <a:buSzTx/>
                        <a:buFont typeface="Arial" panose="020B0604020202020204" pitchFamily="34" charset="0"/>
                        <a:buNone/>
                        <a:tabLst/>
                        <a:defRPr/>
                      </a:pPr>
                      <a:r>
                        <a:rPr lang="en-US" sz="1800" kern="1200" dirty="0" smtClean="0">
                          <a:solidFill>
                            <a:schemeClr val="tx1"/>
                          </a:solidFill>
                          <a:effectLst/>
                          <a:latin typeface="+mn-lt"/>
                          <a:ea typeface="+mn-ea"/>
                          <a:cs typeface="+mn-cs"/>
                        </a:rPr>
                        <a:t>Letters to national departments to identify liaison persons for the purposes of data collection were sent in June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401219">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assessment of the verification of qualifications of SMS members in</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the Eastern Cape Province</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Letters sent to EAs</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baseline="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HoDs</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in June 2016 introducing the project</a:t>
                      </a:r>
                    </a:p>
                    <a:p>
                      <a:pPr marL="0" marR="0" indent="0" algn="just">
                        <a:lnSpc>
                          <a:spcPct val="88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8000"/>
                        </a:lnSpc>
                        <a:spcBef>
                          <a:spcPts val="0"/>
                        </a:spcBef>
                        <a:spcAft>
                          <a:spcPts val="0"/>
                        </a:spcAft>
                        <a:buFont typeface="Arial" panose="020B0604020202020204" pitchFamily="34" charset="0"/>
                        <a:buNone/>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Data collection in progress</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401219">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assessment of the effects of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organisational</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restructuring on service delivery in Gauteng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8000"/>
                        </a:lnSpc>
                        <a:spcBef>
                          <a:spcPts val="0"/>
                        </a:spcBef>
                        <a:spcAft>
                          <a:spcPts val="0"/>
                        </a:spcAft>
                        <a:buFont typeface="Arial" panose="020B0604020202020204" pitchFamily="34" charset="0"/>
                        <a:buNone/>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Draft report in progress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18</a:t>
            </a:fld>
            <a:endParaRPr lang="en-US" sz="1400" b="0" dirty="0"/>
          </a:p>
        </p:txBody>
      </p:sp>
    </p:spTree>
    <p:extLst>
      <p:ext uri="{BB962C8B-B14F-4D97-AF65-F5344CB8AC3E}">
        <p14:creationId xmlns:p14="http://schemas.microsoft.com/office/powerpoint/2010/main" xmlns="" val="4037923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US" sz="3200" dirty="0">
                <a:solidFill>
                  <a:srgbClr val="993300"/>
                </a:solidFill>
                <a:latin typeface="Berlin Sans FB Demi" panose="020E0802020502020306" pitchFamily="34" charset="0"/>
              </a:rPr>
              <a:t>PROGRAMME 2: </a:t>
            </a:r>
            <a:r>
              <a:rPr lang="en-US" sz="3200" dirty="0" smtClean="0">
                <a:solidFill>
                  <a:srgbClr val="993300"/>
                </a:solidFill>
                <a:latin typeface="Berlin Sans FB Demi" panose="020E0802020502020306" pitchFamily="34" charset="0"/>
              </a:rPr>
              <a:t>LMP (7)</a:t>
            </a:r>
            <a:endParaRPr lang="en-US" sz="3200" dirty="0">
              <a:solidFill>
                <a:srgbClr val="993300"/>
              </a:solidFill>
              <a:latin typeface="Berlin Sans FB Demi" panose="020E0802020502020306"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87794291"/>
              </p:ext>
            </p:extLst>
          </p:nvPr>
        </p:nvGraphicFramePr>
        <p:xfrm>
          <a:off x="467544" y="1484785"/>
          <a:ext cx="8229599" cy="4197096"/>
        </p:xfrm>
        <a:graphic>
          <a:graphicData uri="http://schemas.openxmlformats.org/drawingml/2006/table">
            <a:tbl>
              <a:tblPr bandRow="1">
                <a:tableStyleId>{8FD4443E-F989-4FC4-A0C8-D5A2AF1F390B}</a:tableStyleId>
              </a:tblPr>
              <a:tblGrid>
                <a:gridCol w="3456384"/>
                <a:gridCol w="1224136"/>
                <a:gridCol w="3240360"/>
                <a:gridCol w="308719"/>
              </a:tblGrid>
              <a:tr h="200610">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003048">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Report on the investigation into the management of the Department of Health: Western Cape: Policy on Incapacity Leave and Ill-health Retirement application process and potential problems leading to an increase in the number of PILIR-related grievances received by the PSC</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Project discussed with Health officials in May 2016</a:t>
                      </a:r>
                    </a:p>
                    <a:p>
                      <a:pPr marL="0" marR="0" indent="0" algn="just">
                        <a:lnSpc>
                          <a:spcPct val="90000"/>
                        </a:lnSpc>
                        <a:spcBef>
                          <a:spcPts val="0"/>
                        </a:spcBef>
                        <a:spcAft>
                          <a:spcPts val="0"/>
                        </a:spcAft>
                        <a:buFont typeface="Arial" panose="020B0604020202020204" pitchFamily="34" charset="0"/>
                        <a:buNone/>
                      </a:pP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Letter to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HoD</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for</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Health advising of commencement of  project in May 2016</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766099">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X Good practice communiqué for </a:t>
                      </a:r>
                      <a:r>
                        <a:rPr lang="en-US" sz="18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labour</a:t>
                      </a: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relations and human resource practitioners focusing on PSC recommendations in the Northern Cape emanating from grievances produced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800" kern="1200" dirty="0" smtClean="0">
                          <a:solidFill>
                            <a:schemeClr val="dk1"/>
                          </a:solidFill>
                          <a:effectLst/>
                          <a:latin typeface="+mn-lt"/>
                          <a:ea typeface="+mn-ea"/>
                          <a:cs typeface="+mn-cs"/>
                        </a:rPr>
                        <a:t>First Communiqué to Labour Relations and Human Resource Practitioners in the NC Provincial Departments in progress</a:t>
                      </a:r>
                      <a:endPar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19</a:t>
            </a:fld>
            <a:endParaRPr lang="en-US" sz="1400" b="0" dirty="0"/>
          </a:p>
        </p:txBody>
      </p:sp>
    </p:spTree>
    <p:extLst>
      <p:ext uri="{BB962C8B-B14F-4D97-AF65-F5344CB8AC3E}">
        <p14:creationId xmlns:p14="http://schemas.microsoft.com/office/powerpoint/2010/main" xmlns="" val="363933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duotone>
              <a:schemeClr val="accent1">
                <a:shade val="45000"/>
                <a:satMod val="135000"/>
              </a:schemeClr>
              <a:prstClr val="white"/>
            </a:duotone>
          </a:blip>
          <a:srcRect l="23164" t="2898" r="12294"/>
          <a:stretch/>
        </p:blipFill>
        <p:spPr>
          <a:xfrm>
            <a:off x="23603" y="1136055"/>
            <a:ext cx="8940886" cy="5245695"/>
          </a:xfrm>
          <a:prstGeom prst="rect">
            <a:avLst/>
          </a:prstGeom>
        </p:spPr>
      </p:pic>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2</a:t>
            </a:fld>
            <a:endParaRPr lang="en-US" sz="1400" b="0" dirty="0"/>
          </a:p>
        </p:txBody>
      </p:sp>
      <p:sp>
        <p:nvSpPr>
          <p:cNvPr id="8" name="Rectangle 2"/>
          <p:cNvSpPr txBox="1">
            <a:spLocks noChangeArrowheads="1"/>
          </p:cNvSpPr>
          <p:nvPr/>
        </p:nvSpPr>
        <p:spPr bwMode="auto">
          <a:xfrm>
            <a:off x="323528" y="620852"/>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a:solidFill>
                  <a:srgbClr val="993300"/>
                </a:solidFill>
                <a:latin typeface="Berlin Sans FB Demi" pitchFamily="34" charset="0"/>
              </a:rPr>
              <a:t>PRESENTATION OUTLINE</a:t>
            </a:r>
          </a:p>
        </p:txBody>
      </p:sp>
      <p:sp>
        <p:nvSpPr>
          <p:cNvPr id="2" name="Rectangle 1"/>
          <p:cNvSpPr/>
          <p:nvPr/>
        </p:nvSpPr>
        <p:spPr>
          <a:xfrm>
            <a:off x="755576" y="1556792"/>
            <a:ext cx="8136904" cy="2805320"/>
          </a:xfrm>
          <a:prstGeom prst="rect">
            <a:avLst/>
          </a:prstGeom>
        </p:spPr>
        <p:txBody>
          <a:bodyPr wrap="square">
            <a:spAutoFit/>
          </a:bodyPr>
          <a:lstStyle/>
          <a:p>
            <a:pPr marL="395288" lvl="0" indent="-395288" algn="l">
              <a:lnSpc>
                <a:spcPct val="150000"/>
              </a:lnSpc>
              <a:buFontTx/>
              <a:buChar char="•"/>
            </a:pPr>
            <a:r>
              <a:rPr lang="en-US" sz="2000" b="0" dirty="0" smtClean="0">
                <a:solidFill>
                  <a:srgbClr val="000000"/>
                </a:solidFill>
                <a:ea typeface="MS PGothic" pitchFamily="34" charset="-128"/>
              </a:rPr>
              <a:t>Introduction</a:t>
            </a:r>
          </a:p>
          <a:p>
            <a:pPr marL="395288" lvl="0" indent="-395288" algn="l">
              <a:lnSpc>
                <a:spcPct val="150000"/>
              </a:lnSpc>
              <a:buFontTx/>
              <a:buChar char="•"/>
            </a:pPr>
            <a:r>
              <a:rPr lang="en-US" sz="2000" b="0" dirty="0" smtClean="0">
                <a:solidFill>
                  <a:srgbClr val="000000"/>
                </a:solidFill>
                <a:ea typeface="MS PGothic" pitchFamily="34" charset="-128"/>
              </a:rPr>
              <a:t>Summary of performance</a:t>
            </a:r>
          </a:p>
          <a:p>
            <a:pPr marL="395288" lvl="0" indent="-395288" algn="l">
              <a:lnSpc>
                <a:spcPct val="150000"/>
              </a:lnSpc>
              <a:buFontTx/>
              <a:buChar char="•"/>
            </a:pPr>
            <a:r>
              <a:rPr lang="en-US" sz="2000" b="0" dirty="0" smtClean="0">
                <a:solidFill>
                  <a:srgbClr val="000000"/>
                </a:solidFill>
                <a:ea typeface="MS PGothic" pitchFamily="34" charset="-128"/>
              </a:rPr>
              <a:t>Leadership </a:t>
            </a:r>
            <a:r>
              <a:rPr lang="en-US" sz="2000" b="0" dirty="0">
                <a:solidFill>
                  <a:srgbClr val="000000"/>
                </a:solidFill>
                <a:ea typeface="MS PGothic" pitchFamily="34" charset="-128"/>
              </a:rPr>
              <a:t>and Management Practice (LMP</a:t>
            </a:r>
            <a:r>
              <a:rPr lang="en-US" sz="2000" b="0" dirty="0" smtClean="0">
                <a:solidFill>
                  <a:srgbClr val="000000"/>
                </a:solidFill>
                <a:ea typeface="MS PGothic" pitchFamily="34" charset="-128"/>
              </a:rPr>
              <a:t>) Branch</a:t>
            </a:r>
            <a:endParaRPr lang="en-US" sz="2000" b="0" dirty="0">
              <a:solidFill>
                <a:srgbClr val="000000"/>
              </a:solidFill>
              <a:ea typeface="MS PGothic" pitchFamily="34" charset="-128"/>
            </a:endParaRPr>
          </a:p>
          <a:p>
            <a:pPr marL="395288" indent="-395288" algn="l">
              <a:lnSpc>
                <a:spcPct val="150000"/>
              </a:lnSpc>
              <a:buFontTx/>
              <a:buChar char="•"/>
            </a:pPr>
            <a:r>
              <a:rPr lang="en-US" sz="2000" b="0" dirty="0" smtClean="0">
                <a:solidFill>
                  <a:srgbClr val="000000"/>
                </a:solidFill>
                <a:ea typeface="MS PGothic" pitchFamily="34" charset="-128"/>
              </a:rPr>
              <a:t>Monitoring </a:t>
            </a:r>
            <a:r>
              <a:rPr lang="en-US" sz="2000" b="0" dirty="0">
                <a:solidFill>
                  <a:srgbClr val="000000"/>
                </a:solidFill>
                <a:ea typeface="MS PGothic" pitchFamily="34" charset="-128"/>
              </a:rPr>
              <a:t>and Evaluation (M&amp;E) </a:t>
            </a:r>
            <a:r>
              <a:rPr lang="en-US" sz="2000" b="0" dirty="0" smtClean="0">
                <a:solidFill>
                  <a:srgbClr val="000000"/>
                </a:solidFill>
                <a:ea typeface="MS PGothic" pitchFamily="34" charset="-128"/>
              </a:rPr>
              <a:t>Branch</a:t>
            </a:r>
            <a:endParaRPr lang="en-US" sz="2000" b="0" dirty="0">
              <a:solidFill>
                <a:srgbClr val="000000"/>
              </a:solidFill>
              <a:ea typeface="MS PGothic" pitchFamily="34" charset="-128"/>
            </a:endParaRPr>
          </a:p>
          <a:p>
            <a:pPr marL="395288" indent="-395288" algn="l">
              <a:lnSpc>
                <a:spcPct val="150000"/>
              </a:lnSpc>
              <a:buFontTx/>
              <a:buChar char="•"/>
            </a:pPr>
            <a:r>
              <a:rPr lang="en-US" sz="2000" b="0" dirty="0" smtClean="0">
                <a:solidFill>
                  <a:srgbClr val="000000"/>
                </a:solidFill>
                <a:ea typeface="MS PGothic" pitchFamily="34" charset="-128"/>
              </a:rPr>
              <a:t>Integrity </a:t>
            </a:r>
            <a:r>
              <a:rPr lang="en-US" sz="2000" b="0" dirty="0">
                <a:solidFill>
                  <a:srgbClr val="000000"/>
                </a:solidFill>
                <a:ea typeface="MS PGothic" pitchFamily="34" charset="-128"/>
              </a:rPr>
              <a:t>and </a:t>
            </a:r>
            <a:r>
              <a:rPr lang="en-US" sz="2000" b="0" dirty="0" smtClean="0">
                <a:solidFill>
                  <a:srgbClr val="000000"/>
                </a:solidFill>
                <a:ea typeface="MS PGothic" pitchFamily="34" charset="-128"/>
              </a:rPr>
              <a:t>Anti-Corruption (IAC</a:t>
            </a:r>
            <a:r>
              <a:rPr lang="en-US" sz="2000" b="0" dirty="0">
                <a:solidFill>
                  <a:srgbClr val="000000"/>
                </a:solidFill>
                <a:ea typeface="MS PGothic" pitchFamily="34" charset="-128"/>
              </a:rPr>
              <a:t>) </a:t>
            </a:r>
            <a:r>
              <a:rPr lang="en-US" sz="2000" b="0" dirty="0" smtClean="0">
                <a:solidFill>
                  <a:srgbClr val="000000"/>
                </a:solidFill>
                <a:ea typeface="MS PGothic" pitchFamily="34" charset="-128"/>
              </a:rPr>
              <a:t>Branch</a:t>
            </a:r>
          </a:p>
          <a:p>
            <a:pPr marL="395288" indent="-395288" algn="l">
              <a:lnSpc>
                <a:spcPct val="150000"/>
              </a:lnSpc>
              <a:buFontTx/>
              <a:buChar char="•"/>
            </a:pPr>
            <a:r>
              <a:rPr lang="en-US" sz="2000" b="0" dirty="0" smtClean="0">
                <a:solidFill>
                  <a:srgbClr val="000000"/>
                </a:solidFill>
              </a:rPr>
              <a:t>Conclusion</a:t>
            </a:r>
            <a:endParaRPr lang="en-US" sz="2000" b="0" dirty="0" smtClean="0">
              <a:solidFill>
                <a:srgbClr val="000000"/>
              </a:solidFill>
              <a:ea typeface="MS PGothic" pitchFamily="34" charset="-128"/>
            </a:endParaRPr>
          </a:p>
        </p:txBody>
      </p:sp>
    </p:spTree>
    <p:extLst>
      <p:ext uri="{BB962C8B-B14F-4D97-AF65-F5344CB8AC3E}">
        <p14:creationId xmlns:p14="http://schemas.microsoft.com/office/powerpoint/2010/main" xmlns="" val="33281214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034" y="-1905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rotWithShape="1">
          <a:blip r:embed="rId4" cstate="print">
            <a:duotone>
              <a:prstClr val="black"/>
              <a:schemeClr val="accent1">
                <a:tint val="45000"/>
                <a:satMod val="400000"/>
              </a:schemeClr>
            </a:duotone>
          </a:blip>
          <a:srcRect l="2984" t="4790" r="2995" b="4217"/>
          <a:stretch/>
        </p:blipFill>
        <p:spPr>
          <a:xfrm>
            <a:off x="2389315" y="4302672"/>
            <a:ext cx="4392488" cy="2649437"/>
          </a:xfrm>
          <a:prstGeom prst="rect">
            <a:avLst/>
          </a:prstGeom>
          <a:ln>
            <a:noFill/>
          </a:ln>
          <a:effectLst>
            <a:softEdge rad="112500"/>
          </a:effectLst>
        </p:spPr>
      </p:pic>
      <p:sp>
        <p:nvSpPr>
          <p:cNvPr id="2" name="TextBox 1"/>
          <p:cNvSpPr txBox="1"/>
          <p:nvPr/>
        </p:nvSpPr>
        <p:spPr>
          <a:xfrm>
            <a:off x="467544" y="2852936"/>
            <a:ext cx="8640960" cy="1446550"/>
          </a:xfrm>
          <a:prstGeom prst="rect">
            <a:avLst/>
          </a:prstGeom>
          <a:noFill/>
        </p:spPr>
        <p:txBody>
          <a:bodyPr wrap="square" rtlCol="0">
            <a:spAutoFit/>
          </a:bodyPr>
          <a:lstStyle/>
          <a:p>
            <a:r>
              <a:rPr lang="en-US" sz="4400" dirty="0" smtClean="0">
                <a:solidFill>
                  <a:schemeClr val="accent1">
                    <a:lumMod val="25000"/>
                  </a:schemeClr>
                </a:solidFill>
                <a:latin typeface="Berlin Sans FB Demi" pitchFamily="34" charset="0"/>
              </a:rPr>
              <a:t>PROGRAMME 3: </a:t>
            </a:r>
          </a:p>
          <a:p>
            <a:r>
              <a:rPr lang="en-US" sz="4400" dirty="0" smtClean="0">
                <a:solidFill>
                  <a:schemeClr val="accent1">
                    <a:lumMod val="25000"/>
                  </a:schemeClr>
                </a:solidFill>
                <a:latin typeface="Berlin Sans FB Demi" pitchFamily="34" charset="0"/>
              </a:rPr>
              <a:t>MONITORING AND EVALUATION</a:t>
            </a:r>
            <a:endParaRPr lang="en-US" sz="4400" dirty="0">
              <a:solidFill>
                <a:schemeClr val="accent1">
                  <a:lumMod val="25000"/>
                </a:schemeClr>
              </a:solidFill>
              <a:latin typeface="Berlin Sans FB Demi" pitchFamily="34" charset="0"/>
            </a:endParaRPr>
          </a:p>
        </p:txBody>
      </p:sp>
    </p:spTree>
    <p:extLst>
      <p:ext uri="{BB962C8B-B14F-4D97-AF65-F5344CB8AC3E}">
        <p14:creationId xmlns:p14="http://schemas.microsoft.com/office/powerpoint/2010/main" xmlns="" val="131906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(1)</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4010090006"/>
              </p:ext>
            </p:extLst>
          </p:nvPr>
        </p:nvGraphicFramePr>
        <p:xfrm>
          <a:off x="467544" y="1340768"/>
          <a:ext cx="8229601" cy="4830318"/>
        </p:xfrm>
        <a:graphic>
          <a:graphicData uri="http://schemas.openxmlformats.org/drawingml/2006/table">
            <a:tbl>
              <a:tblPr bandRow="1">
                <a:tableStyleId>{8FD4443E-F989-4FC4-A0C8-D5A2AF1F390B}</a:tableStyleId>
              </a:tblPr>
              <a:tblGrid>
                <a:gridCol w="3240361"/>
                <a:gridCol w="1296144"/>
                <a:gridCol w="3293193"/>
                <a:gridCol w="399903"/>
              </a:tblGrid>
              <a:tr h="38960">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38960">
                <a:tc>
                  <a:txBody>
                    <a:bodyPr/>
                    <a:lstStyle/>
                    <a:p>
                      <a:pPr marL="0" marR="0" algn="just">
                        <a:lnSpc>
                          <a:spcPct val="95000"/>
                        </a:lnSpc>
                        <a:spcBef>
                          <a:spcPts val="0"/>
                        </a:spcBef>
                        <a:spcAft>
                          <a:spcPts val="0"/>
                        </a:spcAft>
                      </a:pPr>
                      <a:r>
                        <a:rPr lang="en-ZA" sz="1800" u="none" dirty="0" smtClean="0">
                          <a:solidFill>
                            <a:schemeClr val="tx1"/>
                          </a:solidFill>
                          <a:effectLst/>
                        </a:rPr>
                        <a:t>Warehouse</a:t>
                      </a:r>
                      <a:r>
                        <a:rPr lang="en-ZA" sz="1800" u="none" baseline="0" dirty="0" smtClean="0">
                          <a:solidFill>
                            <a:schemeClr val="tx1"/>
                          </a:solidFill>
                          <a:effectLst/>
                        </a:rPr>
                        <a:t> developed for the i</a:t>
                      </a:r>
                      <a:r>
                        <a:rPr lang="en-ZA" sz="1800" u="none" dirty="0" smtClean="0">
                          <a:solidFill>
                            <a:schemeClr val="tx1"/>
                          </a:solidFill>
                          <a:effectLst/>
                        </a:rPr>
                        <a:t>ntegrated </a:t>
                      </a:r>
                      <a:r>
                        <a:rPr lang="en-ZA" sz="1800" u="none" dirty="0">
                          <a:solidFill>
                            <a:schemeClr val="tx1"/>
                          </a:solidFill>
                          <a:effectLst/>
                        </a:rPr>
                        <a:t>data centre for the </a:t>
                      </a:r>
                      <a:r>
                        <a:rPr lang="en-ZA" sz="1800" u="none" dirty="0" smtClean="0">
                          <a:solidFill>
                            <a:schemeClr val="tx1"/>
                          </a:solidFill>
                          <a:effectLst/>
                        </a:rPr>
                        <a:t>PSC</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Warehouse requirements determined</a:t>
                      </a:r>
                      <a:endParaRPr lang="en-GB" sz="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pPr>
                      <a:r>
                        <a:rPr lang="en-GB"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Requirements Specification document approved</a:t>
                      </a:r>
                      <a:endParaRPr lang="en-GB" sz="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00000"/>
                        </a:lnSpc>
                        <a:spcBef>
                          <a:spcPts val="0"/>
                        </a:spcBef>
                        <a:spcAft>
                          <a:spcPts val="0"/>
                        </a:spcAft>
                      </a:pPr>
                      <a:r>
                        <a:rPr lang="en-GB"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Demonstration</a:t>
                      </a:r>
                      <a:r>
                        <a:rPr lang="en-GB" sz="18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Data Warehouse </a:t>
                      </a:r>
                      <a:r>
                        <a:rPr lang="en-GB"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done in May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542475">
                <a:tc>
                  <a:txBody>
                    <a:bodyPr/>
                    <a:lstStyle/>
                    <a:p>
                      <a:pPr marL="0" marR="0" algn="just">
                        <a:lnSpc>
                          <a:spcPct val="95000"/>
                        </a:lnSpc>
                        <a:spcBef>
                          <a:spcPts val="0"/>
                        </a:spcBef>
                        <a:spcAft>
                          <a:spcPts val="0"/>
                        </a:spcAft>
                      </a:pPr>
                      <a:r>
                        <a:rPr lang="en-ZA" sz="1800" u="none" dirty="0">
                          <a:solidFill>
                            <a:schemeClr val="tx1"/>
                          </a:solidFill>
                          <a:effectLst/>
                        </a:rPr>
                        <a:t>Promotion of the Constitutional Values and Principles:</a:t>
                      </a:r>
                      <a:endParaRPr lang="en-US" sz="1800" u="none" dirty="0">
                        <a:solidFill>
                          <a:schemeClr val="tx1"/>
                        </a:solidFill>
                        <a:effectLst/>
                      </a:endParaRPr>
                    </a:p>
                    <a:p>
                      <a:pPr marL="285750" marR="0" indent="-285750" algn="just">
                        <a:lnSpc>
                          <a:spcPct val="95000"/>
                        </a:lnSpc>
                        <a:spcBef>
                          <a:spcPts val="0"/>
                        </a:spcBef>
                        <a:spcAft>
                          <a:spcPts val="0"/>
                        </a:spcAft>
                        <a:buFont typeface="Arial" panose="020B0604020202020204" pitchFamily="34" charset="0"/>
                        <a:buChar char="•"/>
                      </a:pPr>
                      <a:r>
                        <a:rPr lang="en-ZA" sz="1800" u="none" dirty="0" smtClean="0">
                          <a:solidFill>
                            <a:schemeClr val="tx1"/>
                          </a:solidFill>
                          <a:effectLst/>
                        </a:rPr>
                        <a:t>Framework </a:t>
                      </a:r>
                      <a:r>
                        <a:rPr lang="en-ZA" sz="1800" u="none" dirty="0">
                          <a:solidFill>
                            <a:schemeClr val="tx1"/>
                          </a:solidFill>
                          <a:effectLst/>
                        </a:rPr>
                        <a:t>and template on values and principles </a:t>
                      </a:r>
                      <a:r>
                        <a:rPr lang="en-ZA" sz="1800" u="none" dirty="0" smtClean="0">
                          <a:solidFill>
                            <a:schemeClr val="tx1"/>
                          </a:solidFill>
                          <a:effectLst/>
                        </a:rPr>
                        <a:t>produced</a:t>
                      </a:r>
                      <a:endParaRPr lang="en-ZA" sz="800" u="none" dirty="0" smtClean="0">
                        <a:solidFill>
                          <a:schemeClr val="tx1"/>
                        </a:solidFill>
                        <a:effectLst/>
                      </a:endParaRPr>
                    </a:p>
                    <a:p>
                      <a:pPr marL="0" marR="0" indent="0" algn="just">
                        <a:lnSpc>
                          <a:spcPct val="95000"/>
                        </a:lnSpc>
                        <a:spcBef>
                          <a:spcPts val="0"/>
                        </a:spcBef>
                        <a:spcAft>
                          <a:spcPts val="0"/>
                        </a:spcAft>
                        <a:buFont typeface="Arial" panose="020B0604020202020204" pitchFamily="34" charset="0"/>
                        <a:buNone/>
                      </a:pPr>
                      <a:endParaRPr lang="en-US" sz="800" u="none" dirty="0" smtClean="0">
                        <a:solidFill>
                          <a:schemeClr val="tx1"/>
                        </a:solidFill>
                        <a:effectLst/>
                      </a:endParaRPr>
                    </a:p>
                    <a:p>
                      <a:pPr marL="285750" marR="0" indent="-285750" algn="just">
                        <a:lnSpc>
                          <a:spcPct val="95000"/>
                        </a:lnSpc>
                        <a:spcBef>
                          <a:spcPts val="0"/>
                        </a:spcBef>
                        <a:spcAft>
                          <a:spcPts val="0"/>
                        </a:spcAft>
                        <a:buFont typeface="Arial" panose="020B0604020202020204" pitchFamily="34" charset="0"/>
                        <a:buChar char="•"/>
                      </a:pPr>
                      <a:r>
                        <a:rPr lang="en-ZA" sz="1800" u="none" dirty="0" smtClean="0">
                          <a:solidFill>
                            <a:schemeClr val="tx1"/>
                          </a:solidFill>
                          <a:effectLst/>
                        </a:rPr>
                        <a:t>5 X Engagements </a:t>
                      </a:r>
                      <a:r>
                        <a:rPr lang="en-ZA" sz="1800" u="none" dirty="0">
                          <a:solidFill>
                            <a:schemeClr val="tx1"/>
                          </a:solidFill>
                          <a:effectLst/>
                        </a:rPr>
                        <a:t>with stakeholders </a:t>
                      </a:r>
                      <a:r>
                        <a:rPr lang="en-ZA" sz="1800" u="none" dirty="0" smtClean="0">
                          <a:solidFill>
                            <a:schemeClr val="tx1"/>
                          </a:solidFill>
                          <a:effectLst/>
                        </a:rPr>
                        <a:t>completed</a:t>
                      </a:r>
                      <a:endParaRPr lang="en-ZA" sz="1400" u="none" dirty="0" smtClean="0">
                        <a:solidFill>
                          <a:schemeClr val="tx1"/>
                        </a:solidFill>
                        <a:effectLst/>
                      </a:endParaRPr>
                    </a:p>
                    <a:p>
                      <a:pPr marL="0" marR="0" indent="0" algn="just">
                        <a:lnSpc>
                          <a:spcPct val="95000"/>
                        </a:lnSpc>
                        <a:spcBef>
                          <a:spcPts val="0"/>
                        </a:spcBef>
                        <a:spcAft>
                          <a:spcPts val="0"/>
                        </a:spcAft>
                        <a:buFont typeface="Arial" panose="020B0604020202020204" pitchFamily="34" charset="0"/>
                        <a:buNone/>
                      </a:pPr>
                      <a:endParaRPr lang="en-ZA" sz="1200" u="none" dirty="0" smtClean="0">
                        <a:solidFill>
                          <a:schemeClr val="tx1"/>
                        </a:solidFill>
                        <a:effectLst/>
                      </a:endParaRPr>
                    </a:p>
                    <a:p>
                      <a:pPr marL="285750" marR="0" indent="-285750" algn="just">
                        <a:lnSpc>
                          <a:spcPct val="95000"/>
                        </a:lnSpc>
                        <a:spcBef>
                          <a:spcPts val="0"/>
                        </a:spcBef>
                        <a:spcAft>
                          <a:spcPts val="0"/>
                        </a:spcAft>
                        <a:buFont typeface="Arial" panose="020B0604020202020204" pitchFamily="34" charset="0"/>
                        <a:buChar char="•"/>
                      </a:pPr>
                      <a:r>
                        <a:rPr lang="en-ZA" sz="1800" u="none" dirty="0" smtClean="0">
                          <a:solidFill>
                            <a:schemeClr val="tx1"/>
                          </a:solidFill>
                          <a:effectLst/>
                        </a:rPr>
                        <a:t>4 X Pilot assessments</a:t>
                      </a:r>
                      <a:r>
                        <a:rPr lang="en-ZA" sz="1800" u="none" baseline="0" dirty="0" smtClean="0">
                          <a:solidFill>
                            <a:schemeClr val="tx1"/>
                          </a:solidFill>
                          <a:effectLst/>
                        </a:rPr>
                        <a:t> </a:t>
                      </a:r>
                      <a:r>
                        <a:rPr lang="en-ZA" sz="1800" u="none" dirty="0" smtClean="0">
                          <a:solidFill>
                            <a:schemeClr val="tx1"/>
                          </a:solidFill>
                          <a:effectLst/>
                        </a:rPr>
                        <a:t>conducted</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5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2016</a:t>
                      </a:r>
                    </a:p>
                    <a:p>
                      <a:pPr marL="0" marR="0" indent="0" algn="just">
                        <a:lnSpc>
                          <a:spcPct val="95000"/>
                        </a:lnSpc>
                        <a:spcBef>
                          <a:spcPts val="0"/>
                        </a:spcBef>
                        <a:spcAft>
                          <a:spcPts val="0"/>
                        </a:spcAft>
                        <a:buFont typeface="Arial" panose="020B0604020202020204" pitchFamily="34" charset="0"/>
                        <a:buNone/>
                      </a:pPr>
                      <a:endParaRPr lang="en-US" sz="10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endPar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X Jun ‘16</a:t>
                      </a: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X Mar ‘17</a:t>
                      </a:r>
                    </a:p>
                    <a:p>
                      <a:pPr marL="0" marR="0" indent="0" algn="just">
                        <a:lnSpc>
                          <a:spcPct val="95000"/>
                        </a:lnSpc>
                        <a:spcBef>
                          <a:spcPts val="0"/>
                        </a:spcBef>
                        <a:spcAft>
                          <a:spcPts val="0"/>
                        </a:spcAft>
                        <a:buFont typeface="Arial" panose="020B0604020202020204" pitchFamily="34" charset="0"/>
                        <a:buNone/>
                      </a:pPr>
                      <a:endParaRPr lang="en-US" sz="11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 X Jun ‘17</a:t>
                      </a: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X Mar ’17</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template on performance indicators and framework on the values and principles were presented to the PSC and approved</a:t>
                      </a:r>
                      <a:r>
                        <a:rPr lang="en-US" sz="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lgn="just">
                        <a:lnSpc>
                          <a:spcPct val="95000"/>
                        </a:lnSpc>
                        <a:spcBef>
                          <a:spcPts val="0"/>
                        </a:spcBef>
                        <a:spcAft>
                          <a:spcPts val="0"/>
                        </a:spcAft>
                        <a:buFont typeface="Arial" panose="020B0604020202020204" pitchFamily="34" charset="0"/>
                        <a:buNone/>
                      </a:pPr>
                      <a:endParaRPr lang="en-US" sz="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r>
                        <a:rPr lang="en-US" sz="1800" u="none"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X engagements</a:t>
                      </a:r>
                      <a:r>
                        <a:rPr lang="en-US" sz="1800" u="non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held in March and June 2016</a:t>
                      </a:r>
                    </a:p>
                    <a:p>
                      <a:pPr marL="0" marR="0" indent="0" algn="just">
                        <a:lnSpc>
                          <a:spcPct val="95000"/>
                        </a:lnSpc>
                        <a:spcBef>
                          <a:spcPts val="0"/>
                        </a:spcBef>
                        <a:spcAft>
                          <a:spcPts val="0"/>
                        </a:spcAft>
                        <a:buFont typeface="Arial" panose="020B0604020202020204" pitchFamily="34" charset="0"/>
                        <a:buNone/>
                      </a:pPr>
                      <a:endParaRPr lang="en-US" sz="1050" u="non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95000"/>
                        </a:lnSpc>
                        <a:spcBef>
                          <a:spcPts val="0"/>
                        </a:spcBef>
                        <a:spcAft>
                          <a:spcPts val="0"/>
                        </a:spcAft>
                        <a:buFont typeface="Arial" panose="020B0604020202020204" pitchFamily="34" charset="0"/>
                        <a:buNone/>
                      </a:pPr>
                      <a:r>
                        <a:rPr lang="en-US" sz="1800" u="none"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commence in next quarter</a:t>
                      </a:r>
                      <a:endParaRPr lang="en-US" sz="1800" u="non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21</a:t>
            </a:fld>
            <a:endParaRPr lang="en-US" sz="1400" b="0" dirty="0"/>
          </a:p>
        </p:txBody>
      </p:sp>
    </p:spTree>
    <p:extLst>
      <p:ext uri="{BB962C8B-B14F-4D97-AF65-F5344CB8AC3E}">
        <p14:creationId xmlns:p14="http://schemas.microsoft.com/office/powerpoint/2010/main" xmlns="" val="2333117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M&amp;E(2)</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847274777"/>
              </p:ext>
            </p:extLst>
          </p:nvPr>
        </p:nvGraphicFramePr>
        <p:xfrm>
          <a:off x="467544" y="1345627"/>
          <a:ext cx="8229601" cy="4838964"/>
        </p:xfrm>
        <a:graphic>
          <a:graphicData uri="http://schemas.openxmlformats.org/drawingml/2006/table">
            <a:tbl>
              <a:tblPr bandRow="1">
                <a:tableStyleId>{8FD4443E-F989-4FC4-A0C8-D5A2AF1F390B}</a:tableStyleId>
              </a:tblPr>
              <a:tblGrid>
                <a:gridCol w="3581226"/>
                <a:gridCol w="1080120"/>
                <a:gridCol w="3168352"/>
                <a:gridCol w="399903"/>
              </a:tblGrid>
              <a:tr h="222189">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476445">
                <a:tc>
                  <a:txBody>
                    <a:bodyPr/>
                    <a:lstStyle/>
                    <a:p>
                      <a:pPr marL="0" marR="0" algn="just">
                        <a:lnSpc>
                          <a:spcPct val="90000"/>
                        </a:lnSpc>
                        <a:spcBef>
                          <a:spcPts val="0"/>
                        </a:spcBef>
                        <a:spcAft>
                          <a:spcPts val="0"/>
                        </a:spcAft>
                      </a:pPr>
                      <a:r>
                        <a:rPr lang="en-ZA" sz="1800" u="none" dirty="0">
                          <a:solidFill>
                            <a:schemeClr val="tx1"/>
                          </a:solidFill>
                          <a:effectLst/>
                          <a:latin typeface="+mn-lt"/>
                        </a:rPr>
                        <a:t>Analysis of the performance of departments against the 9 principles in Section 195 for:</a:t>
                      </a:r>
                      <a:endParaRPr lang="en-US" sz="1800" u="none" dirty="0">
                        <a:solidFill>
                          <a:schemeClr val="tx1"/>
                        </a:solidFill>
                        <a:effectLst/>
                        <a:latin typeface="+mn-lt"/>
                      </a:endParaRPr>
                    </a:p>
                    <a:p>
                      <a:pPr marL="342900" marR="0" lvl="0" indent="-342900" algn="just">
                        <a:lnSpc>
                          <a:spcPct val="90000"/>
                        </a:lnSpc>
                        <a:spcBef>
                          <a:spcPts val="0"/>
                        </a:spcBef>
                        <a:spcAft>
                          <a:spcPts val="0"/>
                        </a:spcAft>
                        <a:buFont typeface="Arial" panose="020B0604020202020204" pitchFamily="34" charset="0"/>
                        <a:buChar char="•"/>
                      </a:pPr>
                      <a:r>
                        <a:rPr lang="en-ZA" sz="1800" u="none" dirty="0" smtClean="0">
                          <a:solidFill>
                            <a:schemeClr val="tx1"/>
                          </a:solidFill>
                          <a:effectLst/>
                          <a:latin typeface="+mn-lt"/>
                        </a:rPr>
                        <a:t>Presentations to Parliamentary Committees</a:t>
                      </a: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p>
                    <a:p>
                      <a:pPr marL="0" marR="0" lvl="0" indent="0" algn="just">
                        <a:lnSpc>
                          <a:spcPct val="90000"/>
                        </a:lnSpc>
                        <a:spcBef>
                          <a:spcPts val="0"/>
                        </a:spcBef>
                        <a:spcAft>
                          <a:spcPts val="0"/>
                        </a:spcAft>
                        <a:buFont typeface="Arial" panose="020B0604020202020204" pitchFamily="34" charset="0"/>
                        <a:buNone/>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To commence in next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 stared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499173">
                <a:tc>
                  <a:txBody>
                    <a:bodyPr/>
                    <a:lstStyle/>
                    <a:p>
                      <a:pPr marL="285750" marR="0" lvl="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latin typeface="+mn-lt"/>
                        </a:rPr>
                        <a:t>3 presentations for the Mid-Term Budget Review and Budget Review and Recommendation Meetings</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285750" marR="0" indent="-285750" algn="just">
                        <a:lnSpc>
                          <a:spcPct val="90000"/>
                        </a:lnSpc>
                        <a:spcBef>
                          <a:spcPts val="0"/>
                        </a:spcBef>
                        <a:spcAft>
                          <a:spcPts val="0"/>
                        </a:spcAft>
                        <a:buFont typeface="Arial" panose="020B0604020202020204" pitchFamily="34" charset="0"/>
                        <a:buChar char="•"/>
                      </a:pP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Nov 2016</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2</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X presentations were made to SCOA in May and June 2016</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888756">
                <a:tc>
                  <a:txBody>
                    <a:bodyPr/>
                    <a:lstStyle/>
                    <a:p>
                      <a:pPr marL="0" marR="0" algn="just">
                        <a:lnSpc>
                          <a:spcPct val="90000"/>
                        </a:lnSpc>
                        <a:spcBef>
                          <a:spcPts val="0"/>
                        </a:spcBef>
                        <a:spcAft>
                          <a:spcPts val="0"/>
                        </a:spcAft>
                      </a:pPr>
                      <a:r>
                        <a:rPr lang="en-ZA" sz="1800" u="none" dirty="0">
                          <a:solidFill>
                            <a:schemeClr val="tx1"/>
                          </a:solidFill>
                          <a:effectLst/>
                          <a:latin typeface="+mn-lt"/>
                        </a:rPr>
                        <a:t>Section </a:t>
                      </a:r>
                      <a:r>
                        <a:rPr lang="en-ZA" sz="1800" u="none" dirty="0" smtClean="0">
                          <a:solidFill>
                            <a:schemeClr val="tx1"/>
                          </a:solidFill>
                          <a:effectLst/>
                          <a:latin typeface="+mn-lt"/>
                        </a:rPr>
                        <a:t>196 (</a:t>
                      </a:r>
                      <a:r>
                        <a:rPr lang="en-ZA" sz="1800" u="none" dirty="0">
                          <a:solidFill>
                            <a:schemeClr val="tx1"/>
                          </a:solidFill>
                          <a:effectLst/>
                          <a:latin typeface="+mn-lt"/>
                        </a:rPr>
                        <a:t>4)(e) report produced:</a:t>
                      </a:r>
                      <a:endParaRPr lang="en-US" sz="1800" u="none" dirty="0">
                        <a:solidFill>
                          <a:schemeClr val="tx1"/>
                        </a:solidFill>
                        <a:effectLst/>
                        <a:latin typeface="+mn-lt"/>
                      </a:endParaRPr>
                    </a:p>
                    <a:p>
                      <a:pPr marL="285750" marR="0" indent="-285750" algn="just">
                        <a:lnSpc>
                          <a:spcPct val="90000"/>
                        </a:lnSpc>
                        <a:spcBef>
                          <a:spcPts val="0"/>
                        </a:spcBef>
                        <a:spcAft>
                          <a:spcPts val="0"/>
                        </a:spcAft>
                        <a:buFont typeface="Arial" panose="020B0604020202020204" pitchFamily="34" charset="0"/>
                        <a:buChar char="•"/>
                      </a:pPr>
                      <a:r>
                        <a:rPr lang="en-ZA" sz="1800" u="none" dirty="0" smtClean="0">
                          <a:solidFill>
                            <a:schemeClr val="tx1"/>
                          </a:solidFill>
                          <a:effectLst/>
                          <a:latin typeface="+mn-lt"/>
                        </a:rPr>
                        <a:t>Reporting </a:t>
                      </a:r>
                      <a:r>
                        <a:rPr lang="en-ZA" sz="1800" u="none" dirty="0">
                          <a:solidFill>
                            <a:schemeClr val="tx1"/>
                          </a:solidFill>
                          <a:effectLst/>
                          <a:latin typeface="+mn-lt"/>
                        </a:rPr>
                        <a:t>template </a:t>
                      </a:r>
                      <a:r>
                        <a:rPr lang="en-ZA" sz="1800" u="none" dirty="0" smtClean="0">
                          <a:solidFill>
                            <a:schemeClr val="tx1"/>
                          </a:solidFill>
                          <a:effectLst/>
                          <a:latin typeface="+mn-lt"/>
                        </a:rPr>
                        <a:t>produced</a:t>
                      </a:r>
                    </a:p>
                    <a:p>
                      <a:pPr marL="285750" marR="0" indent="-285750" algn="just">
                        <a:lnSpc>
                          <a:spcPct val="90000"/>
                        </a:lnSpc>
                        <a:spcBef>
                          <a:spcPts val="0"/>
                        </a:spcBef>
                        <a:spcAft>
                          <a:spcPts val="0"/>
                        </a:spcAft>
                        <a:buFont typeface="Arial" panose="020B0604020202020204" pitchFamily="34" charset="0"/>
                        <a:buChar char="•"/>
                      </a:pPr>
                      <a:endParaRPr lang="en-US" sz="1800" u="none" dirty="0" smtClean="0">
                        <a:solidFill>
                          <a:schemeClr val="tx1"/>
                        </a:solidFill>
                        <a:effectLst/>
                        <a:latin typeface="+mn-lt"/>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May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a:lnSpc>
                          <a:spcPct val="90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Template for reporting approved in May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r h="888756">
                <a:tc>
                  <a:txBody>
                    <a:bodyPr/>
                    <a:lstStyle/>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ZA" sz="1800" u="none" dirty="0" smtClean="0">
                          <a:solidFill>
                            <a:schemeClr val="tx1"/>
                          </a:solidFill>
                          <a:effectLst/>
                          <a:latin typeface="+mn-lt"/>
                        </a:rPr>
                        <a:t>Report on the PSC’s activities and recommendations from Apr 2014 – Dec 2015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p>
                    <a:p>
                      <a:pPr marL="0" marR="0" indent="0" algn="just">
                        <a:lnSpc>
                          <a:spcPct val="90000"/>
                        </a:lnSpc>
                        <a:spcBef>
                          <a:spcPts val="0"/>
                        </a:spcBef>
                        <a:spcAft>
                          <a:spcPts val="0"/>
                        </a:spcAft>
                        <a:buFont typeface="Arial" panose="020B0604020202020204" pitchFamily="34" charset="0"/>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Draft report in progress. Target not met due to need for extensive editing</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a:lnSpc>
                          <a:spcPct val="90000"/>
                        </a:lnSpc>
                        <a:spcBef>
                          <a:spcPts val="0"/>
                        </a:spcBef>
                        <a:spcAft>
                          <a:spcPts val="0"/>
                        </a:spcAft>
                        <a:buFont typeface="Arial" panose="020B0604020202020204" pitchFamily="34" charset="0"/>
                        <a:buNone/>
                      </a:pPr>
                      <a:r>
                        <a:rPr lang="en-US" sz="1200" u="none"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2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22</a:t>
            </a:fld>
            <a:endParaRPr lang="en-US" sz="1400" b="0" dirty="0"/>
          </a:p>
        </p:txBody>
      </p:sp>
    </p:spTree>
    <p:extLst>
      <p:ext uri="{BB962C8B-B14F-4D97-AF65-F5344CB8AC3E}">
        <p14:creationId xmlns:p14="http://schemas.microsoft.com/office/powerpoint/2010/main" xmlns="" val="788960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M&amp;E(3)</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238315602"/>
              </p:ext>
            </p:extLst>
          </p:nvPr>
        </p:nvGraphicFramePr>
        <p:xfrm>
          <a:off x="463821" y="1484784"/>
          <a:ext cx="8229601" cy="4535424"/>
        </p:xfrm>
        <a:graphic>
          <a:graphicData uri="http://schemas.openxmlformats.org/drawingml/2006/table">
            <a:tbl>
              <a:tblPr bandRow="1">
                <a:tableStyleId>{8FD4443E-F989-4FC4-A0C8-D5A2AF1F390B}</a:tableStyleId>
              </a:tblPr>
              <a:tblGrid>
                <a:gridCol w="2524003"/>
                <a:gridCol w="1224136"/>
                <a:gridCol w="4104456"/>
                <a:gridCol w="377006"/>
              </a:tblGrid>
              <a:tr h="197426">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463910">
                <a:tc>
                  <a:txBody>
                    <a:bodyPr/>
                    <a:lstStyle/>
                    <a:p>
                      <a:pPr marL="0" marR="0" algn="just">
                        <a:lnSpc>
                          <a:spcPct val="90000"/>
                        </a:lnSpc>
                        <a:spcBef>
                          <a:spcPts val="0"/>
                        </a:spcBef>
                        <a:spcAft>
                          <a:spcPts val="0"/>
                        </a:spcAft>
                      </a:pPr>
                      <a:r>
                        <a:rPr lang="en-US" sz="1800" u="none" dirty="0">
                          <a:solidFill>
                            <a:schemeClr val="tx1"/>
                          </a:solidFill>
                          <a:effectLst/>
                          <a:latin typeface="+mn-lt"/>
                        </a:rPr>
                        <a:t>Proposal on the role of the PSC in monitoring and evaluating the </a:t>
                      </a:r>
                      <a:r>
                        <a:rPr lang="en-US" sz="1800" u="none" dirty="0" err="1">
                          <a:solidFill>
                            <a:schemeClr val="tx1"/>
                          </a:solidFill>
                          <a:effectLst/>
                          <a:latin typeface="+mn-lt"/>
                        </a:rPr>
                        <a:t>organisation</a:t>
                      </a:r>
                      <a:r>
                        <a:rPr lang="en-US" sz="1800" u="none" dirty="0">
                          <a:solidFill>
                            <a:schemeClr val="tx1"/>
                          </a:solidFill>
                          <a:effectLst/>
                          <a:latin typeface="+mn-lt"/>
                        </a:rPr>
                        <a:t> and administration of the Public Service produced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Aug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GB"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Draft document produced in June 2016</a:t>
                      </a:r>
                      <a:endParaRPr lang="en-US" sz="1800" b="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222612">
                <a:tc>
                  <a:txBody>
                    <a:bodyPr/>
                    <a:lstStyle/>
                    <a:p>
                      <a:pPr marL="0" marR="0" algn="just">
                        <a:lnSpc>
                          <a:spcPct val="9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Protocol on inspections </a:t>
                      </a:r>
                      <a:r>
                        <a:rPr lang="en-GB" sz="1800" u="none" dirty="0" smtClean="0">
                          <a:solidFill>
                            <a:schemeClr val="tx1"/>
                          </a:solidFill>
                          <a:effectLst/>
                          <a:latin typeface="+mn-lt"/>
                          <a:ea typeface="Times New Roman" panose="02020603050405020304" pitchFamily="18" charset="0"/>
                          <a:cs typeface="Arial" panose="020B0604020202020204" pitchFamily="34" charset="0"/>
                        </a:rPr>
                        <a:t>amended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Sept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dirty="0" smtClean="0">
                          <a:solidFill>
                            <a:schemeClr val="tx1"/>
                          </a:solidFill>
                          <a:effectLst/>
                          <a:latin typeface="+mn-lt"/>
                          <a:ea typeface="Times New Roman" panose="02020603050405020304" pitchFamily="18" charset="0"/>
                          <a:cs typeface="Arial" panose="020B0604020202020204" pitchFamily="34" charset="0"/>
                        </a:rPr>
                        <a:t>Proposed </a:t>
                      </a:r>
                      <a:r>
                        <a:rPr lang="en-GB" sz="1800" dirty="0">
                          <a:solidFill>
                            <a:schemeClr val="tx1"/>
                          </a:solidFill>
                          <a:effectLst/>
                          <a:latin typeface="+mn-lt"/>
                          <a:ea typeface="Times New Roman" panose="02020603050405020304" pitchFamily="18" charset="0"/>
                          <a:cs typeface="Arial" panose="020B0604020202020204" pitchFamily="34" charset="0"/>
                        </a:rPr>
                        <a:t>amendments </a:t>
                      </a:r>
                      <a:r>
                        <a:rPr lang="en-GB" sz="1800" dirty="0" smtClean="0">
                          <a:solidFill>
                            <a:schemeClr val="tx1"/>
                          </a:solidFill>
                          <a:effectLst/>
                          <a:latin typeface="+mn-lt"/>
                          <a:ea typeface="Times New Roman" panose="02020603050405020304" pitchFamily="18" charset="0"/>
                          <a:cs typeface="Arial" panose="020B0604020202020204" pitchFamily="34" charset="0"/>
                        </a:rPr>
                        <a:t>identified and </a:t>
                      </a:r>
                      <a:r>
                        <a:rPr lang="en-GB" sz="1800" dirty="0">
                          <a:solidFill>
                            <a:schemeClr val="tx1"/>
                          </a:solidFill>
                          <a:effectLst/>
                          <a:latin typeface="+mn-lt"/>
                          <a:ea typeface="Times New Roman" panose="02020603050405020304" pitchFamily="18" charset="0"/>
                          <a:cs typeface="Arial" panose="020B0604020202020204" pitchFamily="34" charset="0"/>
                        </a:rPr>
                        <a:t>circulated </a:t>
                      </a:r>
                      <a:r>
                        <a:rPr lang="en-GB" sz="1800" dirty="0" smtClean="0">
                          <a:solidFill>
                            <a:schemeClr val="tx1"/>
                          </a:solidFill>
                          <a:effectLst/>
                          <a:latin typeface="+mn-lt"/>
                          <a:ea typeface="Times New Roman" panose="02020603050405020304" pitchFamily="18" charset="0"/>
                          <a:cs typeface="Arial" panose="020B0604020202020204" pitchFamily="34" charset="0"/>
                        </a:rPr>
                        <a:t>internally</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to users </a:t>
                      </a:r>
                      <a:r>
                        <a:rPr lang="en-GB" sz="1800" dirty="0" smtClean="0">
                          <a:solidFill>
                            <a:schemeClr val="tx1"/>
                          </a:solidFill>
                          <a:effectLst/>
                          <a:latin typeface="+mn-lt"/>
                          <a:ea typeface="Times New Roman" panose="02020603050405020304" pitchFamily="18" charset="0"/>
                          <a:cs typeface="Arial" panose="020B0604020202020204" pitchFamily="34" charset="0"/>
                        </a:rPr>
                        <a:t>for comment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0">
                <a:tc>
                  <a:txBody>
                    <a:bodyPr/>
                    <a:lstStyle/>
                    <a:p>
                      <a:pPr marL="0" marR="0" algn="just">
                        <a:lnSpc>
                          <a:spcPct val="9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Citizens Forum Toolkit </a:t>
                      </a:r>
                      <a:r>
                        <a:rPr lang="en-GB" sz="1800" u="none" dirty="0" smtClean="0">
                          <a:solidFill>
                            <a:schemeClr val="tx1"/>
                          </a:solidFill>
                          <a:effectLst/>
                          <a:latin typeface="+mn-lt"/>
                          <a:ea typeface="Times New Roman" panose="02020603050405020304" pitchFamily="18" charset="0"/>
                          <a:cs typeface="Arial" panose="020B0604020202020204" pitchFamily="34" charset="0"/>
                        </a:rPr>
                        <a:t>amended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Sept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dirty="0" smtClean="0">
                          <a:solidFill>
                            <a:schemeClr val="tx1"/>
                          </a:solidFill>
                          <a:effectLst/>
                          <a:latin typeface="+mn-lt"/>
                          <a:ea typeface="Times New Roman" panose="02020603050405020304" pitchFamily="18" charset="0"/>
                          <a:cs typeface="Arial" panose="020B0604020202020204" pitchFamily="34" charset="0"/>
                        </a:rPr>
                        <a:t>A revised reporting structure on the forums identified and circulated internally</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to users </a:t>
                      </a:r>
                      <a:r>
                        <a:rPr lang="en-GB" sz="1800" dirty="0" smtClean="0">
                          <a:solidFill>
                            <a:schemeClr val="tx1"/>
                          </a:solidFill>
                          <a:effectLst/>
                          <a:latin typeface="+mn-lt"/>
                          <a:ea typeface="Times New Roman" panose="02020603050405020304" pitchFamily="18" charset="0"/>
                          <a:cs typeface="Arial" panose="020B0604020202020204" pitchFamily="34" charset="0"/>
                        </a:rPr>
                        <a:t>for comment</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0">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Citizens Forum Toolkit applied in the North West Province and 2 X reports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2017</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Meetings held with the Executive Committee of the Province </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and interest was expressed for collaborating with the PSC</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23</a:t>
            </a:fld>
            <a:endParaRPr lang="en-US" sz="1400" b="0" dirty="0"/>
          </a:p>
        </p:txBody>
      </p:sp>
    </p:spTree>
    <p:extLst>
      <p:ext uri="{BB962C8B-B14F-4D97-AF65-F5344CB8AC3E}">
        <p14:creationId xmlns:p14="http://schemas.microsoft.com/office/powerpoint/2010/main" xmlns="" val="2556007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M&amp;E(4)</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054594862"/>
              </p:ext>
            </p:extLst>
          </p:nvPr>
        </p:nvGraphicFramePr>
        <p:xfrm>
          <a:off x="467544" y="1298655"/>
          <a:ext cx="8229601" cy="4523789"/>
        </p:xfrm>
        <a:graphic>
          <a:graphicData uri="http://schemas.openxmlformats.org/drawingml/2006/table">
            <a:tbl>
              <a:tblPr bandRow="1">
                <a:tableStyleId>{8FD4443E-F989-4FC4-A0C8-D5A2AF1F390B}</a:tableStyleId>
              </a:tblPr>
              <a:tblGrid>
                <a:gridCol w="3172075"/>
                <a:gridCol w="1152128"/>
                <a:gridCol w="3384376"/>
                <a:gridCol w="521022"/>
              </a:tblGrid>
              <a:tr h="197426">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705208">
                <a:tc>
                  <a:txBody>
                    <a:bodyPr/>
                    <a:lstStyle/>
                    <a:p>
                      <a:pPr marL="0" marR="0" algn="just">
                        <a:lnSpc>
                          <a:spcPct val="100000"/>
                        </a:lnSpc>
                        <a:spcBef>
                          <a:spcPts val="0"/>
                        </a:spcBef>
                        <a:spcAft>
                          <a:spcPts val="0"/>
                        </a:spcAft>
                      </a:pPr>
                      <a:r>
                        <a:rPr lang="en-GB" sz="1800" u="none" dirty="0">
                          <a:solidFill>
                            <a:schemeClr val="tx1"/>
                          </a:solidFill>
                          <a:effectLst/>
                          <a:latin typeface="+mn-lt"/>
                          <a:ea typeface="Times New Roman" panose="02020603050405020304" pitchFamily="18" charset="0"/>
                          <a:cs typeface="Arial" panose="020B0604020202020204" pitchFamily="34" charset="0"/>
                        </a:rPr>
                        <a:t>Technical </a:t>
                      </a:r>
                      <a:r>
                        <a:rPr lang="en-GB" sz="1800" u="none" dirty="0" smtClean="0">
                          <a:solidFill>
                            <a:schemeClr val="tx1"/>
                          </a:solidFill>
                          <a:effectLst/>
                          <a:latin typeface="+mn-lt"/>
                          <a:ea typeface="Times New Roman" panose="02020603050405020304" pitchFamily="18" charset="0"/>
                          <a:cs typeface="Arial" panose="020B0604020202020204" pitchFamily="34" charset="0"/>
                        </a:rPr>
                        <a:t>briefs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t>
                      </a:r>
                      <a:r>
                        <a:rPr lang="en-GB" sz="1800" u="none" dirty="0" smtClean="0">
                          <a:solidFill>
                            <a:schemeClr val="tx1"/>
                          </a:solidFill>
                          <a:effectLst/>
                          <a:latin typeface="+mn-lt"/>
                          <a:ea typeface="Times New Roman" panose="02020603050405020304" pitchFamily="18" charset="0"/>
                          <a:cs typeface="Arial" panose="020B0604020202020204" pitchFamily="34" charset="0"/>
                        </a:rPr>
                        <a:t>on inspections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Arial" panose="020B0604020202020204" pitchFamily="34" charset="0"/>
                        <a:buChar char="•"/>
                      </a:pPr>
                      <a:r>
                        <a:rPr lang="en-GB" sz="1800" u="none" dirty="0">
                          <a:solidFill>
                            <a:schemeClr val="tx1"/>
                          </a:solidFill>
                          <a:effectLst/>
                          <a:latin typeface="+mn-lt"/>
                          <a:ea typeface="Times New Roman" panose="02020603050405020304" pitchFamily="18" charset="0"/>
                          <a:cs typeface="Arial" panose="020B0604020202020204" pitchFamily="34" charset="0"/>
                        </a:rPr>
                        <a:t>Availability of Learner and Teacher Support </a:t>
                      </a:r>
                      <a:r>
                        <a:rPr lang="en-GB" sz="1800" u="none" dirty="0" smtClean="0">
                          <a:solidFill>
                            <a:schemeClr val="tx1"/>
                          </a:solidFill>
                          <a:effectLst/>
                          <a:latin typeface="+mn-lt"/>
                          <a:ea typeface="Times New Roman" panose="02020603050405020304" pitchFamily="18" charset="0"/>
                          <a:cs typeface="Arial" panose="020B0604020202020204" pitchFamily="34" charset="0"/>
                        </a:rPr>
                        <a:t>Material</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Font typeface="Symbol" panose="05050102010706020507" pitchFamily="18" charset="2"/>
                        <a:buNone/>
                      </a:pPr>
                      <a:endParaRPr lang="en-US" sz="14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Learner and Teacher Support Material Report approved in May 2016</a:t>
                      </a:r>
                      <a:endParaRPr lang="en-US" sz="180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endParaRPr lang="en-US" sz="4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r>
                        <a:rPr lang="en-US" sz="1400" baseline="0" dirty="0" smtClean="0">
                          <a:solidFill>
                            <a:schemeClr val="tx1"/>
                          </a:solidFill>
                          <a:effectLst/>
                          <a:latin typeface="+mn-lt"/>
                          <a:ea typeface="Times New Roman" panose="02020603050405020304" pitchFamily="18" charset="0"/>
                        </a:rPr>
                        <a:t> ahead</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8000"/>
                    </a:solidFill>
                  </a:tcPr>
                </a:tc>
              </a:tr>
              <a:tr h="68330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u="none" dirty="0" smtClean="0">
                          <a:solidFill>
                            <a:schemeClr val="tx1"/>
                          </a:solidFill>
                          <a:effectLst/>
                          <a:latin typeface="+mn-lt"/>
                          <a:ea typeface="Times New Roman" panose="02020603050405020304" pitchFamily="18" charset="0"/>
                          <a:cs typeface="Arial" panose="020B0604020202020204" pitchFamily="34" charset="0"/>
                        </a:rPr>
                        <a:t>Health Facilities</a:t>
                      </a:r>
                    </a:p>
                    <a:p>
                      <a:pPr marL="0" marR="0" lvl="0" indent="0" algn="just">
                        <a:lnSpc>
                          <a:spcPct val="100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100000"/>
                        </a:lnSpc>
                        <a:spcBef>
                          <a:spcPts val="0"/>
                        </a:spcBef>
                        <a:spcAft>
                          <a:spcPts val="0"/>
                        </a:spcAft>
                        <a:buFont typeface="Symbol" panose="05050102010706020507" pitchFamily="18" charset="2"/>
                        <a:buNone/>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To commence in next quarter.</a:t>
                      </a:r>
                    </a:p>
                    <a:p>
                      <a:pPr>
                        <a:lnSpc>
                          <a:spcPct val="100000"/>
                        </a:lnSpc>
                      </a:pPr>
                      <a:endParaRPr lang="en-US" dirty="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 started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463910">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Focus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group sessions to assess th</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e impact of the Section 100 intervention in the provincial departments: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Limpopo Province and report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Jan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US" dirty="0" smtClean="0">
                          <a:solidFill>
                            <a:schemeClr val="tx1"/>
                          </a:solidFill>
                        </a:rPr>
                        <a:t>Provincial</a:t>
                      </a:r>
                      <a:r>
                        <a:rPr lang="en-US" baseline="0" dirty="0" smtClean="0">
                          <a:solidFill>
                            <a:schemeClr val="tx1"/>
                          </a:solidFill>
                        </a:rPr>
                        <a:t> Legislator requested to assist in availing the final report by the Administrator</a:t>
                      </a:r>
                    </a:p>
                    <a:p>
                      <a:pPr>
                        <a:lnSpc>
                          <a:spcPct val="100000"/>
                        </a:lnSpc>
                      </a:pPr>
                      <a:r>
                        <a:rPr lang="en-US" baseline="0" dirty="0" smtClean="0">
                          <a:solidFill>
                            <a:schemeClr val="tx1"/>
                          </a:solidFill>
                        </a:rPr>
                        <a:t>Project delayed due to lack of access to documentation</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463910">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on the a</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ssessment of Emergency Medical Services in 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100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Project</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plan developed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24</a:t>
            </a:fld>
            <a:endParaRPr lang="en-US" sz="1400" b="0" dirty="0"/>
          </a:p>
        </p:txBody>
      </p:sp>
    </p:spTree>
    <p:extLst>
      <p:ext uri="{BB962C8B-B14F-4D97-AF65-F5344CB8AC3E}">
        <p14:creationId xmlns:p14="http://schemas.microsoft.com/office/powerpoint/2010/main" xmlns="" val="160236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605896"/>
          </a:xfrm>
        </p:spPr>
        <p:txBody>
          <a:bodyPr/>
          <a:lstStyle/>
          <a:p>
            <a:pPr>
              <a:lnSpc>
                <a:spcPct val="90000"/>
              </a:lnSpc>
            </a:pPr>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M&amp;E(5)</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718926716"/>
              </p:ext>
            </p:extLst>
          </p:nvPr>
        </p:nvGraphicFramePr>
        <p:xfrm>
          <a:off x="395536" y="1133495"/>
          <a:ext cx="8568952" cy="5129784"/>
        </p:xfrm>
        <a:graphic>
          <a:graphicData uri="http://schemas.openxmlformats.org/drawingml/2006/table">
            <a:tbl>
              <a:tblPr bandRow="1">
                <a:tableStyleId>{8FD4443E-F989-4FC4-A0C8-D5A2AF1F390B}</a:tableStyleId>
              </a:tblPr>
              <a:tblGrid>
                <a:gridCol w="3240360"/>
                <a:gridCol w="1152128"/>
                <a:gridCol w="3744416"/>
                <a:gridCol w="432048"/>
              </a:tblGrid>
              <a:tr h="198879">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193275">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Assessment of the Gauteng departments against the Constitutional Values and Principles as contained in section 195 of the Constitution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Oct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5000"/>
                        </a:lnSpc>
                        <a:spcBef>
                          <a:spcPts val="0"/>
                        </a:spcBef>
                        <a:spcAft>
                          <a:spcPts val="0"/>
                        </a:spcAft>
                        <a:buFont typeface="Arial" panose="020B0604020202020204" pitchFamily="34" charset="0"/>
                        <a:buNone/>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Data collection</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complete</a:t>
                      </a:r>
                    </a:p>
                    <a:p>
                      <a:pPr marL="0" marR="0" indent="0" algn="just">
                        <a:lnSpc>
                          <a:spcPct val="85000"/>
                        </a:lnSpc>
                        <a:spcBef>
                          <a:spcPts val="0"/>
                        </a:spcBef>
                        <a:spcAft>
                          <a:spcPts val="0"/>
                        </a:spcAft>
                        <a:buFont typeface="Arial" panose="020B0604020202020204" pitchFamily="34" charset="0"/>
                        <a:buNone/>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Of the 14 departments-</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departmental reports produced and submitted to EAs</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departmental reports in progress for completion in July 2016</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1591034">
                <a:tc>
                  <a:txBody>
                    <a:bodyPr/>
                    <a:lstStyle/>
                    <a:p>
                      <a:pPr marL="0" marR="0" algn="just">
                        <a:lnSpc>
                          <a:spcPct val="85000"/>
                        </a:lnSpc>
                        <a:spcBef>
                          <a:spcPts val="0"/>
                        </a:spcBef>
                        <a:spcAft>
                          <a:spcPts val="0"/>
                        </a:spcAft>
                      </a:pPr>
                      <a:r>
                        <a:rPr lang="en-GB" sz="1800" u="none" dirty="0" smtClean="0">
                          <a:solidFill>
                            <a:schemeClr val="tx1"/>
                          </a:solidFill>
                          <a:effectLst/>
                          <a:latin typeface="+mn-lt"/>
                          <a:ea typeface="Times New Roman" panose="02020603050405020304" pitchFamily="18" charset="0"/>
                          <a:cs typeface="Arial" panose="020B0604020202020204" pitchFamily="34" charset="0"/>
                        </a:rPr>
                        <a:t>Inspections in selected provinces on: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p>
                      <a:pPr marL="342900" marR="0" lvl="0" indent="-342900" algn="just">
                        <a:lnSpc>
                          <a:spcPct val="85000"/>
                        </a:lnSpc>
                        <a:spcBef>
                          <a:spcPts val="0"/>
                        </a:spcBef>
                        <a:spcAft>
                          <a:spcPts val="0"/>
                        </a:spcAft>
                        <a:buFont typeface="Symbol" panose="05050102010706020507" pitchFamily="18" charset="2"/>
                        <a:buChar char=""/>
                      </a:pPr>
                      <a:r>
                        <a:rPr lang="en-GB" sz="1800" u="none" dirty="0">
                          <a:solidFill>
                            <a:schemeClr val="tx1"/>
                          </a:solidFill>
                          <a:effectLst/>
                          <a:latin typeface="+mn-lt"/>
                          <a:ea typeface="Times New Roman" panose="02020603050405020304" pitchFamily="18" charset="0"/>
                          <a:cs typeface="Arial" panose="020B0604020202020204" pitchFamily="34" charset="0"/>
                        </a:rPr>
                        <a:t>Availability of Learner and Teacher Support </a:t>
                      </a:r>
                      <a:r>
                        <a:rPr lang="en-GB" sz="1800" u="none" dirty="0" smtClean="0">
                          <a:solidFill>
                            <a:schemeClr val="tx1"/>
                          </a:solidFill>
                          <a:effectLst/>
                          <a:latin typeface="+mn-lt"/>
                          <a:ea typeface="Times New Roman" panose="02020603050405020304" pitchFamily="18" charset="0"/>
                          <a:cs typeface="Arial" panose="020B0604020202020204" pitchFamily="34" charset="0"/>
                        </a:rPr>
                        <a:t>Material</a:t>
                      </a:r>
                    </a:p>
                    <a:p>
                      <a:pPr marL="800100" marR="0" lvl="1" indent="-342900" algn="just">
                        <a:lnSpc>
                          <a:spcPct val="85000"/>
                        </a:lnSpc>
                        <a:spcBef>
                          <a:spcPts val="0"/>
                        </a:spcBef>
                        <a:spcAft>
                          <a:spcPts val="0"/>
                        </a:spcAft>
                        <a:buFont typeface="Courier New" panose="02070309020205020404" pitchFamily="49" charset="0"/>
                        <a:buChar char="o"/>
                      </a:pPr>
                      <a:r>
                        <a:rPr lang="en-GB" sz="1800" u="none" dirty="0" smtClean="0">
                          <a:solidFill>
                            <a:schemeClr val="tx1"/>
                          </a:solidFill>
                          <a:effectLst/>
                          <a:latin typeface="+mn-lt"/>
                          <a:ea typeface="Times New Roman" panose="02020603050405020304" pitchFamily="18" charset="0"/>
                          <a:cs typeface="Arial" panose="020B0604020202020204" pitchFamily="34" charset="0"/>
                        </a:rPr>
                        <a:t>Eastern</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Cape</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Free State</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North West</a:t>
                      </a:r>
                    </a:p>
                    <a:p>
                      <a:pPr marL="800100" marR="0" lvl="1" indent="-342900" algn="just">
                        <a:lnSpc>
                          <a:spcPct val="85000"/>
                        </a:lnSpc>
                        <a:spcBef>
                          <a:spcPts val="0"/>
                        </a:spcBef>
                        <a:spcAft>
                          <a:spcPts val="0"/>
                        </a:spcAft>
                        <a:buFont typeface="Courier New" panose="02070309020205020404" pitchFamily="49" charset="0"/>
                        <a:buChar char="o"/>
                      </a:pP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Limpopo</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Feb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p>
                    <a:p>
                      <a:pPr marL="0" marR="0" lvl="0" indent="0" algn="just">
                        <a:lnSpc>
                          <a:spcPct val="85000"/>
                        </a:lnSpc>
                        <a:spcBef>
                          <a:spcPts val="0"/>
                        </a:spcBef>
                        <a:spcAft>
                          <a:spcPts val="0"/>
                        </a:spcAft>
                        <a:buFont typeface="Symbol" panose="05050102010706020507" pitchFamily="18" charset="2"/>
                        <a:buNone/>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85000"/>
                        </a:lnSpc>
                        <a:spcBef>
                          <a:spcPts val="0"/>
                        </a:spcBef>
                        <a:spcAft>
                          <a:spcPts val="0"/>
                        </a:spcAft>
                        <a:buFont typeface="Symbol" panose="05050102010706020507" pitchFamily="18" charset="2"/>
                        <a:buNone/>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endPar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a:lnSpc>
                          <a:spcPct val="85000"/>
                        </a:lnSpc>
                        <a:spcBef>
                          <a:spcPts val="0"/>
                        </a:spcBef>
                        <a:spcAft>
                          <a:spcPts val="0"/>
                        </a:spcAft>
                        <a:buFont typeface="Arial" panose="020B0604020202020204" pitchFamily="34" charset="0"/>
                        <a:buNone/>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commence in 3</a:t>
                      </a:r>
                      <a:r>
                        <a:rPr lang="en-US" sz="1800" baseline="300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rd</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quarter</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 started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1193275">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Health Facilities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Eastern Cape</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Free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State</a:t>
                      </a:r>
                    </a:p>
                    <a:p>
                      <a:pPr marL="800100" marR="0" lvl="1" indent="-342900" algn="just">
                        <a:lnSpc>
                          <a:spcPct val="85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KwaZulu-Natal</a:t>
                      </a:r>
                    </a:p>
                    <a:p>
                      <a:pPr marL="800100" marR="0" lvl="1" indent="-342900" algn="just">
                        <a:lnSpc>
                          <a:spcPct val="85000"/>
                        </a:lnSpc>
                        <a:spcBef>
                          <a:spcPts val="0"/>
                        </a:spcBef>
                        <a:spcAft>
                          <a:spcPts val="0"/>
                        </a:spcAft>
                        <a:buFont typeface="Courier New" panose="02070309020205020404" pitchFamily="49" charset="0"/>
                        <a:buChar char="o"/>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North West</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Dec 2016</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Dec 2016</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 and KZN: To commence in next quarter</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Free State: 2 X Inspections conducted</a:t>
                      </a:r>
                    </a:p>
                    <a:p>
                      <a:pPr marL="285750" marR="0" indent="-285750" algn="just">
                        <a:lnSpc>
                          <a:spcPct val="85000"/>
                        </a:lnSpc>
                        <a:spcBef>
                          <a:spcPts val="0"/>
                        </a:spcBef>
                        <a:spcAft>
                          <a:spcPts val="0"/>
                        </a:spcAft>
                        <a:buFont typeface="Arial" panose="020B0604020202020204" pitchFamily="34" charset="0"/>
                        <a:buChar char="•"/>
                      </a:pP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North West: 5 X Inspections conducted </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25</a:t>
            </a:fld>
            <a:endParaRPr lang="en-US" sz="1400" b="0" dirty="0"/>
          </a:p>
        </p:txBody>
      </p:sp>
    </p:spTree>
    <p:extLst>
      <p:ext uri="{BB962C8B-B14F-4D97-AF65-F5344CB8AC3E}">
        <p14:creationId xmlns:p14="http://schemas.microsoft.com/office/powerpoint/2010/main" xmlns="" val="27767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840"/>
            <a:ext cx="8229600" cy="1143000"/>
          </a:xfrm>
        </p:spPr>
        <p:txBody>
          <a:bodyPr/>
          <a:lstStyle/>
          <a:p>
            <a:r>
              <a:rPr lang="en-GB" sz="3200" spc="-25" dirty="0">
                <a:solidFill>
                  <a:srgbClr val="993300"/>
                </a:solidFill>
                <a:latin typeface="Berlin Sans FB Demi" panose="020E0802020502020306" pitchFamily="34" charset="0"/>
              </a:rPr>
              <a:t>PROGRAMME 3: </a:t>
            </a:r>
            <a:r>
              <a:rPr lang="en-GB" sz="3200" spc="-25" dirty="0" smtClean="0">
                <a:solidFill>
                  <a:srgbClr val="993300"/>
                </a:solidFill>
                <a:latin typeface="Berlin Sans FB Demi" panose="020E0802020502020306" pitchFamily="34" charset="0"/>
              </a:rPr>
              <a:t>M&amp;E (6)</a:t>
            </a:r>
            <a:endParaRPr lang="en-US" sz="3200" dirty="0">
              <a:solidFill>
                <a:srgbClr val="993300"/>
              </a:solidFill>
              <a:latin typeface="Berlin Sans FB Demi" panose="020E08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999797688"/>
              </p:ext>
            </p:extLst>
          </p:nvPr>
        </p:nvGraphicFramePr>
        <p:xfrm>
          <a:off x="486718" y="1589840"/>
          <a:ext cx="8229601" cy="3450800"/>
        </p:xfrm>
        <a:graphic>
          <a:graphicData uri="http://schemas.openxmlformats.org/drawingml/2006/table">
            <a:tbl>
              <a:tblPr bandRow="1">
                <a:tableStyleId>{8FD4443E-F989-4FC4-A0C8-D5A2AF1F390B}</a:tableStyleId>
              </a:tblPr>
              <a:tblGrid>
                <a:gridCol w="3221186"/>
                <a:gridCol w="1152128"/>
                <a:gridCol w="3456384"/>
                <a:gridCol w="399903"/>
              </a:tblGrid>
              <a:tr h="19637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885908">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Border Gates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Oct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X Inspection conducted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589109">
                <a:tc>
                  <a:txBody>
                    <a:bodyPr/>
                    <a:lstStyle/>
                    <a:p>
                      <a:pPr marL="342900" marR="0" lvl="0" indent="-342900" algn="just">
                        <a:lnSpc>
                          <a:spcPct val="85000"/>
                        </a:lnSpc>
                        <a:spcBef>
                          <a:spcPts val="0"/>
                        </a:spcBef>
                        <a:spcAft>
                          <a:spcPts val="0"/>
                        </a:spcAft>
                        <a:buFont typeface="Symbol" panose="05050102010706020507" pitchFamily="18" charset="2"/>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Police Stations</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Free State</a:t>
                      </a:r>
                    </a:p>
                    <a:p>
                      <a:pPr marL="800100" marR="0" lvl="1" indent="-342900" algn="just">
                        <a:lnSpc>
                          <a:spcPct val="85000"/>
                        </a:lnSpc>
                        <a:spcBef>
                          <a:spcPts val="0"/>
                        </a:spcBef>
                        <a:spcAft>
                          <a:spcPts val="0"/>
                        </a:spcAft>
                        <a:buFont typeface="Courier New" panose="02070309020205020404" pitchFamily="49" charset="0"/>
                        <a:buChar char="o"/>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Feb 2017</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FS: Inspections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to commence in third quarter</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Mpumalanga: 3 X Inspections</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conducted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589109">
                <a:tc>
                  <a:txBody>
                    <a:bodyPr/>
                    <a:lstStyle/>
                    <a:p>
                      <a:pPr marL="0" marR="0" lvl="1" indent="0" algn="just">
                        <a:lnSpc>
                          <a:spcPct val="85000"/>
                        </a:lnSpc>
                        <a:spcBef>
                          <a:spcPts val="0"/>
                        </a:spcBef>
                        <a:spcAft>
                          <a:spcPts val="0"/>
                        </a:spcAft>
                        <a:buFont typeface="Courier New" panose="02070309020205020404" pitchFamily="49"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on an evaluation of the level of adherence to the Constitutional values and principles in district hospitals in the Western Cape produced</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Four hospitals assessed and analysis done</a:t>
                      </a:r>
                    </a:p>
                    <a:p>
                      <a:pPr marL="0" marR="0" lvl="0" indent="0" algn="just">
                        <a:lnSpc>
                          <a:spcPct val="85000"/>
                        </a:lnSpc>
                        <a:spcBef>
                          <a:spcPts val="0"/>
                        </a:spcBef>
                        <a:spcAft>
                          <a:spcPts val="0"/>
                        </a:spcAft>
                        <a:buFont typeface="Symbol" panose="05050102010706020507" pitchFamily="18" charset="2"/>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Tool updated and additional assessment completed at same Hospitals</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26</a:t>
            </a:fld>
            <a:endParaRPr lang="en-US" sz="1400" b="0" dirty="0"/>
          </a:p>
        </p:txBody>
      </p:sp>
    </p:spTree>
    <p:extLst>
      <p:ext uri="{BB962C8B-B14F-4D97-AF65-F5344CB8AC3E}">
        <p14:creationId xmlns:p14="http://schemas.microsoft.com/office/powerpoint/2010/main" xmlns="" val="224362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cstate="print">
            <a:duotone>
              <a:prstClr val="black"/>
              <a:schemeClr val="accent1">
                <a:tint val="45000"/>
                <a:satMod val="400000"/>
              </a:schemeClr>
            </a:duotone>
          </a:blip>
          <a:stretch>
            <a:fillRect/>
          </a:stretch>
        </p:blipFill>
        <p:spPr>
          <a:xfrm>
            <a:off x="1115616" y="4437112"/>
            <a:ext cx="7622705" cy="2101587"/>
          </a:xfrm>
          <a:prstGeom prst="rect">
            <a:avLst/>
          </a:prstGeom>
          <a:ln>
            <a:noFill/>
          </a:ln>
          <a:effectLst>
            <a:softEdge rad="112500"/>
          </a:effectLst>
        </p:spPr>
      </p:pic>
      <p:sp>
        <p:nvSpPr>
          <p:cNvPr id="2" name="TextBox 1"/>
          <p:cNvSpPr txBox="1"/>
          <p:nvPr/>
        </p:nvSpPr>
        <p:spPr>
          <a:xfrm>
            <a:off x="323528" y="2924944"/>
            <a:ext cx="8640960" cy="1446550"/>
          </a:xfrm>
          <a:prstGeom prst="rect">
            <a:avLst/>
          </a:prstGeom>
          <a:noFill/>
        </p:spPr>
        <p:txBody>
          <a:bodyPr wrap="square" rtlCol="0">
            <a:spAutoFit/>
          </a:bodyPr>
          <a:lstStyle/>
          <a:p>
            <a:r>
              <a:rPr lang="en-US" sz="4400" dirty="0" smtClean="0">
                <a:solidFill>
                  <a:schemeClr val="accent1">
                    <a:lumMod val="25000"/>
                  </a:schemeClr>
                </a:solidFill>
                <a:latin typeface="Berlin Sans FB Demi" pitchFamily="34" charset="0"/>
              </a:rPr>
              <a:t>PROGRAMME 3: INTEGRITY AND ANTI-CORRUPTION</a:t>
            </a:r>
          </a:p>
        </p:txBody>
      </p:sp>
    </p:spTree>
    <p:extLst>
      <p:ext uri="{BB962C8B-B14F-4D97-AF65-F5344CB8AC3E}">
        <p14:creationId xmlns:p14="http://schemas.microsoft.com/office/powerpoint/2010/main" xmlns="" val="1138758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(1)</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31476676"/>
              </p:ext>
            </p:extLst>
          </p:nvPr>
        </p:nvGraphicFramePr>
        <p:xfrm>
          <a:off x="395536" y="1268760"/>
          <a:ext cx="8301606" cy="4937760"/>
        </p:xfrm>
        <a:graphic>
          <a:graphicData uri="http://schemas.openxmlformats.org/drawingml/2006/table">
            <a:tbl>
              <a:tblPr bandRow="1">
                <a:tableStyleId>{8FD4443E-F989-4FC4-A0C8-D5A2AF1F390B}</a:tableStyleId>
              </a:tblPr>
              <a:tblGrid>
                <a:gridCol w="2832884"/>
                <a:gridCol w="1234847"/>
                <a:gridCol w="3811940"/>
                <a:gridCol w="421935"/>
              </a:tblGrid>
              <a:tr h="232141">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10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928563">
                <a:tc>
                  <a:txBody>
                    <a:bodyPr/>
                    <a:lstStyle/>
                    <a:p>
                      <a:pPr marL="0" marR="0" algn="just">
                        <a:lnSpc>
                          <a:spcPct val="100000"/>
                        </a:lnSpc>
                        <a:spcBef>
                          <a:spcPts val="0"/>
                        </a:spcBef>
                        <a:spcAft>
                          <a:spcPts val="0"/>
                        </a:spcAft>
                      </a:pPr>
                      <a:r>
                        <a:rPr lang="en-US" sz="1800" u="none" dirty="0">
                          <a:solidFill>
                            <a:schemeClr val="tx1"/>
                          </a:solidFill>
                          <a:effectLst/>
                          <a:latin typeface="+mn-lt"/>
                        </a:rPr>
                        <a:t>Investigations conducted either of its own accord or on receipt of any </a:t>
                      </a:r>
                      <a:r>
                        <a:rPr lang="en-US" sz="1800" u="none" dirty="0" smtClean="0">
                          <a:solidFill>
                            <a:schemeClr val="tx1"/>
                          </a:solidFill>
                          <a:effectLst/>
                          <a:latin typeface="+mn-lt"/>
                        </a:rPr>
                        <a:t>complaint </a:t>
                      </a:r>
                      <a:r>
                        <a:rPr lang="en-US" sz="1800" u="none" dirty="0">
                          <a:solidFill>
                            <a:schemeClr val="tx1"/>
                          </a:solidFill>
                          <a:effectLst/>
                          <a:latin typeface="+mn-lt"/>
                        </a:rPr>
                        <a:t>lodged and </a:t>
                      </a:r>
                      <a:r>
                        <a:rPr lang="en-US" sz="1800" u="none" dirty="0" smtClean="0">
                          <a:solidFill>
                            <a:schemeClr val="tx1"/>
                          </a:solidFill>
                          <a:effectLst/>
                          <a:latin typeface="+mn-lt"/>
                        </a:rPr>
                        <a:t>requests for</a:t>
                      </a:r>
                      <a:r>
                        <a:rPr lang="en-US" sz="1800" u="none" baseline="0" dirty="0" smtClean="0">
                          <a:solidFill>
                            <a:schemeClr val="tx1"/>
                          </a:solidFill>
                          <a:effectLst/>
                          <a:latin typeface="+mn-lt"/>
                        </a:rPr>
                        <a:t> investigations </a:t>
                      </a:r>
                      <a:r>
                        <a:rPr lang="en-US" sz="1800" u="none" dirty="0" smtClean="0">
                          <a:solidFill>
                            <a:schemeClr val="tx1"/>
                          </a:solidFill>
                          <a:effectLst/>
                          <a:latin typeface="+mn-lt"/>
                        </a:rPr>
                        <a:t>(60% of investigations</a:t>
                      </a:r>
                      <a:r>
                        <a:rPr lang="en-US" sz="1800" u="none" baseline="0" dirty="0" smtClean="0">
                          <a:solidFill>
                            <a:schemeClr val="tx1"/>
                          </a:solidFill>
                          <a:effectLst/>
                          <a:latin typeface="+mn-lt"/>
                        </a:rPr>
                        <a:t> </a:t>
                      </a:r>
                      <a:r>
                        <a:rPr lang="en-US" sz="1800" u="none" dirty="0" smtClean="0">
                          <a:solidFill>
                            <a:schemeClr val="tx1"/>
                          </a:solidFill>
                          <a:effectLst/>
                          <a:latin typeface="+mn-lt"/>
                        </a:rPr>
                        <a:t>finalized within 3 months of receipt of all relevant</a:t>
                      </a:r>
                      <a:r>
                        <a:rPr lang="en-US" sz="1800" u="none" baseline="0" dirty="0" smtClean="0">
                          <a:solidFill>
                            <a:schemeClr val="tx1"/>
                          </a:solidFill>
                          <a:effectLst/>
                          <a:latin typeface="+mn-lt"/>
                        </a:rPr>
                        <a:t> documentation)</a:t>
                      </a:r>
                      <a:endParaRPr lang="en-US" sz="1800" u="none" dirty="0">
                        <a:solidFill>
                          <a:srgbClr val="FF0000"/>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nSpc>
                          <a:spcPct val="100000"/>
                        </a:lnSpc>
                      </a:pPr>
                      <a:r>
                        <a:rPr lang="en-GB" sz="1800" kern="1200" dirty="0" smtClean="0">
                          <a:solidFill>
                            <a:schemeClr val="dk1"/>
                          </a:solidFill>
                          <a:effectLst/>
                          <a:latin typeface="+mn-lt"/>
                          <a:ea typeface="+mn-ea"/>
                          <a:cs typeface="+mn-cs"/>
                        </a:rPr>
                        <a:t>As at 30 June 2016, a total of </a:t>
                      </a:r>
                      <a:r>
                        <a:rPr lang="en-GB" sz="1800" b="1" kern="1200" dirty="0" smtClean="0">
                          <a:solidFill>
                            <a:schemeClr val="dk1"/>
                          </a:solidFill>
                          <a:effectLst/>
                          <a:latin typeface="+mn-lt"/>
                          <a:ea typeface="+mn-ea"/>
                          <a:cs typeface="+mn-cs"/>
                        </a:rPr>
                        <a:t>199</a:t>
                      </a:r>
                      <a:r>
                        <a:rPr lang="en-GB" sz="1800" kern="1200" dirty="0" smtClean="0">
                          <a:solidFill>
                            <a:schemeClr val="dk1"/>
                          </a:solidFill>
                          <a:effectLst/>
                          <a:latin typeface="+mn-lt"/>
                          <a:ea typeface="+mn-ea"/>
                          <a:cs typeface="+mn-cs"/>
                        </a:rPr>
                        <a:t> cases of</a:t>
                      </a:r>
                      <a:r>
                        <a:rPr lang="en-GB" sz="1800" kern="1200" baseline="0" dirty="0" smtClean="0">
                          <a:solidFill>
                            <a:schemeClr val="dk1"/>
                          </a:solidFill>
                          <a:effectLst/>
                          <a:latin typeface="+mn-lt"/>
                          <a:ea typeface="+mn-ea"/>
                          <a:cs typeface="+mn-cs"/>
                        </a:rPr>
                        <a:t> which </a:t>
                      </a:r>
                      <a:r>
                        <a:rPr lang="en-GB" sz="1800" b="1" kern="1200" baseline="0" dirty="0" smtClean="0">
                          <a:solidFill>
                            <a:schemeClr val="dk1"/>
                          </a:solidFill>
                          <a:effectLst/>
                          <a:latin typeface="+mn-lt"/>
                          <a:ea typeface="+mn-ea"/>
                          <a:cs typeface="+mn-cs"/>
                        </a:rPr>
                        <a:t>70 </a:t>
                      </a:r>
                      <a:r>
                        <a:rPr lang="en-GB" sz="1800" kern="1200" baseline="0" dirty="0" smtClean="0">
                          <a:solidFill>
                            <a:schemeClr val="dk1"/>
                          </a:solidFill>
                          <a:effectLst/>
                          <a:latin typeface="+mn-lt"/>
                          <a:ea typeface="+mn-ea"/>
                          <a:cs typeface="+mn-cs"/>
                        </a:rPr>
                        <a:t>(35%) finalised/ closed:</a:t>
                      </a:r>
                      <a:endParaRPr lang="en-GB" sz="1800" kern="1200" dirty="0" smtClean="0">
                        <a:solidFill>
                          <a:schemeClr val="dk1"/>
                        </a:solidFill>
                        <a:effectLst/>
                        <a:latin typeface="+mn-lt"/>
                        <a:ea typeface="+mn-ea"/>
                        <a:cs typeface="+mn-cs"/>
                      </a:endParaRP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Investigations: </a:t>
                      </a:r>
                      <a:r>
                        <a:rPr lang="en-GB" sz="1800" b="1" kern="1200" dirty="0" smtClean="0">
                          <a:solidFill>
                            <a:schemeClr val="tx1"/>
                          </a:solidFill>
                          <a:effectLst/>
                          <a:latin typeface="+mn-lt"/>
                          <a:ea typeface="+mn-ea"/>
                          <a:cs typeface="+mn-cs"/>
                        </a:rPr>
                        <a:t>139</a:t>
                      </a:r>
                      <a:r>
                        <a:rPr lang="en-GB" sz="1800" b="0" kern="1200" baseline="0" dirty="0" smtClean="0">
                          <a:solidFill>
                            <a:schemeClr val="tx1"/>
                          </a:solidFill>
                          <a:effectLst/>
                          <a:latin typeface="+mn-lt"/>
                          <a:ea typeface="+mn-ea"/>
                          <a:cs typeface="+mn-cs"/>
                        </a:rPr>
                        <a:t> cases on database, of which </a:t>
                      </a:r>
                      <a:r>
                        <a:rPr lang="en-GB" sz="1800" b="1" kern="1200" baseline="0" dirty="0" smtClean="0">
                          <a:solidFill>
                            <a:schemeClr val="tx1"/>
                          </a:solidFill>
                          <a:effectLst/>
                          <a:latin typeface="+mn-lt"/>
                          <a:ea typeface="+mn-ea"/>
                          <a:cs typeface="+mn-cs"/>
                        </a:rPr>
                        <a:t>11</a:t>
                      </a:r>
                      <a:r>
                        <a:rPr lang="en-GB" sz="1800" b="0" kern="1200" baseline="0" dirty="0" smtClean="0">
                          <a:solidFill>
                            <a:schemeClr val="tx1"/>
                          </a:solidFill>
                          <a:effectLst/>
                          <a:latin typeface="+mn-lt"/>
                          <a:ea typeface="+mn-ea"/>
                          <a:cs typeface="+mn-cs"/>
                        </a:rPr>
                        <a:t> were finalised within 3 months</a:t>
                      </a:r>
                    </a:p>
                    <a:p>
                      <a:pPr marL="285750" indent="-285750">
                        <a:lnSpc>
                          <a:spcPct val="100000"/>
                        </a:lnSpc>
                        <a:buFont typeface="Arial" panose="020B0604020202020204" pitchFamily="34" charset="0"/>
                        <a:buChar char="•"/>
                      </a:pPr>
                      <a:r>
                        <a:rPr lang="en-GB" sz="1800" kern="1200" dirty="0" smtClean="0">
                          <a:solidFill>
                            <a:schemeClr val="tx1"/>
                          </a:solidFill>
                          <a:effectLst/>
                          <a:latin typeface="+mn-lt"/>
                          <a:ea typeface="+mn-ea"/>
                          <a:cs typeface="+mn-cs"/>
                        </a:rPr>
                        <a:t>Early Resolution cases closed/finalised: </a:t>
                      </a:r>
                      <a:r>
                        <a:rPr lang="en-GB" sz="1800" b="1" kern="1200" dirty="0" smtClean="0">
                          <a:solidFill>
                            <a:schemeClr val="tx1"/>
                          </a:solidFill>
                          <a:effectLst/>
                          <a:latin typeface="+mn-lt"/>
                          <a:ea typeface="+mn-ea"/>
                          <a:cs typeface="+mn-cs"/>
                        </a:rPr>
                        <a:t>60 </a:t>
                      </a:r>
                      <a:r>
                        <a:rPr lang="en-GB" sz="1800" b="0" kern="1200" dirty="0" smtClean="0">
                          <a:solidFill>
                            <a:schemeClr val="tx1"/>
                          </a:solidFill>
                          <a:effectLst/>
                          <a:latin typeface="+mn-lt"/>
                          <a:ea typeface="+mn-ea"/>
                          <a:cs typeface="+mn-cs"/>
                        </a:rPr>
                        <a:t>of which</a:t>
                      </a:r>
                      <a:r>
                        <a:rPr lang="en-GB" sz="1800" b="0" kern="1200" baseline="0" dirty="0" smtClean="0">
                          <a:solidFill>
                            <a:schemeClr val="tx1"/>
                          </a:solidFill>
                          <a:effectLst/>
                          <a:latin typeface="+mn-lt"/>
                          <a:ea typeface="+mn-ea"/>
                          <a:cs typeface="+mn-cs"/>
                        </a:rPr>
                        <a:t> </a:t>
                      </a:r>
                      <a:r>
                        <a:rPr lang="en-GB" sz="1800" b="1" kern="1200" baseline="0" dirty="0" smtClean="0">
                          <a:solidFill>
                            <a:schemeClr val="tx1"/>
                          </a:solidFill>
                          <a:effectLst/>
                          <a:latin typeface="+mn-lt"/>
                          <a:ea typeface="+mn-ea"/>
                          <a:cs typeface="+mn-cs"/>
                        </a:rPr>
                        <a:t>59</a:t>
                      </a:r>
                      <a:r>
                        <a:rPr lang="en-GB" sz="1800" b="0" kern="1200" baseline="0" dirty="0" smtClean="0">
                          <a:solidFill>
                            <a:schemeClr val="tx1"/>
                          </a:solidFill>
                          <a:effectLst/>
                          <a:latin typeface="+mn-lt"/>
                          <a:ea typeface="+mn-ea"/>
                          <a:cs typeface="+mn-cs"/>
                        </a:rPr>
                        <a:t> were finalised</a:t>
                      </a:r>
                      <a:endParaRPr lang="en-US" sz="1800" b="0" kern="1200" dirty="0" smtClean="0">
                        <a:solidFill>
                          <a:schemeClr val="tx1"/>
                        </a:solidFill>
                        <a:effectLst/>
                        <a:latin typeface="+mn-lt"/>
                        <a:ea typeface="+mn-ea"/>
                        <a:cs typeface="+mn-cs"/>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696422">
                <a:tc>
                  <a:txBody>
                    <a:bodyPr/>
                    <a:lstStyle/>
                    <a:p>
                      <a:pPr marL="0" marR="0" algn="just">
                        <a:lnSpc>
                          <a:spcPct val="100000"/>
                        </a:lnSpc>
                        <a:spcBef>
                          <a:spcPts val="0"/>
                        </a:spcBef>
                        <a:spcAft>
                          <a:spcPts val="0"/>
                        </a:spcAft>
                      </a:pPr>
                      <a:r>
                        <a:rPr lang="en-GB" sz="1800" u="none" dirty="0" smtClean="0">
                          <a:solidFill>
                            <a:schemeClr val="tx1"/>
                          </a:solidFill>
                          <a:effectLst/>
                          <a:latin typeface="+mn-lt"/>
                        </a:rPr>
                        <a:t>Reports on an investigation </a:t>
                      </a:r>
                      <a:r>
                        <a:rPr lang="en-GB" sz="1800" u="none" dirty="0">
                          <a:solidFill>
                            <a:schemeClr val="tx1"/>
                          </a:solidFill>
                          <a:effectLst/>
                          <a:latin typeface="+mn-lt"/>
                        </a:rPr>
                        <a:t>and evaluation of the awarding of higher salaries on appointment and counter offers in the national Departments of Transport and Labour</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Department of Transport</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Draft</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report finalized in </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June 2016</a:t>
                      </a:r>
                    </a:p>
                    <a:p>
                      <a:pPr marL="0" marR="0" algn="just">
                        <a:lnSpc>
                          <a:spcPct val="10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1800" i="1" u="none" dirty="0" smtClean="0">
                          <a:solidFill>
                            <a:schemeClr val="tx1"/>
                          </a:solidFill>
                          <a:effectLst/>
                          <a:latin typeface="+mn-lt"/>
                          <a:ea typeface="Times New Roman" panose="02020603050405020304" pitchFamily="18" charset="0"/>
                          <a:cs typeface="Times New Roman" panose="02020603050405020304" pitchFamily="18" charset="0"/>
                        </a:rPr>
                        <a:t>Department of </a:t>
                      </a:r>
                      <a:r>
                        <a:rPr lang="en-US" sz="1800" i="1" u="none" dirty="0" err="1" smtClean="0">
                          <a:solidFill>
                            <a:schemeClr val="tx1"/>
                          </a:solidFill>
                          <a:effectLst/>
                          <a:latin typeface="+mn-lt"/>
                          <a:ea typeface="Times New Roman" panose="02020603050405020304" pitchFamily="18" charset="0"/>
                          <a:cs typeface="Times New Roman" panose="02020603050405020304" pitchFamily="18" charset="0"/>
                        </a:rPr>
                        <a:t>Labour</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 Draft report finalized in June 2016</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28</a:t>
            </a:fld>
            <a:endParaRPr lang="en-US" sz="1400" b="0" dirty="0"/>
          </a:p>
        </p:txBody>
      </p:sp>
    </p:spTree>
    <p:extLst>
      <p:ext uri="{BB962C8B-B14F-4D97-AF65-F5344CB8AC3E}">
        <p14:creationId xmlns:p14="http://schemas.microsoft.com/office/powerpoint/2010/main" xmlns="" val="2059442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(2)</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49378736"/>
              </p:ext>
            </p:extLst>
          </p:nvPr>
        </p:nvGraphicFramePr>
        <p:xfrm>
          <a:off x="433085" y="1124744"/>
          <a:ext cx="8229598" cy="4937760"/>
        </p:xfrm>
        <a:graphic>
          <a:graphicData uri="http://schemas.openxmlformats.org/drawingml/2006/table">
            <a:tbl>
              <a:tblPr bandRow="1">
                <a:tableStyleId>{8FD4443E-F989-4FC4-A0C8-D5A2AF1F390B}</a:tableStyleId>
              </a:tblPr>
              <a:tblGrid>
                <a:gridCol w="2808312"/>
                <a:gridCol w="1224136"/>
                <a:gridCol w="3778875"/>
                <a:gridCol w="418275"/>
              </a:tblGrid>
              <a:tr h="232141">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696422">
                <a:tc>
                  <a:txBody>
                    <a:bodyPr/>
                    <a:lstStyle/>
                    <a:p>
                      <a:pPr marL="0" marR="0" algn="just">
                        <a:lnSpc>
                          <a:spcPct val="90000"/>
                        </a:lnSpc>
                        <a:spcBef>
                          <a:spcPts val="0"/>
                        </a:spcBef>
                        <a:spcAft>
                          <a:spcPts val="0"/>
                        </a:spcAft>
                      </a:pPr>
                      <a:r>
                        <a:rPr lang="en-US" sz="1800" u="none" dirty="0" smtClean="0">
                          <a:solidFill>
                            <a:schemeClr val="tx1"/>
                          </a:solidFill>
                          <a:effectLst/>
                          <a:latin typeface="+mn-lt"/>
                        </a:rPr>
                        <a:t>Reports</a:t>
                      </a:r>
                      <a:r>
                        <a:rPr lang="en-US" sz="1800" u="none" baseline="0" dirty="0" smtClean="0">
                          <a:solidFill>
                            <a:schemeClr val="tx1"/>
                          </a:solidFill>
                          <a:effectLst/>
                          <a:latin typeface="+mn-lt"/>
                        </a:rPr>
                        <a:t> on a</a:t>
                      </a:r>
                      <a:r>
                        <a:rPr lang="en-US" sz="1800" u="none" dirty="0" smtClean="0">
                          <a:solidFill>
                            <a:schemeClr val="tx1"/>
                          </a:solidFill>
                          <a:effectLst/>
                          <a:latin typeface="+mn-lt"/>
                        </a:rPr>
                        <a:t>n </a:t>
                      </a:r>
                      <a:r>
                        <a:rPr lang="en-US" sz="1800" u="none" dirty="0">
                          <a:solidFill>
                            <a:schemeClr val="tx1"/>
                          </a:solidFill>
                          <a:effectLst/>
                          <a:latin typeface="+mn-lt"/>
                        </a:rPr>
                        <a:t>investigation and evaluation of the awarding of higher salaries on appointment and counter offers in the national departments of Health and Human </a:t>
                      </a:r>
                      <a:r>
                        <a:rPr lang="en-US" sz="1800" u="none" dirty="0" smtClean="0">
                          <a:solidFill>
                            <a:schemeClr val="tx1"/>
                          </a:solidFill>
                          <a:effectLst/>
                          <a:latin typeface="+mn-lt"/>
                        </a:rPr>
                        <a:t>Settlements </a:t>
                      </a:r>
                      <a:r>
                        <a:rPr lang="en-GB" sz="1800" u="none" dirty="0">
                          <a:solidFill>
                            <a:schemeClr val="tx1"/>
                          </a:solidFill>
                          <a:effectLst/>
                          <a:latin typeface="+mn-lt"/>
                        </a:rPr>
                        <a:t> </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b="0" i="1" dirty="0" smtClean="0">
                          <a:solidFill>
                            <a:schemeClr val="tx1"/>
                          </a:solidFill>
                          <a:effectLst/>
                          <a:latin typeface="+mn-lt"/>
                          <a:ea typeface="Times New Roman" panose="02020603050405020304" pitchFamily="18" charset="0"/>
                          <a:cs typeface="Arial" panose="020B0604020202020204" pitchFamily="34" charset="0"/>
                        </a:rPr>
                        <a:t>Department of Health: </a:t>
                      </a:r>
                      <a:r>
                        <a:rPr lang="en-US" sz="1800" b="0" dirty="0" smtClean="0">
                          <a:solidFill>
                            <a:schemeClr val="tx1"/>
                          </a:solidFill>
                          <a:effectLst/>
                          <a:latin typeface="+mn-lt"/>
                          <a:ea typeface="Times New Roman" panose="02020603050405020304" pitchFamily="18" charset="0"/>
                          <a:cs typeface="Arial" panose="020B0604020202020204" pitchFamily="34" charset="0"/>
                        </a:rPr>
                        <a:t>Data </a:t>
                      </a:r>
                      <a:r>
                        <a:rPr lang="en-GB" sz="1800" b="0" dirty="0" smtClean="0">
                          <a:solidFill>
                            <a:schemeClr val="tx1"/>
                          </a:solidFill>
                          <a:effectLst/>
                          <a:latin typeface="+mn-lt"/>
                          <a:ea typeface="Times New Roman" panose="02020603050405020304" pitchFamily="18" charset="0"/>
                          <a:cs typeface="Arial" panose="020B0604020202020204" pitchFamily="34" charset="0"/>
                        </a:rPr>
                        <a:t>collection </a:t>
                      </a:r>
                      <a:r>
                        <a:rPr lang="en-US" sz="1800" b="0" dirty="0" smtClean="0">
                          <a:solidFill>
                            <a:schemeClr val="tx1"/>
                          </a:solidFill>
                          <a:effectLst/>
                          <a:latin typeface="+mn-lt"/>
                          <a:ea typeface="Times New Roman" panose="02020603050405020304" pitchFamily="18" charset="0"/>
                          <a:cs typeface="Arial" panose="020B0604020202020204" pitchFamily="34" charset="0"/>
                        </a:rPr>
                        <a:t>commenced</a:t>
                      </a:r>
                    </a:p>
                    <a:p>
                      <a:pPr marL="0" marR="0" algn="just">
                        <a:lnSpc>
                          <a:spcPct val="90000"/>
                        </a:lnSpc>
                        <a:spcBef>
                          <a:spcPts val="0"/>
                        </a:spcBef>
                        <a:spcAft>
                          <a:spcPts val="0"/>
                        </a:spcAft>
                      </a:pPr>
                      <a:endParaRPr lang="en-US" sz="1800" b="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GB" sz="1800" b="0" i="1" dirty="0" smtClean="0">
                          <a:solidFill>
                            <a:schemeClr val="tx1"/>
                          </a:solidFill>
                          <a:effectLst/>
                          <a:latin typeface="+mn-lt"/>
                          <a:ea typeface="Times New Roman" panose="02020603050405020304" pitchFamily="18" charset="0"/>
                          <a:cs typeface="Arial" panose="020B0604020202020204" pitchFamily="34" charset="0"/>
                        </a:rPr>
                        <a:t>Department of Human Settlements:</a:t>
                      </a:r>
                      <a:endParaRPr lang="en-US" sz="1800" b="0" i="1"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b="0" dirty="0" smtClean="0">
                          <a:solidFill>
                            <a:schemeClr val="tx1"/>
                          </a:solidFill>
                          <a:effectLst/>
                          <a:latin typeface="+mn-lt"/>
                          <a:ea typeface="Times New Roman" panose="02020603050405020304" pitchFamily="18" charset="0"/>
                          <a:cs typeface="Arial" panose="020B0604020202020204" pitchFamily="34" charset="0"/>
                        </a:rPr>
                        <a:t>Data collection in progress</a:t>
                      </a:r>
                      <a:endParaRPr lang="en-US" sz="1800" b="0" dirty="0" smtClean="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928563">
                <a:tc>
                  <a:txBody>
                    <a:bodyPr/>
                    <a:lstStyle/>
                    <a:p>
                      <a:pPr marL="0" marR="0" algn="just">
                        <a:lnSpc>
                          <a:spcPct val="90000"/>
                        </a:lnSpc>
                        <a:spcBef>
                          <a:spcPts val="0"/>
                        </a:spcBef>
                        <a:spcAft>
                          <a:spcPts val="0"/>
                        </a:spcAft>
                      </a:pPr>
                      <a:r>
                        <a:rPr lang="en-US" sz="1800" u="none" dirty="0">
                          <a:solidFill>
                            <a:schemeClr val="tx1"/>
                          </a:solidFill>
                          <a:effectLst/>
                          <a:latin typeface="+mn-lt"/>
                        </a:rPr>
                        <a:t>Factsheet on completed disciplinary proceedings on financial misconduct for the 2015/16 financial year </a:t>
                      </a:r>
                      <a:r>
                        <a:rPr lang="en-US" sz="1800" u="none" dirty="0" smtClean="0">
                          <a:solidFill>
                            <a:schemeClr val="tx1"/>
                          </a:solidFill>
                          <a:effectLst/>
                          <a:latin typeface="+mn-lt"/>
                        </a:rPr>
                        <a:t>produced</a:t>
                      </a:r>
                    </a:p>
                    <a:p>
                      <a:pPr marL="0" marR="0" algn="just">
                        <a:lnSpc>
                          <a:spcPct val="90000"/>
                        </a:lnSpc>
                        <a:spcBef>
                          <a:spcPts val="0"/>
                        </a:spcBef>
                        <a:spcAft>
                          <a:spcPts val="0"/>
                        </a:spcAft>
                      </a:pPr>
                      <a:endParaRPr lang="en-US" sz="1800" u="none" dirty="0" smtClean="0">
                        <a:solidFill>
                          <a:schemeClr val="tx1"/>
                        </a:solidFill>
                        <a:effectLst/>
                        <a:latin typeface="+mn-lt"/>
                      </a:endParaRP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4</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Advocacy workshops conducted in Mpumalanga</a:t>
                      </a:r>
                    </a:p>
                    <a:p>
                      <a:pPr marL="168275" marR="0" indent="-168275" algn="just">
                        <a:lnSpc>
                          <a:spcPct val="90000"/>
                        </a:lnSpc>
                        <a:spcBef>
                          <a:spcPts val="0"/>
                        </a:spcBef>
                        <a:spcAft>
                          <a:spcPts val="0"/>
                        </a:spcAft>
                        <a:buFont typeface="Arial" panose="020B0604020202020204" pitchFamily="34" charset="0"/>
                        <a:buChar char="•"/>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1 Workshop conducted in Gauteng</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Nov 2016 </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Jun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All national and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provincial </a:t>
                      </a: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departments have submitted reports</a:t>
                      </a: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Drafting of the national factsheet is in progress</a:t>
                      </a: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Presentation</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produced in June 2016</a:t>
                      </a:r>
                    </a:p>
                    <a:p>
                      <a:pPr marL="0" marR="0" algn="just">
                        <a:lnSpc>
                          <a:spcPct val="90000"/>
                        </a:lnSpc>
                        <a:spcBef>
                          <a:spcPts val="0"/>
                        </a:spcBef>
                        <a:spcAft>
                          <a:spcPts val="0"/>
                        </a:spcAft>
                      </a:pPr>
                      <a:endPar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1 Workshop conducted in May 2016</a:t>
                      </a: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29</a:t>
            </a:fld>
            <a:endParaRPr lang="en-US" sz="1400" b="0" dirty="0"/>
          </a:p>
        </p:txBody>
      </p:sp>
    </p:spTree>
    <p:extLst>
      <p:ext uri="{BB962C8B-B14F-4D97-AF65-F5344CB8AC3E}">
        <p14:creationId xmlns:p14="http://schemas.microsoft.com/office/powerpoint/2010/main" xmlns="" val="251731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INTRODUCTION</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3</a:t>
            </a:fld>
            <a:endParaRPr lang="en-US" sz="1400" b="0" dirty="0"/>
          </a:p>
        </p:txBody>
      </p:sp>
      <p:sp>
        <p:nvSpPr>
          <p:cNvPr id="4" name="Content Placeholder 2"/>
          <p:cNvSpPr txBox="1">
            <a:spLocks/>
          </p:cNvSpPr>
          <p:nvPr/>
        </p:nvSpPr>
        <p:spPr bwMode="auto">
          <a:xfrm>
            <a:off x="444098" y="1268760"/>
            <a:ext cx="8376374" cy="511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lvl="0" algn="just">
              <a:lnSpc>
                <a:spcPct val="110000"/>
              </a:lnSpc>
              <a:buFont typeface="Arial" panose="020B0604020202020204" pitchFamily="34" charset="0"/>
              <a:buChar char="•"/>
            </a:pPr>
            <a:r>
              <a:rPr lang="en-ZA" sz="1800" b="0" dirty="0" smtClean="0"/>
              <a:t>Since the PSC’s engagement with the Portfolio Committee in April 2016, </a:t>
            </a:r>
          </a:p>
          <a:p>
            <a:pPr lvl="1" algn="just">
              <a:lnSpc>
                <a:spcPct val="110000"/>
              </a:lnSpc>
              <a:buFont typeface="Wingdings" panose="05000000000000000000" pitchFamily="2" charset="2"/>
              <a:buChar char="ü"/>
            </a:pPr>
            <a:r>
              <a:rPr lang="en-ZA" sz="1800" b="0" dirty="0" smtClean="0"/>
              <a:t>the term of office of Commissioner Nzimande came to an end in August,</a:t>
            </a:r>
          </a:p>
          <a:p>
            <a:pPr lvl="1" algn="just">
              <a:lnSpc>
                <a:spcPct val="110000"/>
              </a:lnSpc>
              <a:buFont typeface="Wingdings" panose="05000000000000000000" pitchFamily="2" charset="2"/>
              <a:buChar char="ü"/>
            </a:pPr>
            <a:r>
              <a:rPr lang="en-US" sz="1800" b="0" dirty="0" smtClean="0"/>
              <a:t>the </a:t>
            </a:r>
            <a:r>
              <a:rPr lang="en-US" sz="1800" b="0" dirty="0"/>
              <a:t>term of </a:t>
            </a:r>
            <a:r>
              <a:rPr lang="en-US" sz="1800" b="0" dirty="0" smtClean="0"/>
              <a:t>office of the </a:t>
            </a:r>
            <a:r>
              <a:rPr lang="en-US" sz="1800" b="0" dirty="0"/>
              <a:t>Chairperson </a:t>
            </a:r>
            <a:r>
              <a:rPr lang="en-US" sz="1800" b="0" dirty="0" smtClean="0"/>
              <a:t>will come to an end on </a:t>
            </a:r>
            <a:r>
              <a:rPr lang="en-US" sz="1800" b="0" dirty="0"/>
              <a:t>31 August </a:t>
            </a:r>
            <a:r>
              <a:rPr lang="en-US" sz="1800" b="0" dirty="0" smtClean="0"/>
              <a:t>2016,</a:t>
            </a:r>
            <a:endParaRPr lang="en-US" sz="1800" b="0" dirty="0"/>
          </a:p>
          <a:p>
            <a:pPr lvl="1" algn="just">
              <a:lnSpc>
                <a:spcPct val="110000"/>
              </a:lnSpc>
              <a:buFont typeface="Wingdings" panose="05000000000000000000" pitchFamily="2" charset="2"/>
              <a:buChar char="ü"/>
            </a:pPr>
            <a:r>
              <a:rPr lang="en-US" sz="1800" b="0" dirty="0" smtClean="0"/>
              <a:t>Commissioner </a:t>
            </a:r>
            <a:r>
              <a:rPr lang="en-US" sz="1800" b="0" dirty="0"/>
              <a:t>Mthembu </a:t>
            </a:r>
            <a:r>
              <a:rPr lang="en-US" sz="1800" b="0" dirty="0" smtClean="0"/>
              <a:t>was assigned </a:t>
            </a:r>
            <a:r>
              <a:rPr lang="en-US" sz="1800" b="0" dirty="0"/>
              <a:t>as the Deputy </a:t>
            </a:r>
            <a:r>
              <a:rPr lang="en-US" sz="1800" b="0" dirty="0" smtClean="0"/>
              <a:t>Chairperson in June 2016,</a:t>
            </a:r>
          </a:p>
          <a:p>
            <a:pPr lvl="1" algn="just">
              <a:lnSpc>
                <a:spcPct val="110000"/>
              </a:lnSpc>
              <a:buFont typeface="Wingdings" panose="05000000000000000000" pitchFamily="2" charset="2"/>
              <a:buChar char="ü"/>
            </a:pPr>
            <a:r>
              <a:rPr lang="en-US" sz="1800" b="0" dirty="0" err="1" smtClean="0"/>
              <a:t>Dr</a:t>
            </a:r>
            <a:r>
              <a:rPr lang="en-US" sz="1800" b="0" dirty="0" smtClean="0"/>
              <a:t> </a:t>
            </a:r>
            <a:r>
              <a:rPr lang="en-US" sz="1800" b="0" dirty="0"/>
              <a:t>Mamphiswana </a:t>
            </a:r>
            <a:r>
              <a:rPr lang="en-US" sz="1800" b="0" dirty="0" smtClean="0"/>
              <a:t>was appointed </a:t>
            </a:r>
            <a:r>
              <a:rPr lang="en-US" sz="1800" b="0" dirty="0"/>
              <a:t>as Director-General </a:t>
            </a:r>
            <a:r>
              <a:rPr lang="en-US" sz="1800" b="0" dirty="0" smtClean="0"/>
              <a:t>in June </a:t>
            </a:r>
            <a:r>
              <a:rPr lang="en-US" sz="1800" b="0" dirty="0"/>
              <a:t>2016. </a:t>
            </a:r>
            <a:endParaRPr lang="en-US" sz="1800" b="0" dirty="0" smtClean="0"/>
          </a:p>
          <a:p>
            <a:pPr lvl="0" algn="just">
              <a:lnSpc>
                <a:spcPct val="110000"/>
              </a:lnSpc>
              <a:buFont typeface="Arial" panose="020B0604020202020204" pitchFamily="34" charset="0"/>
              <a:buChar char="•"/>
            </a:pPr>
            <a:r>
              <a:rPr lang="en-US" sz="1800" b="0" dirty="0" smtClean="0"/>
              <a:t>The PSC’s visibility </a:t>
            </a:r>
            <a:r>
              <a:rPr lang="en-US" sz="1800" b="0" dirty="0" err="1" smtClean="0"/>
              <a:t>programme</a:t>
            </a:r>
            <a:r>
              <a:rPr lang="en-US" sz="1800" b="0" dirty="0" smtClean="0"/>
              <a:t> ensured that during the reporting period the media extensively covered the following reports of the PSC:</a:t>
            </a:r>
            <a:endParaRPr lang="en-US" sz="1800" b="0" dirty="0"/>
          </a:p>
          <a:p>
            <a:pPr marL="685800" lvl="1" algn="just">
              <a:lnSpc>
                <a:spcPct val="110000"/>
              </a:lnSpc>
              <a:buFont typeface="Wingdings" panose="05000000000000000000" pitchFamily="2" charset="2"/>
              <a:buChar char="ü"/>
            </a:pPr>
            <a:r>
              <a:rPr lang="en-US" sz="1800" b="0" dirty="0" smtClean="0"/>
              <a:t>Assessment </a:t>
            </a:r>
            <a:r>
              <a:rPr lang="en-US" sz="1800" b="0" dirty="0"/>
              <a:t>of the management of service terminations and pension pay-outs in the Public </a:t>
            </a:r>
            <a:r>
              <a:rPr lang="en-US" sz="1800" b="0" dirty="0" smtClean="0"/>
              <a:t>Service</a:t>
            </a:r>
            <a:endParaRPr lang="en-US" sz="1800" b="0" dirty="0"/>
          </a:p>
          <a:p>
            <a:pPr marL="685800" lvl="1" algn="just">
              <a:lnSpc>
                <a:spcPct val="110000"/>
              </a:lnSpc>
              <a:buFont typeface="Wingdings" panose="05000000000000000000" pitchFamily="2" charset="2"/>
              <a:buChar char="ü"/>
            </a:pPr>
            <a:r>
              <a:rPr lang="en-US" sz="1800" b="0" dirty="0" smtClean="0"/>
              <a:t>Assessments </a:t>
            </a:r>
            <a:r>
              <a:rPr lang="en-US" sz="1800" b="0" dirty="0"/>
              <a:t>of the effectiveness and efficiency of the Office of the Chief State Law Adviser  </a:t>
            </a:r>
            <a:endParaRPr lang="en-US" sz="1800" b="0" dirty="0" smtClean="0"/>
          </a:p>
          <a:p>
            <a:pPr marL="685800" lvl="1" algn="just">
              <a:lnSpc>
                <a:spcPct val="110000"/>
              </a:lnSpc>
              <a:buFont typeface="Wingdings" panose="05000000000000000000" pitchFamily="2" charset="2"/>
              <a:buChar char="ü"/>
            </a:pPr>
            <a:r>
              <a:rPr lang="en-US" sz="1800" b="0" dirty="0" smtClean="0"/>
              <a:t>Assessment </a:t>
            </a:r>
            <a:r>
              <a:rPr lang="en-US" sz="1800" b="0" dirty="0"/>
              <a:t>of the effectiveness and efficiency of  the Office of the State Attorney </a:t>
            </a:r>
            <a:endParaRPr lang="en-US" sz="1800" b="0" dirty="0" smtClean="0"/>
          </a:p>
          <a:p>
            <a:pPr marL="685800" lvl="1" algn="just">
              <a:lnSpc>
                <a:spcPct val="110000"/>
              </a:lnSpc>
              <a:buFont typeface="Wingdings" panose="05000000000000000000" pitchFamily="2" charset="2"/>
              <a:buChar char="ü"/>
            </a:pPr>
            <a:r>
              <a:rPr lang="en-US" sz="1800" b="0" dirty="0" smtClean="0"/>
              <a:t>Availability </a:t>
            </a:r>
            <a:r>
              <a:rPr lang="en-US" sz="1800" b="0" dirty="0"/>
              <a:t>of Learner and Teacher Support </a:t>
            </a:r>
            <a:r>
              <a:rPr lang="en-US" sz="1800" b="0" dirty="0" smtClean="0"/>
              <a:t>Material</a:t>
            </a:r>
            <a:endParaRPr lang="en-US" sz="1800" b="0" dirty="0"/>
          </a:p>
        </p:txBody>
      </p:sp>
    </p:spTree>
    <p:extLst>
      <p:ext uri="{BB962C8B-B14F-4D97-AF65-F5344CB8AC3E}">
        <p14:creationId xmlns:p14="http://schemas.microsoft.com/office/powerpoint/2010/main" xmlns="" val="4050682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pPr>
              <a:lnSpc>
                <a:spcPct val="90000"/>
              </a:lnSpc>
            </a:pPr>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(3)</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53634955"/>
              </p:ext>
            </p:extLst>
          </p:nvPr>
        </p:nvGraphicFramePr>
        <p:xfrm>
          <a:off x="433082" y="1124744"/>
          <a:ext cx="8459397" cy="5184648"/>
        </p:xfrm>
        <a:graphic>
          <a:graphicData uri="http://schemas.openxmlformats.org/drawingml/2006/table">
            <a:tbl>
              <a:tblPr bandRow="1">
                <a:tableStyleId>{8FD4443E-F989-4FC4-A0C8-D5A2AF1F390B}</a:tableStyleId>
              </a:tblPr>
              <a:tblGrid>
                <a:gridCol w="2886730"/>
                <a:gridCol w="1108172"/>
                <a:gridCol w="4173991"/>
                <a:gridCol w="290504"/>
              </a:tblGrid>
              <a:tr h="232141">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90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160704">
                <a:tc>
                  <a:txBody>
                    <a:bodyPr/>
                    <a:lstStyle/>
                    <a:p>
                      <a:pPr marL="0" marR="0" algn="just">
                        <a:lnSpc>
                          <a:spcPct val="90000"/>
                        </a:lnSpc>
                        <a:spcBef>
                          <a:spcPts val="0"/>
                        </a:spcBef>
                        <a:spcAft>
                          <a:spcPts val="0"/>
                        </a:spcAft>
                      </a:pPr>
                      <a:r>
                        <a:rPr lang="en-US" sz="1800" u="none" dirty="0">
                          <a:solidFill>
                            <a:schemeClr val="tx1"/>
                          </a:solidFill>
                          <a:effectLst/>
                          <a:latin typeface="+mn-lt"/>
                          <a:ea typeface="Times New Roman" panose="02020603050405020304" pitchFamily="18" charset="0"/>
                          <a:cs typeface="Arial" panose="020B0604020202020204" pitchFamily="34" charset="0"/>
                        </a:rPr>
                        <a:t>Management of the Financial Disclosure </a:t>
                      </a:r>
                      <a:r>
                        <a:rPr lang="en-US" sz="1800" u="none" dirty="0" smtClean="0">
                          <a:solidFill>
                            <a:schemeClr val="tx1"/>
                          </a:solidFill>
                          <a:effectLst/>
                          <a:latin typeface="+mn-lt"/>
                          <a:ea typeface="Times New Roman" panose="02020603050405020304" pitchFamily="18" charset="0"/>
                          <a:cs typeface="Arial" panose="020B0604020202020204" pitchFamily="34" charset="0"/>
                        </a:rPr>
                        <a:t>Framework (FDF)</a:t>
                      </a: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Arial" panose="020B0604020202020204" pitchFamily="34" charset="0"/>
                        </a:rPr>
                        <a:t>Report on the assessment of the Implementation of the FDF for 2014/15 </a:t>
                      </a:r>
                    </a:p>
                    <a:p>
                      <a:pPr marL="168275" marR="0" indent="-168275" algn="just">
                        <a:lnSpc>
                          <a:spcPct val="90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Arial" panose="020B0604020202020204" pitchFamily="34" charset="0"/>
                        </a:rPr>
                        <a:t>Commence</a:t>
                      </a:r>
                      <a:r>
                        <a:rPr lang="en-US" sz="1800" u="none" baseline="0" dirty="0" smtClean="0">
                          <a:solidFill>
                            <a:schemeClr val="tx1"/>
                          </a:solidFill>
                          <a:effectLst/>
                          <a:latin typeface="+mn-lt"/>
                          <a:ea typeface="Times New Roman" panose="02020603050405020304" pitchFamily="18" charset="0"/>
                          <a:cs typeface="Arial" panose="020B0604020202020204" pitchFamily="34" charset="0"/>
                        </a:rPr>
                        <a:t> with d</a:t>
                      </a:r>
                      <a:r>
                        <a:rPr lang="en-US" sz="1800" u="none" dirty="0" smtClean="0">
                          <a:solidFill>
                            <a:schemeClr val="tx1"/>
                          </a:solidFill>
                          <a:effectLst/>
                          <a:latin typeface="+mn-lt"/>
                          <a:ea typeface="Times New Roman" panose="02020603050405020304" pitchFamily="18" charset="0"/>
                          <a:cs typeface="Arial" panose="020B0604020202020204" pitchFamily="34" charset="0"/>
                        </a:rPr>
                        <a:t>raft report on the Implementation of the FDF for 2015/16 and compile a report</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June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2016</a:t>
                      </a: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90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r>
                        <a:rPr lang="en-GB" sz="1800" dirty="0" smtClean="0">
                          <a:solidFill>
                            <a:schemeClr val="tx1"/>
                          </a:solidFill>
                          <a:effectLst/>
                          <a:latin typeface="+mn-lt"/>
                          <a:ea typeface="Times New Roman" panose="02020603050405020304" pitchFamily="18" charset="0"/>
                          <a:cs typeface="Arial" panose="020B0604020202020204" pitchFamily="34" charset="0"/>
                        </a:rPr>
                        <a:t>Draft report finalised in June 2016 and</a:t>
                      </a:r>
                      <a:r>
                        <a:rPr lang="en-GB" sz="1800" baseline="0" dirty="0" smtClean="0">
                          <a:solidFill>
                            <a:schemeClr val="tx1"/>
                          </a:solidFill>
                          <a:effectLst/>
                          <a:latin typeface="+mn-lt"/>
                          <a:ea typeface="Times New Roman" panose="02020603050405020304" pitchFamily="18" charset="0"/>
                          <a:cs typeface="Arial" panose="020B0604020202020204" pitchFamily="34" charset="0"/>
                        </a:rPr>
                        <a:t> submitted to the PSC</a:t>
                      </a: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endParaRPr lang="en-GB" sz="1800" dirty="0" smtClean="0">
                        <a:solidFill>
                          <a:schemeClr val="tx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The submission rate of financial disclosure forms by the due date of 31 May 2016 is as follows:</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National departments (5 838 - 98%)</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Provincial departments (4 161  - 97.8%)</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Overall (9 999 - 98%)</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1160704">
                <a:tc>
                  <a:txBody>
                    <a:bodyPr/>
                    <a:lstStyle/>
                    <a:p>
                      <a:pPr marL="0" marR="0" indent="0" algn="just">
                        <a:lnSpc>
                          <a:spcPct val="85000"/>
                        </a:lnSpc>
                        <a:spcBef>
                          <a:spcPts val="0"/>
                        </a:spcBef>
                        <a:spcAft>
                          <a:spcPts val="0"/>
                        </a:spcAft>
                        <a:buFont typeface="Arial" panose="020B0604020202020204" pitchFamily="34" charset="0"/>
                        <a:buNone/>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Investigation</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of complaints through early resolution (within one month of receipt)</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19 cases received, of which-</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13 cases closed (68%)</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10 cases closed within 1 month (77%)</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3 cases closed after 1 month (23%)</a:t>
                      </a:r>
                    </a:p>
                    <a:p>
                      <a:pPr marL="285750" marR="0" indent="-28575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6 cases pending (32%)</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a:t>
                      </a:r>
                      <a:r>
                        <a:rPr lang="en-US" sz="1400" baseline="0" dirty="0" smtClean="0">
                          <a:solidFill>
                            <a:schemeClr val="tx1"/>
                          </a:solidFill>
                          <a:effectLst/>
                          <a:latin typeface="+mn-lt"/>
                          <a:ea typeface="Times New Roman" panose="02020603050405020304" pitchFamily="18" charset="0"/>
                        </a:rPr>
                        <a:t> achieved</a:t>
                      </a: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30</a:t>
            </a:fld>
            <a:endParaRPr lang="en-US" sz="1400" b="0" dirty="0"/>
          </a:p>
        </p:txBody>
      </p:sp>
    </p:spTree>
    <p:extLst>
      <p:ext uri="{BB962C8B-B14F-4D97-AF65-F5344CB8AC3E}">
        <p14:creationId xmlns:p14="http://schemas.microsoft.com/office/powerpoint/2010/main" xmlns="" val="1089635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92088"/>
          </a:xfrm>
        </p:spPr>
        <p:txBody>
          <a:bodyPr/>
          <a:lstStyle/>
          <a:p>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(4)</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29045253"/>
              </p:ext>
            </p:extLst>
          </p:nvPr>
        </p:nvGraphicFramePr>
        <p:xfrm>
          <a:off x="473488" y="1268760"/>
          <a:ext cx="8346984" cy="5019996"/>
        </p:xfrm>
        <a:graphic>
          <a:graphicData uri="http://schemas.openxmlformats.org/drawingml/2006/table">
            <a:tbl>
              <a:tblPr bandRow="1">
                <a:tableStyleId>{8FD4443E-F989-4FC4-A0C8-D5A2AF1F390B}</a:tableStyleId>
              </a:tblPr>
              <a:tblGrid>
                <a:gridCol w="2876512"/>
                <a:gridCol w="1152128"/>
                <a:gridCol w="3816424"/>
                <a:gridCol w="501920"/>
              </a:tblGrid>
              <a:tr h="160764">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702206">
                <a:tc>
                  <a:txBody>
                    <a:bodyPr/>
                    <a:lstStyle/>
                    <a:p>
                      <a:pPr marL="0" marR="0" algn="just">
                        <a:lnSpc>
                          <a:spcPct val="85000"/>
                        </a:lnSpc>
                        <a:spcBef>
                          <a:spcPts val="0"/>
                        </a:spcBef>
                        <a:spcAft>
                          <a:spcPts val="0"/>
                        </a:spcAft>
                      </a:pPr>
                      <a:r>
                        <a:rPr lang="en-GB" sz="1800" u="none" dirty="0" smtClean="0">
                          <a:solidFill>
                            <a:schemeClr val="tx1"/>
                          </a:solidFill>
                          <a:effectLst/>
                          <a:latin typeface="+mn-lt"/>
                          <a:ea typeface="Times New Roman" panose="02020603050405020304" pitchFamily="18" charset="0"/>
                          <a:cs typeface="Arial" panose="020B0604020202020204" pitchFamily="34" charset="0"/>
                        </a:rPr>
                        <a:t>Management of the National Anti-Corruption Hotline (NACH)</a:t>
                      </a:r>
                    </a:p>
                    <a:p>
                      <a:pPr marL="285750" marR="0" indent="-285750" algn="just">
                        <a:lnSpc>
                          <a:spcPct val="85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90% of NACH cases assessed</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and </a:t>
                      </a:r>
                      <a:r>
                        <a:rPr lang="en-GB" sz="1800" u="none" dirty="0" smtClean="0">
                          <a:solidFill>
                            <a:schemeClr val="tx1"/>
                          </a:solidFill>
                          <a:effectLst/>
                          <a:latin typeface="+mn-lt"/>
                          <a:ea typeface="Times New Roman" panose="02020603050405020304" pitchFamily="18" charset="0"/>
                          <a:cs typeface="Arial" panose="020B0604020202020204" pitchFamily="34" charset="0"/>
                        </a:rPr>
                        <a:t>referred to respective departments</a:t>
                      </a:r>
                    </a:p>
                    <a:p>
                      <a:pPr marL="285750" marR="0" indent="-285750" algn="just">
                        <a:lnSpc>
                          <a:spcPct val="85000"/>
                        </a:lnSpc>
                        <a:spcBef>
                          <a:spcPts val="0"/>
                        </a:spcBef>
                        <a:spcAft>
                          <a:spcPts val="0"/>
                        </a:spcAft>
                        <a:buFont typeface="Arial" panose="020B0604020202020204" pitchFamily="34" charset="0"/>
                        <a:buChar char="•"/>
                      </a:pPr>
                      <a:r>
                        <a:rPr lang="en-GB" sz="1800" u="none" dirty="0" smtClean="0">
                          <a:solidFill>
                            <a:schemeClr val="tx1"/>
                          </a:solidFill>
                          <a:effectLst/>
                          <a:latin typeface="+mn-lt"/>
                          <a:ea typeface="Times New Roman" panose="02020603050405020304" pitchFamily="18" charset="0"/>
                          <a:cs typeface="Arial" panose="020B0604020202020204" pitchFamily="34" charset="0"/>
                        </a:rPr>
                        <a:t>Feedback on cases</a:t>
                      </a:r>
                      <a:r>
                        <a:rPr lang="en-GB" sz="1800" u="none" baseline="0" dirty="0" smtClean="0">
                          <a:solidFill>
                            <a:schemeClr val="tx1"/>
                          </a:solidFill>
                          <a:effectLst/>
                          <a:latin typeface="+mn-lt"/>
                          <a:ea typeface="Times New Roman" panose="02020603050405020304" pitchFamily="18" charset="0"/>
                          <a:cs typeface="Arial" panose="020B0604020202020204" pitchFamily="34" charset="0"/>
                        </a:rPr>
                        <a:t> monitored and assessed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2017</a:t>
                      </a: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algn="just">
                        <a:lnSpc>
                          <a:spcPct val="85000"/>
                        </a:lnSpc>
                        <a:spcBef>
                          <a:spcPts val="0"/>
                        </a:spcBef>
                        <a:spcAft>
                          <a:spcPts val="0"/>
                        </a:spcAft>
                      </a:pPr>
                      <a:endParaRPr lang="en-US" sz="1800" u="none"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Number of cases lodged in</a:t>
                      </a:r>
                      <a:r>
                        <a:rPr lang="en-GB" sz="1800" kern="1200" baseline="0" dirty="0" smtClean="0">
                          <a:solidFill>
                            <a:schemeClr val="tx1"/>
                          </a:solidFill>
                          <a:effectLst/>
                          <a:latin typeface="+mn-lt"/>
                          <a:ea typeface="+mn-ea"/>
                          <a:cs typeface="+mn-cs"/>
                        </a:rPr>
                        <a:t> 1</a:t>
                      </a:r>
                      <a:r>
                        <a:rPr lang="en-GB" sz="1800" kern="1200" baseline="30000" dirty="0" smtClean="0">
                          <a:solidFill>
                            <a:schemeClr val="tx1"/>
                          </a:solidFill>
                          <a:effectLst/>
                          <a:latin typeface="+mn-lt"/>
                          <a:ea typeface="+mn-ea"/>
                          <a:cs typeface="+mn-cs"/>
                        </a:rPr>
                        <a:t>st</a:t>
                      </a:r>
                      <a:r>
                        <a:rPr lang="en-GB" sz="1800" kern="1200" baseline="0" dirty="0" smtClean="0">
                          <a:solidFill>
                            <a:schemeClr val="tx1"/>
                          </a:solidFill>
                          <a:effectLst/>
                          <a:latin typeface="+mn-lt"/>
                          <a:ea typeface="+mn-ea"/>
                          <a:cs typeface="+mn-cs"/>
                        </a:rPr>
                        <a:t> Quarter</a:t>
                      </a:r>
                      <a:r>
                        <a:rPr lang="en-GB" sz="1800" kern="1200" dirty="0" smtClean="0">
                          <a:solidFill>
                            <a:schemeClr val="tx1"/>
                          </a:solidFill>
                          <a:effectLst/>
                          <a:latin typeface="+mn-lt"/>
                          <a:ea typeface="+mn-ea"/>
                          <a:cs typeface="+mn-cs"/>
                        </a:rPr>
                        <a:t>: </a:t>
                      </a:r>
                      <a:r>
                        <a:rPr lang="en-GB" sz="1800" b="1" kern="1200" dirty="0" smtClean="0">
                          <a:solidFill>
                            <a:schemeClr val="tx1"/>
                          </a:solidFill>
                          <a:effectLst/>
                          <a:latin typeface="+mn-lt"/>
                          <a:ea typeface="+mn-ea"/>
                          <a:cs typeface="+mn-cs"/>
                        </a:rPr>
                        <a:t>318 </a:t>
                      </a:r>
                      <a:r>
                        <a:rPr lang="en-GB" sz="1800" b="0" kern="1200" dirty="0" smtClean="0">
                          <a:solidFill>
                            <a:schemeClr val="tx1"/>
                          </a:solidFill>
                          <a:effectLst/>
                          <a:latin typeface="+mn-lt"/>
                          <a:ea typeface="+mn-ea"/>
                          <a:cs typeface="+mn-cs"/>
                        </a:rPr>
                        <a:t>of which 100%</a:t>
                      </a:r>
                      <a:r>
                        <a:rPr lang="en-GB" sz="1800" b="0" kern="1200" baseline="0" dirty="0" smtClean="0">
                          <a:solidFill>
                            <a:schemeClr val="tx1"/>
                          </a:solidFill>
                          <a:effectLst/>
                          <a:latin typeface="+mn-lt"/>
                          <a:ea typeface="+mn-ea"/>
                          <a:cs typeface="+mn-cs"/>
                        </a:rPr>
                        <a:t> was referred within 21 days</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800" b="0" i="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800" b="0" i="0" kern="1200" baseline="0" dirty="0" smtClean="0">
                          <a:solidFill>
                            <a:schemeClr val="tx1"/>
                          </a:solidFill>
                          <a:effectLst/>
                          <a:latin typeface="+mn-lt"/>
                          <a:ea typeface="+mn-ea"/>
                          <a:cs typeface="+mn-cs"/>
                        </a:rPr>
                        <a:t>Status of </a:t>
                      </a:r>
                      <a:r>
                        <a:rPr lang="en-GB" sz="1800" b="1" i="0" kern="1200" baseline="0" dirty="0" smtClean="0">
                          <a:solidFill>
                            <a:schemeClr val="tx1"/>
                          </a:solidFill>
                          <a:effectLst/>
                          <a:latin typeface="+mn-lt"/>
                          <a:ea typeface="+mn-ea"/>
                          <a:cs typeface="+mn-cs"/>
                        </a:rPr>
                        <a:t>469 </a:t>
                      </a:r>
                      <a:r>
                        <a:rPr lang="en-GB" sz="1800" b="0" i="0" kern="1200" baseline="0" dirty="0" smtClean="0">
                          <a:solidFill>
                            <a:schemeClr val="tx1"/>
                          </a:solidFill>
                          <a:effectLst/>
                          <a:latin typeface="+mn-lt"/>
                          <a:ea typeface="+mn-ea"/>
                          <a:cs typeface="+mn-cs"/>
                        </a:rPr>
                        <a:t>NACH cases on the database:</a:t>
                      </a:r>
                    </a:p>
                    <a:p>
                      <a:pPr marL="285750" marR="0" indent="-285750" algn="just">
                        <a:lnSpc>
                          <a:spcPct val="100000"/>
                        </a:lnSpc>
                        <a:spcBef>
                          <a:spcPts val="0"/>
                        </a:spcBef>
                        <a:spcAft>
                          <a:spcPts val="0"/>
                        </a:spcAft>
                        <a:buFont typeface="Arial" panose="020B0604020202020204" pitchFamily="34" charset="0"/>
                        <a:buChar char="•"/>
                      </a:pPr>
                      <a:r>
                        <a:rPr lang="en-GB" sz="1800" kern="1200" baseline="0" dirty="0" smtClean="0">
                          <a:solidFill>
                            <a:schemeClr val="tx1"/>
                          </a:solidFill>
                          <a:effectLst/>
                          <a:latin typeface="+mn-lt"/>
                          <a:ea typeface="+mn-ea"/>
                          <a:cs typeface="+mn-cs"/>
                        </a:rPr>
                        <a:t>Feedback </a:t>
                      </a:r>
                      <a:r>
                        <a:rPr lang="en-GB" sz="1800" b="0" kern="1200" baseline="0" dirty="0" smtClean="0">
                          <a:solidFill>
                            <a:schemeClr val="tx1"/>
                          </a:solidFill>
                          <a:effectLst/>
                          <a:latin typeface="+mn-lt"/>
                          <a:ea typeface="+mn-ea"/>
                          <a:cs typeface="+mn-cs"/>
                        </a:rPr>
                        <a:t>received: 150 (47%)</a:t>
                      </a:r>
                    </a:p>
                    <a:p>
                      <a:pPr marL="285750" marR="0" indent="-285750" algn="just">
                        <a:lnSpc>
                          <a:spcPct val="100000"/>
                        </a:lnSpc>
                        <a:spcBef>
                          <a:spcPts val="0"/>
                        </a:spcBef>
                        <a:spcAft>
                          <a:spcPts val="0"/>
                        </a:spcAft>
                        <a:buFont typeface="Arial" panose="020B0604020202020204" pitchFamily="34" charset="0"/>
                        <a:buChar char="•"/>
                      </a:pPr>
                      <a:r>
                        <a:rPr lang="en-GB" sz="1800" b="0" kern="1200" baseline="0" dirty="0" smtClean="0">
                          <a:solidFill>
                            <a:schemeClr val="tx1"/>
                          </a:solidFill>
                          <a:effectLst/>
                          <a:latin typeface="+mn-lt"/>
                          <a:ea typeface="+mn-ea"/>
                          <a:cs typeface="+mn-cs"/>
                        </a:rPr>
                        <a:t>Closed: 150 (47%)</a:t>
                      </a:r>
                    </a:p>
                    <a:p>
                      <a:pPr marL="285750" marR="0" indent="-285750" algn="just">
                        <a:lnSpc>
                          <a:spcPct val="100000"/>
                        </a:lnSpc>
                        <a:spcBef>
                          <a:spcPts val="0"/>
                        </a:spcBef>
                        <a:spcAft>
                          <a:spcPts val="0"/>
                        </a:spcAft>
                        <a:buFont typeface="Arial" panose="020B0604020202020204" pitchFamily="34" charset="0"/>
                        <a:buChar char="•"/>
                      </a:pPr>
                      <a:r>
                        <a:rPr lang="en-GB" sz="1800" b="0" kern="1200" baseline="0" dirty="0" smtClean="0">
                          <a:solidFill>
                            <a:schemeClr val="tx1"/>
                          </a:solidFill>
                          <a:effectLst/>
                          <a:latin typeface="+mn-lt"/>
                          <a:ea typeface="+mn-ea"/>
                          <a:cs typeface="+mn-cs"/>
                        </a:rPr>
                        <a:t>Outstanding: 169 (53%)</a:t>
                      </a:r>
                      <a:endParaRPr lang="en-GB" sz="1800" kern="1200" baseline="0" dirty="0" smtClean="0">
                        <a:solidFill>
                          <a:schemeClr val="dk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r h="189134">
                <a:tc>
                  <a:txBody>
                    <a:bodyPr/>
                    <a:lstStyle/>
                    <a:p>
                      <a:pPr marL="285750" marR="0" lvl="0" indent="-285750" algn="just">
                        <a:lnSpc>
                          <a:spcPct val="10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targeted visits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ea typeface="Times New Roman" panose="02020603050405020304" pitchFamily="18" charset="0"/>
                          <a:cs typeface="Times New Roman" panose="02020603050405020304" pitchFamily="18" charset="0"/>
                        </a:rPr>
                        <a:t>To commence in next quarter.</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a:t>
                      </a:r>
                      <a:r>
                        <a:rPr lang="en-US" sz="1400" baseline="0" dirty="0" smtClean="0">
                          <a:solidFill>
                            <a:schemeClr val="tx1"/>
                          </a:solidFill>
                          <a:effectLst/>
                          <a:latin typeface="+mn-lt"/>
                          <a:ea typeface="Times New Roman" panose="02020603050405020304" pitchFamily="18" charset="0"/>
                        </a:rPr>
                        <a:t> started</a:t>
                      </a:r>
                      <a:endParaRPr lang="en-US" sz="1400" dirty="0" smtClean="0">
                        <a:solidFill>
                          <a:schemeClr val="tx1"/>
                        </a:solidFill>
                        <a:effectLst/>
                        <a:latin typeface="+mn-lt"/>
                        <a:ea typeface="Times New Roman" panose="02020603050405020304" pitchFamily="18" charset="0"/>
                      </a:endParaRP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378268">
                <a:tc>
                  <a:txBody>
                    <a:bodyPr/>
                    <a:lstStyle/>
                    <a:p>
                      <a:pPr marL="285750" marR="0" lvl="0" indent="-285750" algn="just">
                        <a:lnSpc>
                          <a:spcPct val="100000"/>
                        </a:lnSpc>
                        <a:spcBef>
                          <a:spcPts val="0"/>
                        </a:spcBef>
                        <a:spcAft>
                          <a:spcPts val="0"/>
                        </a:spcAft>
                        <a:buFont typeface="Arial" panose="020B0604020202020204" pitchFamily="34" charset="0"/>
                        <a:buChar char="•"/>
                      </a:pPr>
                      <a:r>
                        <a:rPr lang="en-US" sz="18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workshops</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endParaRPr lang="en-US" dirty="0"/>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mn-lt"/>
                          <a:ea typeface="Times New Roman" panose="02020603050405020304" pitchFamily="18" charset="0"/>
                          <a:cs typeface="Times New Roman" panose="02020603050405020304" pitchFamily="18" charset="0"/>
                        </a:rPr>
                        <a:t>To commence in next quarter,</a:t>
                      </a:r>
                      <a:r>
                        <a:rPr lang="en-US" sz="1800" b="0" baseline="0" dirty="0" smtClean="0">
                          <a:solidFill>
                            <a:schemeClr val="tx1"/>
                          </a:solidFill>
                          <a:effectLst/>
                          <a:latin typeface="+mn-lt"/>
                          <a:ea typeface="Times New Roman" panose="02020603050405020304" pitchFamily="18" charset="0"/>
                          <a:cs typeface="Times New Roman" panose="02020603050405020304" pitchFamily="18" charset="0"/>
                        </a:rPr>
                        <a:t> but preparatory work completed</a:t>
                      </a:r>
                      <a:endParaRPr lang="en-US" sz="1800" b="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400" dirty="0" smtClean="0">
                        <a:solidFill>
                          <a:schemeClr val="tx1"/>
                        </a:solidFill>
                        <a:effectLst/>
                        <a:latin typeface="+mn-lt"/>
                        <a:ea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795468">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roundtable held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in KZN</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Nov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Meetings with all departments in April 2016</a:t>
                      </a:r>
                    </a:p>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1 roundtable</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held in May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Achieved</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B050"/>
                    </a:solidFill>
                  </a:tcPr>
                </a:tc>
              </a:tr>
              <a:tr h="482292">
                <a:tc>
                  <a:txBody>
                    <a:bodyPr/>
                    <a:lstStyle/>
                    <a:p>
                      <a:pPr marL="285750" marR="0" indent="-285750" algn="just">
                        <a:lnSpc>
                          <a:spcPct val="85000"/>
                        </a:lnSpc>
                        <a:spcBef>
                          <a:spcPts val="0"/>
                        </a:spcBef>
                        <a:spcAft>
                          <a:spcPts val="0"/>
                        </a:spcAft>
                        <a:buFont typeface="Arial" panose="020B0604020202020204" pitchFamily="34" charset="0"/>
                        <a:buChar char="•"/>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Report produced</a:t>
                      </a:r>
                      <a:r>
                        <a:rPr lang="en-US" sz="1800" u="none" baseline="0" dirty="0" smtClean="0">
                          <a:solidFill>
                            <a:schemeClr val="tx1"/>
                          </a:solidFill>
                          <a:effectLst/>
                          <a:latin typeface="+mn-lt"/>
                          <a:ea typeface="Times New Roman" panose="02020603050405020304" pitchFamily="18" charset="0"/>
                          <a:cs typeface="Times New Roman" panose="02020603050405020304" pitchFamily="18" charset="0"/>
                        </a:rPr>
                        <a:t> on the promotion of the NACH in the Northern Cape</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Mar 2016</a:t>
                      </a:r>
                      <a:endParaRPr lang="en-US" sz="1800" u="non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cs typeface="Times New Roman" panose="02020603050405020304" pitchFamily="18" charset="0"/>
                        </a:rPr>
                        <a:t>Preparatory arrangements for conducting of a workshop commenced</a:t>
                      </a: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31</a:t>
            </a:fld>
            <a:endParaRPr lang="en-US" sz="1400" b="0" dirty="0"/>
          </a:p>
        </p:txBody>
      </p:sp>
    </p:spTree>
    <p:extLst>
      <p:ext uri="{BB962C8B-B14F-4D97-AF65-F5344CB8AC3E}">
        <p14:creationId xmlns:p14="http://schemas.microsoft.com/office/powerpoint/2010/main" xmlns="" val="2386857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54968"/>
          </a:xfrm>
        </p:spPr>
        <p:txBody>
          <a:bodyPr/>
          <a:lstStyle/>
          <a:p>
            <a:r>
              <a:rPr lang="en-US" sz="3200" dirty="0">
                <a:solidFill>
                  <a:srgbClr val="993300"/>
                </a:solidFill>
                <a:latin typeface="Berlin Sans FB Demi" panose="020E0802020502020306" pitchFamily="34" charset="0"/>
              </a:rPr>
              <a:t>PROGRAMME 4: </a:t>
            </a:r>
            <a:r>
              <a:rPr lang="en-US" sz="3200" dirty="0" smtClean="0">
                <a:solidFill>
                  <a:srgbClr val="993300"/>
                </a:solidFill>
                <a:latin typeface="Berlin Sans FB Demi" panose="020E0802020502020306" pitchFamily="34" charset="0"/>
              </a:rPr>
              <a:t>IAC (5)</a:t>
            </a:r>
            <a:endParaRPr lang="en-US" sz="3200" dirty="0">
              <a:solidFill>
                <a:srgbClr val="993300"/>
              </a:solidFill>
              <a:latin typeface="Berlin Sans FB Demi" panose="020E08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14903035"/>
              </p:ext>
            </p:extLst>
          </p:nvPr>
        </p:nvGraphicFramePr>
        <p:xfrm>
          <a:off x="471352" y="1484784"/>
          <a:ext cx="8229598" cy="4645152"/>
        </p:xfrm>
        <a:graphic>
          <a:graphicData uri="http://schemas.openxmlformats.org/drawingml/2006/table">
            <a:tbl>
              <a:tblPr bandRow="1">
                <a:tableStyleId>{8FD4443E-F989-4FC4-A0C8-D5A2AF1F390B}</a:tableStyleId>
              </a:tblPr>
              <a:tblGrid>
                <a:gridCol w="3020528"/>
                <a:gridCol w="1224136"/>
                <a:gridCol w="3528392"/>
                <a:gridCol w="456542"/>
              </a:tblGrid>
              <a:tr h="0">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OUTPUT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r>
                        <a:rPr lang="en-US" sz="1800" b="1" dirty="0" smtClean="0">
                          <a:solidFill>
                            <a:schemeClr val="bg1"/>
                          </a:solidFill>
                          <a:effectLst/>
                          <a:latin typeface="+mn-lt"/>
                          <a:ea typeface="Times New Roman" panose="02020603050405020304" pitchFamily="18" charset="0"/>
                        </a:rPr>
                        <a:t>TARGET</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tab pos="180340" algn="l"/>
                          <a:tab pos="360045" algn="l"/>
                          <a:tab pos="540385" algn="l"/>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a:lnSpc>
                          <a:spcPct val="85000"/>
                        </a:lnSpc>
                        <a:spcBef>
                          <a:spcPts val="0"/>
                        </a:spcBef>
                        <a:spcAft>
                          <a:spcPts val="0"/>
                        </a:spcAft>
                        <a:buFont typeface="Arial" panose="020B0604020202020204" pitchFamily="34" charset="0"/>
                        <a:buNone/>
                        <a:tabLst>
                          <a:tab pos="180340" algn="l"/>
                          <a:tab pos="360045" algn="l"/>
                          <a:tab pos="540385" algn="l"/>
                        </a:tabLst>
                      </a:pPr>
                      <a:endParaRPr lang="en-US" sz="1800" b="1" dirty="0" smtClean="0">
                        <a:solidFill>
                          <a:schemeClr val="bg1"/>
                        </a:solidFill>
                        <a:effectLst/>
                        <a:latin typeface="+mn-lt"/>
                        <a:ea typeface="Times New Roman" panose="02020603050405020304" pitchFamily="18" charset="0"/>
                      </a:endParaRPr>
                    </a:p>
                  </a:txBody>
                  <a:tcPr marL="63951" marR="6395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35619">
                <a:tc>
                  <a:txBody>
                    <a:bodyPr/>
                    <a:lstStyle/>
                    <a:p>
                      <a:pPr marL="0" marR="0" algn="just">
                        <a:lnSpc>
                          <a:spcPct val="85000"/>
                        </a:lnSpc>
                        <a:spcBef>
                          <a:spcPts val="0"/>
                        </a:spcBef>
                        <a:spcAft>
                          <a:spcPts val="0"/>
                        </a:spcAft>
                      </a:pPr>
                      <a:r>
                        <a:rPr lang="en-US" sz="1800" u="none" kern="1200" dirty="0">
                          <a:solidFill>
                            <a:schemeClr val="tx1"/>
                          </a:solidFill>
                          <a:effectLst/>
                          <a:latin typeface="+mn-lt"/>
                          <a:ea typeface="Times New Roman" panose="02020603050405020304" pitchFamily="18" charset="0"/>
                        </a:rPr>
                        <a:t>Promotion of professional ethics (3 year strategy) </a:t>
                      </a:r>
                      <a:endParaRPr lang="en-US" sz="1800" u="none" kern="1200" dirty="0" smtClean="0">
                        <a:solidFill>
                          <a:schemeClr val="tx1"/>
                        </a:solidFill>
                        <a:effectLst/>
                        <a:latin typeface="+mn-lt"/>
                        <a:ea typeface="Times New Roman" panose="02020603050405020304" pitchFamily="18" charset="0"/>
                      </a:endParaRPr>
                    </a:p>
                    <a:p>
                      <a:pPr marL="285750" marR="0" indent="-285750" algn="just">
                        <a:lnSpc>
                          <a:spcPct val="85000"/>
                        </a:lnSpc>
                        <a:spcBef>
                          <a:spcPts val="0"/>
                        </a:spcBef>
                        <a:spcAft>
                          <a:spcPts val="0"/>
                        </a:spcAft>
                        <a:buFont typeface="Arial" panose="020B0604020202020204" pitchFamily="34" charset="0"/>
                        <a:buChar char="•"/>
                      </a:pPr>
                      <a:r>
                        <a:rPr lang="en-US" sz="1800" u="none" kern="1200" dirty="0" smtClean="0">
                          <a:solidFill>
                            <a:schemeClr val="tx1"/>
                          </a:solidFill>
                          <a:effectLst/>
                          <a:latin typeface="+mn-lt"/>
                          <a:ea typeface="Times New Roman" panose="02020603050405020304" pitchFamily="18" charset="0"/>
                        </a:rPr>
                        <a:t>30 X advocacy</a:t>
                      </a:r>
                      <a:r>
                        <a:rPr lang="en-US" sz="1800" u="none" kern="1200" baseline="0" dirty="0" smtClean="0">
                          <a:solidFill>
                            <a:schemeClr val="tx1"/>
                          </a:solidFill>
                          <a:effectLst/>
                          <a:latin typeface="+mn-lt"/>
                          <a:ea typeface="Times New Roman" panose="02020603050405020304" pitchFamily="18" charset="0"/>
                        </a:rPr>
                        <a:t> </a:t>
                      </a:r>
                      <a:r>
                        <a:rPr lang="en-US" sz="1800" u="none" kern="1200" dirty="0" smtClean="0">
                          <a:solidFill>
                            <a:schemeClr val="tx1"/>
                          </a:solidFill>
                          <a:effectLst/>
                          <a:latin typeface="+mn-lt"/>
                          <a:ea typeface="Times New Roman" panose="02020603050405020304" pitchFamily="18" charset="0"/>
                        </a:rPr>
                        <a:t>workshops conducted</a:t>
                      </a:r>
                      <a:r>
                        <a:rPr lang="en-US" sz="1800" u="none" kern="1200" baseline="0" dirty="0" smtClean="0">
                          <a:solidFill>
                            <a:schemeClr val="tx1"/>
                          </a:solidFill>
                          <a:effectLst/>
                          <a:latin typeface="+mn-lt"/>
                          <a:ea typeface="Times New Roman" panose="02020603050405020304" pitchFamily="18" charset="0"/>
                        </a:rPr>
                        <a:t> at national level, Free State, KwaZulu-Natal, Western Cape</a:t>
                      </a:r>
                    </a:p>
                    <a:p>
                      <a:pPr marL="285750" marR="0" indent="-285750" algn="just">
                        <a:lnSpc>
                          <a:spcPct val="85000"/>
                        </a:lnSpc>
                        <a:spcBef>
                          <a:spcPts val="0"/>
                        </a:spcBef>
                        <a:spcAft>
                          <a:spcPts val="0"/>
                        </a:spcAft>
                        <a:buFont typeface="Arial" panose="020B0604020202020204" pitchFamily="34" charset="0"/>
                        <a:buChar char="•"/>
                      </a:pPr>
                      <a:endParaRPr lang="en-US" sz="1800" u="none" kern="1200" dirty="0" smtClean="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National: 1 X workshop</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conducted</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FS: To commence in next quarter</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KZN: 2 X workshops conducted</a:t>
                      </a:r>
                    </a:p>
                    <a:p>
                      <a:pPr marL="0" marR="0" algn="just">
                        <a:lnSpc>
                          <a:spcPct val="100000"/>
                        </a:lnSpc>
                        <a:spcBef>
                          <a:spcPts val="0"/>
                        </a:spcBef>
                        <a:spcAft>
                          <a:spcPts val="0"/>
                        </a:spcAft>
                      </a:pP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WC: 1 X workshop conducted</a:t>
                      </a:r>
                    </a:p>
                    <a:p>
                      <a:pPr marL="0" marR="0" algn="just">
                        <a:lnSpc>
                          <a:spcPct val="100000"/>
                        </a:lnSpc>
                        <a:spcBef>
                          <a:spcPts val="0"/>
                        </a:spcBef>
                        <a:spcAft>
                          <a:spcPts val="0"/>
                        </a:spcAft>
                      </a:pPr>
                      <a:endParaRPr lang="en-US" sz="1050" baseline="0" dirty="0" smtClean="0">
                        <a:solidFill>
                          <a:schemeClr val="tx1"/>
                        </a:solidFill>
                        <a:effectLst/>
                        <a:latin typeface="+mn-lt"/>
                        <a:ea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u="none" dirty="0" smtClean="0">
                        <a:solidFill>
                          <a:schemeClr val="tx1"/>
                        </a:solidFill>
                        <a:effectLst/>
                        <a:latin typeface="+mn-lt"/>
                        <a:ea typeface="Times New Roman" panose="02020603050405020304" pitchFamily="18" charset="0"/>
                      </a:endParaRPr>
                    </a:p>
                    <a:p>
                      <a:pPr marL="0" marR="0" algn="just">
                        <a:lnSpc>
                          <a:spcPct val="100000"/>
                        </a:lnSpc>
                        <a:spcBef>
                          <a:spcPts val="0"/>
                        </a:spcBef>
                        <a:spcAft>
                          <a:spcPts val="0"/>
                        </a:spcAft>
                      </a:pPr>
                      <a:endParaRPr lang="en-US" sz="1800" baseline="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135619">
                <a:tc>
                  <a:txBody>
                    <a:bodyPr/>
                    <a:lstStyle/>
                    <a:p>
                      <a:pPr marL="285750" marR="0" indent="-285750" algn="just"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u="none" kern="1200" dirty="0" smtClean="0">
                          <a:solidFill>
                            <a:schemeClr val="tx1"/>
                          </a:solidFill>
                          <a:effectLst/>
                          <a:latin typeface="+mn-lt"/>
                          <a:ea typeface="Times New Roman" panose="02020603050405020304" pitchFamily="18" charset="0"/>
                        </a:rPr>
                        <a:t>International Anti-Corruption Day (9</a:t>
                      </a:r>
                      <a:r>
                        <a:rPr lang="en-US" sz="1800" u="none" kern="1200" baseline="0" dirty="0" smtClean="0">
                          <a:solidFill>
                            <a:schemeClr val="tx1"/>
                          </a:solidFill>
                          <a:effectLst/>
                          <a:latin typeface="+mn-lt"/>
                          <a:ea typeface="Times New Roman" panose="02020603050405020304" pitchFamily="18" charset="0"/>
                        </a:rPr>
                        <a:t> December)</a:t>
                      </a:r>
                      <a:r>
                        <a:rPr lang="en-US" sz="1800" u="none" kern="1200" dirty="0" smtClean="0">
                          <a:solidFill>
                            <a:schemeClr val="tx1"/>
                          </a:solidFill>
                          <a:effectLst/>
                          <a:latin typeface="+mn-lt"/>
                          <a:ea typeface="Times New Roman" panose="02020603050405020304" pitchFamily="18" charset="0"/>
                        </a:rPr>
                        <a:t> commemorated</a:t>
                      </a:r>
                      <a:endParaRPr lang="en-US" sz="1800" u="none" dirty="0" smtClean="0">
                        <a:solidFill>
                          <a:schemeClr val="tx1"/>
                        </a:solidFill>
                        <a:effectLst/>
                        <a:latin typeface="+mn-lt"/>
                        <a:ea typeface="Times New Roman" panose="02020603050405020304" pitchFamily="18" charset="0"/>
                      </a:endParaRPr>
                    </a:p>
                    <a:p>
                      <a:pPr marL="285750" marR="0" indent="-285750" algn="just">
                        <a:lnSpc>
                          <a:spcPct val="85000"/>
                        </a:lnSpc>
                        <a:spcBef>
                          <a:spcPts val="0"/>
                        </a:spcBef>
                        <a:spcAft>
                          <a:spcPts val="0"/>
                        </a:spcAft>
                        <a:buFont typeface="Arial" panose="020B0604020202020204" pitchFamily="34" charset="0"/>
                        <a:buChar char="•"/>
                      </a:pP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u="none" dirty="0" smtClean="0">
                          <a:solidFill>
                            <a:schemeClr val="tx1"/>
                          </a:solidFill>
                          <a:effectLst/>
                          <a:latin typeface="+mn-lt"/>
                          <a:ea typeface="Times New Roman" panose="02020603050405020304" pitchFamily="18" charset="0"/>
                        </a:rPr>
                        <a:t>Preparations to commence in next quarter</a:t>
                      </a:r>
                    </a:p>
                    <a:p>
                      <a:pPr marL="0" marR="0" algn="just">
                        <a:lnSpc>
                          <a:spcPct val="100000"/>
                        </a:lnSpc>
                        <a:spcBef>
                          <a:spcPts val="0"/>
                        </a:spcBef>
                        <a:spcAft>
                          <a:spcPts val="0"/>
                        </a:spcAft>
                      </a:pPr>
                      <a:endParaRPr lang="en-US" sz="1800" baseline="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Not yet started</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135619">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Report on an analysis of the anti-corruption capacity and capabilities of the Northern Cape provincial departments </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Mar 2017</a:t>
                      </a: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85000"/>
                        </a:lnSpc>
                        <a:spcBef>
                          <a:spcPts val="0"/>
                        </a:spcBef>
                        <a:spcAft>
                          <a:spcPts val="0"/>
                        </a:spcAft>
                      </a:pPr>
                      <a:r>
                        <a:rPr lang="en-US" sz="1800" u="none" dirty="0" smtClean="0">
                          <a:solidFill>
                            <a:schemeClr val="tx1"/>
                          </a:solidFill>
                          <a:effectLst/>
                          <a:latin typeface="+mn-lt"/>
                          <a:ea typeface="Times New Roman" panose="02020603050405020304" pitchFamily="18" charset="0"/>
                        </a:rPr>
                        <a:t>Audit questionnaire to provincial departments developed</a:t>
                      </a:r>
                    </a:p>
                    <a:p>
                      <a:pPr marL="0" marR="0" algn="just">
                        <a:lnSpc>
                          <a:spcPct val="85000"/>
                        </a:lnSpc>
                        <a:spcBef>
                          <a:spcPts val="0"/>
                        </a:spcBef>
                        <a:spcAft>
                          <a:spcPts val="0"/>
                        </a:spcAft>
                      </a:pPr>
                      <a:endParaRPr lang="en-US" sz="1800" u="none" dirty="0">
                        <a:solidFill>
                          <a:schemeClr val="tx1"/>
                        </a:solidFill>
                        <a:effectLst/>
                        <a:latin typeface="+mn-lt"/>
                        <a:ea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400" dirty="0" smtClean="0">
                          <a:solidFill>
                            <a:schemeClr val="tx1"/>
                          </a:solidFill>
                          <a:effectLst/>
                          <a:latin typeface="+mn-lt"/>
                          <a:ea typeface="Times New Roman" panose="02020603050405020304" pitchFamily="18" charset="0"/>
                        </a:rPr>
                        <a:t>On track</a:t>
                      </a: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32</a:t>
            </a:fld>
            <a:endParaRPr lang="en-US" sz="1400" b="0" dirty="0"/>
          </a:p>
        </p:txBody>
      </p:sp>
    </p:spTree>
    <p:extLst>
      <p:ext uri="{BB962C8B-B14F-4D97-AF65-F5344CB8AC3E}">
        <p14:creationId xmlns:p14="http://schemas.microsoft.com/office/powerpoint/2010/main" xmlns="" val="1142502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1A061268-C1A7-416F-8693-B75AE559E0C7}" type="slidenum">
              <a:rPr lang="en-US" sz="1400" b="0"/>
              <a:pPr algn="r" eaLnBrk="0" hangingPunct="0"/>
              <a:t>33</a:t>
            </a:fld>
            <a:endParaRPr lang="en-US" sz="1400" b="0" dirty="0"/>
          </a:p>
        </p:txBody>
      </p:sp>
      <p:sp>
        <p:nvSpPr>
          <p:cNvPr id="8" name="Rectangle 2"/>
          <p:cNvSpPr txBox="1">
            <a:spLocks noChangeArrowheads="1"/>
          </p:cNvSpPr>
          <p:nvPr/>
        </p:nvSpPr>
        <p:spPr bwMode="auto">
          <a:xfrm>
            <a:off x="428625" y="635111"/>
            <a:ext cx="8229600" cy="60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CONCLUSION</a:t>
            </a:r>
            <a:endParaRPr lang="en-US" dirty="0">
              <a:solidFill>
                <a:srgbClr val="993300"/>
              </a:solidFill>
              <a:latin typeface="Berlin Sans FB Demi" pitchFamily="34" charset="0"/>
            </a:endParaRPr>
          </a:p>
        </p:txBody>
      </p:sp>
      <p:sp>
        <p:nvSpPr>
          <p:cNvPr id="2" name="Rectangle 1"/>
          <p:cNvSpPr/>
          <p:nvPr/>
        </p:nvSpPr>
        <p:spPr>
          <a:xfrm>
            <a:off x="553250" y="1340768"/>
            <a:ext cx="8136904" cy="4893647"/>
          </a:xfrm>
          <a:prstGeom prst="rect">
            <a:avLst/>
          </a:prstGeom>
        </p:spPr>
        <p:txBody>
          <a:bodyPr wrap="square">
            <a:spAutoFit/>
          </a:bodyPr>
          <a:lstStyle/>
          <a:p>
            <a:pPr marL="395288" lvl="0" indent="-395288" algn="l">
              <a:lnSpc>
                <a:spcPct val="120000"/>
              </a:lnSpc>
              <a:buFontTx/>
              <a:buChar char="•"/>
            </a:pPr>
            <a:r>
              <a:rPr lang="en-US" sz="2000" b="0" dirty="0" smtClean="0">
                <a:solidFill>
                  <a:srgbClr val="000000"/>
                </a:solidFill>
                <a:ea typeface="MS PGothic" pitchFamily="34" charset="-128"/>
              </a:rPr>
              <a:t>The PSC made substantive strides in terms of its performanc</a:t>
            </a:r>
            <a:r>
              <a:rPr lang="en-US" sz="2000" b="0" dirty="0" smtClean="0">
                <a:solidFill>
                  <a:srgbClr val="000000"/>
                </a:solidFill>
              </a:rPr>
              <a:t>e in the first quarter. It has also commenced with planning for the 2017/18 financial year.</a:t>
            </a:r>
          </a:p>
          <a:p>
            <a:pPr marL="395288" lvl="0" indent="-395288" algn="l">
              <a:lnSpc>
                <a:spcPct val="120000"/>
              </a:lnSpc>
              <a:buFontTx/>
              <a:buChar char="•"/>
            </a:pPr>
            <a:r>
              <a:rPr lang="en-US" sz="2000" b="0" dirty="0" smtClean="0">
                <a:solidFill>
                  <a:srgbClr val="000000"/>
                </a:solidFill>
                <a:ea typeface="MS PGothic" pitchFamily="34" charset="-128"/>
              </a:rPr>
              <a:t>The main focus on projects for the next financial year will be on impact and visibility.</a:t>
            </a:r>
          </a:p>
          <a:p>
            <a:pPr marL="395288" lvl="0" indent="-395288" algn="l">
              <a:lnSpc>
                <a:spcPct val="120000"/>
              </a:lnSpc>
              <a:buFontTx/>
              <a:buChar char="•"/>
            </a:pPr>
            <a:r>
              <a:rPr lang="en-US" sz="2000" b="0" dirty="0" smtClean="0">
                <a:solidFill>
                  <a:srgbClr val="000000"/>
                </a:solidFill>
              </a:rPr>
              <a:t>Due to the financial constraints, the PSC will again focus on core activities, such as the investigation of grievances and complaints, inspections and the promotion of the Constitutional Values and Principles.</a:t>
            </a:r>
          </a:p>
          <a:p>
            <a:pPr marL="395288" lvl="0" indent="-395288" algn="l">
              <a:lnSpc>
                <a:spcPct val="120000"/>
              </a:lnSpc>
              <a:buFontTx/>
              <a:buChar char="•"/>
            </a:pPr>
            <a:r>
              <a:rPr lang="en-US" sz="2000" b="0" dirty="0" smtClean="0">
                <a:solidFill>
                  <a:srgbClr val="000000"/>
                </a:solidFill>
                <a:ea typeface="MS PGothic" pitchFamily="34" charset="-128"/>
              </a:rPr>
              <a:t>The vacancies of Commissioners at national level will impact on the PSC’s ability to execute its mandate in national departments, especially in relation to engagement with the Executive on its projects being undertaken in departments.</a:t>
            </a:r>
          </a:p>
        </p:txBody>
      </p:sp>
    </p:spTree>
    <p:extLst>
      <p:ext uri="{BB962C8B-B14F-4D97-AF65-F5344CB8AC3E}">
        <p14:creationId xmlns:p14="http://schemas.microsoft.com/office/powerpoint/2010/main" xmlns="" val="802977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endParaRPr lang="en-US" smtClean="0"/>
          </a:p>
        </p:txBody>
      </p:sp>
      <p:pic>
        <p:nvPicPr>
          <p:cNvPr id="75782" name="Picture 5"/>
          <p:cNvPicPr>
            <a:picLocks noChangeAspect="1"/>
          </p:cNvPicPr>
          <p:nvPr/>
        </p:nvPicPr>
        <p:blipFill>
          <a:blip r:embed="rId3" cstate="print">
            <a:extLst>
              <a:ext uri="{28A0092B-C50C-407E-A947-70E740481C1C}">
                <a14:useLocalDpi xmlns:a14="http://schemas.microsoft.com/office/drawing/2010/main" xmlns="" val="0"/>
              </a:ext>
            </a:extLst>
          </a:blip>
          <a:srcRect t="34808" r="186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Rectangle 6"/>
          <p:cNvSpPr>
            <a:spLocks noChangeArrowheads="1"/>
          </p:cNvSpPr>
          <p:nvPr/>
        </p:nvSpPr>
        <p:spPr bwMode="auto">
          <a:xfrm>
            <a:off x="2882900" y="1612900"/>
            <a:ext cx="3898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660033"/>
              </a:buClr>
              <a:buSzPct val="12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6666"/>
              </a:buClr>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sz="7200">
                <a:solidFill>
                  <a:srgbClr val="FFFF99"/>
                </a:solidFill>
                <a:latin typeface="Monotype Corsiva" panose="03010101010201010101" pitchFamily="66" charset="0"/>
              </a:rPr>
              <a:t>Thank you</a:t>
            </a:r>
          </a:p>
          <a:p>
            <a:pPr>
              <a:spcBef>
                <a:spcPct val="0"/>
              </a:spcBef>
              <a:buClrTx/>
              <a:buSzTx/>
              <a:buFontTx/>
              <a:buNone/>
            </a:pPr>
            <a:r>
              <a:rPr lang="en-US" sz="7200">
                <a:solidFill>
                  <a:srgbClr val="FFFF99"/>
                </a:solidFill>
                <a:latin typeface="Monotype Corsiva" panose="03010101010201010101" pitchFamily="66" charset="0"/>
              </a:rPr>
              <a:t>Siyabonga</a:t>
            </a:r>
          </a:p>
        </p:txBody>
      </p:sp>
      <p:sp>
        <p:nvSpPr>
          <p:cNvPr id="8" name="Rectangle 7"/>
          <p:cNvSpPr>
            <a:spLocks noChangeArrowheads="1"/>
          </p:cNvSpPr>
          <p:nvPr/>
        </p:nvSpPr>
        <p:spPr bwMode="auto">
          <a:xfrm>
            <a:off x="936625" y="4781550"/>
            <a:ext cx="6864350" cy="1628775"/>
          </a:xfrm>
          <a:prstGeom prst="rect">
            <a:avLst/>
          </a:prstGeom>
          <a:noFill/>
          <a:ln>
            <a:noFill/>
          </a:ln>
          <a:extLst/>
        </p:spPr>
        <p:txBody>
          <a:bodyPr wrap="none" anchor="ctr"/>
          <a:lstStyle/>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PSC Website: </a:t>
            </a:r>
            <a:r>
              <a:rPr lang="en-US" sz="2800" b="1" dirty="0">
                <a:solidFill>
                  <a:schemeClr val="bg1"/>
                </a:solidFill>
                <a:effectLst>
                  <a:outerShdw blurRad="38100" dist="38100" dir="2700000" algn="tl">
                    <a:srgbClr val="000000">
                      <a:alpha val="43137"/>
                    </a:srgbClr>
                  </a:outerShdw>
                </a:effectLst>
                <a:latin typeface="Monotype Corsiva" panose="03010101010201010101" pitchFamily="66" charset="0"/>
              </a:rPr>
              <a:t>www.psc.gov.za</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National Anti-Corruption Hotline for the Public Service:  </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xmlns="" val="881319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INTRODUCTION (2)</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4</a:t>
            </a:fld>
            <a:endParaRPr lang="en-US" sz="1400" b="0" dirty="0"/>
          </a:p>
        </p:txBody>
      </p:sp>
      <p:sp>
        <p:nvSpPr>
          <p:cNvPr id="4" name="Content Placeholder 2"/>
          <p:cNvSpPr txBox="1">
            <a:spLocks/>
          </p:cNvSpPr>
          <p:nvPr/>
        </p:nvSpPr>
        <p:spPr bwMode="auto">
          <a:xfrm>
            <a:off x="539552" y="1268760"/>
            <a:ext cx="8157592"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lvl="0" algn="just">
              <a:buFont typeface="Arial" panose="020B0604020202020204" pitchFamily="34" charset="0"/>
              <a:buChar char="•"/>
            </a:pPr>
            <a:r>
              <a:rPr lang="en-US" sz="1800" b="0" dirty="0"/>
              <a:t>Commissioners also engaged </a:t>
            </a:r>
            <a:r>
              <a:rPr lang="en-US" sz="1800" b="0" dirty="0" smtClean="0"/>
              <a:t>intensively with </a:t>
            </a:r>
            <a:r>
              <a:rPr lang="en-US" sz="1800" b="0" dirty="0"/>
              <a:t>the media on the contents of these reports through several radio and TV </a:t>
            </a:r>
            <a:r>
              <a:rPr lang="en-US" sz="1800" b="0" dirty="0" smtClean="0"/>
              <a:t>interviews</a:t>
            </a:r>
            <a:endParaRPr lang="en-US" sz="1800" b="0" dirty="0"/>
          </a:p>
          <a:p>
            <a:pPr lvl="0" algn="just">
              <a:buFont typeface="Arial" panose="020B0604020202020204" pitchFamily="34" charset="0"/>
              <a:buChar char="•"/>
            </a:pPr>
            <a:r>
              <a:rPr lang="en-US" sz="1800" b="0" dirty="0" smtClean="0"/>
              <a:t>Following the tabling of a Discussion Document on the Developmental State in July 2016, the PSC also hosted a </a:t>
            </a:r>
            <a:r>
              <a:rPr lang="en-US" sz="1800" b="0" dirty="0"/>
              <a:t>successful roundtable </a:t>
            </a:r>
            <a:r>
              <a:rPr lang="en-US" sz="1800" b="0" dirty="0" smtClean="0"/>
              <a:t>discussion</a:t>
            </a:r>
          </a:p>
          <a:p>
            <a:pPr lvl="0" algn="just">
              <a:buFont typeface="Arial" panose="020B0604020202020204" pitchFamily="34" charset="0"/>
              <a:buChar char="•"/>
            </a:pPr>
            <a:r>
              <a:rPr lang="en-US" sz="1800" b="0" dirty="0"/>
              <a:t>In the spirit of strengthening relations with key stakeholders in the area of professional ethics, the PSC entered into a Memorandum of Understanding with the Moral Regeneration Movement (MRM) in July 2016. </a:t>
            </a:r>
            <a:r>
              <a:rPr lang="en-US" sz="1800" b="0" dirty="0" smtClean="0"/>
              <a:t>The PSC is also in the process of engaging other stakeholders on the possibility of entering into Memoranda of Understanding (e.g. ASSADPAM and State Security Agency)</a:t>
            </a:r>
          </a:p>
          <a:p>
            <a:pPr lvl="0" algn="just">
              <a:buFont typeface="Arial" panose="020B0604020202020204" pitchFamily="34" charset="0"/>
              <a:buChar char="•"/>
            </a:pPr>
            <a:r>
              <a:rPr lang="en-US" sz="1800" b="0" dirty="0" smtClean="0"/>
              <a:t>Our Memorandum of Understanding with University of South Africa (UNISA) has enabled the PSC not only to improve its internal capacity through focused training courses in research, but the PSC has also been able to make use of UNISA’s facilities to host events and save costs (e.g. the public lecture and roundtable discussion)</a:t>
            </a:r>
            <a:endParaRPr lang="en-US" sz="1800" b="0" dirty="0"/>
          </a:p>
          <a:p>
            <a:pPr lvl="0" algn="just">
              <a:buFont typeface="Arial" panose="020B0604020202020204" pitchFamily="34" charset="0"/>
              <a:buChar char="•"/>
            </a:pPr>
            <a:r>
              <a:rPr lang="en-US" sz="1800" b="0" dirty="0" smtClean="0"/>
              <a:t>This Quarterly report shows that the PSC has made good progress with the implementation of the </a:t>
            </a:r>
            <a:r>
              <a:rPr lang="en-US" sz="1800" b="0" dirty="0" err="1" smtClean="0"/>
              <a:t>Workplan</a:t>
            </a:r>
            <a:r>
              <a:rPr lang="en-US" sz="1800" b="0" dirty="0" smtClean="0"/>
              <a:t>. However, it remains challenged by the limited resources available to execute its mandate</a:t>
            </a:r>
          </a:p>
          <a:p>
            <a:pPr lvl="0" algn="just">
              <a:buFont typeface="Arial" panose="020B0604020202020204" pitchFamily="34" charset="0"/>
              <a:buChar char="•"/>
            </a:pPr>
            <a:endParaRPr lang="en-US" sz="1800" b="0" dirty="0"/>
          </a:p>
          <a:p>
            <a:pPr lvl="0" algn="just">
              <a:buFont typeface="Arial" panose="020B0604020202020204" pitchFamily="34" charset="0"/>
              <a:buChar char="•"/>
            </a:pPr>
            <a:endParaRPr lang="en-ZA" sz="1800" b="0" dirty="0" smtClean="0"/>
          </a:p>
        </p:txBody>
      </p:sp>
    </p:spTree>
    <p:extLst>
      <p:ext uri="{BB962C8B-B14F-4D97-AF65-F5344CB8AC3E}">
        <p14:creationId xmlns:p14="http://schemas.microsoft.com/office/powerpoint/2010/main" xmlns="" val="279573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467544" y="620688"/>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algn="ctr" eaLnBrk="1" hangingPunct="1"/>
            <a:r>
              <a:rPr lang="en-US" dirty="0" smtClean="0">
                <a:solidFill>
                  <a:srgbClr val="993300"/>
                </a:solidFill>
                <a:latin typeface="Berlin Sans FB Demi" pitchFamily="34" charset="0"/>
              </a:rPr>
              <a:t>SUMMARY OF PERFORMANCE</a:t>
            </a:r>
            <a:endParaRPr lang="en-US" dirty="0">
              <a:solidFill>
                <a:srgbClr val="993300"/>
              </a:solidFill>
              <a:latin typeface="Berlin Sans FB Demi" pitchFamily="34" charset="0"/>
            </a:endParaRPr>
          </a:p>
        </p:txBody>
      </p:sp>
      <p:sp>
        <p:nvSpPr>
          <p:cNvPr id="4100"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a:pPr algn="r" eaLnBrk="0" hangingPunct="0"/>
              <a:t>5</a:t>
            </a:fld>
            <a:endParaRPr lang="en-US" sz="1400" b="0" dirty="0"/>
          </a:p>
        </p:txBody>
      </p:sp>
      <p:graphicFrame>
        <p:nvGraphicFramePr>
          <p:cNvPr id="6" name="Chart 5"/>
          <p:cNvGraphicFramePr>
            <a:graphicFrameLocks/>
          </p:cNvGraphicFramePr>
          <p:nvPr>
            <p:extLst>
              <p:ext uri="{D42A27DB-BD31-4B8C-83A1-F6EECF244321}">
                <p14:modId xmlns:p14="http://schemas.microsoft.com/office/powerpoint/2010/main" xmlns="" val="2926630041"/>
              </p:ext>
            </p:extLst>
          </p:nvPr>
        </p:nvGraphicFramePr>
        <p:xfrm>
          <a:off x="467544" y="3068960"/>
          <a:ext cx="8229600" cy="303515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bwMode="auto">
          <a:xfrm>
            <a:off x="611560" y="1324594"/>
            <a:ext cx="8157592" cy="2176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3200" b="1">
                <a:solidFill>
                  <a:schemeClr val="tx1"/>
                </a:solidFill>
                <a:latin typeface="Arial" charset="0"/>
                <a:ea typeface="MS PGothic" pitchFamily="34" charset="-128"/>
              </a:defRPr>
            </a:lvl1pPr>
            <a:lvl2pPr marL="742950" indent="-285750" eaLnBrk="0" hangingPunct="0">
              <a:defRPr sz="3200" b="1">
                <a:solidFill>
                  <a:schemeClr val="tx1"/>
                </a:solidFill>
                <a:latin typeface="Arial" charset="0"/>
                <a:ea typeface="MS PGothic" pitchFamily="34" charset="-128"/>
              </a:defRPr>
            </a:lvl2pPr>
            <a:lvl3pPr marL="1143000" indent="-228600" eaLnBrk="0" hangingPunct="0">
              <a:defRPr sz="3200" b="1">
                <a:solidFill>
                  <a:schemeClr val="tx1"/>
                </a:solidFill>
                <a:latin typeface="Arial" charset="0"/>
                <a:ea typeface="MS PGothic" pitchFamily="34" charset="-128"/>
              </a:defRPr>
            </a:lvl3pPr>
            <a:lvl4pPr marL="1600200" indent="-228600" eaLnBrk="0" hangingPunct="0">
              <a:defRPr sz="3200" b="1">
                <a:solidFill>
                  <a:schemeClr val="tx1"/>
                </a:solidFill>
                <a:latin typeface="Arial" charset="0"/>
                <a:ea typeface="MS PGothic" pitchFamily="34" charset="-128"/>
              </a:defRPr>
            </a:lvl4pPr>
            <a:lvl5pPr marL="2057400" indent="-228600" eaLnBrk="0" hangingPunct="0">
              <a:defRPr sz="3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3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3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3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3200" b="1">
                <a:solidFill>
                  <a:schemeClr val="tx1"/>
                </a:solidFill>
                <a:latin typeface="Arial" charset="0"/>
                <a:ea typeface="MS PGothic" pitchFamily="34" charset="-128"/>
              </a:defRPr>
            </a:lvl9pPr>
          </a:lstStyle>
          <a:p>
            <a:pPr marL="285750" lvl="0" indent="-285750" algn="just">
              <a:buFont typeface="Arial" panose="020B0604020202020204" pitchFamily="34" charset="0"/>
              <a:buChar char="•"/>
            </a:pPr>
            <a:r>
              <a:rPr lang="en-ZA" sz="1800" b="0" dirty="0" smtClean="0"/>
              <a:t>The overall performance of the PSC is on track to meet its annual targets. The targets of most of the outputs of the PSC is set for completion in the fourth quarter of the financial year</a:t>
            </a:r>
          </a:p>
          <a:p>
            <a:pPr marL="285750" lvl="0" indent="-285750" algn="just">
              <a:buFont typeface="Arial" panose="020B0604020202020204" pitchFamily="34" charset="0"/>
              <a:buChar char="•"/>
            </a:pPr>
            <a:r>
              <a:rPr lang="en-US" sz="1800" b="0" dirty="0" smtClean="0"/>
              <a:t>The </a:t>
            </a:r>
            <a:r>
              <a:rPr lang="en-US" sz="1800" b="0" dirty="0"/>
              <a:t>majority of </a:t>
            </a:r>
            <a:r>
              <a:rPr lang="en-US" sz="1800" b="0" dirty="0" smtClean="0"/>
              <a:t>outputs that </a:t>
            </a:r>
            <a:r>
              <a:rPr lang="en-US" sz="1800" b="0" dirty="0"/>
              <a:t>were not achieved </a:t>
            </a:r>
            <a:r>
              <a:rPr lang="en-US" sz="1800" b="0" dirty="0" smtClean="0"/>
              <a:t>by the target dates were </a:t>
            </a:r>
            <a:r>
              <a:rPr lang="en-US" sz="1800" b="0" dirty="0"/>
              <a:t>due to </a:t>
            </a:r>
            <a:r>
              <a:rPr lang="en-US" sz="1800" b="0" dirty="0" smtClean="0"/>
              <a:t>a lack of financial and human resource capacity, the need for further research or editing, and third party performance (procurement </a:t>
            </a:r>
            <a:r>
              <a:rPr lang="en-US" sz="1800" b="0" dirty="0"/>
              <a:t>of office </a:t>
            </a:r>
            <a:r>
              <a:rPr lang="en-US" sz="1800" b="0" dirty="0" smtClean="0"/>
              <a:t>accommodation by the DPW)</a:t>
            </a:r>
            <a:endParaRPr lang="en-US" sz="1800" b="0" dirty="0"/>
          </a:p>
        </p:txBody>
      </p:sp>
    </p:spTree>
    <p:extLst>
      <p:ext uri="{BB962C8B-B14F-4D97-AF65-F5344CB8AC3E}">
        <p14:creationId xmlns:p14="http://schemas.microsoft.com/office/powerpoint/2010/main" xmlns="" val="317609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doc\Public Service\main.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548" y="34638"/>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duotone>
              <a:prstClr val="black"/>
              <a:schemeClr val="accent1">
                <a:tint val="45000"/>
                <a:satMod val="400000"/>
              </a:schemeClr>
            </a:duotone>
          </a:blip>
          <a:stretch>
            <a:fillRect/>
          </a:stretch>
        </p:blipFill>
        <p:spPr>
          <a:xfrm>
            <a:off x="1939689" y="4401703"/>
            <a:ext cx="5184576" cy="2434222"/>
          </a:xfrm>
          <a:prstGeom prst="rect">
            <a:avLst/>
          </a:prstGeom>
          <a:ln>
            <a:noFill/>
          </a:ln>
          <a:effectLst>
            <a:softEdge rad="112500"/>
          </a:effectLst>
        </p:spPr>
      </p:pic>
      <p:sp>
        <p:nvSpPr>
          <p:cNvPr id="2" name="TextBox 1"/>
          <p:cNvSpPr txBox="1"/>
          <p:nvPr/>
        </p:nvSpPr>
        <p:spPr>
          <a:xfrm>
            <a:off x="1619672" y="3125611"/>
            <a:ext cx="6192688" cy="1077218"/>
          </a:xfrm>
          <a:prstGeom prst="rect">
            <a:avLst/>
          </a:prstGeom>
          <a:noFill/>
        </p:spPr>
        <p:txBody>
          <a:bodyPr wrap="square" rtlCol="0">
            <a:spAutoFit/>
          </a:bodyPr>
          <a:lstStyle/>
          <a:p>
            <a:r>
              <a:rPr lang="en-US" dirty="0" smtClean="0">
                <a:solidFill>
                  <a:schemeClr val="accent1">
                    <a:lumMod val="25000"/>
                  </a:schemeClr>
                </a:solidFill>
                <a:latin typeface="Berlin Sans FB Demi" pitchFamily="34" charset="0"/>
              </a:rPr>
              <a:t>PROGRAMME 1: ADMINISTRATION</a:t>
            </a:r>
            <a:endParaRPr lang="en-US" dirty="0">
              <a:solidFill>
                <a:schemeClr val="accent1">
                  <a:lumMod val="25000"/>
                </a:schemeClr>
              </a:solidFill>
              <a:latin typeface="Berlin Sans FB Demi" pitchFamily="34" charset="0"/>
            </a:endParaRPr>
          </a:p>
        </p:txBody>
      </p:sp>
    </p:spTree>
    <p:extLst>
      <p:ext uri="{BB962C8B-B14F-4D97-AF65-F5344CB8AC3E}">
        <p14:creationId xmlns:p14="http://schemas.microsoft.com/office/powerpoint/2010/main" xmlns="" val="67780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465602342"/>
              </p:ext>
            </p:extLst>
          </p:nvPr>
        </p:nvGraphicFramePr>
        <p:xfrm>
          <a:off x="467544" y="1268760"/>
          <a:ext cx="8496945" cy="4690824"/>
        </p:xfrm>
        <a:graphic>
          <a:graphicData uri="http://schemas.openxmlformats.org/drawingml/2006/table">
            <a:tbl>
              <a:tblPr bandRow="1">
                <a:tableStyleId>{8FD4443E-F989-4FC4-A0C8-D5A2AF1F390B}</a:tableStyleId>
              </a:tblPr>
              <a:tblGrid>
                <a:gridCol w="3024336"/>
                <a:gridCol w="1080120"/>
                <a:gridCol w="3960440"/>
                <a:gridCol w="432049"/>
              </a:tblGrid>
              <a:tr h="172598">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690393">
                <a:tc>
                  <a:txBody>
                    <a:bodyPr/>
                    <a:lstStyle/>
                    <a:p>
                      <a:pPr marL="0" marR="0" algn="just">
                        <a:lnSpc>
                          <a:spcPct val="90000"/>
                        </a:lnSpc>
                        <a:spcBef>
                          <a:spcPts val="0"/>
                        </a:spcBef>
                        <a:spcAft>
                          <a:spcPts val="0"/>
                        </a:spcAft>
                      </a:pPr>
                      <a:r>
                        <a:rPr lang="en-US" sz="1800" kern="1200" dirty="0" smtClean="0">
                          <a:solidFill>
                            <a:schemeClr val="tx1"/>
                          </a:solidFill>
                          <a:effectLst/>
                          <a:latin typeface="+mn-lt"/>
                          <a:ea typeface="+mn-ea"/>
                          <a:cs typeface="+mn-cs"/>
                        </a:rPr>
                        <a:t>A risk based annual and three year Audit Plan developed and implemented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The three year Audit Plan and the Operational Internal Audit Plan for the period ending 31 March 2017 were developed and are being implemented and monitored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864072">
                <a:tc>
                  <a:txBody>
                    <a:bodyPr/>
                    <a:lstStyle/>
                    <a:p>
                      <a:pPr marL="0" marR="0" algn="just">
                        <a:lnSpc>
                          <a:spcPct val="90000"/>
                        </a:lnSpc>
                        <a:spcBef>
                          <a:spcPts val="0"/>
                        </a:spcBef>
                        <a:spcAft>
                          <a:spcPts val="0"/>
                        </a:spcAft>
                      </a:pPr>
                      <a:r>
                        <a:rPr lang="en-US" sz="1800" dirty="0" smtClean="0">
                          <a:solidFill>
                            <a:schemeClr val="tx1"/>
                          </a:solidFill>
                          <a:effectLst/>
                        </a:rPr>
                        <a:t>Review of the Promotion of Access to Information Manual conducted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Drafting of Manual is in progress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55480" marR="554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864096">
                <a:tc>
                  <a:txBody>
                    <a:bodyPr/>
                    <a:lstStyle/>
                    <a:p>
                      <a:pPr marL="0" marR="0" algn="just">
                        <a:lnSpc>
                          <a:spcPct val="90000"/>
                        </a:lnSpc>
                        <a:spcBef>
                          <a:spcPts val="0"/>
                        </a:spcBef>
                        <a:spcAft>
                          <a:spcPts val="0"/>
                        </a:spcAft>
                      </a:pPr>
                      <a:r>
                        <a:rPr lang="en-GB" sz="1800" dirty="0">
                          <a:solidFill>
                            <a:schemeClr val="tx1"/>
                          </a:solidFill>
                          <a:effectLst/>
                        </a:rPr>
                        <a:t>PSC Annual Report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Aug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de-DE" sz="1800" kern="1200" dirty="0" smtClean="0">
                          <a:solidFill>
                            <a:schemeClr val="tx1"/>
                          </a:solidFill>
                          <a:effectLst/>
                          <a:latin typeface="+mn-lt"/>
                          <a:ea typeface="+mn-ea"/>
                          <a:cs typeface="+mn-cs"/>
                        </a:rPr>
                        <a:t>Annual Report submitted to AG in May 2016 and approved in June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92D050"/>
                    </a:solidFill>
                  </a:tcPr>
                </a:tc>
              </a:tr>
              <a:tr h="345196">
                <a:tc>
                  <a:txBody>
                    <a:bodyPr/>
                    <a:lstStyle/>
                    <a:p>
                      <a:pPr marL="0" marR="0" algn="just">
                        <a:lnSpc>
                          <a:spcPct val="90000"/>
                        </a:lnSpc>
                        <a:spcBef>
                          <a:spcPts val="0"/>
                        </a:spcBef>
                        <a:spcAft>
                          <a:spcPts val="0"/>
                        </a:spcAft>
                      </a:pPr>
                      <a:r>
                        <a:rPr lang="en-US" sz="1800" dirty="0">
                          <a:solidFill>
                            <a:schemeClr val="tx1"/>
                          </a:solidFill>
                          <a:effectLst/>
                        </a:rPr>
                        <a:t>PSC Annual Report to Citizens produced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To commence</a:t>
                      </a:r>
                      <a:r>
                        <a:rPr lang="en-GB" sz="1800" kern="1200" baseline="0" dirty="0" smtClean="0">
                          <a:solidFill>
                            <a:schemeClr val="tx1"/>
                          </a:solidFill>
                          <a:effectLst/>
                          <a:latin typeface="+mn-lt"/>
                          <a:ea typeface="+mn-ea"/>
                          <a:cs typeface="+mn-cs"/>
                        </a:rPr>
                        <a:t> in next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rowSpan="3">
                  <a:txBody>
                    <a:bodyPr/>
                    <a:lstStyle/>
                    <a:p>
                      <a:pPr marL="0" marR="0" algn="ctr">
                        <a:lnSpc>
                          <a:spcPct val="9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yet started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345196">
                <a:tc>
                  <a:txBody>
                    <a:bodyPr/>
                    <a:lstStyle/>
                    <a:p>
                      <a:pPr marL="0" marR="0" algn="just">
                        <a:lnSpc>
                          <a:spcPct val="90000"/>
                        </a:lnSpc>
                        <a:spcBef>
                          <a:spcPts val="0"/>
                        </a:spcBef>
                        <a:spcAft>
                          <a:spcPts val="0"/>
                        </a:spcAft>
                      </a:pPr>
                      <a:r>
                        <a:rPr lang="en-US" sz="1800">
                          <a:solidFill>
                            <a:schemeClr val="tx1"/>
                          </a:solidFill>
                          <a:effectLst/>
                        </a:rPr>
                        <a:t>Annual Performance Plan produced</a:t>
                      </a:r>
                      <a:endParaRPr lang="en-US" sz="18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Jan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To commence</a:t>
                      </a:r>
                      <a:r>
                        <a:rPr lang="en-GB" sz="1800" kern="1200" baseline="0" dirty="0" smtClean="0">
                          <a:solidFill>
                            <a:schemeClr val="tx1"/>
                          </a:solidFill>
                          <a:effectLst/>
                          <a:latin typeface="+mn-lt"/>
                          <a:ea typeface="+mn-ea"/>
                          <a:cs typeface="+mn-cs"/>
                        </a:rPr>
                        <a:t> in next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r h="345196">
                <a:tc>
                  <a:txBody>
                    <a:bodyPr/>
                    <a:lstStyle/>
                    <a:p>
                      <a:pPr marL="0" marR="0" algn="just">
                        <a:lnSpc>
                          <a:spcPct val="90000"/>
                        </a:lnSpc>
                        <a:spcBef>
                          <a:spcPts val="0"/>
                        </a:spcBef>
                        <a:spcAft>
                          <a:spcPts val="0"/>
                        </a:spcAft>
                      </a:pPr>
                      <a:r>
                        <a:rPr lang="en-GB" sz="1800" dirty="0">
                          <a:solidFill>
                            <a:schemeClr val="tx1"/>
                          </a:solidFill>
                          <a:effectLst/>
                        </a:rPr>
                        <a:t>Implementation of the SDIP monitored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0000"/>
                        </a:lnSpc>
                        <a:spcBef>
                          <a:spcPts val="0"/>
                        </a:spcBef>
                        <a:spcAft>
                          <a:spcPts val="0"/>
                        </a:spcAft>
                      </a:pPr>
                      <a:r>
                        <a:rPr lang="en-GB" sz="1800" kern="1200" dirty="0" smtClean="0">
                          <a:solidFill>
                            <a:schemeClr val="tx1"/>
                          </a:solidFill>
                          <a:effectLst/>
                          <a:latin typeface="+mn-lt"/>
                          <a:ea typeface="+mn-ea"/>
                          <a:cs typeface="+mn-cs"/>
                        </a:rPr>
                        <a:t>To commence</a:t>
                      </a:r>
                      <a:r>
                        <a:rPr lang="en-GB" sz="1800" kern="1200" baseline="0" dirty="0" smtClean="0">
                          <a:solidFill>
                            <a:schemeClr val="tx1"/>
                          </a:solidFill>
                          <a:effectLst/>
                          <a:latin typeface="+mn-lt"/>
                          <a:ea typeface="+mn-ea"/>
                          <a:cs typeface="+mn-cs"/>
                        </a:rPr>
                        <a:t> in next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vMerge="1">
                  <a:txBody>
                    <a:bodyPr/>
                    <a:lstStyle/>
                    <a:p>
                      <a:pPr marL="0" marR="0" algn="ctr">
                        <a:lnSpc>
                          <a:spcPct val="90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solidFill>
                  </a:tcPr>
                </a:tc>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(1)</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7</a:t>
            </a:fld>
            <a:endParaRPr lang="en-US" sz="1400" b="0" dirty="0"/>
          </a:p>
        </p:txBody>
      </p:sp>
    </p:spTree>
    <p:extLst>
      <p:ext uri="{BB962C8B-B14F-4D97-AF65-F5344CB8AC3E}">
        <p14:creationId xmlns:p14="http://schemas.microsoft.com/office/powerpoint/2010/main" xmlns="" val="59142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2308298981"/>
              </p:ext>
            </p:extLst>
          </p:nvPr>
        </p:nvGraphicFramePr>
        <p:xfrm>
          <a:off x="467544" y="1268760"/>
          <a:ext cx="8496945" cy="4951476"/>
        </p:xfrm>
        <a:graphic>
          <a:graphicData uri="http://schemas.openxmlformats.org/drawingml/2006/table">
            <a:tbl>
              <a:tblPr bandRow="1">
                <a:tableStyleId>{8FD4443E-F989-4FC4-A0C8-D5A2AF1F390B}</a:tableStyleId>
              </a:tblPr>
              <a:tblGrid>
                <a:gridCol w="3240360"/>
                <a:gridCol w="1080120"/>
                <a:gridCol w="3744416"/>
                <a:gridCol w="432049"/>
              </a:tblGrid>
              <a:tr h="172598">
                <a:tc>
                  <a:txBody>
                    <a:bodyPr/>
                    <a:lstStyle/>
                    <a:p>
                      <a:pPr marL="0" marR="0" algn="ctr">
                        <a:lnSpc>
                          <a:spcPct val="95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5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95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1121888">
                <a:tc>
                  <a:txBody>
                    <a:bodyPr/>
                    <a:lstStyle/>
                    <a:p>
                      <a:pPr marL="0" marR="0" algn="just">
                        <a:lnSpc>
                          <a:spcPct val="95000"/>
                        </a:lnSpc>
                        <a:spcBef>
                          <a:spcPts val="0"/>
                        </a:spcBef>
                        <a:spcAft>
                          <a:spcPts val="0"/>
                        </a:spcAft>
                      </a:pPr>
                      <a:r>
                        <a:rPr lang="en-US" sz="1800" dirty="0" smtClean="0">
                          <a:solidFill>
                            <a:schemeClr val="tx1"/>
                          </a:solidFill>
                          <a:effectLst/>
                        </a:rPr>
                        <a:t>Expenditure against budget properly monitored to ensure that funds surrendered to the National Treasury do not exceed 2%</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kern="1200" dirty="0" smtClean="0">
                          <a:solidFill>
                            <a:schemeClr val="tx1"/>
                          </a:solidFill>
                          <a:effectLst/>
                          <a:latin typeface="+mn-lt"/>
                          <a:ea typeface="+mn-ea"/>
                          <a:cs typeface="+mn-cs"/>
                        </a:rPr>
                        <a:t>As at 30 June 2016, the PSC</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spent 22.46% against the norm of 25% thus leaving an under spending of 2.54%</a:t>
                      </a:r>
                    </a:p>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Underspending</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due to projects being in the initiation phase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862991">
                <a:tc>
                  <a:txBody>
                    <a:bodyPr/>
                    <a:lstStyle/>
                    <a:p>
                      <a:pPr marL="0" marR="0" algn="just">
                        <a:lnSpc>
                          <a:spcPct val="95000"/>
                        </a:lnSpc>
                        <a:spcBef>
                          <a:spcPts val="0"/>
                        </a:spcBef>
                        <a:spcAft>
                          <a:spcPts val="0"/>
                        </a:spcAft>
                      </a:pPr>
                      <a:r>
                        <a:rPr lang="en-GB" sz="1800" dirty="0">
                          <a:solidFill>
                            <a:schemeClr val="tx1"/>
                          </a:solidFill>
                          <a:effectLst/>
                        </a:rPr>
                        <a:t>Clean audit report </a:t>
                      </a:r>
                      <a:r>
                        <a:rPr lang="en-GB" sz="1800" dirty="0" smtClean="0">
                          <a:solidFill>
                            <a:schemeClr val="tx1"/>
                          </a:solidFill>
                          <a:effectLst/>
                        </a:rPr>
                        <a:t>received - </a:t>
                      </a:r>
                      <a:r>
                        <a:rPr lang="en-US" sz="1800" dirty="0" smtClean="0">
                          <a:solidFill>
                            <a:schemeClr val="tx1"/>
                          </a:solidFill>
                          <a:effectLst/>
                        </a:rPr>
                        <a:t>100% reduction of all audit findings relating to financial prescripts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95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Unaudited Annual Financial Statements submitted to both National Treasury and Auditor General in May 2016</a:t>
                      </a:r>
                    </a:p>
                    <a:p>
                      <a:pPr marL="0" marR="0" indent="0" algn="just" defTabSz="914400" rtl="0" eaLnBrk="1" fontAlgn="auto" latinLnBrk="0" hangingPunct="1">
                        <a:lnSpc>
                          <a:spcPct val="95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Awaiting audit</a:t>
                      </a:r>
                      <a:r>
                        <a:rPr lang="en-GB" sz="1800" kern="1200" baseline="0" dirty="0" smtClean="0">
                          <a:solidFill>
                            <a:schemeClr val="tx1"/>
                          </a:solidFill>
                          <a:effectLst/>
                          <a:latin typeface="+mn-lt"/>
                          <a:ea typeface="+mn-ea"/>
                          <a:cs typeface="+mn-cs"/>
                        </a:rPr>
                        <a:t> outcome</a:t>
                      </a:r>
                      <a:endParaRPr lang="en-US" sz="18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776692">
                <a:tc>
                  <a:txBody>
                    <a:bodyPr/>
                    <a:lstStyle/>
                    <a:p>
                      <a:pPr marL="0" marR="0" algn="just">
                        <a:lnSpc>
                          <a:spcPct val="95000"/>
                        </a:lnSpc>
                        <a:spcBef>
                          <a:spcPts val="0"/>
                        </a:spcBef>
                        <a:spcAft>
                          <a:spcPts val="0"/>
                        </a:spcAft>
                      </a:pPr>
                      <a:r>
                        <a:rPr lang="en-US" sz="1800" dirty="0">
                          <a:solidFill>
                            <a:schemeClr val="tx1"/>
                          </a:solidFill>
                          <a:effectLst/>
                        </a:rPr>
                        <a:t>Efficient and effective asset </a:t>
                      </a:r>
                      <a:r>
                        <a:rPr lang="en-US" sz="1800" dirty="0" smtClean="0">
                          <a:solidFill>
                            <a:schemeClr val="tx1"/>
                          </a:solidFill>
                          <a:effectLst/>
                        </a:rPr>
                        <a:t>management and 100% updated asset register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kern="1200" dirty="0" smtClean="0">
                          <a:solidFill>
                            <a:schemeClr val="tx1"/>
                          </a:solidFill>
                          <a:effectLst/>
                          <a:latin typeface="+mn-lt"/>
                          <a:ea typeface="+mn-ea"/>
                          <a:cs typeface="+mn-cs"/>
                        </a:rPr>
                        <a:t>Monthly spot checks on assets conducted in April, May and June. Quarterly spot check conducted in May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r h="690393">
                <a:tc>
                  <a:txBody>
                    <a:bodyPr/>
                    <a:lstStyle/>
                    <a:p>
                      <a:pPr marL="0" marR="0" algn="just">
                        <a:lnSpc>
                          <a:spcPct val="95000"/>
                        </a:lnSpc>
                        <a:spcBef>
                          <a:spcPts val="0"/>
                        </a:spcBef>
                        <a:spcAft>
                          <a:spcPts val="0"/>
                        </a:spcAft>
                      </a:pPr>
                      <a:r>
                        <a:rPr lang="en-US" sz="1800" dirty="0" smtClean="0">
                          <a:solidFill>
                            <a:schemeClr val="tx1"/>
                          </a:solidFill>
                          <a:effectLst/>
                        </a:rPr>
                        <a:t>SCM policy implemented in compliance with prescripts and guidelines </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95000"/>
                        </a:lnSpc>
                        <a:spcBef>
                          <a:spcPts val="0"/>
                        </a:spcBef>
                        <a:spcAft>
                          <a:spcPts val="0"/>
                        </a:spcAft>
                      </a:pPr>
                      <a:r>
                        <a:rPr lang="en-GB" sz="1800" kern="1200" dirty="0" smtClean="0">
                          <a:solidFill>
                            <a:schemeClr val="tx1"/>
                          </a:solidFill>
                          <a:effectLst/>
                          <a:latin typeface="+mn-lt"/>
                          <a:ea typeface="+mn-ea"/>
                          <a:cs typeface="+mn-cs"/>
                        </a:rPr>
                        <a:t>SCM</a:t>
                      </a:r>
                      <a:r>
                        <a:rPr lang="en-GB" sz="1800" kern="1200" baseline="0" dirty="0" smtClean="0">
                          <a:solidFill>
                            <a:schemeClr val="tx1"/>
                          </a:solidFill>
                          <a:effectLst/>
                          <a:latin typeface="+mn-lt"/>
                          <a:ea typeface="+mn-ea"/>
                          <a:cs typeface="+mn-cs"/>
                        </a:rPr>
                        <a:t> policy implemented on an ongoing basis</a:t>
                      </a:r>
                      <a:endParaRPr lang="en-GB" sz="1800" kern="1200" dirty="0" smtClean="0">
                        <a:solidFill>
                          <a:schemeClr val="tx1"/>
                        </a:solidFill>
                        <a:effectLst/>
                        <a:latin typeface="+mn-lt"/>
                        <a:ea typeface="+mn-ea"/>
                        <a:cs typeface="+mn-cs"/>
                      </a:endParaRPr>
                    </a:p>
                    <a:p>
                      <a:pPr marL="0" marR="0" algn="just">
                        <a:lnSpc>
                          <a:spcPct val="95000"/>
                        </a:lnSpc>
                        <a:spcBef>
                          <a:spcPts val="0"/>
                        </a:spcBef>
                        <a:spcAft>
                          <a:spcPts val="0"/>
                        </a:spcAft>
                      </a:pPr>
                      <a:r>
                        <a:rPr lang="en-GB" sz="1800" kern="1200" dirty="0" smtClean="0">
                          <a:solidFill>
                            <a:schemeClr val="tx1"/>
                          </a:solidFill>
                          <a:effectLst/>
                          <a:latin typeface="+mn-lt"/>
                          <a:ea typeface="+mn-ea"/>
                          <a:cs typeface="+mn-cs"/>
                        </a:rPr>
                        <a:t>The review of the policy in progress</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On track</a:t>
                      </a:r>
                    </a:p>
                    <a:p>
                      <a:pPr marL="0" marR="0" algn="ctr">
                        <a:lnSpc>
                          <a:spcPct val="95000"/>
                        </a:lnSpc>
                        <a:spcBef>
                          <a:spcPts val="0"/>
                        </a:spcBef>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(2)</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8</a:t>
            </a:fld>
            <a:endParaRPr lang="en-US" sz="1400" b="0" dirty="0"/>
          </a:p>
        </p:txBody>
      </p:sp>
    </p:spTree>
    <p:extLst>
      <p:ext uri="{BB962C8B-B14F-4D97-AF65-F5344CB8AC3E}">
        <p14:creationId xmlns:p14="http://schemas.microsoft.com/office/powerpoint/2010/main" xmlns="" val="93004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xmlns="" val="3201710234"/>
              </p:ext>
            </p:extLst>
          </p:nvPr>
        </p:nvGraphicFramePr>
        <p:xfrm>
          <a:off x="467544" y="1268760"/>
          <a:ext cx="8424936" cy="4937760"/>
        </p:xfrm>
        <a:graphic>
          <a:graphicData uri="http://schemas.openxmlformats.org/drawingml/2006/table">
            <a:tbl>
              <a:tblPr bandRow="1">
                <a:tableStyleId>{8FD4443E-F989-4FC4-A0C8-D5A2AF1F390B}</a:tableStyleId>
              </a:tblPr>
              <a:tblGrid>
                <a:gridCol w="2956117"/>
                <a:gridCol w="1108544"/>
                <a:gridCol w="4000235"/>
                <a:gridCol w="360040"/>
              </a:tblGrid>
              <a:tr h="221172">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OUTPUT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TARGET</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1</a:t>
                      </a:r>
                      <a:r>
                        <a:rPr lang="en-US" sz="1800" b="1" baseline="30000" dirty="0" smtClean="0">
                          <a:solidFill>
                            <a:schemeClr val="bg1"/>
                          </a:solidFill>
                          <a:effectLst/>
                          <a:latin typeface="+mn-lt"/>
                          <a:ea typeface="Times New Roman" panose="02020603050405020304" pitchFamily="18" charset="0"/>
                          <a:cs typeface="Times New Roman" panose="02020603050405020304" pitchFamily="18" charset="0"/>
                        </a:rPr>
                        <a:t>ST</a:t>
                      </a:r>
                      <a:r>
                        <a:rPr lang="en-US" sz="1800" b="1" dirty="0" smtClean="0">
                          <a:solidFill>
                            <a:schemeClr val="bg1"/>
                          </a:solidFill>
                          <a:effectLst/>
                          <a:latin typeface="+mn-lt"/>
                          <a:ea typeface="Times New Roman" panose="02020603050405020304" pitchFamily="18" charset="0"/>
                          <a:cs typeface="Times New Roman" panose="02020603050405020304" pitchFamily="18" charset="0"/>
                        </a:rPr>
                        <a:t> QUARTER</a:t>
                      </a: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c>
                  <a:txBody>
                    <a:bodyPr/>
                    <a:lstStyle/>
                    <a:p>
                      <a:pPr marL="0" marR="0" algn="ctr">
                        <a:lnSpc>
                          <a:spcPct val="100000"/>
                        </a:lnSpc>
                        <a:spcBef>
                          <a:spcPts val="0"/>
                        </a:spcBef>
                        <a:spcAft>
                          <a:spcPts val="0"/>
                        </a:spcAft>
                      </a:pP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txBody>
                  <a:tcPr marL="55480" marR="554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6CB8C0"/>
                    </a:solidFill>
                  </a:tcPr>
                </a:tc>
              </a:tr>
              <a:tr h="221172">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OPSC leased immovable properties properly maintained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Regular</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communication to DPW on the maintenance of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properties</a:t>
                      </a:r>
                      <a:endParaRPr lang="en-US" sz="800" dirty="0" smtClean="0">
                        <a:solidFill>
                          <a:schemeClr val="tx1"/>
                        </a:solidFill>
                        <a:effectLst/>
                        <a:latin typeface="+mn-lt"/>
                        <a:ea typeface="Times New Roman" panose="02020603050405020304" pitchFamily="18" charset="0"/>
                        <a:cs typeface="Times New Roman" panose="02020603050405020304" pitchFamily="18" charset="0"/>
                      </a:endParaRPr>
                    </a:p>
                    <a:p>
                      <a:pPr>
                        <a:lnSpc>
                          <a:spcPct val="100000"/>
                        </a:lnSpc>
                      </a:pPr>
                      <a:endParaRPr lang="en-GB" sz="800" kern="1200" dirty="0" smtClean="0">
                        <a:solidFill>
                          <a:schemeClr val="tx1"/>
                        </a:solidFill>
                        <a:effectLst/>
                        <a:latin typeface="+mn-lt"/>
                        <a:ea typeface="+mn-ea"/>
                        <a:cs typeface="+mn-cs"/>
                      </a:endParaRPr>
                    </a:p>
                    <a:p>
                      <a:pPr>
                        <a:lnSpc>
                          <a:spcPct val="100000"/>
                        </a:lnSpc>
                      </a:pPr>
                      <a:r>
                        <a:rPr lang="en-GB" sz="1800" kern="1200" dirty="0" smtClean="0">
                          <a:solidFill>
                            <a:schemeClr val="tx1"/>
                          </a:solidFill>
                          <a:effectLst/>
                          <a:latin typeface="+mn-lt"/>
                          <a:ea typeface="+mn-ea"/>
                          <a:cs typeface="+mn-cs"/>
                        </a:rPr>
                        <a:t>Office</a:t>
                      </a:r>
                      <a:r>
                        <a:rPr lang="en-GB" sz="1800" kern="1200" baseline="0" dirty="0" smtClean="0">
                          <a:solidFill>
                            <a:schemeClr val="tx1"/>
                          </a:solidFill>
                          <a:effectLst/>
                          <a:latin typeface="+mn-lt"/>
                          <a:ea typeface="+mn-ea"/>
                          <a:cs typeface="+mn-cs"/>
                        </a:rPr>
                        <a:t> accommodation finalised for WC, NW and KZN provincial offices</a:t>
                      </a:r>
                    </a:p>
                    <a:p>
                      <a:pPr>
                        <a:lnSpc>
                          <a:spcPct val="100000"/>
                        </a:lnSpc>
                      </a:pPr>
                      <a:endParaRPr lang="en-GB" sz="1000" kern="1200" baseline="0" dirty="0" smtClean="0">
                        <a:solidFill>
                          <a:schemeClr val="tx1"/>
                        </a:solidFill>
                        <a:effectLst/>
                        <a:latin typeface="+mn-lt"/>
                        <a:ea typeface="+mn-ea"/>
                        <a:cs typeface="+mn-cs"/>
                      </a:endParaRPr>
                    </a:p>
                    <a:p>
                      <a:pPr>
                        <a:lnSpc>
                          <a:spcPct val="100000"/>
                        </a:lnSpc>
                      </a:pPr>
                      <a:r>
                        <a:rPr lang="en-GB" sz="1800" kern="1200" baseline="0" dirty="0" smtClean="0">
                          <a:solidFill>
                            <a:schemeClr val="tx1"/>
                          </a:solidFill>
                          <a:effectLst/>
                          <a:latin typeface="+mn-lt"/>
                          <a:ea typeface="+mn-ea"/>
                          <a:cs typeface="+mn-cs"/>
                        </a:rPr>
                        <a:t>Accommodation for National Office, FS, NC and Gauteng remains a challenge due to a lack of cooperation from DPW</a:t>
                      </a:r>
                      <a:endParaRPr lang="en-GB" sz="1800" kern="1200" dirty="0" smtClean="0">
                        <a:solidFill>
                          <a:schemeClr val="tx1"/>
                        </a:solidFill>
                        <a:effectLst/>
                        <a:latin typeface="+mn-lt"/>
                        <a:ea typeface="+mn-ea"/>
                        <a:cs typeface="+mn-cs"/>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Not achieved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0000"/>
                    </a:solidFill>
                  </a:tcPr>
                </a:tc>
              </a:tr>
              <a:tr h="442344">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Four Quarterly media bulletins produced</a:t>
                      </a:r>
                      <a:r>
                        <a:rPr lang="en-US" sz="1800" baseline="0" dirty="0" smtClean="0">
                          <a:solidFill>
                            <a:schemeClr val="tx1"/>
                          </a:solidFill>
                          <a:effectLst/>
                          <a:latin typeface="+mn-lt"/>
                          <a:ea typeface="Times New Roman" panose="02020603050405020304" pitchFamily="18" charset="0"/>
                          <a:cs typeface="Times New Roman" panose="02020603050405020304" pitchFamily="18" charset="0"/>
                        </a:rPr>
                        <a:t> </a:t>
                      </a:r>
                      <a:r>
                        <a:rPr lang="en-US" sz="1800" dirty="0" smtClean="0">
                          <a:solidFill>
                            <a:schemeClr val="tx1"/>
                          </a:solidFill>
                          <a:effectLst/>
                          <a:latin typeface="+mn-lt"/>
                          <a:ea typeface="Times New Roman" panose="02020603050405020304" pitchFamily="18" charset="0"/>
                          <a:cs typeface="Times New Roman" panose="02020603050405020304" pitchFamily="18" charset="0"/>
                        </a:rPr>
                        <a:t>and four media briefings held</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kern="1200" dirty="0" smtClean="0">
                          <a:solidFill>
                            <a:schemeClr val="tx1"/>
                          </a:solidFill>
                          <a:effectLst/>
                          <a:latin typeface="+mn-lt"/>
                          <a:ea typeface="+mn-ea"/>
                          <a:cs typeface="+mn-cs"/>
                        </a:rPr>
                        <a:t>1</a:t>
                      </a:r>
                      <a:r>
                        <a:rPr lang="en-GB" sz="1800" kern="1200" baseline="30000" dirty="0" smtClean="0">
                          <a:solidFill>
                            <a:schemeClr val="tx1"/>
                          </a:solidFill>
                          <a:effectLst/>
                          <a:latin typeface="+mn-lt"/>
                          <a:ea typeface="+mn-ea"/>
                          <a:cs typeface="+mn-cs"/>
                        </a:rPr>
                        <a:t>st</a:t>
                      </a:r>
                      <a:r>
                        <a:rPr lang="en-GB" sz="1800" kern="1200" dirty="0" smtClean="0">
                          <a:solidFill>
                            <a:schemeClr val="tx1"/>
                          </a:solidFill>
                          <a:effectLst/>
                          <a:latin typeface="+mn-lt"/>
                          <a:ea typeface="+mn-ea"/>
                          <a:cs typeface="+mn-cs"/>
                        </a:rPr>
                        <a:t> Quarter</a:t>
                      </a:r>
                      <a:r>
                        <a:rPr lang="en-GB" sz="1800" kern="1200" baseline="0" dirty="0" smtClean="0">
                          <a:solidFill>
                            <a:schemeClr val="tx1"/>
                          </a:solidFill>
                          <a:effectLst/>
                          <a:latin typeface="+mn-lt"/>
                          <a:ea typeface="+mn-ea"/>
                          <a:cs typeface="+mn-cs"/>
                        </a:rPr>
                        <a:t> media bulletin </a:t>
                      </a:r>
                      <a:r>
                        <a:rPr lang="en-GB" sz="1800" kern="1200" dirty="0" smtClean="0">
                          <a:solidFill>
                            <a:schemeClr val="tx1"/>
                          </a:solidFill>
                          <a:effectLst/>
                          <a:latin typeface="+mn-lt"/>
                          <a:ea typeface="+mn-ea"/>
                          <a:cs typeface="+mn-cs"/>
                        </a:rPr>
                        <a:t>produced in June 2016</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smtClean="0">
                          <a:solidFill>
                            <a:schemeClr val="tx1"/>
                          </a:solidFill>
                          <a:effectLst/>
                          <a:latin typeface="+mn-lt"/>
                          <a:ea typeface="+mn-ea"/>
                          <a:cs typeface="+mn-cs"/>
                        </a:rPr>
                        <a:t>Achieved</a:t>
                      </a:r>
                      <a:endParaRPr lang="en-US" sz="1400" kern="1200" dirty="0" smtClean="0">
                        <a:solidFill>
                          <a:schemeClr val="tx1"/>
                        </a:solidFill>
                        <a:effectLst/>
                        <a:latin typeface="+mn-lt"/>
                        <a:ea typeface="+mn-ea"/>
                        <a:cs typeface="+mn-cs"/>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8000"/>
                    </a:solidFill>
                  </a:tcPr>
                </a:tc>
              </a:tr>
              <a:tr h="442344">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Information technology infrastructure, systems and services maintained through 96% network connectivity uptime</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Mar 2017</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800" kern="1200" dirty="0" smtClean="0">
                          <a:solidFill>
                            <a:schemeClr val="tx1"/>
                          </a:solidFill>
                          <a:effectLst/>
                          <a:latin typeface="+mn-lt"/>
                          <a:ea typeface="+mn-ea"/>
                          <a:cs typeface="+mn-cs"/>
                        </a:rPr>
                        <a:t>Average Network connectivity uptime of 99% achieved for the quarter</a:t>
                      </a:r>
                      <a:endParaRPr lang="en-US"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smtClean="0">
                          <a:solidFill>
                            <a:schemeClr val="tx1"/>
                          </a:solidFill>
                          <a:effectLst/>
                          <a:latin typeface="+mn-lt"/>
                          <a:ea typeface="Times New Roman" panose="02020603050405020304" pitchFamily="18" charset="0"/>
                          <a:cs typeface="Times New Roman" panose="02020603050405020304" pitchFamily="18" charset="0"/>
                        </a:rPr>
                        <a:t>On track</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vert="vert27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FFF00"/>
                    </a:solidFill>
                  </a:tcPr>
                </a:tc>
              </a:tr>
            </a:tbl>
          </a:graphicData>
        </a:graphic>
      </p:graphicFrame>
      <p:sp>
        <p:nvSpPr>
          <p:cNvPr id="13" name="Title 1"/>
          <p:cNvSpPr>
            <a:spLocks noGrp="1"/>
          </p:cNvSpPr>
          <p:nvPr>
            <p:ph type="title"/>
          </p:nvPr>
        </p:nvSpPr>
        <p:spPr>
          <a:xfrm>
            <a:off x="467544" y="476672"/>
            <a:ext cx="8229600" cy="897144"/>
          </a:xfrm>
        </p:spPr>
        <p:txBody>
          <a:bodyPr/>
          <a:lstStyle/>
          <a:p>
            <a:pPr marR="0" lvl="0">
              <a:spcBef>
                <a:spcPts val="0"/>
              </a:spcBef>
              <a:spcAft>
                <a:spcPts val="0"/>
              </a:spcAft>
            </a:pPr>
            <a:r>
              <a:rPr lang="en-GB" sz="3200" spc="-25" dirty="0">
                <a:solidFill>
                  <a:srgbClr val="993300"/>
                </a:solidFill>
                <a:latin typeface="Berlin Sans FB Demi" panose="020E0802020502020306" pitchFamily="34" charset="0"/>
              </a:rPr>
              <a:t>PROGRAMME 1: </a:t>
            </a:r>
            <a:r>
              <a:rPr lang="en-GB" sz="3200" spc="-25" dirty="0" smtClean="0">
                <a:solidFill>
                  <a:srgbClr val="993300"/>
                </a:solidFill>
                <a:latin typeface="Berlin Sans FB Demi" panose="020E0802020502020306" pitchFamily="34" charset="0"/>
              </a:rPr>
              <a:t>ADMINISTRATION (3)</a:t>
            </a:r>
            <a:endParaRPr lang="en-US" sz="3200" dirty="0">
              <a:solidFill>
                <a:srgbClr val="993300"/>
              </a:solidFill>
              <a:latin typeface="Berlin Sans FB Demi" panose="020E0802020502020306" pitchFamily="34" charset="0"/>
              <a:ea typeface="Times New Roman" panose="02020603050405020304" pitchFamily="18" charset="0"/>
            </a:endParaRPr>
          </a:p>
        </p:txBody>
      </p:sp>
      <p:sp>
        <p:nvSpPr>
          <p:cNvPr id="4"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0" hangingPunct="0"/>
            <a:fld id="{827789DE-C1C9-4D41-A31B-B715B17130A8}" type="slidenum">
              <a:rPr lang="en-US" sz="1400" b="0" smtClean="0"/>
              <a:pPr algn="r" eaLnBrk="0" hangingPunct="0"/>
              <a:t>9</a:t>
            </a:fld>
            <a:endParaRPr lang="en-US" sz="1400" b="0" dirty="0"/>
          </a:p>
        </p:txBody>
      </p:sp>
    </p:spTree>
    <p:extLst>
      <p:ext uri="{BB962C8B-B14F-4D97-AF65-F5344CB8AC3E}">
        <p14:creationId xmlns:p14="http://schemas.microsoft.com/office/powerpoint/2010/main" xmlns="" val="112675588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37945</TotalTime>
  <Words>3561</Words>
  <Application>Microsoft Office PowerPoint</Application>
  <PresentationFormat>On-screen Show (4:3)</PresentationFormat>
  <Paragraphs>644</Paragraphs>
  <Slides>34</Slides>
  <Notes>12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Custom Design</vt:lpstr>
      <vt:lpstr>1_Custom Design</vt:lpstr>
      <vt:lpstr>Slide 1</vt:lpstr>
      <vt:lpstr>Slide 2</vt:lpstr>
      <vt:lpstr>Slide 3</vt:lpstr>
      <vt:lpstr>Slide 4</vt:lpstr>
      <vt:lpstr>Slide 5</vt:lpstr>
      <vt:lpstr>Slide 6</vt:lpstr>
      <vt:lpstr>PROGRAMME 1: ADMINISTRATION (1)</vt:lpstr>
      <vt:lpstr>PROGRAMME 1: ADMINISTRATION (2)</vt:lpstr>
      <vt:lpstr>PROGRAMME 1: ADMINISTRATION (3)</vt:lpstr>
      <vt:lpstr>PROGRAMME 1: ADMINISTRATION (4)</vt:lpstr>
      <vt:lpstr>PROGRAMME 1: ADMINISTRATION (5)</vt:lpstr>
      <vt:lpstr>Slide 12</vt:lpstr>
      <vt:lpstr>PROGRAMME 2: LMP (1)</vt:lpstr>
      <vt:lpstr>PROGRAMME 2: LMP (2)</vt:lpstr>
      <vt:lpstr>PROGRAMME 2: LMP (3)</vt:lpstr>
      <vt:lpstr>PROGRAMME 2: LMP (4)</vt:lpstr>
      <vt:lpstr>PROGRAMME 2: LMP (5)</vt:lpstr>
      <vt:lpstr>PROGRAMME 2: LMP (6)</vt:lpstr>
      <vt:lpstr>PROGRAMME 2: LMP (7)</vt:lpstr>
      <vt:lpstr>Slide 20</vt:lpstr>
      <vt:lpstr>PROGRAMME 3: M&amp;E (1)</vt:lpstr>
      <vt:lpstr>PROGRAMME 3: M&amp;E(2)</vt:lpstr>
      <vt:lpstr>PROGRAMME 3: M&amp;E(3)</vt:lpstr>
      <vt:lpstr>PROGRAMME 3: M&amp;E(4)</vt:lpstr>
      <vt:lpstr>PROGRAMME 3: M&amp;E(5)</vt:lpstr>
      <vt:lpstr>PROGRAMME 3: M&amp;E (6)</vt:lpstr>
      <vt:lpstr>Slide 27</vt:lpstr>
      <vt:lpstr>PROGRAMME 4: IAC (1)</vt:lpstr>
      <vt:lpstr>PROGRAMME 4: IAC (2)</vt:lpstr>
      <vt:lpstr>PROGRAMME 4: IAC (3)</vt:lpstr>
      <vt:lpstr>PROGRAMME 4: IAC (4)</vt:lpstr>
      <vt:lpstr>PROGRAMME 4: IAC (5)</vt:lpstr>
      <vt:lpstr>Slide 33</vt:lpstr>
      <vt:lpstr>Slide 34</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PUMZA</cp:lastModifiedBy>
  <cp:revision>3478</cp:revision>
  <cp:lastPrinted>2016-08-26T14:28:42Z</cp:lastPrinted>
  <dcterms:created xsi:type="dcterms:W3CDTF">2007-09-12T07:11:06Z</dcterms:created>
  <dcterms:modified xsi:type="dcterms:W3CDTF">2016-09-02T12:55:46Z</dcterms:modified>
</cp:coreProperties>
</file>