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Lst>
  <p:notesMasterIdLst>
    <p:notesMasterId r:id="rId11"/>
  </p:notesMasterIdLst>
  <p:handoutMasterIdLst>
    <p:handoutMasterId r:id="rId12"/>
  </p:handoutMasterIdLst>
  <p:sldIdLst>
    <p:sldId id="409" r:id="rId3"/>
    <p:sldId id="396" r:id="rId4"/>
    <p:sldId id="412" r:id="rId5"/>
    <p:sldId id="413" r:id="rId6"/>
    <p:sldId id="410" r:id="rId7"/>
    <p:sldId id="414" r:id="rId8"/>
    <p:sldId id="417" r:id="rId9"/>
    <p:sldId id="416" r:id="rId10"/>
  </p:sldIdLst>
  <p:sldSz cx="9144000" cy="6858000" type="screen4x3"/>
  <p:notesSz cx="9872663" cy="6797675"/>
  <p:defaultTextStyle>
    <a:defPPr>
      <a:defRPr lang="en-GB"/>
    </a:defPPr>
    <a:lvl1pPr algn="l" rtl="0" fontAlgn="base">
      <a:spcBef>
        <a:spcPct val="0"/>
      </a:spcBef>
      <a:spcAft>
        <a:spcPct val="0"/>
      </a:spcAft>
      <a:defRPr sz="2400" kern="1200">
        <a:solidFill>
          <a:schemeClr val="tx1"/>
        </a:solidFill>
        <a:latin typeface="Times"/>
        <a:ea typeface="+mn-ea"/>
        <a:cs typeface="+mn-cs"/>
      </a:defRPr>
    </a:lvl1pPr>
    <a:lvl2pPr marL="457200" algn="l" rtl="0" fontAlgn="base">
      <a:spcBef>
        <a:spcPct val="0"/>
      </a:spcBef>
      <a:spcAft>
        <a:spcPct val="0"/>
      </a:spcAft>
      <a:defRPr sz="2400" kern="1200">
        <a:solidFill>
          <a:schemeClr val="tx1"/>
        </a:solidFill>
        <a:latin typeface="Times"/>
        <a:ea typeface="+mn-ea"/>
        <a:cs typeface="+mn-cs"/>
      </a:defRPr>
    </a:lvl2pPr>
    <a:lvl3pPr marL="914400" algn="l" rtl="0" fontAlgn="base">
      <a:spcBef>
        <a:spcPct val="0"/>
      </a:spcBef>
      <a:spcAft>
        <a:spcPct val="0"/>
      </a:spcAft>
      <a:defRPr sz="2400" kern="1200">
        <a:solidFill>
          <a:schemeClr val="tx1"/>
        </a:solidFill>
        <a:latin typeface="Times"/>
        <a:ea typeface="+mn-ea"/>
        <a:cs typeface="+mn-cs"/>
      </a:defRPr>
    </a:lvl3pPr>
    <a:lvl4pPr marL="1371600" algn="l" rtl="0" fontAlgn="base">
      <a:spcBef>
        <a:spcPct val="0"/>
      </a:spcBef>
      <a:spcAft>
        <a:spcPct val="0"/>
      </a:spcAft>
      <a:defRPr sz="2400" kern="1200">
        <a:solidFill>
          <a:schemeClr val="tx1"/>
        </a:solidFill>
        <a:latin typeface="Times"/>
        <a:ea typeface="+mn-ea"/>
        <a:cs typeface="+mn-cs"/>
      </a:defRPr>
    </a:lvl4pPr>
    <a:lvl5pPr marL="1828800" algn="l" rtl="0" fontAlgn="base">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141" userDrawn="1">
          <p15:clr>
            <a:srgbClr val="A4A3A4"/>
          </p15:clr>
        </p15:guide>
        <p15:guide id="2" pos="311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17F49"/>
    <a:srgbClr val="453090"/>
    <a:srgbClr val="0D21B3"/>
    <a:srgbClr val="17195F"/>
    <a:srgbClr val="1B4A5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85072" autoAdjust="0"/>
  </p:normalViewPr>
  <p:slideViewPr>
    <p:cSldViewPr>
      <p:cViewPr varScale="1">
        <p:scale>
          <a:sx n="93" d="100"/>
          <a:sy n="93" d="100"/>
        </p:scale>
        <p:origin x="-2154" y="-108"/>
      </p:cViewPr>
      <p:guideLst>
        <p:guide orient="horz" pos="2160"/>
        <p:guide pos="2880"/>
      </p:guideLst>
    </p:cSldViewPr>
  </p:slideViewPr>
  <p:outlineViewPr>
    <p:cViewPr>
      <p:scale>
        <a:sx n="33" d="100"/>
        <a:sy n="33" d="100"/>
      </p:scale>
      <p:origin x="0" y="4602"/>
    </p:cViewPr>
  </p:outlineViewPr>
  <p:notesTextViewPr>
    <p:cViewPr>
      <p:scale>
        <a:sx n="100" d="100"/>
        <a:sy n="100" d="100"/>
      </p:scale>
      <p:origin x="0" y="0"/>
    </p:cViewPr>
  </p:notesTextViewPr>
  <p:sorterViewPr>
    <p:cViewPr>
      <p:scale>
        <a:sx n="66" d="100"/>
        <a:sy n="66" d="100"/>
      </p:scale>
      <p:origin x="0" y="1818"/>
    </p:cViewPr>
  </p:sorterViewPr>
  <p:notesViewPr>
    <p:cSldViewPr>
      <p:cViewPr varScale="1">
        <p:scale>
          <a:sx n="88" d="100"/>
          <a:sy n="88" d="100"/>
        </p:scale>
        <p:origin x="-1716" y="-114"/>
      </p:cViewPr>
      <p:guideLst>
        <p:guide orient="horz" pos="2141"/>
        <p:guide pos="311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Header Placeholder 6"/>
          <p:cNvSpPr>
            <a:spLocks noGrp="1"/>
          </p:cNvSpPr>
          <p:nvPr>
            <p:ph type="hdr" sz="quarter"/>
          </p:nvPr>
        </p:nvSpPr>
        <p:spPr>
          <a:xfrm>
            <a:off x="0" y="0"/>
            <a:ext cx="4278154" cy="339884"/>
          </a:xfrm>
          <a:prstGeom prst="rect">
            <a:avLst/>
          </a:prstGeom>
        </p:spPr>
        <p:txBody>
          <a:bodyPr vert="horz" lIns="91440" tIns="45720" rIns="91440" bIns="45720" rtlCol="0"/>
          <a:lstStyle>
            <a:lvl1pPr algn="l">
              <a:defRPr sz="1200"/>
            </a:lvl1pPr>
          </a:lstStyle>
          <a:p>
            <a:r>
              <a:rPr lang="en-ZA" dirty="0" smtClean="0">
                <a:latin typeface="Arial Rounded MT Bold" pitchFamily="34" charset="0"/>
              </a:rPr>
              <a:t>Analysis of the SA-EU Strategic Partnership </a:t>
            </a:r>
            <a:endParaRPr lang="en-US" dirty="0">
              <a:latin typeface="Arial Rounded MT Bold" pitchFamily="34" charset="0"/>
            </a:endParaRPr>
          </a:p>
        </p:txBody>
      </p:sp>
      <p:sp>
        <p:nvSpPr>
          <p:cNvPr id="8" name="Date Placeholder 7"/>
          <p:cNvSpPr>
            <a:spLocks noGrp="1"/>
          </p:cNvSpPr>
          <p:nvPr>
            <p:ph type="dt" sz="quarter" idx="1"/>
          </p:nvPr>
        </p:nvSpPr>
        <p:spPr>
          <a:xfrm>
            <a:off x="5592796" y="0"/>
            <a:ext cx="4278154" cy="339884"/>
          </a:xfrm>
          <a:prstGeom prst="rect">
            <a:avLst/>
          </a:prstGeom>
        </p:spPr>
        <p:txBody>
          <a:bodyPr vert="horz" lIns="91440" tIns="45720" rIns="91440" bIns="45720" rtlCol="0"/>
          <a:lstStyle>
            <a:lvl1pPr algn="r">
              <a:defRPr sz="1200"/>
            </a:lvl1pPr>
          </a:lstStyle>
          <a:p>
            <a:r>
              <a:rPr lang="en-ZA" dirty="0" smtClean="0">
                <a:latin typeface="Arial Rounded MT Bold" pitchFamily="34" charset="0"/>
              </a:rPr>
              <a:t>August 2013</a:t>
            </a:r>
            <a:endParaRPr lang="en-US" dirty="0" smtClean="0">
              <a:latin typeface="Arial Rounded MT Bold" pitchFamily="34" charset="0"/>
            </a:endParaRPr>
          </a:p>
        </p:txBody>
      </p:sp>
      <p:sp>
        <p:nvSpPr>
          <p:cNvPr id="9" name="Slide Number Placeholder 8"/>
          <p:cNvSpPr>
            <a:spLocks noGrp="1"/>
          </p:cNvSpPr>
          <p:nvPr>
            <p:ph type="sldNum" sz="quarter" idx="3"/>
          </p:nvPr>
        </p:nvSpPr>
        <p:spPr>
          <a:xfrm>
            <a:off x="5592796" y="6456218"/>
            <a:ext cx="4278154" cy="339884"/>
          </a:xfrm>
          <a:prstGeom prst="rect">
            <a:avLst/>
          </a:prstGeom>
        </p:spPr>
        <p:txBody>
          <a:bodyPr vert="horz" lIns="91440" tIns="45720" rIns="91440" bIns="45720" rtlCol="0" anchor="b"/>
          <a:lstStyle>
            <a:lvl1pPr algn="r">
              <a:defRPr sz="1200"/>
            </a:lvl1pPr>
          </a:lstStyle>
          <a:p>
            <a:fld id="{28DB56B5-E042-43C4-80F9-ED8D2D7C82E0}" type="slidenum">
              <a:rPr lang="en-US" smtClean="0"/>
              <a:pPr/>
              <a:t>‹#›</a:t>
            </a:fld>
            <a:endParaRPr lang="en-US" dirty="0"/>
          </a:p>
        </p:txBody>
      </p:sp>
      <p:sp>
        <p:nvSpPr>
          <p:cNvPr id="12" name="Footer Placeholder 11"/>
          <p:cNvSpPr>
            <a:spLocks noGrp="1"/>
          </p:cNvSpPr>
          <p:nvPr>
            <p:ph type="ftr" sz="quarter" idx="2"/>
          </p:nvPr>
        </p:nvSpPr>
        <p:spPr>
          <a:xfrm>
            <a:off x="0" y="6302032"/>
            <a:ext cx="4278154" cy="494070"/>
          </a:xfrm>
          <a:prstGeom prst="rect">
            <a:avLst/>
          </a:prstGeom>
        </p:spPr>
        <p:txBody>
          <a:bodyPr vert="horz" lIns="91440" tIns="45720" rIns="91440" bIns="45720" rtlCol="0" anchor="b"/>
          <a:lstStyle>
            <a:lvl1pPr algn="l">
              <a:defRPr sz="1200"/>
            </a:lvl1pPr>
          </a:lstStyle>
          <a:p>
            <a:endParaRPr lang="en-ZA" dirty="0" smtClean="0">
              <a:latin typeface="Arial Rounded MT Bold" pitchFamily="34" charset="0"/>
            </a:endParaRPr>
          </a:p>
          <a:p>
            <a:r>
              <a:rPr lang="en-ZA" dirty="0" smtClean="0">
                <a:latin typeface="Arial Rounded MT Bold" pitchFamily="34" charset="0"/>
              </a:rPr>
              <a:t>CONFIDENTIAL</a:t>
            </a:r>
            <a:endParaRPr lang="en-US" dirty="0" smtClean="0">
              <a:latin typeface="Arial Rounded MT Bold" pitchFamily="34" charset="0"/>
            </a:endParaRPr>
          </a:p>
          <a:p>
            <a:endParaRPr lang="en-US" dirty="0"/>
          </a:p>
        </p:txBody>
      </p:sp>
    </p:spTree>
    <p:extLst>
      <p:ext uri="{BB962C8B-B14F-4D97-AF65-F5344CB8AC3E}">
        <p14:creationId xmlns:p14="http://schemas.microsoft.com/office/powerpoint/2010/main" xmlns="" val="22788499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278154" cy="339884"/>
          </a:xfrm>
          <a:prstGeom prst="rect">
            <a:avLst/>
          </a:prstGeom>
        </p:spPr>
        <p:txBody>
          <a:bodyPr vert="horz" lIns="91440" tIns="45720" rIns="91440" bIns="45720" rtlCol="0"/>
          <a:lstStyle>
            <a:lvl1pPr algn="l" eaLnBrk="0" hangingPunct="0">
              <a:defRPr sz="1200"/>
            </a:lvl1pPr>
          </a:lstStyle>
          <a:p>
            <a:pPr>
              <a:defRPr/>
            </a:pPr>
            <a:endParaRPr lang="en-GB" dirty="0"/>
          </a:p>
        </p:txBody>
      </p:sp>
      <p:sp>
        <p:nvSpPr>
          <p:cNvPr id="3" name="Date Placeholder 2"/>
          <p:cNvSpPr>
            <a:spLocks noGrp="1"/>
          </p:cNvSpPr>
          <p:nvPr>
            <p:ph type="dt" idx="1"/>
          </p:nvPr>
        </p:nvSpPr>
        <p:spPr>
          <a:xfrm>
            <a:off x="5592224" y="0"/>
            <a:ext cx="4278154" cy="339884"/>
          </a:xfrm>
          <a:prstGeom prst="rect">
            <a:avLst/>
          </a:prstGeom>
        </p:spPr>
        <p:txBody>
          <a:bodyPr vert="horz" lIns="91440" tIns="45720" rIns="91440" bIns="45720" rtlCol="0"/>
          <a:lstStyle>
            <a:lvl1pPr algn="r" eaLnBrk="0" hangingPunct="0">
              <a:defRPr sz="1200"/>
            </a:lvl1pPr>
          </a:lstStyle>
          <a:p>
            <a:pPr>
              <a:defRPr/>
            </a:pPr>
            <a:fld id="{4C76F852-0A1E-407A-8CED-6171F92FF0A8}" type="datetimeFigureOut">
              <a:rPr lang="en-US"/>
              <a:pPr>
                <a:defRPr/>
              </a:pPr>
              <a:t>9/2/2016</a:t>
            </a:fld>
            <a:endParaRPr lang="en-GB" dirty="0"/>
          </a:p>
        </p:txBody>
      </p:sp>
      <p:sp>
        <p:nvSpPr>
          <p:cNvPr id="4" name="Slide Image Placeholder 3"/>
          <p:cNvSpPr>
            <a:spLocks noGrp="1" noRot="1" noChangeAspect="1"/>
          </p:cNvSpPr>
          <p:nvPr>
            <p:ph type="sldImg" idx="2"/>
          </p:nvPr>
        </p:nvSpPr>
        <p:spPr>
          <a:xfrm>
            <a:off x="3236913" y="509588"/>
            <a:ext cx="3398837" cy="2549525"/>
          </a:xfrm>
          <a:prstGeom prst="rect">
            <a:avLst/>
          </a:prstGeom>
          <a:noFill/>
          <a:ln w="12700">
            <a:solidFill>
              <a:prstClr val="black"/>
            </a:solidFill>
          </a:ln>
        </p:spPr>
        <p:txBody>
          <a:bodyPr vert="horz" lIns="91440" tIns="45720" rIns="91440" bIns="45720" rtlCol="0" anchor="ctr"/>
          <a:lstStyle/>
          <a:p>
            <a:pPr lvl="0"/>
            <a:endParaRPr lang="en-GB" noProof="0" dirty="0" smtClean="0"/>
          </a:p>
        </p:txBody>
      </p:sp>
      <p:sp>
        <p:nvSpPr>
          <p:cNvPr id="5" name="Notes Placeholder 4"/>
          <p:cNvSpPr>
            <a:spLocks noGrp="1"/>
          </p:cNvSpPr>
          <p:nvPr>
            <p:ph type="body" sz="quarter" idx="3"/>
          </p:nvPr>
        </p:nvSpPr>
        <p:spPr>
          <a:xfrm>
            <a:off x="987267" y="3228896"/>
            <a:ext cx="789813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6456612"/>
            <a:ext cx="4278154" cy="339884"/>
          </a:xfrm>
          <a:prstGeom prst="rect">
            <a:avLst/>
          </a:prstGeom>
        </p:spPr>
        <p:txBody>
          <a:bodyPr vert="horz" lIns="91440" tIns="45720" rIns="91440" bIns="45720" rtlCol="0" anchor="b"/>
          <a:lstStyle>
            <a:lvl1pPr algn="l" eaLnBrk="0" hangingPunct="0">
              <a:defRPr sz="1200"/>
            </a:lvl1pPr>
          </a:lstStyle>
          <a:p>
            <a:pPr>
              <a:defRPr/>
            </a:pPr>
            <a:endParaRPr lang="en-GB" dirty="0"/>
          </a:p>
        </p:txBody>
      </p:sp>
      <p:sp>
        <p:nvSpPr>
          <p:cNvPr id="7" name="Slide Number Placeholder 6"/>
          <p:cNvSpPr>
            <a:spLocks noGrp="1"/>
          </p:cNvSpPr>
          <p:nvPr>
            <p:ph type="sldNum" sz="quarter" idx="5"/>
          </p:nvPr>
        </p:nvSpPr>
        <p:spPr>
          <a:xfrm>
            <a:off x="5592224" y="6456612"/>
            <a:ext cx="4278154" cy="339884"/>
          </a:xfrm>
          <a:prstGeom prst="rect">
            <a:avLst/>
          </a:prstGeom>
        </p:spPr>
        <p:txBody>
          <a:bodyPr vert="horz" lIns="91440" tIns="45720" rIns="91440" bIns="45720" rtlCol="0" anchor="b"/>
          <a:lstStyle>
            <a:lvl1pPr algn="r" eaLnBrk="0" hangingPunct="0">
              <a:defRPr sz="1200"/>
            </a:lvl1pPr>
          </a:lstStyle>
          <a:p>
            <a:pPr>
              <a:defRPr/>
            </a:pPr>
            <a:fld id="{13E60972-BDBC-4D07-8431-39FD30FB17B9}" type="slidenum">
              <a:rPr lang="en-GB"/>
              <a:pPr>
                <a:defRPr/>
              </a:pPr>
              <a:t>‹#›</a:t>
            </a:fld>
            <a:endParaRPr lang="en-GB" dirty="0"/>
          </a:p>
        </p:txBody>
      </p:sp>
    </p:spTree>
    <p:extLst>
      <p:ext uri="{BB962C8B-B14F-4D97-AF65-F5344CB8AC3E}">
        <p14:creationId xmlns:p14="http://schemas.microsoft.com/office/powerpoint/2010/main" xmlns="" val="35880761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13E60972-BDBC-4D07-8431-39FD30FB17B9}" type="slidenum">
              <a:rPr lang="en-GB" smtClean="0"/>
              <a:pPr>
                <a:defRPr/>
              </a:pPr>
              <a:t>1</a:t>
            </a:fld>
            <a:endParaRPr lang="en-GB" dirty="0"/>
          </a:p>
        </p:txBody>
      </p:sp>
    </p:spTree>
    <p:extLst>
      <p:ext uri="{BB962C8B-B14F-4D97-AF65-F5344CB8AC3E}">
        <p14:creationId xmlns:p14="http://schemas.microsoft.com/office/powerpoint/2010/main" xmlns="" val="29958414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13E60972-BDBC-4D07-8431-39FD30FB17B9}" type="slidenum">
              <a:rPr lang="en-GB" smtClean="0"/>
              <a:pPr>
                <a:defRPr/>
              </a:pPr>
              <a:t>2</a:t>
            </a:fld>
            <a:endParaRPr lang="en-GB" dirty="0"/>
          </a:p>
        </p:txBody>
      </p:sp>
    </p:spTree>
    <p:extLst>
      <p:ext uri="{BB962C8B-B14F-4D97-AF65-F5344CB8AC3E}">
        <p14:creationId xmlns:p14="http://schemas.microsoft.com/office/powerpoint/2010/main" xmlns="" val="2424728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pPr>
              <a:defRPr/>
            </a:pPr>
            <a:fld id="{13E60972-BDBC-4D07-8431-39FD30FB17B9}" type="slidenum">
              <a:rPr lang="en-GB" smtClean="0"/>
              <a:pPr>
                <a:defRPr/>
              </a:pPr>
              <a:t>7</a:t>
            </a:fld>
            <a:endParaRPr lang="en-GB" dirty="0"/>
          </a:p>
        </p:txBody>
      </p:sp>
    </p:spTree>
    <p:extLst>
      <p:ext uri="{BB962C8B-B14F-4D97-AF65-F5344CB8AC3E}">
        <p14:creationId xmlns:p14="http://schemas.microsoft.com/office/powerpoint/2010/main" xmlns="" val="42699569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28"/>
          <p:cNvSpPr>
            <a:spLocks noGrp="1" noChangeArrowheads="1"/>
          </p:cNvSpPr>
          <p:nvPr>
            <p:ph type="sldNum" sz="quarter" idx="10"/>
          </p:nvPr>
        </p:nvSpPr>
        <p:spPr>
          <a:ln/>
        </p:spPr>
        <p:txBody>
          <a:bodyPr/>
          <a:lstStyle>
            <a:lvl1pPr>
              <a:defRPr/>
            </a:lvl1pPr>
          </a:lstStyle>
          <a:p>
            <a:pPr>
              <a:defRPr/>
            </a:pPr>
            <a:fld id="{F6E2D0EA-53E3-434F-8D1F-DFAAD6A39673}" type="slidenum">
              <a:rPr lang="en-GB"/>
              <a:pPr>
                <a:defRPr/>
              </a:pPr>
              <a:t>‹#›</a:t>
            </a:fld>
            <a:endParaRPr lang="en-GB" dirty="0"/>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8"/>
          <p:cNvSpPr>
            <a:spLocks noGrp="1" noChangeArrowheads="1"/>
          </p:cNvSpPr>
          <p:nvPr>
            <p:ph type="sldNum" sz="quarter" idx="10"/>
          </p:nvPr>
        </p:nvSpPr>
        <p:spPr>
          <a:ln/>
        </p:spPr>
        <p:txBody>
          <a:bodyPr/>
          <a:lstStyle>
            <a:lvl1pPr>
              <a:defRPr/>
            </a:lvl1pPr>
          </a:lstStyle>
          <a:p>
            <a:pPr>
              <a:defRPr/>
            </a:pPr>
            <a:fld id="{F2CB3425-A608-4DB0-A5F5-62865F22A3D5}" type="slidenum">
              <a:rPr lang="en-GB"/>
              <a:pPr>
                <a:defRPr/>
              </a:pPr>
              <a:t>‹#›</a:t>
            </a:fld>
            <a:endParaRPr lang="en-GB" dirty="0"/>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8"/>
          <p:cNvSpPr>
            <a:spLocks noGrp="1" noChangeArrowheads="1"/>
          </p:cNvSpPr>
          <p:nvPr>
            <p:ph type="sldNum" sz="quarter" idx="10"/>
          </p:nvPr>
        </p:nvSpPr>
        <p:spPr>
          <a:ln/>
        </p:spPr>
        <p:txBody>
          <a:bodyPr/>
          <a:lstStyle>
            <a:lvl1pPr>
              <a:defRPr/>
            </a:lvl1pPr>
          </a:lstStyle>
          <a:p>
            <a:pPr>
              <a:defRPr/>
            </a:pPr>
            <a:fld id="{53540B33-2358-4A44-9166-58CA55C114CC}" type="slidenum">
              <a:rPr lang="en-GB"/>
              <a:pPr>
                <a:defRPr/>
              </a:pPr>
              <a:t>‹#›</a:t>
            </a:fld>
            <a:endParaRPr lang="en-GB" dirty="0"/>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28"/>
          <p:cNvSpPr>
            <a:spLocks noGrp="1" noChangeArrowheads="1"/>
          </p:cNvSpPr>
          <p:nvPr>
            <p:ph type="sldNum" sz="quarter" idx="10"/>
          </p:nvPr>
        </p:nvSpPr>
        <p:spPr>
          <a:ln/>
        </p:spPr>
        <p:txBody>
          <a:bodyPr/>
          <a:lstStyle>
            <a:lvl1pPr>
              <a:defRPr/>
            </a:lvl1pPr>
          </a:lstStyle>
          <a:p>
            <a:pPr>
              <a:defRPr/>
            </a:pPr>
            <a:fld id="{5B1B99A0-8E5E-4579-BE5C-F772B8DD7FE1}" type="slidenum">
              <a:rPr lang="en-GB"/>
              <a:pPr>
                <a:defRPr/>
              </a:pPr>
              <a:t>‹#›</a:t>
            </a:fld>
            <a:endParaRPr lang="en-GB" dirty="0"/>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28"/>
          <p:cNvSpPr>
            <a:spLocks noGrp="1" noChangeArrowheads="1"/>
          </p:cNvSpPr>
          <p:nvPr>
            <p:ph type="sldNum" sz="quarter" idx="10"/>
          </p:nvPr>
        </p:nvSpPr>
        <p:spPr>
          <a:ln/>
        </p:spPr>
        <p:txBody>
          <a:bodyPr/>
          <a:lstStyle>
            <a:lvl1pPr>
              <a:defRPr/>
            </a:lvl1pPr>
          </a:lstStyle>
          <a:p>
            <a:pPr>
              <a:defRPr/>
            </a:pPr>
            <a:fld id="{524264B9-EA10-4735-9061-FA567E3D8B81}" type="slidenum">
              <a:rPr lang="en-GB"/>
              <a:pPr>
                <a:defRPr/>
              </a:pPr>
              <a:t>‹#›</a:t>
            </a:fld>
            <a:endParaRPr lang="en-GB" dirty="0"/>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28"/>
          <p:cNvSpPr>
            <a:spLocks noGrp="1" noChangeArrowheads="1"/>
          </p:cNvSpPr>
          <p:nvPr>
            <p:ph type="sldNum" sz="quarter" idx="10"/>
          </p:nvPr>
        </p:nvSpPr>
        <p:spPr>
          <a:ln/>
        </p:spPr>
        <p:txBody>
          <a:bodyPr/>
          <a:lstStyle>
            <a:lvl1pPr>
              <a:defRPr/>
            </a:lvl1pPr>
          </a:lstStyle>
          <a:p>
            <a:pPr>
              <a:defRPr/>
            </a:pPr>
            <a:fld id="{AFC378B2-DCEF-44BC-B2AA-D923FA5BA8E6}" type="slidenum">
              <a:rPr lang="en-GB"/>
              <a:pPr>
                <a:defRPr/>
              </a:pPr>
              <a:t>‹#›</a:t>
            </a:fld>
            <a:endParaRPr lang="en-GB" dirty="0"/>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sldNum" sz="quarter" idx="10"/>
          </p:nvPr>
        </p:nvSpPr>
        <p:spPr>
          <a:ln/>
        </p:spPr>
        <p:txBody>
          <a:bodyPr/>
          <a:lstStyle>
            <a:lvl1pPr>
              <a:defRPr/>
            </a:lvl1pPr>
          </a:lstStyle>
          <a:p>
            <a:pPr>
              <a:defRPr/>
            </a:pPr>
            <a:fld id="{BF73A5D3-7D0A-4BEA-A7C3-046300F496F4}" type="slidenum">
              <a:rPr lang="en-GB"/>
              <a:pPr>
                <a:defRPr/>
              </a:pPr>
              <a:t>‹#›</a:t>
            </a:fld>
            <a:endParaRPr lang="en-GB" dirty="0"/>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3CC81778-D00F-4223-B7C5-2469828BBEF7}" type="slidenum">
              <a:rPr lang="en-GB"/>
              <a:pPr>
                <a:defRPr/>
              </a:pPr>
              <a:t>‹#›</a:t>
            </a:fld>
            <a:endParaRPr lang="en-GB" dirty="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sldNum" sz="quarter" idx="10"/>
          </p:nvPr>
        </p:nvSpPr>
        <p:spPr>
          <a:ln/>
        </p:spPr>
        <p:txBody>
          <a:bodyPr/>
          <a:lstStyle>
            <a:lvl1pPr>
              <a:defRPr/>
            </a:lvl1pPr>
          </a:lstStyle>
          <a:p>
            <a:pPr>
              <a:defRPr/>
            </a:pPr>
            <a:fld id="{6DE591A6-5D45-418A-A48B-2D1CA33F5D38}" type="slidenum">
              <a:rPr lang="en-GB"/>
              <a:pPr>
                <a:defRPr/>
              </a:pPr>
              <a:t>‹#›</a:t>
            </a:fld>
            <a:endParaRPr lang="en-GB" dirty="0"/>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8"/>
          <p:cNvSpPr>
            <a:spLocks noGrp="1" noChangeArrowheads="1"/>
          </p:cNvSpPr>
          <p:nvPr>
            <p:ph type="sldNum" sz="quarter" idx="10"/>
          </p:nvPr>
        </p:nvSpPr>
        <p:spPr>
          <a:ln/>
        </p:spPr>
        <p:txBody>
          <a:bodyPr/>
          <a:lstStyle>
            <a:lvl1pPr>
              <a:defRPr/>
            </a:lvl1pPr>
          </a:lstStyle>
          <a:p>
            <a:pPr>
              <a:defRPr/>
            </a:pPr>
            <a:fld id="{F936443E-B6E0-4274-8342-7A8C560B8990}" type="slidenum">
              <a:rPr lang="en-GB"/>
              <a:pPr>
                <a:defRPr/>
              </a:pPr>
              <a:t>‹#›</a:t>
            </a:fld>
            <a:endParaRPr lang="en-GB" dirty="0"/>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3641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364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28"/>
          <p:cNvSpPr>
            <a:spLocks noGrp="1" noChangeArrowheads="1"/>
          </p:cNvSpPr>
          <p:nvPr>
            <p:ph type="sldNum" sz="quarter" idx="10"/>
          </p:nvPr>
        </p:nvSpPr>
        <p:spPr>
          <a:ln/>
        </p:spPr>
        <p:txBody>
          <a:bodyPr/>
          <a:lstStyle>
            <a:lvl1pPr>
              <a:defRPr/>
            </a:lvl1pPr>
          </a:lstStyle>
          <a:p>
            <a:pPr>
              <a:defRPr/>
            </a:pPr>
            <a:fld id="{F5652560-1629-4149-B6A2-BFE2A27EDD93}" type="slidenum">
              <a:rPr lang="en-GB"/>
              <a:pPr>
                <a:defRPr/>
              </a:pPr>
              <a:t>‹#›</a:t>
            </a:fld>
            <a:endParaRPr lang="en-GB" dirty="0"/>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364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3" name="Rectangle 28"/>
          <p:cNvSpPr>
            <a:spLocks noGrp="1" noChangeArrowheads="1"/>
          </p:cNvSpPr>
          <p:nvPr>
            <p:ph type="sldNum" sz="quarter" idx="10"/>
          </p:nvPr>
        </p:nvSpPr>
        <p:spPr>
          <a:ln/>
        </p:spPr>
        <p:txBody>
          <a:bodyPr/>
          <a:lstStyle>
            <a:lvl1pPr>
              <a:defRPr/>
            </a:lvl1pPr>
          </a:lstStyle>
          <a:p>
            <a:pPr>
              <a:defRPr/>
            </a:pPr>
            <a:fld id="{152EEBB3-6C23-4425-88BF-BF5A800717AC}" type="slidenum">
              <a:rPr lang="en-GB"/>
              <a:pPr>
                <a:defRPr/>
              </a:pPr>
              <a:t>‹#›</a:t>
            </a:fld>
            <a:endParaRPr lang="en-GB" dirty="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038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3" descr="Powerpoint"/>
          <p:cNvPicPr>
            <a:picLocks noChangeAspect="1" noChangeArrowheads="1"/>
          </p:cNvPicPr>
          <p:nvPr/>
        </p:nvPicPr>
        <p:blipFill>
          <a:blip r:embed="rId13" cstate="print"/>
          <a:srcRect b="15651"/>
          <a:stretch>
            <a:fillRect/>
          </a:stretch>
        </p:blipFill>
        <p:spPr bwMode="auto">
          <a:xfrm>
            <a:off x="0" y="0"/>
            <a:ext cx="9144000" cy="5715000"/>
          </a:xfrm>
          <a:prstGeom prst="rect">
            <a:avLst/>
          </a:prstGeom>
          <a:noFill/>
          <a:ln w="9525">
            <a:noFill/>
            <a:miter lim="800000"/>
            <a:headEnd/>
            <a:tailEnd/>
          </a:ln>
        </p:spPr>
      </p:pic>
      <p:sp>
        <p:nvSpPr>
          <p:cNvPr id="8" name="Rectangle 6"/>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eaLnBrk="0" hangingPunct="0">
              <a:defRPr/>
            </a:pPr>
            <a:endParaRPr lang="en-US" dirty="0"/>
          </a:p>
        </p:txBody>
      </p:sp>
      <p:pic>
        <p:nvPicPr>
          <p:cNvPr id="1028" name="Picture 7" descr="dirclogo"/>
          <p:cNvPicPr>
            <a:picLocks noChangeAspect="1" noChangeArrowheads="1"/>
          </p:cNvPicPr>
          <p:nvPr/>
        </p:nvPicPr>
        <p:blipFill>
          <a:blip r:embed="rId14" cstate="print"/>
          <a:srcRect/>
          <a:stretch>
            <a:fillRect/>
          </a:stretch>
        </p:blipFill>
        <p:spPr bwMode="auto">
          <a:xfrm>
            <a:off x="228600" y="5943601"/>
            <a:ext cx="2209800" cy="728663"/>
          </a:xfrm>
          <a:prstGeom prst="rect">
            <a:avLst/>
          </a:prstGeom>
          <a:noFill/>
          <a:ln w="9525">
            <a:noFill/>
            <a:miter lim="800000"/>
            <a:headEnd/>
            <a:tailEnd/>
          </a:ln>
        </p:spPr>
      </p:pic>
      <p:sp>
        <p:nvSpPr>
          <p:cNvPr id="1029"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30"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6158" r:id="rId1"/>
    <p:sldLayoutId id="2147486159" r:id="rId2"/>
    <p:sldLayoutId id="2147486160" r:id="rId3"/>
    <p:sldLayoutId id="2147486161" r:id="rId4"/>
    <p:sldLayoutId id="2147486162" r:id="rId5"/>
    <p:sldLayoutId id="2147486163" r:id="rId6"/>
    <p:sldLayoutId id="2147486164" r:id="rId7"/>
    <p:sldLayoutId id="2147486165" r:id="rId8"/>
    <p:sldLayoutId id="2147486166" r:id="rId9"/>
    <p:sldLayoutId id="2147486167" r:id="rId10"/>
    <p:sldLayoutId id="2147486168" r:id="rId11"/>
  </p:sldLayoutIdLst>
  <p:transition/>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0" fontAlgn="base" hangingPunct="0">
        <a:spcBef>
          <a:spcPct val="0"/>
        </a:spcBef>
        <a:spcAft>
          <a:spcPct val="0"/>
        </a:spcAft>
        <a:defRPr sz="3200" b="1">
          <a:solidFill>
            <a:schemeClr val="tx2"/>
          </a:solidFill>
          <a:latin typeface="Arial" charset="0"/>
        </a:defRPr>
      </a:lvl6pPr>
      <a:lvl7pPr marL="914400" algn="ctr" rtl="0" eaLnBrk="0" fontAlgn="base" hangingPunct="0">
        <a:spcBef>
          <a:spcPct val="0"/>
        </a:spcBef>
        <a:spcAft>
          <a:spcPct val="0"/>
        </a:spcAft>
        <a:defRPr sz="3200" b="1">
          <a:solidFill>
            <a:schemeClr val="tx2"/>
          </a:solidFill>
          <a:latin typeface="Arial" charset="0"/>
        </a:defRPr>
      </a:lvl7pPr>
      <a:lvl8pPr marL="1371600" algn="ctr" rtl="0" eaLnBrk="0" fontAlgn="base" hangingPunct="0">
        <a:spcBef>
          <a:spcPct val="0"/>
        </a:spcBef>
        <a:spcAft>
          <a:spcPct val="0"/>
        </a:spcAft>
        <a:defRPr sz="3200" b="1">
          <a:solidFill>
            <a:schemeClr val="tx2"/>
          </a:solidFill>
          <a:latin typeface="Arial" charset="0"/>
        </a:defRPr>
      </a:lvl8pPr>
      <a:lvl9pPr marL="1828800" algn="ctr" rtl="0" eaLnBrk="0" fontAlgn="base" hangingPunct="0">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0" fontAlgn="base" hangingPunct="0">
        <a:spcBef>
          <a:spcPct val="20000"/>
        </a:spcBef>
        <a:spcAft>
          <a:spcPct val="0"/>
        </a:spcAft>
        <a:buChar char="»"/>
        <a:defRPr sz="1400">
          <a:solidFill>
            <a:schemeClr val="tx1"/>
          </a:solidFill>
          <a:latin typeface="+mn-lt"/>
        </a:defRPr>
      </a:lvl6pPr>
      <a:lvl7pPr marL="2971800" indent="-228600" algn="l" rtl="0" eaLnBrk="0" fontAlgn="base" hangingPunct="0">
        <a:spcBef>
          <a:spcPct val="20000"/>
        </a:spcBef>
        <a:spcAft>
          <a:spcPct val="0"/>
        </a:spcAft>
        <a:buChar char="»"/>
        <a:defRPr sz="1400">
          <a:solidFill>
            <a:schemeClr val="tx1"/>
          </a:solidFill>
          <a:latin typeface="+mn-lt"/>
        </a:defRPr>
      </a:lvl7pPr>
      <a:lvl8pPr marL="3429000" indent="-228600" algn="l" rtl="0" eaLnBrk="0" fontAlgn="base" hangingPunct="0">
        <a:spcBef>
          <a:spcPct val="20000"/>
        </a:spcBef>
        <a:spcAft>
          <a:spcPct val="0"/>
        </a:spcAft>
        <a:buChar char="»"/>
        <a:defRPr sz="1400">
          <a:solidFill>
            <a:schemeClr val="tx1"/>
          </a:solidFill>
          <a:latin typeface="+mn-lt"/>
        </a:defRPr>
      </a:lvl8pPr>
      <a:lvl9pPr marL="3886200" indent="-228600" algn="l" rtl="0" eaLnBrk="0" fontAlgn="base" hangingPunct="0">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42" name="Rectangle 18"/>
          <p:cNvSpPr>
            <a:spLocks noChangeArrowheads="1"/>
          </p:cNvSpPr>
          <p:nvPr/>
        </p:nvSpPr>
        <p:spPr bwMode="auto">
          <a:xfrm>
            <a:off x="0" y="5715000"/>
            <a:ext cx="9144000" cy="76200"/>
          </a:xfrm>
          <a:prstGeom prst="rect">
            <a:avLst/>
          </a:prstGeom>
          <a:solidFill>
            <a:srgbClr val="008000"/>
          </a:solidFill>
          <a:ln w="9525">
            <a:noFill/>
            <a:miter lim="800000"/>
            <a:headEnd/>
            <a:tailEnd/>
          </a:ln>
          <a:effectLst/>
        </p:spPr>
        <p:txBody>
          <a:bodyPr wrap="none" anchor="ctr"/>
          <a:lstStyle/>
          <a:p>
            <a:pPr eaLnBrk="0" hangingPunct="0">
              <a:defRPr/>
            </a:pPr>
            <a:endParaRPr lang="en-US" dirty="0"/>
          </a:p>
        </p:txBody>
      </p:sp>
      <p:pic>
        <p:nvPicPr>
          <p:cNvPr id="2051" name="Picture 20" descr="dirclogo"/>
          <p:cNvPicPr>
            <a:picLocks noChangeAspect="1" noChangeArrowheads="1"/>
          </p:cNvPicPr>
          <p:nvPr/>
        </p:nvPicPr>
        <p:blipFill>
          <a:blip r:embed="rId14" cstate="print"/>
          <a:srcRect/>
          <a:stretch>
            <a:fillRect/>
          </a:stretch>
        </p:blipFill>
        <p:spPr bwMode="auto">
          <a:xfrm>
            <a:off x="228600" y="5943601"/>
            <a:ext cx="2209800" cy="728663"/>
          </a:xfrm>
          <a:prstGeom prst="rect">
            <a:avLst/>
          </a:prstGeom>
          <a:noFill/>
          <a:ln w="9525">
            <a:noFill/>
            <a:miter lim="800000"/>
            <a:headEnd/>
            <a:tailEnd/>
          </a:ln>
        </p:spPr>
      </p:pic>
      <p:sp>
        <p:nvSpPr>
          <p:cNvPr id="2052" name="Rectangle 25"/>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053" name="Rectangle 26"/>
          <p:cNvSpPr>
            <a:spLocks noGrp="1" noChangeArrowheads="1"/>
          </p:cNvSpPr>
          <p:nvPr>
            <p:ph type="body" idx="1"/>
          </p:nvPr>
        </p:nvSpPr>
        <p:spPr bwMode="auto">
          <a:xfrm>
            <a:off x="457200" y="1600200"/>
            <a:ext cx="8229600" cy="403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52" name="Rectangle 28"/>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vl1pPr>
          </a:lstStyle>
          <a:p>
            <a:pPr>
              <a:defRPr/>
            </a:pPr>
            <a:fld id="{4887BBEC-CEE1-4EFE-88E4-F0BB3067699C}"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6169" r:id="rId1"/>
    <p:sldLayoutId id="2147486170" r:id="rId2"/>
    <p:sldLayoutId id="2147486171" r:id="rId3"/>
    <p:sldLayoutId id="2147486172" r:id="rId4"/>
    <p:sldLayoutId id="2147486173" r:id="rId5"/>
    <p:sldLayoutId id="2147486174" r:id="rId6"/>
    <p:sldLayoutId id="2147486175" r:id="rId7"/>
    <p:sldLayoutId id="2147486176" r:id="rId8"/>
    <p:sldLayoutId id="2147486177" r:id="rId9"/>
    <p:sldLayoutId id="2147486178" r:id="rId10"/>
    <p:sldLayoutId id="2147486179" r:id="rId11"/>
    <p:sldLayoutId id="2147486180" r:id="rId12"/>
  </p:sldLayoutIdLst>
  <p:transition/>
  <p:hf hdr="0" ft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0" fontAlgn="base" hangingPunct="0">
        <a:spcBef>
          <a:spcPct val="0"/>
        </a:spcBef>
        <a:spcAft>
          <a:spcPct val="0"/>
        </a:spcAft>
        <a:defRPr sz="3200" b="1">
          <a:solidFill>
            <a:schemeClr val="tx2"/>
          </a:solidFill>
          <a:latin typeface="Arial" charset="0"/>
        </a:defRPr>
      </a:lvl6pPr>
      <a:lvl7pPr marL="914400" algn="ctr" rtl="0" eaLnBrk="0" fontAlgn="base" hangingPunct="0">
        <a:spcBef>
          <a:spcPct val="0"/>
        </a:spcBef>
        <a:spcAft>
          <a:spcPct val="0"/>
        </a:spcAft>
        <a:defRPr sz="3200" b="1">
          <a:solidFill>
            <a:schemeClr val="tx2"/>
          </a:solidFill>
          <a:latin typeface="Arial" charset="0"/>
        </a:defRPr>
      </a:lvl7pPr>
      <a:lvl8pPr marL="1371600" algn="ctr" rtl="0" eaLnBrk="0" fontAlgn="base" hangingPunct="0">
        <a:spcBef>
          <a:spcPct val="0"/>
        </a:spcBef>
        <a:spcAft>
          <a:spcPct val="0"/>
        </a:spcAft>
        <a:defRPr sz="3200" b="1">
          <a:solidFill>
            <a:schemeClr val="tx2"/>
          </a:solidFill>
          <a:latin typeface="Arial" charset="0"/>
        </a:defRPr>
      </a:lvl8pPr>
      <a:lvl9pPr marL="1828800" algn="ctr" rtl="0" eaLnBrk="0" fontAlgn="base" hangingPunct="0">
        <a:spcBef>
          <a:spcPct val="0"/>
        </a:spcBef>
        <a:spcAft>
          <a:spcPct val="0"/>
        </a:spcAft>
        <a:defRPr sz="3200" b="1">
          <a:solidFill>
            <a:schemeClr val="tx2"/>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1600">
          <a:solidFill>
            <a:schemeClr val="tx1"/>
          </a:solidFill>
          <a:latin typeface="+mn-lt"/>
        </a:defRPr>
      </a:lvl4pPr>
      <a:lvl5pPr marL="2057400" indent="-228600" algn="l" rtl="0" eaLnBrk="0" fontAlgn="base" hangingPunct="0">
        <a:spcBef>
          <a:spcPct val="20000"/>
        </a:spcBef>
        <a:spcAft>
          <a:spcPct val="0"/>
        </a:spcAft>
        <a:buChar char="»"/>
        <a:defRPr sz="1400">
          <a:solidFill>
            <a:schemeClr val="tx1"/>
          </a:solidFill>
          <a:latin typeface="+mn-lt"/>
        </a:defRPr>
      </a:lvl5pPr>
      <a:lvl6pPr marL="2514600" indent="-228600" algn="l" rtl="0" eaLnBrk="0" fontAlgn="base" hangingPunct="0">
        <a:spcBef>
          <a:spcPct val="20000"/>
        </a:spcBef>
        <a:spcAft>
          <a:spcPct val="0"/>
        </a:spcAft>
        <a:buChar char="»"/>
        <a:defRPr sz="1400">
          <a:solidFill>
            <a:schemeClr val="tx1"/>
          </a:solidFill>
          <a:latin typeface="+mn-lt"/>
        </a:defRPr>
      </a:lvl6pPr>
      <a:lvl7pPr marL="2971800" indent="-228600" algn="l" rtl="0" eaLnBrk="0" fontAlgn="base" hangingPunct="0">
        <a:spcBef>
          <a:spcPct val="20000"/>
        </a:spcBef>
        <a:spcAft>
          <a:spcPct val="0"/>
        </a:spcAft>
        <a:buChar char="»"/>
        <a:defRPr sz="1400">
          <a:solidFill>
            <a:schemeClr val="tx1"/>
          </a:solidFill>
          <a:latin typeface="+mn-lt"/>
        </a:defRPr>
      </a:lvl7pPr>
      <a:lvl8pPr marL="3429000" indent="-228600" algn="l" rtl="0" eaLnBrk="0" fontAlgn="base" hangingPunct="0">
        <a:spcBef>
          <a:spcPct val="20000"/>
        </a:spcBef>
        <a:spcAft>
          <a:spcPct val="0"/>
        </a:spcAft>
        <a:buChar char="»"/>
        <a:defRPr sz="1400">
          <a:solidFill>
            <a:schemeClr val="tx1"/>
          </a:solidFill>
          <a:latin typeface="+mn-lt"/>
        </a:defRPr>
      </a:lvl8pPr>
      <a:lvl9pPr marL="3886200" indent="-228600" algn="l" rtl="0" eaLnBrk="0" fontAlgn="base" hangingPunct="0">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cid:image001.png@01D1CB85.61F3EDC0" TargetMode="External"/><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31640" y="260648"/>
            <a:ext cx="6264696" cy="5632311"/>
          </a:xfrm>
          <a:prstGeom prst="rect">
            <a:avLst/>
          </a:prstGeom>
          <a:noFill/>
        </p:spPr>
        <p:txBody>
          <a:bodyPr wrap="square" rtlCol="0">
            <a:spAutoFit/>
          </a:bodyPr>
          <a:lstStyle/>
          <a:p>
            <a:pPr algn="ctr">
              <a:lnSpc>
                <a:spcPct val="200000"/>
              </a:lnSpc>
            </a:pPr>
            <a:r>
              <a:rPr lang="en-US" b="1" dirty="0" smtClean="0">
                <a:latin typeface="+mn-lt"/>
              </a:rPr>
              <a:t>DIRCO</a:t>
            </a:r>
          </a:p>
          <a:p>
            <a:pPr algn="ctr">
              <a:lnSpc>
                <a:spcPct val="200000"/>
              </a:lnSpc>
            </a:pPr>
            <a:r>
              <a:rPr lang="en-US" b="1" dirty="0" smtClean="0">
                <a:latin typeface="+mn-lt"/>
              </a:rPr>
              <a:t>PRESENTATION TO THE PORTFOLIO COMMITTEE</a:t>
            </a:r>
          </a:p>
          <a:p>
            <a:pPr algn="ctr">
              <a:lnSpc>
                <a:spcPct val="200000"/>
              </a:lnSpc>
            </a:pPr>
            <a:r>
              <a:rPr lang="en-US" b="1" dirty="0" smtClean="0">
                <a:latin typeface="+mn-lt"/>
              </a:rPr>
              <a:t>31 AUGUST 2016</a:t>
            </a:r>
          </a:p>
          <a:p>
            <a:pPr algn="ctr">
              <a:lnSpc>
                <a:spcPct val="200000"/>
              </a:lnSpc>
            </a:pPr>
            <a:r>
              <a:rPr lang="en-US" sz="2800" b="1" dirty="0" smtClean="0">
                <a:latin typeface="+mn-lt"/>
              </a:rPr>
              <a:t>-----</a:t>
            </a:r>
            <a:endParaRPr lang="en-US" sz="2800" b="1" dirty="0">
              <a:latin typeface="+mn-lt"/>
            </a:endParaRPr>
          </a:p>
          <a:p>
            <a:pPr algn="ctr"/>
            <a:r>
              <a:rPr lang="en-US" sz="2800" b="1" dirty="0" smtClean="0">
                <a:latin typeface="+mn-lt"/>
              </a:rPr>
              <a:t>The United Kingdom's exit (BREXIT)</a:t>
            </a:r>
          </a:p>
          <a:p>
            <a:pPr algn="ctr"/>
            <a:r>
              <a:rPr lang="en-US" sz="2800" b="1" dirty="0">
                <a:latin typeface="+mn-lt"/>
              </a:rPr>
              <a:t>f</a:t>
            </a:r>
            <a:r>
              <a:rPr lang="en-US" sz="2800" b="1" dirty="0" smtClean="0">
                <a:latin typeface="+mn-lt"/>
              </a:rPr>
              <a:t>rom the European Union</a:t>
            </a:r>
          </a:p>
          <a:p>
            <a:pPr algn="ctr"/>
            <a:r>
              <a:rPr lang="en-US" sz="2800" b="1" dirty="0" smtClean="0">
                <a:latin typeface="+mn-lt"/>
              </a:rPr>
              <a:t>and its implications</a:t>
            </a:r>
            <a:endParaRPr lang="en-ZA" sz="2800" b="1" dirty="0">
              <a:latin typeface="+mn-lt"/>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1"/>
            <a:ext cx="7772400" cy="523443"/>
          </a:xfrm>
        </p:spPr>
        <p:txBody>
          <a:bodyPr/>
          <a:lstStyle/>
          <a:p>
            <a:r>
              <a:rPr lang="en-US" sz="2800" dirty="0" smtClean="0">
                <a:solidFill>
                  <a:schemeClr val="tx1"/>
                </a:solidFill>
              </a:rPr>
              <a:t>BACKGROUND ON </a:t>
            </a:r>
            <a:r>
              <a:rPr lang="en-US" sz="2800" dirty="0" err="1" smtClean="0">
                <a:solidFill>
                  <a:schemeClr val="tx1"/>
                </a:solidFill>
              </a:rPr>
              <a:t>BREXIT</a:t>
            </a:r>
            <a:endParaRPr lang="en-ZA" sz="2800" dirty="0">
              <a:solidFill>
                <a:schemeClr val="tx1"/>
              </a:solidFill>
            </a:endParaRPr>
          </a:p>
        </p:txBody>
      </p:sp>
      <p:sp>
        <p:nvSpPr>
          <p:cNvPr id="4" name="Slide Number Placeholder 3"/>
          <p:cNvSpPr>
            <a:spLocks noGrp="1"/>
          </p:cNvSpPr>
          <p:nvPr>
            <p:ph type="sldNum" sz="quarter" idx="10"/>
          </p:nvPr>
        </p:nvSpPr>
        <p:spPr/>
        <p:txBody>
          <a:bodyPr/>
          <a:lstStyle/>
          <a:p>
            <a:pPr>
              <a:defRPr/>
            </a:pPr>
            <a:fld id="{F6E2D0EA-53E3-434F-8D1F-DFAAD6A39673}" type="slidenum">
              <a:rPr lang="en-GB" smtClean="0"/>
              <a:pPr>
                <a:defRPr/>
              </a:pPr>
              <a:t>2</a:t>
            </a:fld>
            <a:endParaRPr lang="en-GB" dirty="0"/>
          </a:p>
        </p:txBody>
      </p:sp>
      <p:sp>
        <p:nvSpPr>
          <p:cNvPr id="5" name="TextBox 4"/>
          <p:cNvSpPr txBox="1"/>
          <p:nvPr/>
        </p:nvSpPr>
        <p:spPr>
          <a:xfrm>
            <a:off x="323528" y="908720"/>
            <a:ext cx="8640960" cy="4678204"/>
          </a:xfrm>
          <a:prstGeom prst="rect">
            <a:avLst/>
          </a:prstGeom>
          <a:noFill/>
        </p:spPr>
        <p:txBody>
          <a:bodyPr wrap="square" rtlCol="0">
            <a:spAutoFit/>
          </a:bodyPr>
          <a:lstStyle/>
          <a:p>
            <a:pPr marL="396875" lvl="1" indent="-285750" algn="just">
              <a:buFont typeface="Wingdings" panose="05000000000000000000" pitchFamily="2" charset="2"/>
              <a:buChar char="Ø"/>
            </a:pPr>
            <a:r>
              <a:rPr lang="en-ZA" sz="1600" dirty="0" smtClean="0">
                <a:latin typeface="+mn-lt"/>
              </a:rPr>
              <a:t>On 23 </a:t>
            </a:r>
            <a:r>
              <a:rPr lang="en-ZA" sz="1600" dirty="0">
                <a:latin typeface="+mn-lt"/>
              </a:rPr>
              <a:t>June </a:t>
            </a:r>
            <a:r>
              <a:rPr lang="en-ZA" sz="1600" dirty="0" smtClean="0">
                <a:latin typeface="+mn-lt"/>
              </a:rPr>
              <a:t>2016, 52% of the UK’s </a:t>
            </a:r>
            <a:r>
              <a:rPr lang="en-ZA" sz="1600" dirty="0">
                <a:latin typeface="+mn-lt"/>
              </a:rPr>
              <a:t>electorate voted in favour of a withdrawal from the </a:t>
            </a:r>
            <a:r>
              <a:rPr lang="en-ZA" sz="1600" dirty="0" smtClean="0">
                <a:latin typeface="+mn-lt"/>
              </a:rPr>
              <a:t>EU (</a:t>
            </a:r>
            <a:r>
              <a:rPr lang="en-ZA" sz="1600" dirty="0" err="1" smtClean="0">
                <a:latin typeface="+mn-lt"/>
              </a:rPr>
              <a:t>Brexit</a:t>
            </a:r>
            <a:r>
              <a:rPr lang="en-ZA" sz="1600" dirty="0" smtClean="0">
                <a:latin typeface="+mn-lt"/>
              </a:rPr>
              <a:t>).</a:t>
            </a:r>
          </a:p>
          <a:p>
            <a:pPr marL="111125" lvl="1" algn="just"/>
            <a:endParaRPr lang="en-ZA" sz="1600" dirty="0" smtClean="0">
              <a:latin typeface="+mn-lt"/>
            </a:endParaRPr>
          </a:p>
          <a:p>
            <a:pPr marL="396875" lvl="1" indent="-285750" algn="just">
              <a:buFont typeface="Wingdings" panose="05000000000000000000" pitchFamily="2" charset="2"/>
              <a:buChar char="Ø"/>
            </a:pPr>
            <a:r>
              <a:rPr lang="en-ZA" sz="1600" dirty="0" smtClean="0">
                <a:latin typeface="+mn-lt"/>
              </a:rPr>
              <a:t>The </a:t>
            </a:r>
            <a:r>
              <a:rPr lang="en-ZA" sz="1600" dirty="0">
                <a:latin typeface="+mn-lt"/>
              </a:rPr>
              <a:t>outcome of the referendum is a major development that holds far-reaching </a:t>
            </a:r>
            <a:r>
              <a:rPr lang="en-ZA" sz="1600" dirty="0" smtClean="0">
                <a:latin typeface="+mn-lt"/>
              </a:rPr>
              <a:t>global implications.</a:t>
            </a:r>
          </a:p>
          <a:p>
            <a:pPr marL="111125" lvl="1" algn="just"/>
            <a:endParaRPr lang="en-ZA" sz="1600" dirty="0" smtClean="0">
              <a:latin typeface="+mn-lt"/>
            </a:endParaRPr>
          </a:p>
          <a:p>
            <a:pPr marL="396875" lvl="1" indent="-285750" algn="just">
              <a:buFont typeface="Wingdings" panose="05000000000000000000" pitchFamily="2" charset="2"/>
              <a:buChar char="Ø"/>
            </a:pPr>
            <a:r>
              <a:rPr lang="en-ZA" sz="1600" dirty="0" smtClean="0">
                <a:latin typeface="+mn-lt"/>
              </a:rPr>
              <a:t>The UK is </a:t>
            </a:r>
            <a:r>
              <a:rPr lang="en-ZA" sz="1600" dirty="0">
                <a:latin typeface="+mn-lt"/>
              </a:rPr>
              <a:t>the </a:t>
            </a:r>
            <a:r>
              <a:rPr lang="en-ZA" sz="1600" dirty="0" smtClean="0">
                <a:latin typeface="+mn-lt"/>
              </a:rPr>
              <a:t>first state </a:t>
            </a:r>
            <a:r>
              <a:rPr lang="en-ZA" sz="1600" dirty="0">
                <a:latin typeface="+mn-lt"/>
              </a:rPr>
              <a:t>to </a:t>
            </a:r>
            <a:r>
              <a:rPr lang="en-ZA" sz="1600" dirty="0" smtClean="0">
                <a:latin typeface="+mn-lt"/>
              </a:rPr>
              <a:t>withdraw from </a:t>
            </a:r>
            <a:r>
              <a:rPr lang="en-ZA" sz="1600" dirty="0">
                <a:latin typeface="+mn-lt"/>
              </a:rPr>
              <a:t>the </a:t>
            </a:r>
            <a:r>
              <a:rPr lang="en-ZA" sz="1600" dirty="0" smtClean="0">
                <a:latin typeface="+mn-lt"/>
              </a:rPr>
              <a:t>EU </a:t>
            </a:r>
            <a:r>
              <a:rPr lang="en-ZA" sz="1600" dirty="0">
                <a:latin typeface="+mn-lt"/>
              </a:rPr>
              <a:t>in its 58 years of </a:t>
            </a:r>
            <a:r>
              <a:rPr lang="en-ZA" sz="1600" dirty="0" smtClean="0">
                <a:latin typeface="+mn-lt"/>
              </a:rPr>
              <a:t>existence.</a:t>
            </a:r>
          </a:p>
          <a:p>
            <a:pPr marL="111125" lvl="1" algn="just"/>
            <a:endParaRPr lang="en-ZA" sz="1600" dirty="0" smtClean="0">
              <a:latin typeface="+mn-lt"/>
            </a:endParaRPr>
          </a:p>
          <a:p>
            <a:pPr marL="396875" lvl="1" indent="-285750" algn="just">
              <a:buFont typeface="Wingdings" panose="05000000000000000000" pitchFamily="2" charset="2"/>
              <a:buChar char="Ø"/>
            </a:pPr>
            <a:r>
              <a:rPr lang="en-US" sz="1600" dirty="0" smtClean="0">
                <a:latin typeface="+mn-lt"/>
              </a:rPr>
              <a:t>The </a:t>
            </a:r>
            <a:r>
              <a:rPr lang="en-US" sz="1600" dirty="0">
                <a:latin typeface="+mn-lt"/>
              </a:rPr>
              <a:t>outcome of the referendum was largely influenced </a:t>
            </a:r>
            <a:r>
              <a:rPr lang="en-US" sz="1600" dirty="0" smtClean="0">
                <a:latin typeface="+mn-lt"/>
              </a:rPr>
              <a:t>by:</a:t>
            </a:r>
          </a:p>
          <a:p>
            <a:pPr marL="911225" lvl="2" indent="-342900" algn="just">
              <a:buAutoNum type="arabicPeriod"/>
            </a:pPr>
            <a:r>
              <a:rPr lang="en-US" sz="1400" dirty="0" err="1" smtClean="0">
                <a:latin typeface="+mn-lt"/>
              </a:rPr>
              <a:t>Euroscepticism</a:t>
            </a:r>
            <a:r>
              <a:rPr lang="en-US" sz="1400" dirty="0" smtClean="0">
                <a:latin typeface="+mn-lt"/>
              </a:rPr>
              <a:t>, heightened </a:t>
            </a:r>
            <a:r>
              <a:rPr lang="en-US" sz="1400" dirty="0">
                <a:latin typeface="+mn-lt"/>
              </a:rPr>
              <a:t>by the migration </a:t>
            </a:r>
            <a:r>
              <a:rPr lang="en-US" sz="1400" dirty="0" smtClean="0">
                <a:latin typeface="+mn-lt"/>
              </a:rPr>
              <a:t>crisis;</a:t>
            </a:r>
          </a:p>
          <a:p>
            <a:pPr marL="911225" lvl="2" indent="-342900" algn="just">
              <a:buAutoNum type="arabicPeriod"/>
            </a:pPr>
            <a:r>
              <a:rPr lang="en-US" sz="1400" dirty="0" smtClean="0">
                <a:latin typeface="+mn-lt"/>
              </a:rPr>
              <a:t>The </a:t>
            </a:r>
            <a:r>
              <a:rPr lang="en-US" sz="1400" dirty="0">
                <a:latin typeface="+mn-lt"/>
              </a:rPr>
              <a:t>perception that increased migration </a:t>
            </a:r>
            <a:r>
              <a:rPr lang="en-US" sz="1400" dirty="0" smtClean="0">
                <a:latin typeface="+mn-lt"/>
              </a:rPr>
              <a:t>leads to decreased </a:t>
            </a:r>
            <a:r>
              <a:rPr lang="en-US" sz="1400" dirty="0">
                <a:latin typeface="+mn-lt"/>
              </a:rPr>
              <a:t>employment opportunities for the </a:t>
            </a:r>
            <a:r>
              <a:rPr lang="en-US" sz="1400" dirty="0" smtClean="0">
                <a:latin typeface="+mn-lt"/>
              </a:rPr>
              <a:t>UK’s citizens;</a:t>
            </a:r>
          </a:p>
          <a:p>
            <a:pPr marL="911225" lvl="2" indent="-342900" algn="just">
              <a:buAutoNum type="arabicPeriod"/>
            </a:pPr>
            <a:r>
              <a:rPr lang="en-US" sz="1400" dirty="0" smtClean="0">
                <a:latin typeface="+mn-lt"/>
              </a:rPr>
              <a:t>The </a:t>
            </a:r>
            <a:r>
              <a:rPr lang="en-US" sz="1400" dirty="0">
                <a:latin typeface="+mn-lt"/>
              </a:rPr>
              <a:t>poor economic performance in </a:t>
            </a:r>
            <a:r>
              <a:rPr lang="en-US" sz="1400" dirty="0" smtClean="0">
                <a:latin typeface="+mn-lt"/>
              </a:rPr>
              <a:t>Europe;</a:t>
            </a:r>
          </a:p>
          <a:p>
            <a:pPr marL="911225" lvl="2" indent="-342900" algn="just">
              <a:buAutoNum type="arabicPeriod"/>
            </a:pPr>
            <a:r>
              <a:rPr lang="en-US" sz="1400" dirty="0" smtClean="0">
                <a:latin typeface="+mn-lt"/>
              </a:rPr>
              <a:t>A </a:t>
            </a:r>
            <a:r>
              <a:rPr lang="en-US" sz="1400" dirty="0">
                <a:latin typeface="+mn-lt"/>
              </a:rPr>
              <a:t>growing resistance to the role of Brussels and its impact on the </a:t>
            </a:r>
            <a:r>
              <a:rPr lang="en-US" sz="1400" dirty="0" smtClean="0">
                <a:latin typeface="+mn-lt"/>
              </a:rPr>
              <a:t>UK’s sovereignty;</a:t>
            </a:r>
          </a:p>
          <a:p>
            <a:pPr marL="911225" lvl="2" indent="-342900" algn="just">
              <a:buAutoNum type="arabicPeriod"/>
            </a:pPr>
            <a:r>
              <a:rPr lang="en-US" sz="1400" dirty="0" smtClean="0">
                <a:latin typeface="+mn-lt"/>
              </a:rPr>
              <a:t>Discontent </a:t>
            </a:r>
            <a:r>
              <a:rPr lang="en-US" sz="1400" dirty="0">
                <a:latin typeface="+mn-lt"/>
              </a:rPr>
              <a:t>of the older “blue collar” establishment in the </a:t>
            </a:r>
            <a:r>
              <a:rPr lang="en-US" sz="1400" dirty="0" smtClean="0">
                <a:latin typeface="+mn-lt"/>
              </a:rPr>
              <a:t>UK;</a:t>
            </a:r>
          </a:p>
          <a:p>
            <a:pPr marL="911225" lvl="2" indent="-342900" algn="just">
              <a:buAutoNum type="arabicPeriod"/>
            </a:pPr>
            <a:r>
              <a:rPr lang="en-US" sz="1400" dirty="0" smtClean="0">
                <a:latin typeface="+mn-lt"/>
              </a:rPr>
              <a:t>Many </a:t>
            </a:r>
            <a:r>
              <a:rPr lang="en-US" sz="1400" dirty="0">
                <a:latin typeface="+mn-lt"/>
              </a:rPr>
              <a:t>younger voters did not </a:t>
            </a:r>
            <a:r>
              <a:rPr lang="en-US" sz="1400" dirty="0" smtClean="0">
                <a:latin typeface="+mn-lt"/>
              </a:rPr>
              <a:t>participate in the referendum, and many analysts believe that </a:t>
            </a:r>
            <a:r>
              <a:rPr lang="en-US" sz="1400" dirty="0">
                <a:latin typeface="+mn-lt"/>
              </a:rPr>
              <a:t>their participation would have </a:t>
            </a:r>
            <a:r>
              <a:rPr lang="en-US" sz="1400" dirty="0" err="1">
                <a:latin typeface="+mn-lt"/>
              </a:rPr>
              <a:t>favoured</a:t>
            </a:r>
            <a:r>
              <a:rPr lang="en-US" sz="1400" dirty="0">
                <a:latin typeface="+mn-lt"/>
              </a:rPr>
              <a:t> the </a:t>
            </a:r>
            <a:r>
              <a:rPr lang="en-US" sz="1400" dirty="0" smtClean="0">
                <a:latin typeface="+mn-lt"/>
              </a:rPr>
              <a:t>“Remain Vote”;</a:t>
            </a:r>
          </a:p>
          <a:p>
            <a:pPr marL="911225" lvl="2" indent="-342900" algn="just">
              <a:buAutoNum type="arabicPeriod"/>
            </a:pPr>
            <a:r>
              <a:rPr lang="en-US" sz="1400" dirty="0" smtClean="0">
                <a:latin typeface="+mn-lt"/>
              </a:rPr>
              <a:t>A perceived “Democratic Deficit” in which the citizens feel that they do not have an impact on the decision making processes of the EU;</a:t>
            </a:r>
          </a:p>
          <a:p>
            <a:pPr marL="911225" lvl="2" indent="-342900" algn="just">
              <a:buAutoNum type="arabicPeriod"/>
            </a:pPr>
            <a:r>
              <a:rPr lang="en-US" sz="1400" dirty="0" smtClean="0">
                <a:latin typeface="+mn-lt"/>
              </a:rPr>
              <a:t>Lack of communication by the EU of the benefits related to membership of the EU.</a:t>
            </a:r>
            <a:endParaRPr lang="en-ZA" sz="1400" dirty="0" smtClean="0">
              <a:latin typeface="+mn-lt"/>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0689"/>
            <a:ext cx="8363272" cy="5040560"/>
          </a:xfrm>
        </p:spPr>
        <p:txBody>
          <a:bodyPr/>
          <a:lstStyle/>
          <a:p>
            <a:pPr algn="just">
              <a:buFont typeface="Wingdings" panose="05000000000000000000" pitchFamily="2" charset="2"/>
              <a:buChar char="Ø"/>
            </a:pPr>
            <a:r>
              <a:rPr lang="en-US" sz="1600" b="1" dirty="0" smtClean="0"/>
              <a:t>Political</a:t>
            </a:r>
            <a:endParaRPr lang="en-ZA" sz="1600" b="1" dirty="0"/>
          </a:p>
          <a:p>
            <a:pPr marL="573088" indent="-231775" algn="just">
              <a:buFont typeface="Wingdings" panose="05000000000000000000" pitchFamily="2" charset="2"/>
              <a:buChar char="§"/>
            </a:pPr>
            <a:r>
              <a:rPr lang="en-ZA" sz="1600" dirty="0" smtClean="0"/>
              <a:t>The UK Government will have to deal with dissatisfaction in Scotland and Northern Ireland where the vote had been overwhelmingly in favour of remaining in the EU.  This dissatisfaction could feed into renewed calls for the independence of Scotland and for a review of the ties between Northern Ireland and the Republic of Ireland.</a:t>
            </a:r>
          </a:p>
          <a:p>
            <a:pPr marL="285750" lvl="1" algn="just">
              <a:buFont typeface="Wingdings" panose="05000000000000000000" pitchFamily="2" charset="2"/>
              <a:buChar char="Ø"/>
            </a:pPr>
            <a:r>
              <a:rPr lang="en-US" sz="1600" b="1" dirty="0" smtClean="0"/>
              <a:t>Economic</a:t>
            </a:r>
            <a:endParaRPr lang="en-ZA" sz="1600" b="1" dirty="0"/>
          </a:p>
          <a:p>
            <a:pPr marL="573088" lvl="1" indent="-292100" algn="just">
              <a:buFont typeface="Wingdings" panose="05000000000000000000" pitchFamily="2" charset="2"/>
              <a:buChar char="§"/>
            </a:pPr>
            <a:r>
              <a:rPr lang="en-ZA" sz="1600" dirty="0" smtClean="0"/>
              <a:t>The </a:t>
            </a:r>
            <a:r>
              <a:rPr lang="en-ZA" sz="1600" dirty="0"/>
              <a:t>Pound </a:t>
            </a:r>
            <a:r>
              <a:rPr lang="en-ZA" sz="1600" dirty="0" smtClean="0"/>
              <a:t>reached a record low in the immediate aftermath of the referendum, coupled with a decline </a:t>
            </a:r>
            <a:r>
              <a:rPr lang="en-ZA" sz="1600" dirty="0"/>
              <a:t>in the London Stock </a:t>
            </a:r>
            <a:r>
              <a:rPr lang="en-ZA" sz="1600" dirty="0" smtClean="0"/>
              <a:t>Exchange.</a:t>
            </a:r>
          </a:p>
          <a:p>
            <a:pPr marL="573088" lvl="1" indent="-292100" algn="just">
              <a:buFont typeface="Wingdings" panose="05000000000000000000" pitchFamily="2" charset="2"/>
              <a:buChar char="§"/>
            </a:pPr>
            <a:r>
              <a:rPr lang="en-ZA" sz="1600" dirty="0" smtClean="0"/>
              <a:t>International </a:t>
            </a:r>
            <a:r>
              <a:rPr lang="en-ZA" sz="1600" dirty="0"/>
              <a:t>credit rating </a:t>
            </a:r>
            <a:r>
              <a:rPr lang="en-ZA" sz="1600" dirty="0" smtClean="0"/>
              <a:t>agencies have cut </a:t>
            </a:r>
            <a:r>
              <a:rPr lang="en-ZA" sz="1600" dirty="0"/>
              <a:t>the </a:t>
            </a:r>
            <a:r>
              <a:rPr lang="en-ZA" sz="1600" dirty="0" smtClean="0"/>
              <a:t>UK’s </a:t>
            </a:r>
            <a:r>
              <a:rPr lang="en-ZA" sz="1600" dirty="0"/>
              <a:t>credit </a:t>
            </a:r>
            <a:r>
              <a:rPr lang="en-ZA" sz="1600" dirty="0" smtClean="0"/>
              <a:t>rating.</a:t>
            </a:r>
          </a:p>
          <a:p>
            <a:pPr marL="573088" lvl="1" indent="-292100" algn="just">
              <a:buFont typeface="Wingdings" panose="05000000000000000000" pitchFamily="2" charset="2"/>
              <a:buChar char="§"/>
            </a:pPr>
            <a:r>
              <a:rPr lang="en-ZA" sz="1600" dirty="0" smtClean="0"/>
              <a:t>A cut in the </a:t>
            </a:r>
            <a:r>
              <a:rPr lang="en-ZA" sz="1600" dirty="0"/>
              <a:t>interest </a:t>
            </a:r>
            <a:r>
              <a:rPr lang="en-ZA" sz="1600" dirty="0" smtClean="0"/>
              <a:t>rate from </a:t>
            </a:r>
            <a:r>
              <a:rPr lang="en-ZA" sz="1600" dirty="0"/>
              <a:t>0.5</a:t>
            </a:r>
            <a:r>
              <a:rPr lang="en-ZA" sz="1600" dirty="0" smtClean="0"/>
              <a:t>% </a:t>
            </a:r>
            <a:r>
              <a:rPr lang="en-ZA" sz="1600" dirty="0"/>
              <a:t>to 0.25</a:t>
            </a:r>
            <a:r>
              <a:rPr lang="en-ZA" sz="1600" dirty="0" smtClean="0"/>
              <a:t>%, taking </a:t>
            </a:r>
            <a:r>
              <a:rPr lang="en-ZA" sz="1600" dirty="0"/>
              <a:t>it to its lowest levels since </a:t>
            </a:r>
            <a:r>
              <a:rPr lang="en-ZA" sz="1600" dirty="0" smtClean="0"/>
              <a:t>2009.</a:t>
            </a:r>
          </a:p>
          <a:p>
            <a:pPr marL="573088" lvl="1" indent="-292100" algn="just">
              <a:buFont typeface="Wingdings" panose="05000000000000000000" pitchFamily="2" charset="2"/>
              <a:buChar char="§"/>
            </a:pPr>
            <a:r>
              <a:rPr lang="en-ZA" sz="1600" dirty="0" smtClean="0"/>
              <a:t>The </a:t>
            </a:r>
            <a:r>
              <a:rPr lang="en-ZA" sz="1600" dirty="0"/>
              <a:t>UK’s </a:t>
            </a:r>
            <a:r>
              <a:rPr lang="en-ZA" sz="1600" dirty="0" smtClean="0"/>
              <a:t>Treasury stated that the </a:t>
            </a:r>
            <a:r>
              <a:rPr lang="en-ZA" sz="1600" dirty="0"/>
              <a:t>economy could contract </a:t>
            </a:r>
            <a:r>
              <a:rPr lang="en-ZA" sz="1600" dirty="0" smtClean="0"/>
              <a:t>between 3</a:t>
            </a:r>
            <a:r>
              <a:rPr lang="en-ZA" sz="1600" dirty="0"/>
              <a:t>% </a:t>
            </a:r>
            <a:r>
              <a:rPr lang="en-ZA" sz="1600" dirty="0" smtClean="0"/>
              <a:t>and </a:t>
            </a:r>
            <a:r>
              <a:rPr lang="en-ZA" sz="1600" dirty="0"/>
              <a:t>6% in the two years after </a:t>
            </a:r>
            <a:r>
              <a:rPr lang="en-ZA" sz="1600" dirty="0" err="1" smtClean="0"/>
              <a:t>Brexit</a:t>
            </a:r>
            <a:r>
              <a:rPr lang="en-ZA" sz="1600" dirty="0" smtClean="0"/>
              <a:t>.</a:t>
            </a:r>
            <a:endParaRPr lang="en-ZA" sz="1600" dirty="0"/>
          </a:p>
          <a:p>
            <a:pPr marL="573088" lvl="1" indent="-292100" algn="just">
              <a:buFont typeface="Wingdings" panose="05000000000000000000" pitchFamily="2" charset="2"/>
              <a:buChar char="§"/>
            </a:pPr>
            <a:r>
              <a:rPr lang="en-ZA" sz="1600" dirty="0" smtClean="0"/>
              <a:t>The Bank of England predicts </a:t>
            </a:r>
            <a:r>
              <a:rPr lang="en-ZA" sz="1600" dirty="0"/>
              <a:t>lower growth over the next two </a:t>
            </a:r>
            <a:r>
              <a:rPr lang="en-ZA" sz="1600" dirty="0" smtClean="0"/>
              <a:t>years, </a:t>
            </a:r>
            <a:r>
              <a:rPr lang="en-ZA" sz="1600" dirty="0"/>
              <a:t>as well as </a:t>
            </a:r>
            <a:r>
              <a:rPr lang="en-ZA" sz="1600" dirty="0" smtClean="0"/>
              <a:t>an increase </a:t>
            </a:r>
            <a:r>
              <a:rPr lang="en-ZA" sz="1600" dirty="0"/>
              <a:t>in inflation linked to a weakening </a:t>
            </a:r>
            <a:r>
              <a:rPr lang="en-ZA" sz="1600" dirty="0" smtClean="0"/>
              <a:t>Pound.</a:t>
            </a:r>
          </a:p>
          <a:p>
            <a:pPr marL="573088" lvl="1" indent="-292100" algn="just">
              <a:buFont typeface="Wingdings" panose="05000000000000000000" pitchFamily="2" charset="2"/>
              <a:buChar char="§"/>
            </a:pPr>
            <a:r>
              <a:rPr lang="en-US" sz="1600" dirty="0" smtClean="0"/>
              <a:t>De</a:t>
            </a:r>
            <a:r>
              <a:rPr lang="en-ZA" sz="1600" dirty="0"/>
              <a:t>pending on the UK’s </a:t>
            </a:r>
            <a:r>
              <a:rPr lang="en-ZA" sz="1600" dirty="0" smtClean="0"/>
              <a:t>exit agreement with the EU, it w</a:t>
            </a:r>
            <a:r>
              <a:rPr lang="en-US" sz="1600" dirty="0" smtClean="0"/>
              <a:t>ill have to withdraw from more than 5000 EU regulations, and more than 1100 trade agreements signed between the EU and third countries (including South Africa) –</a:t>
            </a:r>
            <a:r>
              <a:rPr lang="en-ZA" sz="1600" dirty="0" smtClean="0"/>
              <a:t> the continued uncertainty </a:t>
            </a:r>
            <a:r>
              <a:rPr lang="en-ZA" sz="1600" dirty="0"/>
              <a:t>caused by </a:t>
            </a:r>
            <a:r>
              <a:rPr lang="en-ZA" sz="1600" dirty="0" err="1" smtClean="0"/>
              <a:t>Brexit</a:t>
            </a:r>
            <a:r>
              <a:rPr lang="en-ZA" sz="1600" dirty="0" smtClean="0"/>
              <a:t> </a:t>
            </a:r>
            <a:r>
              <a:rPr lang="en-ZA" sz="1600" dirty="0"/>
              <a:t>is expected to </a:t>
            </a:r>
            <a:r>
              <a:rPr lang="en-ZA" sz="1600" dirty="0" smtClean="0"/>
              <a:t>continue impacting negatively on the </a:t>
            </a:r>
            <a:r>
              <a:rPr lang="en-ZA" sz="1600" dirty="0"/>
              <a:t>UK’s </a:t>
            </a:r>
            <a:r>
              <a:rPr lang="en-ZA" sz="1600" dirty="0" smtClean="0"/>
              <a:t>economy.</a:t>
            </a:r>
            <a:endParaRPr lang="en-ZA" sz="1600" dirty="0"/>
          </a:p>
          <a:p>
            <a:pPr marL="401638" indent="-171450" algn="just">
              <a:buFont typeface="Wingdings" panose="05000000000000000000" pitchFamily="2" charset="2"/>
              <a:buChar char="§"/>
            </a:pPr>
            <a:endParaRPr lang="en-ZA" sz="1600" dirty="0"/>
          </a:p>
          <a:p>
            <a:pPr algn="just">
              <a:buFont typeface="Wingdings" panose="05000000000000000000" pitchFamily="2" charset="2"/>
              <a:buChar char="§"/>
            </a:pPr>
            <a:endParaRPr lang="en-ZA" sz="1600" dirty="0"/>
          </a:p>
        </p:txBody>
      </p:sp>
      <p:sp>
        <p:nvSpPr>
          <p:cNvPr id="4" name="Slide Number Placeholder 3"/>
          <p:cNvSpPr>
            <a:spLocks noGrp="1"/>
          </p:cNvSpPr>
          <p:nvPr>
            <p:ph type="sldNum" sz="quarter" idx="10"/>
          </p:nvPr>
        </p:nvSpPr>
        <p:spPr/>
        <p:txBody>
          <a:bodyPr/>
          <a:lstStyle/>
          <a:p>
            <a:pPr>
              <a:defRPr/>
            </a:pPr>
            <a:fld id="{F2CB3425-A608-4DB0-A5F5-62865F22A3D5}" type="slidenum">
              <a:rPr lang="en-GB" smtClean="0"/>
              <a:pPr>
                <a:defRPr/>
              </a:pPr>
              <a:t>3</a:t>
            </a:fld>
            <a:endParaRPr lang="en-GB" dirty="0"/>
          </a:p>
        </p:txBody>
      </p:sp>
      <p:sp>
        <p:nvSpPr>
          <p:cNvPr id="5" name="Title 1"/>
          <p:cNvSpPr txBox="1">
            <a:spLocks/>
          </p:cNvSpPr>
          <p:nvPr/>
        </p:nvSpPr>
        <p:spPr bwMode="auto">
          <a:xfrm>
            <a:off x="611560" y="188641"/>
            <a:ext cx="7772400"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0" fontAlgn="base" hangingPunct="0">
              <a:spcBef>
                <a:spcPct val="0"/>
              </a:spcBef>
              <a:spcAft>
                <a:spcPct val="0"/>
              </a:spcAft>
              <a:defRPr sz="3200" b="1">
                <a:solidFill>
                  <a:schemeClr val="tx2"/>
                </a:solidFill>
                <a:latin typeface="Arial" charset="0"/>
              </a:defRPr>
            </a:lvl6pPr>
            <a:lvl7pPr marL="914400" algn="ctr" rtl="0" eaLnBrk="0" fontAlgn="base" hangingPunct="0">
              <a:spcBef>
                <a:spcPct val="0"/>
              </a:spcBef>
              <a:spcAft>
                <a:spcPct val="0"/>
              </a:spcAft>
              <a:defRPr sz="3200" b="1">
                <a:solidFill>
                  <a:schemeClr val="tx2"/>
                </a:solidFill>
                <a:latin typeface="Arial" charset="0"/>
              </a:defRPr>
            </a:lvl7pPr>
            <a:lvl8pPr marL="1371600" algn="ctr" rtl="0" eaLnBrk="0" fontAlgn="base" hangingPunct="0">
              <a:spcBef>
                <a:spcPct val="0"/>
              </a:spcBef>
              <a:spcAft>
                <a:spcPct val="0"/>
              </a:spcAft>
              <a:defRPr sz="3200" b="1">
                <a:solidFill>
                  <a:schemeClr val="tx2"/>
                </a:solidFill>
                <a:latin typeface="Arial" charset="0"/>
              </a:defRPr>
            </a:lvl8pPr>
            <a:lvl9pPr marL="1828800" algn="ctr" rtl="0" eaLnBrk="0" fontAlgn="base" hangingPunct="0">
              <a:spcBef>
                <a:spcPct val="0"/>
              </a:spcBef>
              <a:spcAft>
                <a:spcPct val="0"/>
              </a:spcAft>
              <a:defRPr sz="3200" b="1">
                <a:solidFill>
                  <a:schemeClr val="tx2"/>
                </a:solidFill>
                <a:latin typeface="Arial" charset="0"/>
              </a:defRPr>
            </a:lvl9pPr>
          </a:lstStyle>
          <a:p>
            <a:r>
              <a:rPr lang="en-US" sz="2400" kern="0" dirty="0" smtClean="0">
                <a:solidFill>
                  <a:schemeClr val="tx1"/>
                </a:solidFill>
              </a:rPr>
              <a:t>IMPLICATIONS OF </a:t>
            </a:r>
            <a:r>
              <a:rPr lang="en-US" sz="2400" kern="0" dirty="0" err="1" smtClean="0">
                <a:solidFill>
                  <a:schemeClr val="tx1"/>
                </a:solidFill>
              </a:rPr>
              <a:t>BREXIT</a:t>
            </a:r>
            <a:r>
              <a:rPr lang="en-US" sz="2400" kern="0" dirty="0" smtClean="0">
                <a:solidFill>
                  <a:schemeClr val="tx1"/>
                </a:solidFill>
              </a:rPr>
              <a:t> FOR THE UK</a:t>
            </a:r>
            <a:endParaRPr lang="en-ZA" sz="2400" kern="0" dirty="0">
              <a:solidFill>
                <a:schemeClr val="tx1"/>
              </a:solidFill>
            </a:endParaRPr>
          </a:p>
        </p:txBody>
      </p:sp>
    </p:spTree>
    <p:extLst>
      <p:ext uri="{BB962C8B-B14F-4D97-AF65-F5344CB8AC3E}">
        <p14:creationId xmlns:p14="http://schemas.microsoft.com/office/powerpoint/2010/main" xmlns="" val="329947114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08720"/>
            <a:ext cx="8568952" cy="4968551"/>
          </a:xfrm>
        </p:spPr>
        <p:txBody>
          <a:bodyPr/>
          <a:lstStyle/>
          <a:p>
            <a:pPr algn="just">
              <a:buFont typeface="Wingdings" panose="05000000000000000000" pitchFamily="2" charset="2"/>
              <a:buChar char="Ø"/>
            </a:pPr>
            <a:r>
              <a:rPr lang="en-ZA" sz="1600" b="1" dirty="0"/>
              <a:t>Trade </a:t>
            </a:r>
            <a:r>
              <a:rPr lang="en-ZA" sz="1600" b="1" dirty="0" smtClean="0"/>
              <a:t>and Development Impact</a:t>
            </a:r>
          </a:p>
          <a:p>
            <a:pPr marL="633413" lvl="1" indent="-176213" algn="just">
              <a:buFont typeface="Wingdings" panose="05000000000000000000" pitchFamily="2" charset="2"/>
              <a:buChar char="§"/>
            </a:pPr>
            <a:r>
              <a:rPr lang="en-ZA" sz="1600" dirty="0" smtClean="0"/>
              <a:t>The </a:t>
            </a:r>
            <a:r>
              <a:rPr lang="en-ZA" sz="1600" dirty="0"/>
              <a:t>UK </a:t>
            </a:r>
            <a:r>
              <a:rPr lang="en-ZA" sz="1600" dirty="0" smtClean="0"/>
              <a:t>is the </a:t>
            </a:r>
            <a:r>
              <a:rPr lang="en-ZA" sz="1600" dirty="0"/>
              <a:t>second biggest EU trade partner </a:t>
            </a:r>
            <a:r>
              <a:rPr lang="en-ZA" sz="1600" dirty="0" smtClean="0"/>
              <a:t>(after Germany), </a:t>
            </a:r>
            <a:r>
              <a:rPr lang="en-ZA" sz="1600" dirty="0"/>
              <a:t>accounting </a:t>
            </a:r>
            <a:r>
              <a:rPr lang="en-ZA" sz="1600" dirty="0" smtClean="0"/>
              <a:t>for </a:t>
            </a:r>
            <a:r>
              <a:rPr lang="en-ZA" sz="1600" dirty="0"/>
              <a:t>13% of the </a:t>
            </a:r>
            <a:r>
              <a:rPr lang="en-ZA" sz="1600" dirty="0" smtClean="0"/>
              <a:t>EU’s internal trade </a:t>
            </a:r>
            <a:r>
              <a:rPr lang="en-ZA" sz="1600" dirty="0"/>
              <a:t>and 15% of its imports to/from non-member </a:t>
            </a:r>
            <a:r>
              <a:rPr lang="en-ZA" sz="1600" dirty="0" smtClean="0"/>
              <a:t>countries.</a:t>
            </a:r>
          </a:p>
          <a:p>
            <a:pPr marL="633413" lvl="1" indent="-176213" algn="just">
              <a:buFont typeface="Wingdings" panose="05000000000000000000" pitchFamily="2" charset="2"/>
              <a:buChar char="§"/>
            </a:pPr>
            <a:r>
              <a:rPr lang="en-ZA" sz="1600" dirty="0" smtClean="0"/>
              <a:t>The UK is the largest contributor to the EU development aid budget, representing 15% of the European Development Fund (</a:t>
            </a:r>
            <a:r>
              <a:rPr lang="en-ZA" sz="1600" dirty="0" err="1" smtClean="0"/>
              <a:t>EDF</a:t>
            </a:r>
            <a:r>
              <a:rPr lang="en-ZA" sz="1600" dirty="0" smtClean="0"/>
              <a:t>).</a:t>
            </a:r>
          </a:p>
          <a:p>
            <a:pPr marL="633413" lvl="1" indent="-176213" algn="just">
              <a:buFont typeface="Wingdings" panose="05000000000000000000" pitchFamily="2" charset="2"/>
              <a:buChar char="§"/>
            </a:pPr>
            <a:r>
              <a:rPr lang="en-ZA" sz="1600" dirty="0" smtClean="0"/>
              <a:t>The </a:t>
            </a:r>
            <a:r>
              <a:rPr lang="en-ZA" sz="1600" dirty="0"/>
              <a:t>UK’s absence </a:t>
            </a:r>
            <a:r>
              <a:rPr lang="en-ZA" sz="1600" dirty="0" smtClean="0"/>
              <a:t>from negotiations in </a:t>
            </a:r>
            <a:r>
              <a:rPr lang="en-ZA" sz="1600" dirty="0"/>
              <a:t>the next EU </a:t>
            </a:r>
            <a:r>
              <a:rPr lang="en-ZA" sz="1600" dirty="0" smtClean="0"/>
              <a:t>budget, </a:t>
            </a:r>
            <a:r>
              <a:rPr lang="en-ZA" sz="1600" dirty="0"/>
              <a:t>and its priorities </a:t>
            </a:r>
            <a:r>
              <a:rPr lang="en-ZA" sz="1600" dirty="0" smtClean="0"/>
              <a:t>post-2020, </a:t>
            </a:r>
            <a:r>
              <a:rPr lang="en-ZA" sz="1600" dirty="0"/>
              <a:t>will have direct and long-term implications on the impact of EU </a:t>
            </a:r>
            <a:r>
              <a:rPr lang="en-ZA" sz="1600" dirty="0" err="1" smtClean="0"/>
              <a:t>ODA</a:t>
            </a:r>
            <a:r>
              <a:rPr lang="en-ZA" sz="1600" dirty="0" smtClean="0"/>
              <a:t> policies.</a:t>
            </a:r>
          </a:p>
          <a:p>
            <a:pPr marL="633413" lvl="1" indent="-176213" algn="just">
              <a:buFont typeface="Wingdings" panose="05000000000000000000" pitchFamily="2" charset="2"/>
              <a:buChar char="§"/>
            </a:pPr>
            <a:r>
              <a:rPr lang="en-US" sz="1600" dirty="0" smtClean="0"/>
              <a:t>Due to the UK being the US’s largest ‘single’ market</a:t>
            </a:r>
            <a:r>
              <a:rPr lang="en-US" sz="1600" dirty="0" smtClean="0">
                <a:solidFill>
                  <a:srgbClr val="FF0000"/>
                </a:solidFill>
              </a:rPr>
              <a:t> </a:t>
            </a:r>
            <a:r>
              <a:rPr lang="en-US" sz="1600" dirty="0" smtClean="0"/>
              <a:t>within the EU, a </a:t>
            </a:r>
            <a:r>
              <a:rPr lang="en-US" sz="1600" dirty="0" err="1" smtClean="0"/>
              <a:t>Brexit</a:t>
            </a:r>
            <a:r>
              <a:rPr lang="en-US" sz="1600" dirty="0" smtClean="0"/>
              <a:t> may negatively affect the finalization of the US-EU Mega Trade Agreement.</a:t>
            </a:r>
          </a:p>
          <a:p>
            <a:pPr marL="0" indent="0" algn="just">
              <a:buNone/>
            </a:pPr>
            <a:endParaRPr lang="en-ZA" sz="1600" b="1" dirty="0" smtClean="0"/>
          </a:p>
          <a:p>
            <a:pPr algn="just">
              <a:buFont typeface="Wingdings" panose="05000000000000000000" pitchFamily="2" charset="2"/>
              <a:buChar char="Ø"/>
            </a:pPr>
            <a:r>
              <a:rPr lang="en-ZA" sz="1600" b="1" dirty="0" smtClean="0"/>
              <a:t>Levels </a:t>
            </a:r>
            <a:r>
              <a:rPr lang="en-ZA" sz="1600" b="1" dirty="0"/>
              <a:t>of </a:t>
            </a:r>
            <a:r>
              <a:rPr lang="en-ZA" sz="1600" b="1" dirty="0" smtClean="0"/>
              <a:t>Integration</a:t>
            </a:r>
          </a:p>
          <a:p>
            <a:pPr marL="682625" lvl="1" indent="-220663" algn="just">
              <a:buFont typeface="Wingdings" panose="05000000000000000000" pitchFamily="2" charset="2"/>
              <a:buChar char="§"/>
            </a:pPr>
            <a:r>
              <a:rPr lang="en-ZA" sz="1600" dirty="0" err="1" smtClean="0"/>
              <a:t>Brexit</a:t>
            </a:r>
            <a:r>
              <a:rPr lang="en-ZA" sz="1600" dirty="0" smtClean="0"/>
              <a:t> </a:t>
            </a:r>
            <a:r>
              <a:rPr lang="en-ZA" sz="1600" dirty="0"/>
              <a:t>could have a </a:t>
            </a:r>
            <a:r>
              <a:rPr lang="en-ZA" sz="1600" dirty="0" smtClean="0"/>
              <a:t>two-fold </a:t>
            </a:r>
            <a:r>
              <a:rPr lang="en-ZA" sz="1600" dirty="0"/>
              <a:t>effect on European </a:t>
            </a:r>
            <a:r>
              <a:rPr lang="en-ZA" sz="1600" dirty="0" smtClean="0"/>
              <a:t>integration: </a:t>
            </a:r>
          </a:p>
          <a:p>
            <a:pPr marL="1257300" lvl="2" indent="-342900" algn="just">
              <a:buFont typeface="+mj-lt"/>
              <a:buAutoNum type="arabicPeriod"/>
            </a:pPr>
            <a:r>
              <a:rPr lang="en-ZA" sz="1600" dirty="0" smtClean="0"/>
              <a:t>The </a:t>
            </a:r>
            <a:r>
              <a:rPr lang="en-ZA" sz="1600" dirty="0"/>
              <a:t>absence of the UK in the </a:t>
            </a:r>
            <a:r>
              <a:rPr lang="en-ZA" sz="1600" dirty="0" smtClean="0"/>
              <a:t>EU </a:t>
            </a:r>
            <a:r>
              <a:rPr lang="en-ZA" sz="1600" dirty="0"/>
              <a:t>may favour the notion of moving to an ever closer Union, a concept that the UK has </a:t>
            </a:r>
            <a:r>
              <a:rPr lang="en-ZA" sz="1600" dirty="0" smtClean="0"/>
              <a:t>resisted and slowed-down in </a:t>
            </a:r>
            <a:r>
              <a:rPr lang="en-ZA" sz="1600" dirty="0"/>
              <a:t>the </a:t>
            </a:r>
            <a:r>
              <a:rPr lang="en-ZA" sz="1600" dirty="0" smtClean="0"/>
              <a:t>past.</a:t>
            </a:r>
          </a:p>
          <a:p>
            <a:pPr marL="1257300" lvl="2" indent="-342900" algn="just">
              <a:buFont typeface="+mj-lt"/>
              <a:buAutoNum type="arabicPeriod"/>
            </a:pPr>
            <a:r>
              <a:rPr lang="en-ZA" sz="1600" dirty="0" smtClean="0"/>
              <a:t>However</a:t>
            </a:r>
            <a:r>
              <a:rPr lang="en-ZA" sz="1600" dirty="0"/>
              <a:t>, </a:t>
            </a:r>
            <a:r>
              <a:rPr lang="en-ZA" sz="1600" dirty="0" smtClean="0"/>
              <a:t>a </a:t>
            </a:r>
            <a:r>
              <a:rPr lang="en-ZA" sz="1600" dirty="0" err="1"/>
              <a:t>Brexit</a:t>
            </a:r>
            <a:r>
              <a:rPr lang="en-ZA" sz="1600" dirty="0"/>
              <a:t> may </a:t>
            </a:r>
            <a:r>
              <a:rPr lang="en-ZA" sz="1600" dirty="0" smtClean="0"/>
              <a:t>also serve </a:t>
            </a:r>
            <a:r>
              <a:rPr lang="en-ZA" sz="1600" dirty="0"/>
              <a:t>as a motivation for </a:t>
            </a:r>
            <a:r>
              <a:rPr lang="en-ZA" sz="1600" dirty="0" smtClean="0"/>
              <a:t>nationalist / Eurosceptic </a:t>
            </a:r>
            <a:r>
              <a:rPr lang="en-ZA" sz="1600" dirty="0"/>
              <a:t>sentiment across the </a:t>
            </a:r>
            <a:r>
              <a:rPr lang="en-ZA" sz="1600" dirty="0" smtClean="0"/>
              <a:t>continent to </a:t>
            </a:r>
            <a:r>
              <a:rPr lang="en-ZA" sz="1600" dirty="0"/>
              <a:t>call for </a:t>
            </a:r>
            <a:r>
              <a:rPr lang="en-ZA" sz="1600" dirty="0" smtClean="0"/>
              <a:t>similar referendums.</a:t>
            </a:r>
          </a:p>
        </p:txBody>
      </p:sp>
      <p:sp>
        <p:nvSpPr>
          <p:cNvPr id="4" name="Slide Number Placeholder 3"/>
          <p:cNvSpPr>
            <a:spLocks noGrp="1"/>
          </p:cNvSpPr>
          <p:nvPr>
            <p:ph type="sldNum" sz="quarter" idx="10"/>
          </p:nvPr>
        </p:nvSpPr>
        <p:spPr/>
        <p:txBody>
          <a:bodyPr/>
          <a:lstStyle/>
          <a:p>
            <a:pPr>
              <a:defRPr/>
            </a:pPr>
            <a:fld id="{F2CB3425-A608-4DB0-A5F5-62865F22A3D5}" type="slidenum">
              <a:rPr lang="en-GB" smtClean="0"/>
              <a:pPr>
                <a:defRPr/>
              </a:pPr>
              <a:t>4</a:t>
            </a:fld>
            <a:endParaRPr lang="en-GB" dirty="0"/>
          </a:p>
        </p:txBody>
      </p:sp>
      <p:sp>
        <p:nvSpPr>
          <p:cNvPr id="5" name="Title 1"/>
          <p:cNvSpPr txBox="1">
            <a:spLocks/>
          </p:cNvSpPr>
          <p:nvPr/>
        </p:nvSpPr>
        <p:spPr bwMode="auto">
          <a:xfrm>
            <a:off x="611560" y="188641"/>
            <a:ext cx="7772400"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0" fontAlgn="base" hangingPunct="0">
              <a:spcBef>
                <a:spcPct val="0"/>
              </a:spcBef>
              <a:spcAft>
                <a:spcPct val="0"/>
              </a:spcAft>
              <a:defRPr sz="3200" b="1">
                <a:solidFill>
                  <a:schemeClr val="tx2"/>
                </a:solidFill>
                <a:latin typeface="Arial" charset="0"/>
              </a:defRPr>
            </a:lvl6pPr>
            <a:lvl7pPr marL="914400" algn="ctr" rtl="0" eaLnBrk="0" fontAlgn="base" hangingPunct="0">
              <a:spcBef>
                <a:spcPct val="0"/>
              </a:spcBef>
              <a:spcAft>
                <a:spcPct val="0"/>
              </a:spcAft>
              <a:defRPr sz="3200" b="1">
                <a:solidFill>
                  <a:schemeClr val="tx2"/>
                </a:solidFill>
                <a:latin typeface="Arial" charset="0"/>
              </a:defRPr>
            </a:lvl7pPr>
            <a:lvl8pPr marL="1371600" algn="ctr" rtl="0" eaLnBrk="0" fontAlgn="base" hangingPunct="0">
              <a:spcBef>
                <a:spcPct val="0"/>
              </a:spcBef>
              <a:spcAft>
                <a:spcPct val="0"/>
              </a:spcAft>
              <a:defRPr sz="3200" b="1">
                <a:solidFill>
                  <a:schemeClr val="tx2"/>
                </a:solidFill>
                <a:latin typeface="Arial" charset="0"/>
              </a:defRPr>
            </a:lvl8pPr>
            <a:lvl9pPr marL="1828800" algn="ctr" rtl="0" eaLnBrk="0" fontAlgn="base" hangingPunct="0">
              <a:spcBef>
                <a:spcPct val="0"/>
              </a:spcBef>
              <a:spcAft>
                <a:spcPct val="0"/>
              </a:spcAft>
              <a:defRPr sz="3200" b="1">
                <a:solidFill>
                  <a:schemeClr val="tx2"/>
                </a:solidFill>
                <a:latin typeface="Arial" charset="0"/>
              </a:defRPr>
            </a:lvl9pPr>
          </a:lstStyle>
          <a:p>
            <a:r>
              <a:rPr lang="en-US" sz="2400" kern="0" dirty="0" smtClean="0">
                <a:solidFill>
                  <a:schemeClr val="tx1"/>
                </a:solidFill>
              </a:rPr>
              <a:t>IMPLICATIONS OF </a:t>
            </a:r>
            <a:r>
              <a:rPr lang="en-US" sz="2400" kern="0" dirty="0" err="1" smtClean="0">
                <a:solidFill>
                  <a:schemeClr val="tx1"/>
                </a:solidFill>
              </a:rPr>
              <a:t>BREXIT</a:t>
            </a:r>
            <a:r>
              <a:rPr lang="en-US" sz="2400" kern="0" dirty="0" smtClean="0">
                <a:solidFill>
                  <a:schemeClr val="tx1"/>
                </a:solidFill>
              </a:rPr>
              <a:t> FOR THE EU</a:t>
            </a:r>
            <a:endParaRPr lang="en-ZA" sz="2400" kern="0" dirty="0">
              <a:solidFill>
                <a:schemeClr val="tx1"/>
              </a:solidFill>
            </a:endParaRPr>
          </a:p>
        </p:txBody>
      </p:sp>
    </p:spTree>
    <p:extLst>
      <p:ext uri="{BB962C8B-B14F-4D97-AF65-F5344CB8AC3E}">
        <p14:creationId xmlns:p14="http://schemas.microsoft.com/office/powerpoint/2010/main" xmlns="" val="243548089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fld id="{F2CB3425-A608-4DB0-A5F5-62865F22A3D5}" type="slidenum">
              <a:rPr lang="en-GB" smtClean="0"/>
              <a:pPr>
                <a:defRPr/>
              </a:pPr>
              <a:t>5</a:t>
            </a:fld>
            <a:endParaRPr lang="en-GB" dirty="0"/>
          </a:p>
        </p:txBody>
      </p:sp>
      <p:pic>
        <p:nvPicPr>
          <p:cNvPr id="5" name="Content Placeholder 4" descr="https://www.stratfor.com/sites/default/files/styles/stratfor_full/public/main/images/brexit-risk.png?itok=XMFt6Zwc"/>
          <p:cNvPicPr>
            <a:picLocks noGrp="1"/>
          </p:cNvPicPr>
          <p:nvPr>
            <p:ph idx="1"/>
          </p:nvPr>
        </p:nvPicPr>
        <p:blipFill>
          <a:blip r:embed="rId2" r:link="rId3" cstate="print">
            <a:extLst>
              <a:ext uri="{28A0092B-C50C-407E-A947-70E740481C1C}">
                <a14:useLocalDpi xmlns:a14="http://schemas.microsoft.com/office/drawing/2010/main" xmlns="" val="0"/>
              </a:ext>
            </a:extLst>
          </a:blip>
          <a:srcRect/>
          <a:stretch>
            <a:fillRect/>
          </a:stretch>
        </p:blipFill>
        <p:spPr bwMode="auto">
          <a:xfrm>
            <a:off x="107504" y="44624"/>
            <a:ext cx="8928992" cy="5616624"/>
          </a:xfrm>
          <a:prstGeom prst="rect">
            <a:avLst/>
          </a:prstGeom>
          <a:noFill/>
          <a:ln>
            <a:noFill/>
          </a:ln>
        </p:spPr>
      </p:pic>
    </p:spTree>
    <p:extLst>
      <p:ext uri="{BB962C8B-B14F-4D97-AF65-F5344CB8AC3E}">
        <p14:creationId xmlns:p14="http://schemas.microsoft.com/office/powerpoint/2010/main" xmlns="" val="357145683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8994" y="908720"/>
            <a:ext cx="8229600" cy="4874095"/>
          </a:xfrm>
        </p:spPr>
        <p:txBody>
          <a:bodyPr/>
          <a:lstStyle/>
          <a:p>
            <a:pPr algn="just">
              <a:buFont typeface="Wingdings" panose="05000000000000000000" pitchFamily="2" charset="2"/>
              <a:buChar char="Ø"/>
            </a:pPr>
            <a:r>
              <a:rPr lang="en-US" sz="1600" b="1" dirty="0" smtClean="0"/>
              <a:t>SA-UK Relations</a:t>
            </a:r>
          </a:p>
          <a:p>
            <a:pPr lvl="1" algn="just">
              <a:buFont typeface="Wingdings" panose="05000000000000000000" pitchFamily="2" charset="2"/>
              <a:buChar char="§"/>
            </a:pPr>
            <a:r>
              <a:rPr lang="en-ZA" sz="1600" dirty="0" smtClean="0"/>
              <a:t>The </a:t>
            </a:r>
            <a:r>
              <a:rPr lang="en-ZA" sz="1600" dirty="0"/>
              <a:t>UK is SA’s </a:t>
            </a:r>
            <a:r>
              <a:rPr lang="en-ZA" sz="1600" dirty="0" smtClean="0"/>
              <a:t>8</a:t>
            </a:r>
            <a:r>
              <a:rPr lang="en-ZA" sz="1600" baseline="30000" dirty="0" smtClean="0"/>
              <a:t>th</a:t>
            </a:r>
            <a:r>
              <a:rPr lang="en-ZA" sz="1600" dirty="0" smtClean="0"/>
              <a:t> largest </a:t>
            </a:r>
            <a:r>
              <a:rPr lang="en-ZA" sz="1600" dirty="0"/>
              <a:t>bilateral trading partner, and there exists </a:t>
            </a:r>
            <a:r>
              <a:rPr lang="en-ZA" sz="1600" dirty="0" smtClean="0"/>
              <a:t>extensive </a:t>
            </a:r>
            <a:r>
              <a:rPr lang="en-ZA" sz="1600" dirty="0"/>
              <a:t>economic (trade and investment) </a:t>
            </a:r>
            <a:r>
              <a:rPr lang="en-ZA" sz="1600" dirty="0" smtClean="0"/>
              <a:t>relations.</a:t>
            </a:r>
          </a:p>
          <a:p>
            <a:pPr lvl="1" algn="just">
              <a:buFont typeface="Wingdings" panose="05000000000000000000" pitchFamily="2" charset="2"/>
              <a:buChar char="§"/>
            </a:pPr>
            <a:r>
              <a:rPr lang="en-US" sz="1600" dirty="0" smtClean="0"/>
              <a:t>During </a:t>
            </a:r>
            <a:r>
              <a:rPr lang="en-US" sz="1600" dirty="0"/>
              <a:t>the </a:t>
            </a:r>
            <a:r>
              <a:rPr lang="en-US" sz="1600" dirty="0" smtClean="0"/>
              <a:t>UK’s two </a:t>
            </a:r>
            <a:r>
              <a:rPr lang="en-US" sz="1600" dirty="0"/>
              <a:t>year withdrawal period </a:t>
            </a:r>
            <a:r>
              <a:rPr lang="en-US" sz="1600" dirty="0" smtClean="0"/>
              <a:t>from </a:t>
            </a:r>
            <a:r>
              <a:rPr lang="en-US" sz="1600" dirty="0"/>
              <a:t>the EU, the Common International Trade Policy (CITP) of the EU will continue to apply to SA’s trade relations with the </a:t>
            </a:r>
            <a:r>
              <a:rPr lang="en-US" sz="1600" dirty="0" smtClean="0"/>
              <a:t>UK.</a:t>
            </a:r>
          </a:p>
          <a:p>
            <a:pPr lvl="1" algn="just">
              <a:buFont typeface="Wingdings" panose="05000000000000000000" pitchFamily="2" charset="2"/>
              <a:buChar char="§"/>
            </a:pPr>
            <a:r>
              <a:rPr lang="en-US" sz="1600" dirty="0" smtClean="0"/>
              <a:t>However</a:t>
            </a:r>
            <a:r>
              <a:rPr lang="en-US" sz="1600" dirty="0"/>
              <a:t>, in preparation for the eventual </a:t>
            </a:r>
            <a:r>
              <a:rPr lang="en-US" sz="1600" dirty="0" err="1"/>
              <a:t>Brexit</a:t>
            </a:r>
            <a:r>
              <a:rPr lang="en-US" sz="1600" dirty="0"/>
              <a:t>, it will be necessary to enter into discussions with the UK on future trade </a:t>
            </a:r>
            <a:r>
              <a:rPr lang="en-US" sz="1600" dirty="0" smtClean="0"/>
              <a:t>relations, as the UK will cease to be a party to the </a:t>
            </a:r>
            <a:r>
              <a:rPr lang="en-ZA" sz="1600" dirty="0"/>
              <a:t>Southern African Development Community’s Economic Partnership </a:t>
            </a:r>
            <a:r>
              <a:rPr lang="en-ZA" sz="1600" dirty="0" smtClean="0"/>
              <a:t>Agreement with the EU </a:t>
            </a:r>
            <a:r>
              <a:rPr lang="en-ZA" sz="1600" dirty="0"/>
              <a:t>(</a:t>
            </a:r>
            <a:r>
              <a:rPr lang="en-ZA" sz="1600" dirty="0" err="1"/>
              <a:t>SADC</a:t>
            </a:r>
            <a:r>
              <a:rPr lang="en-ZA" sz="1600" dirty="0"/>
              <a:t>-EU </a:t>
            </a:r>
            <a:r>
              <a:rPr lang="en-ZA" sz="1600" dirty="0" err="1" smtClean="0"/>
              <a:t>EPA</a:t>
            </a:r>
            <a:r>
              <a:rPr lang="en-ZA" sz="1600" dirty="0" smtClean="0"/>
              <a:t>),</a:t>
            </a:r>
            <a:r>
              <a:rPr lang="en-US" sz="1600" dirty="0" smtClean="0"/>
              <a:t> which provides increased market access into the EU.</a:t>
            </a:r>
            <a:endParaRPr lang="en-US" sz="1600" dirty="0"/>
          </a:p>
          <a:p>
            <a:pPr algn="just">
              <a:buFont typeface="Wingdings" panose="05000000000000000000" pitchFamily="2" charset="2"/>
              <a:buChar char="Ø"/>
            </a:pPr>
            <a:r>
              <a:rPr lang="en-US" sz="1600" b="1" dirty="0" smtClean="0"/>
              <a:t>SA-EU Relations</a:t>
            </a:r>
          </a:p>
          <a:p>
            <a:pPr lvl="1" algn="just">
              <a:buFont typeface="Wingdings" panose="05000000000000000000" pitchFamily="2" charset="2"/>
              <a:buChar char="§"/>
            </a:pPr>
            <a:r>
              <a:rPr lang="en-US" sz="1600" dirty="0" smtClean="0"/>
              <a:t>Other than the absence of the UK, there will be no change to the framework (including the legal framework) of South Africa’s relations with the EU.</a:t>
            </a:r>
            <a:endParaRPr lang="en-ZA" sz="1600" dirty="0"/>
          </a:p>
          <a:p>
            <a:pPr lvl="1" algn="just">
              <a:buFont typeface="Wingdings" panose="05000000000000000000" pitchFamily="2" charset="2"/>
              <a:buChar char="§"/>
            </a:pPr>
            <a:r>
              <a:rPr lang="en-ZA" sz="1600" dirty="0" smtClean="0"/>
              <a:t>Relations </a:t>
            </a:r>
            <a:r>
              <a:rPr lang="en-ZA" sz="1600" dirty="0"/>
              <a:t>will continue to take place </a:t>
            </a:r>
            <a:r>
              <a:rPr lang="en-ZA" sz="1600" dirty="0" smtClean="0"/>
              <a:t>under the SA-EU Strategic Partnership, within the legal framework provided by the Trade</a:t>
            </a:r>
            <a:r>
              <a:rPr lang="en-ZA" sz="1600" dirty="0"/>
              <a:t>, Development and Cooperation Agreement (TDCA</a:t>
            </a:r>
            <a:r>
              <a:rPr lang="en-ZA" sz="1600" dirty="0" smtClean="0"/>
              <a:t>) </a:t>
            </a:r>
            <a:r>
              <a:rPr lang="en-ZA" sz="1600" dirty="0"/>
              <a:t>as well as the </a:t>
            </a:r>
            <a:r>
              <a:rPr lang="en-ZA" sz="1600" dirty="0" smtClean="0"/>
              <a:t>SADC-EU EPA.</a:t>
            </a:r>
            <a:endParaRPr lang="en-ZA" sz="1600" dirty="0"/>
          </a:p>
          <a:p>
            <a:pPr marL="0" indent="0" algn="just">
              <a:buNone/>
            </a:pPr>
            <a:endParaRPr lang="en-ZA" sz="1600" dirty="0"/>
          </a:p>
        </p:txBody>
      </p:sp>
      <p:sp>
        <p:nvSpPr>
          <p:cNvPr id="4" name="Slide Number Placeholder 3"/>
          <p:cNvSpPr>
            <a:spLocks noGrp="1"/>
          </p:cNvSpPr>
          <p:nvPr>
            <p:ph type="sldNum" sz="quarter" idx="10"/>
          </p:nvPr>
        </p:nvSpPr>
        <p:spPr/>
        <p:txBody>
          <a:bodyPr/>
          <a:lstStyle/>
          <a:p>
            <a:pPr>
              <a:defRPr/>
            </a:pPr>
            <a:fld id="{F2CB3425-A608-4DB0-A5F5-62865F22A3D5}" type="slidenum">
              <a:rPr lang="en-GB" smtClean="0"/>
              <a:pPr>
                <a:defRPr/>
              </a:pPr>
              <a:t>6</a:t>
            </a:fld>
            <a:endParaRPr lang="en-GB" dirty="0"/>
          </a:p>
        </p:txBody>
      </p:sp>
      <p:sp>
        <p:nvSpPr>
          <p:cNvPr id="5" name="Title 1"/>
          <p:cNvSpPr txBox="1">
            <a:spLocks/>
          </p:cNvSpPr>
          <p:nvPr/>
        </p:nvSpPr>
        <p:spPr bwMode="auto">
          <a:xfrm>
            <a:off x="611560" y="188641"/>
            <a:ext cx="7772400"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0" fontAlgn="base" hangingPunct="0">
              <a:spcBef>
                <a:spcPct val="0"/>
              </a:spcBef>
              <a:spcAft>
                <a:spcPct val="0"/>
              </a:spcAft>
              <a:defRPr sz="3200" b="1">
                <a:solidFill>
                  <a:schemeClr val="tx2"/>
                </a:solidFill>
                <a:latin typeface="Arial" charset="0"/>
              </a:defRPr>
            </a:lvl6pPr>
            <a:lvl7pPr marL="914400" algn="ctr" rtl="0" eaLnBrk="0" fontAlgn="base" hangingPunct="0">
              <a:spcBef>
                <a:spcPct val="0"/>
              </a:spcBef>
              <a:spcAft>
                <a:spcPct val="0"/>
              </a:spcAft>
              <a:defRPr sz="3200" b="1">
                <a:solidFill>
                  <a:schemeClr val="tx2"/>
                </a:solidFill>
                <a:latin typeface="Arial" charset="0"/>
              </a:defRPr>
            </a:lvl7pPr>
            <a:lvl8pPr marL="1371600" algn="ctr" rtl="0" eaLnBrk="0" fontAlgn="base" hangingPunct="0">
              <a:spcBef>
                <a:spcPct val="0"/>
              </a:spcBef>
              <a:spcAft>
                <a:spcPct val="0"/>
              </a:spcAft>
              <a:defRPr sz="3200" b="1">
                <a:solidFill>
                  <a:schemeClr val="tx2"/>
                </a:solidFill>
                <a:latin typeface="Arial" charset="0"/>
              </a:defRPr>
            </a:lvl8pPr>
            <a:lvl9pPr marL="1828800" algn="ctr" rtl="0" eaLnBrk="0" fontAlgn="base" hangingPunct="0">
              <a:spcBef>
                <a:spcPct val="0"/>
              </a:spcBef>
              <a:spcAft>
                <a:spcPct val="0"/>
              </a:spcAft>
              <a:defRPr sz="3200" b="1">
                <a:solidFill>
                  <a:schemeClr val="tx2"/>
                </a:solidFill>
                <a:latin typeface="Arial" charset="0"/>
              </a:defRPr>
            </a:lvl9pPr>
          </a:lstStyle>
          <a:p>
            <a:r>
              <a:rPr lang="en-US" sz="2400" kern="0" dirty="0" smtClean="0">
                <a:solidFill>
                  <a:schemeClr val="tx1"/>
                </a:solidFill>
              </a:rPr>
              <a:t>IMPLICATIONS OF </a:t>
            </a:r>
            <a:r>
              <a:rPr lang="en-US" sz="2400" kern="0" dirty="0" err="1" smtClean="0">
                <a:solidFill>
                  <a:schemeClr val="tx1"/>
                </a:solidFill>
              </a:rPr>
              <a:t>BREXIT</a:t>
            </a:r>
            <a:r>
              <a:rPr lang="en-US" sz="2400" kern="0" dirty="0" smtClean="0">
                <a:solidFill>
                  <a:schemeClr val="tx1"/>
                </a:solidFill>
              </a:rPr>
              <a:t> FOR SA</a:t>
            </a:r>
            <a:endParaRPr lang="en-ZA" sz="2400" kern="0" dirty="0">
              <a:solidFill>
                <a:schemeClr val="tx1"/>
              </a:solidFill>
            </a:endParaRPr>
          </a:p>
        </p:txBody>
      </p:sp>
    </p:spTree>
    <p:extLst>
      <p:ext uri="{BB962C8B-B14F-4D97-AF65-F5344CB8AC3E}">
        <p14:creationId xmlns:p14="http://schemas.microsoft.com/office/powerpoint/2010/main" xmlns="" val="151685199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08720"/>
            <a:ext cx="8229600" cy="4680520"/>
          </a:xfrm>
        </p:spPr>
        <p:txBody>
          <a:bodyPr/>
          <a:lstStyle/>
          <a:p>
            <a:pPr marL="285750" lvl="1">
              <a:buFont typeface="Wingdings" panose="05000000000000000000" pitchFamily="2" charset="2"/>
              <a:buChar char="§"/>
            </a:pPr>
            <a:r>
              <a:rPr lang="en-ZA" sz="1600" dirty="0" smtClean="0"/>
              <a:t>The </a:t>
            </a:r>
            <a:r>
              <a:rPr lang="en-ZA" sz="1600" dirty="0"/>
              <a:t>procedure to withdraw membership from the </a:t>
            </a:r>
            <a:r>
              <a:rPr lang="en-ZA" sz="1600" dirty="0" smtClean="0"/>
              <a:t>EU is </a:t>
            </a:r>
            <a:r>
              <a:rPr lang="en-ZA" sz="1600" dirty="0"/>
              <a:t>based on Article 50 of the </a:t>
            </a:r>
            <a:r>
              <a:rPr lang="en-ZA" sz="1600" dirty="0" smtClean="0"/>
              <a:t>Lisbon Treaty, </a:t>
            </a:r>
            <a:r>
              <a:rPr lang="en-ZA" sz="1600" dirty="0"/>
              <a:t>which states that Member States who wish to leave the </a:t>
            </a:r>
            <a:r>
              <a:rPr lang="en-ZA" sz="1600" dirty="0" smtClean="0"/>
              <a:t>Union </a:t>
            </a:r>
            <a:r>
              <a:rPr lang="en-ZA" sz="1600" dirty="0"/>
              <a:t>must first negotiate the terms of their </a:t>
            </a:r>
            <a:r>
              <a:rPr lang="en-ZA" sz="1600" dirty="0" smtClean="0"/>
              <a:t>exit.</a:t>
            </a:r>
          </a:p>
          <a:p>
            <a:pPr marL="285750" lvl="1">
              <a:buFont typeface="Wingdings" panose="05000000000000000000" pitchFamily="2" charset="2"/>
              <a:buChar char="§"/>
            </a:pPr>
            <a:endParaRPr lang="en-ZA" sz="1000" dirty="0" smtClean="0"/>
          </a:p>
          <a:p>
            <a:pPr marL="285750" lvl="1">
              <a:buFont typeface="Wingdings" panose="05000000000000000000" pitchFamily="2" charset="2"/>
              <a:buChar char="§"/>
            </a:pPr>
            <a:r>
              <a:rPr lang="en-ZA" sz="1600" dirty="0" smtClean="0"/>
              <a:t>This </a:t>
            </a:r>
            <a:r>
              <a:rPr lang="en-ZA" sz="1600" dirty="0"/>
              <a:t>process </a:t>
            </a:r>
            <a:r>
              <a:rPr lang="en-ZA" sz="1600" dirty="0" smtClean="0"/>
              <a:t>takes </a:t>
            </a:r>
            <a:r>
              <a:rPr lang="en-ZA" sz="1600" dirty="0"/>
              <a:t>up to two </a:t>
            </a:r>
            <a:r>
              <a:rPr lang="en-ZA" sz="1600" dirty="0" smtClean="0"/>
              <a:t>years and </a:t>
            </a:r>
            <a:r>
              <a:rPr lang="en-ZA" sz="1600" b="1" u="sng" dirty="0" smtClean="0"/>
              <a:t>is triggered only</a:t>
            </a:r>
            <a:r>
              <a:rPr lang="en-ZA" sz="1600" dirty="0" smtClean="0"/>
              <a:t> once the country leaving invokes Article 50. Prime Minister May </a:t>
            </a:r>
            <a:r>
              <a:rPr lang="en-ZA" sz="1600" dirty="0"/>
              <a:t>has been clear that the UK will not do so before the end of 2016</a:t>
            </a:r>
            <a:r>
              <a:rPr lang="en-ZA" sz="1600" dirty="0" smtClean="0"/>
              <a:t>.</a:t>
            </a:r>
          </a:p>
          <a:p>
            <a:pPr marL="285750" lvl="1">
              <a:buFont typeface="Wingdings" panose="05000000000000000000" pitchFamily="2" charset="2"/>
              <a:buChar char="§"/>
            </a:pPr>
            <a:endParaRPr lang="en-ZA" sz="1000" dirty="0" smtClean="0"/>
          </a:p>
          <a:p>
            <a:pPr marL="285750" lvl="1">
              <a:buFont typeface="Wingdings" panose="05000000000000000000" pitchFamily="2" charset="2"/>
              <a:buChar char="§"/>
            </a:pPr>
            <a:r>
              <a:rPr lang="en-ZA" sz="1600" dirty="0"/>
              <a:t>If no agreement is reached within two </a:t>
            </a:r>
            <a:r>
              <a:rPr lang="en-ZA" sz="1600" dirty="0" smtClean="0"/>
              <a:t>years the exit from the EU is automatic. Alternatively the parties could agree to extend the negotiating period.</a:t>
            </a:r>
          </a:p>
          <a:p>
            <a:pPr marL="285750" lvl="1">
              <a:buFont typeface="Wingdings" panose="05000000000000000000" pitchFamily="2" charset="2"/>
              <a:buChar char="§"/>
            </a:pPr>
            <a:endParaRPr lang="en-ZA" sz="1000" dirty="0"/>
          </a:p>
          <a:p>
            <a:pPr marL="285750" lvl="1">
              <a:buFont typeface="Wingdings" panose="05000000000000000000" pitchFamily="2" charset="2"/>
              <a:buChar char="§"/>
            </a:pPr>
            <a:r>
              <a:rPr lang="en-ZA" sz="1600" dirty="0" smtClean="0"/>
              <a:t>Prime Minister May has meanwhile appointed prominent “Leave-” and “Remain-Campaigners” in her new Cabinet. Boris Johnson (Leave) was appointed as </a:t>
            </a:r>
            <a:r>
              <a:rPr lang="en-ZA" sz="1600" dirty="0"/>
              <a:t>the Foreign </a:t>
            </a:r>
            <a:r>
              <a:rPr lang="en-ZA" sz="1600" dirty="0" smtClean="0"/>
              <a:t>Secretary, and Mr David Davis (Leave) was put in charge of a new </a:t>
            </a:r>
            <a:r>
              <a:rPr lang="en-ZA" sz="1600" dirty="0"/>
              <a:t>“</a:t>
            </a:r>
            <a:r>
              <a:rPr lang="en-ZA" sz="1600" dirty="0" err="1"/>
              <a:t>Brexit</a:t>
            </a:r>
            <a:r>
              <a:rPr lang="en-ZA" sz="1600" dirty="0"/>
              <a:t>” </a:t>
            </a:r>
            <a:r>
              <a:rPr lang="en-ZA" sz="1600" dirty="0" smtClean="0"/>
              <a:t>Ministry. Phillip Hammond (Remain) was appointed as </a:t>
            </a:r>
            <a:r>
              <a:rPr lang="en-ZA" sz="1600" dirty="0"/>
              <a:t>Chancellor of the </a:t>
            </a:r>
            <a:r>
              <a:rPr lang="en-ZA" sz="1600" dirty="0" smtClean="0"/>
              <a:t>Exchequer.</a:t>
            </a:r>
          </a:p>
          <a:p>
            <a:pPr marL="0" lvl="1" indent="0">
              <a:buNone/>
            </a:pPr>
            <a:endParaRPr lang="en-ZA" sz="1000" dirty="0" smtClean="0"/>
          </a:p>
          <a:p>
            <a:pPr marL="285750" lvl="1">
              <a:buFont typeface="Wingdings" panose="05000000000000000000" pitchFamily="2" charset="2"/>
              <a:buChar char="§"/>
            </a:pPr>
            <a:r>
              <a:rPr lang="en-ZA" sz="1600" dirty="0" smtClean="0"/>
              <a:t>In </a:t>
            </a:r>
            <a:r>
              <a:rPr lang="en-ZA" sz="1600" dirty="0"/>
              <a:t>the interim, the </a:t>
            </a:r>
            <a:r>
              <a:rPr lang="en-ZA" sz="1600" dirty="0" smtClean="0"/>
              <a:t>UK will </a:t>
            </a:r>
            <a:r>
              <a:rPr lang="en-ZA" sz="1600" dirty="0"/>
              <a:t>continue to be a full </a:t>
            </a:r>
            <a:r>
              <a:rPr lang="en-ZA" sz="1600" dirty="0" smtClean="0"/>
              <a:t>EU Member </a:t>
            </a:r>
            <a:r>
              <a:rPr lang="en-ZA" sz="1600" dirty="0"/>
              <a:t>State, bound by the bloc's rules and treaties. </a:t>
            </a:r>
            <a:endParaRPr lang="en-ZA" sz="1600" dirty="0" smtClean="0"/>
          </a:p>
        </p:txBody>
      </p:sp>
      <p:sp>
        <p:nvSpPr>
          <p:cNvPr id="4" name="Slide Number Placeholder 3"/>
          <p:cNvSpPr>
            <a:spLocks noGrp="1"/>
          </p:cNvSpPr>
          <p:nvPr>
            <p:ph type="sldNum" sz="quarter" idx="10"/>
          </p:nvPr>
        </p:nvSpPr>
        <p:spPr/>
        <p:txBody>
          <a:bodyPr/>
          <a:lstStyle/>
          <a:p>
            <a:pPr>
              <a:defRPr/>
            </a:pPr>
            <a:fld id="{F2CB3425-A608-4DB0-A5F5-62865F22A3D5}" type="slidenum">
              <a:rPr lang="en-GB" smtClean="0"/>
              <a:pPr>
                <a:defRPr/>
              </a:pPr>
              <a:t>7</a:t>
            </a:fld>
            <a:endParaRPr lang="en-GB" dirty="0"/>
          </a:p>
        </p:txBody>
      </p:sp>
      <p:sp>
        <p:nvSpPr>
          <p:cNvPr id="6" name="Title 1"/>
          <p:cNvSpPr txBox="1">
            <a:spLocks/>
          </p:cNvSpPr>
          <p:nvPr/>
        </p:nvSpPr>
        <p:spPr bwMode="auto">
          <a:xfrm>
            <a:off x="611560" y="188641"/>
            <a:ext cx="7772400" cy="5760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Arial" charset="0"/>
              </a:defRPr>
            </a:lvl2pPr>
            <a:lvl3pPr algn="ctr" rtl="0" eaLnBrk="0" fontAlgn="base" hangingPunct="0">
              <a:spcBef>
                <a:spcPct val="0"/>
              </a:spcBef>
              <a:spcAft>
                <a:spcPct val="0"/>
              </a:spcAft>
              <a:defRPr sz="3200" b="1">
                <a:solidFill>
                  <a:schemeClr val="tx2"/>
                </a:solidFill>
                <a:latin typeface="Arial" charset="0"/>
              </a:defRPr>
            </a:lvl3pPr>
            <a:lvl4pPr algn="ctr" rtl="0" eaLnBrk="0" fontAlgn="base" hangingPunct="0">
              <a:spcBef>
                <a:spcPct val="0"/>
              </a:spcBef>
              <a:spcAft>
                <a:spcPct val="0"/>
              </a:spcAft>
              <a:defRPr sz="3200" b="1">
                <a:solidFill>
                  <a:schemeClr val="tx2"/>
                </a:solidFill>
                <a:latin typeface="Arial" charset="0"/>
              </a:defRPr>
            </a:lvl4pPr>
            <a:lvl5pPr algn="ctr" rtl="0" eaLnBrk="0" fontAlgn="base" hangingPunct="0">
              <a:spcBef>
                <a:spcPct val="0"/>
              </a:spcBef>
              <a:spcAft>
                <a:spcPct val="0"/>
              </a:spcAft>
              <a:defRPr sz="3200" b="1">
                <a:solidFill>
                  <a:schemeClr val="tx2"/>
                </a:solidFill>
                <a:latin typeface="Arial" charset="0"/>
              </a:defRPr>
            </a:lvl5pPr>
            <a:lvl6pPr marL="457200" algn="ctr" rtl="0" eaLnBrk="0" fontAlgn="base" hangingPunct="0">
              <a:spcBef>
                <a:spcPct val="0"/>
              </a:spcBef>
              <a:spcAft>
                <a:spcPct val="0"/>
              </a:spcAft>
              <a:defRPr sz="3200" b="1">
                <a:solidFill>
                  <a:schemeClr val="tx2"/>
                </a:solidFill>
                <a:latin typeface="Arial" charset="0"/>
              </a:defRPr>
            </a:lvl6pPr>
            <a:lvl7pPr marL="914400" algn="ctr" rtl="0" eaLnBrk="0" fontAlgn="base" hangingPunct="0">
              <a:spcBef>
                <a:spcPct val="0"/>
              </a:spcBef>
              <a:spcAft>
                <a:spcPct val="0"/>
              </a:spcAft>
              <a:defRPr sz="3200" b="1">
                <a:solidFill>
                  <a:schemeClr val="tx2"/>
                </a:solidFill>
                <a:latin typeface="Arial" charset="0"/>
              </a:defRPr>
            </a:lvl7pPr>
            <a:lvl8pPr marL="1371600" algn="ctr" rtl="0" eaLnBrk="0" fontAlgn="base" hangingPunct="0">
              <a:spcBef>
                <a:spcPct val="0"/>
              </a:spcBef>
              <a:spcAft>
                <a:spcPct val="0"/>
              </a:spcAft>
              <a:defRPr sz="3200" b="1">
                <a:solidFill>
                  <a:schemeClr val="tx2"/>
                </a:solidFill>
                <a:latin typeface="Arial" charset="0"/>
              </a:defRPr>
            </a:lvl8pPr>
            <a:lvl9pPr marL="1828800" algn="ctr" rtl="0" eaLnBrk="0" fontAlgn="base" hangingPunct="0">
              <a:spcBef>
                <a:spcPct val="0"/>
              </a:spcBef>
              <a:spcAft>
                <a:spcPct val="0"/>
              </a:spcAft>
              <a:defRPr sz="3200" b="1">
                <a:solidFill>
                  <a:schemeClr val="tx2"/>
                </a:solidFill>
                <a:latin typeface="Arial" charset="0"/>
              </a:defRPr>
            </a:lvl9pPr>
          </a:lstStyle>
          <a:p>
            <a:r>
              <a:rPr lang="en-US" sz="2400" kern="0" dirty="0" smtClean="0">
                <a:solidFill>
                  <a:schemeClr val="tx1"/>
                </a:solidFill>
              </a:rPr>
              <a:t>WAY FORWARD FOR THE UK</a:t>
            </a:r>
            <a:endParaRPr lang="en-ZA" sz="2400" kern="0" dirty="0">
              <a:solidFill>
                <a:schemeClr val="tx1"/>
              </a:solidFill>
            </a:endParaRPr>
          </a:p>
        </p:txBody>
      </p:sp>
    </p:spTree>
    <p:extLst>
      <p:ext uri="{BB962C8B-B14F-4D97-AF65-F5344CB8AC3E}">
        <p14:creationId xmlns:p14="http://schemas.microsoft.com/office/powerpoint/2010/main" xmlns="" val="326880837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a:p>
          <a:p>
            <a:pPr marL="0" indent="0" algn="ctr">
              <a:buNone/>
            </a:pPr>
            <a:r>
              <a:rPr lang="en-US" sz="6000" dirty="0" smtClean="0"/>
              <a:t>THANK YOU</a:t>
            </a:r>
          </a:p>
        </p:txBody>
      </p:sp>
      <p:sp>
        <p:nvSpPr>
          <p:cNvPr id="4" name="Slide Number Placeholder 3"/>
          <p:cNvSpPr>
            <a:spLocks noGrp="1"/>
          </p:cNvSpPr>
          <p:nvPr>
            <p:ph type="sldNum" sz="quarter" idx="10"/>
          </p:nvPr>
        </p:nvSpPr>
        <p:spPr/>
        <p:txBody>
          <a:bodyPr/>
          <a:lstStyle/>
          <a:p>
            <a:pPr>
              <a:defRPr/>
            </a:pPr>
            <a:fld id="{F2CB3425-A608-4DB0-A5F5-62865F22A3D5}" type="slidenum">
              <a:rPr lang="en-GB" smtClean="0"/>
              <a:pPr>
                <a:defRPr/>
              </a:pPr>
              <a:t>8</a:t>
            </a:fld>
            <a:endParaRPr lang="en-GB" dirty="0"/>
          </a:p>
        </p:txBody>
      </p:sp>
    </p:spTree>
    <p:extLst>
      <p:ext uri="{BB962C8B-B14F-4D97-AF65-F5344CB8AC3E}">
        <p14:creationId xmlns:p14="http://schemas.microsoft.com/office/powerpoint/2010/main" xmlns="" val="3653995910"/>
      </p:ext>
    </p:extLst>
  </p:cSld>
  <p:clrMapOvr>
    <a:masterClrMapping/>
  </p:clrMapOvr>
  <p:transition/>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DICO Presentation</Template>
  <TotalTime>15034</TotalTime>
  <Words>1040</Words>
  <Application>Microsoft Office PowerPoint</Application>
  <PresentationFormat>On-screen Show (4:3)</PresentationFormat>
  <Paragraphs>75</Paragraphs>
  <Slides>8</Slides>
  <Notes>3</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1_Blank Presentation</vt:lpstr>
      <vt:lpstr>Blank Presentation</vt:lpstr>
      <vt:lpstr>Slide 1</vt:lpstr>
      <vt:lpstr>BACKGROUND ON BREXIT</vt:lpstr>
      <vt:lpstr>Slide 3</vt:lpstr>
      <vt:lpstr>Slide 4</vt:lpstr>
      <vt:lpstr>Slide 5</vt:lpstr>
      <vt:lpstr>Slide 6</vt:lpstr>
      <vt:lpstr>Slide 7</vt:lpstr>
      <vt:lpstr>Slide 8</vt:lpstr>
    </vt:vector>
  </TitlesOfParts>
  <Company>Department of Foreign Affairs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DercksenD@dirco.gov.za</dc:creator>
  <cp:lastModifiedBy>PUMZA</cp:lastModifiedBy>
  <cp:revision>1478</cp:revision>
  <cp:lastPrinted>2014-10-28T07:06:55Z</cp:lastPrinted>
  <dcterms:created xsi:type="dcterms:W3CDTF">2009-11-12T13:32:21Z</dcterms:created>
  <dcterms:modified xsi:type="dcterms:W3CDTF">2016-09-02T07:48:25Z</dcterms:modified>
</cp:coreProperties>
</file>