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48" r:id="rId2"/>
  </p:sldMasterIdLst>
  <p:notesMasterIdLst>
    <p:notesMasterId r:id="rId29"/>
  </p:notesMasterIdLst>
  <p:handoutMasterIdLst>
    <p:handoutMasterId r:id="rId30"/>
  </p:handoutMasterIdLst>
  <p:sldIdLst>
    <p:sldId id="256" r:id="rId3"/>
    <p:sldId id="391" r:id="rId4"/>
    <p:sldId id="369" r:id="rId5"/>
    <p:sldId id="347" r:id="rId6"/>
    <p:sldId id="434" r:id="rId7"/>
    <p:sldId id="428" r:id="rId8"/>
    <p:sldId id="432" r:id="rId9"/>
    <p:sldId id="431" r:id="rId10"/>
    <p:sldId id="448" r:id="rId11"/>
    <p:sldId id="449" r:id="rId12"/>
    <p:sldId id="450" r:id="rId13"/>
    <p:sldId id="451" r:id="rId14"/>
    <p:sldId id="452" r:id="rId15"/>
    <p:sldId id="453" r:id="rId16"/>
    <p:sldId id="447" r:id="rId17"/>
    <p:sldId id="454" r:id="rId18"/>
    <p:sldId id="455" r:id="rId19"/>
    <p:sldId id="456" r:id="rId20"/>
    <p:sldId id="411" r:id="rId21"/>
    <p:sldId id="436" r:id="rId22"/>
    <p:sldId id="437" r:id="rId23"/>
    <p:sldId id="355" r:id="rId24"/>
    <p:sldId id="433" r:id="rId25"/>
    <p:sldId id="427" r:id="rId26"/>
    <p:sldId id="435" r:id="rId27"/>
    <p:sldId id="260" r:id="rId2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0099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0099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0099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0099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00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00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00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00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0099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9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23" autoAdjust="0"/>
    <p:restoredTop sz="81988" autoAdjust="0"/>
  </p:normalViewPr>
  <p:slideViewPr>
    <p:cSldViewPr>
      <p:cViewPr varScale="1">
        <p:scale>
          <a:sx n="95" d="100"/>
          <a:sy n="95" d="100"/>
        </p:scale>
        <p:origin x="-20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esktop\EAAB\TITLE%20RESTORATION%20PROJ\TRP%20Overall%20Progr%20Dbrd%2016052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esktop\EAAB\TITLE%20RESTORATION%20PROJ\TRP%20Mgt%20Dashbrd%20TM%2016070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psf\Home\Desktop\EAAB\TITLE%20RESTORATION%20PROJ\TRP%20Overall%20Progr%20Dbrd%20160526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psf\Home\Desktop\EAAB\TITLE%20RESTORATION%20PROJ\TRP%20Mgt%20Dashbrd%20TM%2016070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26"/>
  <c:chart>
    <c:title>
      <c:tx>
        <c:rich>
          <a:bodyPr/>
          <a:lstStyle/>
          <a:p>
            <a:pPr>
              <a:defRPr/>
            </a:pPr>
            <a:r>
              <a:rPr lang="en-ZA" sz="1000"/>
              <a:t>Title</a:t>
            </a:r>
            <a:r>
              <a:rPr lang="en-ZA" sz="1000" baseline="0"/>
              <a:t> deeds progress as at 31 March 2016 - National</a:t>
            </a:r>
            <a:endParaRPr lang="en-ZA" sz="10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Analysis!$B$29</c:f>
              <c:strCache>
                <c:ptCount val="1"/>
                <c:pt idx="0">
                  <c:v>Backlog as at July 2014</c:v>
                </c:pt>
              </c:strCache>
            </c:strRef>
          </c:tx>
          <c:dLbls>
            <c:showVal val="1"/>
          </c:dLbls>
          <c:cat>
            <c:strRef>
              <c:f>Analysis!$A$30</c:f>
              <c:strCache>
                <c:ptCount val="1"/>
                <c:pt idx="0">
                  <c:v>NATIONAL</c:v>
                </c:pt>
              </c:strCache>
            </c:strRef>
          </c:cat>
          <c:val>
            <c:numRef>
              <c:f>Analysis!$B$30</c:f>
              <c:numCache>
                <c:formatCode>#,##0</c:formatCode>
                <c:ptCount val="1"/>
                <c:pt idx="0">
                  <c:v>818262</c:v>
                </c:pt>
              </c:numCache>
            </c:numRef>
          </c:val>
        </c:ser>
        <c:ser>
          <c:idx val="1"/>
          <c:order val="1"/>
          <c:tx>
            <c:strRef>
              <c:f>Analysis!$C$29</c:f>
              <c:strCache>
                <c:ptCount val="1"/>
                <c:pt idx="0">
                  <c:v>2014/2015 Delivery</c:v>
                </c:pt>
              </c:strCache>
            </c:strRef>
          </c:tx>
          <c:dLbls>
            <c:showVal val="1"/>
          </c:dLbls>
          <c:cat>
            <c:strRef>
              <c:f>Analysis!$A$30</c:f>
              <c:strCache>
                <c:ptCount val="1"/>
                <c:pt idx="0">
                  <c:v>NATIONAL</c:v>
                </c:pt>
              </c:strCache>
            </c:strRef>
          </c:cat>
          <c:val>
            <c:numRef>
              <c:f>Analysis!$C$30</c:f>
              <c:numCache>
                <c:formatCode>#,##0</c:formatCode>
                <c:ptCount val="1"/>
                <c:pt idx="0">
                  <c:v>57060</c:v>
                </c:pt>
              </c:numCache>
            </c:numRef>
          </c:val>
        </c:ser>
        <c:ser>
          <c:idx val="2"/>
          <c:order val="2"/>
          <c:tx>
            <c:strRef>
              <c:f>Analysis!$D$29</c:f>
              <c:strCache>
                <c:ptCount val="1"/>
                <c:pt idx="0">
                  <c:v>2015/2016 Delivery</c:v>
                </c:pt>
              </c:strCache>
            </c:strRef>
          </c:tx>
          <c:dLbls>
            <c:showVal val="1"/>
          </c:dLbls>
          <c:cat>
            <c:strRef>
              <c:f>Analysis!$A$30</c:f>
              <c:strCache>
                <c:ptCount val="1"/>
                <c:pt idx="0">
                  <c:v>NATIONAL</c:v>
                </c:pt>
              </c:strCache>
            </c:strRef>
          </c:cat>
          <c:val>
            <c:numRef>
              <c:f>Analysis!$D$30</c:f>
              <c:numCache>
                <c:formatCode>#,##0</c:formatCode>
                <c:ptCount val="1"/>
                <c:pt idx="0">
                  <c:v>60056</c:v>
                </c:pt>
              </c:numCache>
            </c:numRef>
          </c:val>
        </c:ser>
        <c:ser>
          <c:idx val="3"/>
          <c:order val="3"/>
          <c:tx>
            <c:strRef>
              <c:f>Analysis!$E$29</c:f>
              <c:strCache>
                <c:ptCount val="1"/>
                <c:pt idx="0">
                  <c:v>Backlog as at 31 March 2016</c:v>
                </c:pt>
              </c:strCache>
            </c:strRef>
          </c:tx>
          <c:dLbls>
            <c:showVal val="1"/>
          </c:dLbls>
          <c:cat>
            <c:strRef>
              <c:f>Analysis!$A$30</c:f>
              <c:strCache>
                <c:ptCount val="1"/>
                <c:pt idx="0">
                  <c:v>NATIONAL</c:v>
                </c:pt>
              </c:strCache>
            </c:strRef>
          </c:cat>
          <c:val>
            <c:numRef>
              <c:f>Analysis!$E$30</c:f>
              <c:numCache>
                <c:formatCode>#,##0</c:formatCode>
                <c:ptCount val="1"/>
                <c:pt idx="0">
                  <c:v>701146</c:v>
                </c:pt>
              </c:numCache>
            </c:numRef>
          </c:val>
        </c:ser>
        <c:dLbls/>
        <c:axId val="63527168"/>
        <c:axId val="63537152"/>
      </c:barChart>
      <c:catAx>
        <c:axId val="63527168"/>
        <c:scaling>
          <c:orientation val="minMax"/>
        </c:scaling>
        <c:delete val="1"/>
        <c:axPos val="b"/>
        <c:tickLblPos val="none"/>
        <c:crossAx val="63537152"/>
        <c:crosses val="autoZero"/>
        <c:auto val="1"/>
        <c:lblAlgn val="ctr"/>
        <c:lblOffset val="100"/>
      </c:catAx>
      <c:valAx>
        <c:axId val="63537152"/>
        <c:scaling>
          <c:orientation val="minMax"/>
        </c:scaling>
        <c:delete val="1"/>
        <c:axPos val="l"/>
        <c:numFmt formatCode="#,##0" sourceLinked="1"/>
        <c:tickLblPos val="none"/>
        <c:crossAx val="6352716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26"/>
  <c:chart>
    <c:title>
      <c:tx>
        <c:rich>
          <a:bodyPr/>
          <a:lstStyle/>
          <a:p>
            <a:pPr>
              <a:defRPr/>
            </a:pPr>
            <a:r>
              <a:rPr lang="en-ZA" sz="1200"/>
              <a:t>Title deeds backlog progress 2016/2017 - National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Analysis!$A$8</c:f>
              <c:strCache>
                <c:ptCount val="1"/>
                <c:pt idx="0">
                  <c:v>Target</c:v>
                </c:pt>
              </c:strCache>
            </c:strRef>
          </c:tx>
          <c:dLbls>
            <c:dLbl>
              <c:idx val="0"/>
              <c:layout>
                <c:manualLayout>
                  <c:x val="-6.2266782425304402E-2"/>
                  <c:y val="2.9399824006171599E-2"/>
                </c:manualLayout>
              </c:layout>
              <c:showVal val="1"/>
            </c:dLbl>
            <c:dLbl>
              <c:idx val="1"/>
              <c:layout>
                <c:manualLayout>
                  <c:x val="-9.3400173637956496E-2"/>
                  <c:y val="-6.9824582014657702E-2"/>
                </c:manualLayout>
              </c:layout>
              <c:showVal val="1"/>
            </c:dLbl>
            <c:dLbl>
              <c:idx val="2"/>
              <c:layout>
                <c:manualLayout>
                  <c:x val="-8.1425792402321104E-2"/>
                  <c:y val="-5.5124670011571807E-2"/>
                </c:manualLayout>
              </c:layout>
              <c:showVal val="1"/>
            </c:dLbl>
            <c:dLbl>
              <c:idx val="3"/>
              <c:layout>
                <c:manualLayout>
                  <c:x val="-6.4661658672431496E-2"/>
                  <c:y val="-6.6149604013886198E-2"/>
                </c:manualLayout>
              </c:layout>
              <c:showVal val="1"/>
            </c:dLbl>
            <c:numFmt formatCode="#" sourceLinked="0"/>
            <c:showVal val="1"/>
          </c:dLbls>
          <c:cat>
            <c:strRef>
              <c:f>Analysis!$B$7:$F$7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Analysis!$B$8:$F$8</c:f>
              <c:numCache>
                <c:formatCode>_ * #.##0_ ;_ * \-#.##0_ ;_ * "-"??_ ;_ @_ </c:formatCode>
                <c:ptCount val="5"/>
                <c:pt idx="0">
                  <c:v>57060</c:v>
                </c:pt>
                <c:pt idx="1">
                  <c:v>125643</c:v>
                </c:pt>
                <c:pt idx="2">
                  <c:v>332789</c:v>
                </c:pt>
                <c:pt idx="3">
                  <c:v>507510.5</c:v>
                </c:pt>
                <c:pt idx="4">
                  <c:v>682232</c:v>
                </c:pt>
              </c:numCache>
            </c:numRef>
          </c:val>
        </c:ser>
        <c:ser>
          <c:idx val="1"/>
          <c:order val="1"/>
          <c:tx>
            <c:strRef>
              <c:f>Analysis!$A$9</c:f>
              <c:strCache>
                <c:ptCount val="1"/>
                <c:pt idx="0">
                  <c:v>Actual</c:v>
                </c:pt>
              </c:strCache>
            </c:strRef>
          </c:tx>
          <c:dLbls>
            <c:dLbl>
              <c:idx val="0"/>
              <c:layout>
                <c:manualLayout>
                  <c:x val="-6.2266782425304402E-2"/>
                  <c:y val="-6.2474626013114806E-2"/>
                </c:manualLayout>
              </c:layout>
              <c:showVal val="1"/>
            </c:dLbl>
            <c:dLbl>
              <c:idx val="1"/>
              <c:layout>
                <c:manualLayout>
                  <c:x val="-6.2266782425304402E-2"/>
                  <c:y val="6.2474626013114806E-2"/>
                </c:manualLayout>
              </c:layout>
              <c:showVal val="1"/>
            </c:dLbl>
            <c:dLbl>
              <c:idx val="2"/>
              <c:numFmt formatCode="#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dLbl>
            <c:showVal val="1"/>
          </c:dLbls>
          <c:cat>
            <c:strRef>
              <c:f>Analysis!$B$7:$F$7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Analysis!$B$9:$F$9</c:f>
              <c:numCache>
                <c:formatCode>_ * #.##0_ ;_ * \-#.##0_ ;_ * "-"??_ ;_ @_ </c:formatCode>
                <c:ptCount val="5"/>
                <c:pt idx="0">
                  <c:v>57060</c:v>
                </c:pt>
                <c:pt idx="1">
                  <c:v>117116</c:v>
                </c:pt>
                <c:pt idx="2">
                  <c:v>170887</c:v>
                </c:pt>
              </c:numCache>
            </c:numRef>
          </c:val>
        </c:ser>
        <c:dLbls/>
        <c:marker val="1"/>
        <c:axId val="63576704"/>
        <c:axId val="63586688"/>
      </c:lineChart>
      <c:catAx>
        <c:axId val="63576704"/>
        <c:scaling>
          <c:orientation val="minMax"/>
        </c:scaling>
        <c:axPos val="b"/>
        <c:tickLblPos val="nextTo"/>
        <c:crossAx val="63586688"/>
        <c:crosses val="autoZero"/>
        <c:auto val="1"/>
        <c:lblAlgn val="ctr"/>
        <c:lblOffset val="100"/>
      </c:catAx>
      <c:valAx>
        <c:axId val="63586688"/>
        <c:scaling>
          <c:orientation val="minMax"/>
        </c:scaling>
        <c:delete val="1"/>
        <c:axPos val="l"/>
        <c:numFmt formatCode="_ * #.##0_ ;_ * \-#.##0_ ;_ * &quot;-&quot;??_ ;_ @_ " sourceLinked="1"/>
        <c:tickLblPos val="none"/>
        <c:crossAx val="6357670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ZA" sz="900" baseline="0"/>
              <a:t>Title Deeds Project Progress as at 31 March 2016 - Total</a:t>
            </a:r>
            <a:endParaRPr lang="en-ZA" sz="900"/>
          </a:p>
        </c:rich>
      </c:tx>
      <c:layout/>
    </c:title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Analysis!$B$34</c:f>
              <c:strCache>
                <c:ptCount val="1"/>
                <c:pt idx="0">
                  <c:v>Right Cap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Analysis!$A$35:$A$44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GT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  <c:pt idx="9">
                  <c:v>NATIONAL</c:v>
                </c:pt>
              </c:strCache>
            </c:strRef>
          </c:cat>
          <c:val>
            <c:numRef>
              <c:f>Analysis!$B$35:$B$44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Analysis!$C$34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</c:dLbls>
          <c:cat>
            <c:strRef>
              <c:f>Analysis!$A$35:$A$44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GT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  <c:pt idx="9">
                  <c:v>NATIONAL</c:v>
                </c:pt>
              </c:strCache>
            </c:strRef>
          </c:cat>
          <c:val>
            <c:numRef>
              <c:f>Analysis!$C$35:$C$44</c:f>
              <c:numCache>
                <c:formatCode>0%</c:formatCode>
                <c:ptCount val="10"/>
                <c:pt idx="0">
                  <c:v>0.141383467643246</c:v>
                </c:pt>
                <c:pt idx="1">
                  <c:v>0.10098221328787002</c:v>
                </c:pt>
                <c:pt idx="2">
                  <c:v>0.15593412628009004</c:v>
                </c:pt>
                <c:pt idx="3">
                  <c:v>5.2704446052673014E-2</c:v>
                </c:pt>
                <c:pt idx="4">
                  <c:v>6.3268146540539305E-2</c:v>
                </c:pt>
                <c:pt idx="5">
                  <c:v>0.16268879586790999</c:v>
                </c:pt>
                <c:pt idx="6">
                  <c:v>9.3562850782303308E-2</c:v>
                </c:pt>
                <c:pt idx="7">
                  <c:v>8.386524315195933E-3</c:v>
                </c:pt>
                <c:pt idx="8">
                  <c:v>0.50491308592511785</c:v>
                </c:pt>
                <c:pt idx="9">
                  <c:v>0.14312775125815397</c:v>
                </c:pt>
              </c:numCache>
            </c:numRef>
          </c:val>
        </c:ser>
        <c:ser>
          <c:idx val="2"/>
          <c:order val="2"/>
          <c:tx>
            <c:strRef>
              <c:f>Analysis!$D$34</c:f>
              <c:strCache>
                <c:ptCount val="1"/>
                <c:pt idx="0">
                  <c:v>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cat>
            <c:strRef>
              <c:f>Analysis!$A$35:$A$44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GT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  <c:pt idx="9">
                  <c:v>NATIONAL</c:v>
                </c:pt>
              </c:strCache>
            </c:strRef>
          </c:cat>
          <c:val>
            <c:numRef>
              <c:f>Analysis!$D$35:$D$44</c:f>
              <c:numCache>
                <c:formatCode>0%</c:formatCode>
                <c:ptCount val="10"/>
                <c:pt idx="0">
                  <c:v>0.85861653235675395</c:v>
                </c:pt>
                <c:pt idx="1">
                  <c:v>0.89901778671212973</c:v>
                </c:pt>
                <c:pt idx="2">
                  <c:v>0.84406587371991004</c:v>
                </c:pt>
                <c:pt idx="3">
                  <c:v>0.94729555394732701</c:v>
                </c:pt>
                <c:pt idx="4">
                  <c:v>0.93673185345946119</c:v>
                </c:pt>
                <c:pt idx="5">
                  <c:v>0.83731120413209004</c:v>
                </c:pt>
                <c:pt idx="6">
                  <c:v>0.9064371492176958</c:v>
                </c:pt>
                <c:pt idx="7">
                  <c:v>0.99161347568480407</c:v>
                </c:pt>
                <c:pt idx="8">
                  <c:v>0.49508691407488209</c:v>
                </c:pt>
                <c:pt idx="9">
                  <c:v>0.85687224874184498</c:v>
                </c:pt>
              </c:numCache>
            </c:numRef>
          </c:val>
        </c:ser>
        <c:ser>
          <c:idx val="3"/>
          <c:order val="3"/>
          <c:tx>
            <c:strRef>
              <c:f>Analysis!$E$34</c:f>
              <c:strCache>
                <c:ptCount val="1"/>
                <c:pt idx="0">
                  <c:v>Left Cape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Analysis!$A$35:$A$44</c:f>
              <c:strCache>
                <c:ptCount val="10"/>
                <c:pt idx="0">
                  <c:v>EC</c:v>
                </c:pt>
                <c:pt idx="1">
                  <c:v>FS</c:v>
                </c:pt>
                <c:pt idx="2">
                  <c:v>GT</c:v>
                </c:pt>
                <c:pt idx="3">
                  <c:v>KZN</c:v>
                </c:pt>
                <c:pt idx="4">
                  <c:v>LP</c:v>
                </c:pt>
                <c:pt idx="5">
                  <c:v>MP</c:v>
                </c:pt>
                <c:pt idx="6">
                  <c:v>NC</c:v>
                </c:pt>
                <c:pt idx="7">
                  <c:v>NW</c:v>
                </c:pt>
                <c:pt idx="8">
                  <c:v>WC</c:v>
                </c:pt>
                <c:pt idx="9">
                  <c:v>NATIONAL</c:v>
                </c:pt>
              </c:strCache>
            </c:strRef>
          </c:cat>
          <c:val>
            <c:numRef>
              <c:f>Analysis!$E$35:$E$44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</c:numCache>
            </c:numRef>
          </c:val>
        </c:ser>
        <c:dLbls/>
        <c:shape val="cylinder"/>
        <c:axId val="66097920"/>
        <c:axId val="66099456"/>
        <c:axId val="0"/>
      </c:bar3DChart>
      <c:catAx>
        <c:axId val="66097920"/>
        <c:scaling>
          <c:orientation val="minMax"/>
        </c:scaling>
        <c:axPos val="l"/>
        <c:tickLblPos val="nextTo"/>
        <c:crossAx val="66099456"/>
        <c:crosses val="autoZero"/>
        <c:auto val="1"/>
        <c:lblAlgn val="ctr"/>
        <c:lblOffset val="100"/>
      </c:catAx>
      <c:valAx>
        <c:axId val="66099456"/>
        <c:scaling>
          <c:orientation val="minMax"/>
        </c:scaling>
        <c:delete val="1"/>
        <c:axPos val="b"/>
        <c:numFmt formatCode="0%" sourceLinked="1"/>
        <c:tickLblPos val="none"/>
        <c:crossAx val="66097920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ZA" sz="1200"/>
              <a:t>Title</a:t>
            </a:r>
            <a:r>
              <a:rPr lang="en-ZA" sz="1200" baseline="0"/>
              <a:t> deeds backlog quarterly actual vs target 2016/2017 - Northern Cape </a:t>
            </a:r>
            <a:endParaRPr lang="en-ZA" sz="120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Analysis!$A$149</c:f>
              <c:strCache>
                <c:ptCount val="1"/>
                <c:pt idx="0">
                  <c:v>Target</c:v>
                </c:pt>
              </c:strCache>
            </c:strRef>
          </c:tx>
          <c:dLbls>
            <c:dLbl>
              <c:idx val="0"/>
              <c:layout>
                <c:manualLayout>
                  <c:x val="-5.8978409689310202E-2"/>
                  <c:y val="-5.8128973660308891E-2"/>
                </c:manualLayout>
              </c:layout>
              <c:showVal val="1"/>
            </c:dLbl>
            <c:dLbl>
              <c:idx val="1"/>
              <c:layout>
                <c:manualLayout>
                  <c:x val="-5.6872037914691913E-2"/>
                  <c:y val="-5.4495912806539509E-2"/>
                </c:manualLayout>
              </c:layout>
              <c:showVal val="1"/>
            </c:dLbl>
            <c:dLbl>
              <c:idx val="2"/>
              <c:layout>
                <c:manualLayout>
                  <c:x val="-5.6872037914691913E-2"/>
                  <c:y val="-4.359673024523162E-2"/>
                </c:manualLayout>
              </c:layout>
              <c:showVal val="1"/>
            </c:dLbl>
            <c:dLbl>
              <c:idx val="3"/>
              <c:layout>
                <c:manualLayout>
                  <c:x val="-3.7914691943128E-2"/>
                  <c:y val="-5.4495912806539509E-2"/>
                </c:manualLayout>
              </c:layout>
              <c:showVal val="1"/>
            </c:dLbl>
            <c:showVal val="1"/>
          </c:dLbls>
          <c:cat>
            <c:strRef>
              <c:f>Analysis!$B$148:$E$148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Analysis!$B$149:$E$149</c:f>
              <c:numCache>
                <c:formatCode>_ * #.##0_ ;_ * \-#.##0_ ;_ * "-"??_ ;_ @_ </c:formatCode>
                <c:ptCount val="4"/>
                <c:pt idx="0">
                  <c:v>900</c:v>
                </c:pt>
                <c:pt idx="1">
                  <c:v>3500</c:v>
                </c:pt>
                <c:pt idx="2">
                  <c:v>6400</c:v>
                </c:pt>
                <c:pt idx="3">
                  <c:v>7573</c:v>
                </c:pt>
              </c:numCache>
            </c:numRef>
          </c:val>
        </c:ser>
        <c:ser>
          <c:idx val="1"/>
          <c:order val="1"/>
          <c:tx>
            <c:strRef>
              <c:f>Analysis!$A$150</c:f>
              <c:strCache>
                <c:ptCount val="1"/>
                <c:pt idx="0">
                  <c:v>Actual</c:v>
                </c:pt>
              </c:strCache>
            </c:strRef>
          </c:tx>
          <c:dLbls>
            <c:showVal val="1"/>
          </c:dLbls>
          <c:cat>
            <c:strRef>
              <c:f>Analysis!$B$148:$E$148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Analysis!$B$150:$E$150</c:f>
              <c:numCache>
                <c:formatCode>_ * #.##0_ ;_ * \-#.##0_ ;_ * "-"??_ ;_ @_ </c:formatCode>
                <c:ptCount val="4"/>
                <c:pt idx="0">
                  <c:v>944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marker val="1"/>
        <c:axId val="66243200"/>
        <c:axId val="66343296"/>
      </c:lineChart>
      <c:catAx>
        <c:axId val="66243200"/>
        <c:scaling>
          <c:orientation val="minMax"/>
        </c:scaling>
        <c:axPos val="b"/>
        <c:tickLblPos val="nextTo"/>
        <c:crossAx val="66343296"/>
        <c:crosses val="autoZero"/>
        <c:auto val="1"/>
        <c:lblAlgn val="ctr"/>
        <c:lblOffset val="100"/>
      </c:catAx>
      <c:valAx>
        <c:axId val="66343296"/>
        <c:scaling>
          <c:orientation val="minMax"/>
        </c:scaling>
        <c:delete val="1"/>
        <c:axPos val="l"/>
        <c:numFmt formatCode="_ * #.##0_ ;_ * \-#.##0_ ;_ * &quot;-&quot;??_ ;_ @_ " sourceLinked="1"/>
        <c:tickLblPos val="none"/>
        <c:crossAx val="66243200"/>
        <c:crosses val="autoZero"/>
        <c:crossBetween val="between"/>
      </c:valAx>
    </c:plotArea>
    <c:legend>
      <c:legendPos val="b"/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2FD4D-154B-4733-A807-F0E614B6C6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285A54-7EC7-4F94-9113-203185BF84A1}">
      <dgm:prSet phldrT="[Text]"/>
      <dgm:spPr/>
      <dgm:t>
        <a:bodyPr/>
        <a:lstStyle/>
        <a:p>
          <a:r>
            <a:rPr lang="en-US" dirty="0" smtClean="0"/>
            <a:t>Dispute Resolution</a:t>
          </a:r>
          <a:endParaRPr lang="en-GB" dirty="0"/>
        </a:p>
      </dgm:t>
    </dgm:pt>
    <dgm:pt modelId="{EF304E35-FA59-4034-A683-26BEE55B5594}" type="parTrans" cxnId="{F1EA18CF-53D0-4AC1-BCF6-A1D49B35631B}">
      <dgm:prSet/>
      <dgm:spPr/>
      <dgm:t>
        <a:bodyPr/>
        <a:lstStyle/>
        <a:p>
          <a:endParaRPr lang="en-GB"/>
        </a:p>
      </dgm:t>
    </dgm:pt>
    <dgm:pt modelId="{454AD861-7CB7-4F2B-9EDE-736F08094143}" type="sibTrans" cxnId="{F1EA18CF-53D0-4AC1-BCF6-A1D49B35631B}">
      <dgm:prSet/>
      <dgm:spPr/>
      <dgm:t>
        <a:bodyPr/>
        <a:lstStyle/>
        <a:p>
          <a:endParaRPr lang="en-GB"/>
        </a:p>
      </dgm:t>
    </dgm:pt>
    <dgm:pt modelId="{59B99756-8D50-4C96-83B0-1CBE148ECCDC}">
      <dgm:prSet phldrT="[Text]"/>
      <dgm:spPr/>
      <dgm:t>
        <a:bodyPr/>
        <a:lstStyle/>
        <a:p>
          <a:r>
            <a:rPr lang="en-US" dirty="0" smtClean="0"/>
            <a:t>Significant number of disputes could remain unresolved; </a:t>
          </a:r>
          <a:r>
            <a:rPr lang="en-US" dirty="0" err="1" smtClean="0"/>
            <a:t>eg</a:t>
          </a:r>
          <a:r>
            <a:rPr lang="en-US" dirty="0" smtClean="0"/>
            <a:t>. Incorrect issue of title, informal/illegal transactions, deceased </a:t>
          </a:r>
          <a:r>
            <a:rPr lang="en-US" dirty="0" err="1" smtClean="0"/>
            <a:t>estates,etc</a:t>
          </a:r>
          <a:r>
            <a:rPr lang="en-US" dirty="0" smtClean="0"/>
            <a:t>.</a:t>
          </a:r>
          <a:endParaRPr lang="en-GB" dirty="0"/>
        </a:p>
      </dgm:t>
    </dgm:pt>
    <dgm:pt modelId="{ECDFDA7F-F9A3-45EA-A5CF-17BC84AC795E}" type="parTrans" cxnId="{3DE53428-679F-45CC-8F3B-1DCEF9C0AF1A}">
      <dgm:prSet/>
      <dgm:spPr/>
      <dgm:t>
        <a:bodyPr/>
        <a:lstStyle/>
        <a:p>
          <a:endParaRPr lang="en-GB"/>
        </a:p>
      </dgm:t>
    </dgm:pt>
    <dgm:pt modelId="{EC146428-EBDA-4D1D-9103-ECDCC215F710}" type="sibTrans" cxnId="{3DE53428-679F-45CC-8F3B-1DCEF9C0AF1A}">
      <dgm:prSet/>
      <dgm:spPr/>
      <dgm:t>
        <a:bodyPr/>
        <a:lstStyle/>
        <a:p>
          <a:endParaRPr lang="en-GB"/>
        </a:p>
      </dgm:t>
    </dgm:pt>
    <dgm:pt modelId="{8DE76BDA-FCD1-4C7A-9D64-3E560B4850C4}">
      <dgm:prSet phldrT="[Text]"/>
      <dgm:spPr/>
      <dgm:t>
        <a:bodyPr/>
        <a:lstStyle/>
        <a:p>
          <a:r>
            <a:rPr lang="en-US" dirty="0" smtClean="0"/>
            <a:t>Department is currently preparing proposals for consideration.</a:t>
          </a:r>
          <a:endParaRPr lang="en-GB" dirty="0"/>
        </a:p>
      </dgm:t>
    </dgm:pt>
    <dgm:pt modelId="{67C0A704-00A9-4546-A878-7F408FD9BCB3}" type="parTrans" cxnId="{C6BC8475-BDBE-4DBF-BB05-2307C46EB943}">
      <dgm:prSet/>
      <dgm:spPr/>
      <dgm:t>
        <a:bodyPr/>
        <a:lstStyle/>
        <a:p>
          <a:endParaRPr lang="en-GB"/>
        </a:p>
      </dgm:t>
    </dgm:pt>
    <dgm:pt modelId="{05FB3F5D-8020-4218-A1A7-5A0000F65B32}" type="sibTrans" cxnId="{C6BC8475-BDBE-4DBF-BB05-2307C46EB943}">
      <dgm:prSet/>
      <dgm:spPr/>
      <dgm:t>
        <a:bodyPr/>
        <a:lstStyle/>
        <a:p>
          <a:endParaRPr lang="en-GB"/>
        </a:p>
      </dgm:t>
    </dgm:pt>
    <dgm:pt modelId="{DBAEC038-1683-48A8-B587-56FE4782A877}">
      <dgm:prSet phldrT="[Text]"/>
      <dgm:spPr/>
      <dgm:t>
        <a:bodyPr/>
        <a:lstStyle/>
        <a:p>
          <a:r>
            <a:rPr lang="en-US" dirty="0" smtClean="0"/>
            <a:t>State Land Transfer</a:t>
          </a:r>
          <a:endParaRPr lang="en-GB" dirty="0"/>
        </a:p>
      </dgm:t>
    </dgm:pt>
    <dgm:pt modelId="{C3E1C601-6D11-42F3-968F-E2EA16A3254B}" type="parTrans" cxnId="{E0F5C685-33F8-4B88-95DA-E6EF8AF70188}">
      <dgm:prSet/>
      <dgm:spPr/>
      <dgm:t>
        <a:bodyPr/>
        <a:lstStyle/>
        <a:p>
          <a:endParaRPr lang="en-GB"/>
        </a:p>
      </dgm:t>
    </dgm:pt>
    <dgm:pt modelId="{8C5A5CC4-E32E-4DEE-94F4-100B4681D643}" type="sibTrans" cxnId="{E0F5C685-33F8-4B88-95DA-E6EF8AF70188}">
      <dgm:prSet/>
      <dgm:spPr/>
      <dgm:t>
        <a:bodyPr/>
        <a:lstStyle/>
        <a:p>
          <a:endParaRPr lang="en-GB"/>
        </a:p>
      </dgm:t>
    </dgm:pt>
    <dgm:pt modelId="{159F9DF5-831D-434C-BEDE-C2DB070D52B5}">
      <dgm:prSet phldrT="[Text]"/>
      <dgm:spPr/>
      <dgm:t>
        <a:bodyPr/>
        <a:lstStyle/>
        <a:p>
          <a:r>
            <a:rPr lang="en-US" dirty="0" smtClean="0"/>
            <a:t>Projects undertaken on State Land, but where land never transferred in favour of Municipality.</a:t>
          </a:r>
          <a:endParaRPr lang="en-GB" dirty="0"/>
        </a:p>
      </dgm:t>
    </dgm:pt>
    <dgm:pt modelId="{1362E6E1-5AAA-4F83-8D2B-62E92AC828E8}" type="parTrans" cxnId="{9FB27FC6-7DE1-4BF7-AB46-A563C7DEC003}">
      <dgm:prSet/>
      <dgm:spPr/>
      <dgm:t>
        <a:bodyPr/>
        <a:lstStyle/>
        <a:p>
          <a:endParaRPr lang="en-GB"/>
        </a:p>
      </dgm:t>
    </dgm:pt>
    <dgm:pt modelId="{DEEAAC12-EB1A-4F51-8CA7-EC0E05F07745}" type="sibTrans" cxnId="{9FB27FC6-7DE1-4BF7-AB46-A563C7DEC003}">
      <dgm:prSet/>
      <dgm:spPr/>
      <dgm:t>
        <a:bodyPr/>
        <a:lstStyle/>
        <a:p>
          <a:endParaRPr lang="en-GB"/>
        </a:p>
      </dgm:t>
    </dgm:pt>
    <dgm:pt modelId="{41EAEE90-34E7-416C-B160-3E32F5122F21}">
      <dgm:prSet phldrT="[Text]"/>
      <dgm:spPr/>
      <dgm:t>
        <a:bodyPr/>
        <a:lstStyle/>
        <a:p>
          <a:r>
            <a:rPr lang="en-US" dirty="0" smtClean="0"/>
            <a:t>Engagements already underway with </a:t>
          </a:r>
          <a:r>
            <a:rPr lang="en-US" dirty="0" err="1" smtClean="0"/>
            <a:t>Dept</a:t>
          </a:r>
          <a:r>
            <a:rPr lang="en-US" dirty="0" smtClean="0"/>
            <a:t> of Public Works to prioritize transfer of said land.</a:t>
          </a:r>
          <a:endParaRPr lang="en-GB" dirty="0"/>
        </a:p>
      </dgm:t>
    </dgm:pt>
    <dgm:pt modelId="{28B27FDD-40C1-4412-ABB0-B0156DE757F4}" type="parTrans" cxnId="{CA619BBF-2307-4B58-869E-AEC0B76B1584}">
      <dgm:prSet/>
      <dgm:spPr/>
      <dgm:t>
        <a:bodyPr/>
        <a:lstStyle/>
        <a:p>
          <a:endParaRPr lang="en-GB"/>
        </a:p>
      </dgm:t>
    </dgm:pt>
    <dgm:pt modelId="{6A0CBC08-C788-48A9-81D0-80E7F12A90BB}" type="sibTrans" cxnId="{CA619BBF-2307-4B58-869E-AEC0B76B1584}">
      <dgm:prSet/>
      <dgm:spPr/>
      <dgm:t>
        <a:bodyPr/>
        <a:lstStyle/>
        <a:p>
          <a:endParaRPr lang="en-GB"/>
        </a:p>
      </dgm:t>
    </dgm:pt>
    <dgm:pt modelId="{52A60823-AE29-43FE-B6C3-D0C5F841A79D}">
      <dgm:prSet phldrT="[Text]"/>
      <dgm:spPr/>
      <dgm:t>
        <a:bodyPr/>
        <a:lstStyle/>
        <a:p>
          <a:r>
            <a:rPr lang="en-US" dirty="0" smtClean="0"/>
            <a:t>Rates &amp; Utilities Clearance</a:t>
          </a:r>
          <a:endParaRPr lang="en-GB" dirty="0"/>
        </a:p>
      </dgm:t>
    </dgm:pt>
    <dgm:pt modelId="{0A905DC0-420B-4E7C-900F-F2CFEDE57850}" type="parTrans" cxnId="{C43E1A12-2384-4A2E-A864-2A236A4DF2FE}">
      <dgm:prSet/>
      <dgm:spPr/>
      <dgm:t>
        <a:bodyPr/>
        <a:lstStyle/>
        <a:p>
          <a:endParaRPr lang="en-GB"/>
        </a:p>
      </dgm:t>
    </dgm:pt>
    <dgm:pt modelId="{59F743B2-3C5A-44C0-A979-77942059525C}" type="sibTrans" cxnId="{C43E1A12-2384-4A2E-A864-2A236A4DF2FE}">
      <dgm:prSet/>
      <dgm:spPr/>
      <dgm:t>
        <a:bodyPr/>
        <a:lstStyle/>
        <a:p>
          <a:endParaRPr lang="en-GB"/>
        </a:p>
      </dgm:t>
    </dgm:pt>
    <dgm:pt modelId="{E09D1670-E9F2-4ACA-8BAB-8109657C0581}">
      <dgm:prSet phldrT="[Text]"/>
      <dgm:spPr/>
      <dgm:t>
        <a:bodyPr/>
        <a:lstStyle/>
        <a:p>
          <a:r>
            <a:rPr lang="en-US" dirty="0" smtClean="0"/>
            <a:t>Municipalities reluctant/unwilling to issue Clearance Certificate, thus retarding transfers</a:t>
          </a:r>
          <a:endParaRPr lang="en-GB" dirty="0"/>
        </a:p>
      </dgm:t>
    </dgm:pt>
    <dgm:pt modelId="{74736C1F-F50D-47B1-A5A1-97F99F8686D1}" type="parTrans" cxnId="{4E36B082-D288-4FD7-808A-30E37F1F375C}">
      <dgm:prSet/>
      <dgm:spPr/>
      <dgm:t>
        <a:bodyPr/>
        <a:lstStyle/>
        <a:p>
          <a:endParaRPr lang="en-GB"/>
        </a:p>
      </dgm:t>
    </dgm:pt>
    <dgm:pt modelId="{8A303FC9-E952-4956-A35E-C9DEECB9E9C4}" type="sibTrans" cxnId="{4E36B082-D288-4FD7-808A-30E37F1F375C}">
      <dgm:prSet/>
      <dgm:spPr/>
      <dgm:t>
        <a:bodyPr/>
        <a:lstStyle/>
        <a:p>
          <a:endParaRPr lang="en-GB"/>
        </a:p>
      </dgm:t>
    </dgm:pt>
    <dgm:pt modelId="{F08F7591-E478-4110-AC04-462BF5ED7852}">
      <dgm:prSet phldrT="[Text]"/>
      <dgm:spPr/>
      <dgm:t>
        <a:bodyPr/>
        <a:lstStyle/>
        <a:p>
          <a:r>
            <a:rPr lang="en-US" dirty="0" smtClean="0"/>
            <a:t>Similar engagement with COGTA &amp; SALGA to resolve issue of service arrears</a:t>
          </a:r>
          <a:endParaRPr lang="en-GB" dirty="0"/>
        </a:p>
      </dgm:t>
    </dgm:pt>
    <dgm:pt modelId="{046C5D52-6B35-45AE-81F9-D9AD61968980}" type="parTrans" cxnId="{068EB2E1-E922-4291-895E-B65D109C4665}">
      <dgm:prSet/>
      <dgm:spPr/>
      <dgm:t>
        <a:bodyPr/>
        <a:lstStyle/>
        <a:p>
          <a:endParaRPr lang="en-GB"/>
        </a:p>
      </dgm:t>
    </dgm:pt>
    <dgm:pt modelId="{A41A17B9-F731-4302-9D23-48C91B7B68FE}" type="sibTrans" cxnId="{068EB2E1-E922-4291-895E-B65D109C4665}">
      <dgm:prSet/>
      <dgm:spPr/>
      <dgm:t>
        <a:bodyPr/>
        <a:lstStyle/>
        <a:p>
          <a:endParaRPr lang="en-GB"/>
        </a:p>
      </dgm:t>
    </dgm:pt>
    <dgm:pt modelId="{1C2213F0-FD00-4FAA-9F75-7033F2E078F5}" type="pres">
      <dgm:prSet presAssocID="{CA92FD4D-154B-4733-A807-F0E614B6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FA2C35-F8CD-49E2-BB5F-FD811581150C}" type="pres">
      <dgm:prSet presAssocID="{39285A54-7EC7-4F94-9113-203185BF84A1}" presName="linNode" presStyleCnt="0"/>
      <dgm:spPr/>
    </dgm:pt>
    <dgm:pt modelId="{FAF0EC40-13F4-45DE-8B02-F2368818407A}" type="pres">
      <dgm:prSet presAssocID="{39285A54-7EC7-4F94-9113-203185BF84A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863B0-4E52-440B-8649-313D5A4C60ED}" type="pres">
      <dgm:prSet presAssocID="{39285A54-7EC7-4F94-9113-203185BF84A1}" presName="descendantText" presStyleLbl="alignAccFollowNode1" presStyleIdx="0" presStyleCnt="3" custScaleY="1252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399268-256B-4D5B-A4CD-8690383AAAA8}" type="pres">
      <dgm:prSet presAssocID="{454AD861-7CB7-4F2B-9EDE-736F08094143}" presName="sp" presStyleCnt="0"/>
      <dgm:spPr/>
    </dgm:pt>
    <dgm:pt modelId="{BDC7F326-238F-422A-B0AD-83CE6172DC1B}" type="pres">
      <dgm:prSet presAssocID="{DBAEC038-1683-48A8-B587-56FE4782A877}" presName="linNode" presStyleCnt="0"/>
      <dgm:spPr/>
    </dgm:pt>
    <dgm:pt modelId="{8A9D326E-B313-40A0-9C19-E550B910F742}" type="pres">
      <dgm:prSet presAssocID="{DBAEC038-1683-48A8-B587-56FE4782A87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0E1788-22B2-4039-BC5B-E60A8F80E574}" type="pres">
      <dgm:prSet presAssocID="{DBAEC038-1683-48A8-B587-56FE4782A87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75F153-B1E4-4EE2-9097-D46C22E88E6E}" type="pres">
      <dgm:prSet presAssocID="{8C5A5CC4-E32E-4DEE-94F4-100B4681D643}" presName="sp" presStyleCnt="0"/>
      <dgm:spPr/>
    </dgm:pt>
    <dgm:pt modelId="{45CBF711-216E-4FC1-B536-63528CCF9633}" type="pres">
      <dgm:prSet presAssocID="{52A60823-AE29-43FE-B6C3-D0C5F841A79D}" presName="linNode" presStyleCnt="0"/>
      <dgm:spPr/>
    </dgm:pt>
    <dgm:pt modelId="{41F191A8-0376-467C-9461-12237DDC819E}" type="pres">
      <dgm:prSet presAssocID="{52A60823-AE29-43FE-B6C3-D0C5F841A79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0A17F7-4470-4AF7-AA31-2B48063BD743}" type="pres">
      <dgm:prSet presAssocID="{52A60823-AE29-43FE-B6C3-D0C5F841A79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B27FC6-7DE1-4BF7-AB46-A563C7DEC003}" srcId="{DBAEC038-1683-48A8-B587-56FE4782A877}" destId="{159F9DF5-831D-434C-BEDE-C2DB070D52B5}" srcOrd="0" destOrd="0" parTransId="{1362E6E1-5AAA-4F83-8D2B-62E92AC828E8}" sibTransId="{DEEAAC12-EB1A-4F51-8CA7-EC0E05F07745}"/>
    <dgm:cxn modelId="{3DE53428-679F-45CC-8F3B-1DCEF9C0AF1A}" srcId="{39285A54-7EC7-4F94-9113-203185BF84A1}" destId="{59B99756-8D50-4C96-83B0-1CBE148ECCDC}" srcOrd="0" destOrd="0" parTransId="{ECDFDA7F-F9A3-45EA-A5CF-17BC84AC795E}" sibTransId="{EC146428-EBDA-4D1D-9103-ECDCC215F710}"/>
    <dgm:cxn modelId="{8DCC0184-4D34-4092-855C-EC37571EB2DA}" type="presOf" srcId="{CA92FD4D-154B-4733-A807-F0E614B6C6FE}" destId="{1C2213F0-FD00-4FAA-9F75-7033F2E078F5}" srcOrd="0" destOrd="0" presId="urn:microsoft.com/office/officeart/2005/8/layout/vList5"/>
    <dgm:cxn modelId="{BC1926E2-2711-4BA6-9ED8-4BF611D37480}" type="presOf" srcId="{41EAEE90-34E7-416C-B160-3E32F5122F21}" destId="{F70E1788-22B2-4039-BC5B-E60A8F80E574}" srcOrd="0" destOrd="1" presId="urn:microsoft.com/office/officeart/2005/8/layout/vList5"/>
    <dgm:cxn modelId="{58210981-D6BA-412D-8134-1550F1E6E2C4}" type="presOf" srcId="{E09D1670-E9F2-4ACA-8BAB-8109657C0581}" destId="{1F0A17F7-4470-4AF7-AA31-2B48063BD743}" srcOrd="0" destOrd="0" presId="urn:microsoft.com/office/officeart/2005/8/layout/vList5"/>
    <dgm:cxn modelId="{FE00E3EB-61DB-4175-87A2-5D22E1EE5260}" type="presOf" srcId="{159F9DF5-831D-434C-BEDE-C2DB070D52B5}" destId="{F70E1788-22B2-4039-BC5B-E60A8F80E574}" srcOrd="0" destOrd="0" presId="urn:microsoft.com/office/officeart/2005/8/layout/vList5"/>
    <dgm:cxn modelId="{4E36B082-D288-4FD7-808A-30E37F1F375C}" srcId="{52A60823-AE29-43FE-B6C3-D0C5F841A79D}" destId="{E09D1670-E9F2-4ACA-8BAB-8109657C0581}" srcOrd="0" destOrd="0" parTransId="{74736C1F-F50D-47B1-A5A1-97F99F8686D1}" sibTransId="{8A303FC9-E952-4956-A35E-C9DEECB9E9C4}"/>
    <dgm:cxn modelId="{88DA3B04-4D96-447A-B31D-45F3D6FA580D}" type="presOf" srcId="{59B99756-8D50-4C96-83B0-1CBE148ECCDC}" destId="{92D863B0-4E52-440B-8649-313D5A4C60ED}" srcOrd="0" destOrd="0" presId="urn:microsoft.com/office/officeart/2005/8/layout/vList5"/>
    <dgm:cxn modelId="{55F4B082-5F8D-4CBA-A347-CDF68BC76C8E}" type="presOf" srcId="{8DE76BDA-FCD1-4C7A-9D64-3E560B4850C4}" destId="{92D863B0-4E52-440B-8649-313D5A4C60ED}" srcOrd="0" destOrd="1" presId="urn:microsoft.com/office/officeart/2005/8/layout/vList5"/>
    <dgm:cxn modelId="{A198D3B5-94E9-4D9A-BCA6-D964CF7A5072}" type="presOf" srcId="{DBAEC038-1683-48A8-B587-56FE4782A877}" destId="{8A9D326E-B313-40A0-9C19-E550B910F742}" srcOrd="0" destOrd="0" presId="urn:microsoft.com/office/officeart/2005/8/layout/vList5"/>
    <dgm:cxn modelId="{C43E1A12-2384-4A2E-A864-2A236A4DF2FE}" srcId="{CA92FD4D-154B-4733-A807-F0E614B6C6FE}" destId="{52A60823-AE29-43FE-B6C3-D0C5F841A79D}" srcOrd="2" destOrd="0" parTransId="{0A905DC0-420B-4E7C-900F-F2CFEDE57850}" sibTransId="{59F743B2-3C5A-44C0-A979-77942059525C}"/>
    <dgm:cxn modelId="{E0F5C685-33F8-4B88-95DA-E6EF8AF70188}" srcId="{CA92FD4D-154B-4733-A807-F0E614B6C6FE}" destId="{DBAEC038-1683-48A8-B587-56FE4782A877}" srcOrd="1" destOrd="0" parTransId="{C3E1C601-6D11-42F3-968F-E2EA16A3254B}" sibTransId="{8C5A5CC4-E32E-4DEE-94F4-100B4681D643}"/>
    <dgm:cxn modelId="{068EB2E1-E922-4291-895E-B65D109C4665}" srcId="{52A60823-AE29-43FE-B6C3-D0C5F841A79D}" destId="{F08F7591-E478-4110-AC04-462BF5ED7852}" srcOrd="1" destOrd="0" parTransId="{046C5D52-6B35-45AE-81F9-D9AD61968980}" sibTransId="{A41A17B9-F731-4302-9D23-48C91B7B68FE}"/>
    <dgm:cxn modelId="{C2D8A857-6FCB-493A-9BA2-162653F61878}" type="presOf" srcId="{39285A54-7EC7-4F94-9113-203185BF84A1}" destId="{FAF0EC40-13F4-45DE-8B02-F2368818407A}" srcOrd="0" destOrd="0" presId="urn:microsoft.com/office/officeart/2005/8/layout/vList5"/>
    <dgm:cxn modelId="{DEEC5E15-A2A0-4766-8578-AFF9283AF845}" type="presOf" srcId="{F08F7591-E478-4110-AC04-462BF5ED7852}" destId="{1F0A17F7-4470-4AF7-AA31-2B48063BD743}" srcOrd="0" destOrd="1" presId="urn:microsoft.com/office/officeart/2005/8/layout/vList5"/>
    <dgm:cxn modelId="{F1EA18CF-53D0-4AC1-BCF6-A1D49B35631B}" srcId="{CA92FD4D-154B-4733-A807-F0E614B6C6FE}" destId="{39285A54-7EC7-4F94-9113-203185BF84A1}" srcOrd="0" destOrd="0" parTransId="{EF304E35-FA59-4034-A683-26BEE55B5594}" sibTransId="{454AD861-7CB7-4F2B-9EDE-736F08094143}"/>
    <dgm:cxn modelId="{76EE2D5C-15A5-4ADD-AA88-9C1F05BD98B5}" type="presOf" srcId="{52A60823-AE29-43FE-B6C3-D0C5F841A79D}" destId="{41F191A8-0376-467C-9461-12237DDC819E}" srcOrd="0" destOrd="0" presId="urn:microsoft.com/office/officeart/2005/8/layout/vList5"/>
    <dgm:cxn modelId="{C6BC8475-BDBE-4DBF-BB05-2307C46EB943}" srcId="{39285A54-7EC7-4F94-9113-203185BF84A1}" destId="{8DE76BDA-FCD1-4C7A-9D64-3E560B4850C4}" srcOrd="1" destOrd="0" parTransId="{67C0A704-00A9-4546-A878-7F408FD9BCB3}" sibTransId="{05FB3F5D-8020-4218-A1A7-5A0000F65B32}"/>
    <dgm:cxn modelId="{CA619BBF-2307-4B58-869E-AEC0B76B1584}" srcId="{DBAEC038-1683-48A8-B587-56FE4782A877}" destId="{41EAEE90-34E7-416C-B160-3E32F5122F21}" srcOrd="1" destOrd="0" parTransId="{28B27FDD-40C1-4412-ABB0-B0156DE757F4}" sibTransId="{6A0CBC08-C788-48A9-81D0-80E7F12A90BB}"/>
    <dgm:cxn modelId="{18FFBCA9-72BC-4E27-976E-91B54B874944}" type="presParOf" srcId="{1C2213F0-FD00-4FAA-9F75-7033F2E078F5}" destId="{CFFA2C35-F8CD-49E2-BB5F-FD811581150C}" srcOrd="0" destOrd="0" presId="urn:microsoft.com/office/officeart/2005/8/layout/vList5"/>
    <dgm:cxn modelId="{D4FDE0A8-FDFF-4639-80A2-0EF4AD892D17}" type="presParOf" srcId="{CFFA2C35-F8CD-49E2-BB5F-FD811581150C}" destId="{FAF0EC40-13F4-45DE-8B02-F2368818407A}" srcOrd="0" destOrd="0" presId="urn:microsoft.com/office/officeart/2005/8/layout/vList5"/>
    <dgm:cxn modelId="{96DBCB4E-0872-4656-BAEE-B19CA7430601}" type="presParOf" srcId="{CFFA2C35-F8CD-49E2-BB5F-FD811581150C}" destId="{92D863B0-4E52-440B-8649-313D5A4C60ED}" srcOrd="1" destOrd="0" presId="urn:microsoft.com/office/officeart/2005/8/layout/vList5"/>
    <dgm:cxn modelId="{E6B8C95F-1E40-47B6-B0E5-357EF27361EA}" type="presParOf" srcId="{1C2213F0-FD00-4FAA-9F75-7033F2E078F5}" destId="{21399268-256B-4D5B-A4CD-8690383AAAA8}" srcOrd="1" destOrd="0" presId="urn:microsoft.com/office/officeart/2005/8/layout/vList5"/>
    <dgm:cxn modelId="{6815C9C9-9504-4894-8C30-AE5D491AA84C}" type="presParOf" srcId="{1C2213F0-FD00-4FAA-9F75-7033F2E078F5}" destId="{BDC7F326-238F-422A-B0AD-83CE6172DC1B}" srcOrd="2" destOrd="0" presId="urn:microsoft.com/office/officeart/2005/8/layout/vList5"/>
    <dgm:cxn modelId="{4BE09E5E-8815-4A05-8BB0-9A2EA1B63195}" type="presParOf" srcId="{BDC7F326-238F-422A-B0AD-83CE6172DC1B}" destId="{8A9D326E-B313-40A0-9C19-E550B910F742}" srcOrd="0" destOrd="0" presId="urn:microsoft.com/office/officeart/2005/8/layout/vList5"/>
    <dgm:cxn modelId="{4F4C7781-793E-42B0-BD89-7F6214DD8168}" type="presParOf" srcId="{BDC7F326-238F-422A-B0AD-83CE6172DC1B}" destId="{F70E1788-22B2-4039-BC5B-E60A8F80E574}" srcOrd="1" destOrd="0" presId="urn:microsoft.com/office/officeart/2005/8/layout/vList5"/>
    <dgm:cxn modelId="{402D66C2-80F8-499D-8BB5-748FE8A99EBB}" type="presParOf" srcId="{1C2213F0-FD00-4FAA-9F75-7033F2E078F5}" destId="{6975F153-B1E4-4EE2-9097-D46C22E88E6E}" srcOrd="3" destOrd="0" presId="urn:microsoft.com/office/officeart/2005/8/layout/vList5"/>
    <dgm:cxn modelId="{B62D5925-8AE1-4C72-8AE4-B49154E308F7}" type="presParOf" srcId="{1C2213F0-FD00-4FAA-9F75-7033F2E078F5}" destId="{45CBF711-216E-4FC1-B536-63528CCF9633}" srcOrd="4" destOrd="0" presId="urn:microsoft.com/office/officeart/2005/8/layout/vList5"/>
    <dgm:cxn modelId="{5AC8E542-2CE2-4EF7-99C1-3322C1E25E80}" type="presParOf" srcId="{45CBF711-216E-4FC1-B536-63528CCF9633}" destId="{41F191A8-0376-467C-9461-12237DDC819E}" srcOrd="0" destOrd="0" presId="urn:microsoft.com/office/officeart/2005/8/layout/vList5"/>
    <dgm:cxn modelId="{64E5D425-EBC3-4AEB-B73F-F4842E7179D0}" type="presParOf" srcId="{45CBF711-216E-4FC1-B536-63528CCF9633}" destId="{1F0A17F7-4470-4AF7-AA31-2B48063BD7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58B92-5CD2-43C8-8CC1-45D0415D4C84}" type="datetimeFigureOut">
              <a:rPr lang="en-GB" smtClean="0"/>
              <a:pPr/>
              <a:t>31/08/2016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7157-1DA5-416A-ABD8-B68F9A67F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510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4162B23-9C8E-4CF9-9C36-869FB7445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210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62B23-9C8E-4CF9-9C36-869FB744561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73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BA43E-1058-48D9-92B0-954E67CAC0CA}" type="slidenum">
              <a:rPr lang="en-ZA" smtClean="0">
                <a:solidFill>
                  <a:prstClr val="black"/>
                </a:solidFill>
              </a:rPr>
              <a:pPr/>
              <a:t>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83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1D0FDA-CCE4-4065-ACA6-C75435529471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1D0FDA-CCE4-4065-ACA6-C75435529471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902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1720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5448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892DA-84E0-4825-9F5C-6E6CE4C1B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05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0" y="5840413"/>
          <a:ext cx="2771775" cy="1017587"/>
        </p:xfrm>
        <a:graphic>
          <a:graphicData uri="http://schemas.openxmlformats.org/presentationml/2006/ole">
            <p:oleObj spid="_x0000_s21960" r:id="rId3" imgW="6590476" imgH="2419048" progId="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0" y="5840413"/>
          <a:ext cx="2771775" cy="1017587"/>
        </p:xfrm>
        <a:graphic>
          <a:graphicData uri="http://schemas.openxmlformats.org/presentationml/2006/ole">
            <p:oleObj spid="_x0000_s21961" r:id="rId4" imgW="6590476" imgH="2419048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92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32603-12C7-40DB-80EF-5CF700AD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548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2E7AE-1477-4025-AD41-EEA716F0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05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14906-1EC0-4BE2-94A1-1B033CEAC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84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A6E9-6E0D-4408-A8A9-5010270A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39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BFD5-3C91-4596-9D1F-C771719CB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606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FC47-964E-43E9-A1A1-218D67586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493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54E90-7C21-45CD-A437-FBC8730BA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11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949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5D696-F338-43DF-8481-BB583C90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910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F65D-1564-4265-9535-C88F41385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19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B6282-7E98-4C08-8A9C-4E09AC7E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2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483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2133600"/>
            <a:ext cx="3457575" cy="374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2133600"/>
            <a:ext cx="3457575" cy="374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3564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169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9254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0578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9970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0515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2133600"/>
            <a:ext cx="7067550" cy="3743325"/>
          </a:xfrm>
          <a:prstGeom prst="rect">
            <a:avLst/>
          </a:prstGeom>
          <a:gradFill rotWithShape="1">
            <a:gsLst>
              <a:gs pos="0">
                <a:srgbClr val="99CC00">
                  <a:alpha val="75998"/>
                </a:srgbClr>
              </a:gs>
              <a:gs pos="100000">
                <a:srgbClr val="475E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323850" y="333375"/>
          <a:ext cx="4176713" cy="1533525"/>
        </p:xfrm>
        <a:graphic>
          <a:graphicData uri="http://schemas.openxmlformats.org/presentationml/2006/ole">
            <p:oleObj spid="_x0000_s1258" r:id="rId14" imgW="6590476" imgH="2419048" progId="">
              <p:embed/>
            </p:oleObj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619250" y="6021388"/>
            <a:ext cx="7056438" cy="530225"/>
          </a:xfrm>
          <a:prstGeom prst="rect">
            <a:avLst/>
          </a:prstGeom>
          <a:noFill/>
          <a:ln w="12700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VISION: </a:t>
            </a:r>
            <a:r>
              <a:rPr lang="en-GB" sz="1400" b="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nation housed in sustainable human settlements </a:t>
            </a:r>
          </a:p>
          <a:p>
            <a:pPr>
              <a:defRPr/>
            </a:pPr>
            <a:r>
              <a:rPr lang="en-GB" sz="1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MISSION: </a:t>
            </a:r>
            <a:r>
              <a:rPr lang="en-GB" sz="1400" b="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facilitate an environment that provides sustainable Human Settlements.</a:t>
            </a:r>
            <a:endParaRPr lang="en-US" sz="1400" b="0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rgbClr val="99CC00">
                  <a:alpha val="78000"/>
                </a:srgbClr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677C218-5F31-401C-A93B-FDB95BF47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0" y="5840413"/>
          <a:ext cx="2771775" cy="1017587"/>
        </p:xfrm>
        <a:graphic>
          <a:graphicData uri="http://schemas.openxmlformats.org/presentationml/2006/ole">
            <p:oleObj spid="_x0000_s2285" r:id="rId14" imgW="6590476" imgH="241904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3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836712"/>
            <a:ext cx="6694487" cy="3815754"/>
          </a:xfrm>
          <a:noFill/>
          <a:ln w="38100" cmpd="dbl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00">
                    <a:alpha val="74001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Title Restoration Project</a:t>
            </a:r>
            <a:b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Performance Report-</a:t>
            </a:r>
            <a:b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Settlements</a:t>
            </a:r>
            <a:b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Portfolio Committee</a:t>
            </a:r>
            <a:b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en-US" sz="2400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August 2016</a:t>
            </a:r>
            <a:endParaRPr lang="en-US" sz="2800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5443538"/>
          <a:ext cx="3995738" cy="1414462"/>
        </p:xfrm>
        <a:graphic>
          <a:graphicData uri="http://schemas.openxmlformats.org/presentationml/2006/ole">
            <p:oleObj spid="_x0000_s4333" r:id="rId4" imgW="6590476" imgH="241904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sz="4000" dirty="0" smtClean="0"/>
              <a:t>F/State: </a:t>
            </a:r>
            <a:r>
              <a:rPr lang="en-US" sz="4000" dirty="0"/>
              <a:t>Delivery – 2016/17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1123301"/>
              </p:ext>
            </p:extLst>
          </p:nvPr>
        </p:nvGraphicFramePr>
        <p:xfrm>
          <a:off x="539554" y="1124744"/>
          <a:ext cx="8136904" cy="181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87"/>
                <a:gridCol w="1651517"/>
                <a:gridCol w="987100"/>
                <a:gridCol w="987100"/>
                <a:gridCol w="987100"/>
                <a:gridCol w="987100"/>
                <a:gridCol w="987100"/>
              </a:tblGrid>
              <a:tr h="517679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Annual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01920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1,604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12,500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Post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1,433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2,890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TOTAL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3,037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15,390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467544" y="3212976"/>
            <a:ext cx="8424936" cy="2736304"/>
          </a:xfrm>
          <a:prstGeom prst="roundRect">
            <a:avLst/>
          </a:prstGeom>
          <a:noFill/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Readiness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While overall delivery = 10%, almost 34% of Pre ‘94 stock registered.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Plans are to eradicate Pre ‘94 backlog during 16/17.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Work largely done in-house, with already approved panel of </a:t>
            </a:r>
            <a:r>
              <a:rPr lang="en-US" sz="1800" b="0" dirty="0">
                <a:solidFill>
                  <a:schemeClr val="tx1"/>
                </a:solidFill>
              </a:rPr>
              <a:t>conveyancers</a:t>
            </a:r>
            <a:endParaRPr lang="en-US" sz="2000" b="0" dirty="0">
              <a:solidFill>
                <a:schemeClr val="tx1"/>
              </a:solidFill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9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9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sz="4000" dirty="0" smtClean="0"/>
              <a:t>Gauteng: </a:t>
            </a:r>
            <a:r>
              <a:rPr lang="en-US" sz="4000" dirty="0"/>
              <a:t>Delivery – 2016/17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9564576"/>
              </p:ext>
            </p:extLst>
          </p:nvPr>
        </p:nvGraphicFramePr>
        <p:xfrm>
          <a:off x="539554" y="1124744"/>
          <a:ext cx="8136904" cy="181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87"/>
                <a:gridCol w="1651517"/>
                <a:gridCol w="987100"/>
                <a:gridCol w="987100"/>
                <a:gridCol w="987100"/>
                <a:gridCol w="987100"/>
                <a:gridCol w="987100"/>
              </a:tblGrid>
              <a:tr h="517679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Annual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01920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1,863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1,864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Post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78,795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6,753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1,787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19,698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TOTAL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8,616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2,216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21,562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467544" y="3212976"/>
            <a:ext cx="8424936" cy="2736304"/>
          </a:xfrm>
          <a:prstGeom prst="roundRect">
            <a:avLst/>
          </a:prstGeom>
          <a:noFill/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Readiness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40% of Pre ‘94 stock delivered; plans to eradicate remaining 7,000 in 16/17.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Bigger problem in Post ‘94 stock; significant inroads being made, BUT large backlog remains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Province has established a dedicated Directorate to deal with registration backlog in Province, along with appointed panel of conveyancers &amp; external service providers.</a:t>
            </a:r>
            <a:endParaRPr lang="en-US" sz="2400" b="0" dirty="0">
              <a:solidFill>
                <a:schemeClr val="tx1"/>
              </a:solidFill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9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sz="4000" dirty="0" smtClean="0"/>
              <a:t>KZN: </a:t>
            </a:r>
            <a:r>
              <a:rPr lang="en-US" sz="4000" dirty="0"/>
              <a:t>Delivery – 2016/17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4387900"/>
              </p:ext>
            </p:extLst>
          </p:nvPr>
        </p:nvGraphicFramePr>
        <p:xfrm>
          <a:off x="539554" y="1124744"/>
          <a:ext cx="8136904" cy="181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87"/>
                <a:gridCol w="1651517"/>
                <a:gridCol w="987100"/>
                <a:gridCol w="987100"/>
                <a:gridCol w="987100"/>
                <a:gridCol w="987100"/>
                <a:gridCol w="987100"/>
              </a:tblGrid>
              <a:tr h="517679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Annual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01920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696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Post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1,749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5,083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TOTAL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2,445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5,959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467544" y="3212976"/>
            <a:ext cx="8424936" cy="2736304"/>
          </a:xfrm>
          <a:prstGeom prst="roundRect">
            <a:avLst/>
          </a:prstGeom>
          <a:noFill/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Readiness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5% of backlog delivered, with some 11% to be delivered in 16/17.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Plans to eradicate remaining 4,000 pre ‘94 stock in 16/17.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High risk plan, given the bulk of title issued in 2 remaining yrs.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Particular problem in Metro: 78,000, the bulk of which relates to Township Proclamation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Province has sources dedicated capacity within its Office for remainder of MTSF period to drive the project to conclusion.</a:t>
            </a:r>
          </a:p>
        </p:txBody>
      </p:sp>
    </p:spTree>
    <p:extLst>
      <p:ext uri="{BB962C8B-B14F-4D97-AF65-F5344CB8AC3E}">
        <p14:creationId xmlns:p14="http://schemas.microsoft.com/office/powerpoint/2010/main" xmlns="" val="29997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sz="4000" dirty="0" smtClean="0"/>
              <a:t>Limpopo: </a:t>
            </a:r>
            <a:r>
              <a:rPr lang="en-US" sz="4000" dirty="0"/>
              <a:t>Delivery – 2016/17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0163035"/>
              </p:ext>
            </p:extLst>
          </p:nvPr>
        </p:nvGraphicFramePr>
        <p:xfrm>
          <a:off x="539554" y="1124744"/>
          <a:ext cx="8136904" cy="181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87"/>
                <a:gridCol w="1651517"/>
                <a:gridCol w="987100"/>
                <a:gridCol w="987100"/>
                <a:gridCol w="987100"/>
                <a:gridCol w="987100"/>
                <a:gridCol w="987100"/>
              </a:tblGrid>
              <a:tr h="517679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Annual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01920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Post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4,000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TOTAL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4,250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2,150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467544" y="3212976"/>
            <a:ext cx="8424936" cy="2736304"/>
          </a:xfrm>
          <a:prstGeom prst="roundRect">
            <a:avLst/>
          </a:prstGeom>
          <a:noFill/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Readiness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Delivery in Province concerning.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Issues related to credibility of Implementation Plans and capacity raised with the Province.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Major causal factor relates to Township Proclamation and Transfer of State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To this end, Province to tap into Natl </a:t>
            </a:r>
            <a:r>
              <a:rPr lang="en-US" sz="2000" b="0" dirty="0" err="1" smtClean="0">
                <a:solidFill>
                  <a:schemeClr val="tx1"/>
                </a:solidFill>
              </a:rPr>
              <a:t>Dept’s</a:t>
            </a:r>
            <a:r>
              <a:rPr lang="en-US" sz="2000" b="0" dirty="0" smtClean="0">
                <a:solidFill>
                  <a:schemeClr val="tx1"/>
                </a:solidFill>
              </a:rPr>
              <a:t> Panel of Professional Resource Teams to fill the capacity gap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sz="4000" dirty="0" smtClean="0"/>
              <a:t>Mpumalanga: </a:t>
            </a:r>
            <a:r>
              <a:rPr lang="en-US" sz="4000" dirty="0"/>
              <a:t>Delivery – 2016/17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099722"/>
              </p:ext>
            </p:extLst>
          </p:nvPr>
        </p:nvGraphicFramePr>
        <p:xfrm>
          <a:off x="539554" y="1124744"/>
          <a:ext cx="8136904" cy="181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87"/>
                <a:gridCol w="1651517"/>
                <a:gridCol w="987100"/>
                <a:gridCol w="987100"/>
                <a:gridCol w="987100"/>
                <a:gridCol w="987100"/>
                <a:gridCol w="987100"/>
              </a:tblGrid>
              <a:tr h="517679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Annual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01920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1,500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Post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1,281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1,500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TOTAL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2,250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1,281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467544" y="3212976"/>
            <a:ext cx="8424936" cy="2736304"/>
          </a:xfrm>
          <a:prstGeom prst="roundRect">
            <a:avLst/>
          </a:prstGeom>
          <a:noFill/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Readiness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16% of backlog delivered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There is upswing insofar as Post ‘94 stock is concerned.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Pre ‘94 backlog relates to Transfer of State Land; to this end, engagements with Public Works already underway.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Province has already made appointments for Planners and conveyancers to initiate Township Proclamation and Registration.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924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sz="4000" dirty="0"/>
              <a:t>N/Cape: Delivery – 2016/17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0973165"/>
              </p:ext>
            </p:extLst>
          </p:nvPr>
        </p:nvGraphicFramePr>
        <p:xfrm>
          <a:off x="251520" y="1124744"/>
          <a:ext cx="4680521" cy="181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28"/>
                <a:gridCol w="949988"/>
                <a:gridCol w="567801"/>
                <a:gridCol w="567801"/>
                <a:gridCol w="567801"/>
                <a:gridCol w="567801"/>
                <a:gridCol w="567801"/>
              </a:tblGrid>
              <a:tr h="517679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Annual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01920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400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Post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773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TOTAL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7,573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1,173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7256574"/>
              </p:ext>
            </p:extLst>
          </p:nvPr>
        </p:nvGraphicFramePr>
        <p:xfrm>
          <a:off x="251520" y="2852936"/>
          <a:ext cx="455796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 bwMode="auto">
          <a:xfrm rot="5400000">
            <a:off x="163358" y="4813306"/>
            <a:ext cx="1616484" cy="72008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CC00">
                    <a:alpha val="74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220072" y="1052736"/>
            <a:ext cx="3672408" cy="5256584"/>
          </a:xfrm>
          <a:prstGeom prst="roundRect">
            <a:avLst/>
          </a:prstGeom>
          <a:noFill/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Readiness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00" b="0" dirty="0" smtClean="0">
                <a:solidFill>
                  <a:schemeClr val="tx1"/>
                </a:solidFill>
              </a:rPr>
              <a:t>While initial uptake slow, Prov. making significant inroads into backlog.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00" b="0" dirty="0" smtClean="0">
                <a:solidFill>
                  <a:schemeClr val="tx1"/>
                </a:solidFill>
              </a:rPr>
              <a:t>A number of registration instructions already to conveyancers.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00" b="0" dirty="0" smtClean="0">
                <a:solidFill>
                  <a:schemeClr val="tx1"/>
                </a:solidFill>
              </a:rPr>
              <a:t>Coupled with relatively small backlog, suggests that </a:t>
            </a:r>
            <a:r>
              <a:rPr lang="en-US" sz="1900" b="0" dirty="0" err="1" smtClean="0">
                <a:solidFill>
                  <a:schemeClr val="tx1"/>
                </a:solidFill>
              </a:rPr>
              <a:t>Prov</a:t>
            </a:r>
            <a:r>
              <a:rPr lang="en-US" sz="1900" b="0" dirty="0" smtClean="0">
                <a:solidFill>
                  <a:schemeClr val="tx1"/>
                </a:solidFill>
              </a:rPr>
              <a:t> has the project in hand, and that backlog will be eradicated.</a:t>
            </a:r>
          </a:p>
        </p:txBody>
      </p:sp>
    </p:spTree>
    <p:extLst>
      <p:ext uri="{BB962C8B-B14F-4D97-AF65-F5344CB8AC3E}">
        <p14:creationId xmlns:p14="http://schemas.microsoft.com/office/powerpoint/2010/main" xmlns="" val="35200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sz="4000" dirty="0" smtClean="0"/>
              <a:t>N/West: </a:t>
            </a:r>
            <a:r>
              <a:rPr lang="en-US" sz="4000" dirty="0"/>
              <a:t>Delivery – 2016/17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5689624"/>
              </p:ext>
            </p:extLst>
          </p:nvPr>
        </p:nvGraphicFramePr>
        <p:xfrm>
          <a:off x="539554" y="1124744"/>
          <a:ext cx="8136904" cy="181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87"/>
                <a:gridCol w="1651517"/>
                <a:gridCol w="987100"/>
                <a:gridCol w="987100"/>
                <a:gridCol w="987100"/>
                <a:gridCol w="987100"/>
                <a:gridCol w="987100"/>
              </a:tblGrid>
              <a:tr h="517679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Annual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01920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1,367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Post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4,000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2,161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3,000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TOTAL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4,225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3,528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3,225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467544" y="3212976"/>
            <a:ext cx="8424936" cy="2880320"/>
          </a:xfrm>
          <a:prstGeom prst="roundRect">
            <a:avLst/>
          </a:prstGeom>
          <a:noFill/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Readiness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Biggest causal factor relates to Beneficiary Confirmations.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To this end, Prov</a:t>
            </a:r>
            <a:r>
              <a:rPr lang="en-US" sz="2000" b="0" dirty="0">
                <a:solidFill>
                  <a:schemeClr val="tx1"/>
                </a:solidFill>
              </a:rPr>
              <a:t>. a</a:t>
            </a:r>
            <a:r>
              <a:rPr lang="en-US" sz="2000" b="0" dirty="0" smtClean="0">
                <a:solidFill>
                  <a:schemeClr val="tx1"/>
                </a:solidFill>
              </a:rPr>
              <a:t>lready has its PMU team on the ground who have completed </a:t>
            </a:r>
            <a:r>
              <a:rPr lang="en-US" sz="2000" b="0" dirty="0">
                <a:solidFill>
                  <a:schemeClr val="tx1"/>
                </a:solidFill>
              </a:rPr>
              <a:t>substantial beneficiary </a:t>
            </a:r>
            <a:r>
              <a:rPr lang="en-US" sz="2000" b="0" dirty="0" smtClean="0">
                <a:solidFill>
                  <a:schemeClr val="tx1"/>
                </a:solidFill>
              </a:rPr>
              <a:t>audit.</a:t>
            </a:r>
            <a:endParaRPr lang="en-US" sz="20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Suggests that significant number of registrations are in </a:t>
            </a:r>
            <a:r>
              <a:rPr lang="en-US" sz="2000" b="0" dirty="0" smtClean="0">
                <a:solidFill>
                  <a:schemeClr val="tx1"/>
                </a:solidFill>
              </a:rPr>
              <a:t>pipeline, &amp; that </a:t>
            </a:r>
            <a:r>
              <a:rPr lang="en-US" sz="2000" b="0" dirty="0" err="1" smtClean="0">
                <a:solidFill>
                  <a:schemeClr val="tx1"/>
                </a:solidFill>
              </a:rPr>
              <a:t>Qtr</a:t>
            </a:r>
            <a:r>
              <a:rPr lang="en-US" sz="2000" b="0" dirty="0" smtClean="0">
                <a:solidFill>
                  <a:schemeClr val="tx1"/>
                </a:solidFill>
              </a:rPr>
              <a:t> 2 &amp; 3 commitments will be </a:t>
            </a:r>
            <a:r>
              <a:rPr lang="en-US" sz="2000" b="0" dirty="0" err="1" smtClean="0">
                <a:solidFill>
                  <a:schemeClr val="tx1"/>
                </a:solidFill>
              </a:rPr>
              <a:t>honoured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  <a:endParaRPr lang="en-US" sz="20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Importantly, Province has exceeded its quarterly targets for Pre ‘94 stock; further have indicated that the backlog </a:t>
            </a:r>
            <a:r>
              <a:rPr lang="en-US" sz="2000" b="0" dirty="0">
                <a:solidFill>
                  <a:schemeClr val="tx1"/>
                </a:solidFill>
              </a:rPr>
              <a:t>of Pre ‘94 stock to be eradicated in 16/17.</a:t>
            </a:r>
          </a:p>
        </p:txBody>
      </p:sp>
    </p:spTree>
    <p:extLst>
      <p:ext uri="{BB962C8B-B14F-4D97-AF65-F5344CB8AC3E}">
        <p14:creationId xmlns:p14="http://schemas.microsoft.com/office/powerpoint/2010/main" xmlns="" val="38236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sz="4000" dirty="0" smtClean="0"/>
              <a:t>W/Cape: </a:t>
            </a:r>
            <a:r>
              <a:rPr lang="en-US" sz="4000" dirty="0"/>
              <a:t>Delivery – 2016/17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0516699"/>
              </p:ext>
            </p:extLst>
          </p:nvPr>
        </p:nvGraphicFramePr>
        <p:xfrm>
          <a:off x="539554" y="1124744"/>
          <a:ext cx="8136904" cy="181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87"/>
                <a:gridCol w="1651517"/>
                <a:gridCol w="987100"/>
                <a:gridCol w="987100"/>
                <a:gridCol w="987100"/>
                <a:gridCol w="987100"/>
                <a:gridCol w="987100"/>
              </a:tblGrid>
              <a:tr h="517679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Annual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01920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Post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2,523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1,231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TOTAL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2,818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467544" y="3212976"/>
            <a:ext cx="8424936" cy="2736304"/>
          </a:xfrm>
          <a:prstGeom prst="roundRect">
            <a:avLst/>
          </a:prstGeom>
          <a:noFill/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Readiness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Significant inroads already made into backlog.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With relatively small balance that remains, suggests that </a:t>
            </a:r>
            <a:r>
              <a:rPr lang="en-US" sz="2000" b="0" dirty="0" err="1">
                <a:solidFill>
                  <a:schemeClr val="tx1"/>
                </a:solidFill>
              </a:rPr>
              <a:t>Prov</a:t>
            </a:r>
            <a:r>
              <a:rPr lang="en-US" sz="2000" b="0" dirty="0">
                <a:solidFill>
                  <a:schemeClr val="tx1"/>
                </a:solidFill>
              </a:rPr>
              <a:t> has the project in hand, and that backlog will be eradicated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Project largely driven in-house with support from municipalities, while the Metro also has a dedicated team dealing with the Registration Backlog.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Title Deeds-  Delivery to Date</a:t>
            </a:r>
            <a:endParaRPr lang="en-GB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6332783"/>
              </p:ext>
            </p:extLst>
          </p:nvPr>
        </p:nvGraphicFramePr>
        <p:xfrm>
          <a:off x="467544" y="1340768"/>
          <a:ext cx="8229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BACKLOG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2014/15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2015/16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2016/17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(</a:t>
                      </a:r>
                      <a:r>
                        <a:rPr lang="en-US" sz="2000" dirty="0" err="1" smtClean="0">
                          <a:latin typeface="+mj-lt"/>
                        </a:rPr>
                        <a:t>Qtr</a:t>
                      </a:r>
                      <a:r>
                        <a:rPr lang="en-US" sz="2000" baseline="0" dirty="0" smtClean="0">
                          <a:latin typeface="+mj-lt"/>
                        </a:rPr>
                        <a:t> 1)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TOTAL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Pre. ’94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83,628</a:t>
                      </a:r>
                      <a:endParaRPr lang="en-GB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7,300</a:t>
                      </a:r>
                      <a:endParaRPr lang="en-GB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7,070</a:t>
                      </a:r>
                      <a:endParaRPr lang="en-GB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j-lt"/>
                          <a:ea typeface="Times New Roman"/>
                        </a:rPr>
                        <a:t>2,774</a:t>
                      </a:r>
                      <a:endParaRPr lang="en-GB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18,551</a:t>
                      </a:r>
                      <a:endParaRPr lang="en-GB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Post ’94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734,429</a:t>
                      </a:r>
                      <a:endParaRPr lang="en-GB" sz="2000" b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49,760</a:t>
                      </a:r>
                      <a:endParaRPr lang="en-GB" sz="2000" b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52,986</a:t>
                      </a:r>
                      <a:endParaRPr lang="en-GB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j-lt"/>
                          <a:ea typeface="Times New Roman"/>
                        </a:rPr>
                        <a:t>15,927</a:t>
                      </a:r>
                      <a:endParaRPr lang="en-GB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118,718</a:t>
                      </a:r>
                      <a:endParaRPr lang="en-GB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TOTAL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818,057</a:t>
                      </a:r>
                      <a:endParaRPr lang="en-GB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57,060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60,056</a:t>
                      </a:r>
                      <a:endParaRPr lang="en-GB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ea typeface="Times New Roman"/>
                        </a:rPr>
                        <a:t>20,113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137,229</a:t>
                      </a:r>
                      <a:endParaRPr lang="en-GB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1560" y="3356992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Eradicating Pre ‘94 Stock remains a priority. </a:t>
            </a:r>
            <a:r>
              <a:rPr lang="en-US" sz="2000" b="0" dirty="0" smtClean="0">
                <a:solidFill>
                  <a:schemeClr val="tx1"/>
                </a:solidFill>
              </a:rPr>
              <a:t>Specific Provinces have committed to eradicating their backlog within current financial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Gauteng: 7,800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KZN: 4,000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NW: 7,500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284984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Specific measures put in place to ensure Expenditure of HSDG reservations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Project Pipeline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Integration with HSDG Business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Quarterly </a:t>
            </a:r>
            <a:r>
              <a:rPr lang="en-US" sz="2000" b="0" dirty="0">
                <a:solidFill>
                  <a:schemeClr val="tx1"/>
                </a:solidFill>
              </a:rPr>
              <a:t>Steering Committees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61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79A61D-F08A-4B1B-BBB6-40B28856157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800"/>
            <a:ext cx="8229600" cy="2376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Title Restoration Project Institutional Matters</a:t>
            </a:r>
          </a:p>
        </p:txBody>
      </p:sp>
    </p:spTree>
    <p:extLst>
      <p:ext uri="{BB962C8B-B14F-4D97-AF65-F5344CB8AC3E}">
        <p14:creationId xmlns:p14="http://schemas.microsoft.com/office/powerpoint/2010/main" xmlns="" val="37464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Index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Title Registrations - 2014/15 - 15/16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Planned Delivery: 2016/17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Readiness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Institutional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1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3365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Steering Committee</a:t>
            </a:r>
            <a:br>
              <a:rPr lang="en-US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054396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Overall Objectives:</a:t>
            </a:r>
            <a:endParaRPr lang="en-GB" sz="2800" b="1" dirty="0" smtClean="0"/>
          </a:p>
          <a:p>
            <a:r>
              <a:rPr lang="en-GB" sz="2400" dirty="0" smtClean="0"/>
              <a:t>National, supported by 9 Provincial </a:t>
            </a:r>
            <a:r>
              <a:rPr lang="en-GB" sz="2400" dirty="0"/>
              <a:t>Steering </a:t>
            </a:r>
            <a:r>
              <a:rPr lang="en-GB" sz="2400" dirty="0" smtClean="0"/>
              <a:t>Committees,  will be the </a:t>
            </a:r>
            <a:r>
              <a:rPr lang="en-GB" sz="2400" dirty="0"/>
              <a:t>central guiding body for the project.</a:t>
            </a:r>
          </a:p>
          <a:p>
            <a:r>
              <a:rPr lang="en-GB" sz="2400" dirty="0"/>
              <a:t>Oversight of- &amp; monitor the achievement of project goal &amp; delivery targets and propose corrective actions during the key phases of the project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Facilitate vertical </a:t>
            </a:r>
            <a:r>
              <a:rPr lang="en-GB" sz="2400" dirty="0"/>
              <a:t>knowledge sharing across </a:t>
            </a:r>
            <a:r>
              <a:rPr lang="en-GB" sz="2400" dirty="0" smtClean="0"/>
              <a:t>whole </a:t>
            </a:r>
            <a:r>
              <a:rPr lang="en-GB" sz="2400" dirty="0"/>
              <a:t>project structure, so that learning can be shared at key points during </a:t>
            </a:r>
            <a:r>
              <a:rPr lang="en-GB" sz="2400" dirty="0" smtClean="0"/>
              <a:t>project implementation.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1305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76872" cy="72493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Steering Committee Composition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475252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GB" sz="2000" dirty="0" smtClean="0"/>
              <a:t>National Steering Committee Chaired by DDG: Strategy &amp; Planning, with Provincial Representation at Chief Director Level</a:t>
            </a:r>
          </a:p>
          <a:p>
            <a:pPr marL="68580" indent="0">
              <a:buNone/>
            </a:pPr>
            <a:endParaRPr lang="en-GB" sz="1400" dirty="0"/>
          </a:p>
          <a:p>
            <a:pPr marL="68580" indent="0">
              <a:buNone/>
            </a:pPr>
            <a:r>
              <a:rPr lang="en-GB" sz="2000" u="sng" dirty="0" smtClean="0"/>
              <a:t>Steering Committee Composition</a:t>
            </a:r>
            <a:r>
              <a:rPr lang="en-GB" sz="2000" dirty="0" smtClean="0"/>
              <a:t>:</a:t>
            </a:r>
          </a:p>
          <a:p>
            <a:r>
              <a:rPr lang="en-US" sz="2000" dirty="0" smtClean="0"/>
              <a:t>NDHS &amp; PDHSs &amp; </a:t>
            </a:r>
            <a:r>
              <a:rPr lang="en-US" sz="2000" dirty="0"/>
              <a:t>Metros</a:t>
            </a:r>
            <a:endParaRPr lang="en-US" sz="2000" dirty="0" smtClean="0"/>
          </a:p>
          <a:p>
            <a:r>
              <a:rPr lang="en-US" sz="2000" dirty="0" smtClean="0"/>
              <a:t>SALGA</a:t>
            </a:r>
          </a:p>
          <a:p>
            <a:r>
              <a:rPr lang="en-US" sz="2000" dirty="0" smtClean="0"/>
              <a:t>Relevant Government Departments: </a:t>
            </a:r>
          </a:p>
          <a:p>
            <a:pPr lvl="1"/>
            <a:r>
              <a:rPr lang="en-US" sz="2000" dirty="0" smtClean="0"/>
              <a:t>DRDLR: Deeds Registry &amp; Surveyor-General’s Office</a:t>
            </a:r>
          </a:p>
          <a:p>
            <a:pPr lvl="1"/>
            <a:r>
              <a:rPr lang="en-US" sz="2000" dirty="0" smtClean="0"/>
              <a:t>COGTA &amp; Public Works</a:t>
            </a:r>
            <a:endParaRPr lang="en-GB" sz="2000" dirty="0" smtClean="0"/>
          </a:p>
          <a:p>
            <a:r>
              <a:rPr lang="en-GB" sz="2000" dirty="0"/>
              <a:t>O</a:t>
            </a:r>
            <a:r>
              <a:rPr lang="en-GB" sz="2000" dirty="0" smtClean="0"/>
              <a:t>ther </a:t>
            </a:r>
            <a:r>
              <a:rPr lang="en-GB" sz="2000" dirty="0"/>
              <a:t>O</a:t>
            </a:r>
            <a:r>
              <a:rPr lang="en-GB" sz="2000" dirty="0" smtClean="0"/>
              <a:t>rganisations:</a:t>
            </a:r>
          </a:p>
          <a:p>
            <a:pPr lvl="1"/>
            <a:r>
              <a:rPr lang="en-GB" sz="2000" dirty="0" smtClean="0"/>
              <a:t>Black </a:t>
            </a:r>
            <a:r>
              <a:rPr lang="en-GB" sz="2000" dirty="0" err="1" smtClean="0"/>
              <a:t>Conveyancers</a:t>
            </a:r>
            <a:r>
              <a:rPr lang="en-GB" sz="2000" dirty="0" smtClean="0"/>
              <a:t> Association.</a:t>
            </a:r>
          </a:p>
          <a:p>
            <a:pPr lvl="1"/>
            <a:r>
              <a:rPr lang="en-US" sz="2000" dirty="0" smtClean="0"/>
              <a:t>CSIR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46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94122"/>
          </a:xfrm>
        </p:spPr>
        <p:txBody>
          <a:bodyPr/>
          <a:lstStyle/>
          <a:p>
            <a:r>
              <a:rPr lang="en-US" dirty="0" smtClean="0"/>
              <a:t>TRP Dashboard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3924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 need recognised for (</a:t>
            </a:r>
            <a:r>
              <a:rPr lang="en-US" sz="2800" dirty="0" err="1" smtClean="0"/>
              <a:t>i</a:t>
            </a:r>
            <a:r>
              <a:rPr lang="en-US" sz="2800" dirty="0" smtClean="0"/>
              <a:t>) Single; and (ii) Credible Dashboard to oversee current and future progress:</a:t>
            </a:r>
          </a:p>
          <a:p>
            <a:pPr lvl="1"/>
            <a:r>
              <a:rPr lang="en-US" dirty="0" smtClean="0"/>
              <a:t>Reconcile &amp; reporting </a:t>
            </a:r>
            <a:r>
              <a:rPr lang="en-US" dirty="0"/>
              <a:t>on deeds issued with deeds registered</a:t>
            </a:r>
            <a:r>
              <a:rPr lang="en-US" dirty="0" smtClean="0"/>
              <a:t>;</a:t>
            </a:r>
            <a:r>
              <a:rPr lang="en-US" dirty="0"/>
              <a:t> and</a:t>
            </a:r>
            <a:endParaRPr lang="en-GB" dirty="0"/>
          </a:p>
          <a:p>
            <a:pPr lvl="1"/>
            <a:r>
              <a:rPr lang="en-US" dirty="0" smtClean="0"/>
              <a:t>Dashboard </a:t>
            </a:r>
            <a:r>
              <a:rPr lang="en-US" dirty="0"/>
              <a:t>reports that provide </a:t>
            </a:r>
            <a:r>
              <a:rPr lang="en-US" dirty="0" smtClean="0"/>
              <a:t>overview </a:t>
            </a:r>
            <a:r>
              <a:rPr lang="en-US" dirty="0"/>
              <a:t>of delivery </a:t>
            </a:r>
            <a:r>
              <a:rPr lang="en-US" dirty="0" smtClean="0"/>
              <a:t>&amp; project pipeline:</a:t>
            </a:r>
            <a:endParaRPr lang="en-GB" dirty="0"/>
          </a:p>
          <a:p>
            <a:pPr lvl="2"/>
            <a:r>
              <a:rPr lang="en-US" sz="2000" dirty="0" smtClean="0"/>
              <a:t>Township Registration and Beneficiary Confirmation</a:t>
            </a:r>
          </a:p>
          <a:p>
            <a:pPr lvl="2"/>
            <a:r>
              <a:rPr lang="en-US" sz="2000" dirty="0" smtClean="0"/>
              <a:t>Instructions issued &amp; Lodgments </a:t>
            </a:r>
            <a:r>
              <a:rPr lang="en-US" sz="2000" dirty="0"/>
              <a:t>made;</a:t>
            </a:r>
            <a:endParaRPr lang="en-GB" sz="2000" dirty="0"/>
          </a:p>
          <a:p>
            <a:pPr lvl="2"/>
            <a:r>
              <a:rPr lang="en-US" sz="2000" dirty="0"/>
              <a:t>Deeds registered; </a:t>
            </a:r>
            <a:r>
              <a:rPr lang="en-US" sz="2000" dirty="0" smtClean="0"/>
              <a:t>Deeds issued; &amp;</a:t>
            </a:r>
          </a:p>
          <a:p>
            <a:pPr marL="57150" indent="0" algn="ctr"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Warning’ System highlighting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encumbrances to any given project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404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94122"/>
          </a:xfrm>
        </p:spPr>
        <p:txBody>
          <a:bodyPr/>
          <a:lstStyle/>
          <a:p>
            <a:r>
              <a:rPr lang="en-US" sz="4000" dirty="0" smtClean="0"/>
              <a:t>Institutional Corrective Measures</a:t>
            </a:r>
            <a:endParaRPr lang="en-GB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7764439"/>
              </p:ext>
            </p:extLst>
          </p:nvPr>
        </p:nvGraphicFramePr>
        <p:xfrm>
          <a:off x="482584" y="1298816"/>
          <a:ext cx="8229600" cy="4608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5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/>
          <a:lstStyle/>
          <a:p>
            <a:r>
              <a:rPr lang="en-US" sz="4000" dirty="0" smtClean="0"/>
              <a:t>Institutional Arrangements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Overall accountability resides </a:t>
            </a:r>
            <a:r>
              <a:rPr lang="en-US" sz="2400" dirty="0"/>
              <a:t>with </a:t>
            </a:r>
            <a:r>
              <a:rPr lang="en-US" sz="2400" dirty="0" smtClean="0"/>
              <a:t>Minister &amp; National Department of Human Settlements;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In </a:t>
            </a:r>
            <a:r>
              <a:rPr lang="en-US" sz="2400" dirty="0"/>
              <a:t>support thereof, </a:t>
            </a:r>
            <a:r>
              <a:rPr lang="en-US" sz="2400" dirty="0" smtClean="0"/>
              <a:t>EAAB has availed </a:t>
            </a:r>
            <a:r>
              <a:rPr lang="en-US" sz="2400" dirty="0"/>
              <a:t>project management and secretariat </a:t>
            </a:r>
            <a:r>
              <a:rPr lang="en-US" sz="2400" dirty="0" smtClean="0"/>
              <a:t>support; &amp;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O</a:t>
            </a:r>
            <a:r>
              <a:rPr lang="en-US" sz="2400" b="1" dirty="0" smtClean="0">
                <a:solidFill>
                  <a:srgbClr val="000000"/>
                </a:solidFill>
              </a:rPr>
              <a:t>fficial </a:t>
            </a:r>
            <a:r>
              <a:rPr lang="en-US" sz="2400" b="1" dirty="0">
                <a:solidFill>
                  <a:srgbClr val="000000"/>
                </a:solidFill>
              </a:rPr>
              <a:t>R</a:t>
            </a:r>
            <a:r>
              <a:rPr lang="en-US" sz="2400" b="1" dirty="0" smtClean="0">
                <a:solidFill>
                  <a:srgbClr val="000000"/>
                </a:solidFill>
              </a:rPr>
              <a:t>eporting </a:t>
            </a:r>
            <a:r>
              <a:rPr lang="en-US" sz="2400" b="1" dirty="0">
                <a:solidFill>
                  <a:srgbClr val="000000"/>
                </a:solidFill>
              </a:rPr>
              <a:t>line: through Office of </a:t>
            </a:r>
            <a:r>
              <a:rPr lang="en-US" sz="2400" b="1" dirty="0" smtClean="0">
                <a:solidFill>
                  <a:srgbClr val="000000"/>
                </a:solidFill>
              </a:rPr>
              <a:t>DDG</a:t>
            </a:r>
            <a:r>
              <a:rPr lang="en-US" sz="2400" b="1" dirty="0">
                <a:solidFill>
                  <a:srgbClr val="000000"/>
                </a:solidFill>
              </a:rPr>
              <a:t>: Strategy &amp; </a:t>
            </a:r>
            <a:r>
              <a:rPr lang="en-US" sz="2400" b="1" dirty="0" smtClean="0">
                <a:solidFill>
                  <a:srgbClr val="000000"/>
                </a:solidFill>
              </a:rPr>
              <a:t>Planning, NDHS.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Understood </a:t>
            </a:r>
            <a:r>
              <a:rPr lang="en-US" sz="2400" dirty="0"/>
              <a:t>that </a:t>
            </a:r>
            <a:r>
              <a:rPr lang="en-US" sz="2400" dirty="0" smtClean="0"/>
              <a:t>resources </a:t>
            </a:r>
            <a:r>
              <a:rPr lang="en-US" sz="2400" dirty="0"/>
              <a:t>be located in one </a:t>
            </a:r>
            <a:r>
              <a:rPr lang="en-US" sz="2400" dirty="0" smtClean="0"/>
              <a:t>place: Funding, Project Management &amp; Secretariat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Implementation Protocol Agreement pending between the Department &amp; EAAB, for secondment of EAAB staff to the Dept</a:t>
            </a:r>
            <a:r>
              <a:rPr lang="en-US" sz="2400" dirty="0"/>
              <a:t>.</a:t>
            </a:r>
            <a:endParaRPr lang="en-GB" sz="2400" dirty="0"/>
          </a:p>
          <a:p>
            <a:pPr marL="971550" lvl="1" indent="-514350">
              <a:buFont typeface="+mj-lt"/>
              <a:buAutoNum type="arabicPeriod"/>
            </a:pPr>
            <a:endParaRPr lang="en-GB" sz="30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5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792088"/>
          </a:xfrm>
        </p:spPr>
        <p:txBody>
          <a:bodyPr/>
          <a:lstStyle/>
          <a:p>
            <a:r>
              <a:rPr lang="en-US" sz="4000" dirty="0" smtClean="0"/>
              <a:t>Recommendations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4392488"/>
          </a:xfrm>
        </p:spPr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en-US" sz="2000" dirty="0" smtClean="0"/>
              <a:t>The Portfolio Committee note the contents of the presentation &amp; especially the </a:t>
            </a:r>
            <a:r>
              <a:rPr lang="en-US" sz="2000" dirty="0" err="1" smtClean="0"/>
              <a:t>Dept’s</a:t>
            </a:r>
            <a:r>
              <a:rPr lang="en-US" sz="2000" dirty="0" smtClean="0"/>
              <a:t> </a:t>
            </a:r>
            <a:r>
              <a:rPr lang="en-GB" sz="2000" dirty="0" smtClean="0"/>
              <a:t>effort </a:t>
            </a:r>
            <a:r>
              <a:rPr lang="en-GB" sz="2000" dirty="0"/>
              <a:t>in putting measures in place related to the delivery of title; more specifically: </a:t>
            </a:r>
          </a:p>
          <a:p>
            <a:pPr marL="1714500" lvl="3" indent="-457200">
              <a:buFont typeface="+mj-lt"/>
              <a:buAutoNum type="alphaLcPeriod"/>
            </a:pPr>
            <a:r>
              <a:rPr lang="en-GB" sz="1600" dirty="0" smtClean="0"/>
              <a:t>Funding &amp; additional </a:t>
            </a:r>
            <a:r>
              <a:rPr lang="en-GB" sz="1600" dirty="0"/>
              <a:t>capacity,</a:t>
            </a:r>
          </a:p>
          <a:p>
            <a:pPr marL="1714500" lvl="3" indent="-457200">
              <a:buFont typeface="+mj-lt"/>
              <a:buAutoNum type="alphaLcPeriod"/>
            </a:pPr>
            <a:r>
              <a:rPr lang="en-GB" sz="1600" dirty="0"/>
              <a:t>T</a:t>
            </a:r>
            <a:r>
              <a:rPr lang="en-GB" sz="1600" dirty="0" smtClean="0"/>
              <a:t>arget setting &amp; credible </a:t>
            </a:r>
            <a:r>
              <a:rPr lang="en-GB" sz="1600" dirty="0"/>
              <a:t>reporting, and</a:t>
            </a:r>
          </a:p>
          <a:p>
            <a:pPr marL="1714500" lvl="3" indent="-457200">
              <a:buFont typeface="+mj-lt"/>
              <a:buAutoNum type="alphaLcPeriod"/>
            </a:pPr>
            <a:r>
              <a:rPr lang="en-GB" sz="1600" dirty="0"/>
              <a:t>I</a:t>
            </a:r>
            <a:r>
              <a:rPr lang="en-GB" sz="1600" dirty="0" smtClean="0"/>
              <a:t>nstitutional </a:t>
            </a:r>
            <a:r>
              <a:rPr lang="en-GB" sz="1600" dirty="0"/>
              <a:t>support given to Provinces and Metros.</a:t>
            </a:r>
            <a:endParaRPr lang="en-US" sz="16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2000" dirty="0" smtClean="0"/>
              <a:t>That it be noted that the Department is consulting with the relevant poor performing Provinces on the programme with the objective to make interventions to improve performance of the programme.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000" dirty="0" smtClean="0"/>
              <a:t>The Department will provide a progress report on the success and/or failures in the proposed interventions to be undertaken with the Provinces and Municipalities.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000" dirty="0" smtClean="0"/>
              <a:t>That it be noted that the Department will propose that the Metropolitan Municipalities ring-fence USDG funding to co-fund the programme in their areas of jurisdiction. 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6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79A61D-F08A-4B1B-BBB6-40B28856157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US" sz="4000" dirty="0" smtClean="0"/>
              <a:t>Delivery: 2014/15 – 15/16</a:t>
            </a:r>
            <a:endParaRPr lang="en-GB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296082"/>
              </p:ext>
            </p:extLst>
          </p:nvPr>
        </p:nvGraphicFramePr>
        <p:xfrm>
          <a:off x="467544" y="908720"/>
          <a:ext cx="82296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BACKLOG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2014/15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2015/16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Pre. ’94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83,628</a:t>
                      </a:r>
                      <a:endParaRPr lang="en-GB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7,300</a:t>
                      </a:r>
                      <a:endParaRPr lang="en-GB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7,070</a:t>
                      </a:r>
                      <a:endParaRPr lang="en-GB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14,370</a:t>
                      </a:r>
                      <a:endParaRPr lang="en-GB" dirty="0"/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Post ’94</a:t>
                      </a:r>
                      <a:endParaRPr lang="en-GB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734,429</a:t>
                      </a:r>
                      <a:endParaRPr lang="en-GB" sz="2000" b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49,760</a:t>
                      </a:r>
                      <a:endParaRPr lang="en-GB" sz="2000" b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52,986</a:t>
                      </a:r>
                      <a:endParaRPr lang="en-GB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102,746</a:t>
                      </a:r>
                      <a:endParaRPr lang="en-GB" dirty="0"/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818,057</a:t>
                      </a:r>
                      <a:endParaRPr lang="en-GB" sz="2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57,060</a:t>
                      </a:r>
                      <a:endParaRPr lang="en-GB" sz="2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60,056</a:t>
                      </a:r>
                      <a:endParaRPr lang="en-GB" sz="2000" b="1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117,116</a:t>
                      </a:r>
                      <a:endParaRPr lang="en-GB" sz="2000" b="1" dirty="0"/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5494079"/>
              </p:ext>
            </p:extLst>
          </p:nvPr>
        </p:nvGraphicFramePr>
        <p:xfrm>
          <a:off x="323528" y="2636912"/>
          <a:ext cx="4619626" cy="330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6938621"/>
              </p:ext>
            </p:extLst>
          </p:nvPr>
        </p:nvGraphicFramePr>
        <p:xfrm>
          <a:off x="4185816" y="2636912"/>
          <a:ext cx="4958184" cy="323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1755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06090"/>
          </a:xfrm>
        </p:spPr>
        <p:txBody>
          <a:bodyPr/>
          <a:lstStyle/>
          <a:p>
            <a:r>
              <a:rPr lang="en-US" sz="3600" dirty="0"/>
              <a:t>Delivery: 2014/15 – 15/16</a:t>
            </a: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4645043"/>
              </p:ext>
            </p:extLst>
          </p:nvPr>
        </p:nvGraphicFramePr>
        <p:xfrm>
          <a:off x="179512" y="980728"/>
          <a:ext cx="5400600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080120"/>
                <a:gridCol w="864096"/>
                <a:gridCol w="720080"/>
                <a:gridCol w="864096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PROV.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BACKLOG</a:t>
                      </a:r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2014/15</a:t>
                      </a:r>
                      <a:endParaRPr lang="en-GB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2015/16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TO 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Target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Output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E/Cape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110,317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7,931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7,920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7,666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15,597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F/State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78,598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738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7,506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7,199</a:t>
                      </a:r>
                      <a:endParaRPr lang="en-GB" sz="1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7,937</a:t>
                      </a:r>
                      <a:endParaRPr lang="en-GB" sz="1400" dirty="0"/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G’teng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165,711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7,808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13,900</a:t>
                      </a:r>
                      <a:endParaRPr lang="en-GB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18,032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25,840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KZN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158,905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4,471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7,540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3,904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8,375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Limpopo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42,391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309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4,562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2,373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2,682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M’langa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81,702</a:t>
                      </a:r>
                      <a:endParaRPr lang="en-GB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8,169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11,000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5,123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13,292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N/Cape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31,893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648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3,500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2,336</a:t>
                      </a:r>
                      <a:endParaRPr lang="en-GB" sz="1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2,984</a:t>
                      </a:r>
                      <a:endParaRPr lang="en-GB" sz="1400" dirty="0"/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N/West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69,874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7,655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586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586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W/Cape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78,871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26,986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5,000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12,837</a:t>
                      </a:r>
                      <a:endParaRPr lang="en-GB" sz="1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39,823</a:t>
                      </a:r>
                      <a:endParaRPr lang="en-GB" sz="1400" dirty="0"/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818,262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57,060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68,083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60,056</a:t>
                      </a:r>
                      <a:endParaRPr lang="en-GB" sz="14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117,116</a:t>
                      </a:r>
                      <a:endParaRPr lang="en-GB" sz="1400" b="1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8986468"/>
              </p:ext>
            </p:extLst>
          </p:nvPr>
        </p:nvGraphicFramePr>
        <p:xfrm>
          <a:off x="5580112" y="908720"/>
          <a:ext cx="3888431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1880" y="61653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 Shows Provinces with significant   backlogs &amp; minimal delivery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96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8274399"/>
              </p:ext>
            </p:extLst>
          </p:nvPr>
        </p:nvGraphicFramePr>
        <p:xfrm>
          <a:off x="179512" y="1052736"/>
          <a:ext cx="8640886" cy="486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322"/>
                <a:gridCol w="6646564"/>
              </a:tblGrid>
              <a:tr h="231357">
                <a:tc gridSpan="2">
                  <a:txBody>
                    <a:bodyPr/>
                    <a:lstStyle/>
                    <a:p>
                      <a:pPr algn="ctr"/>
                      <a:endParaRPr lang="en-ZA" sz="7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818646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Township Est. &amp; Proclamation</a:t>
                      </a:r>
                      <a:endParaRPr lang="en-Z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 smtClean="0"/>
                        <a:t>Delays in Proclamation</a:t>
                      </a:r>
                      <a:r>
                        <a:rPr lang="en-ZA" sz="2000" baseline="0" dirty="0" smtClean="0"/>
                        <a:t> &amp; Township Register.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baseline="0" dirty="0" smtClean="0"/>
                        <a:t>Proliferation of Informal Settlements.</a:t>
                      </a:r>
                    </a:p>
                  </a:txBody>
                  <a:tcPr/>
                </a:tc>
              </a:tr>
              <a:tr h="1174579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Delays in Conveyancing</a:t>
                      </a:r>
                      <a:endParaRPr lang="en-Z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to value municipal properties.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Issuing of clearance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certificates.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Collection of documents</a:t>
                      </a:r>
                    </a:p>
                  </a:txBody>
                  <a:tcPr/>
                </a:tc>
              </a:tr>
              <a:tr h="818646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Project Management</a:t>
                      </a:r>
                      <a:endParaRPr lang="en-Z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to close-out projects.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="0" dirty="0" smtClean="0"/>
                        <a:t>Beneficiary Administration</a:t>
                      </a:r>
                    </a:p>
                  </a:txBody>
                  <a:tcPr/>
                </a:tc>
              </a:tr>
              <a:tr h="818646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Institutional Relationships</a:t>
                      </a:r>
                      <a:endParaRPr lang="en-Z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/>
                        <a:t>Deeds Registry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/>
                        <a:t>Municipalities:</a:t>
                      </a:r>
                      <a:r>
                        <a:rPr lang="en-ZA" sz="2000" baseline="0" dirty="0" smtClean="0"/>
                        <a:t> Beneficiary Administration</a:t>
                      </a:r>
                      <a:endParaRPr lang="en-ZA" sz="2000" dirty="0"/>
                    </a:p>
                  </a:txBody>
                  <a:tcPr/>
                </a:tc>
              </a:tr>
              <a:tr h="818646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Land Legal Matters</a:t>
                      </a:r>
                      <a:endParaRPr lang="en-Z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/>
                        <a:t>Dispute</a:t>
                      </a:r>
                      <a:r>
                        <a:rPr lang="en-ZA" sz="2000" baseline="0" dirty="0" smtClean="0"/>
                        <a:t> Resolution Mechanism</a:t>
                      </a:r>
                      <a:endParaRPr lang="en-ZA" sz="2000" dirty="0" smtClean="0"/>
                    </a:p>
                    <a:p>
                      <a:pPr marL="285750" lvl="0" indent="-3429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ZA" altLang="en-US" sz="2000" dirty="0" smtClean="0"/>
                        <a:t>Vesting</a:t>
                      </a:r>
                      <a:r>
                        <a:rPr lang="en-ZA" altLang="en-US" sz="2000" baseline="0" dirty="0" smtClean="0"/>
                        <a:t> and/or Transfer of State Land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6624-CFBC-4375-9C75-66A2B652E349}" type="slidenum">
              <a:rPr lang="en-ZA" smtClean="0">
                <a:solidFill>
                  <a:srgbClr val="895D1D"/>
                </a:solidFill>
              </a:rPr>
              <a:pPr/>
              <a:t>5</a:t>
            </a:fld>
            <a:endParaRPr lang="en-ZA">
              <a:solidFill>
                <a:srgbClr val="895D1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50106"/>
          </a:xfrm>
        </p:spPr>
        <p:txBody>
          <a:bodyPr/>
          <a:lstStyle/>
          <a:p>
            <a:r>
              <a:rPr lang="en-ZA" dirty="0" smtClean="0"/>
              <a:t>Causal Factors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092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lang="en-US" dirty="0" smtClean="0"/>
              <a:t>State of Readiness: 2016/17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9330596"/>
              </p:ext>
            </p:extLst>
          </p:nvPr>
        </p:nvGraphicFramePr>
        <p:xfrm>
          <a:off x="467544" y="1268760"/>
          <a:ext cx="8208142" cy="456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535"/>
                <a:gridCol w="3038502"/>
                <a:gridCol w="2434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PROVINCE86,251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2016/17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26690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HSDG Funding Reservation</a:t>
                      </a:r>
                    </a:p>
                    <a:p>
                      <a:pPr algn="ctr"/>
                      <a:r>
                        <a:rPr lang="en-US" sz="1600" b="1" dirty="0" smtClean="0"/>
                        <a:t>(‘000)</a:t>
                      </a:r>
                      <a:endParaRPr lang="en-GB" sz="1400" b="1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Planned</a:t>
                      </a:r>
                    </a:p>
                    <a:p>
                      <a:pPr algn="ctr"/>
                      <a:r>
                        <a:rPr lang="en-US" sz="1600" b="1" dirty="0" smtClean="0"/>
                        <a:t>Delivery</a:t>
                      </a:r>
                      <a:endParaRPr lang="en-GB" sz="1600" b="1" dirty="0"/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Eastern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Cape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R39,000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26,225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State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R30,000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29,780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Gauteng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R62,000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86,251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KwaZulu-Natal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R60,000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9,054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Limpopo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R13,000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11,994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Mpumalanga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R30,000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9,000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Northern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Cape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R12,000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7,573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West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R30,000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17,789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Western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Cape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R30,000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9,480</a:t>
                      </a:r>
                      <a:endParaRPr lang="en-GB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TOTAL</a:t>
                      </a:r>
                      <a:endParaRPr lang="en-GB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R306,000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207,146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 rot="19327207">
            <a:off x="1639775" y="1866163"/>
            <a:ext cx="5662646" cy="331243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Delivery for 2016/17: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207,146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‘94 Stock: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24,437</a:t>
            </a:r>
            <a:endParaRPr kumimoji="0" lang="en-US" sz="2800" b="1" i="0" u="none" strike="noStrike" cap="none" normalizeH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‘94 Stock: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182,709</a:t>
            </a: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35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en-US" dirty="0" smtClean="0"/>
              <a:t>State of Readiness: 2016/17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Much of work driven in-house, with Provincial Offices &amp; Metropolitan Municipalities</a:t>
            </a:r>
          </a:p>
          <a:p>
            <a:r>
              <a:rPr lang="en-US" sz="2800" dirty="0" smtClean="0"/>
              <a:t>To augment in-house staffing, all offices have appointed additional capacity to assist with implementation:</a:t>
            </a:r>
          </a:p>
          <a:p>
            <a:pPr lvl="1"/>
            <a:r>
              <a:rPr lang="en-US" sz="2400" dirty="0" smtClean="0"/>
              <a:t>Conveyancers, Planners, Social Facilitators</a:t>
            </a:r>
          </a:p>
          <a:p>
            <a:r>
              <a:rPr lang="en-US" sz="2400" dirty="0" smtClean="0"/>
              <a:t>Also, Limpopo PDHS &amp; Nelson Mandela Bay Metro are drawing from National Department Panel of Professional Resource Teams to undertaken specific work related to township establishment &amp; property ownership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06090"/>
          </a:xfrm>
        </p:spPr>
        <p:txBody>
          <a:bodyPr/>
          <a:lstStyle/>
          <a:p>
            <a:r>
              <a:rPr lang="en-US" sz="3600" dirty="0" smtClean="0"/>
              <a:t>Title Deeds </a:t>
            </a:r>
            <a:r>
              <a:rPr lang="en-US" sz="3600" dirty="0"/>
              <a:t>D</a:t>
            </a:r>
            <a:r>
              <a:rPr lang="en-US" sz="3600" dirty="0" smtClean="0"/>
              <a:t>elivery to Date</a:t>
            </a: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0309647"/>
              </p:ext>
            </p:extLst>
          </p:nvPr>
        </p:nvGraphicFramePr>
        <p:xfrm>
          <a:off x="467544" y="1196752"/>
          <a:ext cx="8229602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446"/>
                <a:gridCol w="1090857"/>
                <a:gridCol w="1036314"/>
                <a:gridCol w="872685"/>
                <a:gridCol w="927228"/>
                <a:gridCol w="998024"/>
                <a:gridCol w="998024"/>
                <a:gridCol w="998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BACKLOG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2014/15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1)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TO DATE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E/Cape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110,317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7,931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7,920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7,666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5,043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7,835</a:t>
                      </a:r>
                    </a:p>
                  </a:txBody>
                  <a:tcPr marL="0" marR="0" marT="0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23,432</a:t>
                      </a:r>
                      <a:endParaRPr lang="en-GB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F/State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78,598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7,199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2,450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3,037</a:t>
                      </a:r>
                    </a:p>
                  </a:txBody>
                  <a:tcPr marL="0" marR="0" marT="0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10,974</a:t>
                      </a:r>
                      <a:endParaRPr lang="en-GB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G’teng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165,711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7,808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18,032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8,616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2,216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28,056</a:t>
                      </a:r>
                      <a:endParaRPr lang="en-GB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KZN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158,905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4,471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3,904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8,611</a:t>
                      </a:r>
                      <a:endParaRPr lang="en-GB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Limpopo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42,391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4,562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2,373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4,250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2,988</a:t>
                      </a:r>
                      <a:endParaRPr lang="en-GB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M’langa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81,702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8,169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5,123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1,281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14,573</a:t>
                      </a:r>
                      <a:endParaRPr lang="en-GB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N/Cape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31,893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2,336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944</a:t>
                      </a:r>
                    </a:p>
                  </a:txBody>
                  <a:tcPr marL="0" marR="0" marT="0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3,928</a:t>
                      </a:r>
                      <a:endParaRPr lang="en-GB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N/West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69,874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7,655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4,225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3,528</a:t>
                      </a:r>
                      <a:endParaRPr lang="en-GB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W/Cape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78,871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26,986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12,837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2,818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40,553</a:t>
                      </a:r>
                      <a:endParaRPr lang="en-GB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818,262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57,060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68,083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60,056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32,997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137,229</a:t>
                      </a:r>
                      <a:endParaRPr lang="en-GB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19872" y="602128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Overall 60% of planned targets have been delivered for Quarter 1.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79240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sz="4000" dirty="0"/>
              <a:t>E</a:t>
            </a:r>
            <a:r>
              <a:rPr lang="en-US" sz="4000" dirty="0" smtClean="0"/>
              <a:t>/Cape</a:t>
            </a:r>
            <a:r>
              <a:rPr lang="en-US" sz="4000" dirty="0"/>
              <a:t>: Delivery – 2016/17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32603-12C7-40DB-80EF-5CF700AD9C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1027483"/>
              </p:ext>
            </p:extLst>
          </p:nvPr>
        </p:nvGraphicFramePr>
        <p:xfrm>
          <a:off x="251520" y="1124744"/>
          <a:ext cx="4680521" cy="181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28"/>
                <a:gridCol w="949988"/>
                <a:gridCol w="567801"/>
                <a:gridCol w="567801"/>
                <a:gridCol w="567801"/>
                <a:gridCol w="567801"/>
                <a:gridCol w="567801"/>
              </a:tblGrid>
              <a:tr h="517679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Annual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2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3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Qtr</a:t>
                      </a:r>
                      <a:r>
                        <a:rPr lang="en-US" sz="1400" dirty="0" smtClean="0">
                          <a:latin typeface="+mj-lt"/>
                        </a:rPr>
                        <a:t> 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01920"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1,103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4,680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Post ’94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3,940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7,568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5,082</a:t>
                      </a:r>
                    </a:p>
                  </a:txBody>
                  <a:tcPr marL="0" marR="0" marT="0" marB="0" anchor="b"/>
                </a:tc>
              </a:tr>
              <a:tr h="3314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TOTAL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5,043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7,835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9,762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5220072" y="1052736"/>
            <a:ext cx="3672408" cy="5256584"/>
          </a:xfrm>
          <a:prstGeom prst="roundRect">
            <a:avLst/>
          </a:prstGeom>
          <a:noFill/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Readiness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00" b="0" dirty="0" smtClean="0">
                <a:solidFill>
                  <a:schemeClr val="tx1"/>
                </a:solidFill>
              </a:rPr>
              <a:t>Province has exceeded target set for first quarter.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00" b="0" dirty="0" smtClean="0">
                <a:solidFill>
                  <a:schemeClr val="tx1"/>
                </a:solidFill>
              </a:rPr>
              <a:t>Major causal factors relate to beneficiary occupation confirmation.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00" b="0" dirty="0" smtClean="0">
                <a:solidFill>
                  <a:schemeClr val="tx1"/>
                </a:solidFill>
              </a:rPr>
              <a:t>Initial concerns regarding annual targets and </a:t>
            </a:r>
            <a:r>
              <a:rPr lang="en-US" sz="1900" b="0" dirty="0" err="1" smtClean="0">
                <a:solidFill>
                  <a:schemeClr val="tx1"/>
                </a:solidFill>
              </a:rPr>
              <a:t>cashflow</a:t>
            </a:r>
            <a:r>
              <a:rPr lang="en-US" sz="1900" b="0" dirty="0" smtClean="0">
                <a:solidFill>
                  <a:schemeClr val="tx1"/>
                </a:solidFill>
              </a:rPr>
              <a:t> has now been addressed.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00" b="0" dirty="0" smtClean="0">
                <a:solidFill>
                  <a:schemeClr val="tx1"/>
                </a:solidFill>
              </a:rPr>
              <a:t>Much of the work done in-house with support of municipalities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9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99CC00">
                  <a:alpha val="74001"/>
                </a:srgbClr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99CC00">
                  <a:alpha val="74001"/>
                </a:srgbClr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99CC00">
                  <a:alpha val="74001"/>
                </a:srgbClr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99CC00">
                  <a:alpha val="74001"/>
                </a:srgbClr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38910</TotalTime>
  <Words>2004</Words>
  <Application>Microsoft Office PowerPoint</Application>
  <PresentationFormat>On-screen Show (4:3)</PresentationFormat>
  <Paragraphs>678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Custom Design</vt:lpstr>
      <vt:lpstr>Default Design</vt:lpstr>
      <vt:lpstr>Title Restoration Project - Performance Report-  Human Settlements Portfolio Committee  30th August 2016</vt:lpstr>
      <vt:lpstr>Presentation Index</vt:lpstr>
      <vt:lpstr>Delivery: 2014/15 – 15/16</vt:lpstr>
      <vt:lpstr>Delivery: 2014/15 – 15/16</vt:lpstr>
      <vt:lpstr>Causal Factors</vt:lpstr>
      <vt:lpstr>State of Readiness: 2016/17</vt:lpstr>
      <vt:lpstr>State of Readiness: 2016/17</vt:lpstr>
      <vt:lpstr>Title Deeds Delivery to Date</vt:lpstr>
      <vt:lpstr>E/Cape: Delivery – 2016/17</vt:lpstr>
      <vt:lpstr>F/State: Delivery – 2016/17</vt:lpstr>
      <vt:lpstr>Gauteng: Delivery – 2016/17</vt:lpstr>
      <vt:lpstr>KZN: Delivery – 2016/17</vt:lpstr>
      <vt:lpstr>Limpopo: Delivery – 2016/17</vt:lpstr>
      <vt:lpstr>Mpumalanga: Delivery – 2016/17</vt:lpstr>
      <vt:lpstr>N/Cape: Delivery – 2016/17</vt:lpstr>
      <vt:lpstr>N/West: Delivery – 2016/17</vt:lpstr>
      <vt:lpstr>W/Cape: Delivery – 2016/17</vt:lpstr>
      <vt:lpstr>Title Deeds-  Delivery to Date</vt:lpstr>
      <vt:lpstr>Title Restoration Project Institutional Matters</vt:lpstr>
      <vt:lpstr> Steering Committee </vt:lpstr>
      <vt:lpstr>Steering Committee Composition</vt:lpstr>
      <vt:lpstr>TRP Dashboard</vt:lpstr>
      <vt:lpstr>Institutional Corrective Measures</vt:lpstr>
      <vt:lpstr>Institutional Arrangements</vt:lpstr>
      <vt:lpstr>Recommendations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</dc:creator>
  <cp:lastModifiedBy>PUMZA</cp:lastModifiedBy>
  <cp:revision>267</cp:revision>
  <cp:lastPrinted>2016-08-29T09:59:11Z</cp:lastPrinted>
  <dcterms:created xsi:type="dcterms:W3CDTF">2010-04-30T08:37:30Z</dcterms:created>
  <dcterms:modified xsi:type="dcterms:W3CDTF">2016-08-31T09:07:07Z</dcterms:modified>
</cp:coreProperties>
</file>