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92" r:id="rId1"/>
  </p:sldMasterIdLst>
  <p:notesMasterIdLst>
    <p:notesMasterId r:id="rId31"/>
  </p:notesMasterIdLst>
  <p:handoutMasterIdLst>
    <p:handoutMasterId r:id="rId32"/>
  </p:handoutMasterIdLst>
  <p:sldIdLst>
    <p:sldId id="1127" r:id="rId2"/>
    <p:sldId id="1131" r:id="rId3"/>
    <p:sldId id="1252" r:id="rId4"/>
    <p:sldId id="1243" r:id="rId5"/>
    <p:sldId id="1244" r:id="rId6"/>
    <p:sldId id="1245" r:id="rId7"/>
    <p:sldId id="1246" r:id="rId8"/>
    <p:sldId id="1132" r:id="rId9"/>
    <p:sldId id="1241" r:id="rId10"/>
    <p:sldId id="1242" r:id="rId11"/>
    <p:sldId id="1128" r:id="rId12"/>
    <p:sldId id="1253" r:id="rId13"/>
    <p:sldId id="1129" r:id="rId14"/>
    <p:sldId id="1254" r:id="rId15"/>
    <p:sldId id="1130" r:id="rId16"/>
    <p:sldId id="1239" r:id="rId17"/>
    <p:sldId id="1240" r:id="rId18"/>
    <p:sldId id="1135" r:id="rId19"/>
    <p:sldId id="1249" r:id="rId20"/>
    <p:sldId id="1255" r:id="rId21"/>
    <p:sldId id="1248" r:id="rId22"/>
    <p:sldId id="1256" r:id="rId23"/>
    <p:sldId id="1250" r:id="rId24"/>
    <p:sldId id="1257" r:id="rId25"/>
    <p:sldId id="1251" r:id="rId26"/>
    <p:sldId id="1258" r:id="rId27"/>
    <p:sldId id="1259" r:id="rId28"/>
    <p:sldId id="1229" r:id="rId29"/>
    <p:sldId id="1031" r:id="rId30"/>
  </p:sldIdLst>
  <p:sldSz cx="9144000" cy="6858000" type="screen4x3"/>
  <p:notesSz cx="6797675" cy="9926638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ma Mbhele" initials="DM" lastIdx="7" clrIdx="0"/>
  <p:cmAuthor id="1" name="Johannes Makhubela" initials="J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99FF"/>
    <a:srgbClr val="FF00FF"/>
    <a:srgbClr val="00FF00"/>
    <a:srgbClr val="CC3300"/>
    <a:srgbClr val="FFCC99"/>
    <a:srgbClr val="FFCC66"/>
    <a:srgbClr val="FF0000"/>
    <a:srgbClr val="EAEAEA"/>
    <a:srgbClr val="FC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60" autoAdjust="0"/>
    <p:restoredTop sz="82878" autoAdjust="0"/>
  </p:normalViewPr>
  <p:slideViewPr>
    <p:cSldViewPr>
      <p:cViewPr varScale="1">
        <p:scale>
          <a:sx n="73" d="100"/>
          <a:sy n="73" d="100"/>
        </p:scale>
        <p:origin x="9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226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4F121-8F8F-420D-BF07-0227078A649F}" type="doc">
      <dgm:prSet loTypeId="urn:microsoft.com/office/officeart/2005/8/layout/orgChart1" loCatId="hierarchy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en-ZA"/>
        </a:p>
      </dgm:t>
    </dgm:pt>
    <dgm:pt modelId="{5DE788D2-5AE9-42A8-944E-FE809152C532}">
      <dgm:prSet phldrT="[Text]"/>
      <dgm:spPr/>
      <dgm:t>
        <a:bodyPr/>
        <a:lstStyle/>
        <a:p>
          <a:r>
            <a:rPr lang="en-ZA" dirty="0" smtClean="0"/>
            <a:t>Values</a:t>
          </a:r>
          <a:endParaRPr lang="en-ZA" dirty="0"/>
        </a:p>
      </dgm:t>
    </dgm:pt>
    <dgm:pt modelId="{C74CC6A8-9A1A-46E4-B894-F092F2F5FB4B}" type="parTrans" cxnId="{16BB666C-4F4D-48BC-BF72-38B966A61EC8}">
      <dgm:prSet/>
      <dgm:spPr/>
      <dgm:t>
        <a:bodyPr/>
        <a:lstStyle/>
        <a:p>
          <a:endParaRPr lang="en-ZA"/>
        </a:p>
      </dgm:t>
    </dgm:pt>
    <dgm:pt modelId="{0CBD7DCC-DD8D-4294-A27B-3B2F6832C193}" type="sibTrans" cxnId="{16BB666C-4F4D-48BC-BF72-38B966A61EC8}">
      <dgm:prSet/>
      <dgm:spPr/>
      <dgm:t>
        <a:bodyPr/>
        <a:lstStyle/>
        <a:p>
          <a:endParaRPr lang="en-ZA"/>
        </a:p>
      </dgm:t>
    </dgm:pt>
    <dgm:pt modelId="{061D4CBE-7355-469E-8DA6-D29AE76A0131}">
      <dgm:prSet phldrT="[Text]"/>
      <dgm:spPr/>
      <dgm:t>
        <a:bodyPr/>
        <a:lstStyle/>
        <a:p>
          <a:r>
            <a:rPr lang="en-ZA" dirty="0" smtClean="0"/>
            <a:t>Vision</a:t>
          </a:r>
          <a:endParaRPr lang="en-ZA" dirty="0"/>
        </a:p>
      </dgm:t>
    </dgm:pt>
    <dgm:pt modelId="{49C19488-3FE4-4360-A92F-A9B130710C33}" type="parTrans" cxnId="{BA5F5324-B953-4BE6-BCB5-7CE63CCF0C6D}">
      <dgm:prSet/>
      <dgm:spPr/>
      <dgm:t>
        <a:bodyPr/>
        <a:lstStyle/>
        <a:p>
          <a:endParaRPr lang="en-ZA"/>
        </a:p>
      </dgm:t>
    </dgm:pt>
    <dgm:pt modelId="{9B827F37-1C50-4F9D-BBF4-3953812F6119}" type="sibTrans" cxnId="{BA5F5324-B953-4BE6-BCB5-7CE63CCF0C6D}">
      <dgm:prSet/>
      <dgm:spPr/>
      <dgm:t>
        <a:bodyPr/>
        <a:lstStyle/>
        <a:p>
          <a:endParaRPr lang="en-ZA"/>
        </a:p>
      </dgm:t>
    </dgm:pt>
    <dgm:pt modelId="{3EDAAA1F-821D-4557-8765-AB18C2F3CDA0}">
      <dgm:prSet phldrT="[Text]"/>
      <dgm:spPr/>
      <dgm:t>
        <a:bodyPr/>
        <a:lstStyle/>
        <a:p>
          <a:r>
            <a:rPr lang="en-ZA" dirty="0" smtClean="0"/>
            <a:t>Mission</a:t>
          </a:r>
          <a:endParaRPr lang="en-ZA" dirty="0"/>
        </a:p>
      </dgm:t>
    </dgm:pt>
    <dgm:pt modelId="{7B5981AD-0244-4A23-A5F5-AC6EC196ACDB}" type="parTrans" cxnId="{50A781A3-C2F6-473F-94DC-5B53E88ADEBA}">
      <dgm:prSet/>
      <dgm:spPr/>
      <dgm:t>
        <a:bodyPr/>
        <a:lstStyle/>
        <a:p>
          <a:endParaRPr lang="en-ZA"/>
        </a:p>
      </dgm:t>
    </dgm:pt>
    <dgm:pt modelId="{BF86BF28-075F-40F1-A826-6FD7FF55D71C}" type="sibTrans" cxnId="{50A781A3-C2F6-473F-94DC-5B53E88ADEBA}">
      <dgm:prSet/>
      <dgm:spPr/>
      <dgm:t>
        <a:bodyPr/>
        <a:lstStyle/>
        <a:p>
          <a:endParaRPr lang="en-ZA"/>
        </a:p>
      </dgm:t>
    </dgm:pt>
    <dgm:pt modelId="{6C8C5597-356B-4B18-985F-2ADE76F1C233}">
      <dgm:prSet phldrT="[Text]"/>
      <dgm:spPr/>
      <dgm:t>
        <a:bodyPr/>
        <a:lstStyle/>
        <a:p>
          <a:r>
            <a:rPr lang="en-ZA" dirty="0" smtClean="0"/>
            <a:t>Goals</a:t>
          </a:r>
          <a:endParaRPr lang="en-ZA" dirty="0"/>
        </a:p>
      </dgm:t>
    </dgm:pt>
    <dgm:pt modelId="{7B58719C-6D8E-4C9D-B367-F3CE1D6603E9}" type="parTrans" cxnId="{9F88B0E3-6CAD-414E-B797-EBE40E8D81B5}">
      <dgm:prSet/>
      <dgm:spPr/>
      <dgm:t>
        <a:bodyPr/>
        <a:lstStyle/>
        <a:p>
          <a:endParaRPr lang="en-ZA"/>
        </a:p>
      </dgm:t>
    </dgm:pt>
    <dgm:pt modelId="{C3EBEDF4-1BF1-4699-9961-D58B6EB3DD6E}" type="sibTrans" cxnId="{9F88B0E3-6CAD-414E-B797-EBE40E8D81B5}">
      <dgm:prSet/>
      <dgm:spPr/>
      <dgm:t>
        <a:bodyPr/>
        <a:lstStyle/>
        <a:p>
          <a:endParaRPr lang="en-ZA"/>
        </a:p>
      </dgm:t>
    </dgm:pt>
    <dgm:pt modelId="{C25CA803-4906-4028-AAD6-3955AF8F82EF}">
      <dgm:prSet phldrT="[Text]"/>
      <dgm:spPr/>
      <dgm:t>
        <a:bodyPr/>
        <a:lstStyle/>
        <a:p>
          <a:r>
            <a:rPr lang="en-ZA" dirty="0" smtClean="0"/>
            <a:t>Outcome/Output measures</a:t>
          </a:r>
          <a:endParaRPr lang="en-ZA" dirty="0"/>
        </a:p>
      </dgm:t>
    </dgm:pt>
    <dgm:pt modelId="{2DB1AD41-B086-4CFF-83F8-51DE1E3D2275}" type="parTrans" cxnId="{E2827F20-325A-4940-8B8F-D5BF4B22284E}">
      <dgm:prSet/>
      <dgm:spPr/>
      <dgm:t>
        <a:bodyPr/>
        <a:lstStyle/>
        <a:p>
          <a:endParaRPr lang="en-GB"/>
        </a:p>
      </dgm:t>
    </dgm:pt>
    <dgm:pt modelId="{A5A64726-D3B1-4653-A45D-34D8B1B795B4}" type="sibTrans" cxnId="{E2827F20-325A-4940-8B8F-D5BF4B22284E}">
      <dgm:prSet/>
      <dgm:spPr/>
      <dgm:t>
        <a:bodyPr/>
        <a:lstStyle/>
        <a:p>
          <a:endParaRPr lang="en-GB"/>
        </a:p>
      </dgm:t>
    </dgm:pt>
    <dgm:pt modelId="{9228DCC0-97F2-4361-94F5-D4E59812524D}">
      <dgm:prSet phldrT="[Text]"/>
      <dgm:spPr/>
      <dgm:t>
        <a:bodyPr/>
        <a:lstStyle/>
        <a:p>
          <a:r>
            <a:rPr lang="en-ZA" smtClean="0"/>
            <a:t> </a:t>
          </a:r>
          <a:r>
            <a:rPr lang="en-ZA" dirty="0" smtClean="0"/>
            <a:t>Objectives</a:t>
          </a:r>
          <a:endParaRPr lang="en-ZA" dirty="0"/>
        </a:p>
      </dgm:t>
    </dgm:pt>
    <dgm:pt modelId="{74E2B72E-6A44-42CE-8CBC-6CFE3B5E1886}" type="parTrans" cxnId="{955E8CAB-953B-4B6E-A12C-448E104C1C89}">
      <dgm:prSet/>
      <dgm:spPr/>
      <dgm:t>
        <a:bodyPr/>
        <a:lstStyle/>
        <a:p>
          <a:endParaRPr lang="en-GB"/>
        </a:p>
      </dgm:t>
    </dgm:pt>
    <dgm:pt modelId="{3135668D-85E9-4CC6-8F44-4D863CC0C9F7}" type="sibTrans" cxnId="{955E8CAB-953B-4B6E-A12C-448E104C1C89}">
      <dgm:prSet/>
      <dgm:spPr/>
      <dgm:t>
        <a:bodyPr/>
        <a:lstStyle/>
        <a:p>
          <a:endParaRPr lang="en-GB"/>
        </a:p>
      </dgm:t>
    </dgm:pt>
    <dgm:pt modelId="{95DF83C2-AC07-480C-991B-2AEEEF7B3B18}">
      <dgm:prSet phldrT="[Text]"/>
      <dgm:spPr/>
      <dgm:t>
        <a:bodyPr/>
        <a:lstStyle/>
        <a:p>
          <a:r>
            <a:rPr lang="en-ZA" dirty="0" smtClean="0"/>
            <a:t>Impact/Outcome measures</a:t>
          </a:r>
          <a:endParaRPr lang="en-ZA" dirty="0"/>
        </a:p>
      </dgm:t>
    </dgm:pt>
    <dgm:pt modelId="{2025F13F-E6AC-424A-89A1-5F679902A180}" type="parTrans" cxnId="{1D98E179-052A-444C-B974-3E6E90F41074}">
      <dgm:prSet/>
      <dgm:spPr/>
      <dgm:t>
        <a:bodyPr/>
        <a:lstStyle/>
        <a:p>
          <a:endParaRPr lang="en-GB"/>
        </a:p>
      </dgm:t>
    </dgm:pt>
    <dgm:pt modelId="{04CB7BFA-453F-4722-B106-49F6CCF26061}" type="sibTrans" cxnId="{1D98E179-052A-444C-B974-3E6E90F41074}">
      <dgm:prSet/>
      <dgm:spPr/>
      <dgm:t>
        <a:bodyPr/>
        <a:lstStyle/>
        <a:p>
          <a:endParaRPr lang="en-GB"/>
        </a:p>
      </dgm:t>
    </dgm:pt>
    <dgm:pt modelId="{4AB48515-C550-48A5-839A-8124B4C0F91A}" type="pres">
      <dgm:prSet presAssocID="{3F04F121-8F8F-420D-BF07-0227078A64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E324C1D-2C75-4ECB-A6D9-35AAE113F307}" type="pres">
      <dgm:prSet presAssocID="{5DE788D2-5AE9-42A8-944E-FE809152C532}" presName="hierRoot1" presStyleCnt="0">
        <dgm:presLayoutVars>
          <dgm:hierBranch val="init"/>
        </dgm:presLayoutVars>
      </dgm:prSet>
      <dgm:spPr/>
    </dgm:pt>
    <dgm:pt modelId="{B2C96803-B8E7-4625-AC89-B73EB1517DB6}" type="pres">
      <dgm:prSet presAssocID="{5DE788D2-5AE9-42A8-944E-FE809152C532}" presName="rootComposite1" presStyleCnt="0"/>
      <dgm:spPr/>
    </dgm:pt>
    <dgm:pt modelId="{A104C178-5E93-47A4-A8BC-D53A288C0CF7}" type="pres">
      <dgm:prSet presAssocID="{5DE788D2-5AE9-42A8-944E-FE809152C532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4DDC8C3-E427-4E34-AA38-85876D3DB950}" type="pres">
      <dgm:prSet presAssocID="{5DE788D2-5AE9-42A8-944E-FE809152C532}" presName="rootConnector1" presStyleLbl="node1" presStyleIdx="0" presStyleCnt="0"/>
      <dgm:spPr/>
      <dgm:t>
        <a:bodyPr/>
        <a:lstStyle/>
        <a:p>
          <a:endParaRPr lang="en-ZA"/>
        </a:p>
      </dgm:t>
    </dgm:pt>
    <dgm:pt modelId="{A9325F35-ACC9-4C78-B5C8-8E6216121620}" type="pres">
      <dgm:prSet presAssocID="{5DE788D2-5AE9-42A8-944E-FE809152C532}" presName="hierChild2" presStyleCnt="0"/>
      <dgm:spPr/>
    </dgm:pt>
    <dgm:pt modelId="{A43F8B9D-A828-4651-A39A-D6DB7189D92D}" type="pres">
      <dgm:prSet presAssocID="{5DE788D2-5AE9-42A8-944E-FE809152C532}" presName="hierChild3" presStyleCnt="0"/>
      <dgm:spPr/>
    </dgm:pt>
    <dgm:pt modelId="{D5AD1235-DEE5-42C5-AED7-0D2530D19664}" type="pres">
      <dgm:prSet presAssocID="{061D4CBE-7355-469E-8DA6-D29AE76A0131}" presName="hierRoot1" presStyleCnt="0">
        <dgm:presLayoutVars>
          <dgm:hierBranch val="init"/>
        </dgm:presLayoutVars>
      </dgm:prSet>
      <dgm:spPr/>
    </dgm:pt>
    <dgm:pt modelId="{89AF3004-B345-4C65-A168-84862097C9AF}" type="pres">
      <dgm:prSet presAssocID="{061D4CBE-7355-469E-8DA6-D29AE76A0131}" presName="rootComposite1" presStyleCnt="0"/>
      <dgm:spPr/>
    </dgm:pt>
    <dgm:pt modelId="{333DA28A-0474-4E2F-83ED-931BD3FA936E}" type="pres">
      <dgm:prSet presAssocID="{061D4CBE-7355-469E-8DA6-D29AE76A0131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A700194-D49C-4157-A850-E2962FA4B021}" type="pres">
      <dgm:prSet presAssocID="{061D4CBE-7355-469E-8DA6-D29AE76A0131}" presName="rootConnector1" presStyleLbl="node1" presStyleIdx="0" presStyleCnt="0"/>
      <dgm:spPr/>
      <dgm:t>
        <a:bodyPr/>
        <a:lstStyle/>
        <a:p>
          <a:endParaRPr lang="en-ZA"/>
        </a:p>
      </dgm:t>
    </dgm:pt>
    <dgm:pt modelId="{98A1EA60-DE9E-4726-A822-C99A7F696938}" type="pres">
      <dgm:prSet presAssocID="{061D4CBE-7355-469E-8DA6-D29AE76A0131}" presName="hierChild2" presStyleCnt="0"/>
      <dgm:spPr/>
    </dgm:pt>
    <dgm:pt modelId="{6DA5242D-CC5D-4357-BD8F-4D4C4E379118}" type="pres">
      <dgm:prSet presAssocID="{7B58719C-6D8E-4C9D-B367-F3CE1D6603E9}" presName="Name37" presStyleLbl="parChTrans1D2" presStyleIdx="0" presStyleCnt="2"/>
      <dgm:spPr/>
      <dgm:t>
        <a:bodyPr/>
        <a:lstStyle/>
        <a:p>
          <a:endParaRPr lang="en-ZA"/>
        </a:p>
      </dgm:t>
    </dgm:pt>
    <dgm:pt modelId="{106065C6-0794-4CDE-8A81-DC470F6AD7EA}" type="pres">
      <dgm:prSet presAssocID="{6C8C5597-356B-4B18-985F-2ADE76F1C233}" presName="hierRoot2" presStyleCnt="0">
        <dgm:presLayoutVars>
          <dgm:hierBranch val="init"/>
        </dgm:presLayoutVars>
      </dgm:prSet>
      <dgm:spPr/>
    </dgm:pt>
    <dgm:pt modelId="{A1C1BD41-01EF-408C-9003-48BBE84A52F0}" type="pres">
      <dgm:prSet presAssocID="{6C8C5597-356B-4B18-985F-2ADE76F1C233}" presName="rootComposite" presStyleCnt="0"/>
      <dgm:spPr/>
    </dgm:pt>
    <dgm:pt modelId="{E47C7258-E1B8-4003-B330-79EBD5C5ABC0}" type="pres">
      <dgm:prSet presAssocID="{6C8C5597-356B-4B18-985F-2ADE76F1C23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DF508A49-B9D1-456D-8E40-2CD7A4D36ECF}" type="pres">
      <dgm:prSet presAssocID="{6C8C5597-356B-4B18-985F-2ADE76F1C233}" presName="rootConnector" presStyleLbl="node2" presStyleIdx="0" presStyleCnt="2"/>
      <dgm:spPr/>
      <dgm:t>
        <a:bodyPr/>
        <a:lstStyle/>
        <a:p>
          <a:endParaRPr lang="en-ZA"/>
        </a:p>
      </dgm:t>
    </dgm:pt>
    <dgm:pt modelId="{79650C75-C9D5-49F8-9AB8-8EB725A07CD1}" type="pres">
      <dgm:prSet presAssocID="{6C8C5597-356B-4B18-985F-2ADE76F1C233}" presName="hierChild4" presStyleCnt="0"/>
      <dgm:spPr/>
    </dgm:pt>
    <dgm:pt modelId="{F36FDA44-1286-4619-92C0-C40EF44E6241}" type="pres">
      <dgm:prSet presAssocID="{2025F13F-E6AC-424A-89A1-5F679902A180}" presName="Name37" presStyleLbl="parChTrans1D3" presStyleIdx="0" presStyleCnt="2"/>
      <dgm:spPr/>
      <dgm:t>
        <a:bodyPr/>
        <a:lstStyle/>
        <a:p>
          <a:endParaRPr lang="en-GB"/>
        </a:p>
      </dgm:t>
    </dgm:pt>
    <dgm:pt modelId="{5C9E3DAE-BBDE-4479-8CF7-13A071B08593}" type="pres">
      <dgm:prSet presAssocID="{95DF83C2-AC07-480C-991B-2AEEEF7B3B18}" presName="hierRoot2" presStyleCnt="0">
        <dgm:presLayoutVars>
          <dgm:hierBranch val="init"/>
        </dgm:presLayoutVars>
      </dgm:prSet>
      <dgm:spPr/>
    </dgm:pt>
    <dgm:pt modelId="{4EFDCFB9-54D7-4B85-B13D-66E581276D1C}" type="pres">
      <dgm:prSet presAssocID="{95DF83C2-AC07-480C-991B-2AEEEF7B3B18}" presName="rootComposite" presStyleCnt="0"/>
      <dgm:spPr/>
    </dgm:pt>
    <dgm:pt modelId="{34735928-6265-423C-889C-91747B144633}" type="pres">
      <dgm:prSet presAssocID="{95DF83C2-AC07-480C-991B-2AEEEF7B3B18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C204A6F-23AC-45C2-9062-2B23DBD5E9F9}" type="pres">
      <dgm:prSet presAssocID="{95DF83C2-AC07-480C-991B-2AEEEF7B3B18}" presName="rootConnector" presStyleLbl="node3" presStyleIdx="0" presStyleCnt="2"/>
      <dgm:spPr/>
      <dgm:t>
        <a:bodyPr/>
        <a:lstStyle/>
        <a:p>
          <a:endParaRPr lang="en-GB"/>
        </a:p>
      </dgm:t>
    </dgm:pt>
    <dgm:pt modelId="{764BF445-FC84-4901-8744-FCF8CED328BF}" type="pres">
      <dgm:prSet presAssocID="{95DF83C2-AC07-480C-991B-2AEEEF7B3B18}" presName="hierChild4" presStyleCnt="0"/>
      <dgm:spPr/>
    </dgm:pt>
    <dgm:pt modelId="{76F937F8-E646-4DF0-8163-C3F80C3DEA6F}" type="pres">
      <dgm:prSet presAssocID="{95DF83C2-AC07-480C-991B-2AEEEF7B3B18}" presName="hierChild5" presStyleCnt="0"/>
      <dgm:spPr/>
    </dgm:pt>
    <dgm:pt modelId="{CEAF002B-842A-4D7A-AAFB-8455A96E1DEA}" type="pres">
      <dgm:prSet presAssocID="{6C8C5597-356B-4B18-985F-2ADE76F1C233}" presName="hierChild5" presStyleCnt="0"/>
      <dgm:spPr/>
    </dgm:pt>
    <dgm:pt modelId="{11758FCB-1745-47E0-94D5-017EF828E7C6}" type="pres">
      <dgm:prSet presAssocID="{74E2B72E-6A44-42CE-8CBC-6CFE3B5E1886}" presName="Name37" presStyleLbl="parChTrans1D2" presStyleIdx="1" presStyleCnt="2"/>
      <dgm:spPr/>
      <dgm:t>
        <a:bodyPr/>
        <a:lstStyle/>
        <a:p>
          <a:endParaRPr lang="en-GB"/>
        </a:p>
      </dgm:t>
    </dgm:pt>
    <dgm:pt modelId="{AB072BC4-5CEE-4B48-90EE-4B5212A03B54}" type="pres">
      <dgm:prSet presAssocID="{9228DCC0-97F2-4361-94F5-D4E59812524D}" presName="hierRoot2" presStyleCnt="0">
        <dgm:presLayoutVars>
          <dgm:hierBranch val="init"/>
        </dgm:presLayoutVars>
      </dgm:prSet>
      <dgm:spPr/>
    </dgm:pt>
    <dgm:pt modelId="{5793BA55-306B-4B32-9238-D2738FD2B0EA}" type="pres">
      <dgm:prSet presAssocID="{9228DCC0-97F2-4361-94F5-D4E59812524D}" presName="rootComposite" presStyleCnt="0"/>
      <dgm:spPr/>
    </dgm:pt>
    <dgm:pt modelId="{7DC13C33-9154-4E8B-B78B-EE7E4B477062}" type="pres">
      <dgm:prSet presAssocID="{9228DCC0-97F2-4361-94F5-D4E59812524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68CB654-C3FE-413B-915A-0ACC84045BED}" type="pres">
      <dgm:prSet presAssocID="{9228DCC0-97F2-4361-94F5-D4E59812524D}" presName="rootConnector" presStyleLbl="node2" presStyleIdx="1" presStyleCnt="2"/>
      <dgm:spPr/>
      <dgm:t>
        <a:bodyPr/>
        <a:lstStyle/>
        <a:p>
          <a:endParaRPr lang="en-GB"/>
        </a:p>
      </dgm:t>
    </dgm:pt>
    <dgm:pt modelId="{2E357AC7-6BCA-42F5-B082-FA1E229FE6A0}" type="pres">
      <dgm:prSet presAssocID="{9228DCC0-97F2-4361-94F5-D4E59812524D}" presName="hierChild4" presStyleCnt="0"/>
      <dgm:spPr/>
    </dgm:pt>
    <dgm:pt modelId="{0AAB28C0-4E45-4CDE-966A-8FE59AC95212}" type="pres">
      <dgm:prSet presAssocID="{2DB1AD41-B086-4CFF-83F8-51DE1E3D2275}" presName="Name37" presStyleLbl="parChTrans1D3" presStyleIdx="1" presStyleCnt="2"/>
      <dgm:spPr/>
      <dgm:t>
        <a:bodyPr/>
        <a:lstStyle/>
        <a:p>
          <a:endParaRPr lang="en-GB"/>
        </a:p>
      </dgm:t>
    </dgm:pt>
    <dgm:pt modelId="{A7A4D5F4-6712-4D2D-88B4-7EA9B26A2A5A}" type="pres">
      <dgm:prSet presAssocID="{C25CA803-4906-4028-AAD6-3955AF8F82EF}" presName="hierRoot2" presStyleCnt="0">
        <dgm:presLayoutVars>
          <dgm:hierBranch val="init"/>
        </dgm:presLayoutVars>
      </dgm:prSet>
      <dgm:spPr/>
    </dgm:pt>
    <dgm:pt modelId="{FC77F039-F773-4081-A9E0-F07A2FBBBF45}" type="pres">
      <dgm:prSet presAssocID="{C25CA803-4906-4028-AAD6-3955AF8F82EF}" presName="rootComposite" presStyleCnt="0"/>
      <dgm:spPr/>
    </dgm:pt>
    <dgm:pt modelId="{D6EDD684-F8DC-4292-8B57-F92ADFC4881F}" type="pres">
      <dgm:prSet presAssocID="{C25CA803-4906-4028-AAD6-3955AF8F82EF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3ACC63B-FA23-4EBE-83AE-2882F2039F17}" type="pres">
      <dgm:prSet presAssocID="{C25CA803-4906-4028-AAD6-3955AF8F82EF}" presName="rootConnector" presStyleLbl="node3" presStyleIdx="1" presStyleCnt="2"/>
      <dgm:spPr/>
      <dgm:t>
        <a:bodyPr/>
        <a:lstStyle/>
        <a:p>
          <a:endParaRPr lang="en-GB"/>
        </a:p>
      </dgm:t>
    </dgm:pt>
    <dgm:pt modelId="{58AB8494-16DD-40DA-93B6-50750FAE8936}" type="pres">
      <dgm:prSet presAssocID="{C25CA803-4906-4028-AAD6-3955AF8F82EF}" presName="hierChild4" presStyleCnt="0"/>
      <dgm:spPr/>
    </dgm:pt>
    <dgm:pt modelId="{CC425B50-069A-4AD9-BCDB-96F7E660B98C}" type="pres">
      <dgm:prSet presAssocID="{C25CA803-4906-4028-AAD6-3955AF8F82EF}" presName="hierChild5" presStyleCnt="0"/>
      <dgm:spPr/>
    </dgm:pt>
    <dgm:pt modelId="{DB400877-63CB-4D88-9671-2209DA09C21F}" type="pres">
      <dgm:prSet presAssocID="{9228DCC0-97F2-4361-94F5-D4E59812524D}" presName="hierChild5" presStyleCnt="0"/>
      <dgm:spPr/>
    </dgm:pt>
    <dgm:pt modelId="{37EB35B2-1A5A-4B36-8F3A-CF87900390BB}" type="pres">
      <dgm:prSet presAssocID="{061D4CBE-7355-469E-8DA6-D29AE76A0131}" presName="hierChild3" presStyleCnt="0"/>
      <dgm:spPr/>
    </dgm:pt>
    <dgm:pt modelId="{452ACAA1-992B-4CA9-9BD3-C9A4BAFD9BF1}" type="pres">
      <dgm:prSet presAssocID="{3EDAAA1F-821D-4557-8765-AB18C2F3CDA0}" presName="hierRoot1" presStyleCnt="0">
        <dgm:presLayoutVars>
          <dgm:hierBranch val="init"/>
        </dgm:presLayoutVars>
      </dgm:prSet>
      <dgm:spPr/>
    </dgm:pt>
    <dgm:pt modelId="{F9614E7C-28CD-4BA9-9D29-756AF3FA5D2D}" type="pres">
      <dgm:prSet presAssocID="{3EDAAA1F-821D-4557-8765-AB18C2F3CDA0}" presName="rootComposite1" presStyleCnt="0"/>
      <dgm:spPr/>
    </dgm:pt>
    <dgm:pt modelId="{2E4B396C-9CA3-44B9-B37F-1DE397D4B04D}" type="pres">
      <dgm:prSet presAssocID="{3EDAAA1F-821D-4557-8765-AB18C2F3CDA0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28E524D5-9F59-4C98-ACF6-4123EEBE5A8F}" type="pres">
      <dgm:prSet presAssocID="{3EDAAA1F-821D-4557-8765-AB18C2F3CDA0}" presName="rootConnector1" presStyleLbl="node1" presStyleIdx="0" presStyleCnt="0"/>
      <dgm:spPr/>
      <dgm:t>
        <a:bodyPr/>
        <a:lstStyle/>
        <a:p>
          <a:endParaRPr lang="en-ZA"/>
        </a:p>
      </dgm:t>
    </dgm:pt>
    <dgm:pt modelId="{5662ECD2-1BEF-4845-B62F-96C8C2B1C672}" type="pres">
      <dgm:prSet presAssocID="{3EDAAA1F-821D-4557-8765-AB18C2F3CDA0}" presName="hierChild2" presStyleCnt="0"/>
      <dgm:spPr/>
    </dgm:pt>
    <dgm:pt modelId="{AD3B38A7-8BFA-4B8D-900C-801D0F64EA88}" type="pres">
      <dgm:prSet presAssocID="{3EDAAA1F-821D-4557-8765-AB18C2F3CDA0}" presName="hierChild3" presStyleCnt="0"/>
      <dgm:spPr/>
    </dgm:pt>
  </dgm:ptLst>
  <dgm:cxnLst>
    <dgm:cxn modelId="{9C0F5BC5-14B9-4D34-960A-4E287026FE7C}" type="presOf" srcId="{C25CA803-4906-4028-AAD6-3955AF8F82EF}" destId="{C3ACC63B-FA23-4EBE-83AE-2882F2039F17}" srcOrd="1" destOrd="0" presId="urn:microsoft.com/office/officeart/2005/8/layout/orgChart1"/>
    <dgm:cxn modelId="{100CC529-48EF-4714-98D2-498F67D31A77}" type="presOf" srcId="{7B58719C-6D8E-4C9D-B367-F3CE1D6603E9}" destId="{6DA5242D-CC5D-4357-BD8F-4D4C4E379118}" srcOrd="0" destOrd="0" presId="urn:microsoft.com/office/officeart/2005/8/layout/orgChart1"/>
    <dgm:cxn modelId="{017F4D58-6AD4-446F-8E6A-3CD93C2C2DB4}" type="presOf" srcId="{2DB1AD41-B086-4CFF-83F8-51DE1E3D2275}" destId="{0AAB28C0-4E45-4CDE-966A-8FE59AC95212}" srcOrd="0" destOrd="0" presId="urn:microsoft.com/office/officeart/2005/8/layout/orgChart1"/>
    <dgm:cxn modelId="{FB615170-507F-4957-867A-8C326C5A567F}" type="presOf" srcId="{95DF83C2-AC07-480C-991B-2AEEEF7B3B18}" destId="{CC204A6F-23AC-45C2-9062-2B23DBD5E9F9}" srcOrd="1" destOrd="0" presId="urn:microsoft.com/office/officeart/2005/8/layout/orgChart1"/>
    <dgm:cxn modelId="{50A781A3-C2F6-473F-94DC-5B53E88ADEBA}" srcId="{3F04F121-8F8F-420D-BF07-0227078A649F}" destId="{3EDAAA1F-821D-4557-8765-AB18C2F3CDA0}" srcOrd="2" destOrd="0" parTransId="{7B5981AD-0244-4A23-A5F5-AC6EC196ACDB}" sibTransId="{BF86BF28-075F-40F1-A826-6FD7FF55D71C}"/>
    <dgm:cxn modelId="{1D98E179-052A-444C-B974-3E6E90F41074}" srcId="{6C8C5597-356B-4B18-985F-2ADE76F1C233}" destId="{95DF83C2-AC07-480C-991B-2AEEEF7B3B18}" srcOrd="0" destOrd="0" parTransId="{2025F13F-E6AC-424A-89A1-5F679902A180}" sibTransId="{04CB7BFA-453F-4722-B106-49F6CCF26061}"/>
    <dgm:cxn modelId="{E2827F20-325A-4940-8B8F-D5BF4B22284E}" srcId="{9228DCC0-97F2-4361-94F5-D4E59812524D}" destId="{C25CA803-4906-4028-AAD6-3955AF8F82EF}" srcOrd="0" destOrd="0" parTransId="{2DB1AD41-B086-4CFF-83F8-51DE1E3D2275}" sibTransId="{A5A64726-D3B1-4653-A45D-34D8B1B795B4}"/>
    <dgm:cxn modelId="{804F97D4-0709-4E25-9899-FC07F3991DE0}" type="presOf" srcId="{6C8C5597-356B-4B18-985F-2ADE76F1C233}" destId="{E47C7258-E1B8-4003-B330-79EBD5C5ABC0}" srcOrd="0" destOrd="0" presId="urn:microsoft.com/office/officeart/2005/8/layout/orgChart1"/>
    <dgm:cxn modelId="{0616D036-2165-4779-AB73-E1954F6FC68B}" type="presOf" srcId="{3EDAAA1F-821D-4557-8765-AB18C2F3CDA0}" destId="{2E4B396C-9CA3-44B9-B37F-1DE397D4B04D}" srcOrd="0" destOrd="0" presId="urn:microsoft.com/office/officeart/2005/8/layout/orgChart1"/>
    <dgm:cxn modelId="{8AAACE10-2329-4C7E-98EA-7996E0B4C379}" type="presOf" srcId="{2025F13F-E6AC-424A-89A1-5F679902A180}" destId="{F36FDA44-1286-4619-92C0-C40EF44E6241}" srcOrd="0" destOrd="0" presId="urn:microsoft.com/office/officeart/2005/8/layout/orgChart1"/>
    <dgm:cxn modelId="{4D22C8BD-74FE-4ACF-87C6-A6D13B7E9A17}" type="presOf" srcId="{74E2B72E-6A44-42CE-8CBC-6CFE3B5E1886}" destId="{11758FCB-1745-47E0-94D5-017EF828E7C6}" srcOrd="0" destOrd="0" presId="urn:microsoft.com/office/officeart/2005/8/layout/orgChart1"/>
    <dgm:cxn modelId="{955E8CAB-953B-4B6E-A12C-448E104C1C89}" srcId="{061D4CBE-7355-469E-8DA6-D29AE76A0131}" destId="{9228DCC0-97F2-4361-94F5-D4E59812524D}" srcOrd="1" destOrd="0" parTransId="{74E2B72E-6A44-42CE-8CBC-6CFE3B5E1886}" sibTransId="{3135668D-85E9-4CC6-8F44-4D863CC0C9F7}"/>
    <dgm:cxn modelId="{AE605566-FFFE-4DBF-A7C3-784FDC140807}" type="presOf" srcId="{061D4CBE-7355-469E-8DA6-D29AE76A0131}" destId="{5A700194-D49C-4157-A850-E2962FA4B021}" srcOrd="1" destOrd="0" presId="urn:microsoft.com/office/officeart/2005/8/layout/orgChart1"/>
    <dgm:cxn modelId="{37D97FB0-B5D0-41BC-9BB0-04F67D92CD11}" type="presOf" srcId="{6C8C5597-356B-4B18-985F-2ADE76F1C233}" destId="{DF508A49-B9D1-456D-8E40-2CD7A4D36ECF}" srcOrd="1" destOrd="0" presId="urn:microsoft.com/office/officeart/2005/8/layout/orgChart1"/>
    <dgm:cxn modelId="{BA5F5324-B953-4BE6-BCB5-7CE63CCF0C6D}" srcId="{3F04F121-8F8F-420D-BF07-0227078A649F}" destId="{061D4CBE-7355-469E-8DA6-D29AE76A0131}" srcOrd="1" destOrd="0" parTransId="{49C19488-3FE4-4360-A92F-A9B130710C33}" sibTransId="{9B827F37-1C50-4F9D-BBF4-3953812F6119}"/>
    <dgm:cxn modelId="{0EA22896-1C7C-4D26-8DBD-8073173DBB22}" type="presOf" srcId="{9228DCC0-97F2-4361-94F5-D4E59812524D}" destId="{568CB654-C3FE-413B-915A-0ACC84045BED}" srcOrd="1" destOrd="0" presId="urn:microsoft.com/office/officeart/2005/8/layout/orgChart1"/>
    <dgm:cxn modelId="{74C03E22-D06E-4F8C-AAA4-EF94BCA14538}" type="presOf" srcId="{95DF83C2-AC07-480C-991B-2AEEEF7B3B18}" destId="{34735928-6265-423C-889C-91747B144633}" srcOrd="0" destOrd="0" presId="urn:microsoft.com/office/officeart/2005/8/layout/orgChart1"/>
    <dgm:cxn modelId="{9F88B0E3-6CAD-414E-B797-EBE40E8D81B5}" srcId="{061D4CBE-7355-469E-8DA6-D29AE76A0131}" destId="{6C8C5597-356B-4B18-985F-2ADE76F1C233}" srcOrd="0" destOrd="0" parTransId="{7B58719C-6D8E-4C9D-B367-F3CE1D6603E9}" sibTransId="{C3EBEDF4-1BF1-4699-9961-D58B6EB3DD6E}"/>
    <dgm:cxn modelId="{49558653-9D85-4DAD-934F-08F7C9A93BCA}" type="presOf" srcId="{061D4CBE-7355-469E-8DA6-D29AE76A0131}" destId="{333DA28A-0474-4E2F-83ED-931BD3FA936E}" srcOrd="0" destOrd="0" presId="urn:microsoft.com/office/officeart/2005/8/layout/orgChart1"/>
    <dgm:cxn modelId="{1AA2B58A-37D7-42DE-A39B-903967DA9E61}" type="presOf" srcId="{5DE788D2-5AE9-42A8-944E-FE809152C532}" destId="{A104C178-5E93-47A4-A8BC-D53A288C0CF7}" srcOrd="0" destOrd="0" presId="urn:microsoft.com/office/officeart/2005/8/layout/orgChart1"/>
    <dgm:cxn modelId="{B85893B3-844C-4A21-BF4E-D32B871A3471}" type="presOf" srcId="{C25CA803-4906-4028-AAD6-3955AF8F82EF}" destId="{D6EDD684-F8DC-4292-8B57-F92ADFC4881F}" srcOrd="0" destOrd="0" presId="urn:microsoft.com/office/officeart/2005/8/layout/orgChart1"/>
    <dgm:cxn modelId="{B00D3B67-0306-444F-A2F9-58CFA7139930}" type="presOf" srcId="{5DE788D2-5AE9-42A8-944E-FE809152C532}" destId="{A4DDC8C3-E427-4E34-AA38-85876D3DB950}" srcOrd="1" destOrd="0" presId="urn:microsoft.com/office/officeart/2005/8/layout/orgChart1"/>
    <dgm:cxn modelId="{6753FF08-C7E7-44AC-80F8-EB6A7EFD0AF8}" type="presOf" srcId="{3F04F121-8F8F-420D-BF07-0227078A649F}" destId="{4AB48515-C550-48A5-839A-8124B4C0F91A}" srcOrd="0" destOrd="0" presId="urn:microsoft.com/office/officeart/2005/8/layout/orgChart1"/>
    <dgm:cxn modelId="{16BB666C-4F4D-48BC-BF72-38B966A61EC8}" srcId="{3F04F121-8F8F-420D-BF07-0227078A649F}" destId="{5DE788D2-5AE9-42A8-944E-FE809152C532}" srcOrd="0" destOrd="0" parTransId="{C74CC6A8-9A1A-46E4-B894-F092F2F5FB4B}" sibTransId="{0CBD7DCC-DD8D-4294-A27B-3B2F6832C193}"/>
    <dgm:cxn modelId="{4EFFC0AE-CD01-4FB5-89C3-5FCD72EB497D}" type="presOf" srcId="{9228DCC0-97F2-4361-94F5-D4E59812524D}" destId="{7DC13C33-9154-4E8B-B78B-EE7E4B477062}" srcOrd="0" destOrd="0" presId="urn:microsoft.com/office/officeart/2005/8/layout/orgChart1"/>
    <dgm:cxn modelId="{F0370D9D-88BA-4187-8E92-B5FCBC03F292}" type="presOf" srcId="{3EDAAA1F-821D-4557-8765-AB18C2F3CDA0}" destId="{28E524D5-9F59-4C98-ACF6-4123EEBE5A8F}" srcOrd="1" destOrd="0" presId="urn:microsoft.com/office/officeart/2005/8/layout/orgChart1"/>
    <dgm:cxn modelId="{455DB517-8812-4B58-BF2C-D101017A9CCA}" type="presParOf" srcId="{4AB48515-C550-48A5-839A-8124B4C0F91A}" destId="{DE324C1D-2C75-4ECB-A6D9-35AAE113F307}" srcOrd="0" destOrd="0" presId="urn:microsoft.com/office/officeart/2005/8/layout/orgChart1"/>
    <dgm:cxn modelId="{A9D90275-F452-468F-9040-06D09FBEF78B}" type="presParOf" srcId="{DE324C1D-2C75-4ECB-A6D9-35AAE113F307}" destId="{B2C96803-B8E7-4625-AC89-B73EB1517DB6}" srcOrd="0" destOrd="0" presId="urn:microsoft.com/office/officeart/2005/8/layout/orgChart1"/>
    <dgm:cxn modelId="{8C8BEEE7-8AFB-4C6E-B254-A512E5974225}" type="presParOf" srcId="{B2C96803-B8E7-4625-AC89-B73EB1517DB6}" destId="{A104C178-5E93-47A4-A8BC-D53A288C0CF7}" srcOrd="0" destOrd="0" presId="urn:microsoft.com/office/officeart/2005/8/layout/orgChart1"/>
    <dgm:cxn modelId="{25EFD303-D4C7-41FE-84E0-3559A8F0167E}" type="presParOf" srcId="{B2C96803-B8E7-4625-AC89-B73EB1517DB6}" destId="{A4DDC8C3-E427-4E34-AA38-85876D3DB950}" srcOrd="1" destOrd="0" presId="urn:microsoft.com/office/officeart/2005/8/layout/orgChart1"/>
    <dgm:cxn modelId="{4D6FD3DE-F36F-4B69-87A5-3D0A9633E43A}" type="presParOf" srcId="{DE324C1D-2C75-4ECB-A6D9-35AAE113F307}" destId="{A9325F35-ACC9-4C78-B5C8-8E6216121620}" srcOrd="1" destOrd="0" presId="urn:microsoft.com/office/officeart/2005/8/layout/orgChart1"/>
    <dgm:cxn modelId="{95C2197C-9F6E-4F84-A5A4-E31CFC1E2BBC}" type="presParOf" srcId="{DE324C1D-2C75-4ECB-A6D9-35AAE113F307}" destId="{A43F8B9D-A828-4651-A39A-D6DB7189D92D}" srcOrd="2" destOrd="0" presId="urn:microsoft.com/office/officeart/2005/8/layout/orgChart1"/>
    <dgm:cxn modelId="{A839648F-8709-4F70-8494-37A408AC0927}" type="presParOf" srcId="{4AB48515-C550-48A5-839A-8124B4C0F91A}" destId="{D5AD1235-DEE5-42C5-AED7-0D2530D19664}" srcOrd="1" destOrd="0" presId="urn:microsoft.com/office/officeart/2005/8/layout/orgChart1"/>
    <dgm:cxn modelId="{666130C5-275E-4137-A914-F95411216AD9}" type="presParOf" srcId="{D5AD1235-DEE5-42C5-AED7-0D2530D19664}" destId="{89AF3004-B345-4C65-A168-84862097C9AF}" srcOrd="0" destOrd="0" presId="urn:microsoft.com/office/officeart/2005/8/layout/orgChart1"/>
    <dgm:cxn modelId="{A42761E6-98E2-4CAA-8A40-2E9007C077D7}" type="presParOf" srcId="{89AF3004-B345-4C65-A168-84862097C9AF}" destId="{333DA28A-0474-4E2F-83ED-931BD3FA936E}" srcOrd="0" destOrd="0" presId="urn:microsoft.com/office/officeart/2005/8/layout/orgChart1"/>
    <dgm:cxn modelId="{7434D714-1A35-4C78-8451-847295E821AE}" type="presParOf" srcId="{89AF3004-B345-4C65-A168-84862097C9AF}" destId="{5A700194-D49C-4157-A850-E2962FA4B021}" srcOrd="1" destOrd="0" presId="urn:microsoft.com/office/officeart/2005/8/layout/orgChart1"/>
    <dgm:cxn modelId="{9C386FA4-F876-41D8-8B71-52E395C46BFF}" type="presParOf" srcId="{D5AD1235-DEE5-42C5-AED7-0D2530D19664}" destId="{98A1EA60-DE9E-4726-A822-C99A7F696938}" srcOrd="1" destOrd="0" presId="urn:microsoft.com/office/officeart/2005/8/layout/orgChart1"/>
    <dgm:cxn modelId="{FFEEEC86-AC79-4007-83F9-6AB5EDBBB313}" type="presParOf" srcId="{98A1EA60-DE9E-4726-A822-C99A7F696938}" destId="{6DA5242D-CC5D-4357-BD8F-4D4C4E379118}" srcOrd="0" destOrd="0" presId="urn:microsoft.com/office/officeart/2005/8/layout/orgChart1"/>
    <dgm:cxn modelId="{1B822227-0946-47FA-A4CD-F6867C966783}" type="presParOf" srcId="{98A1EA60-DE9E-4726-A822-C99A7F696938}" destId="{106065C6-0794-4CDE-8A81-DC470F6AD7EA}" srcOrd="1" destOrd="0" presId="urn:microsoft.com/office/officeart/2005/8/layout/orgChart1"/>
    <dgm:cxn modelId="{F6677FD8-BDA3-4DD5-A308-C86B26AC7E81}" type="presParOf" srcId="{106065C6-0794-4CDE-8A81-DC470F6AD7EA}" destId="{A1C1BD41-01EF-408C-9003-48BBE84A52F0}" srcOrd="0" destOrd="0" presId="urn:microsoft.com/office/officeart/2005/8/layout/orgChart1"/>
    <dgm:cxn modelId="{9F9B068C-3D5A-4857-9E71-9C644681C345}" type="presParOf" srcId="{A1C1BD41-01EF-408C-9003-48BBE84A52F0}" destId="{E47C7258-E1B8-4003-B330-79EBD5C5ABC0}" srcOrd="0" destOrd="0" presId="urn:microsoft.com/office/officeart/2005/8/layout/orgChart1"/>
    <dgm:cxn modelId="{4087FDAE-F689-45B4-8B12-7B4C86D7B398}" type="presParOf" srcId="{A1C1BD41-01EF-408C-9003-48BBE84A52F0}" destId="{DF508A49-B9D1-456D-8E40-2CD7A4D36ECF}" srcOrd="1" destOrd="0" presId="urn:microsoft.com/office/officeart/2005/8/layout/orgChart1"/>
    <dgm:cxn modelId="{F5DE4345-2DBE-44A7-B92F-470A974B2562}" type="presParOf" srcId="{106065C6-0794-4CDE-8A81-DC470F6AD7EA}" destId="{79650C75-C9D5-49F8-9AB8-8EB725A07CD1}" srcOrd="1" destOrd="0" presId="urn:microsoft.com/office/officeart/2005/8/layout/orgChart1"/>
    <dgm:cxn modelId="{E87E1822-FE1B-41F0-A4D9-7229211DAE54}" type="presParOf" srcId="{79650C75-C9D5-49F8-9AB8-8EB725A07CD1}" destId="{F36FDA44-1286-4619-92C0-C40EF44E6241}" srcOrd="0" destOrd="0" presId="urn:microsoft.com/office/officeart/2005/8/layout/orgChart1"/>
    <dgm:cxn modelId="{10D9849B-AC9E-4942-A62C-7D05AAA9B273}" type="presParOf" srcId="{79650C75-C9D5-49F8-9AB8-8EB725A07CD1}" destId="{5C9E3DAE-BBDE-4479-8CF7-13A071B08593}" srcOrd="1" destOrd="0" presId="urn:microsoft.com/office/officeart/2005/8/layout/orgChart1"/>
    <dgm:cxn modelId="{36221DEE-39D9-4C19-89AC-59C66E84D22A}" type="presParOf" srcId="{5C9E3DAE-BBDE-4479-8CF7-13A071B08593}" destId="{4EFDCFB9-54D7-4B85-B13D-66E581276D1C}" srcOrd="0" destOrd="0" presId="urn:microsoft.com/office/officeart/2005/8/layout/orgChart1"/>
    <dgm:cxn modelId="{D93DB6C0-2180-43D4-A8ED-6E069964C972}" type="presParOf" srcId="{4EFDCFB9-54D7-4B85-B13D-66E581276D1C}" destId="{34735928-6265-423C-889C-91747B144633}" srcOrd="0" destOrd="0" presId="urn:microsoft.com/office/officeart/2005/8/layout/orgChart1"/>
    <dgm:cxn modelId="{BFFFE149-0AF3-40EC-8039-1AC8D818B4C4}" type="presParOf" srcId="{4EFDCFB9-54D7-4B85-B13D-66E581276D1C}" destId="{CC204A6F-23AC-45C2-9062-2B23DBD5E9F9}" srcOrd="1" destOrd="0" presId="urn:microsoft.com/office/officeart/2005/8/layout/orgChart1"/>
    <dgm:cxn modelId="{17180804-9266-4D1D-825E-1422E75BD600}" type="presParOf" srcId="{5C9E3DAE-BBDE-4479-8CF7-13A071B08593}" destId="{764BF445-FC84-4901-8744-FCF8CED328BF}" srcOrd="1" destOrd="0" presId="urn:microsoft.com/office/officeart/2005/8/layout/orgChart1"/>
    <dgm:cxn modelId="{4EC94A2A-892E-4345-B62B-DB956839B02E}" type="presParOf" srcId="{5C9E3DAE-BBDE-4479-8CF7-13A071B08593}" destId="{76F937F8-E646-4DF0-8163-C3F80C3DEA6F}" srcOrd="2" destOrd="0" presId="urn:microsoft.com/office/officeart/2005/8/layout/orgChart1"/>
    <dgm:cxn modelId="{50F0B153-C4EB-4809-B914-BBDAE73B5348}" type="presParOf" srcId="{106065C6-0794-4CDE-8A81-DC470F6AD7EA}" destId="{CEAF002B-842A-4D7A-AAFB-8455A96E1DEA}" srcOrd="2" destOrd="0" presId="urn:microsoft.com/office/officeart/2005/8/layout/orgChart1"/>
    <dgm:cxn modelId="{6C4DB454-6AFD-4D1F-A2E2-3FCB07200202}" type="presParOf" srcId="{98A1EA60-DE9E-4726-A822-C99A7F696938}" destId="{11758FCB-1745-47E0-94D5-017EF828E7C6}" srcOrd="2" destOrd="0" presId="urn:microsoft.com/office/officeart/2005/8/layout/orgChart1"/>
    <dgm:cxn modelId="{A494346C-B8E1-4CB5-8C98-0DD593360A98}" type="presParOf" srcId="{98A1EA60-DE9E-4726-A822-C99A7F696938}" destId="{AB072BC4-5CEE-4B48-90EE-4B5212A03B54}" srcOrd="3" destOrd="0" presId="urn:microsoft.com/office/officeart/2005/8/layout/orgChart1"/>
    <dgm:cxn modelId="{300AFC90-55E0-4689-9149-00C4490323FE}" type="presParOf" srcId="{AB072BC4-5CEE-4B48-90EE-4B5212A03B54}" destId="{5793BA55-306B-4B32-9238-D2738FD2B0EA}" srcOrd="0" destOrd="0" presId="urn:microsoft.com/office/officeart/2005/8/layout/orgChart1"/>
    <dgm:cxn modelId="{FE379C7D-4E73-4D2D-9F7D-32F82ACA217A}" type="presParOf" srcId="{5793BA55-306B-4B32-9238-D2738FD2B0EA}" destId="{7DC13C33-9154-4E8B-B78B-EE7E4B477062}" srcOrd="0" destOrd="0" presId="urn:microsoft.com/office/officeart/2005/8/layout/orgChart1"/>
    <dgm:cxn modelId="{256B04B3-0D2A-471D-9DC3-19BD76082DEC}" type="presParOf" srcId="{5793BA55-306B-4B32-9238-D2738FD2B0EA}" destId="{568CB654-C3FE-413B-915A-0ACC84045BED}" srcOrd="1" destOrd="0" presId="urn:microsoft.com/office/officeart/2005/8/layout/orgChart1"/>
    <dgm:cxn modelId="{F983B649-C821-4039-A65B-4B84F69F844B}" type="presParOf" srcId="{AB072BC4-5CEE-4B48-90EE-4B5212A03B54}" destId="{2E357AC7-6BCA-42F5-B082-FA1E229FE6A0}" srcOrd="1" destOrd="0" presId="urn:microsoft.com/office/officeart/2005/8/layout/orgChart1"/>
    <dgm:cxn modelId="{3D141358-179F-4D20-AC1D-AE3E225EAE34}" type="presParOf" srcId="{2E357AC7-6BCA-42F5-B082-FA1E229FE6A0}" destId="{0AAB28C0-4E45-4CDE-966A-8FE59AC95212}" srcOrd="0" destOrd="0" presId="urn:microsoft.com/office/officeart/2005/8/layout/orgChart1"/>
    <dgm:cxn modelId="{FA61B383-C59D-41C3-BD8A-7A4C93C18AEF}" type="presParOf" srcId="{2E357AC7-6BCA-42F5-B082-FA1E229FE6A0}" destId="{A7A4D5F4-6712-4D2D-88B4-7EA9B26A2A5A}" srcOrd="1" destOrd="0" presId="urn:microsoft.com/office/officeart/2005/8/layout/orgChart1"/>
    <dgm:cxn modelId="{FD6A1B2C-D81B-404D-A699-C50A98C0491B}" type="presParOf" srcId="{A7A4D5F4-6712-4D2D-88B4-7EA9B26A2A5A}" destId="{FC77F039-F773-4081-A9E0-F07A2FBBBF45}" srcOrd="0" destOrd="0" presId="urn:microsoft.com/office/officeart/2005/8/layout/orgChart1"/>
    <dgm:cxn modelId="{AC55461F-12C3-4A20-8694-5A747EA7E8FC}" type="presParOf" srcId="{FC77F039-F773-4081-A9E0-F07A2FBBBF45}" destId="{D6EDD684-F8DC-4292-8B57-F92ADFC4881F}" srcOrd="0" destOrd="0" presId="urn:microsoft.com/office/officeart/2005/8/layout/orgChart1"/>
    <dgm:cxn modelId="{36991DD9-C0DA-4348-9C8D-F5584E8C24B6}" type="presParOf" srcId="{FC77F039-F773-4081-A9E0-F07A2FBBBF45}" destId="{C3ACC63B-FA23-4EBE-83AE-2882F2039F17}" srcOrd="1" destOrd="0" presId="urn:microsoft.com/office/officeart/2005/8/layout/orgChart1"/>
    <dgm:cxn modelId="{CF46D848-12AE-48EC-895D-9475A6C3DD00}" type="presParOf" srcId="{A7A4D5F4-6712-4D2D-88B4-7EA9B26A2A5A}" destId="{58AB8494-16DD-40DA-93B6-50750FAE8936}" srcOrd="1" destOrd="0" presId="urn:microsoft.com/office/officeart/2005/8/layout/orgChart1"/>
    <dgm:cxn modelId="{06EBC8E0-5D37-4885-BEBF-6A52895EF675}" type="presParOf" srcId="{A7A4D5F4-6712-4D2D-88B4-7EA9B26A2A5A}" destId="{CC425B50-069A-4AD9-BCDB-96F7E660B98C}" srcOrd="2" destOrd="0" presId="urn:microsoft.com/office/officeart/2005/8/layout/orgChart1"/>
    <dgm:cxn modelId="{6322645A-D9F2-43AB-9B9B-353C4032357D}" type="presParOf" srcId="{AB072BC4-5CEE-4B48-90EE-4B5212A03B54}" destId="{DB400877-63CB-4D88-9671-2209DA09C21F}" srcOrd="2" destOrd="0" presId="urn:microsoft.com/office/officeart/2005/8/layout/orgChart1"/>
    <dgm:cxn modelId="{05E5CC23-8D2B-464B-ABC9-8B679CA43E54}" type="presParOf" srcId="{D5AD1235-DEE5-42C5-AED7-0D2530D19664}" destId="{37EB35B2-1A5A-4B36-8F3A-CF87900390BB}" srcOrd="2" destOrd="0" presId="urn:microsoft.com/office/officeart/2005/8/layout/orgChart1"/>
    <dgm:cxn modelId="{9BC40213-DC58-436F-9A44-8250C8D42FE4}" type="presParOf" srcId="{4AB48515-C550-48A5-839A-8124B4C0F91A}" destId="{452ACAA1-992B-4CA9-9BD3-C9A4BAFD9BF1}" srcOrd="2" destOrd="0" presId="urn:microsoft.com/office/officeart/2005/8/layout/orgChart1"/>
    <dgm:cxn modelId="{07FD288B-7CFB-4BC7-AAB5-A4837C018982}" type="presParOf" srcId="{452ACAA1-992B-4CA9-9BD3-C9A4BAFD9BF1}" destId="{F9614E7C-28CD-4BA9-9D29-756AF3FA5D2D}" srcOrd="0" destOrd="0" presId="urn:microsoft.com/office/officeart/2005/8/layout/orgChart1"/>
    <dgm:cxn modelId="{0896DD9A-F21D-4CA1-9DBA-721EA749CE72}" type="presParOf" srcId="{F9614E7C-28CD-4BA9-9D29-756AF3FA5D2D}" destId="{2E4B396C-9CA3-44B9-B37F-1DE397D4B04D}" srcOrd="0" destOrd="0" presId="urn:microsoft.com/office/officeart/2005/8/layout/orgChart1"/>
    <dgm:cxn modelId="{518DA18B-D2CE-4FC2-80DD-8FB202345D94}" type="presParOf" srcId="{F9614E7C-28CD-4BA9-9D29-756AF3FA5D2D}" destId="{28E524D5-9F59-4C98-ACF6-4123EEBE5A8F}" srcOrd="1" destOrd="0" presId="urn:microsoft.com/office/officeart/2005/8/layout/orgChart1"/>
    <dgm:cxn modelId="{16ABEA48-9B30-4709-A777-027D30C873C1}" type="presParOf" srcId="{452ACAA1-992B-4CA9-9BD3-C9A4BAFD9BF1}" destId="{5662ECD2-1BEF-4845-B62F-96C8C2B1C672}" srcOrd="1" destOrd="0" presId="urn:microsoft.com/office/officeart/2005/8/layout/orgChart1"/>
    <dgm:cxn modelId="{1245C8E2-A720-456D-85DC-8D5501F9841D}" type="presParOf" srcId="{452ACAA1-992B-4CA9-9BD3-C9A4BAFD9BF1}" destId="{AD3B38A7-8BFA-4B8D-900C-801D0F64EA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B28C0-4E45-4CDE-966A-8FE59AC95212}">
      <dsp:nvSpPr>
        <dsp:cNvPr id="0" name=""/>
        <dsp:cNvSpPr/>
      </dsp:nvSpPr>
      <dsp:spPr>
        <a:xfrm>
          <a:off x="4435165" y="2983407"/>
          <a:ext cx="347360" cy="1065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238"/>
              </a:lnTo>
              <a:lnTo>
                <a:pt x="347360" y="1065238"/>
              </a:lnTo>
            </a:path>
          </a:pathLst>
        </a:custGeom>
        <a:noFill/>
        <a:ln w="952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58FCB-1745-47E0-94D5-017EF828E7C6}">
      <dsp:nvSpPr>
        <dsp:cNvPr id="0" name=""/>
        <dsp:cNvSpPr/>
      </dsp:nvSpPr>
      <dsp:spPr>
        <a:xfrm>
          <a:off x="3960440" y="1339235"/>
          <a:ext cx="1401020" cy="486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152"/>
              </a:lnTo>
              <a:lnTo>
                <a:pt x="1401020" y="243152"/>
              </a:lnTo>
              <a:lnTo>
                <a:pt x="1401020" y="486304"/>
              </a:lnTo>
            </a:path>
          </a:pathLst>
        </a:custGeom>
        <a:noFill/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FDA44-1286-4619-92C0-C40EF44E6241}">
      <dsp:nvSpPr>
        <dsp:cNvPr id="0" name=""/>
        <dsp:cNvSpPr/>
      </dsp:nvSpPr>
      <dsp:spPr>
        <a:xfrm>
          <a:off x="1633125" y="2983407"/>
          <a:ext cx="347360" cy="1065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238"/>
              </a:lnTo>
              <a:lnTo>
                <a:pt x="347360" y="1065238"/>
              </a:lnTo>
            </a:path>
          </a:pathLst>
        </a:custGeom>
        <a:noFill/>
        <a:ln w="952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5242D-CC5D-4357-BD8F-4D4C4E379118}">
      <dsp:nvSpPr>
        <dsp:cNvPr id="0" name=""/>
        <dsp:cNvSpPr/>
      </dsp:nvSpPr>
      <dsp:spPr>
        <a:xfrm>
          <a:off x="2559419" y="1339235"/>
          <a:ext cx="1401020" cy="486304"/>
        </a:xfrm>
        <a:custGeom>
          <a:avLst/>
          <a:gdLst/>
          <a:ahLst/>
          <a:cxnLst/>
          <a:rect l="0" t="0" r="0" b="0"/>
          <a:pathLst>
            <a:path>
              <a:moveTo>
                <a:pt x="1401020" y="0"/>
              </a:moveTo>
              <a:lnTo>
                <a:pt x="1401020" y="243152"/>
              </a:lnTo>
              <a:lnTo>
                <a:pt x="0" y="243152"/>
              </a:lnTo>
              <a:lnTo>
                <a:pt x="0" y="486304"/>
              </a:lnTo>
            </a:path>
          </a:pathLst>
        </a:custGeom>
        <a:noFill/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4C178-5E93-47A4-A8BC-D53A288C0CF7}">
      <dsp:nvSpPr>
        <dsp:cNvPr id="0" name=""/>
        <dsp:cNvSpPr/>
      </dsp:nvSpPr>
      <dsp:spPr>
        <a:xfrm>
          <a:off x="531" y="181367"/>
          <a:ext cx="2315735" cy="1157867"/>
        </a:xfrm>
        <a:prstGeom prst="rect">
          <a:avLst/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/>
            <a:t>Values</a:t>
          </a:r>
          <a:endParaRPr lang="en-ZA" sz="2500" kern="1200" dirty="0"/>
        </a:p>
      </dsp:txBody>
      <dsp:txXfrm>
        <a:off x="531" y="181367"/>
        <a:ext cx="2315735" cy="1157867"/>
      </dsp:txXfrm>
    </dsp:sp>
    <dsp:sp modelId="{333DA28A-0474-4E2F-83ED-931BD3FA936E}">
      <dsp:nvSpPr>
        <dsp:cNvPr id="0" name=""/>
        <dsp:cNvSpPr/>
      </dsp:nvSpPr>
      <dsp:spPr>
        <a:xfrm>
          <a:off x="2802572" y="181367"/>
          <a:ext cx="2315735" cy="1157867"/>
        </a:xfrm>
        <a:prstGeom prst="rect">
          <a:avLst/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/>
            <a:t>Vision</a:t>
          </a:r>
          <a:endParaRPr lang="en-ZA" sz="2500" kern="1200" dirty="0"/>
        </a:p>
      </dsp:txBody>
      <dsp:txXfrm>
        <a:off x="2802572" y="181367"/>
        <a:ext cx="2315735" cy="1157867"/>
      </dsp:txXfrm>
    </dsp:sp>
    <dsp:sp modelId="{E47C7258-E1B8-4003-B330-79EBD5C5ABC0}">
      <dsp:nvSpPr>
        <dsp:cNvPr id="0" name=""/>
        <dsp:cNvSpPr/>
      </dsp:nvSpPr>
      <dsp:spPr>
        <a:xfrm>
          <a:off x="1401551" y="1825540"/>
          <a:ext cx="2315735" cy="1157867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/>
            <a:t>Goals</a:t>
          </a:r>
          <a:endParaRPr lang="en-ZA" sz="2500" kern="1200" dirty="0"/>
        </a:p>
      </dsp:txBody>
      <dsp:txXfrm>
        <a:off x="1401551" y="1825540"/>
        <a:ext cx="2315735" cy="1157867"/>
      </dsp:txXfrm>
    </dsp:sp>
    <dsp:sp modelId="{34735928-6265-423C-889C-91747B144633}">
      <dsp:nvSpPr>
        <dsp:cNvPr id="0" name=""/>
        <dsp:cNvSpPr/>
      </dsp:nvSpPr>
      <dsp:spPr>
        <a:xfrm>
          <a:off x="1980485" y="3469712"/>
          <a:ext cx="2315735" cy="1157867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/>
            <a:t>Impact/Outcome measures</a:t>
          </a:r>
          <a:endParaRPr lang="en-ZA" sz="2500" kern="1200" dirty="0"/>
        </a:p>
      </dsp:txBody>
      <dsp:txXfrm>
        <a:off x="1980485" y="3469712"/>
        <a:ext cx="2315735" cy="1157867"/>
      </dsp:txXfrm>
    </dsp:sp>
    <dsp:sp modelId="{7DC13C33-9154-4E8B-B78B-EE7E4B477062}">
      <dsp:nvSpPr>
        <dsp:cNvPr id="0" name=""/>
        <dsp:cNvSpPr/>
      </dsp:nvSpPr>
      <dsp:spPr>
        <a:xfrm>
          <a:off x="4203592" y="1825540"/>
          <a:ext cx="2315735" cy="1157867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smtClean="0"/>
            <a:t> </a:t>
          </a:r>
          <a:r>
            <a:rPr lang="en-ZA" sz="2500" kern="1200" dirty="0" smtClean="0"/>
            <a:t>Objectives</a:t>
          </a:r>
          <a:endParaRPr lang="en-ZA" sz="2500" kern="1200" dirty="0"/>
        </a:p>
      </dsp:txBody>
      <dsp:txXfrm>
        <a:off x="4203592" y="1825540"/>
        <a:ext cx="2315735" cy="1157867"/>
      </dsp:txXfrm>
    </dsp:sp>
    <dsp:sp modelId="{D6EDD684-F8DC-4292-8B57-F92ADFC4881F}">
      <dsp:nvSpPr>
        <dsp:cNvPr id="0" name=""/>
        <dsp:cNvSpPr/>
      </dsp:nvSpPr>
      <dsp:spPr>
        <a:xfrm>
          <a:off x="4782526" y="3469712"/>
          <a:ext cx="2315735" cy="1157867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/>
            <a:t>Outcome/Output measures</a:t>
          </a:r>
          <a:endParaRPr lang="en-ZA" sz="2500" kern="1200" dirty="0"/>
        </a:p>
      </dsp:txBody>
      <dsp:txXfrm>
        <a:off x="4782526" y="3469712"/>
        <a:ext cx="2315735" cy="1157867"/>
      </dsp:txXfrm>
    </dsp:sp>
    <dsp:sp modelId="{2E4B396C-9CA3-44B9-B37F-1DE397D4B04D}">
      <dsp:nvSpPr>
        <dsp:cNvPr id="0" name=""/>
        <dsp:cNvSpPr/>
      </dsp:nvSpPr>
      <dsp:spPr>
        <a:xfrm>
          <a:off x="5604612" y="181367"/>
          <a:ext cx="2315735" cy="1157867"/>
        </a:xfrm>
        <a:prstGeom prst="rect">
          <a:avLst/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/>
            <a:t>Mission</a:t>
          </a:r>
          <a:endParaRPr lang="en-ZA" sz="2500" kern="1200" dirty="0"/>
        </a:p>
      </dsp:txBody>
      <dsp:txXfrm>
        <a:off x="5604612" y="181367"/>
        <a:ext cx="2315735" cy="1157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889F9DAA-ABA0-4D8A-9655-CA70B43D5D05}" type="datetimeFigureOut">
              <a:rPr lang="en-ZA" smtClean="0"/>
              <a:t>2016/08/25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CA24F105-A2B0-499A-9669-9780D104C3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362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Header Placeholder 4608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6083" name="Date Placeholder 4608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8132" name="Slide Image Placeholder 4608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Notes Placeholder 922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6086" name="Footer Placeholder 4608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3" name="Slide Number Placeholder 922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cs typeface="+mn-cs"/>
              </a:defRPr>
            </a:lvl1pPr>
          </a:lstStyle>
          <a:p>
            <a:pPr>
              <a:defRPr/>
            </a:pPr>
            <a:fld id="{8EBA8CA7-8F35-4652-888A-31B2866C3D55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621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85B77D4-9D76-4120-8464-3A7881D97EC3}" type="slidenum">
              <a:rPr lang="en-US" smtClean="0">
                <a:cs typeface="Arial" charset="0"/>
              </a:rPr>
              <a:pPr/>
              <a:t>1</a:t>
            </a:fld>
            <a:endParaRPr lang="en-US" dirty="0" smtClean="0"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54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689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508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689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642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89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752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752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52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519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89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795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89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52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89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52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89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52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54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79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79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795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795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795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68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85B77D4-9D76-4120-8464-3A7881D97EC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3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733" y="2339976"/>
            <a:ext cx="4207933" cy="1046691"/>
          </a:xfrm>
        </p:spPr>
        <p:txBody>
          <a:bodyPr anchor="t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733" y="3225800"/>
            <a:ext cx="7772400" cy="92075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64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" y="3375819"/>
            <a:ext cx="3568700" cy="2745581"/>
          </a:xfrm>
        </p:spPr>
        <p:txBody>
          <a:bodyPr vert="horz" wrap="none">
            <a:normAutofit/>
          </a:bodyPr>
          <a:lstStyle>
            <a:lvl1pPr>
              <a:buFontTx/>
              <a:buNone/>
              <a:defRPr sz="14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 algn="l"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60000" indent="-360000">
              <a:spcBef>
                <a:spcPts val="0"/>
              </a:spcBef>
              <a:defRPr sz="2000" b="1"/>
            </a:lvl1pPr>
            <a:lvl2pPr marL="719138" indent="-357188">
              <a:spcBef>
                <a:spcPts val="0"/>
              </a:spcBef>
              <a:defRPr sz="2000" b="1"/>
            </a:lvl2pPr>
            <a:lvl3pPr marL="1085850" indent="-361950">
              <a:spcBef>
                <a:spcPts val="0"/>
              </a:spcBef>
              <a:defRPr sz="1800" b="1"/>
            </a:lvl3pPr>
            <a:lvl4pPr marL="1428750" indent="-342900">
              <a:spcBef>
                <a:spcPts val="0"/>
              </a:spcBef>
              <a:defRPr sz="1600" b="1"/>
            </a:lvl4pPr>
            <a:lvl5pPr marL="1790700" indent="-361950">
              <a:spcBef>
                <a:spcPts val="0"/>
              </a:spcBef>
              <a:defRPr sz="1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4701" y="4724400"/>
            <a:ext cx="5180012" cy="1044575"/>
          </a:xfrm>
        </p:spPr>
        <p:txBody>
          <a:bodyPr anchor="t"/>
          <a:lstStyle>
            <a:lvl1pPr algn="r">
              <a:defRPr sz="2800" b="1" i="0" cap="none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4701" y="5643298"/>
            <a:ext cx="5180012" cy="530754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 cap="none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5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 cap="none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5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162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1376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338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16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006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391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460432" y="6381328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FB787E5A-B2B4-40E4-B489-078893A8D720}" type="slidenum">
              <a:rPr lang="en-ZA" smtClean="0"/>
              <a:pPr algn="r"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>
          <a:solidFill>
            <a:srgbClr val="B6030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i="0" kern="1200" cap="none">
          <a:solidFill>
            <a:schemeClr val="tx1"/>
          </a:solidFill>
          <a:latin typeface="Arial"/>
          <a:ea typeface="+mn-ea"/>
          <a:cs typeface="Arial"/>
        </a:defRPr>
      </a:lvl1pPr>
      <a:lvl2pPr marL="742950" indent="-379413" algn="l" defTabSz="457200" rtl="0" eaLnBrk="1" latinLnBrk="0" hangingPunct="1">
        <a:spcBef>
          <a:spcPct val="20000"/>
        </a:spcBef>
        <a:buFont typeface="Arial"/>
        <a:buChar char="–"/>
        <a:defRPr sz="24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1076325" indent="-363538" algn="l" defTabSz="457200" rtl="0" eaLnBrk="1" latinLnBrk="0" hangingPunct="1">
        <a:spcBef>
          <a:spcPct val="20000"/>
        </a:spcBef>
        <a:buFont typeface="Arial"/>
        <a:buChar char="•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3pPr>
      <a:lvl4pPr marL="1438275" indent="-361950" algn="l" defTabSz="457200" rtl="0" eaLnBrk="1" latinLnBrk="0" hangingPunct="1">
        <a:spcBef>
          <a:spcPct val="20000"/>
        </a:spcBef>
        <a:buFont typeface="Arial"/>
        <a:buChar char="–"/>
        <a:defRPr sz="1800" b="1" i="0" kern="1200">
          <a:solidFill>
            <a:schemeClr val="tx1"/>
          </a:solidFill>
          <a:latin typeface="Arial"/>
          <a:ea typeface="+mn-ea"/>
          <a:cs typeface="Arial"/>
        </a:defRPr>
      </a:lvl4pPr>
      <a:lvl5pPr marL="1789113" indent="-350838" algn="l" defTabSz="457200" rtl="0" eaLnBrk="1" latinLnBrk="0" hangingPunct="1">
        <a:spcBef>
          <a:spcPct val="20000"/>
        </a:spcBef>
        <a:buFont typeface="Arial"/>
        <a:buChar char="»"/>
        <a:defRPr sz="1600" b="1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48733" y="2339976"/>
            <a:ext cx="5995475" cy="2745208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Presentation  to the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Parliamentary Portfolio Committee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on Public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Works –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Progress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report on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management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Construction Industry Development Board 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30 August 2016</a:t>
            </a:r>
            <a:br>
              <a:rPr lang="en-US" sz="2000" dirty="0" smtClean="0"/>
            </a:br>
            <a:r>
              <a:rPr lang="en-US" sz="2000" dirty="0" smtClean="0"/>
              <a:t>by: </a:t>
            </a:r>
            <a:r>
              <a:rPr lang="en-US" sz="2000" dirty="0" err="1" smtClean="0"/>
              <a:t>Mr</a:t>
            </a:r>
            <a:r>
              <a:rPr lang="en-US" sz="2000" dirty="0" smtClean="0"/>
              <a:t> Lufuno Nevhutalu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i="1" dirty="0" smtClean="0"/>
              <a:t>Board Chairperson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I. Purpose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91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ZA" dirty="0" smtClean="0"/>
              <a:t>I. Purpose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281264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dirty="0" smtClean="0"/>
              <a:t>To </a:t>
            </a:r>
            <a:r>
              <a:rPr lang="en-US" dirty="0"/>
              <a:t>brief the Portfolio Committee on Public Works on the </a:t>
            </a:r>
            <a:r>
              <a:rPr lang="en-ZA" dirty="0"/>
              <a:t>progress regarding </a:t>
            </a:r>
            <a:r>
              <a:rPr lang="en-ZA" dirty="0" smtClean="0"/>
              <a:t>governance matters </a:t>
            </a:r>
            <a:r>
              <a:rPr lang="en-ZA" dirty="0"/>
              <a:t>of the Construction Industry Development Board </a:t>
            </a:r>
            <a:r>
              <a:rPr lang="en-ZA" dirty="0" smtClean="0"/>
              <a:t>(cidb)</a:t>
            </a:r>
            <a:endParaRPr lang="en-GB" dirty="0"/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II. </a:t>
            </a:r>
            <a:r>
              <a:rPr lang="en-ZA" dirty="0"/>
              <a:t>c</a:t>
            </a:r>
            <a:r>
              <a:rPr lang="en-ZA" dirty="0" smtClean="0"/>
              <a:t>idb Mandate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13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ZA" dirty="0" smtClean="0"/>
              <a:t>II. cidb Mandate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680520"/>
          </a:xfrm>
        </p:spPr>
        <p:txBody>
          <a:bodyPr>
            <a:noAutofit/>
          </a:bodyPr>
          <a:lstStyle/>
          <a:p>
            <a:pPr marL="360363" lvl="0" indent="-360363" algn="just">
              <a:lnSpc>
                <a:spcPct val="110000"/>
              </a:lnSpc>
              <a:buFont typeface="+mj-lt"/>
              <a:buAutoNum type="arabicParenR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Provide strategic leadership to construction industry stakeholders</a:t>
            </a:r>
            <a:endParaRPr lang="en-ZA" dirty="0">
              <a:solidFill>
                <a:schemeClr val="bg1">
                  <a:lumMod val="50000"/>
                </a:schemeClr>
              </a:solidFill>
            </a:endParaRPr>
          </a:p>
          <a:p>
            <a:pPr marL="360363" lvl="0" indent="-360363" algn="just">
              <a:lnSpc>
                <a:spcPct val="110000"/>
              </a:lnSpc>
              <a:buFont typeface="+mj-lt"/>
              <a:buAutoNum type="arabicParenR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Promote sustainable growth of the construction industry and the participation of the emerging sector </a:t>
            </a:r>
            <a:endParaRPr lang="en-ZA" dirty="0">
              <a:solidFill>
                <a:schemeClr val="bg1">
                  <a:lumMod val="50000"/>
                </a:schemeClr>
              </a:solidFill>
            </a:endParaRPr>
          </a:p>
          <a:p>
            <a:pPr marL="360363" lvl="0" indent="-360363" algn="just">
              <a:lnSpc>
                <a:spcPct val="110000"/>
              </a:lnSpc>
              <a:buFont typeface="+mj-lt"/>
              <a:buAutoNum type="arabicParenR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Promote improved performance and best practice of public and private sector clients, contractors and other participants in the construction delivery process</a:t>
            </a:r>
            <a:endParaRPr lang="en-ZA" dirty="0">
              <a:solidFill>
                <a:schemeClr val="bg1">
                  <a:lumMod val="50000"/>
                </a:schemeClr>
              </a:solidFill>
            </a:endParaRPr>
          </a:p>
          <a:p>
            <a:pPr marL="360363" lvl="0" indent="-360363" algn="just">
              <a:lnSpc>
                <a:spcPct val="110000"/>
              </a:lnSpc>
              <a:buFont typeface="+mj-lt"/>
              <a:buAutoNum type="arabicParenR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Promote uniform application of policy throughout all spheres of government and promote uniform and ethical standards, construction procurement reform, and improved procurement and delivery management – including a code of conduct</a:t>
            </a:r>
            <a:endParaRPr lang="en-ZA" dirty="0">
              <a:solidFill>
                <a:schemeClr val="bg1">
                  <a:lumMod val="50000"/>
                </a:schemeClr>
              </a:solidFill>
            </a:endParaRPr>
          </a:p>
          <a:p>
            <a:pPr marL="360363" lvl="0" indent="-360363" algn="just">
              <a:lnSpc>
                <a:spcPct val="110000"/>
              </a:lnSpc>
              <a:buFont typeface="+mj-lt"/>
              <a:buAutoNum type="arabicParenR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Monitoring and regulating the performance of the industry and its stakeholders, including the registration of projects and contractors</a:t>
            </a:r>
            <a:endParaRPr lang="en-Z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III. cidb Accounting Authority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13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dirty="0" smtClean="0"/>
              <a:t>III. cidb Accounting Authority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36504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In line with the cidb Act No. 38 of 2000, the Minister of Public Works appoints a Board (as Accounting Authority) who is tasked with a responsibility of overseeing the operations of the entity:</a:t>
            </a:r>
          </a:p>
          <a:p>
            <a:pPr marL="0" lvl="0" indent="0" algn="just">
              <a:buNone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 Board consists of not fewer than nine, but not more than 13 members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 Board currently has 13 members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 term of office of the cidb Board is three years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The current Board’s term officially started on 1 August 2014 and will therefore end on 31 July 2017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Board members may not serve for more than two consecutive terms, unless the Minister considers it necessary to reappoint a member (for continuity or specific expertise)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bg1">
                    <a:lumMod val="50000"/>
                  </a:schemeClr>
                </a:solidFill>
              </a:rPr>
              <a:t>A third of the Board members must be reappointed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ZA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Z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dirty="0" smtClean="0"/>
              <a:t>III. cidb Accounting Authority…..</a:t>
            </a:r>
            <a:r>
              <a:rPr lang="en-US" i="1" dirty="0" smtClean="0"/>
              <a:t>contd</a:t>
            </a:r>
            <a:r>
              <a:rPr lang="en-US" dirty="0" smtClean="0"/>
              <a:t>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4896544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The current Board is structured as follows: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ZA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ZA" sz="240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ZA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ZA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Z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8296" y="1851968"/>
            <a:ext cx="381642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CHAIRPERSON: Lufuno Nevhutalu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385540" y="3403600"/>
            <a:ext cx="1728192" cy="10584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COMMITTEE:</a:t>
            </a:r>
          </a:p>
          <a:p>
            <a:pPr algn="ctr"/>
            <a:r>
              <a:rPr lang="en-ZA" dirty="0" smtClean="0"/>
              <a:t>AUDIT &amp; RISK – </a:t>
            </a:r>
            <a:r>
              <a:rPr lang="en-ZA" dirty="0" err="1" smtClean="0"/>
              <a:t>Lefadi</a:t>
            </a:r>
            <a:r>
              <a:rPr lang="en-ZA" dirty="0" smtClean="0"/>
              <a:t> </a:t>
            </a:r>
            <a:r>
              <a:rPr lang="en-ZA" dirty="0" err="1" smtClean="0"/>
              <a:t>Makibinyane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4861148" y="3428752"/>
            <a:ext cx="1800200" cy="10584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COMMITTEE: SOCIAL &amp; ETHICS – Nazreen Pandor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7092280" y="3428752"/>
            <a:ext cx="1728192" cy="10584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COMMITTEE: CORE PROGRAMMES – Chris Jiyane</a:t>
            </a:r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2517428" y="3403848"/>
            <a:ext cx="1764196" cy="10584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COMMITTEE: REMUNERATION – </a:t>
            </a:r>
            <a:r>
              <a:rPr lang="en-ZA" dirty="0" err="1" smtClean="0"/>
              <a:t>Sipho</a:t>
            </a:r>
            <a:r>
              <a:rPr lang="en-ZA" dirty="0" smtClean="0"/>
              <a:t> </a:t>
            </a:r>
            <a:r>
              <a:rPr lang="en-ZA" dirty="0" err="1" smtClean="0"/>
              <a:t>Mosai</a:t>
            </a:r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971600" y="4790132"/>
            <a:ext cx="748883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MEMBERS: </a:t>
            </a:r>
            <a:r>
              <a:rPr lang="en-ZA" smtClean="0"/>
              <a:t>Natalie Skeepers</a:t>
            </a:r>
            <a:r>
              <a:rPr lang="en-ZA" dirty="0" smtClean="0"/>
              <a:t>; </a:t>
            </a:r>
            <a:r>
              <a:rPr lang="en-ZA" dirty="0" err="1" smtClean="0"/>
              <a:t>Hareesh</a:t>
            </a:r>
            <a:r>
              <a:rPr lang="en-ZA" dirty="0" smtClean="0"/>
              <a:t> Patel; Vuyiswa </a:t>
            </a:r>
            <a:r>
              <a:rPr lang="en-ZA" dirty="0" err="1" smtClean="0"/>
              <a:t>Sidzumo</a:t>
            </a:r>
            <a:r>
              <a:rPr lang="en-ZA" dirty="0" smtClean="0"/>
              <a:t>; Denzel </a:t>
            </a:r>
            <a:r>
              <a:rPr lang="en-ZA" dirty="0" err="1" smtClean="0"/>
              <a:t>Maduray</a:t>
            </a:r>
            <a:r>
              <a:rPr lang="en-ZA" dirty="0" smtClean="0"/>
              <a:t>; Nico Maas; Mike </a:t>
            </a:r>
            <a:r>
              <a:rPr lang="en-ZA" dirty="0" err="1" smtClean="0"/>
              <a:t>Makhura</a:t>
            </a:r>
            <a:r>
              <a:rPr lang="en-ZA" dirty="0" smtClean="0"/>
              <a:t>; </a:t>
            </a:r>
            <a:r>
              <a:rPr lang="en-ZA" dirty="0" err="1" smtClean="0"/>
              <a:t>Mandisa</a:t>
            </a:r>
            <a:r>
              <a:rPr lang="en-ZA" dirty="0" smtClean="0"/>
              <a:t> </a:t>
            </a:r>
            <a:r>
              <a:rPr lang="en-ZA" dirty="0" err="1" smtClean="0"/>
              <a:t>Fatyela-Lindie</a:t>
            </a:r>
            <a:r>
              <a:rPr lang="en-ZA" dirty="0" smtClean="0"/>
              <a:t> &amp; </a:t>
            </a:r>
            <a:r>
              <a:rPr lang="en-ZA" dirty="0" err="1" smtClean="0"/>
              <a:t>Lindelwa</a:t>
            </a:r>
            <a:r>
              <a:rPr lang="en-ZA" dirty="0" smtClean="0"/>
              <a:t> </a:t>
            </a:r>
            <a:r>
              <a:rPr lang="en-ZA" dirty="0" err="1" smtClean="0"/>
              <a:t>Myataza</a:t>
            </a:r>
            <a:endParaRPr lang="en-ZA" dirty="0"/>
          </a:p>
        </p:txBody>
      </p:sp>
      <p:cxnSp>
        <p:nvCxnSpPr>
          <p:cNvPr id="13" name="Straight Connector 12"/>
          <p:cNvCxnSpPr>
            <a:stCxn id="4" idx="2"/>
          </p:cNvCxnSpPr>
          <p:nvPr/>
        </p:nvCxnSpPr>
        <p:spPr>
          <a:xfrm>
            <a:off x="4426508" y="2766368"/>
            <a:ext cx="0" cy="208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249636" y="2975248"/>
            <a:ext cx="31768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26508" y="2975248"/>
            <a:ext cx="35298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5" idx="0"/>
          </p:cNvCxnSpPr>
          <p:nvPr/>
        </p:nvCxnSpPr>
        <p:spPr>
          <a:xfrm>
            <a:off x="1249636" y="2975248"/>
            <a:ext cx="0" cy="428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0"/>
          </p:cNvCxnSpPr>
          <p:nvPr/>
        </p:nvCxnSpPr>
        <p:spPr>
          <a:xfrm>
            <a:off x="3399526" y="2975248"/>
            <a:ext cx="0" cy="4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6" idx="0"/>
          </p:cNvCxnSpPr>
          <p:nvPr/>
        </p:nvCxnSpPr>
        <p:spPr>
          <a:xfrm>
            <a:off x="5761248" y="2975248"/>
            <a:ext cx="0" cy="453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8" idx="0"/>
          </p:cNvCxnSpPr>
          <p:nvPr/>
        </p:nvCxnSpPr>
        <p:spPr>
          <a:xfrm>
            <a:off x="7956376" y="2975248"/>
            <a:ext cx="0" cy="453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092280" y="1628800"/>
            <a:ext cx="1728192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OUTSOURCED SECRETARIAT SERVICE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823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dirty="0" smtClean="0"/>
              <a:t>III. cidb </a:t>
            </a:r>
            <a:r>
              <a:rPr lang="en-US" dirty="0"/>
              <a:t>Accounting Authority …..</a:t>
            </a:r>
            <a:r>
              <a:rPr lang="en-US" i="1" dirty="0"/>
              <a:t>contd</a:t>
            </a:r>
            <a:r>
              <a:rPr lang="en-US" dirty="0"/>
              <a:t>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68052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Out of the 13 Members of the Board, their individual terms are as follows:</a:t>
            </a:r>
          </a:p>
          <a:p>
            <a:pPr marL="0" lvl="0" indent="0" algn="just">
              <a:buNone/>
            </a:pPr>
            <a:endParaRPr lang="en-ZA" sz="2400" u="sng" dirty="0"/>
          </a:p>
          <a:p>
            <a:pPr marL="0" lvl="0" indent="0" algn="just">
              <a:buNone/>
            </a:pPr>
            <a:r>
              <a:rPr lang="en-ZA" sz="2400" u="sng" dirty="0" smtClean="0"/>
              <a:t>Second Term</a:t>
            </a: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ZA" sz="2400" dirty="0" err="1" smtClean="0">
                <a:solidFill>
                  <a:schemeClr val="bg1">
                    <a:lumMod val="50000"/>
                  </a:schemeClr>
                </a:solidFill>
              </a:rPr>
              <a:t>Hareesh</a:t>
            </a: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 Patel, Nico Mass &amp; </a:t>
            </a:r>
            <a:r>
              <a:rPr lang="en-ZA" sz="2400" dirty="0" err="1" smtClean="0">
                <a:solidFill>
                  <a:schemeClr val="bg1">
                    <a:lumMod val="50000"/>
                  </a:schemeClr>
                </a:solidFill>
              </a:rPr>
              <a:t>Lindelwa</a:t>
            </a: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ZA" sz="2400" dirty="0" err="1" smtClean="0">
                <a:solidFill>
                  <a:schemeClr val="bg1">
                    <a:lumMod val="50000"/>
                  </a:schemeClr>
                </a:solidFill>
              </a:rPr>
              <a:t>Myataza</a:t>
            </a: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0" lvl="0" indent="0" algn="just">
              <a:buNone/>
            </a:pPr>
            <a:endParaRPr lang="en-ZA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en-ZA" sz="2400" u="sng" dirty="0" smtClean="0"/>
              <a:t>DPW Representative</a:t>
            </a: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ZA" sz="2400" dirty="0" err="1" smtClean="0">
                <a:solidFill>
                  <a:schemeClr val="bg1">
                    <a:lumMod val="50000"/>
                  </a:schemeClr>
                </a:solidFill>
              </a:rPr>
              <a:t>Mandisa</a:t>
            </a: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ZA" sz="2400" dirty="0" err="1" smtClean="0">
                <a:solidFill>
                  <a:schemeClr val="bg1">
                    <a:lumMod val="50000"/>
                  </a:schemeClr>
                </a:solidFill>
              </a:rPr>
              <a:t>Fatyela-Lindie</a:t>
            </a: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 (2</a:t>
            </a:r>
            <a:r>
              <a:rPr lang="en-ZA" sz="2400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 term)</a:t>
            </a:r>
          </a:p>
          <a:p>
            <a:pPr marL="0" lvl="0" indent="0" algn="just">
              <a:buNone/>
            </a:pPr>
            <a:endParaRPr lang="en-ZA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en-ZA" sz="2400" u="sng" dirty="0" smtClean="0"/>
              <a:t>First Term</a:t>
            </a: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: Lufuno Nevhutalu, </a:t>
            </a:r>
            <a:r>
              <a:rPr lang="en-ZA" sz="2400" dirty="0" err="1" smtClean="0">
                <a:solidFill>
                  <a:schemeClr val="bg1">
                    <a:lumMod val="50000"/>
                  </a:schemeClr>
                </a:solidFill>
              </a:rPr>
              <a:t>Lefadi</a:t>
            </a: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ZA" sz="2400" dirty="0" err="1" smtClean="0">
                <a:solidFill>
                  <a:schemeClr val="bg1">
                    <a:lumMod val="50000"/>
                  </a:schemeClr>
                </a:solidFill>
              </a:rPr>
              <a:t>Makibinyane</a:t>
            </a: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ZA" sz="2400" dirty="0" err="1" smtClean="0">
                <a:solidFill>
                  <a:schemeClr val="bg1">
                    <a:lumMod val="50000"/>
                  </a:schemeClr>
                </a:solidFill>
              </a:rPr>
              <a:t>Sipho</a:t>
            </a: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ZA" sz="2400" dirty="0" err="1" smtClean="0">
                <a:solidFill>
                  <a:schemeClr val="bg1">
                    <a:lumMod val="50000"/>
                  </a:schemeClr>
                </a:solidFill>
              </a:rPr>
              <a:t>Mosai</a:t>
            </a: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, Nazreen Pandor, Chris Jiyane, Natalie Skeepers, Vuyiswa </a:t>
            </a:r>
            <a:r>
              <a:rPr lang="en-ZA" sz="2400" dirty="0" err="1" smtClean="0">
                <a:solidFill>
                  <a:schemeClr val="bg1">
                    <a:lumMod val="50000"/>
                  </a:schemeClr>
                </a:solidFill>
              </a:rPr>
              <a:t>Sidzumo</a:t>
            </a: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, Mike </a:t>
            </a:r>
            <a:r>
              <a:rPr lang="en-ZA" sz="2400" dirty="0" err="1" smtClean="0">
                <a:solidFill>
                  <a:schemeClr val="bg1">
                    <a:lumMod val="50000"/>
                  </a:schemeClr>
                </a:solidFill>
              </a:rPr>
              <a:t>Makhura</a:t>
            </a: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 &amp; Denzel </a:t>
            </a:r>
            <a:r>
              <a:rPr lang="en-ZA" sz="2400" dirty="0" err="1" smtClean="0">
                <a:solidFill>
                  <a:schemeClr val="bg1">
                    <a:lumMod val="50000"/>
                  </a:schemeClr>
                </a:solidFill>
              </a:rPr>
              <a:t>Maduray</a:t>
            </a: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lvl="0" indent="0" algn="just">
              <a:buNone/>
            </a:pPr>
            <a:endParaRPr lang="en-ZA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just">
              <a:buNone/>
            </a:pPr>
            <a:endParaRPr lang="en-ZA" sz="240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ZA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Z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cidb Board – strategic intent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703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30162" cy="648072"/>
          </a:xfrm>
        </p:spPr>
        <p:txBody>
          <a:bodyPr/>
          <a:lstStyle/>
          <a:p>
            <a:r>
              <a:rPr lang="en-ZA" dirty="0" smtClean="0"/>
              <a:t>IV. cidb Board – Strategic intent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452245"/>
              </p:ext>
            </p:extLst>
          </p:nvPr>
        </p:nvGraphicFramePr>
        <p:xfrm>
          <a:off x="539552" y="1098169"/>
          <a:ext cx="7920880" cy="4808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4952" y="5831142"/>
            <a:ext cx="187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10800000">
            <a:off x="3474132" y="6122949"/>
            <a:ext cx="422484" cy="432048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39952" y="5879749"/>
            <a:ext cx="2016224" cy="891080"/>
            <a:chOff x="5281860" y="4583706"/>
            <a:chExt cx="2151021" cy="1075510"/>
          </a:xfrm>
        </p:grpSpPr>
        <p:sp>
          <p:nvSpPr>
            <p:cNvPr id="8" name="Rectangle 7"/>
            <p:cNvSpPr/>
            <p:nvPr/>
          </p:nvSpPr>
          <p:spPr>
            <a:xfrm>
              <a:off x="5281860" y="4583706"/>
              <a:ext cx="2151021" cy="107551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99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5281860" y="4583706"/>
              <a:ext cx="2151021" cy="1075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Situational &amp; Status Quo Analysis</a:t>
              </a:r>
              <a:endParaRPr lang="en-ZA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25882" y="2530944"/>
            <a:ext cx="423609" cy="4051164"/>
            <a:chOff x="5281860" y="4583706"/>
            <a:chExt cx="2151021" cy="1075510"/>
          </a:xfrm>
        </p:grpSpPr>
        <p:sp>
          <p:nvSpPr>
            <p:cNvPr id="11" name="Rectangle 10"/>
            <p:cNvSpPr/>
            <p:nvPr/>
          </p:nvSpPr>
          <p:spPr>
            <a:xfrm>
              <a:off x="5281860" y="4583706"/>
              <a:ext cx="2151021" cy="107551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99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1860" y="4583706"/>
              <a:ext cx="2151021" cy="1075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S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T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R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A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T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E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G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I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E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S</a:t>
              </a:r>
              <a:endParaRPr lang="en-ZA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26125" y="2517461"/>
            <a:ext cx="459613" cy="4051164"/>
            <a:chOff x="5281860" y="4583706"/>
            <a:chExt cx="2151021" cy="1075510"/>
          </a:xfrm>
        </p:grpSpPr>
        <p:sp>
          <p:nvSpPr>
            <p:cNvPr id="14" name="Rectangle 13"/>
            <p:cNvSpPr/>
            <p:nvPr/>
          </p:nvSpPr>
          <p:spPr>
            <a:xfrm>
              <a:off x="5281860" y="4583706"/>
              <a:ext cx="2151021" cy="107551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99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281860" y="4583706"/>
              <a:ext cx="2151021" cy="1075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I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N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I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T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I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A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T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I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V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E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en-ZA" sz="1800" dirty="0" smtClean="0">
                  <a:solidFill>
                    <a:prstClr val="white"/>
                  </a:solidFill>
                </a:rPr>
                <a:t>S</a:t>
              </a:r>
              <a:endParaRPr lang="en-ZA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68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ZA" dirty="0" smtClean="0"/>
              <a:t>Presentation Outline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42528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PART ONE – </a:t>
            </a:r>
            <a:r>
              <a:rPr lang="en-US" altLang="en-US" i="1" dirty="0" smtClean="0">
                <a:ea typeface="Arial Unicode MS" pitchFamily="34" charset="-128"/>
                <a:cs typeface="Arial Unicode MS" pitchFamily="34" charset="-128"/>
              </a:rPr>
              <a:t>by the Chairperson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Overview</a:t>
            </a:r>
          </a:p>
          <a:p>
            <a:pPr marL="457200" indent="-457200">
              <a:buFontTx/>
              <a:buAutoNum type="arabicPeriod"/>
              <a:defRPr/>
            </a:pPr>
            <a:endParaRPr lang="en-US" altLang="en-US" dirty="0"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PART TWO – </a:t>
            </a:r>
            <a:r>
              <a:rPr lang="en-US" altLang="en-US" i="1" dirty="0" smtClean="0">
                <a:ea typeface="Arial Unicode MS" pitchFamily="34" charset="-128"/>
                <a:cs typeface="Arial Unicode MS" pitchFamily="34" charset="-128"/>
              </a:rPr>
              <a:t>by the Acting CEO</a:t>
            </a:r>
            <a:endParaRPr lang="en-US" altLang="en-US" i="1" dirty="0"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Purpose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cidb Mandate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cidb Accounting Authority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Cidb Board Strategic Intent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Tripod for Transformation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Review of Board Committees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Alignment of Committees with the revised strategy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Board Emoluments</a:t>
            </a:r>
          </a:p>
          <a:p>
            <a:pPr marL="0" indent="0">
              <a:buNone/>
              <a:defRPr/>
            </a:pPr>
            <a:endParaRPr lang="en-US" alt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9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V. Tripod for Transformation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13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ctr"/>
            <a:r>
              <a:rPr lang="en-ZA" dirty="0" smtClean="0"/>
              <a:t>V. Tripod for Transformation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65" y="980728"/>
            <a:ext cx="9171665" cy="5145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05738" y="3241257"/>
            <a:ext cx="4532523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>
                <a:solidFill>
                  <a:prstClr val="white"/>
                </a:solidFill>
                <a:latin typeface="Calibri"/>
              </a:rPr>
              <a:t> </a:t>
            </a:r>
            <a:r>
              <a:rPr lang="en-US">
                <a:solidFill>
                  <a:prstClr val="white"/>
                </a:solidFill>
                <a:latin typeface="Calibri"/>
              </a:rPr>
              <a:t>Strategic Goal : SOUND CORPORATE GOVERNANCE</a:t>
            </a:r>
            <a:endParaRPr lang="en-ZA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41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VI. Review of Board Committees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13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dirty="0" smtClean="0"/>
              <a:t>VI. Review of Board Committees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4896544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The future Board will be structured as follows: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ZA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ZA" sz="240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ZA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ZA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Z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8296" y="1851968"/>
            <a:ext cx="381642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prstClr val="white"/>
                </a:solidFill>
              </a:rPr>
              <a:t>CHAIRPERSON: Lufuno Nevhutalu</a:t>
            </a: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540" y="3403600"/>
            <a:ext cx="1728192" cy="12495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COMMITTEE: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AUDIT , RISK &amp; GOVERNANCE </a:t>
            </a:r>
            <a:r>
              <a:rPr lang="en-ZA" dirty="0" smtClean="0">
                <a:solidFill>
                  <a:prstClr val="white"/>
                </a:solidFill>
              </a:rPr>
              <a:t>– </a:t>
            </a:r>
            <a:r>
              <a:rPr lang="en-ZA" dirty="0" err="1" smtClean="0">
                <a:solidFill>
                  <a:prstClr val="white"/>
                </a:solidFill>
              </a:rPr>
              <a:t>Lefadi</a:t>
            </a:r>
            <a:r>
              <a:rPr lang="en-ZA" dirty="0" smtClean="0">
                <a:solidFill>
                  <a:prstClr val="white"/>
                </a:solidFill>
              </a:rPr>
              <a:t> </a:t>
            </a:r>
            <a:r>
              <a:rPr lang="en-ZA" dirty="0" err="1" smtClean="0">
                <a:solidFill>
                  <a:prstClr val="white"/>
                </a:solidFill>
              </a:rPr>
              <a:t>Makibinyane</a:t>
            </a: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1148" y="3428752"/>
            <a:ext cx="1800200" cy="1224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COMMITTEE: </a:t>
            </a:r>
            <a:r>
              <a:rPr lang="en-ZA" dirty="0" smtClean="0">
                <a:solidFill>
                  <a:schemeClr val="tx1"/>
                </a:solidFill>
              </a:rPr>
              <a:t>REGISTRATION &amp; REGULATORY COMPLIANCE </a:t>
            </a:r>
            <a:r>
              <a:rPr lang="en-ZA" dirty="0" smtClean="0">
                <a:solidFill>
                  <a:prstClr val="white"/>
                </a:solidFill>
              </a:rPr>
              <a:t>– Mike </a:t>
            </a:r>
            <a:r>
              <a:rPr lang="en-ZA" dirty="0" err="1" smtClean="0">
                <a:solidFill>
                  <a:prstClr val="white"/>
                </a:solidFill>
              </a:rPr>
              <a:t>Makhura</a:t>
            </a: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2280" y="3428752"/>
            <a:ext cx="1728192" cy="1224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COMMITTEE: </a:t>
            </a:r>
            <a:r>
              <a:rPr lang="en-ZA" dirty="0" smtClean="0">
                <a:solidFill>
                  <a:schemeClr val="tx1"/>
                </a:solidFill>
              </a:rPr>
              <a:t>STAKEHOLDER MANAGEMENT </a:t>
            </a:r>
            <a:r>
              <a:rPr lang="en-ZA" dirty="0" smtClean="0">
                <a:solidFill>
                  <a:prstClr val="white"/>
                </a:solidFill>
              </a:rPr>
              <a:t>– Natalie Skeepers</a:t>
            </a: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7428" y="3403848"/>
            <a:ext cx="1764196" cy="1249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COMMITTEE: </a:t>
            </a:r>
            <a:r>
              <a:rPr lang="en-ZA" dirty="0" smtClean="0">
                <a:solidFill>
                  <a:schemeClr val="tx1"/>
                </a:solidFill>
              </a:rPr>
              <a:t>HUMAN CAPITAL </a:t>
            </a:r>
            <a:r>
              <a:rPr lang="en-ZA" dirty="0" smtClean="0">
                <a:solidFill>
                  <a:prstClr val="white"/>
                </a:solidFill>
              </a:rPr>
              <a:t>– </a:t>
            </a:r>
            <a:r>
              <a:rPr lang="en-ZA" dirty="0" err="1" smtClean="0">
                <a:solidFill>
                  <a:prstClr val="white"/>
                </a:solidFill>
              </a:rPr>
              <a:t>Sipho</a:t>
            </a:r>
            <a:r>
              <a:rPr lang="en-ZA" dirty="0" smtClean="0">
                <a:solidFill>
                  <a:prstClr val="white"/>
                </a:solidFill>
              </a:rPr>
              <a:t> </a:t>
            </a:r>
            <a:r>
              <a:rPr lang="en-ZA" dirty="0" err="1" smtClean="0">
                <a:solidFill>
                  <a:prstClr val="white"/>
                </a:solidFill>
              </a:rPr>
              <a:t>Mosai</a:t>
            </a: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600" y="4790132"/>
            <a:ext cx="748883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>
                <a:solidFill>
                  <a:prstClr val="white"/>
                </a:solidFill>
              </a:rPr>
              <a:t>MEMBERS: Chris Jiyane; </a:t>
            </a:r>
            <a:r>
              <a:rPr lang="en-ZA" dirty="0" err="1" smtClean="0">
                <a:solidFill>
                  <a:prstClr val="white"/>
                </a:solidFill>
              </a:rPr>
              <a:t>Hareesh</a:t>
            </a:r>
            <a:r>
              <a:rPr lang="en-ZA" dirty="0" smtClean="0">
                <a:solidFill>
                  <a:prstClr val="white"/>
                </a:solidFill>
              </a:rPr>
              <a:t> Patel; Vuyiswa </a:t>
            </a:r>
            <a:r>
              <a:rPr lang="en-ZA" dirty="0" err="1" smtClean="0">
                <a:solidFill>
                  <a:prstClr val="white"/>
                </a:solidFill>
              </a:rPr>
              <a:t>Sidzumo</a:t>
            </a:r>
            <a:r>
              <a:rPr lang="en-ZA" dirty="0" smtClean="0">
                <a:solidFill>
                  <a:prstClr val="white"/>
                </a:solidFill>
              </a:rPr>
              <a:t>; Denzel </a:t>
            </a:r>
            <a:r>
              <a:rPr lang="en-ZA" dirty="0" err="1" smtClean="0">
                <a:solidFill>
                  <a:prstClr val="white"/>
                </a:solidFill>
              </a:rPr>
              <a:t>Maduray</a:t>
            </a:r>
            <a:r>
              <a:rPr lang="en-ZA" dirty="0" smtClean="0">
                <a:solidFill>
                  <a:prstClr val="white"/>
                </a:solidFill>
              </a:rPr>
              <a:t>; Nico Maas, Nazreen Pandor; </a:t>
            </a:r>
            <a:r>
              <a:rPr lang="en-ZA" dirty="0" err="1" smtClean="0">
                <a:solidFill>
                  <a:prstClr val="white"/>
                </a:solidFill>
              </a:rPr>
              <a:t>Mandisa</a:t>
            </a:r>
            <a:r>
              <a:rPr lang="en-ZA" dirty="0" smtClean="0">
                <a:solidFill>
                  <a:prstClr val="white"/>
                </a:solidFill>
              </a:rPr>
              <a:t> </a:t>
            </a:r>
            <a:r>
              <a:rPr lang="en-ZA" dirty="0" err="1" smtClean="0">
                <a:solidFill>
                  <a:prstClr val="white"/>
                </a:solidFill>
              </a:rPr>
              <a:t>Fatyela-Lindie</a:t>
            </a:r>
            <a:r>
              <a:rPr lang="en-ZA" dirty="0" smtClean="0">
                <a:solidFill>
                  <a:prstClr val="white"/>
                </a:solidFill>
              </a:rPr>
              <a:t> &amp; </a:t>
            </a:r>
            <a:r>
              <a:rPr lang="en-ZA" dirty="0" err="1" smtClean="0">
                <a:solidFill>
                  <a:prstClr val="white"/>
                </a:solidFill>
              </a:rPr>
              <a:t>Lindelwa</a:t>
            </a:r>
            <a:r>
              <a:rPr lang="en-ZA" dirty="0" smtClean="0">
                <a:solidFill>
                  <a:prstClr val="white"/>
                </a:solidFill>
              </a:rPr>
              <a:t> </a:t>
            </a:r>
            <a:r>
              <a:rPr lang="en-ZA" dirty="0" err="1" smtClean="0">
                <a:solidFill>
                  <a:prstClr val="white"/>
                </a:solidFill>
              </a:rPr>
              <a:t>Myataza</a:t>
            </a:r>
            <a:endParaRPr lang="en-ZA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>
            <a:stCxn id="4" idx="2"/>
          </p:cNvCxnSpPr>
          <p:nvPr/>
        </p:nvCxnSpPr>
        <p:spPr>
          <a:xfrm>
            <a:off x="4426508" y="2766368"/>
            <a:ext cx="0" cy="208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249636" y="2975248"/>
            <a:ext cx="31768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26508" y="2975248"/>
            <a:ext cx="35298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5" idx="0"/>
          </p:cNvCxnSpPr>
          <p:nvPr/>
        </p:nvCxnSpPr>
        <p:spPr>
          <a:xfrm>
            <a:off x="1249636" y="2975248"/>
            <a:ext cx="0" cy="428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0"/>
          </p:cNvCxnSpPr>
          <p:nvPr/>
        </p:nvCxnSpPr>
        <p:spPr>
          <a:xfrm>
            <a:off x="3399526" y="2975248"/>
            <a:ext cx="0" cy="4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6" idx="0"/>
          </p:cNvCxnSpPr>
          <p:nvPr/>
        </p:nvCxnSpPr>
        <p:spPr>
          <a:xfrm>
            <a:off x="5761248" y="2975248"/>
            <a:ext cx="0" cy="453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8" idx="0"/>
          </p:cNvCxnSpPr>
          <p:nvPr/>
        </p:nvCxnSpPr>
        <p:spPr>
          <a:xfrm>
            <a:off x="7956376" y="2975248"/>
            <a:ext cx="0" cy="453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092280" y="1628800"/>
            <a:ext cx="1728192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prstClr val="white"/>
                </a:solidFill>
              </a:rPr>
              <a:t>OUTSOURCED SECRETARIAT SERVICE</a:t>
            </a:r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VII. Alignment of Board Committees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13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VII. Alignment of Board Committees with the revised strategy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536504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endParaRPr lang="en-ZA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ZA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Z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8296" y="1851968"/>
            <a:ext cx="381642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prstClr val="white"/>
                </a:solidFill>
              </a:rPr>
              <a:t>TRANFORMATION</a:t>
            </a: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540" y="3403600"/>
            <a:ext cx="1728192" cy="12495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prstClr val="white"/>
                </a:solidFill>
              </a:rPr>
              <a:t>AUDIT , RISK &amp; GOVERNANCE – </a:t>
            </a:r>
            <a:r>
              <a:rPr lang="en-ZA" dirty="0" smtClean="0">
                <a:solidFill>
                  <a:schemeClr val="tx1"/>
                </a:solidFill>
              </a:rPr>
              <a:t>HPO: Sound Corporate Governance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1148" y="3428752"/>
            <a:ext cx="1800200" cy="1224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prstClr val="white"/>
                </a:solidFill>
              </a:rPr>
              <a:t>REGISTRATION &amp; REGULATORY COMPLIANCE – </a:t>
            </a:r>
            <a:r>
              <a:rPr lang="en-ZA" dirty="0" smtClean="0">
                <a:solidFill>
                  <a:schemeClr val="tx1"/>
                </a:solidFill>
              </a:rPr>
              <a:t>Regulation &amp; Development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2280" y="3428752"/>
            <a:ext cx="1728192" cy="1224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prstClr val="white"/>
                </a:solidFill>
              </a:rPr>
              <a:t>STAKEHOLDER MANAGEMENT – </a:t>
            </a:r>
            <a:r>
              <a:rPr lang="en-ZA" dirty="0" smtClean="0">
                <a:solidFill>
                  <a:schemeClr val="tx1"/>
                </a:solidFill>
              </a:rPr>
              <a:t>Partnerships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7428" y="3403848"/>
            <a:ext cx="1764196" cy="1249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prstClr val="white"/>
                </a:solidFill>
              </a:rPr>
              <a:t>HUMAN CAPITAL – </a:t>
            </a:r>
            <a:r>
              <a:rPr lang="en-ZA" dirty="0" smtClean="0">
                <a:solidFill>
                  <a:schemeClr val="tx1"/>
                </a:solidFill>
              </a:rPr>
              <a:t>HPO: Knowledgeable &amp; Influential Team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9526" y="4790132"/>
            <a:ext cx="236172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Digitalised Services</a:t>
            </a:r>
            <a:endParaRPr lang="en-ZA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4" idx="2"/>
          </p:cNvCxnSpPr>
          <p:nvPr/>
        </p:nvCxnSpPr>
        <p:spPr>
          <a:xfrm>
            <a:off x="4426508" y="2766368"/>
            <a:ext cx="0" cy="208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249636" y="2975248"/>
            <a:ext cx="31768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26508" y="2975248"/>
            <a:ext cx="35298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5" idx="0"/>
          </p:cNvCxnSpPr>
          <p:nvPr/>
        </p:nvCxnSpPr>
        <p:spPr>
          <a:xfrm>
            <a:off x="1249636" y="2975248"/>
            <a:ext cx="0" cy="428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0"/>
          </p:cNvCxnSpPr>
          <p:nvPr/>
        </p:nvCxnSpPr>
        <p:spPr>
          <a:xfrm>
            <a:off x="3399526" y="2975248"/>
            <a:ext cx="0" cy="4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6" idx="0"/>
          </p:cNvCxnSpPr>
          <p:nvPr/>
        </p:nvCxnSpPr>
        <p:spPr>
          <a:xfrm>
            <a:off x="5761248" y="2975248"/>
            <a:ext cx="0" cy="453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8" idx="0"/>
          </p:cNvCxnSpPr>
          <p:nvPr/>
        </p:nvCxnSpPr>
        <p:spPr>
          <a:xfrm>
            <a:off x="7956376" y="2975248"/>
            <a:ext cx="0" cy="453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987824" y="1268760"/>
            <a:ext cx="2952328" cy="5555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prstClr val="white"/>
                </a:solidFill>
              </a:rPr>
              <a:t>INCLUSIVE GROWING CONSTRUCTION INDUSTRY</a:t>
            </a:r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VIII. Board Emoluments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707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dirty="0" smtClean="0"/>
              <a:t>VIII. Board Emoluments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680520"/>
          </a:xfrm>
        </p:spPr>
        <p:txBody>
          <a:bodyPr>
            <a:normAutofit/>
          </a:bodyPr>
          <a:lstStyle/>
          <a:p>
            <a:pPr algn="just"/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The National Treasury rates are applicable to cidb</a:t>
            </a:r>
          </a:p>
          <a:p>
            <a:pPr algn="just"/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These are in terms of Category “S” of the National Treasury’s determination for Boards</a:t>
            </a:r>
          </a:p>
          <a:p>
            <a:pPr algn="just"/>
            <a:r>
              <a:rPr lang="en-ZA" sz="2400" dirty="0" smtClean="0">
                <a:solidFill>
                  <a:schemeClr val="bg1">
                    <a:lumMod val="50000"/>
                  </a:schemeClr>
                </a:solidFill>
              </a:rPr>
              <a:t>The rates applicable are determined by the Minister of Finance. These are reviewed annually in April to cater for cost-of-living adjustments</a:t>
            </a:r>
          </a:p>
          <a:p>
            <a:pPr marL="0" lvl="0" indent="0" algn="just">
              <a:buNone/>
            </a:pPr>
            <a:endParaRPr lang="en-ZA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just">
              <a:buNone/>
            </a:pPr>
            <a:endParaRPr lang="en-ZA" sz="240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ZA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ZA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ZA" dirty="0">
              <a:solidFill>
                <a:schemeClr val="bg1">
                  <a:lumMod val="50000"/>
                </a:schemeClr>
              </a:solidFill>
            </a:endParaRPr>
          </a:p>
          <a:p>
            <a:endParaRPr lang="en-ZA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ZA" i="1" dirty="0" smtClean="0"/>
              <a:t>Table: these are rates as at 1 April 2015 (not yet revised for 2016)</a:t>
            </a:r>
            <a:endParaRPr lang="en-ZA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069397"/>
              </p:ext>
            </p:extLst>
          </p:nvPr>
        </p:nvGraphicFramePr>
        <p:xfrm>
          <a:off x="1619672" y="3495675"/>
          <a:ext cx="5976664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1991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/>
                          <a:ea typeface="Times New Roman"/>
                        </a:rPr>
                        <a:t>Category S</a:t>
                      </a:r>
                      <a:endParaRPr lang="en-Z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Arial"/>
                          <a:ea typeface="Times New Roman"/>
                        </a:rPr>
                        <a:t>Rate per day</a:t>
                      </a:r>
                      <a:endParaRPr lang="en-Z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/>
                          <a:ea typeface="Times New Roman"/>
                        </a:rPr>
                        <a:t>Rate per hour</a:t>
                      </a:r>
                      <a:endParaRPr lang="en-Z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/>
                          <a:ea typeface="Times New Roman"/>
                        </a:rPr>
                        <a:t>Chairperson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/>
                          <a:ea typeface="Times New Roman"/>
                        </a:rPr>
                        <a:t>4 </a:t>
                      </a:r>
                      <a:r>
                        <a:rPr lang="en-ZA" sz="1100" dirty="0" smtClean="0">
                          <a:effectLst/>
                          <a:latin typeface="Arial"/>
                          <a:ea typeface="Times New Roman"/>
                        </a:rPr>
                        <a:t>864.00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/>
                          <a:ea typeface="Times New Roman"/>
                        </a:rPr>
                        <a:t>608.00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/>
                          <a:ea typeface="Times New Roman"/>
                        </a:rPr>
                        <a:t>Vice-chairperson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/>
                          <a:ea typeface="Times New Roman"/>
                        </a:rPr>
                        <a:t>4 128.00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/>
                          <a:ea typeface="Times New Roman"/>
                        </a:rPr>
                        <a:t>516.00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/>
                          <a:ea typeface="Times New Roman"/>
                        </a:rPr>
                        <a:t>Member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/>
                          <a:ea typeface="Times New Roman"/>
                        </a:rPr>
                        <a:t>3 </a:t>
                      </a:r>
                      <a:r>
                        <a:rPr lang="en-ZA" sz="1100" dirty="0" smtClean="0">
                          <a:effectLst/>
                          <a:latin typeface="Arial"/>
                          <a:ea typeface="Times New Roman"/>
                        </a:rPr>
                        <a:t>784.00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/>
                          <a:ea typeface="Times New Roman"/>
                        </a:rPr>
                        <a:t>473.00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7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19" y="1417638"/>
            <a:ext cx="3916362" cy="3916362"/>
          </a:xfrm>
        </p:spPr>
      </p:pic>
    </p:spTree>
    <p:extLst>
      <p:ext uri="{BB962C8B-B14F-4D97-AF65-F5344CB8AC3E}">
        <p14:creationId xmlns:p14="http://schemas.microsoft.com/office/powerpoint/2010/main" val="10152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Thank You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35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ZA" dirty="0" smtClean="0"/>
              <a:t>I. Overview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75252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New Chairperson came on Board: March 2016 (5 months)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This followed interventions by the Minister on governance challenges in the cidb Board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Currently there is no Deputy Chairperson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The Board operates with 4 Committees which focus predominantly on statutory issues as well as the core business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Each Committee has a Committee Chairperson – these are members of the Board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The Board meets </a:t>
            </a:r>
            <a:r>
              <a:rPr lang="en-US" altLang="en-US" dirty="0" err="1" smtClean="0">
                <a:ea typeface="Arial Unicode MS" pitchFamily="34" charset="-128"/>
                <a:cs typeface="Arial Unicode MS" pitchFamily="34" charset="-128"/>
              </a:rPr>
              <a:t>atleast</a:t>
            </a: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 four times a year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The Board as well as all its committees have approved Charters that guide and inform the terms of reference for each structure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The Committees of the Board report directly to the Board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The Board currently has an Acting Chief Executive Officer – reports directly to the Board through the Chairperson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Progress on the recruitment of a permanent CEO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ZA" dirty="0" smtClean="0"/>
              <a:t>I. Overview…..</a:t>
            </a:r>
            <a:r>
              <a:rPr lang="en-ZA" i="1" dirty="0" smtClean="0"/>
              <a:t>contd.</a:t>
            </a:r>
            <a:endParaRPr lang="en-Z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71331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In February 2016: the Board attended a governance workshop, facilitated by KPMG. This was done is conjunction with Public Works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In March 2016: the Board hosted its National Stakeholder Forum. The theme of the forum was TRANSFORMATION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In April – May 2016: the Board conducted its performance assessment as well as that of its Committees. This was facilitated by Grant Thornton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So as to enhance its effectiveness, the assessment recommended specific review of committees for consideration by the Board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This will consequently be followed by the review of the Charters so as to align with the new terms of reference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ZA" dirty="0" smtClean="0"/>
              <a:t>I. Overview…..</a:t>
            </a:r>
            <a:r>
              <a:rPr lang="en-ZA" i="1" dirty="0" smtClean="0"/>
              <a:t>contd.</a:t>
            </a:r>
            <a:endParaRPr lang="en-Z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71331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In June – August 2016: the Board embarked on a review of its 2015/16 – 2019/2020 Strategic Plan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Four strategic pillars were identified in terms of focus areas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Regulation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Development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Transformation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Partnerships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To deliver on the key focus areas, a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High Performance </a:t>
            </a:r>
            <a:r>
              <a:rPr lang="en-US" dirty="0" err="1" smtClean="0">
                <a:ea typeface="Arial Unicode MS" pitchFamily="34" charset="-128"/>
                <a:cs typeface="Arial Unicode MS" pitchFamily="34" charset="-128"/>
              </a:rPr>
              <a:t>Organisation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was identified to underpin the revised strategy. The key focus areas will be: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Digitalised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services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Sound corporate governance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Knowledgeable and influential team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5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ZA" dirty="0" smtClean="0"/>
              <a:t>I</a:t>
            </a:r>
            <a:r>
              <a:rPr lang="en-ZA" i="1" dirty="0" smtClean="0"/>
              <a:t>. </a:t>
            </a:r>
            <a:r>
              <a:rPr lang="en-ZA" dirty="0" smtClean="0"/>
              <a:t>Overview…..</a:t>
            </a:r>
            <a:r>
              <a:rPr lang="en-ZA" i="1" dirty="0" smtClean="0"/>
              <a:t>contd.</a:t>
            </a:r>
            <a:endParaRPr lang="en-Z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71331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To support the revised strategy, the Board is currently embarking on an </a:t>
            </a:r>
            <a:r>
              <a:rPr lang="en-US" altLang="en-US" dirty="0" err="1" smtClean="0">
                <a:ea typeface="Arial Unicode MS" pitchFamily="34" charset="-128"/>
                <a:cs typeface="Arial Unicode MS" pitchFamily="34" charset="-128"/>
              </a:rPr>
              <a:t>Organisational</a:t>
            </a: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 Re-design (OD)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In addition to a revised staff organogram, the following OD deliverables are expected: 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Service delivery model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Skills audit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Competency framework </a:t>
            </a:r>
          </a:p>
          <a:p>
            <a:pPr lvl="2" algn="just"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This will inform the competency assessments at all levels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Training strategy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Remuneration strategy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Revised Job Evaluation and job grading system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Enhanced performance management system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ZA" dirty="0" smtClean="0"/>
              <a:t>I. Overview…..</a:t>
            </a:r>
            <a:r>
              <a:rPr lang="en-ZA" i="1" dirty="0" smtClean="0"/>
              <a:t>contd.</a:t>
            </a:r>
            <a:endParaRPr lang="en-Z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641304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From end July 2016 to current: </a:t>
            </a:r>
            <a:r>
              <a:rPr lang="en-US" altLang="en-US" dirty="0">
                <a:ea typeface="Arial Unicode MS" pitchFamily="34" charset="-128"/>
                <a:cs typeface="Arial Unicode MS" pitchFamily="34" charset="-128"/>
              </a:rPr>
              <a:t>the Board </a:t>
            </a: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is hosting Provincial Stakeholder Liaison Meetings (PSLMs)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The meetings have been held in: Gauteng, Limpopo, Free State, North West, KwaZulu-Natal, Mpumalanga &amp; Eastern Cape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The upcoming meetings will take place early in September: Northern Cape and Western Cape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These meetings are targeted as follows: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Contractors at all levels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Client departments and local government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The main common issues across all provinces are: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Registration 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Downgrading 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Late payments 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Access to finance and work opportunities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Sub-contracting 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PART TWO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769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48733" y="2339976"/>
            <a:ext cx="5995475" cy="2745208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Presentation  to the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Parliamentary Portfolio Committee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on Public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Works –  cidb Highlights on Governance Matters </a:t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/>
              <a:t>30 August 2016</a:t>
            </a:r>
            <a:br>
              <a:rPr lang="en-US" sz="2000" dirty="0" smtClean="0"/>
            </a:br>
            <a:r>
              <a:rPr lang="en-US" sz="2000" dirty="0" smtClean="0"/>
              <a:t>by: </a:t>
            </a:r>
            <a:r>
              <a:rPr lang="en-US" sz="2000" dirty="0" err="1" smtClean="0"/>
              <a:t>Ms</a:t>
            </a:r>
            <a:r>
              <a:rPr lang="en-US" sz="2000" dirty="0" smtClean="0"/>
              <a:t> Hlengiwe Khumalo</a:t>
            </a:r>
            <a:br>
              <a:rPr lang="en-US" sz="2000" dirty="0" smtClean="0"/>
            </a:br>
            <a:r>
              <a:rPr lang="en-US" sz="2000" i="1" dirty="0" smtClean="0"/>
              <a:t>Acting CEO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UBLISH_TITLE" val="dvd"/>
  <p:tag name="ARTICULATE_PUBLISH_PATH" val="C:\Temp"/>
  <p:tag name="ARTICULATE_LOGO" val="(None selected)"/>
  <p:tag name="ARTICULATE_PRESENTER" val="(None selected)"/>
  <p:tag name="ARTICULATE_LMS" val="0"/>
  <p:tag name="ARTICULATE_TEMPLATE" val="Corporate Communications"/>
  <p:tag name="LMS_PUBLISH" val="No"/>
  <p:tag name="LAUNCHINNEWWINDOW" val="0"/>
  <p:tag name="LASTPUBLISHED" val="C:\Temp\dvd\player.html"/>
</p:tagLst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31598</TotalTime>
  <Words>1315</Words>
  <Application>Microsoft Office PowerPoint</Application>
  <PresentationFormat>On-screen Show (4:3)</PresentationFormat>
  <Paragraphs>230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Arial Unicode MS</vt:lpstr>
      <vt:lpstr>Calibri</vt:lpstr>
      <vt:lpstr>Courier New</vt:lpstr>
      <vt:lpstr>Times New Roman</vt:lpstr>
      <vt:lpstr>Wingdings</vt:lpstr>
      <vt:lpstr>Powerpoint template</vt:lpstr>
      <vt:lpstr>Presentation  to the Parliamentary Portfolio Committee on Public Works –  Progress report on the management of the Construction Industry Development Board   30 August 2016 by: Mr Lufuno Nevhutalu Board Chairperson   </vt:lpstr>
      <vt:lpstr>Presentation Outline</vt:lpstr>
      <vt:lpstr>I. Overview</vt:lpstr>
      <vt:lpstr>I. Overview…..contd.</vt:lpstr>
      <vt:lpstr>I. Overview…..contd.</vt:lpstr>
      <vt:lpstr>I. Overview…..contd.</vt:lpstr>
      <vt:lpstr>I. Overview…..contd.</vt:lpstr>
      <vt:lpstr>PART TWO</vt:lpstr>
      <vt:lpstr>Presentation  to the Parliamentary Portfolio Committee on Public Works –  cidb Highlights on Governance Matters   30 August 2016 by: Ms Hlengiwe Khumalo Acting CEO  </vt:lpstr>
      <vt:lpstr>I. Purpose</vt:lpstr>
      <vt:lpstr>I. Purpose</vt:lpstr>
      <vt:lpstr>II. cidb Mandate</vt:lpstr>
      <vt:lpstr>II. cidb Mandate</vt:lpstr>
      <vt:lpstr>III. cidb Accounting Authority</vt:lpstr>
      <vt:lpstr>III. cidb Accounting Authority</vt:lpstr>
      <vt:lpstr>III. cidb Accounting Authority…..contd.</vt:lpstr>
      <vt:lpstr>III. cidb Accounting Authority …..contd.</vt:lpstr>
      <vt:lpstr>IV. cidb Board – strategic intent</vt:lpstr>
      <vt:lpstr>IV. cidb Board – Strategic intent</vt:lpstr>
      <vt:lpstr>V. Tripod for Transformation</vt:lpstr>
      <vt:lpstr>V. Tripod for Transformation</vt:lpstr>
      <vt:lpstr>VI. Review of Board Committees</vt:lpstr>
      <vt:lpstr>VI. Review of Board Committees</vt:lpstr>
      <vt:lpstr>VII. Alignment of Board Committees</vt:lpstr>
      <vt:lpstr>VII. Alignment of Board Committees with the revised strategy</vt:lpstr>
      <vt:lpstr>VIII. Board Emoluments</vt:lpstr>
      <vt:lpstr>VIII. Board Emoluments</vt:lpstr>
      <vt:lpstr>PowerPoint Presentation</vt:lpstr>
      <vt:lpstr>Thank You</vt:lpstr>
    </vt:vector>
  </TitlesOfParts>
  <Company>Simple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cidb 2016/17 APP</dc:title>
  <dc:creator>Rodney Milford</dc:creator>
  <cp:lastModifiedBy>Masixole Zibeko</cp:lastModifiedBy>
  <cp:revision>1055</cp:revision>
  <cp:lastPrinted>2016-03-30T14:24:19Z</cp:lastPrinted>
  <dcterms:created xsi:type="dcterms:W3CDTF">2006-07-20T10:36:14Z</dcterms:created>
  <dcterms:modified xsi:type="dcterms:W3CDTF">2016-08-25T13:50:35Z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dvd</vt:lpwstr>
  </property>
</Properties>
</file>