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Raleway" charset="0"/>
      <p:regular r:id="rId25"/>
      <p:bold r:id="rId26"/>
      <p:italic r:id="rId27"/>
      <p:boldItalic r:id="rId28"/>
    </p:embeddedFont>
    <p:embeddedFont>
      <p:font typeface="Lato"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13D030E8-C9A9-4D5E-BEB0-34A6817C2BCC}">
  <a:tblStyle styleId="{13D030E8-C9A9-4D5E-BEB0-34A6817C2BCC}"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endParaRPr b="1" i="1"/>
          </a:p>
          <a:p>
            <a:pPr lvl="0">
              <a:lnSpc>
                <a:spcPct val="115000"/>
              </a:lnSpc>
              <a:spcBef>
                <a:spcPts val="0"/>
              </a:spcBef>
              <a:spcAft>
                <a:spcPts val="1600"/>
              </a:spcAft>
              <a:buNone/>
            </a:pPr>
            <a:endParaRPr/>
          </a:p>
          <a:p>
            <a:pPr lvl="0">
              <a:spcBef>
                <a:spcPts val="0"/>
              </a:spcBef>
              <a:buNone/>
            </a:pPr>
            <a:endParaRPr/>
          </a:p>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buChar char="-"/>
            </a:pPr>
            <a:r>
              <a:rPr lang="en"/>
              <a:t>(Cf par 16 of written submissions)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Char char="-"/>
            </a:pPr>
            <a:r>
              <a:rPr lang="en"/>
              <a:t>Bullet 1: Example: By way of example, what classification should be put on content showing an adult male person in a non-violent manner urinating or defecating on an adult female person as part of explicit sexual conduct? Surely such content should carry either a “refused classification” or “XX” classification</a:t>
            </a:r>
            <a:r>
              <a:rPr lang="en">
                <a:solidFill>
                  <a:schemeClr val="dk2"/>
                </a:solidFill>
              </a:rPr>
              <a:t>.</a:t>
            </a:r>
          </a:p>
          <a:p>
            <a:pPr lvl="0" rtl="0">
              <a:spcBef>
                <a:spcPts val="0"/>
              </a:spcBef>
              <a:buNone/>
            </a:pPr>
            <a:endParaRPr>
              <a:solidFill>
                <a:schemeClr val="dk2"/>
              </a:solidFill>
            </a:endParaRPr>
          </a:p>
          <a:p>
            <a:pPr marL="457200" lvl="0" indent="-228600" rtl="0">
              <a:spcBef>
                <a:spcPts val="0"/>
              </a:spcBef>
              <a:buChar char="-"/>
            </a:pPr>
            <a:r>
              <a:rPr lang="en"/>
              <a:t>Bullet 2: Same example applies</a:t>
            </a:r>
          </a:p>
          <a:p>
            <a:pPr lvl="0" rtl="0">
              <a:spcBef>
                <a:spcPts val="0"/>
              </a:spcBef>
              <a:buNone/>
            </a:pPr>
            <a:endParaRPr/>
          </a:p>
          <a:p>
            <a:pPr marL="457200" lvl="0" indent="-228600" rtl="0">
              <a:spcBef>
                <a:spcPts val="0"/>
              </a:spcBef>
              <a:buChar char="-"/>
            </a:pPr>
            <a:r>
              <a:rPr lang="en"/>
              <a:t>Bullet3: Two examples that send shivers down the spine, include - </a:t>
            </a:r>
          </a:p>
          <a:p>
            <a:pPr marL="914400" lvl="0" indent="-228600" rtl="0">
              <a:spcBef>
                <a:spcPts val="0"/>
              </a:spcBef>
              <a:buClr>
                <a:srgbClr val="000000"/>
              </a:buClr>
            </a:pPr>
            <a:r>
              <a:rPr lang="en"/>
              <a:t>An instructive film (or even documentary), without explicit visual references, about how to poison an unwanted family member in such a way that death by poisoning would be untraceable, i.e. the perpetrator would never be suspected of murder.</a:t>
            </a:r>
          </a:p>
          <a:p>
            <a:pPr marL="914400" lvl="0" indent="-228600" rtl="0">
              <a:spcBef>
                <a:spcPts val="0"/>
              </a:spcBef>
              <a:buClr>
                <a:srgbClr val="000000"/>
              </a:buClr>
            </a:pPr>
            <a:r>
              <a:rPr lang="en"/>
              <a:t>An instructive film (or even documentary), without explicit visual references, about how to cut yourself so that no-one will know you are someone who cuts him/herself.</a:t>
            </a:r>
          </a:p>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buChar char="-"/>
            </a:pPr>
            <a:r>
              <a:rPr lang="en"/>
              <a:t>Quote is cited in paragraph 3.12.1. Of the Explanatory Memorandum which was published with the Bill</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15000"/>
              </a:lnSpc>
              <a:spcBef>
                <a:spcPts val="0"/>
              </a:spcBef>
              <a:spcAft>
                <a:spcPts val="1600"/>
              </a:spcAft>
              <a:buNone/>
            </a:pPr>
            <a:endParaRPr b="1"/>
          </a:p>
          <a:p>
            <a:pPr lvl="0" rtl="0">
              <a:lnSpc>
                <a:spcPct val="115000"/>
              </a:lnSpc>
              <a:spcBef>
                <a:spcPts val="0"/>
              </a:spcBef>
              <a:spcAft>
                <a:spcPts val="1600"/>
              </a:spcAft>
              <a:buNone/>
            </a:pPr>
            <a:endParaRPr/>
          </a:p>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Char char="❏"/>
            </a:pPr>
            <a:r>
              <a:rPr lang="en"/>
              <a:t>These measures should at least include a measure to ensure that children do not gain access to the content by way of identity fraud, e.g. by providing details of an adult parent, sibling or acquaintance.</a:t>
            </a:r>
          </a:p>
          <a:p>
            <a:pPr marL="457200" lvl="0" indent="-228600" rtl="0">
              <a:spcBef>
                <a:spcPts val="0"/>
              </a:spcBef>
              <a:buChar char="❏"/>
            </a:pPr>
            <a:r>
              <a:rPr lang="en"/>
              <a:t>It should also include a measure similar to the current section 24(2)(a) i.r.o. notice(s) on the online platform/interface.</a:t>
            </a:r>
          </a:p>
          <a:p>
            <a:pPr lvl="0" rtl="0">
              <a:lnSpc>
                <a:spcPct val="115000"/>
              </a:lnSpc>
              <a:spcBef>
                <a:spcPts val="0"/>
              </a:spcBef>
              <a:spcAft>
                <a:spcPts val="1600"/>
              </a:spcAft>
              <a:buNone/>
            </a:pPr>
            <a:endParaRPr/>
          </a:p>
          <a:p>
            <a:pPr lvl="0">
              <a:lnSpc>
                <a:spcPct val="115000"/>
              </a:lnSpc>
              <a:spcBef>
                <a:spcPts val="0"/>
              </a:spcBef>
              <a:spcAft>
                <a:spcPts val="160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336550" rtl="0">
              <a:lnSpc>
                <a:spcPct val="115000"/>
              </a:lnSpc>
              <a:spcBef>
                <a:spcPts val="1000"/>
              </a:spcBef>
              <a:spcAft>
                <a:spcPts val="1600"/>
              </a:spcAft>
              <a:buClr>
                <a:srgbClr val="434343"/>
              </a:buClr>
              <a:buSzPct val="100000"/>
              <a:buFont typeface="Arial"/>
              <a:buChar char="●"/>
            </a:pPr>
            <a:r>
              <a:rPr lang="en" sz="1700">
                <a:solidFill>
                  <a:srgbClr val="434343"/>
                </a:solidFill>
              </a:rPr>
              <a:t>S 24(3)(g): </a:t>
            </a:r>
          </a:p>
          <a:p>
            <a:pPr marL="914400" lvl="0" indent="-336550" rtl="0">
              <a:lnSpc>
                <a:spcPct val="115000"/>
              </a:lnSpc>
              <a:spcBef>
                <a:spcPts val="1000"/>
              </a:spcBef>
              <a:spcAft>
                <a:spcPts val="1600"/>
              </a:spcAft>
              <a:buClr>
                <a:srgbClr val="434343"/>
              </a:buClr>
              <a:buSzPct val="100000"/>
              <a:buFont typeface="Arial"/>
              <a:buChar char="-"/>
            </a:pPr>
            <a:r>
              <a:rPr lang="en" sz="1700">
                <a:solidFill>
                  <a:srgbClr val="434343"/>
                </a:solidFill>
              </a:rPr>
              <a:t>Due to the current academic research regarding the harmful effects to exposure to pornography on persons with a proclivity to violence and secondary effects (real risk of harm) for people with whom they come into contact, the CEO should be entitled to obtain a copy of registers annually (and going back up to three years) to cross-reference these registers to:</a:t>
            </a:r>
          </a:p>
          <a:p>
            <a:pPr marL="1371600" lvl="1" indent="-336550" rtl="0">
              <a:spcBef>
                <a:spcPts val="0"/>
              </a:spcBef>
              <a:buClr>
                <a:srgbClr val="434343"/>
              </a:buClr>
              <a:buSzPct val="100000"/>
              <a:buFont typeface="Arial"/>
              <a:buChar char="❏"/>
            </a:pPr>
            <a:r>
              <a:rPr lang="en" sz="1700">
                <a:solidFill>
                  <a:srgbClr val="434343"/>
                </a:solidFill>
              </a:rPr>
              <a:t>The National Register for Sex Offenders; and</a:t>
            </a:r>
          </a:p>
          <a:p>
            <a:pPr marL="1371600" lvl="1" indent="-336550">
              <a:spcBef>
                <a:spcPts val="0"/>
              </a:spcBef>
              <a:buClr>
                <a:srgbClr val="434343"/>
              </a:buClr>
              <a:buSzPct val="100000"/>
              <a:buFont typeface="Arial"/>
              <a:buChar char="❏"/>
            </a:pPr>
            <a:r>
              <a:rPr lang="en" sz="1700">
                <a:solidFill>
                  <a:srgbClr val="434343"/>
                </a:solidFill>
              </a:rPr>
              <a:t>The criminal records i.r.o. Persons convicted of violent crimes.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pPr>
            <a:r>
              <a:rPr lang="en"/>
              <a:t>Bullet 1: CFJ decided to take on this matter as three of the organisation's core values give it particular interest in the Bill, namely (1) the responsible exercise of freedom, (2) protection and promotion of human worth/value, and (3) protection of the  vulnerable in society (social justice).</a:t>
            </a:r>
          </a:p>
          <a:p>
            <a:pPr lvl="0">
              <a:spcBef>
                <a:spcPts val="0"/>
              </a:spcBef>
              <a:buNone/>
            </a:pPr>
            <a:endParaRPr/>
          </a:p>
          <a:p>
            <a:pPr marL="457200" lvl="0" indent="-228600">
              <a:spcBef>
                <a:spcPts val="0"/>
              </a:spcBef>
            </a:pPr>
            <a:r>
              <a:rPr lang="en"/>
              <a:t>Bullet 2: During the course of 2013 - March 2015, CFJ was involved as one of three applicants in the “ICASA // StarSat (formerly TopTV)” judicial review case. The matter was disposed of in CFJ &amp; its co-applicants’ favour at “leave to appeal”-stage in the SCA.</a:t>
            </a:r>
          </a:p>
          <a:p>
            <a:pPr lvl="0">
              <a:spcBef>
                <a:spcPts val="0"/>
              </a:spcBef>
              <a:buNone/>
            </a:pPr>
            <a:endParaRPr/>
          </a:p>
          <a:p>
            <a:pPr marL="457200" lvl="0" indent="-228600">
              <a:spcBef>
                <a:spcPts val="0"/>
              </a:spcBef>
            </a:pPr>
            <a:r>
              <a:rPr lang="en"/>
              <a:t>Bullet 3 &amp; 4: CFJ also made submissions to the FPB during July 2015 as part of the public participation process on the Draft Online Content Regulation Policy ; SALRC Project 107 - Sexual Offences: Pornography &amp; children (still on-going)</a:t>
            </a:r>
          </a:p>
          <a:p>
            <a:pPr marL="457200" lvl="0" indent="0">
              <a:spcBef>
                <a:spcPts val="0"/>
              </a:spcBef>
              <a:buNone/>
            </a:pPr>
            <a:endParaRPr/>
          </a:p>
          <a:p>
            <a:pPr lvl="0">
              <a:spcBef>
                <a:spcPts val="0"/>
              </a:spcBef>
              <a:buNone/>
            </a:pPr>
            <a:endParaRPr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pPr>
            <a:r>
              <a:rPr lang="en"/>
              <a:t>Section 10: Everyone has </a:t>
            </a:r>
            <a:r>
              <a:rPr lang="en" b="1"/>
              <a:t>inherent dignity </a:t>
            </a:r>
            <a:r>
              <a:rPr lang="en"/>
              <a:t>and the right to have their dignity respected and protected.</a:t>
            </a:r>
          </a:p>
          <a:p>
            <a:pPr lvl="0" rtl="0">
              <a:spcBef>
                <a:spcPts val="0"/>
              </a:spcBef>
              <a:buNone/>
            </a:pPr>
            <a:endParaRPr>
              <a:solidFill>
                <a:schemeClr val="dk2"/>
              </a:solidFill>
            </a:endParaRPr>
          </a:p>
          <a:p>
            <a:pPr marL="457200" lvl="0" indent="-228600" rtl="0">
              <a:spcBef>
                <a:spcPts val="0"/>
              </a:spcBef>
            </a:pPr>
            <a:r>
              <a:rPr lang="en"/>
              <a:t>Section 12: </a:t>
            </a:r>
            <a:r>
              <a:rPr lang="en" b="1"/>
              <a:t>Freedom and security of the person</a:t>
            </a:r>
            <a:r>
              <a:rPr lang="en"/>
              <a:t>: “Everyone has the right to freedom and security of the person, which includes the right; to be free from all forms of violence from either public or private sources; not to be tortured in any way; and not to be treated or punished in a cruel, inhuman or degrading way.” </a:t>
            </a:r>
          </a:p>
          <a:p>
            <a:pPr lvl="0" rtl="0">
              <a:spcBef>
                <a:spcPts val="0"/>
              </a:spcBef>
              <a:buNone/>
            </a:pPr>
            <a:endParaRPr/>
          </a:p>
          <a:p>
            <a:pPr marL="457200" lvl="0" indent="-228600" rtl="0">
              <a:spcBef>
                <a:spcPts val="0"/>
              </a:spcBef>
            </a:pPr>
            <a:r>
              <a:rPr lang="en"/>
              <a:t>Section 28(2): A </a:t>
            </a:r>
            <a:r>
              <a:rPr lang="en" b="1"/>
              <a:t>child's best interests are of paramount</a:t>
            </a:r>
            <a:r>
              <a:rPr lang="en"/>
              <a:t> importance in every matter concerning the child</a:t>
            </a:r>
          </a:p>
          <a:p>
            <a:pPr lvl="0" rtl="0">
              <a:spcBef>
                <a:spcPts val="0"/>
              </a:spcBef>
              <a:buNone/>
            </a:pPr>
            <a:endParaRPr/>
          </a:p>
          <a:p>
            <a:pPr marL="457200" lvl="0" indent="-228600" rtl="0">
              <a:spcBef>
                <a:spcPts val="0"/>
              </a:spcBef>
            </a:pPr>
            <a:r>
              <a:rPr lang="en"/>
              <a:t>Section 16: “Everyone has the right to</a:t>
            </a:r>
            <a:r>
              <a:rPr lang="en" b="1"/>
              <a:t> freedom of expression</a:t>
            </a:r>
            <a:r>
              <a:rPr lang="en"/>
              <a:t>, which includes freedom of the press and other media; freedom to receive or impart information or ideas; freedom of artistic creativity.”</a:t>
            </a:r>
          </a:p>
          <a:p>
            <a:pPr marL="457200" lvl="0" indent="0" rtl="0">
              <a:spcBef>
                <a:spcPts val="0"/>
              </a:spcBef>
              <a:buNone/>
            </a:pPr>
            <a:r>
              <a:rPr lang="en"/>
              <a:t>“The right in subsection (1) does not extend to propaganda for war; incitement of imminent violence; or advocacy of hatred that is based on race, ethnicity, gender or religion, and that constitutes incitement to cause harm.”</a:t>
            </a:r>
          </a:p>
          <a:p>
            <a:pPr lvl="0" rtl="0">
              <a:spcBef>
                <a:spcPts val="0"/>
              </a:spcBef>
              <a:buNone/>
            </a:pPr>
            <a:r>
              <a:rPr lang="en"/>
              <a:t>	</a:t>
            </a:r>
          </a:p>
          <a:p>
            <a:pPr marL="457200" lvl="0" indent="-228600" rtl="0">
              <a:spcBef>
                <a:spcPts val="0"/>
              </a:spcBef>
            </a:pPr>
            <a:r>
              <a:rPr lang="en"/>
              <a:t>Section 7(2): The state is obliged to respect, protect, promote &amp; fulfil the rights in the Bill of Rights.</a:t>
            </a:r>
          </a:p>
          <a:p>
            <a:pPr lvl="0" rtl="0">
              <a:spcBef>
                <a:spcPts val="0"/>
              </a:spcBef>
              <a:buNone/>
            </a:pPr>
            <a:endParaRPr/>
          </a:p>
          <a:p>
            <a:pPr marL="457200" lvl="0" indent="-228600" rtl="0">
              <a:spcBef>
                <a:spcPts val="0"/>
              </a:spcBef>
            </a:pPr>
            <a:r>
              <a:rPr lang="en"/>
              <a:t>Section 36: All rights in the Bill of Rights may only be limited in terms of law of general application to the extent that the limitation is reasonable &amp; justifiable in a  open and democratic society based on human dignity, equality  freedom, taking into account all relevant factors.</a:t>
            </a:r>
          </a:p>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a:p>
            <a:pPr marL="457200" lvl="0" indent="-228600" rtl="0">
              <a:spcBef>
                <a:spcPts val="0"/>
              </a:spcBef>
            </a:pPr>
            <a:r>
              <a:rPr lang="en"/>
              <a:t>Bullet 2: In De Reuck, the Constitutional Court, after identifying the core values of freedom of expression, held that the limitation of pornography “does not implicate the core values of the right” &amp; that pornography is, “for the most part, expression of little value which is found on the periphery of the right”. The Court also acknowledged that child pornography  is not afforded constitutional protection in many democratic societies.</a:t>
            </a:r>
          </a:p>
          <a:p>
            <a:pPr lvl="0" rtl="0">
              <a:spcBef>
                <a:spcPts val="0"/>
              </a:spcBef>
              <a:buNone/>
            </a:pPr>
            <a:endParaRPr/>
          </a:p>
          <a:p>
            <a:pPr marL="457200" lvl="0" indent="-228600" rtl="0">
              <a:spcBef>
                <a:spcPts val="0"/>
              </a:spcBef>
            </a:pPr>
            <a:r>
              <a:rPr lang="en"/>
              <a:t>Bullet 3: In Germany, the judges have developed a concept of pornography that views it in the light of the Basic Law’s primary injunction to protect human dignity. Rather than developing a subjective standard that attempts to determine the extent to which a particular work offends the viewer or reader, the German court analyzed the presentation of sexuality in its human context.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a:p>
            <a:pPr lvl="0">
              <a:spcBef>
                <a:spcPts val="0"/>
              </a:spcBef>
              <a:buNone/>
            </a:pPr>
            <a:endParaRPr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200"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200"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2000"/>
          </a:xfrm>
          <a:prstGeom prst="rect">
            <a:avLst/>
          </a:prstGeom>
        </p:spPr>
        <p:txBody>
          <a:bodyPr lIns="91425" tIns="91425" rIns="91425" bIns="91425" anchor="t"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700"/>
          </a:xfrm>
          <a:prstGeom prst="rect">
            <a:avLst/>
          </a:prstGeom>
        </p:spPr>
        <p:txBody>
          <a:bodyPr lIns="91425" tIns="91425" rIns="91425" bIns="91425" anchor="b" anchorCtr="0"/>
          <a:lstStyle>
            <a:lvl1pPr lvl="0" rtl="0">
              <a:lnSpc>
                <a:spcPct val="100000"/>
              </a:lnSpc>
              <a:spcBef>
                <a:spcPts val="0"/>
              </a:spcBef>
              <a:spcAft>
                <a:spcPts val="0"/>
              </a:spcAft>
              <a:buClr>
                <a:schemeClr val="lt1"/>
              </a:buClr>
              <a:buNone/>
              <a:defRPr>
                <a:solidFill>
                  <a:schemeClr val="lt1"/>
                </a:solidFill>
              </a:defRPr>
            </a:lvl1pPr>
            <a:lvl2pPr lvl="1" rtl="0">
              <a:lnSpc>
                <a:spcPct val="100000"/>
              </a:lnSpc>
              <a:spcBef>
                <a:spcPts val="0"/>
              </a:spcBef>
              <a:spcAft>
                <a:spcPts val="0"/>
              </a:spcAft>
              <a:buClr>
                <a:schemeClr val="lt1"/>
              </a:buClr>
              <a:buSzPct val="100000"/>
              <a:buNone/>
              <a:defRPr sz="1800">
                <a:solidFill>
                  <a:schemeClr val="lt1"/>
                </a:solidFill>
              </a:defRPr>
            </a:lvl2pPr>
            <a:lvl3pPr lvl="2" rtl="0">
              <a:lnSpc>
                <a:spcPct val="100000"/>
              </a:lnSpc>
              <a:spcBef>
                <a:spcPts val="0"/>
              </a:spcBef>
              <a:spcAft>
                <a:spcPts val="0"/>
              </a:spcAft>
              <a:buClr>
                <a:schemeClr val="lt1"/>
              </a:buClr>
              <a:buSzPct val="100000"/>
              <a:buNone/>
              <a:defRPr sz="1800">
                <a:solidFill>
                  <a:schemeClr val="lt1"/>
                </a:solidFill>
              </a:defRPr>
            </a:lvl3pPr>
            <a:lvl4pPr lvl="3" rtl="0">
              <a:lnSpc>
                <a:spcPct val="100000"/>
              </a:lnSpc>
              <a:spcBef>
                <a:spcPts val="0"/>
              </a:spcBef>
              <a:spcAft>
                <a:spcPts val="0"/>
              </a:spcAft>
              <a:buClr>
                <a:schemeClr val="lt1"/>
              </a:buClr>
              <a:buSzPct val="100000"/>
              <a:buNone/>
              <a:defRPr sz="1800">
                <a:solidFill>
                  <a:schemeClr val="lt1"/>
                </a:solidFill>
              </a:defRPr>
            </a:lvl4pPr>
            <a:lvl5pPr lvl="4" rtl="0">
              <a:lnSpc>
                <a:spcPct val="100000"/>
              </a:lnSpc>
              <a:spcBef>
                <a:spcPts val="0"/>
              </a:spcBef>
              <a:spcAft>
                <a:spcPts val="0"/>
              </a:spcAft>
              <a:buClr>
                <a:schemeClr val="lt1"/>
              </a:buClr>
              <a:buSzPct val="100000"/>
              <a:buNone/>
              <a:defRPr sz="1800">
                <a:solidFill>
                  <a:schemeClr val="lt1"/>
                </a:solidFill>
              </a:defRPr>
            </a:lvl5pPr>
            <a:lvl6pPr lvl="5" rtl="0">
              <a:lnSpc>
                <a:spcPct val="100000"/>
              </a:lnSpc>
              <a:spcBef>
                <a:spcPts val="0"/>
              </a:spcBef>
              <a:spcAft>
                <a:spcPts val="0"/>
              </a:spcAft>
              <a:buClr>
                <a:schemeClr val="lt1"/>
              </a:buClr>
              <a:buSzPct val="100000"/>
              <a:buNone/>
              <a:defRPr sz="1800">
                <a:solidFill>
                  <a:schemeClr val="lt1"/>
                </a:solidFill>
              </a:defRPr>
            </a:lvl6pPr>
            <a:lvl7pPr lvl="6" rtl="0">
              <a:lnSpc>
                <a:spcPct val="100000"/>
              </a:lnSpc>
              <a:spcBef>
                <a:spcPts val="0"/>
              </a:spcBef>
              <a:spcAft>
                <a:spcPts val="0"/>
              </a:spcAft>
              <a:buClr>
                <a:schemeClr val="lt1"/>
              </a:buClr>
              <a:buSzPct val="100000"/>
              <a:buNone/>
              <a:defRPr sz="1800">
                <a:solidFill>
                  <a:schemeClr val="lt1"/>
                </a:solidFill>
              </a:defRPr>
            </a:lvl7pPr>
            <a:lvl8pPr lvl="7" rtl="0">
              <a:lnSpc>
                <a:spcPct val="100000"/>
              </a:lnSpc>
              <a:spcBef>
                <a:spcPts val="0"/>
              </a:spcBef>
              <a:spcAft>
                <a:spcPts val="0"/>
              </a:spcAft>
              <a:buClr>
                <a:schemeClr val="lt1"/>
              </a:buClr>
              <a:buSzPct val="100000"/>
              <a:buNone/>
              <a:defRPr sz="1800">
                <a:solidFill>
                  <a:schemeClr val="lt1"/>
                </a:solidFill>
              </a:defRPr>
            </a:lvl8pPr>
            <a:lvl9pPr lvl="8" rtl="0">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pPr lvl="0" rtl="0">
                <a:spcBef>
                  <a:spcPts val="0"/>
                </a:spcBef>
                <a:buNone/>
              </a:p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800"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100" cy="1538400"/>
          </a:xfrm>
          <a:prstGeom prst="rect">
            <a:avLst/>
          </a:prstGeom>
        </p:spPr>
        <p:txBody>
          <a:bodyPr lIns="91425" tIns="91425" rIns="91425" bIns="91425" anchor="ctr" anchorCtr="0"/>
          <a:lstStyle>
            <a:lvl1pPr lvl="0" algn="ctr" rtl="0">
              <a:spcBef>
                <a:spcPts val="0"/>
              </a:spcBef>
              <a:buClr>
                <a:schemeClr val="dk1"/>
              </a:buClr>
              <a:buSzPct val="100000"/>
              <a:buFont typeface="Lato"/>
              <a:defRPr sz="9600">
                <a:solidFill>
                  <a:schemeClr val="dk1"/>
                </a:solidFill>
                <a:latin typeface="Lato"/>
                <a:ea typeface="Lato"/>
                <a:cs typeface="Lato"/>
                <a:sym typeface="Lato"/>
              </a:defRPr>
            </a:lvl1pPr>
            <a:lvl2pPr lvl="1" algn="ctr" rtl="0">
              <a:spcBef>
                <a:spcPts val="0"/>
              </a:spcBef>
              <a:buClr>
                <a:schemeClr val="dk1"/>
              </a:buClr>
              <a:buSzPct val="100000"/>
              <a:buFont typeface="Lato"/>
              <a:defRPr sz="9600">
                <a:solidFill>
                  <a:schemeClr val="dk1"/>
                </a:solidFill>
                <a:latin typeface="Lato"/>
                <a:ea typeface="Lato"/>
                <a:cs typeface="Lato"/>
                <a:sym typeface="Lato"/>
              </a:defRPr>
            </a:lvl2pPr>
            <a:lvl3pPr lvl="2" algn="ctr" rtl="0">
              <a:spcBef>
                <a:spcPts val="0"/>
              </a:spcBef>
              <a:buClr>
                <a:schemeClr val="dk1"/>
              </a:buClr>
              <a:buSzPct val="100000"/>
              <a:buFont typeface="Lato"/>
              <a:defRPr sz="9600">
                <a:solidFill>
                  <a:schemeClr val="dk1"/>
                </a:solidFill>
                <a:latin typeface="Lato"/>
                <a:ea typeface="Lato"/>
                <a:cs typeface="Lato"/>
                <a:sym typeface="Lato"/>
              </a:defRPr>
            </a:lvl3pPr>
            <a:lvl4pPr lvl="3" algn="ctr" rtl="0">
              <a:spcBef>
                <a:spcPts val="0"/>
              </a:spcBef>
              <a:buClr>
                <a:schemeClr val="dk1"/>
              </a:buClr>
              <a:buSzPct val="100000"/>
              <a:buFont typeface="Lato"/>
              <a:defRPr sz="9600">
                <a:solidFill>
                  <a:schemeClr val="dk1"/>
                </a:solidFill>
                <a:latin typeface="Lato"/>
                <a:ea typeface="Lato"/>
                <a:cs typeface="Lato"/>
                <a:sym typeface="Lato"/>
              </a:defRPr>
            </a:lvl4pPr>
            <a:lvl5pPr lvl="4" algn="ctr" rtl="0">
              <a:spcBef>
                <a:spcPts val="0"/>
              </a:spcBef>
              <a:buClr>
                <a:schemeClr val="dk1"/>
              </a:buClr>
              <a:buSzPct val="100000"/>
              <a:buFont typeface="Lato"/>
              <a:defRPr sz="9600">
                <a:solidFill>
                  <a:schemeClr val="dk1"/>
                </a:solidFill>
                <a:latin typeface="Lato"/>
                <a:ea typeface="Lato"/>
                <a:cs typeface="Lato"/>
                <a:sym typeface="Lato"/>
              </a:defRPr>
            </a:lvl5pPr>
            <a:lvl6pPr lvl="5" algn="ctr" rtl="0">
              <a:spcBef>
                <a:spcPts val="0"/>
              </a:spcBef>
              <a:buClr>
                <a:schemeClr val="dk1"/>
              </a:buClr>
              <a:buSzPct val="100000"/>
              <a:buFont typeface="Lato"/>
              <a:defRPr sz="9600">
                <a:solidFill>
                  <a:schemeClr val="dk1"/>
                </a:solidFill>
                <a:latin typeface="Lato"/>
                <a:ea typeface="Lato"/>
                <a:cs typeface="Lato"/>
                <a:sym typeface="Lato"/>
              </a:defRPr>
            </a:lvl6pPr>
            <a:lvl7pPr lvl="6" algn="ctr" rtl="0">
              <a:spcBef>
                <a:spcPts val="0"/>
              </a:spcBef>
              <a:buClr>
                <a:schemeClr val="dk1"/>
              </a:buClr>
              <a:buSzPct val="100000"/>
              <a:buFont typeface="Lato"/>
              <a:defRPr sz="9600">
                <a:solidFill>
                  <a:schemeClr val="dk1"/>
                </a:solidFill>
                <a:latin typeface="Lato"/>
                <a:ea typeface="Lato"/>
                <a:cs typeface="Lato"/>
                <a:sym typeface="Lato"/>
              </a:defRPr>
            </a:lvl7pPr>
            <a:lvl8pPr lvl="7" algn="ctr" rtl="0">
              <a:spcBef>
                <a:spcPts val="0"/>
              </a:spcBef>
              <a:buClr>
                <a:schemeClr val="dk1"/>
              </a:buClr>
              <a:buSzPct val="100000"/>
              <a:buFont typeface="Lato"/>
              <a:defRPr sz="9600">
                <a:solidFill>
                  <a:schemeClr val="dk1"/>
                </a:solidFill>
                <a:latin typeface="Lato"/>
                <a:ea typeface="Lato"/>
                <a:cs typeface="Lato"/>
                <a:sym typeface="Lato"/>
              </a:defRPr>
            </a:lvl8pPr>
            <a:lvl9pPr lvl="8" algn="ctr" rtl="0">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100" cy="10716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65" name="Shape 6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800"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800"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800" cy="1542000"/>
          </a:xfrm>
          <a:prstGeom prst="rect">
            <a:avLst/>
          </a:prstGeom>
        </p:spPr>
        <p:txBody>
          <a:bodyPr lIns="91425" tIns="91425" rIns="91425" bIns="91425" anchor="ctr" anchorCtr="0"/>
          <a:lstStyle>
            <a:lvl1pPr lvl="0" algn="ctr" rtl="0">
              <a:spcBef>
                <a:spcPts val="0"/>
              </a:spcBef>
              <a:buClr>
                <a:schemeClr val="lt1"/>
              </a:buClr>
              <a:buSzPct val="100000"/>
              <a:defRPr sz="4800">
                <a:solidFill>
                  <a:schemeClr val="lt1"/>
                </a:solidFill>
              </a:defRPr>
            </a:lvl1pPr>
            <a:lvl2pPr lvl="1" algn="ctr" rtl="0">
              <a:spcBef>
                <a:spcPts val="0"/>
              </a:spcBef>
              <a:buClr>
                <a:schemeClr val="lt1"/>
              </a:buClr>
              <a:buSzPct val="100000"/>
              <a:defRPr sz="4800">
                <a:solidFill>
                  <a:schemeClr val="lt1"/>
                </a:solidFill>
              </a:defRPr>
            </a:lvl2pPr>
            <a:lvl3pPr lvl="2" algn="ctr" rtl="0">
              <a:spcBef>
                <a:spcPts val="0"/>
              </a:spcBef>
              <a:buClr>
                <a:schemeClr val="lt1"/>
              </a:buClr>
              <a:buSzPct val="100000"/>
              <a:defRPr sz="4800">
                <a:solidFill>
                  <a:schemeClr val="lt1"/>
                </a:solidFill>
              </a:defRPr>
            </a:lvl3pPr>
            <a:lvl4pPr lvl="3" algn="ctr" rtl="0">
              <a:spcBef>
                <a:spcPts val="0"/>
              </a:spcBef>
              <a:buClr>
                <a:schemeClr val="lt1"/>
              </a:buClr>
              <a:buSzPct val="100000"/>
              <a:defRPr sz="4800">
                <a:solidFill>
                  <a:schemeClr val="lt1"/>
                </a:solidFill>
              </a:defRPr>
            </a:lvl4pPr>
            <a:lvl5pPr lvl="4" algn="ctr" rtl="0">
              <a:spcBef>
                <a:spcPts val="0"/>
              </a:spcBef>
              <a:buClr>
                <a:schemeClr val="lt1"/>
              </a:buClr>
              <a:buSzPct val="100000"/>
              <a:defRPr sz="4800">
                <a:solidFill>
                  <a:schemeClr val="lt1"/>
                </a:solidFill>
              </a:defRPr>
            </a:lvl5pPr>
            <a:lvl6pPr lvl="5" algn="ctr" rtl="0">
              <a:spcBef>
                <a:spcPts val="0"/>
              </a:spcBef>
              <a:buClr>
                <a:schemeClr val="lt1"/>
              </a:buClr>
              <a:buSzPct val="100000"/>
              <a:defRPr sz="4800">
                <a:solidFill>
                  <a:schemeClr val="lt1"/>
                </a:solidFill>
              </a:defRPr>
            </a:lvl6pPr>
            <a:lvl7pPr lvl="6" algn="ctr" rtl="0">
              <a:spcBef>
                <a:spcPts val="0"/>
              </a:spcBef>
              <a:buClr>
                <a:schemeClr val="lt1"/>
              </a:buClr>
              <a:buSzPct val="100000"/>
              <a:defRPr sz="4800">
                <a:solidFill>
                  <a:schemeClr val="lt1"/>
                </a:solidFill>
              </a:defRPr>
            </a:lvl7pPr>
            <a:lvl8pPr lvl="7" algn="ctr" rtl="0">
              <a:spcBef>
                <a:spcPts val="0"/>
              </a:spcBef>
              <a:buClr>
                <a:schemeClr val="lt1"/>
              </a:buClr>
              <a:buSzPct val="100000"/>
              <a:defRPr sz="4800">
                <a:solidFill>
                  <a:schemeClr val="lt1"/>
                </a:solidFill>
              </a:defRPr>
            </a:lvl8pPr>
            <a:lvl9pPr lvl="8" algn="ctr" rtl="0">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pPr lvl="0" rtl="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2410112" y="1595775"/>
            <a:ext cx="6321600" cy="30023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200"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200"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600" cy="635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5" name="Shape 35"/>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600" cy="6396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42" name="Shape 42"/>
          <p:cNvSpPr txBox="1">
            <a:spLocks noGrp="1"/>
          </p:cNvSpPr>
          <p:nvPr>
            <p:ph type="body" idx="1"/>
          </p:nvPr>
        </p:nvSpPr>
        <p:spPr>
          <a:xfrm>
            <a:off x="319500" y="1846803"/>
            <a:ext cx="2808000" cy="28062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300"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200" cy="3835500"/>
          </a:xfrm>
          <a:prstGeom prst="rect">
            <a:avLst/>
          </a:prstGeom>
        </p:spPr>
        <p:txBody>
          <a:bodyPr lIns="91425" tIns="91425" rIns="91425" bIns="91425" anchor="ctr"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pPr lvl="0" rtl="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200" cy="1318200"/>
          </a:xfrm>
          <a:prstGeom prst="rect">
            <a:avLst/>
          </a:prstGeom>
        </p:spPr>
        <p:txBody>
          <a:bodyPr lIns="91425" tIns="91425" rIns="91425" bIns="91425" anchor="b" anchorCtr="0"/>
          <a:lstStyle>
            <a:lvl1pPr lvl="0" algn="ctr" rtl="0">
              <a:spcBef>
                <a:spcPts val="0"/>
              </a:spcBef>
              <a:buClr>
                <a:schemeClr val="dk1"/>
              </a:buClr>
              <a:buSzPct val="100000"/>
              <a:defRPr sz="3600">
                <a:solidFill>
                  <a:schemeClr val="dk1"/>
                </a:solidFill>
              </a:defRPr>
            </a:lvl1pPr>
            <a:lvl2pPr lvl="1" algn="ctr" rtl="0">
              <a:spcBef>
                <a:spcPts val="0"/>
              </a:spcBef>
              <a:buClr>
                <a:schemeClr val="dk1"/>
              </a:buClr>
              <a:buSzPct val="100000"/>
              <a:defRPr sz="3600">
                <a:solidFill>
                  <a:schemeClr val="dk1"/>
                </a:solidFill>
              </a:defRPr>
            </a:lvl2pPr>
            <a:lvl3pPr lvl="2" algn="ctr" rtl="0">
              <a:spcBef>
                <a:spcPts val="0"/>
              </a:spcBef>
              <a:buClr>
                <a:schemeClr val="dk1"/>
              </a:buClr>
              <a:buSzPct val="100000"/>
              <a:defRPr sz="3600">
                <a:solidFill>
                  <a:schemeClr val="dk1"/>
                </a:solidFill>
              </a:defRPr>
            </a:lvl3pPr>
            <a:lvl4pPr lvl="3" algn="ctr" rtl="0">
              <a:spcBef>
                <a:spcPts val="0"/>
              </a:spcBef>
              <a:buClr>
                <a:schemeClr val="dk1"/>
              </a:buClr>
              <a:buSzPct val="100000"/>
              <a:defRPr sz="3600">
                <a:solidFill>
                  <a:schemeClr val="dk1"/>
                </a:solidFill>
              </a:defRPr>
            </a:lvl4pPr>
            <a:lvl5pPr lvl="4" algn="ctr" rtl="0">
              <a:spcBef>
                <a:spcPts val="0"/>
              </a:spcBef>
              <a:buClr>
                <a:schemeClr val="dk1"/>
              </a:buClr>
              <a:buSzPct val="100000"/>
              <a:defRPr sz="3600">
                <a:solidFill>
                  <a:schemeClr val="dk1"/>
                </a:solidFill>
              </a:defRPr>
            </a:lvl5pPr>
            <a:lvl6pPr lvl="5" algn="ctr" rtl="0">
              <a:spcBef>
                <a:spcPts val="0"/>
              </a:spcBef>
              <a:buClr>
                <a:schemeClr val="dk1"/>
              </a:buClr>
              <a:buSzPct val="100000"/>
              <a:defRPr sz="3600">
                <a:solidFill>
                  <a:schemeClr val="dk1"/>
                </a:solidFill>
              </a:defRPr>
            </a:lvl6pPr>
            <a:lvl7pPr lvl="6" algn="ctr" rtl="0">
              <a:spcBef>
                <a:spcPts val="0"/>
              </a:spcBef>
              <a:buClr>
                <a:schemeClr val="dk1"/>
              </a:buClr>
              <a:buSzPct val="100000"/>
              <a:defRPr sz="3600">
                <a:solidFill>
                  <a:schemeClr val="dk1"/>
                </a:solidFill>
              </a:defRPr>
            </a:lvl7pPr>
            <a:lvl8pPr lvl="7" algn="ctr" rtl="0">
              <a:spcBef>
                <a:spcPts val="0"/>
              </a:spcBef>
              <a:buClr>
                <a:schemeClr val="dk1"/>
              </a:buClr>
              <a:buSzPct val="100000"/>
              <a:defRPr sz="3600">
                <a:solidFill>
                  <a:schemeClr val="dk1"/>
                </a:solidFill>
              </a:defRPr>
            </a:lvl8pPr>
            <a:lvl9pPr lvl="8" algn="ctr" rtl="0">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200" cy="1345499"/>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pPr lvl="0" rt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800"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300"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600" cy="635400"/>
          </a:xfrm>
          <a:prstGeom prst="rect">
            <a:avLst/>
          </a:prstGeom>
          <a:noFill/>
          <a:ln>
            <a:noFill/>
          </a:ln>
        </p:spPr>
        <p:txBody>
          <a:bodyPr lIns="91425" tIns="91425" rIns="91425" bIns="91425" anchor="t" anchorCtr="0"/>
          <a:lstStyle>
            <a:lvl1pPr lvl="0" rt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rtl="0">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rtl="0">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rtl="0">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rtl="0">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rtl="0">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rtl="0">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rtl="0">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rtl="0">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600" cy="3002399"/>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latin typeface="Lato"/>
                <a:ea typeface="Lato"/>
                <a:cs typeface="Lato"/>
                <a:sym typeface="Lato"/>
              </a:rPr>
              <a:pPr lvl="0" algn="r" rtl="0">
                <a:spcBef>
                  <a:spcPts val="0"/>
                </a:spcBef>
                <a:buNone/>
              </a:p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johnfoubert.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3412200"/>
          </a:xfrm>
          <a:prstGeom prst="rect">
            <a:avLst/>
          </a:prstGeom>
        </p:spPr>
        <p:txBody>
          <a:bodyPr lIns="91425" tIns="91425" rIns="91425" bIns="91425" anchor="t" anchorCtr="0">
            <a:noAutofit/>
          </a:bodyPr>
          <a:lstStyle/>
          <a:p>
            <a:pPr lvl="0" algn="l">
              <a:spcBef>
                <a:spcPts val="0"/>
              </a:spcBef>
              <a:buNone/>
            </a:pPr>
            <a:r>
              <a:rPr lang="en">
                <a:solidFill>
                  <a:srgbClr val="434343"/>
                </a:solidFill>
              </a:rPr>
              <a:t>Cause For Justice</a:t>
            </a:r>
          </a:p>
          <a:p>
            <a:pPr lvl="0">
              <a:spcBef>
                <a:spcPts val="0"/>
              </a:spcBef>
              <a:buNone/>
            </a:pPr>
            <a:endParaRPr sz="2400">
              <a:solidFill>
                <a:srgbClr val="434343"/>
              </a:solidFill>
            </a:endParaRPr>
          </a:p>
          <a:p>
            <a:pPr lvl="0">
              <a:spcBef>
                <a:spcPts val="0"/>
              </a:spcBef>
              <a:buNone/>
            </a:pPr>
            <a:r>
              <a:rPr lang="en" sz="2000">
                <a:solidFill>
                  <a:srgbClr val="434343"/>
                </a:solidFill>
              </a:rPr>
              <a:t>Portfolio Committee on Communications</a:t>
            </a:r>
          </a:p>
          <a:p>
            <a:pPr lvl="0">
              <a:spcBef>
                <a:spcPts val="0"/>
              </a:spcBef>
              <a:buNone/>
            </a:pPr>
            <a:endParaRPr sz="2000">
              <a:solidFill>
                <a:srgbClr val="434343"/>
              </a:solidFill>
            </a:endParaRPr>
          </a:p>
          <a:p>
            <a:pPr lvl="0">
              <a:spcBef>
                <a:spcPts val="0"/>
              </a:spcBef>
              <a:buNone/>
            </a:pPr>
            <a:r>
              <a:rPr lang="en" sz="2000">
                <a:solidFill>
                  <a:srgbClr val="434343"/>
                </a:solidFill>
              </a:rPr>
              <a:t>Films and Publications Amendment Bill 2015</a:t>
            </a:r>
          </a:p>
          <a:p>
            <a:pPr lvl="0">
              <a:spcBef>
                <a:spcPts val="0"/>
              </a:spcBef>
              <a:buNone/>
            </a:pPr>
            <a:endParaRPr sz="2000">
              <a:solidFill>
                <a:srgbClr val="434343"/>
              </a:solidFill>
            </a:endParaRPr>
          </a:p>
          <a:p>
            <a:pPr lvl="0">
              <a:spcBef>
                <a:spcPts val="0"/>
              </a:spcBef>
              <a:buNone/>
            </a:pPr>
            <a:r>
              <a:rPr lang="en" sz="2000">
                <a:solidFill>
                  <a:srgbClr val="434343"/>
                </a:solidFill>
              </a:rPr>
              <a:t>30 August 2016</a:t>
            </a:r>
          </a:p>
        </p:txBody>
      </p:sp>
      <p:sp>
        <p:nvSpPr>
          <p:cNvPr id="73" name="Shape 73"/>
          <p:cNvSpPr txBox="1">
            <a:spLocks noGrp="1"/>
          </p:cNvSpPr>
          <p:nvPr>
            <p:ph type="subTitle" idx="1"/>
          </p:nvPr>
        </p:nvSpPr>
        <p:spPr>
          <a:xfrm>
            <a:off x="2284791" y="3310925"/>
            <a:ext cx="6331500" cy="1241700"/>
          </a:xfrm>
          <a:prstGeom prst="rect">
            <a:avLst/>
          </a:prstGeom>
        </p:spPr>
        <p:txBody>
          <a:bodyPr lIns="91425" tIns="91425" rIns="91425" bIns="91425" anchor="b" anchorCtr="0">
            <a:noAutofit/>
          </a:bodyPr>
          <a:lstStyle/>
          <a:p>
            <a:pPr lvl="0">
              <a:spcBef>
                <a:spcPts val="0"/>
              </a:spcBef>
              <a:buNone/>
            </a:pPr>
            <a:r>
              <a:rPr lang="en">
                <a:solidFill>
                  <a:srgbClr val="434343"/>
                </a:solidFill>
              </a:rPr>
              <a:t>Public hearings: Cause For Justice oral submissions </a:t>
            </a:r>
          </a:p>
          <a:p>
            <a:pPr lvl="0">
              <a:spcBef>
                <a:spcPts val="0"/>
              </a:spcBef>
              <a:buNone/>
            </a:pPr>
            <a:endParaRPr>
              <a:solidFill>
                <a:srgbClr val="434343"/>
              </a:solidFill>
            </a:endParaRPr>
          </a:p>
          <a:p>
            <a:pPr lvl="0">
              <a:spcBef>
                <a:spcPts val="0"/>
              </a:spcBef>
              <a:buNone/>
            </a:pPr>
            <a:endParaRPr>
              <a:solidFill>
                <a:srgbClr val="43434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6925" y="435625"/>
            <a:ext cx="8721900" cy="945000"/>
          </a:xfrm>
          <a:prstGeom prst="rect">
            <a:avLst/>
          </a:prstGeom>
        </p:spPr>
        <p:txBody>
          <a:bodyPr lIns="91425" tIns="91425" rIns="91425" bIns="91425" anchor="t" anchorCtr="0">
            <a:noAutofit/>
          </a:bodyPr>
          <a:lstStyle/>
          <a:p>
            <a:pPr lvl="0" rtl="0">
              <a:spcBef>
                <a:spcPts val="0"/>
              </a:spcBef>
              <a:spcAft>
                <a:spcPts val="1000"/>
              </a:spcAft>
              <a:buClr>
                <a:schemeClr val="dk2"/>
              </a:buClr>
              <a:buSzPct val="50000"/>
              <a:buFont typeface="Arial"/>
              <a:buNone/>
            </a:pPr>
            <a:r>
              <a:rPr lang="en">
                <a:solidFill>
                  <a:srgbClr val="F1C232"/>
                </a:solidFill>
              </a:rPr>
              <a:t>4. Policy consideration: Protection from harm - continued</a:t>
            </a:r>
          </a:p>
          <a:p>
            <a:pPr marL="457200" lvl="0" indent="-368300" rtl="0">
              <a:lnSpc>
                <a:spcPct val="150000"/>
              </a:lnSpc>
              <a:spcBef>
                <a:spcPts val="0"/>
              </a:spcBef>
              <a:buClr>
                <a:srgbClr val="434343"/>
              </a:buClr>
              <a:buSzPct val="100000"/>
              <a:buFont typeface="Lato"/>
              <a:buChar char="●"/>
            </a:pPr>
            <a:r>
              <a:rPr lang="en" sz="2200">
                <a:solidFill>
                  <a:srgbClr val="434343"/>
                </a:solidFill>
                <a:latin typeface="Lato"/>
                <a:ea typeface="Lato"/>
                <a:cs typeface="Lato"/>
                <a:sym typeface="Lato"/>
              </a:rPr>
              <a:t>Harms borne out by research:</a:t>
            </a:r>
          </a:p>
          <a:p>
            <a:pPr lvl="0" rtl="0">
              <a:lnSpc>
                <a:spcPct val="150000"/>
              </a:lnSpc>
              <a:spcBef>
                <a:spcPts val="0"/>
              </a:spcBef>
              <a:buNone/>
            </a:pPr>
            <a:endParaRPr sz="2200">
              <a:solidFill>
                <a:srgbClr val="434343"/>
              </a:solidFill>
              <a:latin typeface="Lato"/>
              <a:ea typeface="Lato"/>
              <a:cs typeface="Lato"/>
              <a:sym typeface="Lato"/>
            </a:endParaRPr>
          </a:p>
          <a:p>
            <a:pPr lvl="0" rtl="0">
              <a:lnSpc>
                <a:spcPct val="150000"/>
              </a:lnSpc>
              <a:spcBef>
                <a:spcPts val="0"/>
              </a:spcBef>
              <a:buNone/>
            </a:pPr>
            <a:endParaRPr sz="2200">
              <a:solidFill>
                <a:srgbClr val="434343"/>
              </a:solidFill>
              <a:latin typeface="Lato"/>
              <a:ea typeface="Lato"/>
              <a:cs typeface="Lato"/>
              <a:sym typeface="Lato"/>
            </a:endParaRPr>
          </a:p>
          <a:p>
            <a:pPr lvl="0">
              <a:lnSpc>
                <a:spcPct val="150000"/>
              </a:lnSpc>
              <a:spcBef>
                <a:spcPts val="0"/>
              </a:spcBef>
              <a:buNone/>
            </a:pPr>
            <a:endParaRPr sz="2200">
              <a:solidFill>
                <a:srgbClr val="434343"/>
              </a:solidFill>
              <a:latin typeface="Lato"/>
              <a:ea typeface="Lato"/>
              <a:cs typeface="Lato"/>
              <a:sym typeface="Lato"/>
            </a:endParaRPr>
          </a:p>
          <a:p>
            <a:pPr lvl="0">
              <a:spcBef>
                <a:spcPts val="0"/>
              </a:spcBef>
              <a:buClr>
                <a:schemeClr val="dk2"/>
              </a:buClr>
              <a:buSzPct val="36666"/>
              <a:buFont typeface="Arial"/>
              <a:buNone/>
            </a:pPr>
            <a:endParaRPr>
              <a:solidFill>
                <a:srgbClr val="F1C232"/>
              </a:solidFill>
            </a:endParaRPr>
          </a:p>
        </p:txBody>
      </p:sp>
      <p:sp>
        <p:nvSpPr>
          <p:cNvPr id="128" name="Shape 128"/>
          <p:cNvSpPr txBox="1">
            <a:spLocks noGrp="1"/>
          </p:cNvSpPr>
          <p:nvPr>
            <p:ph type="body" idx="1"/>
          </p:nvPr>
        </p:nvSpPr>
        <p:spPr>
          <a:xfrm>
            <a:off x="0" y="1991125"/>
            <a:ext cx="8799000" cy="2642400"/>
          </a:xfrm>
          <a:prstGeom prst="rect">
            <a:avLst/>
          </a:prstGeom>
        </p:spPr>
        <p:txBody>
          <a:bodyPr lIns="91425" tIns="91425" rIns="91425" bIns="91425" anchor="t" anchorCtr="0">
            <a:noAutofit/>
          </a:bodyPr>
          <a:lstStyle/>
          <a:p>
            <a:pPr lvl="0" indent="457200" rtl="0">
              <a:lnSpc>
                <a:spcPct val="115000"/>
              </a:lnSpc>
              <a:spcBef>
                <a:spcPts val="0"/>
              </a:spcBef>
              <a:spcAft>
                <a:spcPts val="0"/>
              </a:spcAft>
              <a:buNone/>
            </a:pPr>
            <a:r>
              <a:rPr lang="en" sz="1700">
                <a:solidFill>
                  <a:srgbClr val="434343"/>
                </a:solidFill>
                <a:latin typeface="Arial"/>
                <a:ea typeface="Arial"/>
                <a:cs typeface="Arial"/>
                <a:sym typeface="Arial"/>
              </a:rPr>
              <a:t>8. 	Loss of interest in sexual encounters with real people (as opposed to online </a:t>
            </a:r>
          </a:p>
          <a:p>
            <a:pPr marL="457200" lvl="0" indent="0" rtl="0">
              <a:lnSpc>
                <a:spcPct val="115000"/>
              </a:lnSpc>
              <a:spcBef>
                <a:spcPts val="0"/>
              </a:spcBef>
              <a:spcAft>
                <a:spcPts val="0"/>
              </a:spcAft>
              <a:buNone/>
            </a:pPr>
            <a:r>
              <a:rPr lang="en" sz="1700">
                <a:solidFill>
                  <a:srgbClr val="434343"/>
                </a:solidFill>
                <a:latin typeface="Arial"/>
                <a:ea typeface="Arial"/>
                <a:cs typeface="Arial"/>
                <a:sym typeface="Arial"/>
              </a:rPr>
              <a:t>    	representations), loss of libido and/or erectile dysfunction, sexual addiction/   </a:t>
            </a:r>
          </a:p>
          <a:p>
            <a:pPr marL="457200" lvl="0" indent="0" rtl="0">
              <a:lnSpc>
                <a:spcPct val="115000"/>
              </a:lnSpc>
              <a:spcBef>
                <a:spcPts val="0"/>
              </a:spcBef>
              <a:spcAft>
                <a:spcPts val="0"/>
              </a:spcAft>
              <a:buNone/>
            </a:pPr>
            <a:r>
              <a:rPr lang="en" sz="1700">
                <a:solidFill>
                  <a:srgbClr val="434343"/>
                </a:solidFill>
                <a:latin typeface="Arial"/>
                <a:ea typeface="Arial"/>
                <a:cs typeface="Arial"/>
                <a:sym typeface="Arial"/>
              </a:rPr>
              <a:t>    	compulsivity;</a:t>
            </a:r>
          </a:p>
          <a:p>
            <a:pPr marL="457200" lvl="0" indent="0" rtl="0">
              <a:lnSpc>
                <a:spcPct val="115000"/>
              </a:lnSpc>
              <a:spcBef>
                <a:spcPts val="0"/>
              </a:spcBef>
              <a:spcAft>
                <a:spcPts val="0"/>
              </a:spcAft>
              <a:buNone/>
            </a:pPr>
            <a:r>
              <a:rPr lang="en" sz="1700">
                <a:solidFill>
                  <a:srgbClr val="434343"/>
                </a:solidFill>
                <a:latin typeface="Arial"/>
                <a:ea typeface="Arial"/>
                <a:cs typeface="Arial"/>
                <a:sym typeface="Arial"/>
              </a:rPr>
              <a:t>9. 	Unhealthy expectations about sex and self-inflicted pressure to live up to </a:t>
            </a:r>
          </a:p>
          <a:p>
            <a:pPr marL="457200" lvl="0" indent="457200" rtl="0">
              <a:lnSpc>
                <a:spcPct val="115000"/>
              </a:lnSpc>
              <a:spcBef>
                <a:spcPts val="0"/>
              </a:spcBef>
              <a:spcAft>
                <a:spcPts val="0"/>
              </a:spcAft>
              <a:buNone/>
            </a:pPr>
            <a:r>
              <a:rPr lang="en" sz="1700">
                <a:solidFill>
                  <a:srgbClr val="434343"/>
                </a:solidFill>
                <a:latin typeface="Arial"/>
                <a:ea typeface="Arial"/>
                <a:cs typeface="Arial"/>
                <a:sym typeface="Arial"/>
              </a:rPr>
              <a:t>imagery in pornography.</a:t>
            </a:r>
          </a:p>
          <a:p>
            <a:pPr lvl="0" rtl="0">
              <a:lnSpc>
                <a:spcPct val="100000"/>
              </a:lnSpc>
              <a:spcBef>
                <a:spcPts val="0"/>
              </a:spcBef>
              <a:spcAft>
                <a:spcPts val="0"/>
              </a:spcAft>
              <a:buClr>
                <a:srgbClr val="000000"/>
              </a:buClr>
              <a:buSzPct val="64705"/>
              <a:buFont typeface="Arial"/>
              <a:buNone/>
            </a:pPr>
            <a:endParaRPr sz="1700">
              <a:solidFill>
                <a:srgbClr val="434343"/>
              </a:solidFill>
              <a:latin typeface="Arial"/>
              <a:ea typeface="Arial"/>
              <a:cs typeface="Arial"/>
              <a:sym typeface="Arial"/>
            </a:endParaRPr>
          </a:p>
          <a:p>
            <a:pPr lvl="0" rtl="0">
              <a:spcBef>
                <a:spcPts val="0"/>
              </a:spcBef>
              <a:buNone/>
            </a:pPr>
            <a:endParaRPr sz="1700">
              <a:solidFill>
                <a:srgbClr val="434343"/>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2410100" y="1126475"/>
            <a:ext cx="6321600" cy="2019300"/>
          </a:xfrm>
          <a:prstGeom prst="rect">
            <a:avLst/>
          </a:prstGeom>
        </p:spPr>
        <p:txBody>
          <a:bodyPr lIns="91425" tIns="91425" rIns="91425" bIns="91425" anchor="t" anchorCtr="0">
            <a:noAutofit/>
          </a:bodyPr>
          <a:lstStyle/>
          <a:p>
            <a:pPr lvl="0">
              <a:spcBef>
                <a:spcPts val="0"/>
              </a:spcBef>
              <a:buNone/>
            </a:pPr>
            <a:endParaRPr>
              <a:solidFill>
                <a:srgbClr val="F1C232"/>
              </a:solidFill>
            </a:endParaRPr>
          </a:p>
          <a:p>
            <a:pPr lvl="0">
              <a:spcBef>
                <a:spcPts val="0"/>
              </a:spcBef>
              <a:buNone/>
            </a:pPr>
            <a:r>
              <a:rPr lang="en" sz="2400">
                <a:solidFill>
                  <a:srgbClr val="F1C232"/>
                </a:solidFill>
              </a:rPr>
              <a:t>Annexure:</a:t>
            </a:r>
            <a:r>
              <a:rPr lang="en" sz="2400">
                <a:solidFill>
                  <a:srgbClr val="434343"/>
                </a:solidFill>
              </a:rPr>
              <a:t> Facts about Today’s Pornography and Endnotes to new book by John D. Foubert, Ph.D, LLC</a:t>
            </a:r>
          </a:p>
          <a:p>
            <a:pPr lvl="0">
              <a:spcBef>
                <a:spcPts val="0"/>
              </a:spcBef>
              <a:buNone/>
            </a:pPr>
            <a:endParaRPr sz="2400">
              <a:solidFill>
                <a:srgbClr val="434343"/>
              </a:solidFill>
            </a:endParaRPr>
          </a:p>
          <a:p>
            <a:pPr lvl="0">
              <a:spcBef>
                <a:spcPts val="0"/>
              </a:spcBef>
              <a:buNone/>
            </a:pPr>
            <a:r>
              <a:rPr lang="en" sz="2400" b="0" u="sng">
                <a:solidFill>
                  <a:schemeClr val="hlink"/>
                </a:solidFill>
                <a:latin typeface="Arial"/>
                <a:ea typeface="Arial"/>
                <a:cs typeface="Arial"/>
                <a:sym typeface="Arial"/>
                <a:hlinkClick r:id="rId3"/>
              </a:rPr>
              <a:t>http://www.johnfoubert.com/#!porn-research-fact-sheet/ohuve</a:t>
            </a:r>
          </a:p>
        </p:txBody>
      </p:sp>
      <p:sp>
        <p:nvSpPr>
          <p:cNvPr id="134" name="Shape 134"/>
          <p:cNvSpPr txBox="1">
            <a:spLocks noGrp="1"/>
          </p:cNvSpPr>
          <p:nvPr>
            <p:ph type="body" idx="1"/>
          </p:nvPr>
        </p:nvSpPr>
        <p:spPr>
          <a:xfrm>
            <a:off x="6827862" y="4536000"/>
            <a:ext cx="6321600" cy="3002399"/>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0" y="518000"/>
            <a:ext cx="8721900" cy="729000"/>
          </a:xfrm>
          <a:prstGeom prst="rect">
            <a:avLst/>
          </a:prstGeom>
        </p:spPr>
        <p:txBody>
          <a:bodyPr lIns="91425" tIns="91425" rIns="91425" bIns="91425" anchor="t" anchorCtr="0">
            <a:noAutofit/>
          </a:bodyPr>
          <a:lstStyle/>
          <a:p>
            <a:pPr lvl="0">
              <a:spcBef>
                <a:spcPts val="0"/>
              </a:spcBef>
              <a:buNone/>
            </a:pPr>
            <a:r>
              <a:rPr lang="en">
                <a:solidFill>
                  <a:srgbClr val="F1C232"/>
                </a:solidFill>
              </a:rPr>
              <a:t>5. Proposed response of Parliament</a:t>
            </a:r>
          </a:p>
        </p:txBody>
      </p:sp>
      <p:sp>
        <p:nvSpPr>
          <p:cNvPr id="140" name="Shape 140"/>
          <p:cNvSpPr txBox="1">
            <a:spLocks noGrp="1"/>
          </p:cNvSpPr>
          <p:nvPr>
            <p:ph type="body" idx="1"/>
          </p:nvPr>
        </p:nvSpPr>
        <p:spPr>
          <a:xfrm>
            <a:off x="0" y="1376400"/>
            <a:ext cx="8721900" cy="3448200"/>
          </a:xfrm>
          <a:prstGeom prst="rect">
            <a:avLst/>
          </a:prstGeom>
        </p:spPr>
        <p:txBody>
          <a:bodyPr lIns="91425" tIns="91425" rIns="91425" bIns="91425" anchor="t" anchorCtr="0">
            <a:noAutofit/>
          </a:bodyPr>
          <a:lstStyle/>
          <a:p>
            <a:pPr marL="457200" lvl="0" indent="-336550" rtl="0">
              <a:lnSpc>
                <a:spcPct val="115000"/>
              </a:lnSpc>
              <a:spcBef>
                <a:spcPts val="0"/>
              </a:spcBef>
              <a:buClr>
                <a:srgbClr val="434343"/>
              </a:buClr>
              <a:buSzPct val="100000"/>
              <a:buFont typeface="Arial"/>
            </a:pPr>
            <a:r>
              <a:rPr lang="en" sz="1700">
                <a:solidFill>
                  <a:srgbClr val="434343"/>
                </a:solidFill>
                <a:latin typeface="Arial"/>
                <a:ea typeface="Arial"/>
                <a:cs typeface="Arial"/>
                <a:sym typeface="Arial"/>
              </a:rPr>
              <a:t>Protection of human dignity and  protection from harm</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The “XX”  classification should be developed to provide proper protection and promote respect for human dignity;</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Proper consideration must be given to the harms of pornography for viewers, their intimate partners, household members and vulnerable groups and protective measures be put in place to safeguard those at risk;</a:t>
            </a:r>
          </a:p>
          <a:p>
            <a:pPr marL="1371600" lvl="0" indent="-336550" rtl="0">
              <a:lnSpc>
                <a:spcPct val="115000"/>
              </a:lnSpc>
              <a:spcBef>
                <a:spcPts val="1000"/>
              </a:spcBef>
              <a:buClr>
                <a:srgbClr val="434343"/>
              </a:buClr>
              <a:buSzPct val="100000"/>
              <a:buFont typeface="Arial"/>
              <a:buChar char="❏"/>
            </a:pPr>
            <a:r>
              <a:rPr lang="en" sz="1700">
                <a:solidFill>
                  <a:srgbClr val="434343"/>
                </a:solidFill>
                <a:latin typeface="Arial"/>
                <a:ea typeface="Arial"/>
                <a:cs typeface="Arial"/>
                <a:sym typeface="Arial"/>
              </a:rPr>
              <a:t>Thorough investigation by: Commission of Enquiry / Ad-hoc committee / Some other measure</a:t>
            </a:r>
          </a:p>
          <a:p>
            <a:pPr marL="1371600" lvl="0" indent="-336550" rtl="0">
              <a:lnSpc>
                <a:spcPct val="115000"/>
              </a:lnSpc>
              <a:spcBef>
                <a:spcPts val="0"/>
              </a:spcBef>
              <a:buClr>
                <a:srgbClr val="434343"/>
              </a:buClr>
              <a:buSzPct val="100000"/>
              <a:buFont typeface="Arial"/>
              <a:buChar char="❏"/>
            </a:pPr>
            <a:r>
              <a:rPr lang="en" sz="1700" b="1" i="1">
                <a:solidFill>
                  <a:srgbClr val="434343"/>
                </a:solidFill>
                <a:latin typeface="Arial"/>
                <a:ea typeface="Arial"/>
                <a:cs typeface="Arial"/>
                <a:sym typeface="Arial"/>
              </a:rPr>
              <a:t>S v Engelbrecht [2 SACR 42 (W)].</a:t>
            </a:r>
          </a:p>
          <a:p>
            <a:pPr lvl="0" rtl="0">
              <a:spcBef>
                <a:spcPts val="1000"/>
              </a:spcBef>
              <a:buNone/>
            </a:pPr>
            <a:endParaRPr sz="1700">
              <a:solidFill>
                <a:srgbClr val="434343"/>
              </a:solidFill>
              <a:latin typeface="Arial"/>
              <a:ea typeface="Arial"/>
              <a:cs typeface="Arial"/>
              <a:sym typeface="Arial"/>
            </a:endParaRPr>
          </a:p>
          <a:p>
            <a:pPr lvl="0" rtl="0">
              <a:lnSpc>
                <a:spcPct val="115000"/>
              </a:lnSpc>
              <a:spcBef>
                <a:spcPts val="0"/>
              </a:spcBef>
              <a:buNone/>
            </a:pPr>
            <a:endParaRPr sz="1700">
              <a:solidFill>
                <a:srgbClr val="434343"/>
              </a:solidFill>
              <a:latin typeface="Arial"/>
              <a:ea typeface="Arial"/>
              <a:cs typeface="Arial"/>
              <a:sym typeface="Arial"/>
            </a:endParaRPr>
          </a:p>
          <a:p>
            <a:pPr marL="457200" lvl="0" indent="0" rtl="0">
              <a:spcBef>
                <a:spcPts val="0"/>
              </a:spcBef>
              <a:buNone/>
            </a:pPr>
            <a:endParaRPr/>
          </a:p>
          <a:p>
            <a:pPr marL="457200" lvl="0" indent="0" rtl="0">
              <a:spcBef>
                <a:spcPts val="0"/>
              </a:spcBef>
              <a:buNone/>
            </a:pPr>
            <a:endParaRPr/>
          </a:p>
          <a:p>
            <a:pPr lvl="0" indent="457200" rtl="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0" y="460050"/>
            <a:ext cx="8721900" cy="1019700"/>
          </a:xfrm>
          <a:prstGeom prst="rect">
            <a:avLst/>
          </a:prstGeom>
        </p:spPr>
        <p:txBody>
          <a:bodyPr lIns="91425" tIns="91425" rIns="91425" bIns="91425" anchor="t" anchorCtr="0">
            <a:noAutofit/>
          </a:bodyPr>
          <a:lstStyle/>
          <a:p>
            <a:pPr lvl="0">
              <a:spcBef>
                <a:spcPts val="0"/>
              </a:spcBef>
              <a:buClr>
                <a:schemeClr val="dk2"/>
              </a:buClr>
              <a:buSzPct val="37931"/>
              <a:buFont typeface="Arial"/>
              <a:buNone/>
            </a:pPr>
            <a:r>
              <a:rPr lang="en" sz="2900">
                <a:solidFill>
                  <a:srgbClr val="F1C232"/>
                </a:solidFill>
              </a:rPr>
              <a:t>5. Proposed response of Parliament- continued</a:t>
            </a:r>
          </a:p>
          <a:p>
            <a:pPr lvl="0">
              <a:spcBef>
                <a:spcPts val="0"/>
              </a:spcBef>
              <a:buNone/>
            </a:pPr>
            <a:endParaRPr>
              <a:solidFill>
                <a:srgbClr val="F1C232"/>
              </a:solidFill>
            </a:endParaRPr>
          </a:p>
        </p:txBody>
      </p:sp>
      <p:sp>
        <p:nvSpPr>
          <p:cNvPr id="146" name="Shape 146"/>
          <p:cNvSpPr txBox="1">
            <a:spLocks noGrp="1"/>
          </p:cNvSpPr>
          <p:nvPr>
            <p:ph type="body" idx="1"/>
          </p:nvPr>
        </p:nvSpPr>
        <p:spPr>
          <a:xfrm>
            <a:off x="-77174" y="1320475"/>
            <a:ext cx="8721900" cy="3002400"/>
          </a:xfrm>
          <a:prstGeom prst="rect">
            <a:avLst/>
          </a:prstGeom>
        </p:spPr>
        <p:txBody>
          <a:bodyPr lIns="91425" tIns="91425" rIns="91425" bIns="91425" anchor="t" anchorCtr="0">
            <a:noAutofit/>
          </a:bodyPr>
          <a:lstStyle/>
          <a:p>
            <a:pPr marL="457200" lvl="0" indent="-228600" algn="just">
              <a:spcBef>
                <a:spcPts val="0"/>
              </a:spcBef>
              <a:buClr>
                <a:srgbClr val="434343"/>
              </a:buClr>
            </a:pPr>
            <a:r>
              <a:rPr lang="en">
                <a:solidFill>
                  <a:srgbClr val="434343"/>
                </a:solidFill>
              </a:rPr>
              <a:t>I</a:t>
            </a:r>
            <a:r>
              <a:rPr lang="en" sz="1700">
                <a:solidFill>
                  <a:srgbClr val="434343"/>
                </a:solidFill>
                <a:latin typeface="Arial"/>
                <a:ea typeface="Arial"/>
                <a:cs typeface="Arial"/>
                <a:sym typeface="Arial"/>
              </a:rPr>
              <a:t>n South Africa, being a country with exceptionally high levels of domestic abuse and sexually violent crimes, the state should take special care not to fail people most at risk of harm - women and children. We accordingly respectfully propose that a thorough investigation be undertaken, whether by commission of inquiry, ad-hoc committee or otherwise, into the effects and harms of pornography in and for the current South African society. No less of a debt is owed to those who already are victims of sexual abuse/violent crimes and those who are at risk of becoming part of our already damning statistics.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0" y="474525"/>
            <a:ext cx="8721900" cy="635400"/>
          </a:xfrm>
          <a:prstGeom prst="rect">
            <a:avLst/>
          </a:prstGeom>
        </p:spPr>
        <p:txBody>
          <a:bodyPr lIns="91425" tIns="91425" rIns="91425" bIns="91425" anchor="t" anchorCtr="0">
            <a:noAutofit/>
          </a:bodyPr>
          <a:lstStyle/>
          <a:p>
            <a:pPr lvl="0">
              <a:spcBef>
                <a:spcPts val="0"/>
              </a:spcBef>
              <a:buNone/>
            </a:pPr>
            <a:r>
              <a:rPr lang="en">
                <a:solidFill>
                  <a:srgbClr val="F1C232"/>
                </a:solidFill>
              </a:rPr>
              <a:t>6. Preventing a lacuna in the law</a:t>
            </a:r>
          </a:p>
        </p:txBody>
      </p:sp>
      <p:sp>
        <p:nvSpPr>
          <p:cNvPr id="152" name="Shape 152"/>
          <p:cNvSpPr txBox="1">
            <a:spLocks noGrp="1"/>
          </p:cNvSpPr>
          <p:nvPr>
            <p:ph type="body" idx="1"/>
          </p:nvPr>
        </p:nvSpPr>
        <p:spPr>
          <a:xfrm>
            <a:off x="0" y="1211350"/>
            <a:ext cx="8721900" cy="3846600"/>
          </a:xfrm>
          <a:prstGeom prst="rect">
            <a:avLst/>
          </a:prstGeom>
        </p:spPr>
        <p:txBody>
          <a:bodyPr lIns="91425" tIns="91425" rIns="91425" bIns="91425" anchor="t" anchorCtr="0">
            <a:noAutofit/>
          </a:bodyPr>
          <a:lstStyle/>
          <a:p>
            <a:pPr marL="457200" lvl="0" indent="-336550" algn="just" rtl="0">
              <a:lnSpc>
                <a:spcPct val="115000"/>
              </a:lnSpc>
              <a:spcBef>
                <a:spcPts val="1000"/>
              </a:spcBef>
              <a:spcAft>
                <a:spcPts val="0"/>
              </a:spcAft>
              <a:buClr>
                <a:srgbClr val="434343"/>
              </a:buClr>
              <a:buSzPct val="100000"/>
            </a:pPr>
            <a:r>
              <a:rPr lang="en" sz="1700">
                <a:solidFill>
                  <a:srgbClr val="434343"/>
                </a:solidFill>
                <a:latin typeface="Arial"/>
                <a:ea typeface="Arial"/>
                <a:cs typeface="Arial"/>
                <a:sym typeface="Arial"/>
              </a:rPr>
              <a:t>AASA: Exempting advertisements (proposed section 16(1) of the FPAB)</a:t>
            </a:r>
          </a:p>
          <a:p>
            <a:pPr lvl="0" algn="just" rtl="0">
              <a:lnSpc>
                <a:spcPct val="115000"/>
              </a:lnSpc>
              <a:spcBef>
                <a:spcPts val="0"/>
              </a:spcBef>
              <a:spcAft>
                <a:spcPts val="0"/>
              </a:spcAft>
              <a:buNone/>
            </a:pPr>
            <a:endParaRPr sz="1700">
              <a:solidFill>
                <a:srgbClr val="434343"/>
              </a:solidFill>
              <a:latin typeface="Arial"/>
              <a:ea typeface="Arial"/>
              <a:cs typeface="Arial"/>
              <a:sym typeface="Arial"/>
            </a:endParaRPr>
          </a:p>
          <a:p>
            <a:pPr marL="457200" lvl="0" indent="-336550" algn="just" rtl="0">
              <a:lnSpc>
                <a:spcPct val="115000"/>
              </a:lnSpc>
              <a:spcBef>
                <a:spcPts val="0"/>
              </a:spcBef>
              <a:spcAft>
                <a:spcPts val="0"/>
              </a:spcAft>
              <a:buClr>
                <a:srgbClr val="434343"/>
              </a:buClr>
              <a:buSzPct val="100000"/>
            </a:pPr>
            <a:r>
              <a:rPr lang="en" sz="1700">
                <a:solidFill>
                  <a:srgbClr val="434343"/>
                </a:solidFill>
                <a:latin typeface="Arial"/>
                <a:ea typeface="Arial"/>
                <a:cs typeface="Arial"/>
                <a:sym typeface="Arial"/>
              </a:rPr>
              <a:t>ICASA: Exempting broadcasters (proposed section 18(6) of the FPAB)</a:t>
            </a:r>
          </a:p>
          <a:p>
            <a:pPr lvl="0" algn="just" rtl="0">
              <a:lnSpc>
                <a:spcPct val="115000"/>
              </a:lnSpc>
              <a:spcBef>
                <a:spcPts val="0"/>
              </a:spcBef>
              <a:spcAft>
                <a:spcPts val="0"/>
              </a:spcAft>
              <a:buNone/>
            </a:pPr>
            <a:endParaRPr sz="1700">
              <a:solidFill>
                <a:srgbClr val="434343"/>
              </a:solidFill>
              <a:latin typeface="Arial"/>
              <a:ea typeface="Arial"/>
              <a:cs typeface="Arial"/>
              <a:sym typeface="Arial"/>
            </a:endParaRPr>
          </a:p>
          <a:p>
            <a:pPr marL="457200" lvl="0" indent="-336550" algn="just" rtl="0">
              <a:lnSpc>
                <a:spcPct val="115000"/>
              </a:lnSpc>
              <a:spcBef>
                <a:spcPts val="0"/>
              </a:spcBef>
              <a:buClr>
                <a:srgbClr val="434343"/>
              </a:buClr>
              <a:buSzPct val="100000"/>
              <a:buFont typeface="Arial"/>
            </a:pPr>
            <a:r>
              <a:rPr lang="en" sz="1700">
                <a:solidFill>
                  <a:srgbClr val="434343"/>
                </a:solidFill>
                <a:latin typeface="Arial"/>
                <a:ea typeface="Arial"/>
                <a:cs typeface="Arial"/>
                <a:sym typeface="Arial"/>
              </a:rPr>
              <a:t>The DoC would have to satisfy itself and first provide the Committee with assurance</a:t>
            </a:r>
            <a:r>
              <a:rPr lang="en" sz="1100">
                <a:latin typeface="Arial"/>
                <a:ea typeface="Arial"/>
                <a:cs typeface="Arial"/>
                <a:sym typeface="Arial"/>
              </a:rPr>
              <a:t> </a:t>
            </a:r>
            <a:r>
              <a:rPr lang="en" sz="1700">
                <a:solidFill>
                  <a:srgbClr val="434343"/>
                </a:solidFill>
                <a:latin typeface="Arial"/>
                <a:ea typeface="Arial"/>
                <a:cs typeface="Arial"/>
                <a:sym typeface="Arial"/>
              </a:rPr>
              <a:t>that the AASA Code of Conduct and the BCCSA Code of Conduct (s 54(3) of the ECA) and the ICASA Code of Conduct (s 54(1) of the ECA) </a:t>
            </a:r>
            <a:r>
              <a:rPr lang="en" sz="1700" b="1">
                <a:solidFill>
                  <a:srgbClr val="434343"/>
                </a:solidFill>
                <a:latin typeface="Arial"/>
                <a:ea typeface="Arial"/>
                <a:cs typeface="Arial"/>
                <a:sym typeface="Arial"/>
              </a:rPr>
              <a:t>have been</a:t>
            </a:r>
            <a:r>
              <a:rPr lang="en" sz="1700">
                <a:solidFill>
                  <a:srgbClr val="434343"/>
                </a:solidFill>
                <a:latin typeface="Arial"/>
                <a:ea typeface="Arial"/>
                <a:cs typeface="Arial"/>
                <a:sym typeface="Arial"/>
              </a:rPr>
              <a:t> amended and updated to provide for classification and protection measures  similar to section 24 of the Act and criminal prohibitions similar to section 24A(2) and (3) to protect the public against illegal content, protect children and to provide consumer advice enabling informed consumer choices regarding exposure to content.</a:t>
            </a:r>
          </a:p>
          <a:p>
            <a:pPr lvl="0" rtl="0">
              <a:lnSpc>
                <a:spcPct val="150000"/>
              </a:lnSpc>
              <a:spcBef>
                <a:spcPts val="0"/>
              </a:spcBef>
              <a:buNone/>
            </a:pPr>
            <a:endParaRPr sz="1700">
              <a:solidFill>
                <a:srgbClr val="434343"/>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28050" y="387650"/>
            <a:ext cx="8721900" cy="1104600"/>
          </a:xfrm>
          <a:prstGeom prst="rect">
            <a:avLst/>
          </a:prstGeom>
        </p:spPr>
        <p:txBody>
          <a:bodyPr lIns="91425" tIns="91425" rIns="91425" bIns="91425" anchor="t" anchorCtr="0">
            <a:noAutofit/>
          </a:bodyPr>
          <a:lstStyle/>
          <a:p>
            <a:pPr lvl="0">
              <a:spcBef>
                <a:spcPts val="0"/>
              </a:spcBef>
              <a:buNone/>
            </a:pPr>
            <a:r>
              <a:rPr lang="en" sz="2800">
                <a:solidFill>
                  <a:srgbClr val="F1C232"/>
                </a:solidFill>
              </a:rPr>
              <a:t>6. Preventing a lacuna in the law - continued</a:t>
            </a:r>
          </a:p>
        </p:txBody>
      </p:sp>
      <p:sp>
        <p:nvSpPr>
          <p:cNvPr id="158" name="Shape 158"/>
          <p:cNvSpPr txBox="1">
            <a:spLocks noGrp="1"/>
          </p:cNvSpPr>
          <p:nvPr>
            <p:ph type="body" idx="1"/>
          </p:nvPr>
        </p:nvSpPr>
        <p:spPr>
          <a:xfrm>
            <a:off x="0" y="1144525"/>
            <a:ext cx="8665800" cy="3622200"/>
          </a:xfrm>
          <a:prstGeom prst="rect">
            <a:avLst/>
          </a:prstGeom>
        </p:spPr>
        <p:txBody>
          <a:bodyPr lIns="91425" tIns="91425" rIns="91425" bIns="91425" anchor="t" anchorCtr="0">
            <a:noAutofit/>
          </a:bodyPr>
          <a:lstStyle/>
          <a:p>
            <a:pPr marL="457200" lvl="0" indent="-336550" rtl="0">
              <a:lnSpc>
                <a:spcPct val="115000"/>
              </a:lnSpc>
              <a:spcBef>
                <a:spcPts val="0"/>
              </a:spcBef>
              <a:spcAft>
                <a:spcPts val="0"/>
              </a:spcAft>
              <a:buClr>
                <a:srgbClr val="434343"/>
              </a:buClr>
              <a:buSzPct val="100000"/>
              <a:buFont typeface="Arial"/>
            </a:pPr>
            <a:r>
              <a:rPr lang="en" sz="1700">
                <a:solidFill>
                  <a:srgbClr val="434343"/>
                </a:solidFill>
                <a:latin typeface="Arial"/>
                <a:ea typeface="Arial"/>
                <a:cs typeface="Arial"/>
                <a:sym typeface="Arial"/>
              </a:rPr>
              <a:t>Exempting advertisements and broadcasters without having put in place comparable measures, will create a lacuna in the law and amount to irrational and arbitrary action by Parliament which may be reviewable/unconstitutional</a:t>
            </a:r>
          </a:p>
          <a:p>
            <a:pPr lvl="0" rtl="0">
              <a:lnSpc>
                <a:spcPct val="115000"/>
              </a:lnSpc>
              <a:spcBef>
                <a:spcPts val="0"/>
              </a:spcBef>
              <a:spcAft>
                <a:spcPts val="0"/>
              </a:spcAft>
              <a:buNone/>
            </a:pPr>
            <a:endParaRPr sz="1700">
              <a:solidFill>
                <a:srgbClr val="434343"/>
              </a:solidFill>
              <a:latin typeface="Arial"/>
              <a:ea typeface="Arial"/>
              <a:cs typeface="Arial"/>
              <a:sym typeface="Arial"/>
            </a:endParaRPr>
          </a:p>
          <a:p>
            <a:pPr marL="457200" lvl="0" indent="-336550" rtl="0">
              <a:lnSpc>
                <a:spcPct val="115000"/>
              </a:lnSpc>
              <a:spcBef>
                <a:spcPts val="0"/>
              </a:spcBef>
              <a:spcAft>
                <a:spcPts val="0"/>
              </a:spcAft>
              <a:buClr>
                <a:srgbClr val="434343"/>
              </a:buClr>
              <a:buSzPct val="100000"/>
              <a:buFont typeface="Arial"/>
            </a:pPr>
            <a:r>
              <a:rPr lang="en" sz="1700">
                <a:solidFill>
                  <a:srgbClr val="434343"/>
                </a:solidFill>
                <a:latin typeface="Arial"/>
                <a:ea typeface="Arial"/>
                <a:cs typeface="Arial"/>
                <a:sym typeface="Arial"/>
              </a:rPr>
              <a:t>PROPOSAL: Single classification system that cuts across all media / platforms</a:t>
            </a:r>
          </a:p>
          <a:p>
            <a:pPr marL="914400" lvl="0" indent="-336550" rtl="0">
              <a:lnSpc>
                <a:spcPct val="115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The ideal:  A single classification system/standard dealing with the regulation </a:t>
            </a:r>
            <a:r>
              <a:rPr lang="en" sz="1700" b="1" i="1" u="sng">
                <a:solidFill>
                  <a:srgbClr val="434343"/>
                </a:solidFill>
                <a:latin typeface="Arial"/>
                <a:ea typeface="Arial"/>
                <a:cs typeface="Arial"/>
                <a:sym typeface="Arial"/>
              </a:rPr>
              <a:t>of content </a:t>
            </a:r>
            <a:r>
              <a:rPr lang="en" sz="1700">
                <a:solidFill>
                  <a:srgbClr val="434343"/>
                </a:solidFill>
                <a:latin typeface="Arial"/>
                <a:ea typeface="Arial"/>
                <a:cs typeface="Arial"/>
                <a:sym typeface="Arial"/>
              </a:rPr>
              <a:t>of all forms of expression, irrespective of platform or medium. This would bring legal certainty to the landscape of content regulation.</a:t>
            </a:r>
          </a:p>
          <a:p>
            <a:pPr lvl="0" rtl="0">
              <a:lnSpc>
                <a:spcPct val="115000"/>
              </a:lnSpc>
              <a:spcBef>
                <a:spcPts val="0"/>
              </a:spcBef>
              <a:spcAft>
                <a:spcPts val="0"/>
              </a:spcAft>
              <a:buNone/>
            </a:pPr>
            <a:endParaRPr sz="1700">
              <a:solidFill>
                <a:srgbClr val="434343"/>
              </a:solidFill>
              <a:latin typeface="Arial"/>
              <a:ea typeface="Arial"/>
              <a:cs typeface="Arial"/>
              <a:sym typeface="Arial"/>
            </a:endParaRPr>
          </a:p>
          <a:p>
            <a:pPr marL="914400" lvl="0" indent="-336550" rtl="0">
              <a:lnSpc>
                <a:spcPct val="115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Steps should be taken by government to make the FPB classifications and guidelines applicable across the board to all forms of expression, irrespective of the industry body with jurisdiction over the various forms of media.</a:t>
            </a:r>
          </a:p>
          <a:p>
            <a:pPr lvl="0" rtl="0">
              <a:lnSpc>
                <a:spcPct val="100000"/>
              </a:lnSpc>
              <a:spcBef>
                <a:spcPts val="0"/>
              </a:spcBef>
              <a:buNone/>
            </a:pPr>
            <a:endParaRPr sz="1700">
              <a:solidFill>
                <a:srgbClr val="FFFFF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50" y="489025"/>
            <a:ext cx="8721900" cy="1098300"/>
          </a:xfrm>
          <a:prstGeom prst="rect">
            <a:avLst/>
          </a:prstGeom>
        </p:spPr>
        <p:txBody>
          <a:bodyPr lIns="91425" tIns="91425" rIns="91425" bIns="91425" anchor="t" anchorCtr="0">
            <a:noAutofit/>
          </a:bodyPr>
          <a:lstStyle/>
          <a:p>
            <a:pPr lvl="0">
              <a:spcBef>
                <a:spcPts val="0"/>
              </a:spcBef>
              <a:buNone/>
            </a:pPr>
            <a:r>
              <a:rPr lang="en">
                <a:solidFill>
                  <a:srgbClr val="F1C232"/>
                </a:solidFill>
              </a:rPr>
              <a:t>7. Provisions that serve important and legitimate government purposes</a:t>
            </a:r>
          </a:p>
        </p:txBody>
      </p:sp>
      <p:sp>
        <p:nvSpPr>
          <p:cNvPr id="164" name="Shape 164"/>
          <p:cNvSpPr txBox="1">
            <a:spLocks noGrp="1"/>
          </p:cNvSpPr>
          <p:nvPr>
            <p:ph type="body" idx="1"/>
          </p:nvPr>
        </p:nvSpPr>
        <p:spPr>
          <a:xfrm>
            <a:off x="50" y="1674250"/>
            <a:ext cx="8721900" cy="3002400"/>
          </a:xfrm>
          <a:prstGeom prst="rect">
            <a:avLst/>
          </a:prstGeom>
        </p:spPr>
        <p:txBody>
          <a:bodyPr lIns="91425" tIns="91425" rIns="91425" bIns="91425" anchor="t" anchorCtr="0">
            <a:noAutofit/>
          </a:bodyPr>
          <a:lstStyle/>
          <a:p>
            <a:pPr marL="457200" lvl="0" indent="-336550" rtl="0">
              <a:lnSpc>
                <a:spcPct val="115000"/>
              </a:lnSpc>
              <a:spcBef>
                <a:spcPts val="1000"/>
              </a:spcBef>
              <a:spcAft>
                <a:spcPts val="1000"/>
              </a:spcAft>
              <a:buClr>
                <a:srgbClr val="434343"/>
              </a:buClr>
              <a:buSzPct val="100000"/>
              <a:buFont typeface="Arial"/>
            </a:pPr>
            <a:r>
              <a:rPr lang="en" sz="1700" b="1">
                <a:solidFill>
                  <a:srgbClr val="434343"/>
                </a:solidFill>
                <a:latin typeface="Arial"/>
                <a:ea typeface="Arial"/>
                <a:cs typeface="Arial"/>
                <a:sym typeface="Arial"/>
              </a:rPr>
              <a:t>Proposed deletions of certain subsections of ss 16(4)(b) &amp; 18(3)(b)</a:t>
            </a:r>
          </a:p>
          <a:p>
            <a:pPr marL="914400" lvl="0" indent="-336550" rtl="0">
              <a:lnSpc>
                <a:spcPct val="115000"/>
              </a:lnSpc>
              <a:spcBef>
                <a:spcPts val="1000"/>
              </a:spcBef>
              <a:spcAft>
                <a:spcPts val="1000"/>
              </a:spcAft>
              <a:buClr>
                <a:srgbClr val="434343"/>
              </a:buClr>
              <a:buSzPct val="100000"/>
              <a:buFont typeface="Arial"/>
              <a:buChar char="-"/>
            </a:pPr>
            <a:r>
              <a:rPr lang="en" sz="1700">
                <a:solidFill>
                  <a:srgbClr val="434343"/>
                </a:solidFill>
                <a:latin typeface="Arial"/>
                <a:ea typeface="Arial"/>
                <a:cs typeface="Arial"/>
                <a:sym typeface="Arial"/>
              </a:rPr>
              <a:t>“Which violates or shows disrespect for the rights to human dignity of any person”</a:t>
            </a:r>
          </a:p>
          <a:p>
            <a:pPr marL="914400" lvl="0" indent="-336550" rtl="0">
              <a:lnSpc>
                <a:spcPct val="115000"/>
              </a:lnSpc>
              <a:spcBef>
                <a:spcPts val="1000"/>
              </a:spcBef>
              <a:spcAft>
                <a:spcPts val="1000"/>
              </a:spcAft>
              <a:buClr>
                <a:srgbClr val="434343"/>
              </a:buClr>
              <a:buSzPct val="100000"/>
              <a:buFont typeface="Arial"/>
              <a:buChar char="-"/>
            </a:pPr>
            <a:r>
              <a:rPr lang="en" sz="1700">
                <a:solidFill>
                  <a:srgbClr val="434343"/>
                </a:solidFill>
                <a:latin typeface="Arial"/>
                <a:ea typeface="Arial"/>
                <a:cs typeface="Arial"/>
                <a:sym typeface="Arial"/>
              </a:rPr>
              <a:t>”Conduct or an act which is degrading of human beings”</a:t>
            </a:r>
          </a:p>
          <a:p>
            <a:pPr marL="914400" lvl="0" indent="-336550" rtl="0">
              <a:lnSpc>
                <a:spcPct val="115000"/>
              </a:lnSpc>
              <a:spcBef>
                <a:spcPts val="1000"/>
              </a:spcBef>
              <a:spcAft>
                <a:spcPts val="1000"/>
              </a:spcAft>
              <a:buClr>
                <a:srgbClr val="434343"/>
              </a:buClr>
              <a:buSzPct val="100000"/>
              <a:buFont typeface="Arial"/>
              <a:buChar char="-"/>
            </a:pPr>
            <a:r>
              <a:rPr lang="en" sz="1700">
                <a:solidFill>
                  <a:srgbClr val="434343"/>
                </a:solidFill>
                <a:latin typeface="Arial"/>
                <a:ea typeface="Arial"/>
                <a:cs typeface="Arial"/>
                <a:sym typeface="Arial"/>
              </a:rPr>
              <a:t>”Conduct or an act which constitutes incitement, encourages or promotes harmful behaviour”</a:t>
            </a:r>
          </a:p>
          <a:p>
            <a:pPr marL="457200" lvl="0" indent="0" rtl="0">
              <a:lnSpc>
                <a:spcPct val="100000"/>
              </a:lnSpc>
              <a:spcBef>
                <a:spcPts val="0"/>
              </a:spcBef>
              <a:spcAft>
                <a:spcPts val="1000"/>
              </a:spcAft>
              <a:buNone/>
            </a:pPr>
            <a:endParaRPr/>
          </a:p>
          <a:p>
            <a:pPr lvl="0" rtl="0">
              <a:lnSpc>
                <a:spcPct val="100000"/>
              </a:lnSpc>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0" y="472200"/>
            <a:ext cx="8736600" cy="1156800"/>
          </a:xfrm>
          <a:prstGeom prst="rect">
            <a:avLst/>
          </a:prstGeom>
        </p:spPr>
        <p:txBody>
          <a:bodyPr lIns="91425" tIns="91425" rIns="91425" bIns="91425" anchor="t" anchorCtr="0">
            <a:noAutofit/>
          </a:bodyPr>
          <a:lstStyle/>
          <a:p>
            <a:pPr lvl="0">
              <a:spcBef>
                <a:spcPts val="0"/>
              </a:spcBef>
              <a:buClr>
                <a:schemeClr val="dk2"/>
              </a:buClr>
              <a:buSzPct val="36666"/>
              <a:buFont typeface="Arial"/>
              <a:buNone/>
            </a:pPr>
            <a:r>
              <a:rPr lang="en">
                <a:solidFill>
                  <a:srgbClr val="F1C232"/>
                </a:solidFill>
              </a:rPr>
              <a:t>7. Provisions that serve important and legitimate government purposes - continued</a:t>
            </a:r>
          </a:p>
          <a:p>
            <a:pPr lvl="0">
              <a:spcBef>
                <a:spcPts val="0"/>
              </a:spcBef>
              <a:buNone/>
            </a:pPr>
            <a:endParaRPr/>
          </a:p>
        </p:txBody>
      </p:sp>
      <p:sp>
        <p:nvSpPr>
          <p:cNvPr id="170" name="Shape 170"/>
          <p:cNvSpPr txBox="1">
            <a:spLocks noGrp="1"/>
          </p:cNvSpPr>
          <p:nvPr>
            <p:ph type="body" idx="1"/>
          </p:nvPr>
        </p:nvSpPr>
        <p:spPr>
          <a:xfrm>
            <a:off x="45300" y="1715925"/>
            <a:ext cx="8646000" cy="3799200"/>
          </a:xfrm>
          <a:prstGeom prst="rect">
            <a:avLst/>
          </a:prstGeom>
        </p:spPr>
        <p:txBody>
          <a:bodyPr lIns="91425" tIns="91425" rIns="91425" bIns="91425" anchor="t" anchorCtr="0">
            <a:noAutofit/>
          </a:bodyPr>
          <a:lstStyle/>
          <a:p>
            <a:pPr marL="457200" lvl="0" indent="-336550" rtl="0">
              <a:lnSpc>
                <a:spcPct val="115000"/>
              </a:lnSpc>
              <a:spcBef>
                <a:spcPts val="0"/>
              </a:spcBef>
              <a:spcAft>
                <a:spcPts val="0"/>
              </a:spcAft>
              <a:buClr>
                <a:srgbClr val="434343"/>
              </a:buClr>
              <a:buSzPct val="100000"/>
              <a:buFont typeface="Arial"/>
            </a:pPr>
            <a:r>
              <a:rPr lang="en" sz="1700">
                <a:solidFill>
                  <a:srgbClr val="434343"/>
                </a:solidFill>
                <a:latin typeface="Arial"/>
                <a:ea typeface="Arial"/>
                <a:cs typeface="Arial"/>
                <a:sym typeface="Arial"/>
              </a:rPr>
              <a:t>Reasons offered by DoC seems to be a reference to Constitutional Court judgment in </a:t>
            </a:r>
            <a:r>
              <a:rPr lang="en" sz="1700" b="1" i="1">
                <a:solidFill>
                  <a:srgbClr val="434343"/>
                </a:solidFill>
                <a:latin typeface="Arial"/>
                <a:ea typeface="Arial"/>
                <a:cs typeface="Arial"/>
                <a:sym typeface="Arial"/>
              </a:rPr>
              <a:t>Print Media (2012):</a:t>
            </a:r>
          </a:p>
          <a:p>
            <a:pPr lvl="0" rtl="0">
              <a:lnSpc>
                <a:spcPct val="115000"/>
              </a:lnSpc>
              <a:spcBef>
                <a:spcPts val="0"/>
              </a:spcBef>
              <a:spcAft>
                <a:spcPts val="0"/>
              </a:spcAft>
              <a:buNone/>
            </a:pPr>
            <a:endParaRPr sz="1700" b="1" i="1">
              <a:solidFill>
                <a:srgbClr val="434343"/>
              </a:solidFill>
              <a:latin typeface="Arial"/>
              <a:ea typeface="Arial"/>
              <a:cs typeface="Arial"/>
              <a:sym typeface="Arial"/>
            </a:endParaRPr>
          </a:p>
          <a:p>
            <a:pPr marL="0" lvl="0" indent="0" algn="just" rtl="0">
              <a:lnSpc>
                <a:spcPct val="115000"/>
              </a:lnSpc>
              <a:spcBef>
                <a:spcPts val="0"/>
              </a:spcBef>
              <a:spcAft>
                <a:spcPts val="0"/>
              </a:spcAft>
              <a:buNone/>
            </a:pPr>
            <a:r>
              <a:rPr lang="en" sz="1700" i="1">
                <a:solidFill>
                  <a:srgbClr val="434343"/>
                </a:solidFill>
                <a:latin typeface="Arial"/>
                <a:ea typeface="Arial"/>
                <a:cs typeface="Arial"/>
                <a:sym typeface="Arial"/>
              </a:rPr>
              <a:t>“Section 18(3)(b) has been revised to remedy th</a:t>
            </a:r>
            <a:r>
              <a:rPr lang="en" sz="1700" b="1" i="1">
                <a:solidFill>
                  <a:srgbClr val="434343"/>
                </a:solidFill>
                <a:latin typeface="Arial"/>
                <a:ea typeface="Arial"/>
                <a:cs typeface="Arial"/>
                <a:sym typeface="Arial"/>
              </a:rPr>
              <a:t>e vagueness thereof which resulted in the provision being deemed to be unconstitutional</a:t>
            </a:r>
            <a:r>
              <a:rPr lang="en" sz="1700" i="1">
                <a:solidFill>
                  <a:srgbClr val="434343"/>
                </a:solidFill>
                <a:latin typeface="Arial"/>
                <a:ea typeface="Arial"/>
                <a:cs typeface="Arial"/>
                <a:sym typeface="Arial"/>
              </a:rPr>
              <a:t>, as a result it only makes reference to “explicit violent sexual conduct” in order to distinguish the “XX” category from the “X18” voluntary sex category.” </a:t>
            </a:r>
          </a:p>
          <a:p>
            <a:pPr marL="0" lvl="0" indent="0" algn="just" rtl="0">
              <a:lnSpc>
                <a:spcPct val="115000"/>
              </a:lnSpc>
              <a:spcBef>
                <a:spcPts val="0"/>
              </a:spcBef>
              <a:spcAft>
                <a:spcPts val="0"/>
              </a:spcAft>
              <a:buNone/>
            </a:pPr>
            <a:endParaRPr sz="1700" i="1">
              <a:solidFill>
                <a:srgbClr val="434343"/>
              </a:solidFill>
              <a:latin typeface="Arial"/>
              <a:ea typeface="Arial"/>
              <a:cs typeface="Arial"/>
              <a:sym typeface="Arial"/>
            </a:endParaRPr>
          </a:p>
          <a:p>
            <a:pPr marL="457200" lvl="0" indent="-228600" rtl="0">
              <a:lnSpc>
                <a:spcPct val="115000"/>
              </a:lnSpc>
              <a:spcBef>
                <a:spcPts val="0"/>
              </a:spcBef>
              <a:spcAft>
                <a:spcPts val="0"/>
              </a:spcAft>
              <a:buClr>
                <a:srgbClr val="434343"/>
              </a:buClr>
            </a:pPr>
            <a:r>
              <a:rPr lang="en" sz="1700">
                <a:solidFill>
                  <a:srgbClr val="434343"/>
                </a:solidFill>
                <a:latin typeface="Arial"/>
                <a:ea typeface="Arial"/>
                <a:cs typeface="Arial"/>
                <a:sym typeface="Arial"/>
              </a:rPr>
              <a:t>Only the </a:t>
            </a:r>
            <a:r>
              <a:rPr lang="en" sz="1700" i="1">
                <a:solidFill>
                  <a:srgbClr val="434343"/>
                </a:solidFill>
                <a:latin typeface="Arial"/>
                <a:ea typeface="Arial"/>
                <a:cs typeface="Arial"/>
                <a:sym typeface="Arial"/>
              </a:rPr>
              <a:t>minority</a:t>
            </a:r>
            <a:r>
              <a:rPr lang="en" sz="1700">
                <a:solidFill>
                  <a:srgbClr val="434343"/>
                </a:solidFill>
                <a:latin typeface="Arial"/>
                <a:ea typeface="Arial"/>
                <a:cs typeface="Arial"/>
                <a:sym typeface="Arial"/>
              </a:rPr>
              <a:t> judgment considered the vagueness and overbroadness of the aforementioned phrases.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0" y="487025"/>
            <a:ext cx="8721900" cy="1106700"/>
          </a:xfrm>
          <a:prstGeom prst="rect">
            <a:avLst/>
          </a:prstGeom>
        </p:spPr>
        <p:txBody>
          <a:bodyPr lIns="91425" tIns="91425" rIns="91425" bIns="91425" anchor="t" anchorCtr="0">
            <a:noAutofit/>
          </a:bodyPr>
          <a:lstStyle/>
          <a:p>
            <a:pPr lvl="0">
              <a:spcBef>
                <a:spcPts val="0"/>
              </a:spcBef>
              <a:buClr>
                <a:schemeClr val="dk2"/>
              </a:buClr>
              <a:buSzPct val="36666"/>
              <a:buFont typeface="Arial"/>
              <a:buNone/>
            </a:pPr>
            <a:r>
              <a:rPr lang="en">
                <a:solidFill>
                  <a:srgbClr val="F1C232"/>
                </a:solidFill>
              </a:rPr>
              <a:t>7. Provisions that serve important and legitimate government purposes - continued</a:t>
            </a:r>
          </a:p>
          <a:p>
            <a:pPr lvl="0">
              <a:spcBef>
                <a:spcPts val="0"/>
              </a:spcBef>
              <a:buClr>
                <a:schemeClr val="dk2"/>
              </a:buClr>
              <a:buSzPct val="36666"/>
              <a:buFont typeface="Arial"/>
              <a:buNone/>
            </a:pPr>
            <a:endParaRPr/>
          </a:p>
          <a:p>
            <a:pPr lvl="0">
              <a:spcBef>
                <a:spcPts val="0"/>
              </a:spcBef>
              <a:buNone/>
            </a:pPr>
            <a:endParaRPr/>
          </a:p>
        </p:txBody>
      </p:sp>
      <p:sp>
        <p:nvSpPr>
          <p:cNvPr id="176" name="Shape 176"/>
          <p:cNvSpPr txBox="1">
            <a:spLocks noGrp="1"/>
          </p:cNvSpPr>
          <p:nvPr>
            <p:ph type="body" idx="1"/>
          </p:nvPr>
        </p:nvSpPr>
        <p:spPr>
          <a:xfrm>
            <a:off x="-38999" y="1767600"/>
            <a:ext cx="8799900" cy="3002400"/>
          </a:xfrm>
          <a:prstGeom prst="rect">
            <a:avLst/>
          </a:prstGeom>
        </p:spPr>
        <p:txBody>
          <a:bodyPr lIns="91425" tIns="91425" rIns="91425" bIns="91425" anchor="t" anchorCtr="0">
            <a:noAutofit/>
          </a:bodyPr>
          <a:lstStyle/>
          <a:p>
            <a:pPr marL="457200" lvl="0" indent="-228600" rtl="0">
              <a:spcBef>
                <a:spcPts val="0"/>
              </a:spcBef>
              <a:spcAft>
                <a:spcPts val="0"/>
              </a:spcAft>
              <a:buClr>
                <a:srgbClr val="434343"/>
              </a:buClr>
            </a:pPr>
            <a:r>
              <a:rPr lang="en">
                <a:solidFill>
                  <a:srgbClr val="434343"/>
                </a:solidFill>
              </a:rPr>
              <a:t>The </a:t>
            </a:r>
            <a:r>
              <a:rPr lang="en" sz="1700">
                <a:solidFill>
                  <a:srgbClr val="434343"/>
                </a:solidFill>
                <a:latin typeface="Arial"/>
                <a:ea typeface="Arial"/>
                <a:cs typeface="Arial"/>
                <a:sym typeface="Arial"/>
              </a:rPr>
              <a:t>majority found it unnecessary to decide the point and therefore did not make any finding on vagueness or overbroadness.</a:t>
            </a:r>
          </a:p>
          <a:p>
            <a:pPr lvl="0" rtl="0">
              <a:spcBef>
                <a:spcPts val="0"/>
              </a:spcBef>
              <a:spcAft>
                <a:spcPts val="0"/>
              </a:spcAft>
              <a:buNone/>
            </a:pPr>
            <a:endParaRPr sz="1700">
              <a:solidFill>
                <a:srgbClr val="434343"/>
              </a:solidFill>
              <a:latin typeface="Arial"/>
              <a:ea typeface="Arial"/>
              <a:cs typeface="Arial"/>
              <a:sym typeface="Arial"/>
            </a:endParaRPr>
          </a:p>
          <a:p>
            <a:pPr marL="457200" lvl="0" indent="-336550" rtl="0">
              <a:spcBef>
                <a:spcPts val="0"/>
              </a:spcBef>
              <a:spcAft>
                <a:spcPts val="1000"/>
              </a:spcAft>
              <a:buClr>
                <a:srgbClr val="434343"/>
              </a:buClr>
              <a:buSzPct val="100000"/>
            </a:pPr>
            <a:r>
              <a:rPr lang="en" sz="1700">
                <a:solidFill>
                  <a:srgbClr val="434343"/>
                </a:solidFill>
                <a:latin typeface="Arial"/>
                <a:ea typeface="Arial"/>
                <a:cs typeface="Arial"/>
                <a:sym typeface="Arial"/>
              </a:rPr>
              <a:t>The minority’s own answer to the supposed vagueness was that “substantial redrafting is required” and “[it] is up to the legislature to rethink the classification scheme.”</a:t>
            </a:r>
          </a:p>
          <a:p>
            <a:pPr lvl="0">
              <a:spcBef>
                <a:spcPts val="1000"/>
              </a:spcBef>
              <a:buNone/>
            </a:pPr>
            <a:endParaRPr sz="1700">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0" y="453925"/>
            <a:ext cx="8721900" cy="1384200"/>
          </a:xfrm>
          <a:prstGeom prst="rect">
            <a:avLst/>
          </a:prstGeom>
        </p:spPr>
        <p:txBody>
          <a:bodyPr lIns="91425" tIns="91425" rIns="91425" bIns="91425" anchor="t" anchorCtr="0">
            <a:noAutofit/>
          </a:bodyPr>
          <a:lstStyle/>
          <a:p>
            <a:pPr lvl="0">
              <a:spcBef>
                <a:spcPts val="0"/>
              </a:spcBef>
              <a:buClr>
                <a:schemeClr val="dk2"/>
              </a:buClr>
              <a:buSzPct val="36666"/>
              <a:buFont typeface="Arial"/>
              <a:buNone/>
            </a:pPr>
            <a:r>
              <a:rPr lang="en">
                <a:solidFill>
                  <a:srgbClr val="F1C232"/>
                </a:solidFill>
              </a:rPr>
              <a:t>7. Provisions that serve important and legitimate government purposes - continued</a:t>
            </a:r>
          </a:p>
          <a:p>
            <a:pPr lvl="0">
              <a:spcBef>
                <a:spcPts val="0"/>
              </a:spcBef>
              <a:buClr>
                <a:schemeClr val="dk2"/>
              </a:buClr>
              <a:buSzPct val="36666"/>
              <a:buFont typeface="Arial"/>
              <a:buNone/>
            </a:pPr>
            <a:endParaRPr/>
          </a:p>
          <a:p>
            <a:pPr lvl="0">
              <a:spcBef>
                <a:spcPts val="0"/>
              </a:spcBef>
              <a:buClr>
                <a:schemeClr val="dk2"/>
              </a:buClr>
              <a:buSzPct val="36666"/>
              <a:buFont typeface="Arial"/>
              <a:buNone/>
            </a:pPr>
            <a:endParaRPr/>
          </a:p>
          <a:p>
            <a:pPr lvl="0">
              <a:spcBef>
                <a:spcPts val="0"/>
              </a:spcBef>
              <a:buNone/>
            </a:pPr>
            <a:endParaRPr/>
          </a:p>
        </p:txBody>
      </p:sp>
      <p:sp>
        <p:nvSpPr>
          <p:cNvPr id="182" name="Shape 182"/>
          <p:cNvSpPr txBox="1">
            <a:spLocks noGrp="1"/>
          </p:cNvSpPr>
          <p:nvPr>
            <p:ph type="body" idx="1"/>
          </p:nvPr>
        </p:nvSpPr>
        <p:spPr>
          <a:xfrm>
            <a:off x="0" y="1838125"/>
            <a:ext cx="8721900" cy="3002400"/>
          </a:xfrm>
          <a:prstGeom prst="rect">
            <a:avLst/>
          </a:prstGeom>
        </p:spPr>
        <p:txBody>
          <a:bodyPr lIns="91425" tIns="91425" rIns="91425" bIns="91425" anchor="t" anchorCtr="0">
            <a:noAutofit/>
          </a:bodyPr>
          <a:lstStyle/>
          <a:p>
            <a:pPr marL="457200" lvl="0" indent="-381000" rtl="0">
              <a:spcBef>
                <a:spcPts val="0"/>
              </a:spcBef>
              <a:buClr>
                <a:srgbClr val="434343"/>
              </a:buClr>
              <a:buSzPct val="109090"/>
              <a:buFont typeface="Arial"/>
            </a:pPr>
            <a:r>
              <a:rPr lang="en" sz="2200" b="1" u="sng">
                <a:solidFill>
                  <a:srgbClr val="434343"/>
                </a:solidFill>
                <a:latin typeface="Arial"/>
                <a:ea typeface="Arial"/>
                <a:cs typeface="Arial"/>
                <a:sym typeface="Arial"/>
              </a:rPr>
              <a:t>Conclusion</a:t>
            </a:r>
            <a:r>
              <a:rPr lang="en" sz="2400" b="1" u="sng">
                <a:solidFill>
                  <a:srgbClr val="434343"/>
                </a:solidFill>
                <a:latin typeface="Arial"/>
                <a:ea typeface="Arial"/>
                <a:cs typeface="Arial"/>
                <a:sym typeface="Arial"/>
              </a:rPr>
              <a:t>:</a:t>
            </a:r>
          </a:p>
          <a:p>
            <a:pPr marL="457200" lvl="0" indent="0" rtl="0">
              <a:spcBef>
                <a:spcPts val="0"/>
              </a:spcBef>
              <a:buNone/>
            </a:pPr>
            <a:r>
              <a:rPr lang="en" sz="1700">
                <a:solidFill>
                  <a:srgbClr val="434343"/>
                </a:solidFill>
                <a:latin typeface="Arial"/>
                <a:ea typeface="Arial"/>
                <a:cs typeface="Arial"/>
                <a:sym typeface="Arial"/>
              </a:rPr>
              <a:t>The Bill of Rights does not demand the deletion of provisions that may be difficult to interpret and define. Where those provisions serve important and legitimate government purposes, as we have shown above, the task of the state (in discharging its constitutional obligations to the public and in the public interest) is to do the drafting work necessary to provide clear meaning to these provisions. Mere capitulation cannot be the answer. This would amount to letting the people of South Africa down and result in an injustice.</a:t>
            </a:r>
          </a:p>
          <a:p>
            <a:pPr lvl="0" rtl="0">
              <a:spcBef>
                <a:spcPts val="0"/>
              </a:spcBef>
              <a:buNone/>
            </a:pPr>
            <a:endParaRPr>
              <a:solidFill>
                <a:srgbClr val="434343"/>
              </a:solidFill>
            </a:endParaRPr>
          </a:p>
          <a:p>
            <a:pPr lvl="0">
              <a:spcBef>
                <a:spcPts val="0"/>
              </a:spcBef>
              <a:buNone/>
            </a:pPr>
            <a:endParaRPr>
              <a:solidFill>
                <a:srgbClr val="434343"/>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0" y="395175"/>
            <a:ext cx="8721600" cy="711000"/>
          </a:xfrm>
          <a:prstGeom prst="rect">
            <a:avLst/>
          </a:prstGeom>
        </p:spPr>
        <p:txBody>
          <a:bodyPr lIns="91425" tIns="91425" rIns="91425" bIns="91425" anchor="t" anchorCtr="0">
            <a:noAutofit/>
          </a:bodyPr>
          <a:lstStyle/>
          <a:p>
            <a:pPr lvl="0" algn="l" rtl="0">
              <a:spcBef>
                <a:spcPts val="0"/>
              </a:spcBef>
              <a:buNone/>
            </a:pPr>
            <a:r>
              <a:rPr lang="en" sz="3000">
                <a:solidFill>
                  <a:srgbClr val="F1C232"/>
                </a:solidFill>
              </a:rPr>
              <a:t>Table of Contents</a:t>
            </a:r>
          </a:p>
          <a:p>
            <a:pPr lvl="0" algn="r" rtl="0">
              <a:spcBef>
                <a:spcPts val="0"/>
              </a:spcBef>
              <a:buNone/>
            </a:pPr>
            <a:endParaRPr sz="3000"/>
          </a:p>
          <a:p>
            <a:pPr lvl="0">
              <a:spcBef>
                <a:spcPts val="0"/>
              </a:spcBef>
              <a:buNone/>
            </a:pPr>
            <a:endParaRPr sz="3000"/>
          </a:p>
        </p:txBody>
      </p:sp>
      <p:sp>
        <p:nvSpPr>
          <p:cNvPr id="79" name="Shape 79"/>
          <p:cNvSpPr txBox="1">
            <a:spLocks noGrp="1"/>
          </p:cNvSpPr>
          <p:nvPr>
            <p:ph type="subTitle" idx="1"/>
          </p:nvPr>
        </p:nvSpPr>
        <p:spPr>
          <a:xfrm>
            <a:off x="0" y="946750"/>
            <a:ext cx="8721600" cy="3374100"/>
          </a:xfrm>
          <a:prstGeom prst="rect">
            <a:avLst/>
          </a:prstGeom>
        </p:spPr>
        <p:txBody>
          <a:bodyPr lIns="91425" tIns="91425" rIns="91425" bIns="91425" anchor="b" anchorCtr="0">
            <a:noAutofit/>
          </a:bodyPr>
          <a:lstStyle/>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Introduction</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Protection of human dignity</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Balancing competing rights and interests</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Policy consideration: Protection from harm</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Proposed response of Parliament</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Preventing a lacuna in the law</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Provisions that serve important and legitimate government purposes </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The importance of specifying measures to protect children</a:t>
            </a:r>
          </a:p>
          <a:p>
            <a:pPr marL="457200" lvl="0" indent="-336550" rtl="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Obtaining access to identities of users of “X18” material</a:t>
            </a:r>
          </a:p>
          <a:p>
            <a:pPr marL="457200" lvl="0" indent="-336550">
              <a:lnSpc>
                <a:spcPct val="115000"/>
              </a:lnSpc>
              <a:spcBef>
                <a:spcPts val="0"/>
              </a:spcBef>
              <a:buClr>
                <a:srgbClr val="434343"/>
              </a:buClr>
              <a:buSzPct val="100000"/>
              <a:buFont typeface="Arial"/>
              <a:buAutoNum type="arabicPeriod"/>
            </a:pPr>
            <a:r>
              <a:rPr lang="en" sz="1700">
                <a:solidFill>
                  <a:srgbClr val="434343"/>
                </a:solidFill>
                <a:latin typeface="Arial"/>
                <a:ea typeface="Arial"/>
                <a:cs typeface="Arial"/>
                <a:sym typeface="Arial"/>
              </a:rPr>
              <a:t>Annexure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575950"/>
            <a:ext cx="8721900" cy="1127700"/>
          </a:xfrm>
          <a:prstGeom prst="rect">
            <a:avLst/>
          </a:prstGeom>
        </p:spPr>
        <p:txBody>
          <a:bodyPr lIns="91425" tIns="91425" rIns="91425" bIns="91425" anchor="t" anchorCtr="0">
            <a:noAutofit/>
          </a:bodyPr>
          <a:lstStyle/>
          <a:p>
            <a:pPr lvl="0">
              <a:spcBef>
                <a:spcPts val="0"/>
              </a:spcBef>
              <a:buNone/>
            </a:pPr>
            <a:r>
              <a:rPr lang="en">
                <a:solidFill>
                  <a:srgbClr val="F1C232"/>
                </a:solidFill>
              </a:rPr>
              <a:t>8. The importance of specifying measures to protect children</a:t>
            </a:r>
          </a:p>
        </p:txBody>
      </p:sp>
      <p:sp>
        <p:nvSpPr>
          <p:cNvPr id="188" name="Shape 188"/>
          <p:cNvSpPr txBox="1">
            <a:spLocks noGrp="1"/>
          </p:cNvSpPr>
          <p:nvPr>
            <p:ph type="body" idx="1"/>
          </p:nvPr>
        </p:nvSpPr>
        <p:spPr>
          <a:xfrm>
            <a:off x="-4949" y="1703650"/>
            <a:ext cx="8731800" cy="3002400"/>
          </a:xfrm>
          <a:prstGeom prst="rect">
            <a:avLst/>
          </a:prstGeom>
        </p:spPr>
        <p:txBody>
          <a:bodyPr lIns="91425" tIns="91425" rIns="91425" bIns="91425" anchor="t" anchorCtr="0">
            <a:noAutofit/>
          </a:bodyPr>
          <a:lstStyle/>
          <a:p>
            <a:pPr marL="457200" lvl="0" indent="-336550" rtl="0">
              <a:spcBef>
                <a:spcPts val="1000"/>
              </a:spcBef>
              <a:buClr>
                <a:srgbClr val="434343"/>
              </a:buClr>
              <a:buSzPct val="100000"/>
              <a:buFont typeface="Arial"/>
            </a:pPr>
            <a:r>
              <a:rPr lang="en" sz="1700" b="1">
                <a:solidFill>
                  <a:srgbClr val="434343"/>
                </a:solidFill>
                <a:latin typeface="Arial"/>
                <a:ea typeface="Arial"/>
                <a:cs typeface="Arial"/>
                <a:sym typeface="Arial"/>
              </a:rPr>
              <a:t>Section 24(3)(a)</a:t>
            </a:r>
          </a:p>
          <a:p>
            <a:pPr marL="914400" lvl="0" indent="-336550" rtl="0">
              <a:spcBef>
                <a:spcPts val="1000"/>
              </a:spcBef>
              <a:buClr>
                <a:srgbClr val="434343"/>
              </a:buClr>
              <a:buSzPct val="100000"/>
              <a:buFont typeface="Arial"/>
              <a:buChar char="-"/>
            </a:pPr>
            <a:r>
              <a:rPr lang="en" sz="1700">
                <a:solidFill>
                  <a:srgbClr val="434343"/>
                </a:solidFill>
                <a:latin typeface="Arial"/>
                <a:ea typeface="Arial"/>
                <a:cs typeface="Arial"/>
                <a:sym typeface="Arial"/>
              </a:rPr>
              <a:t>The Act should contain the detailed measures that will satisfy the FPB or should provide that the Amendment Act will not enter into force until such time as final measures have been published by way of Regulation.</a:t>
            </a:r>
          </a:p>
          <a:p>
            <a:pPr marL="914400" lvl="0" indent="-336550" rtl="0">
              <a:spcBef>
                <a:spcPts val="1000"/>
              </a:spcBef>
              <a:buClr>
                <a:srgbClr val="434343"/>
              </a:buClr>
              <a:buSzPct val="100000"/>
              <a:buFont typeface="Arial"/>
              <a:buChar char="-"/>
            </a:pPr>
            <a:r>
              <a:rPr lang="en" sz="1700">
                <a:solidFill>
                  <a:srgbClr val="434343"/>
                </a:solidFill>
                <a:latin typeface="Arial"/>
                <a:ea typeface="Arial"/>
                <a:cs typeface="Arial"/>
                <a:sym typeface="Arial"/>
              </a:rPr>
              <a:t>The measures chosen should be effective in achieving the aim of ensuring that children will not be able to obtain online access to material containing explicit sexual conduct.</a:t>
            </a:r>
          </a:p>
          <a:p>
            <a:pPr marL="1371600" lvl="0" indent="-336550" rtl="0">
              <a:spcBef>
                <a:spcPts val="1000"/>
              </a:spcBef>
              <a:buClr>
                <a:srgbClr val="434343"/>
              </a:buClr>
              <a:buSzPct val="100000"/>
              <a:buFont typeface="Arial"/>
              <a:buChar char="❏"/>
            </a:pPr>
            <a:r>
              <a:rPr lang="en" sz="1700">
                <a:solidFill>
                  <a:srgbClr val="434343"/>
                </a:solidFill>
                <a:latin typeface="Arial"/>
                <a:ea typeface="Arial"/>
                <a:cs typeface="Arial"/>
                <a:sym typeface="Arial"/>
              </a:rPr>
              <a:t>Measures to counter identity fraud by children</a:t>
            </a:r>
          </a:p>
          <a:p>
            <a:pPr marL="1371600" lvl="0" indent="-336550" rtl="0">
              <a:spcBef>
                <a:spcPts val="1000"/>
              </a:spcBef>
              <a:buClr>
                <a:srgbClr val="434343"/>
              </a:buClr>
              <a:buSzPct val="100000"/>
              <a:buFont typeface="Arial"/>
              <a:buChar char="❏"/>
            </a:pPr>
            <a:r>
              <a:rPr lang="en" sz="1700">
                <a:solidFill>
                  <a:srgbClr val="434343"/>
                </a:solidFill>
                <a:latin typeface="Arial"/>
                <a:ea typeface="Arial"/>
                <a:cs typeface="Arial"/>
                <a:sym typeface="Arial"/>
              </a:rPr>
              <a:t>Measures similar to s 24(2)(a)</a:t>
            </a:r>
          </a:p>
          <a:p>
            <a:pPr marL="457200" lvl="0" indent="0">
              <a:spcBef>
                <a:spcPts val="1000"/>
              </a:spcBef>
              <a:buNone/>
            </a:pPr>
            <a:endParaRPr sz="1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0" y="463425"/>
            <a:ext cx="8731800" cy="1019700"/>
          </a:xfrm>
          <a:prstGeom prst="rect">
            <a:avLst/>
          </a:prstGeom>
        </p:spPr>
        <p:txBody>
          <a:bodyPr lIns="91425" tIns="91425" rIns="91425" bIns="91425" anchor="t" anchorCtr="0">
            <a:noAutofit/>
          </a:bodyPr>
          <a:lstStyle/>
          <a:p>
            <a:pPr lvl="0">
              <a:spcBef>
                <a:spcPts val="0"/>
              </a:spcBef>
              <a:buNone/>
            </a:pPr>
            <a:r>
              <a:rPr lang="en">
                <a:solidFill>
                  <a:srgbClr val="F1C232"/>
                </a:solidFill>
              </a:rPr>
              <a:t>9. Obtaining access to identities of users of “X18” material</a:t>
            </a:r>
          </a:p>
        </p:txBody>
      </p:sp>
      <p:sp>
        <p:nvSpPr>
          <p:cNvPr id="194" name="Shape 194"/>
          <p:cNvSpPr txBox="1">
            <a:spLocks noGrp="1"/>
          </p:cNvSpPr>
          <p:nvPr>
            <p:ph type="body" idx="1"/>
          </p:nvPr>
        </p:nvSpPr>
        <p:spPr>
          <a:xfrm>
            <a:off x="0" y="1595775"/>
            <a:ext cx="8731800" cy="3345300"/>
          </a:xfrm>
          <a:prstGeom prst="rect">
            <a:avLst/>
          </a:prstGeom>
        </p:spPr>
        <p:txBody>
          <a:bodyPr lIns="91425" tIns="91425" rIns="91425" bIns="91425" anchor="t" anchorCtr="0">
            <a:noAutofit/>
          </a:bodyPr>
          <a:lstStyle/>
          <a:p>
            <a:pPr marL="457200" lvl="0" indent="-336550" rtl="0">
              <a:spcBef>
                <a:spcPts val="1000"/>
              </a:spcBef>
              <a:buClr>
                <a:srgbClr val="434343"/>
              </a:buClr>
              <a:buSzPct val="100000"/>
              <a:buFont typeface="Arial"/>
              <a:buChar char="●"/>
            </a:pPr>
            <a:r>
              <a:rPr lang="en" sz="1700" b="1">
                <a:solidFill>
                  <a:srgbClr val="434343"/>
                </a:solidFill>
                <a:latin typeface="Arial"/>
                <a:ea typeface="Arial"/>
                <a:cs typeface="Arial"/>
                <a:sym typeface="Arial"/>
              </a:rPr>
              <a:t>S 24(3)(g):</a:t>
            </a:r>
            <a:r>
              <a:rPr lang="en" sz="1700">
                <a:solidFill>
                  <a:srgbClr val="434343"/>
                </a:solidFill>
                <a:latin typeface="Arial"/>
                <a:ea typeface="Arial"/>
                <a:cs typeface="Arial"/>
                <a:sym typeface="Arial"/>
              </a:rPr>
              <a:t> </a:t>
            </a:r>
          </a:p>
          <a:p>
            <a:pPr marL="914400" lvl="0" indent="-336550" rtl="0">
              <a:spcBef>
                <a:spcPts val="1000"/>
              </a:spcBef>
              <a:buClr>
                <a:srgbClr val="434343"/>
              </a:buClr>
              <a:buSzPct val="100000"/>
              <a:buFont typeface="Arial"/>
              <a:buChar char="-"/>
            </a:pPr>
            <a:r>
              <a:rPr lang="en" sz="1700">
                <a:solidFill>
                  <a:srgbClr val="434343"/>
                </a:solidFill>
                <a:latin typeface="Arial"/>
                <a:ea typeface="Arial"/>
                <a:cs typeface="Arial"/>
                <a:sym typeface="Arial"/>
              </a:rPr>
              <a:t>Due to the current academic research regarding the harmful effects to exposure to pornography on persons with a proclivity to violence and secondary effects (real risk of harm) for people with whom they come into contact, the CEO should be entitled to obtain a copy of registers annually (and going back up to three years) to cross-reference these registers to:</a:t>
            </a:r>
          </a:p>
          <a:p>
            <a:pPr marL="1371600" lvl="1" indent="-336550" rtl="0">
              <a:lnSpc>
                <a:spcPct val="100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The National Register for Sex Offenders; and</a:t>
            </a:r>
          </a:p>
          <a:p>
            <a:pPr marL="1371600" lvl="1" indent="-336550" rtl="0">
              <a:lnSpc>
                <a:spcPct val="100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The criminal records i.r.o. Persons convicted of violent crimes.</a:t>
            </a:r>
          </a:p>
          <a:p>
            <a:pPr marL="457200" lvl="0" indent="0" rtl="0">
              <a:spcBef>
                <a:spcPts val="1000"/>
              </a:spcBef>
              <a:buNone/>
            </a:pPr>
            <a:endParaRPr sz="1700">
              <a:solidFill>
                <a:srgbClr val="434343"/>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2400250" y="591325"/>
            <a:ext cx="6321600" cy="635400"/>
          </a:xfrm>
          <a:prstGeom prst="rect">
            <a:avLst/>
          </a:prstGeom>
        </p:spPr>
        <p:txBody>
          <a:bodyPr lIns="91425" tIns="91425" rIns="91425" bIns="91425" anchor="t" anchorCtr="0">
            <a:noAutofit/>
          </a:bodyPr>
          <a:lstStyle/>
          <a:p>
            <a:pPr marL="3200400" lvl="0" indent="0" algn="r">
              <a:spcBef>
                <a:spcPts val="0"/>
              </a:spcBef>
              <a:buNone/>
            </a:pPr>
            <a:r>
              <a:rPr lang="en" sz="3600">
                <a:solidFill>
                  <a:srgbClr val="F1C232"/>
                </a:solidFill>
              </a:rPr>
              <a:t>THANK YOU</a:t>
            </a:r>
          </a:p>
        </p:txBody>
      </p:sp>
      <p:sp>
        <p:nvSpPr>
          <p:cNvPr id="200" name="Shape 200"/>
          <p:cNvSpPr txBox="1">
            <a:spLocks noGrp="1"/>
          </p:cNvSpPr>
          <p:nvPr>
            <p:ph type="body" idx="1"/>
          </p:nvPr>
        </p:nvSpPr>
        <p:spPr>
          <a:xfrm>
            <a:off x="2400262" y="1979650"/>
            <a:ext cx="6321600" cy="3002399"/>
          </a:xfrm>
          <a:prstGeom prst="rect">
            <a:avLst/>
          </a:prstGeom>
        </p:spPr>
        <p:txBody>
          <a:bodyPr lIns="91425" tIns="91425" rIns="91425" bIns="91425" anchor="t" anchorCtr="0">
            <a:noAutofit/>
          </a:bodyPr>
          <a:lstStyle/>
          <a:p>
            <a:pPr lvl="0">
              <a:spcBef>
                <a:spcPts val="0"/>
              </a:spcBef>
              <a:buNone/>
            </a:pPr>
            <a:endParaRPr/>
          </a:p>
          <a:p>
            <a:pPr lvl="0" indent="457200" algn="l">
              <a:spcBef>
                <a:spcPts val="0"/>
              </a:spcBef>
              <a:buNone/>
            </a:pPr>
            <a:endParaRPr sz="4800">
              <a:solidFill>
                <a:srgbClr val="F1C23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00" y="378100"/>
            <a:ext cx="8784600" cy="689400"/>
          </a:xfrm>
          <a:prstGeom prst="rect">
            <a:avLst/>
          </a:prstGeom>
        </p:spPr>
        <p:txBody>
          <a:bodyPr lIns="91425" tIns="91425" rIns="91425" bIns="91425" anchor="t" anchorCtr="0">
            <a:noAutofit/>
          </a:bodyPr>
          <a:lstStyle/>
          <a:p>
            <a:pPr marL="457200" lvl="0" indent="-419100" algn="l">
              <a:spcBef>
                <a:spcPts val="0"/>
              </a:spcBef>
              <a:buClr>
                <a:srgbClr val="F1C232"/>
              </a:buClr>
              <a:buSzPct val="100000"/>
              <a:buAutoNum type="arabicPeriod"/>
            </a:pPr>
            <a:r>
              <a:rPr lang="en" sz="3000">
                <a:solidFill>
                  <a:srgbClr val="F1C232"/>
                </a:solidFill>
              </a:rPr>
              <a:t>Introduction</a:t>
            </a:r>
          </a:p>
        </p:txBody>
      </p:sp>
      <p:sp>
        <p:nvSpPr>
          <p:cNvPr id="85" name="Shape 85"/>
          <p:cNvSpPr txBox="1">
            <a:spLocks noGrp="1"/>
          </p:cNvSpPr>
          <p:nvPr>
            <p:ph type="subTitle" idx="1"/>
          </p:nvPr>
        </p:nvSpPr>
        <p:spPr>
          <a:xfrm>
            <a:off x="100" y="1212400"/>
            <a:ext cx="8784600" cy="3801000"/>
          </a:xfrm>
          <a:prstGeom prst="rect">
            <a:avLst/>
          </a:prstGeom>
        </p:spPr>
        <p:txBody>
          <a:bodyPr lIns="91425" tIns="91425" rIns="91425" bIns="91425" anchor="t" anchorCtr="0">
            <a:noAutofit/>
          </a:bodyPr>
          <a:lstStyle/>
          <a:p>
            <a:pPr marL="4572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Cause For Justice is a non-profit human rights and public interest organisation founded to advance constitutional justice in South Africa, through participation in the legislative process and governmental decision-making structures, litigation and creating public awareness. </a:t>
            </a:r>
          </a:p>
          <a:p>
            <a:pPr lvl="0" algn="just" rtl="0">
              <a:lnSpc>
                <a:spcPct val="115000"/>
              </a:lnSpc>
              <a:spcBef>
                <a:spcPts val="0"/>
              </a:spcBef>
              <a:buNone/>
            </a:pPr>
            <a:endParaRPr sz="1700">
              <a:solidFill>
                <a:srgbClr val="434343"/>
              </a:solidFill>
              <a:latin typeface="Arial"/>
              <a:ea typeface="Arial"/>
              <a:cs typeface="Arial"/>
              <a:sym typeface="Arial"/>
            </a:endParaRPr>
          </a:p>
          <a:p>
            <a:pPr marL="4572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ICASA // Starsat (TopTV) judicial review case: 2013 - 2015</a:t>
            </a:r>
          </a:p>
          <a:p>
            <a:pPr marL="9144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CFJ was one of three applicants. </a:t>
            </a:r>
          </a:p>
          <a:p>
            <a:pPr lvl="0" algn="just" rtl="0">
              <a:lnSpc>
                <a:spcPct val="115000"/>
              </a:lnSpc>
              <a:spcBef>
                <a:spcPts val="0"/>
              </a:spcBef>
              <a:buNone/>
            </a:pPr>
            <a:endParaRPr sz="1700">
              <a:solidFill>
                <a:srgbClr val="434343"/>
              </a:solidFill>
              <a:latin typeface="Arial"/>
              <a:ea typeface="Arial"/>
              <a:cs typeface="Arial"/>
              <a:sym typeface="Arial"/>
            </a:endParaRPr>
          </a:p>
          <a:p>
            <a:pPr marL="4572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FPB Draft Online Content Regulation Policy: CFJ made submissions during 2015;</a:t>
            </a:r>
          </a:p>
          <a:p>
            <a:pPr lvl="0" algn="just" rtl="0">
              <a:lnSpc>
                <a:spcPct val="115000"/>
              </a:lnSpc>
              <a:spcBef>
                <a:spcPts val="0"/>
              </a:spcBef>
              <a:buNone/>
            </a:pPr>
            <a:endParaRPr sz="1700">
              <a:solidFill>
                <a:srgbClr val="434343"/>
              </a:solidFill>
              <a:latin typeface="Arial"/>
              <a:ea typeface="Arial"/>
              <a:cs typeface="Arial"/>
              <a:sym typeface="Arial"/>
            </a:endParaRPr>
          </a:p>
          <a:p>
            <a:pPr marL="4572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SALRC Project 107 - Sexual Offences: Pornography and children (still on-going) </a:t>
            </a:r>
          </a:p>
          <a:p>
            <a:pPr marL="914400" lvl="0" indent="-336550" algn="just"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Submissions and participated in workshop.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0" y="574550"/>
            <a:ext cx="8721900" cy="1241700"/>
          </a:xfrm>
          <a:prstGeom prst="rect">
            <a:avLst/>
          </a:prstGeom>
        </p:spPr>
        <p:txBody>
          <a:bodyPr lIns="91425" tIns="91425" rIns="91425" bIns="91425" anchor="ctr" anchorCtr="0">
            <a:noAutofit/>
          </a:bodyPr>
          <a:lstStyle/>
          <a:p>
            <a:pPr lvl="0" algn="l" rtl="0">
              <a:spcBef>
                <a:spcPts val="0"/>
              </a:spcBef>
              <a:buNone/>
            </a:pPr>
            <a:r>
              <a:rPr lang="en" sz="3000">
                <a:solidFill>
                  <a:srgbClr val="F1C232"/>
                </a:solidFill>
                <a:latin typeface="Arial"/>
                <a:ea typeface="Arial"/>
                <a:cs typeface="Arial"/>
                <a:sym typeface="Arial"/>
              </a:rPr>
              <a:t>2. Protection of Human Dignity</a:t>
            </a:r>
          </a:p>
          <a:p>
            <a:pPr marL="0" lvl="0" indent="0">
              <a:spcBef>
                <a:spcPts val="0"/>
              </a:spcBef>
              <a:buNone/>
            </a:pPr>
            <a:r>
              <a:rPr lang="en" sz="3000">
                <a:solidFill>
                  <a:srgbClr val="F1C232"/>
                </a:solidFill>
              </a:rPr>
              <a:t>(in the context of expression of explicit sexual conduct)</a:t>
            </a:r>
          </a:p>
        </p:txBody>
      </p:sp>
      <p:sp>
        <p:nvSpPr>
          <p:cNvPr id="91" name="Shape 91"/>
          <p:cNvSpPr txBox="1">
            <a:spLocks noGrp="1"/>
          </p:cNvSpPr>
          <p:nvPr>
            <p:ph type="subTitle" idx="1"/>
          </p:nvPr>
        </p:nvSpPr>
        <p:spPr>
          <a:xfrm>
            <a:off x="2390266" y="3238450"/>
            <a:ext cx="6331500" cy="1241700"/>
          </a:xfrm>
          <a:prstGeom prst="rect">
            <a:avLst/>
          </a:prstGeom>
        </p:spPr>
        <p:txBody>
          <a:bodyPr lIns="91425" tIns="91425" rIns="91425" bIns="91425" anchor="t" anchorCtr="0">
            <a:noAutofit/>
          </a:bodyPr>
          <a:lstStyle/>
          <a:p>
            <a:pPr lvl="0">
              <a:spcBef>
                <a:spcPts val="0"/>
              </a:spcBef>
              <a:buNone/>
            </a:pPr>
            <a:endParaRPr/>
          </a:p>
        </p:txBody>
      </p:sp>
      <p:graphicFrame>
        <p:nvGraphicFramePr>
          <p:cNvPr id="92" name="Shape 92"/>
          <p:cNvGraphicFramePr/>
          <p:nvPr/>
        </p:nvGraphicFramePr>
        <p:xfrm>
          <a:off x="1083200" y="2307125"/>
          <a:ext cx="7239000" cy="2285880"/>
        </p:xfrm>
        <a:graphic>
          <a:graphicData uri="http://schemas.openxmlformats.org/drawingml/2006/table">
            <a:tbl>
              <a:tblPr>
                <a:noFill/>
                <a:tableStyleId>{13D030E8-C9A9-4D5E-BEB0-34A6817C2BCC}</a:tableStyleId>
              </a:tblPr>
              <a:tblGrid>
                <a:gridCol w="3619500"/>
                <a:gridCol w="3619500"/>
              </a:tblGrid>
              <a:tr h="381000">
                <a:tc gridSpan="2">
                  <a:txBody>
                    <a:bodyPr/>
                    <a:lstStyle/>
                    <a:p>
                      <a:pPr lvl="0" algn="ctr" rtl="0">
                        <a:spcBef>
                          <a:spcPts val="0"/>
                        </a:spcBef>
                        <a:buNone/>
                      </a:pPr>
                      <a:r>
                        <a:rPr lang="en" sz="1700" b="1"/>
                        <a:t>     </a:t>
                      </a:r>
                      <a:r>
                        <a:rPr lang="en" sz="1700" b="1">
                          <a:solidFill>
                            <a:srgbClr val="F1C232"/>
                          </a:solidFill>
                        </a:rPr>
                        <a:t>       Expression of explicit sexual conduct</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hMerge="1">
                  <a:txBody>
                    <a:bodyPr/>
                    <a:lstStyle/>
                    <a:p>
                      <a:endParaRPr lang="en-US"/>
                    </a:p>
                  </a:txBody>
                  <a:tcPr/>
                </a:tc>
              </a:tr>
              <a:tr h="381000">
                <a:tc gridSpan="2">
                  <a:txBody>
                    <a:bodyPr/>
                    <a:lstStyle/>
                    <a:p>
                      <a:pPr lvl="0" algn="ctr" rtl="0">
                        <a:spcBef>
                          <a:spcPts val="0"/>
                        </a:spcBef>
                        <a:buNone/>
                      </a:pPr>
                      <a:r>
                        <a:rPr lang="en" sz="1700" b="1">
                          <a:solidFill>
                            <a:srgbClr val="434343"/>
                          </a:solidFill>
                        </a:rPr>
                        <a:t>Constitution</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hMerge="1">
                  <a:txBody>
                    <a:bodyPr/>
                    <a:lstStyle/>
                    <a:p>
                      <a:endParaRPr lang="en-US"/>
                    </a:p>
                  </a:txBody>
                  <a:tcPr/>
                </a:tc>
              </a:tr>
              <a:tr h="381000">
                <a:tc>
                  <a:txBody>
                    <a:bodyPr/>
                    <a:lstStyle/>
                    <a:p>
                      <a:pPr marL="457200" lvl="0" indent="-336550">
                        <a:spcBef>
                          <a:spcPts val="0"/>
                        </a:spcBef>
                        <a:buClr>
                          <a:srgbClr val="434343"/>
                        </a:buClr>
                        <a:buSzPct val="100000"/>
                        <a:buChar char="●"/>
                      </a:pPr>
                      <a:r>
                        <a:rPr lang="en" sz="1700">
                          <a:solidFill>
                            <a:srgbClr val="434343"/>
                          </a:solidFill>
                        </a:rPr>
                        <a:t>Section 10</a:t>
                      </a:r>
                    </a:p>
                    <a:p>
                      <a:pPr marL="457200" lvl="0" indent="-336550">
                        <a:spcBef>
                          <a:spcPts val="0"/>
                        </a:spcBef>
                        <a:buClr>
                          <a:srgbClr val="434343"/>
                        </a:buClr>
                        <a:buSzPct val="100000"/>
                        <a:buChar char="●"/>
                      </a:pPr>
                      <a:r>
                        <a:rPr lang="en" sz="1700">
                          <a:solidFill>
                            <a:srgbClr val="434343"/>
                          </a:solidFill>
                        </a:rPr>
                        <a:t>Section 12</a:t>
                      </a:r>
                    </a:p>
                    <a:p>
                      <a:pPr marL="457200" lvl="0" indent="-336550">
                        <a:spcBef>
                          <a:spcPts val="0"/>
                        </a:spcBef>
                        <a:buClr>
                          <a:srgbClr val="434343"/>
                        </a:buClr>
                        <a:buSzPct val="100000"/>
                        <a:buChar char="●"/>
                      </a:pPr>
                      <a:r>
                        <a:rPr lang="en" sz="1700">
                          <a:solidFill>
                            <a:srgbClr val="434343"/>
                          </a:solidFill>
                        </a:rPr>
                        <a:t>Section 28(2)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457200" lvl="0" indent="-336550">
                        <a:spcBef>
                          <a:spcPts val="0"/>
                        </a:spcBef>
                        <a:buClr>
                          <a:srgbClr val="434343"/>
                        </a:buClr>
                        <a:buSzPct val="100000"/>
                        <a:buChar char="●"/>
                      </a:pPr>
                      <a:r>
                        <a:rPr lang="en" sz="1700">
                          <a:solidFill>
                            <a:srgbClr val="434343"/>
                          </a:solidFill>
                        </a:rPr>
                        <a:t>Section 16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gridSpan="2">
                  <a:txBody>
                    <a:bodyPr/>
                    <a:lstStyle/>
                    <a:p>
                      <a:pPr lvl="0" algn="ctr">
                        <a:spcBef>
                          <a:spcPts val="0"/>
                        </a:spcBef>
                        <a:buNone/>
                      </a:pPr>
                      <a:r>
                        <a:rPr lang="en" sz="1700">
                          <a:solidFill>
                            <a:srgbClr val="434343"/>
                          </a:solidFill>
                        </a:rPr>
                        <a:t>Section 7(2), 36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hMerge="1">
                  <a:txBody>
                    <a:bodyPr/>
                    <a:lstStyle/>
                    <a:p>
                      <a:endParaRPr 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0" y="417000"/>
            <a:ext cx="8599800" cy="866700"/>
          </a:xfrm>
          <a:prstGeom prst="rect">
            <a:avLst/>
          </a:prstGeom>
        </p:spPr>
        <p:txBody>
          <a:bodyPr lIns="91425" tIns="91425" rIns="91425" bIns="91425" anchor="t" anchorCtr="0">
            <a:noAutofit/>
          </a:bodyPr>
          <a:lstStyle/>
          <a:p>
            <a:pPr lvl="0" algn="l">
              <a:spcBef>
                <a:spcPts val="0"/>
              </a:spcBef>
              <a:buNone/>
            </a:pPr>
            <a:r>
              <a:rPr lang="en" sz="3000">
                <a:solidFill>
                  <a:srgbClr val="F1C232"/>
                </a:solidFill>
              </a:rPr>
              <a:t>3. Balancing competing rights &amp; interests</a:t>
            </a:r>
          </a:p>
        </p:txBody>
      </p:sp>
      <p:sp>
        <p:nvSpPr>
          <p:cNvPr id="98" name="Shape 98"/>
          <p:cNvSpPr txBox="1">
            <a:spLocks noGrp="1"/>
          </p:cNvSpPr>
          <p:nvPr>
            <p:ph type="subTitle" idx="1"/>
          </p:nvPr>
        </p:nvSpPr>
        <p:spPr>
          <a:xfrm>
            <a:off x="0" y="1153300"/>
            <a:ext cx="8599800" cy="3411000"/>
          </a:xfrm>
          <a:prstGeom prst="rect">
            <a:avLst/>
          </a:prstGeom>
        </p:spPr>
        <p:txBody>
          <a:bodyPr lIns="91425" tIns="91425" rIns="91425" bIns="91425" anchor="t" anchorCtr="0">
            <a:noAutofit/>
          </a:bodyPr>
          <a:lstStyle/>
          <a:p>
            <a:pPr marL="457200" lvl="0" indent="-336550" rtl="0">
              <a:lnSpc>
                <a:spcPct val="115000"/>
              </a:lnSpc>
              <a:spcBef>
                <a:spcPts val="1000"/>
              </a:spcBef>
              <a:buClr>
                <a:srgbClr val="434343"/>
              </a:buClr>
              <a:buSzPct val="100000"/>
              <a:buFont typeface="Arial"/>
              <a:buChar char="●"/>
            </a:pPr>
            <a:r>
              <a:rPr lang="en" sz="1700">
                <a:solidFill>
                  <a:srgbClr val="434343"/>
                </a:solidFill>
                <a:latin typeface="Arial"/>
                <a:ea typeface="Arial"/>
                <a:cs typeface="Arial"/>
                <a:sym typeface="Arial"/>
              </a:rPr>
              <a:t>Where does one draw the line?</a:t>
            </a:r>
          </a:p>
          <a:p>
            <a:pPr lvl="0" rtl="0">
              <a:lnSpc>
                <a:spcPct val="115000"/>
              </a:lnSpc>
              <a:spcBef>
                <a:spcPts val="1000"/>
              </a:spcBef>
              <a:buNone/>
            </a:pPr>
            <a:endParaRPr sz="1700">
              <a:solidFill>
                <a:srgbClr val="434343"/>
              </a:solidFill>
              <a:latin typeface="Arial"/>
              <a:ea typeface="Arial"/>
              <a:cs typeface="Arial"/>
              <a:sym typeface="Arial"/>
            </a:endParaRPr>
          </a:p>
          <a:p>
            <a:pPr marL="457200" lvl="0" indent="-336550" rtl="0">
              <a:lnSpc>
                <a:spcPct val="115000"/>
              </a:lnSpc>
              <a:spcBef>
                <a:spcPts val="0"/>
              </a:spcBef>
              <a:buClr>
                <a:srgbClr val="434343"/>
              </a:buClr>
              <a:buSzPct val="100000"/>
              <a:buChar char="●"/>
            </a:pPr>
            <a:r>
              <a:rPr lang="en" sz="1700" b="1" i="1">
                <a:solidFill>
                  <a:srgbClr val="434343"/>
                </a:solidFill>
                <a:latin typeface="Arial"/>
                <a:ea typeface="Arial"/>
                <a:cs typeface="Arial"/>
                <a:sym typeface="Arial"/>
              </a:rPr>
              <a:t>De Reuck 2004 (1) SA 406 (CC)</a:t>
            </a:r>
            <a:r>
              <a:rPr lang="en" sz="1700" b="1">
                <a:solidFill>
                  <a:srgbClr val="434343"/>
                </a:solidFill>
                <a:latin typeface="Arial"/>
                <a:ea typeface="Arial"/>
                <a:cs typeface="Arial"/>
                <a:sym typeface="Arial"/>
              </a:rPr>
              <a:t>:</a:t>
            </a:r>
            <a:r>
              <a:rPr lang="en" sz="1700">
                <a:solidFill>
                  <a:srgbClr val="434343"/>
                </a:solidFill>
                <a:latin typeface="Arial"/>
                <a:ea typeface="Arial"/>
                <a:cs typeface="Arial"/>
                <a:sym typeface="Arial"/>
              </a:rPr>
              <a:t> </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Limitation of pornography “does not implicate the core values of the right”</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Pornography is “for the most part, expression of little value which is found on the periphery of the right”.</a:t>
            </a:r>
          </a:p>
          <a:p>
            <a:pPr lvl="0" rtl="0">
              <a:lnSpc>
                <a:spcPct val="115000"/>
              </a:lnSpc>
              <a:spcBef>
                <a:spcPts val="0"/>
              </a:spcBef>
              <a:buNone/>
            </a:pPr>
            <a:endParaRPr sz="1700">
              <a:solidFill>
                <a:srgbClr val="434343"/>
              </a:solidFill>
              <a:latin typeface="Arial"/>
              <a:ea typeface="Arial"/>
              <a:cs typeface="Arial"/>
              <a:sym typeface="Arial"/>
            </a:endParaRPr>
          </a:p>
          <a:p>
            <a:pPr marL="457200" lvl="0" indent="-336550" rtl="0">
              <a:lnSpc>
                <a:spcPct val="115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German position: </a:t>
            </a:r>
          </a:p>
          <a:p>
            <a:pPr marL="914400" lvl="0" indent="-336550" rtl="0">
              <a:lnSpc>
                <a:spcPct val="115000"/>
              </a:lnSpc>
              <a:spcBef>
                <a:spcPts val="0"/>
              </a:spcBef>
              <a:spcAft>
                <a:spcPts val="0"/>
              </a:spcAft>
              <a:buClr>
                <a:srgbClr val="434343"/>
              </a:buClr>
              <a:buSzPct val="100000"/>
              <a:buFont typeface="Arial"/>
              <a:buChar char="-"/>
            </a:pPr>
            <a:r>
              <a:rPr lang="en" sz="1700">
                <a:solidFill>
                  <a:srgbClr val="434343"/>
                </a:solidFill>
                <a:latin typeface="Arial"/>
                <a:ea typeface="Arial"/>
                <a:cs typeface="Arial"/>
                <a:sym typeface="Arial"/>
              </a:rPr>
              <a:t>Does the material present the characters truly as human beings with value in and of themselves?</a:t>
            </a:r>
          </a:p>
          <a:p>
            <a:pPr lvl="0" rtl="0">
              <a:lnSpc>
                <a:spcPct val="150000"/>
              </a:lnSpc>
              <a:spcBef>
                <a:spcPts val="0"/>
              </a:spcBef>
              <a:buNone/>
            </a:pP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2"/>
        <p:cNvGrpSpPr/>
        <p:nvPr/>
      </p:nvGrpSpPr>
      <p:grpSpPr>
        <a:xfrm>
          <a:off x="0" y="0"/>
          <a:ext cx="0" cy="0"/>
          <a:chOff x="0" y="0"/>
          <a:chExt cx="0" cy="0"/>
        </a:xfrm>
      </p:grpSpPr>
      <p:sp>
        <p:nvSpPr>
          <p:cNvPr id="103" name="Shape 103"/>
          <p:cNvSpPr txBox="1">
            <a:spLocks noGrp="1"/>
          </p:cNvSpPr>
          <p:nvPr>
            <p:ph type="ctrTitle"/>
          </p:nvPr>
        </p:nvSpPr>
        <p:spPr>
          <a:xfrm>
            <a:off x="-22325" y="383900"/>
            <a:ext cx="8703300" cy="1098300"/>
          </a:xfrm>
          <a:prstGeom prst="rect">
            <a:avLst/>
          </a:prstGeom>
        </p:spPr>
        <p:txBody>
          <a:bodyPr lIns="91425" tIns="91425" rIns="91425" bIns="91425" anchor="t" anchorCtr="0">
            <a:noAutofit/>
          </a:bodyPr>
          <a:lstStyle/>
          <a:p>
            <a:pPr lvl="0" algn="l">
              <a:spcBef>
                <a:spcPts val="0"/>
              </a:spcBef>
              <a:buClr>
                <a:schemeClr val="dk2"/>
              </a:buClr>
              <a:buSzPct val="36666"/>
              <a:buFont typeface="Arial"/>
              <a:buNone/>
            </a:pPr>
            <a:r>
              <a:rPr lang="en" sz="3000">
                <a:solidFill>
                  <a:srgbClr val="F1C232"/>
                </a:solidFill>
              </a:rPr>
              <a:t>3. Balancing competing rights &amp; interests - continued</a:t>
            </a:r>
          </a:p>
          <a:p>
            <a:pPr lvl="0">
              <a:spcBef>
                <a:spcPts val="0"/>
              </a:spcBef>
              <a:buNone/>
            </a:pPr>
            <a:endParaRPr/>
          </a:p>
        </p:txBody>
      </p:sp>
      <p:sp>
        <p:nvSpPr>
          <p:cNvPr id="104" name="Shape 104"/>
          <p:cNvSpPr txBox="1">
            <a:spLocks noGrp="1"/>
          </p:cNvSpPr>
          <p:nvPr>
            <p:ph type="subTitle" idx="1"/>
          </p:nvPr>
        </p:nvSpPr>
        <p:spPr>
          <a:xfrm>
            <a:off x="65425" y="1728525"/>
            <a:ext cx="8527800" cy="3124200"/>
          </a:xfrm>
          <a:prstGeom prst="rect">
            <a:avLst/>
          </a:prstGeom>
        </p:spPr>
        <p:txBody>
          <a:bodyPr lIns="91425" tIns="91425" rIns="91425" bIns="91425" anchor="t" anchorCtr="0">
            <a:noAutofit/>
          </a:bodyPr>
          <a:lstStyle/>
          <a:p>
            <a:pPr marL="4572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German position - continued:	</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If it does, the sexual explicitness is acceptable, because sex forms a natural part of life.</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If, on the other hand, the material basically employs its characters only as objects for other purposes such as sexual stimulation, the depiction is unacceptable because the work treats the characters not as humans, but only as objects.</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Such work denies the characters their human individuality and personhood.</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The German court therefore concerns itself not with the viewer’s prurient interest but, ultimately, with human dignity.</a:t>
            </a:r>
          </a:p>
          <a:p>
            <a:pPr lvl="0">
              <a:lnSpc>
                <a:spcPct val="115000"/>
              </a:lnSpc>
              <a:spcBef>
                <a:spcPts val="0"/>
              </a:spcBef>
              <a:buNone/>
            </a:pPr>
            <a:endParaRPr sz="1700">
              <a:solidFill>
                <a:srgbClr val="43434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0" y="369425"/>
            <a:ext cx="8703300" cy="11250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0" lvl="0" indent="-69850" rtl="0">
              <a:spcBef>
                <a:spcPts val="0"/>
              </a:spcBef>
              <a:buClr>
                <a:schemeClr val="dk2"/>
              </a:buClr>
              <a:buSzPct val="36666"/>
              <a:buFont typeface="Arial"/>
              <a:buNone/>
            </a:pPr>
            <a:r>
              <a:rPr lang="en" sz="3000">
                <a:solidFill>
                  <a:srgbClr val="F1C232"/>
                </a:solidFill>
              </a:rPr>
              <a:t>3. Balancing competing rights &amp; interests -     </a:t>
            </a:r>
          </a:p>
          <a:p>
            <a:pPr marL="0" lvl="0" indent="-69850">
              <a:spcBef>
                <a:spcPts val="0"/>
              </a:spcBef>
              <a:buClr>
                <a:schemeClr val="dk2"/>
              </a:buClr>
              <a:buSzPct val="36666"/>
              <a:buFont typeface="Arial"/>
              <a:buNone/>
            </a:pPr>
            <a:r>
              <a:rPr lang="en" sz="3000">
                <a:solidFill>
                  <a:srgbClr val="F1C232"/>
                </a:solidFill>
              </a:rPr>
              <a:t>continued</a:t>
            </a:r>
          </a:p>
        </p:txBody>
      </p:sp>
      <p:sp>
        <p:nvSpPr>
          <p:cNvPr id="110" name="Shape 110"/>
          <p:cNvSpPr txBox="1">
            <a:spLocks noGrp="1"/>
          </p:cNvSpPr>
          <p:nvPr>
            <p:ph type="subTitle" idx="1"/>
          </p:nvPr>
        </p:nvSpPr>
        <p:spPr>
          <a:xfrm>
            <a:off x="35700" y="1061400"/>
            <a:ext cx="8631900" cy="3264900"/>
          </a:xfrm>
          <a:prstGeom prst="rect">
            <a:avLst/>
          </a:prstGeom>
        </p:spPr>
        <p:txBody>
          <a:bodyPr lIns="91425" tIns="91425" rIns="91425" bIns="91425" anchor="b" anchorCtr="0">
            <a:noAutofit/>
          </a:bodyPr>
          <a:lstStyle/>
          <a:p>
            <a:pPr lvl="0" rtl="0">
              <a:lnSpc>
                <a:spcPct val="115000"/>
              </a:lnSpc>
              <a:spcBef>
                <a:spcPts val="0"/>
              </a:spcBef>
              <a:buNone/>
            </a:pPr>
            <a:endParaRPr sz="1700">
              <a:solidFill>
                <a:srgbClr val="434343"/>
              </a:solidFill>
              <a:latin typeface="Arial"/>
              <a:ea typeface="Arial"/>
              <a:cs typeface="Arial"/>
              <a:sym typeface="Arial"/>
            </a:endParaRPr>
          </a:p>
          <a:p>
            <a:pPr marL="457200" lvl="0" indent="-336550" rtl="0">
              <a:spcBef>
                <a:spcPts val="0"/>
              </a:spcBef>
              <a:buClr>
                <a:srgbClr val="434343"/>
              </a:buClr>
              <a:buSzPct val="100000"/>
              <a:buFont typeface="Arial"/>
              <a:buChar char="●"/>
            </a:pPr>
            <a:r>
              <a:rPr lang="en" sz="1700">
                <a:solidFill>
                  <a:schemeClr val="dk2"/>
                </a:solidFill>
                <a:latin typeface="Arial"/>
                <a:ea typeface="Arial"/>
                <a:cs typeface="Arial"/>
                <a:sym typeface="Arial"/>
              </a:rPr>
              <a:t>Our position: There is a type of expression of explicit sexual conduct which does not present its characters truly as human beings with value in and of themselves. This type of expression solely or mainly employs its characters as objects for other purposes, such as sexual stimulation. </a:t>
            </a:r>
          </a:p>
          <a:p>
            <a:pPr lvl="0" rtl="0">
              <a:spcBef>
                <a:spcPts val="0"/>
              </a:spcBef>
              <a:buNone/>
            </a:pPr>
            <a:endParaRPr sz="1700">
              <a:solidFill>
                <a:schemeClr val="dk2"/>
              </a:solidFill>
              <a:latin typeface="Arial"/>
              <a:ea typeface="Arial"/>
              <a:cs typeface="Arial"/>
              <a:sym typeface="Arial"/>
            </a:endParaRPr>
          </a:p>
          <a:p>
            <a:pPr marL="457200" lvl="0" indent="-336550" rtl="0">
              <a:spcBef>
                <a:spcPts val="0"/>
              </a:spcBef>
              <a:buClr>
                <a:schemeClr val="dk2"/>
              </a:buClr>
              <a:buSzPct val="100000"/>
              <a:buFont typeface="Arial"/>
              <a:buChar char="●"/>
            </a:pPr>
            <a:r>
              <a:rPr lang="en" sz="1700">
                <a:solidFill>
                  <a:schemeClr val="dk2"/>
                </a:solidFill>
                <a:latin typeface="Arial"/>
                <a:ea typeface="Arial"/>
                <a:cs typeface="Arial"/>
                <a:sym typeface="Arial"/>
              </a:rPr>
              <a:t> We submit that such material constitutes a violation of human dignity and that limitation of freedom of expression on these grounds would therefore be reasonable and justifiable</a:t>
            </a:r>
          </a:p>
          <a:p>
            <a:pPr lvl="0">
              <a:spcBef>
                <a:spcPts val="0"/>
              </a:spcBef>
              <a:buNone/>
            </a:pPr>
            <a:endParaRPr sz="1100">
              <a:solidFill>
                <a:schemeClr val="dk2"/>
              </a:solidFill>
              <a:latin typeface="Arial"/>
              <a:ea typeface="Arial"/>
              <a:cs typeface="Arial"/>
              <a:sym typeface="Arial"/>
            </a:endParaRP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24150" y="383900"/>
            <a:ext cx="8770200" cy="717300"/>
          </a:xfrm>
          <a:prstGeom prst="rect">
            <a:avLst/>
          </a:prstGeom>
        </p:spPr>
        <p:txBody>
          <a:bodyPr lIns="91425" tIns="91425" rIns="91425" bIns="91425" anchor="t" anchorCtr="0">
            <a:noAutofit/>
          </a:bodyPr>
          <a:lstStyle/>
          <a:p>
            <a:pPr lvl="0">
              <a:spcBef>
                <a:spcPts val="0"/>
              </a:spcBef>
              <a:buClr>
                <a:srgbClr val="000000"/>
              </a:buClr>
              <a:buSzPct val="36666"/>
              <a:buFont typeface="Arial"/>
              <a:buNone/>
            </a:pPr>
            <a:r>
              <a:rPr lang="en" sz="3000">
                <a:solidFill>
                  <a:srgbClr val="F1C232"/>
                </a:solidFill>
              </a:rPr>
              <a:t>4. Policy consideration: Protection from harm</a:t>
            </a:r>
          </a:p>
        </p:txBody>
      </p:sp>
      <p:sp>
        <p:nvSpPr>
          <p:cNvPr id="116" name="Shape 116"/>
          <p:cNvSpPr txBox="1">
            <a:spLocks noGrp="1"/>
          </p:cNvSpPr>
          <p:nvPr>
            <p:ph type="subTitle" idx="1"/>
          </p:nvPr>
        </p:nvSpPr>
        <p:spPr>
          <a:xfrm>
            <a:off x="0" y="1251900"/>
            <a:ext cx="8721900" cy="3891600"/>
          </a:xfrm>
          <a:prstGeom prst="rect">
            <a:avLst/>
          </a:prstGeom>
        </p:spPr>
        <p:txBody>
          <a:bodyPr lIns="91425" tIns="91425" rIns="91425" bIns="91425" anchor="t" anchorCtr="0">
            <a:noAutofit/>
          </a:bodyPr>
          <a:lstStyle/>
          <a:p>
            <a:pPr marL="457200" lvl="0" indent="-368300" rtl="0">
              <a:lnSpc>
                <a:spcPct val="150000"/>
              </a:lnSpc>
              <a:spcBef>
                <a:spcPts val="0"/>
              </a:spcBef>
              <a:buClr>
                <a:srgbClr val="434343"/>
              </a:buClr>
              <a:buSzPct val="100000"/>
              <a:buChar char="●"/>
            </a:pPr>
            <a:r>
              <a:rPr lang="en" sz="2200" b="1">
                <a:solidFill>
                  <a:srgbClr val="434343"/>
                </a:solidFill>
              </a:rPr>
              <a:t>People at risk of harm:</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Viewers, both adults and children;</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Intimate partners of viewers and intimate partner relationships;</a:t>
            </a:r>
          </a:p>
          <a:p>
            <a:pPr marL="914400" lvl="0" indent="-336550" rtl="0">
              <a:lnSpc>
                <a:spcPct val="115000"/>
              </a:lnSpc>
              <a:spcBef>
                <a:spcPts val="0"/>
              </a:spcBef>
              <a:buClr>
                <a:srgbClr val="434343"/>
              </a:buClr>
              <a:buSzPct val="100000"/>
              <a:buFont typeface="Arial"/>
              <a:buChar char="-"/>
            </a:pPr>
            <a:r>
              <a:rPr lang="en" sz="1700">
                <a:solidFill>
                  <a:srgbClr val="434343"/>
                </a:solidFill>
                <a:latin typeface="Arial"/>
                <a:ea typeface="Arial"/>
                <a:cs typeface="Arial"/>
                <a:sym typeface="Arial"/>
              </a:rPr>
              <a:t>Vulnerable groups in society, mostly women and children who end up being victims of sexual violence and crimes.</a:t>
            </a:r>
          </a:p>
          <a:p>
            <a:pPr lvl="0" rtl="0">
              <a:lnSpc>
                <a:spcPct val="115000"/>
              </a:lnSpc>
              <a:spcBef>
                <a:spcPts val="0"/>
              </a:spcBef>
              <a:buNone/>
            </a:pPr>
            <a:endParaRPr sz="1700">
              <a:solidFill>
                <a:srgbClr val="434343"/>
              </a:solidFill>
              <a:latin typeface="Arial"/>
              <a:ea typeface="Arial"/>
              <a:cs typeface="Arial"/>
              <a:sym typeface="Arial"/>
            </a:endParaRPr>
          </a:p>
          <a:p>
            <a:pPr marL="457200" lvl="0" indent="-368300" rtl="0">
              <a:lnSpc>
                <a:spcPct val="150000"/>
              </a:lnSpc>
              <a:spcBef>
                <a:spcPts val="0"/>
              </a:spcBef>
              <a:buClr>
                <a:srgbClr val="434343"/>
              </a:buClr>
              <a:buSzPct val="100000"/>
              <a:buChar char="●"/>
            </a:pPr>
            <a:r>
              <a:rPr lang="en" sz="2200" b="1">
                <a:solidFill>
                  <a:srgbClr val="434343"/>
                </a:solidFill>
              </a:rPr>
              <a:t>Harms borne out by research:</a:t>
            </a:r>
          </a:p>
          <a:p>
            <a:pPr marL="914400" lvl="0" indent="-336550" rtl="0">
              <a:lnSpc>
                <a:spcPct val="115000"/>
              </a:lnSpc>
              <a:spcBef>
                <a:spcPts val="0"/>
              </a:spcBef>
              <a:spcAft>
                <a:spcPts val="1600"/>
              </a:spcAft>
              <a:buClr>
                <a:srgbClr val="434343"/>
              </a:buClr>
              <a:buSzPct val="100000"/>
              <a:buFont typeface="Arial"/>
              <a:buAutoNum type="arabicPeriod"/>
            </a:pPr>
            <a:r>
              <a:rPr lang="en" sz="1700">
                <a:solidFill>
                  <a:srgbClr val="434343"/>
                </a:solidFill>
                <a:latin typeface="Arial"/>
                <a:ea typeface="Arial"/>
                <a:cs typeface="Arial"/>
                <a:sym typeface="Arial"/>
              </a:rPr>
              <a:t>Causing people with a predisposition to violence to act out in sexual violence against intimate partners;</a:t>
            </a:r>
          </a:p>
          <a:p>
            <a:pPr marL="914400" lvl="0" indent="-336550" rtl="0">
              <a:lnSpc>
                <a:spcPct val="115000"/>
              </a:lnSpc>
              <a:spcBef>
                <a:spcPts val="0"/>
              </a:spcBef>
              <a:spcAft>
                <a:spcPts val="1600"/>
              </a:spcAft>
              <a:buClr>
                <a:srgbClr val="434343"/>
              </a:buClr>
              <a:buSzPct val="100000"/>
              <a:buFont typeface="Arial"/>
              <a:buAutoNum type="arabicPeriod"/>
            </a:pPr>
            <a:r>
              <a:rPr lang="en" sz="1700">
                <a:solidFill>
                  <a:srgbClr val="434343"/>
                </a:solidFill>
                <a:latin typeface="Arial"/>
                <a:ea typeface="Arial"/>
                <a:cs typeface="Arial"/>
                <a:sym typeface="Arial"/>
              </a:rPr>
              <a:t>Desensitisation towards and/or acceptance of rape and other sexual crimes;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200" y="392450"/>
            <a:ext cx="8784300" cy="1019700"/>
          </a:xfrm>
          <a:prstGeom prst="rect">
            <a:avLst/>
          </a:prstGeom>
        </p:spPr>
        <p:txBody>
          <a:bodyPr lIns="91425" tIns="91425" rIns="91425" bIns="91425" anchor="t" anchorCtr="0">
            <a:noAutofit/>
          </a:bodyPr>
          <a:lstStyle/>
          <a:p>
            <a:pPr lvl="0">
              <a:spcBef>
                <a:spcPts val="0"/>
              </a:spcBef>
              <a:spcAft>
                <a:spcPts val="1000"/>
              </a:spcAft>
              <a:buNone/>
            </a:pPr>
            <a:r>
              <a:rPr lang="en">
                <a:solidFill>
                  <a:srgbClr val="F1C232"/>
                </a:solidFill>
              </a:rPr>
              <a:t>4. Policy consideration: Protection from harm - continued</a:t>
            </a:r>
          </a:p>
          <a:p>
            <a:pPr marL="457200" lvl="0" indent="-368300">
              <a:lnSpc>
                <a:spcPct val="150000"/>
              </a:lnSpc>
              <a:spcBef>
                <a:spcPts val="0"/>
              </a:spcBef>
              <a:buClr>
                <a:srgbClr val="434343"/>
              </a:buClr>
              <a:buSzPct val="100000"/>
              <a:buFont typeface="Lato"/>
              <a:buChar char="●"/>
            </a:pPr>
            <a:r>
              <a:rPr lang="en" sz="2200">
                <a:solidFill>
                  <a:srgbClr val="434343"/>
                </a:solidFill>
                <a:latin typeface="Lato"/>
                <a:ea typeface="Lato"/>
                <a:cs typeface="Lato"/>
                <a:sym typeface="Lato"/>
              </a:rPr>
              <a:t>Harms borne out by research:</a:t>
            </a:r>
          </a:p>
          <a:p>
            <a:pPr lvl="0">
              <a:spcBef>
                <a:spcPts val="0"/>
              </a:spcBef>
              <a:buNone/>
            </a:pPr>
            <a:endParaRPr>
              <a:solidFill>
                <a:srgbClr val="F1C232"/>
              </a:solidFill>
            </a:endParaRPr>
          </a:p>
          <a:p>
            <a:pPr lvl="0">
              <a:spcBef>
                <a:spcPts val="0"/>
              </a:spcBef>
              <a:buClr>
                <a:schemeClr val="dk2"/>
              </a:buClr>
              <a:buSzPct val="36666"/>
              <a:buFont typeface="Arial"/>
              <a:buNone/>
            </a:pPr>
            <a:endParaRPr>
              <a:solidFill>
                <a:srgbClr val="434343"/>
              </a:solidFill>
            </a:endParaRPr>
          </a:p>
        </p:txBody>
      </p:sp>
      <p:sp>
        <p:nvSpPr>
          <p:cNvPr id="122" name="Shape 122"/>
          <p:cNvSpPr txBox="1">
            <a:spLocks noGrp="1"/>
          </p:cNvSpPr>
          <p:nvPr>
            <p:ph type="body" idx="1"/>
          </p:nvPr>
        </p:nvSpPr>
        <p:spPr>
          <a:xfrm>
            <a:off x="0" y="1987950"/>
            <a:ext cx="8846700" cy="3002400"/>
          </a:xfrm>
          <a:prstGeom prst="rect">
            <a:avLst/>
          </a:prstGeom>
        </p:spPr>
        <p:txBody>
          <a:bodyPr lIns="91425" tIns="91425" rIns="91425" bIns="91425" anchor="t" anchorCtr="0">
            <a:noAutofit/>
          </a:bodyPr>
          <a:lstStyle/>
          <a:p>
            <a:pPr lvl="0" indent="457200" rtl="0">
              <a:lnSpc>
                <a:spcPct val="115000"/>
              </a:lnSpc>
              <a:spcBef>
                <a:spcPts val="0"/>
              </a:spcBef>
              <a:spcAft>
                <a:spcPts val="0"/>
              </a:spcAft>
              <a:buNone/>
            </a:pPr>
            <a:r>
              <a:rPr lang="en" sz="1700">
                <a:solidFill>
                  <a:srgbClr val="434343"/>
                </a:solidFill>
                <a:latin typeface="Arial"/>
                <a:ea typeface="Arial"/>
                <a:cs typeface="Arial"/>
                <a:sym typeface="Arial"/>
              </a:rPr>
              <a:t>3. 	Acceptance of aggression as being part of a normal sexual experience;</a:t>
            </a:r>
          </a:p>
          <a:p>
            <a:pPr lvl="0" indent="457200" rtl="0">
              <a:lnSpc>
                <a:spcPct val="115000"/>
              </a:lnSpc>
              <a:spcBef>
                <a:spcPts val="0"/>
              </a:spcBef>
              <a:spcAft>
                <a:spcPts val="0"/>
              </a:spcAft>
              <a:buNone/>
            </a:pPr>
            <a:r>
              <a:rPr lang="en" sz="1700">
                <a:solidFill>
                  <a:srgbClr val="434343"/>
                </a:solidFill>
                <a:latin typeface="Arial"/>
                <a:ea typeface="Arial"/>
                <a:cs typeface="Arial"/>
                <a:sym typeface="Arial"/>
              </a:rPr>
              <a:t>4. 	Physiological brain changes which fuel addiction behaviour;</a:t>
            </a:r>
          </a:p>
          <a:p>
            <a:pPr marL="457200" lvl="0" indent="0" rtl="0">
              <a:lnSpc>
                <a:spcPct val="115000"/>
              </a:lnSpc>
              <a:spcBef>
                <a:spcPts val="0"/>
              </a:spcBef>
              <a:spcAft>
                <a:spcPts val="0"/>
              </a:spcAft>
              <a:buNone/>
            </a:pPr>
            <a:r>
              <a:rPr lang="en" sz="1700">
                <a:solidFill>
                  <a:srgbClr val="434343"/>
                </a:solidFill>
                <a:latin typeface="Arial"/>
                <a:ea typeface="Arial"/>
                <a:cs typeface="Arial"/>
                <a:sym typeface="Arial"/>
              </a:rPr>
              <a:t>5.	Reduction in individual’s ability to critically assess harm (at the very least in     </a:t>
            </a:r>
          </a:p>
          <a:p>
            <a:pPr marL="457200" lvl="0" indent="457200" rtl="0">
              <a:lnSpc>
                <a:spcPct val="115000"/>
              </a:lnSpc>
              <a:spcBef>
                <a:spcPts val="0"/>
              </a:spcBef>
              <a:spcAft>
                <a:spcPts val="0"/>
              </a:spcAft>
              <a:buNone/>
            </a:pPr>
            <a:r>
              <a:rPr lang="en" sz="1700">
                <a:solidFill>
                  <a:srgbClr val="434343"/>
                </a:solidFill>
                <a:latin typeface="Arial"/>
                <a:ea typeface="Arial"/>
                <a:cs typeface="Arial"/>
                <a:sym typeface="Arial"/>
              </a:rPr>
              <a:t>attitude) towards others, while focusing on the impulsive benefit to themselves.</a:t>
            </a:r>
          </a:p>
          <a:p>
            <a:pPr marL="457200" lvl="0" indent="0" rtl="0">
              <a:lnSpc>
                <a:spcPct val="115000"/>
              </a:lnSpc>
              <a:spcBef>
                <a:spcPts val="0"/>
              </a:spcBef>
              <a:spcAft>
                <a:spcPts val="0"/>
              </a:spcAft>
              <a:buNone/>
            </a:pPr>
            <a:r>
              <a:rPr lang="en" sz="1700">
                <a:solidFill>
                  <a:srgbClr val="434343"/>
                </a:solidFill>
                <a:latin typeface="Arial"/>
                <a:ea typeface="Arial"/>
                <a:cs typeface="Arial"/>
                <a:sym typeface="Arial"/>
              </a:rPr>
              <a:t>6. 	Devaluing of the opposite sex by viewing the opposite sex as objects to be used    </a:t>
            </a:r>
          </a:p>
          <a:p>
            <a:pPr marL="457200" lvl="0" indent="457200" rtl="0">
              <a:lnSpc>
                <a:spcPct val="115000"/>
              </a:lnSpc>
              <a:spcBef>
                <a:spcPts val="0"/>
              </a:spcBef>
              <a:spcAft>
                <a:spcPts val="0"/>
              </a:spcAft>
              <a:buNone/>
            </a:pPr>
            <a:r>
              <a:rPr lang="en" sz="1700">
                <a:solidFill>
                  <a:srgbClr val="434343"/>
                </a:solidFill>
                <a:latin typeface="Arial"/>
                <a:ea typeface="Arial"/>
                <a:cs typeface="Arial"/>
                <a:sym typeface="Arial"/>
              </a:rPr>
              <a:t>for sexual pleasure;</a:t>
            </a:r>
          </a:p>
          <a:p>
            <a:pPr lvl="0" indent="387350" rtl="0">
              <a:spcBef>
                <a:spcPts val="0"/>
              </a:spcBef>
              <a:spcAft>
                <a:spcPts val="0"/>
              </a:spcAft>
              <a:buClr>
                <a:schemeClr val="dk2"/>
              </a:buClr>
              <a:buSzPct val="64705"/>
              <a:buFont typeface="Arial"/>
              <a:buNone/>
            </a:pPr>
            <a:r>
              <a:rPr lang="en" sz="1700">
                <a:solidFill>
                  <a:srgbClr val="434343"/>
                </a:solidFill>
                <a:latin typeface="Arial"/>
                <a:ea typeface="Arial"/>
                <a:cs typeface="Arial"/>
                <a:sym typeface="Arial"/>
              </a:rPr>
              <a:t>7. 	Greater propensity to divorce and to commit infidelity;</a:t>
            </a:r>
          </a:p>
          <a:p>
            <a:pPr marL="457200" lvl="0" indent="457200" rtl="0">
              <a:lnSpc>
                <a:spcPct val="115000"/>
              </a:lnSpc>
              <a:spcBef>
                <a:spcPts val="0"/>
              </a:spcBef>
              <a:spcAft>
                <a:spcPts val="0"/>
              </a:spcAft>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00000"/>
              </a:lnSpc>
              <a:spcBef>
                <a:spcPts val="0"/>
              </a:spcBef>
              <a:buNone/>
            </a:pPr>
            <a:endParaRPr sz="1700">
              <a:solidFill>
                <a:srgbClr val="434343"/>
              </a:solidFill>
              <a:latin typeface="Arial"/>
              <a:ea typeface="Arial"/>
              <a:cs typeface="Arial"/>
              <a:sym typeface="Arial"/>
            </a:endParaRPr>
          </a:p>
          <a:p>
            <a:pPr lvl="0" rtl="0">
              <a:lnSpc>
                <a:spcPct val="115000"/>
              </a:lnSpc>
              <a:spcBef>
                <a:spcPts val="0"/>
              </a:spcBef>
              <a:buNone/>
            </a:pPr>
            <a:endParaRPr sz="1700">
              <a:solidFill>
                <a:srgbClr val="434343"/>
              </a:solidFill>
              <a:latin typeface="Arial"/>
              <a:ea typeface="Arial"/>
              <a:cs typeface="Arial"/>
              <a:sym typeface="Arial"/>
            </a:endParaRPr>
          </a:p>
          <a:p>
            <a:pPr lvl="0" rtl="0">
              <a:lnSpc>
                <a:spcPct val="115000"/>
              </a:lnSpc>
              <a:spcBef>
                <a:spcPts val="0"/>
              </a:spcBef>
              <a:buNone/>
            </a:pPr>
            <a:endParaRPr sz="1700">
              <a:solidFill>
                <a:srgbClr val="434343"/>
              </a:solidFill>
              <a:latin typeface="Arial"/>
              <a:ea typeface="Arial"/>
              <a:cs typeface="Arial"/>
              <a:sym typeface="Arial"/>
            </a:endParaRPr>
          </a:p>
          <a:p>
            <a:pPr lvl="0">
              <a:lnSpc>
                <a:spcPct val="115000"/>
              </a:lnSpc>
              <a:spcBef>
                <a:spcPts val="0"/>
              </a:spcBef>
              <a:buNone/>
            </a:pPr>
            <a:endParaRPr sz="1700">
              <a:solidFill>
                <a:srgbClr val="434343"/>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2377</Words>
  <Application>Microsoft Office PowerPoint</Application>
  <PresentationFormat>On-screen Show (16:9)</PresentationFormat>
  <Paragraphs>194</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Raleway</vt:lpstr>
      <vt:lpstr>Lato</vt:lpstr>
      <vt:lpstr>swiss-2</vt:lpstr>
      <vt:lpstr>Cause For Justice  Portfolio Committee on Communications  Films and Publications Amendment Bill 2015  30 August 2016</vt:lpstr>
      <vt:lpstr>Table of Contents  </vt:lpstr>
      <vt:lpstr>Introduction</vt:lpstr>
      <vt:lpstr>2. Protection of Human Dignity (in the context of expression of explicit sexual conduct)</vt:lpstr>
      <vt:lpstr>3. Balancing competing rights &amp; interests</vt:lpstr>
      <vt:lpstr>3. Balancing competing rights &amp; interests - continued </vt:lpstr>
      <vt:lpstr>3. Balancing competing rights &amp; interests -      continued</vt:lpstr>
      <vt:lpstr>4. Policy consideration: Protection from harm</vt:lpstr>
      <vt:lpstr>4. Policy consideration: Protection from harm - continued Harms borne out by research:  </vt:lpstr>
      <vt:lpstr>4. Policy consideration: Protection from harm - continued Harms borne out by research:    </vt:lpstr>
      <vt:lpstr> Annexure: Facts about Today’s Pornography and Endnotes to new book by John D. Foubert, Ph.D, LLC  http://www.johnfoubert.com/#!porn-research-fact-sheet/ohuve</vt:lpstr>
      <vt:lpstr>5. Proposed response of Parliament</vt:lpstr>
      <vt:lpstr>5. Proposed response of Parliament- continued </vt:lpstr>
      <vt:lpstr>6. Preventing a lacuna in the law</vt:lpstr>
      <vt:lpstr>6. Preventing a lacuna in the law - continued</vt:lpstr>
      <vt:lpstr>7. Provisions that serve important and legitimate government purposes</vt:lpstr>
      <vt:lpstr>7. Provisions that serve important and legitimate government purposes - continued </vt:lpstr>
      <vt:lpstr>7. Provisions that serve important and legitimate government purposes - continued  </vt:lpstr>
      <vt:lpstr>7. Provisions that serve important and legitimate government purposes - continued   </vt:lpstr>
      <vt:lpstr>8. The importance of specifying measures to protect children</vt:lpstr>
      <vt:lpstr>9. Obtaining access to identities of users of “X18” material</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For Justice  Portfolio Committee on Communications  Films and Publications Amendment Bill 2015  30 August 2016</dc:title>
  <dc:creator>PUMZA</dc:creator>
  <cp:lastModifiedBy>PUMZA</cp:lastModifiedBy>
  <cp:revision>1</cp:revision>
  <dcterms:modified xsi:type="dcterms:W3CDTF">2016-08-31T10:46:41Z</dcterms:modified>
</cp:coreProperties>
</file>