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702" r:id="rId2"/>
    <p:sldId id="716" r:id="rId3"/>
    <p:sldId id="753" r:id="rId4"/>
    <p:sldId id="749" r:id="rId5"/>
    <p:sldId id="750" r:id="rId6"/>
    <p:sldId id="721" r:id="rId7"/>
    <p:sldId id="660" r:id="rId8"/>
    <p:sldId id="739" r:id="rId9"/>
    <p:sldId id="748" r:id="rId10"/>
    <p:sldId id="722" r:id="rId11"/>
    <p:sldId id="726" r:id="rId12"/>
    <p:sldId id="727" r:id="rId13"/>
    <p:sldId id="725" r:id="rId14"/>
    <p:sldId id="731" r:id="rId15"/>
    <p:sldId id="734" r:id="rId16"/>
    <p:sldId id="735" r:id="rId17"/>
    <p:sldId id="736" r:id="rId18"/>
    <p:sldId id="737" r:id="rId19"/>
    <p:sldId id="744" r:id="rId20"/>
    <p:sldId id="745" r:id="rId21"/>
    <p:sldId id="751" r:id="rId22"/>
    <p:sldId id="752" r:id="rId23"/>
    <p:sldId id="266"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2F2F2"/>
    <a:srgbClr val="18F45C"/>
    <a:srgbClr val="14F814"/>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500" autoAdjust="0"/>
    <p:restoredTop sz="86323" autoAdjust="0"/>
  </p:normalViewPr>
  <p:slideViewPr>
    <p:cSldViewPr>
      <p:cViewPr>
        <p:scale>
          <a:sx n="80" d="100"/>
          <a:sy n="80" d="100"/>
        </p:scale>
        <p:origin x="-3246" y="-876"/>
      </p:cViewPr>
      <p:guideLst>
        <p:guide orient="horz" pos="2160"/>
        <p:guide pos="2880"/>
      </p:guideLst>
    </p:cSldViewPr>
  </p:slideViewPr>
  <p:notesTextViewPr>
    <p:cViewPr>
      <p:scale>
        <a:sx n="100" d="100"/>
        <a:sy n="100" d="100"/>
      </p:scale>
      <p:origin x="0" y="0"/>
    </p:cViewPr>
  </p:notesTextViewPr>
  <p:sorterViewPr>
    <p:cViewPr>
      <p:scale>
        <a:sx n="90" d="100"/>
        <a:sy n="90" d="100"/>
      </p:scale>
      <p:origin x="0" y="32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DB9F52-EA03-4635-ACC8-4AA64B4F4907}" type="doc">
      <dgm:prSet loTypeId="urn:microsoft.com/office/officeart/2005/8/layout/bProcess3" loCatId="process" qsTypeId="urn:microsoft.com/office/officeart/2005/8/quickstyle/simple1" qsCatId="simple" csTypeId="urn:microsoft.com/office/officeart/2005/8/colors/colorful4" csCatId="colorful" phldr="1"/>
      <dgm:spPr/>
      <dgm:t>
        <a:bodyPr/>
        <a:lstStyle/>
        <a:p>
          <a:endParaRPr lang="en-ZA"/>
        </a:p>
      </dgm:t>
    </dgm:pt>
    <dgm:pt modelId="{4686CB5C-8BAC-49C3-A713-33F47F43D40E}">
      <dgm:prSet phldrT="[Text]"/>
      <dgm:spPr>
        <a:xfrm>
          <a:off x="6197" y="174964"/>
          <a:ext cx="2333039" cy="1399823"/>
        </a:xfrm>
        <a:prstGeom prst="rect">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ZA">
              <a:solidFill>
                <a:sysClr val="window" lastClr="FFFFFF"/>
              </a:solidFill>
              <a:latin typeface="Calibri"/>
              <a:ea typeface="+mn-ea"/>
              <a:cs typeface="+mn-cs"/>
            </a:rPr>
            <a:t>Step 1: Assess the current archives and records management model</a:t>
          </a:r>
        </a:p>
      </dgm:t>
    </dgm:pt>
    <dgm:pt modelId="{EA8CA5F4-380B-4987-B68B-36F45F0575D2}" type="parTrans" cxnId="{25260D9C-6F5F-423F-ACE4-D0A7C0FAC898}">
      <dgm:prSet/>
      <dgm:spPr/>
      <dgm:t>
        <a:bodyPr/>
        <a:lstStyle/>
        <a:p>
          <a:endParaRPr lang="en-ZA"/>
        </a:p>
      </dgm:t>
    </dgm:pt>
    <dgm:pt modelId="{6DFDEB97-0FAF-4BE9-A65F-27C462BA2D83}" type="sibTrans" cxnId="{25260D9C-6F5F-423F-ACE4-D0A7C0FAC898}">
      <dgm:prSet/>
      <dgm:spPr>
        <a:xfrm>
          <a:off x="2337437" y="829156"/>
          <a:ext cx="505999" cy="91440"/>
        </a:xfrm>
        <a:custGeom>
          <a:avLst/>
          <a:gdLst/>
          <a:ahLst/>
          <a:cxnLst/>
          <a:rect l="0" t="0" r="0" b="0"/>
          <a:pathLst>
            <a:path>
              <a:moveTo>
                <a:pt x="0" y="45720"/>
              </a:moveTo>
              <a:lnTo>
                <a:pt x="505999" y="45720"/>
              </a:lnTo>
            </a:path>
          </a:pathLst>
        </a:custGeom>
        <a:noFill/>
        <a:ln w="9525" cap="flat" cmpd="sng" algn="ctr">
          <a:solidFill>
            <a:srgbClr val="8064A2">
              <a:hueOff val="0"/>
              <a:satOff val="0"/>
              <a:lumOff val="0"/>
              <a:alphaOff val="0"/>
            </a:srgbClr>
          </a:solidFill>
          <a:prstDash val="solid"/>
          <a:tailEnd type="arrow"/>
        </a:ln>
        <a:effectLst/>
      </dgm:spPr>
      <dgm:t>
        <a:bodyPr/>
        <a:lstStyle/>
        <a:p>
          <a:endParaRPr lang="en-ZA">
            <a:solidFill>
              <a:sysClr val="windowText" lastClr="000000">
                <a:hueOff val="0"/>
                <a:satOff val="0"/>
                <a:lumOff val="0"/>
                <a:alphaOff val="0"/>
              </a:sysClr>
            </a:solidFill>
            <a:latin typeface="Calibri"/>
            <a:ea typeface="+mn-ea"/>
            <a:cs typeface="+mn-cs"/>
          </a:endParaRPr>
        </a:p>
      </dgm:t>
    </dgm:pt>
    <dgm:pt modelId="{FA65C06C-B0A4-4D7A-99E6-948D671FB176}">
      <dgm:prSet phldrT="[Text]"/>
      <dgm:spPr>
        <a:xfrm>
          <a:off x="2875836" y="174964"/>
          <a:ext cx="2333039" cy="1399823"/>
        </a:xfrm>
        <a:prstGeom prst="rect">
          <a:avLst/>
        </a:prstGeom>
        <a:solidFill>
          <a:srgbClr val="8064A2">
            <a:hueOff val="-1116192"/>
            <a:satOff val="6725"/>
            <a:lumOff val="539"/>
            <a:alphaOff val="0"/>
          </a:srgbClr>
        </a:solidFill>
        <a:ln w="25400" cap="flat" cmpd="sng" algn="ctr">
          <a:solidFill>
            <a:sysClr val="window" lastClr="FFFFFF">
              <a:hueOff val="0"/>
              <a:satOff val="0"/>
              <a:lumOff val="0"/>
              <a:alphaOff val="0"/>
            </a:sysClr>
          </a:solidFill>
          <a:prstDash val="solid"/>
        </a:ln>
        <a:effectLst/>
      </dgm:spPr>
      <dgm:t>
        <a:bodyPr/>
        <a:lstStyle/>
        <a:p>
          <a:r>
            <a:rPr lang="en-ZA">
              <a:solidFill>
                <a:sysClr val="window" lastClr="FFFFFF"/>
              </a:solidFill>
              <a:latin typeface="Calibri"/>
              <a:ea typeface="+mn-ea"/>
              <a:cs typeface="+mn-cs"/>
            </a:rPr>
            <a:t>Step 2: Recommend an ideal archives and records management model  </a:t>
          </a:r>
        </a:p>
      </dgm:t>
    </dgm:pt>
    <dgm:pt modelId="{7646564B-A071-4C28-99E3-3B0F1E6E20F1}" type="parTrans" cxnId="{17209284-57D6-4CCB-ABBF-89D644DCDADB}">
      <dgm:prSet/>
      <dgm:spPr/>
      <dgm:t>
        <a:bodyPr/>
        <a:lstStyle/>
        <a:p>
          <a:endParaRPr lang="en-ZA"/>
        </a:p>
      </dgm:t>
    </dgm:pt>
    <dgm:pt modelId="{568E6E0C-4304-41F5-AD8E-85A8F02A8BA6}" type="sibTrans" cxnId="{17209284-57D6-4CCB-ABBF-89D644DCDADB}">
      <dgm:prSet/>
      <dgm:spPr>
        <a:xfrm>
          <a:off x="5207075" y="829156"/>
          <a:ext cx="505999" cy="91440"/>
        </a:xfrm>
        <a:custGeom>
          <a:avLst/>
          <a:gdLst/>
          <a:ahLst/>
          <a:cxnLst/>
          <a:rect l="0" t="0" r="0" b="0"/>
          <a:pathLst>
            <a:path>
              <a:moveTo>
                <a:pt x="0" y="45720"/>
              </a:moveTo>
              <a:lnTo>
                <a:pt x="505999" y="45720"/>
              </a:lnTo>
            </a:path>
          </a:pathLst>
        </a:custGeom>
        <a:noFill/>
        <a:ln w="9525" cap="flat" cmpd="sng" algn="ctr">
          <a:solidFill>
            <a:srgbClr val="8064A2">
              <a:hueOff val="-1488257"/>
              <a:satOff val="8966"/>
              <a:lumOff val="719"/>
              <a:alphaOff val="0"/>
            </a:srgbClr>
          </a:solidFill>
          <a:prstDash val="solid"/>
          <a:tailEnd type="arrow"/>
        </a:ln>
        <a:effectLst/>
      </dgm:spPr>
      <dgm:t>
        <a:bodyPr/>
        <a:lstStyle/>
        <a:p>
          <a:endParaRPr lang="en-ZA">
            <a:solidFill>
              <a:sysClr val="windowText" lastClr="000000">
                <a:hueOff val="0"/>
                <a:satOff val="0"/>
                <a:lumOff val="0"/>
                <a:alphaOff val="0"/>
              </a:sysClr>
            </a:solidFill>
            <a:latin typeface="Calibri"/>
            <a:ea typeface="+mn-ea"/>
            <a:cs typeface="+mn-cs"/>
          </a:endParaRPr>
        </a:p>
      </dgm:t>
    </dgm:pt>
    <dgm:pt modelId="{4EDE8B5F-32C5-4388-BF33-CF1D397B22E5}">
      <dgm:prSet phldrT="[Text]"/>
      <dgm:spPr>
        <a:xfrm>
          <a:off x="5745474" y="174964"/>
          <a:ext cx="2333039" cy="1399823"/>
        </a:xfrm>
        <a:prstGeom prst="rect">
          <a:avLst/>
        </a:prstGeom>
        <a:solidFill>
          <a:srgbClr val="8064A2">
            <a:hueOff val="-2232385"/>
            <a:satOff val="13449"/>
            <a:lumOff val="1078"/>
            <a:alphaOff val="0"/>
          </a:srgbClr>
        </a:solidFill>
        <a:ln w="25400" cap="flat" cmpd="sng" algn="ctr">
          <a:solidFill>
            <a:sysClr val="window" lastClr="FFFFFF">
              <a:hueOff val="0"/>
              <a:satOff val="0"/>
              <a:lumOff val="0"/>
              <a:alphaOff val="0"/>
            </a:sysClr>
          </a:solidFill>
          <a:prstDash val="solid"/>
        </a:ln>
        <a:effectLst/>
      </dgm:spPr>
      <dgm:t>
        <a:bodyPr/>
        <a:lstStyle/>
        <a:p>
          <a:r>
            <a:rPr lang="en-ZA">
              <a:solidFill>
                <a:sysClr val="window" lastClr="FFFFFF"/>
              </a:solidFill>
              <a:latin typeface="Calibri"/>
              <a:ea typeface="+mn-ea"/>
              <a:cs typeface="+mn-cs"/>
            </a:rPr>
            <a:t>Step 3: Cost the proposed archives and records management model</a:t>
          </a:r>
        </a:p>
      </dgm:t>
    </dgm:pt>
    <dgm:pt modelId="{C2609C57-39F8-4D8A-9E3F-447EB6EB34DE}" type="parTrans" cxnId="{3C1D20D3-DCD7-488D-A04B-378EC11C2846}">
      <dgm:prSet/>
      <dgm:spPr/>
      <dgm:t>
        <a:bodyPr/>
        <a:lstStyle/>
        <a:p>
          <a:endParaRPr lang="en-ZA"/>
        </a:p>
      </dgm:t>
    </dgm:pt>
    <dgm:pt modelId="{000445A9-0874-4439-89C9-C479EE950B0B}" type="sibTrans" cxnId="{3C1D20D3-DCD7-488D-A04B-378EC11C2846}">
      <dgm:prSet/>
      <dgm:spPr>
        <a:xfrm>
          <a:off x="1172717" y="1572988"/>
          <a:ext cx="5739277" cy="505999"/>
        </a:xfrm>
        <a:custGeom>
          <a:avLst/>
          <a:gdLst/>
          <a:ahLst/>
          <a:cxnLst/>
          <a:rect l="0" t="0" r="0" b="0"/>
          <a:pathLst>
            <a:path>
              <a:moveTo>
                <a:pt x="5739277" y="0"/>
              </a:moveTo>
              <a:lnTo>
                <a:pt x="5739277" y="270099"/>
              </a:lnTo>
              <a:lnTo>
                <a:pt x="0" y="270099"/>
              </a:lnTo>
              <a:lnTo>
                <a:pt x="0" y="505999"/>
              </a:lnTo>
            </a:path>
          </a:pathLst>
        </a:custGeom>
        <a:noFill/>
        <a:ln w="9525" cap="flat" cmpd="sng" algn="ctr">
          <a:solidFill>
            <a:srgbClr val="8064A2">
              <a:hueOff val="-2976513"/>
              <a:satOff val="17933"/>
              <a:lumOff val="1437"/>
              <a:alphaOff val="0"/>
            </a:srgbClr>
          </a:solidFill>
          <a:prstDash val="solid"/>
          <a:tailEnd type="arrow"/>
        </a:ln>
        <a:effectLst/>
      </dgm:spPr>
      <dgm:t>
        <a:bodyPr/>
        <a:lstStyle/>
        <a:p>
          <a:endParaRPr lang="en-ZA">
            <a:solidFill>
              <a:sysClr val="windowText" lastClr="000000">
                <a:hueOff val="0"/>
                <a:satOff val="0"/>
                <a:lumOff val="0"/>
                <a:alphaOff val="0"/>
              </a:sysClr>
            </a:solidFill>
            <a:latin typeface="Calibri"/>
            <a:ea typeface="+mn-ea"/>
            <a:cs typeface="+mn-cs"/>
          </a:endParaRPr>
        </a:p>
      </dgm:t>
    </dgm:pt>
    <dgm:pt modelId="{6C5DD3C6-338D-4423-8C4A-6660BA44DECB}">
      <dgm:prSet phldrT="[Text]"/>
      <dgm:spPr>
        <a:xfrm>
          <a:off x="6197" y="2111387"/>
          <a:ext cx="2333039" cy="1399823"/>
        </a:xfrm>
        <a:prstGeom prst="rect">
          <a:avLst/>
        </a:prstGeom>
        <a:solidFill>
          <a:srgbClr val="8064A2">
            <a:hueOff val="-3348577"/>
            <a:satOff val="20174"/>
            <a:lumOff val="1617"/>
            <a:alphaOff val="0"/>
          </a:srgbClr>
        </a:solidFill>
        <a:ln w="25400" cap="flat" cmpd="sng" algn="ctr">
          <a:solidFill>
            <a:sysClr val="window" lastClr="FFFFFF">
              <a:hueOff val="0"/>
              <a:satOff val="0"/>
              <a:lumOff val="0"/>
              <a:alphaOff val="0"/>
            </a:sysClr>
          </a:solidFill>
          <a:prstDash val="solid"/>
        </a:ln>
        <a:effectLst/>
      </dgm:spPr>
      <dgm:t>
        <a:bodyPr/>
        <a:lstStyle/>
        <a:p>
          <a:r>
            <a:rPr lang="en-ZA">
              <a:solidFill>
                <a:sysClr val="window" lastClr="FFFFFF"/>
              </a:solidFill>
              <a:latin typeface="Calibri"/>
              <a:ea typeface="+mn-ea"/>
              <a:cs typeface="+mn-cs"/>
            </a:rPr>
            <a:t>Step 4: Build a business case for the application of a conditional grant to fund the proposed model</a:t>
          </a:r>
        </a:p>
      </dgm:t>
    </dgm:pt>
    <dgm:pt modelId="{CA0F32CD-6C53-48FE-8D34-AECA16845867}" type="parTrans" cxnId="{02408C7B-6EB0-414A-9F7B-59C6015945D9}">
      <dgm:prSet/>
      <dgm:spPr/>
      <dgm:t>
        <a:bodyPr/>
        <a:lstStyle/>
        <a:p>
          <a:endParaRPr lang="en-ZA"/>
        </a:p>
      </dgm:t>
    </dgm:pt>
    <dgm:pt modelId="{5C95FCE3-ED1E-4DEC-BD03-BCB58FBB9B66}" type="sibTrans" cxnId="{02408C7B-6EB0-414A-9F7B-59C6015945D9}">
      <dgm:prSet/>
      <dgm:spPr>
        <a:xfrm>
          <a:off x="2337437" y="2765579"/>
          <a:ext cx="505999" cy="91440"/>
        </a:xfrm>
        <a:custGeom>
          <a:avLst/>
          <a:gdLst/>
          <a:ahLst/>
          <a:cxnLst/>
          <a:rect l="0" t="0" r="0" b="0"/>
          <a:pathLst>
            <a:path>
              <a:moveTo>
                <a:pt x="0" y="45720"/>
              </a:moveTo>
              <a:lnTo>
                <a:pt x="505999" y="45720"/>
              </a:lnTo>
            </a:path>
          </a:pathLst>
        </a:custGeom>
        <a:noFill/>
        <a:ln w="9525" cap="flat" cmpd="sng" algn="ctr">
          <a:solidFill>
            <a:srgbClr val="8064A2">
              <a:hueOff val="-4464770"/>
              <a:satOff val="26899"/>
              <a:lumOff val="2156"/>
              <a:alphaOff val="0"/>
            </a:srgbClr>
          </a:solidFill>
          <a:prstDash val="solid"/>
          <a:tailEnd type="arrow"/>
        </a:ln>
        <a:effectLst/>
      </dgm:spPr>
      <dgm:t>
        <a:bodyPr/>
        <a:lstStyle/>
        <a:p>
          <a:endParaRPr lang="en-ZA">
            <a:solidFill>
              <a:sysClr val="windowText" lastClr="000000">
                <a:hueOff val="0"/>
                <a:satOff val="0"/>
                <a:lumOff val="0"/>
                <a:alphaOff val="0"/>
              </a:sysClr>
            </a:solidFill>
            <a:latin typeface="Calibri"/>
            <a:ea typeface="+mn-ea"/>
            <a:cs typeface="+mn-cs"/>
          </a:endParaRPr>
        </a:p>
      </dgm:t>
    </dgm:pt>
    <dgm:pt modelId="{5481A486-A3D2-443C-9C53-0C1E8E786E63}">
      <dgm:prSet phldrT="[Text]"/>
      <dgm:spPr>
        <a:xfrm>
          <a:off x="2875836" y="2111387"/>
          <a:ext cx="2333039" cy="1399823"/>
        </a:xfrm>
        <a:prstGeom prst="rect">
          <a:avLst/>
        </a:prstGeom>
        <a:solidFill>
          <a:srgbClr val="8064A2">
            <a:hueOff val="-4464770"/>
            <a:satOff val="26899"/>
            <a:lumOff val="2156"/>
            <a:alphaOff val="0"/>
          </a:srgbClr>
        </a:solidFill>
        <a:ln w="25400" cap="flat" cmpd="sng" algn="ctr">
          <a:solidFill>
            <a:sysClr val="window" lastClr="FFFFFF">
              <a:hueOff val="0"/>
              <a:satOff val="0"/>
              <a:lumOff val="0"/>
              <a:alphaOff val="0"/>
            </a:sysClr>
          </a:solidFill>
          <a:prstDash val="solid"/>
        </a:ln>
        <a:effectLst/>
      </dgm:spPr>
      <dgm:t>
        <a:bodyPr/>
        <a:lstStyle/>
        <a:p>
          <a:r>
            <a:rPr lang="en-ZA">
              <a:solidFill>
                <a:sysClr val="window" lastClr="FFFFFF"/>
              </a:solidFill>
              <a:latin typeface="Calibri"/>
              <a:ea typeface="+mn-ea"/>
              <a:cs typeface="+mn-cs"/>
            </a:rPr>
            <a:t>Step 5: Apply for a conditional grant from National Treasury</a:t>
          </a:r>
        </a:p>
      </dgm:t>
    </dgm:pt>
    <dgm:pt modelId="{1C750DC9-E521-4A88-A13B-5B219A0DCEE1}" type="parTrans" cxnId="{DC3F6763-0015-4A31-8F48-426B01882EBA}">
      <dgm:prSet/>
      <dgm:spPr/>
      <dgm:t>
        <a:bodyPr/>
        <a:lstStyle/>
        <a:p>
          <a:endParaRPr lang="en-ZA"/>
        </a:p>
      </dgm:t>
    </dgm:pt>
    <dgm:pt modelId="{8AA98E8E-0946-474C-949E-2CD2D341A01D}" type="sibTrans" cxnId="{DC3F6763-0015-4A31-8F48-426B01882EBA}">
      <dgm:prSet/>
      <dgm:spPr/>
      <dgm:t>
        <a:bodyPr/>
        <a:lstStyle/>
        <a:p>
          <a:endParaRPr lang="en-ZA"/>
        </a:p>
      </dgm:t>
    </dgm:pt>
    <dgm:pt modelId="{7EDBB4CE-21DD-4F2C-82E9-A44E137E0C21}" type="pres">
      <dgm:prSet presAssocID="{C3DB9F52-EA03-4635-ACC8-4AA64B4F4907}" presName="Name0" presStyleCnt="0">
        <dgm:presLayoutVars>
          <dgm:dir/>
          <dgm:resizeHandles val="exact"/>
        </dgm:presLayoutVars>
      </dgm:prSet>
      <dgm:spPr/>
      <dgm:t>
        <a:bodyPr/>
        <a:lstStyle/>
        <a:p>
          <a:endParaRPr lang="en-ZA"/>
        </a:p>
      </dgm:t>
    </dgm:pt>
    <dgm:pt modelId="{226A444A-D6FC-4299-ADCE-7B9E2AD7D3E6}" type="pres">
      <dgm:prSet presAssocID="{4686CB5C-8BAC-49C3-A713-33F47F43D40E}" presName="node" presStyleLbl="node1" presStyleIdx="0" presStyleCnt="5">
        <dgm:presLayoutVars>
          <dgm:bulletEnabled val="1"/>
        </dgm:presLayoutVars>
      </dgm:prSet>
      <dgm:spPr/>
      <dgm:t>
        <a:bodyPr/>
        <a:lstStyle/>
        <a:p>
          <a:endParaRPr lang="en-ZA"/>
        </a:p>
      </dgm:t>
    </dgm:pt>
    <dgm:pt modelId="{3E1559B5-9329-49DD-95AD-19EB52F83E82}" type="pres">
      <dgm:prSet presAssocID="{6DFDEB97-0FAF-4BE9-A65F-27C462BA2D83}" presName="sibTrans" presStyleLbl="sibTrans1D1" presStyleIdx="0" presStyleCnt="4"/>
      <dgm:spPr/>
      <dgm:t>
        <a:bodyPr/>
        <a:lstStyle/>
        <a:p>
          <a:endParaRPr lang="en-ZA"/>
        </a:p>
      </dgm:t>
    </dgm:pt>
    <dgm:pt modelId="{E4C8B354-FAC3-4672-ACB4-EE7A1C88D45D}" type="pres">
      <dgm:prSet presAssocID="{6DFDEB97-0FAF-4BE9-A65F-27C462BA2D83}" presName="connectorText" presStyleLbl="sibTrans1D1" presStyleIdx="0" presStyleCnt="4"/>
      <dgm:spPr/>
      <dgm:t>
        <a:bodyPr/>
        <a:lstStyle/>
        <a:p>
          <a:endParaRPr lang="en-ZA"/>
        </a:p>
      </dgm:t>
    </dgm:pt>
    <dgm:pt modelId="{971DEC6E-2394-4D2B-933D-8F288C8E9D23}" type="pres">
      <dgm:prSet presAssocID="{FA65C06C-B0A4-4D7A-99E6-948D671FB176}" presName="node" presStyleLbl="node1" presStyleIdx="1" presStyleCnt="5">
        <dgm:presLayoutVars>
          <dgm:bulletEnabled val="1"/>
        </dgm:presLayoutVars>
      </dgm:prSet>
      <dgm:spPr/>
      <dgm:t>
        <a:bodyPr/>
        <a:lstStyle/>
        <a:p>
          <a:endParaRPr lang="en-ZA"/>
        </a:p>
      </dgm:t>
    </dgm:pt>
    <dgm:pt modelId="{51220353-F251-4306-9EBB-67579AC94342}" type="pres">
      <dgm:prSet presAssocID="{568E6E0C-4304-41F5-AD8E-85A8F02A8BA6}" presName="sibTrans" presStyleLbl="sibTrans1D1" presStyleIdx="1" presStyleCnt="4"/>
      <dgm:spPr/>
      <dgm:t>
        <a:bodyPr/>
        <a:lstStyle/>
        <a:p>
          <a:endParaRPr lang="en-ZA"/>
        </a:p>
      </dgm:t>
    </dgm:pt>
    <dgm:pt modelId="{62A7007F-6C9F-43B5-B443-7230E846A219}" type="pres">
      <dgm:prSet presAssocID="{568E6E0C-4304-41F5-AD8E-85A8F02A8BA6}" presName="connectorText" presStyleLbl="sibTrans1D1" presStyleIdx="1" presStyleCnt="4"/>
      <dgm:spPr/>
      <dgm:t>
        <a:bodyPr/>
        <a:lstStyle/>
        <a:p>
          <a:endParaRPr lang="en-ZA"/>
        </a:p>
      </dgm:t>
    </dgm:pt>
    <dgm:pt modelId="{AC2D96B9-FF04-4ECF-86A5-F66290D71459}" type="pres">
      <dgm:prSet presAssocID="{4EDE8B5F-32C5-4388-BF33-CF1D397B22E5}" presName="node" presStyleLbl="node1" presStyleIdx="2" presStyleCnt="5">
        <dgm:presLayoutVars>
          <dgm:bulletEnabled val="1"/>
        </dgm:presLayoutVars>
      </dgm:prSet>
      <dgm:spPr/>
      <dgm:t>
        <a:bodyPr/>
        <a:lstStyle/>
        <a:p>
          <a:endParaRPr lang="en-ZA"/>
        </a:p>
      </dgm:t>
    </dgm:pt>
    <dgm:pt modelId="{FF410C77-33EB-40C2-BD69-30B4B4D246C9}" type="pres">
      <dgm:prSet presAssocID="{000445A9-0874-4439-89C9-C479EE950B0B}" presName="sibTrans" presStyleLbl="sibTrans1D1" presStyleIdx="2" presStyleCnt="4"/>
      <dgm:spPr/>
      <dgm:t>
        <a:bodyPr/>
        <a:lstStyle/>
        <a:p>
          <a:endParaRPr lang="en-ZA"/>
        </a:p>
      </dgm:t>
    </dgm:pt>
    <dgm:pt modelId="{96DC37AB-7C03-453B-A2BD-5DD0172CDDA8}" type="pres">
      <dgm:prSet presAssocID="{000445A9-0874-4439-89C9-C479EE950B0B}" presName="connectorText" presStyleLbl="sibTrans1D1" presStyleIdx="2" presStyleCnt="4"/>
      <dgm:spPr/>
      <dgm:t>
        <a:bodyPr/>
        <a:lstStyle/>
        <a:p>
          <a:endParaRPr lang="en-ZA"/>
        </a:p>
      </dgm:t>
    </dgm:pt>
    <dgm:pt modelId="{F3E3F2D1-ED58-4FAE-905A-1AC206CC1EB3}" type="pres">
      <dgm:prSet presAssocID="{6C5DD3C6-338D-4423-8C4A-6660BA44DECB}" presName="node" presStyleLbl="node1" presStyleIdx="3" presStyleCnt="5">
        <dgm:presLayoutVars>
          <dgm:bulletEnabled val="1"/>
        </dgm:presLayoutVars>
      </dgm:prSet>
      <dgm:spPr/>
      <dgm:t>
        <a:bodyPr/>
        <a:lstStyle/>
        <a:p>
          <a:endParaRPr lang="en-ZA"/>
        </a:p>
      </dgm:t>
    </dgm:pt>
    <dgm:pt modelId="{28096E01-9383-4DDF-9E7A-2410F3C37DDA}" type="pres">
      <dgm:prSet presAssocID="{5C95FCE3-ED1E-4DEC-BD03-BCB58FBB9B66}" presName="sibTrans" presStyleLbl="sibTrans1D1" presStyleIdx="3" presStyleCnt="4"/>
      <dgm:spPr/>
      <dgm:t>
        <a:bodyPr/>
        <a:lstStyle/>
        <a:p>
          <a:endParaRPr lang="en-ZA"/>
        </a:p>
      </dgm:t>
    </dgm:pt>
    <dgm:pt modelId="{7A1E0D12-E48C-4457-81DA-E76F38605288}" type="pres">
      <dgm:prSet presAssocID="{5C95FCE3-ED1E-4DEC-BD03-BCB58FBB9B66}" presName="connectorText" presStyleLbl="sibTrans1D1" presStyleIdx="3" presStyleCnt="4"/>
      <dgm:spPr/>
      <dgm:t>
        <a:bodyPr/>
        <a:lstStyle/>
        <a:p>
          <a:endParaRPr lang="en-ZA"/>
        </a:p>
      </dgm:t>
    </dgm:pt>
    <dgm:pt modelId="{A64B570E-C9EC-4FD2-839E-B8D12902867E}" type="pres">
      <dgm:prSet presAssocID="{5481A486-A3D2-443C-9C53-0C1E8E786E63}" presName="node" presStyleLbl="node1" presStyleIdx="4" presStyleCnt="5">
        <dgm:presLayoutVars>
          <dgm:bulletEnabled val="1"/>
        </dgm:presLayoutVars>
      </dgm:prSet>
      <dgm:spPr/>
      <dgm:t>
        <a:bodyPr/>
        <a:lstStyle/>
        <a:p>
          <a:endParaRPr lang="en-ZA"/>
        </a:p>
      </dgm:t>
    </dgm:pt>
  </dgm:ptLst>
  <dgm:cxnLst>
    <dgm:cxn modelId="{02408C7B-6EB0-414A-9F7B-59C6015945D9}" srcId="{C3DB9F52-EA03-4635-ACC8-4AA64B4F4907}" destId="{6C5DD3C6-338D-4423-8C4A-6660BA44DECB}" srcOrd="3" destOrd="0" parTransId="{CA0F32CD-6C53-48FE-8D34-AECA16845867}" sibTransId="{5C95FCE3-ED1E-4DEC-BD03-BCB58FBB9B66}"/>
    <dgm:cxn modelId="{DC3F6763-0015-4A31-8F48-426B01882EBA}" srcId="{C3DB9F52-EA03-4635-ACC8-4AA64B4F4907}" destId="{5481A486-A3D2-443C-9C53-0C1E8E786E63}" srcOrd="4" destOrd="0" parTransId="{1C750DC9-E521-4A88-A13B-5B219A0DCEE1}" sibTransId="{8AA98E8E-0946-474C-949E-2CD2D341A01D}"/>
    <dgm:cxn modelId="{ACE2BE10-C5C9-48AA-BBF4-35C950C1B090}" type="presOf" srcId="{5481A486-A3D2-443C-9C53-0C1E8E786E63}" destId="{A64B570E-C9EC-4FD2-839E-B8D12902867E}" srcOrd="0" destOrd="0" presId="urn:microsoft.com/office/officeart/2005/8/layout/bProcess3"/>
    <dgm:cxn modelId="{3C1D20D3-DCD7-488D-A04B-378EC11C2846}" srcId="{C3DB9F52-EA03-4635-ACC8-4AA64B4F4907}" destId="{4EDE8B5F-32C5-4388-BF33-CF1D397B22E5}" srcOrd="2" destOrd="0" parTransId="{C2609C57-39F8-4D8A-9E3F-447EB6EB34DE}" sibTransId="{000445A9-0874-4439-89C9-C479EE950B0B}"/>
    <dgm:cxn modelId="{25260D9C-6F5F-423F-ACE4-D0A7C0FAC898}" srcId="{C3DB9F52-EA03-4635-ACC8-4AA64B4F4907}" destId="{4686CB5C-8BAC-49C3-A713-33F47F43D40E}" srcOrd="0" destOrd="0" parTransId="{EA8CA5F4-380B-4987-B68B-36F45F0575D2}" sibTransId="{6DFDEB97-0FAF-4BE9-A65F-27C462BA2D83}"/>
    <dgm:cxn modelId="{E80FDB95-16AE-4A18-ACEE-BA0F9F0F723E}" type="presOf" srcId="{568E6E0C-4304-41F5-AD8E-85A8F02A8BA6}" destId="{51220353-F251-4306-9EBB-67579AC94342}" srcOrd="0" destOrd="0" presId="urn:microsoft.com/office/officeart/2005/8/layout/bProcess3"/>
    <dgm:cxn modelId="{BFB13F1D-81CB-4A5F-8F05-131FAD9D4698}" type="presOf" srcId="{C3DB9F52-EA03-4635-ACC8-4AA64B4F4907}" destId="{7EDBB4CE-21DD-4F2C-82E9-A44E137E0C21}" srcOrd="0" destOrd="0" presId="urn:microsoft.com/office/officeart/2005/8/layout/bProcess3"/>
    <dgm:cxn modelId="{48D87977-2A23-45CF-B32D-78FD1EF516AB}" type="presOf" srcId="{4EDE8B5F-32C5-4388-BF33-CF1D397B22E5}" destId="{AC2D96B9-FF04-4ECF-86A5-F66290D71459}" srcOrd="0" destOrd="0" presId="urn:microsoft.com/office/officeart/2005/8/layout/bProcess3"/>
    <dgm:cxn modelId="{8C7CDE06-E6D4-4E0A-87F7-03C3D565B344}" type="presOf" srcId="{5C95FCE3-ED1E-4DEC-BD03-BCB58FBB9B66}" destId="{28096E01-9383-4DDF-9E7A-2410F3C37DDA}" srcOrd="0" destOrd="0" presId="urn:microsoft.com/office/officeart/2005/8/layout/bProcess3"/>
    <dgm:cxn modelId="{7E398006-A7EB-44F4-B916-157E3ADD0FD1}" type="presOf" srcId="{000445A9-0874-4439-89C9-C479EE950B0B}" destId="{FF410C77-33EB-40C2-BD69-30B4B4D246C9}" srcOrd="0" destOrd="0" presId="urn:microsoft.com/office/officeart/2005/8/layout/bProcess3"/>
    <dgm:cxn modelId="{DF0045C6-93E9-4F1F-9543-C4D27CCF6D27}" type="presOf" srcId="{4686CB5C-8BAC-49C3-A713-33F47F43D40E}" destId="{226A444A-D6FC-4299-ADCE-7B9E2AD7D3E6}" srcOrd="0" destOrd="0" presId="urn:microsoft.com/office/officeart/2005/8/layout/bProcess3"/>
    <dgm:cxn modelId="{CFBAA672-9A90-43C1-AED8-5D9FD9A6875E}" type="presOf" srcId="{6DFDEB97-0FAF-4BE9-A65F-27C462BA2D83}" destId="{3E1559B5-9329-49DD-95AD-19EB52F83E82}" srcOrd="0" destOrd="0" presId="urn:microsoft.com/office/officeart/2005/8/layout/bProcess3"/>
    <dgm:cxn modelId="{FB1EC65F-37E0-4532-8F47-603FF248CDA1}" type="presOf" srcId="{6C5DD3C6-338D-4423-8C4A-6660BA44DECB}" destId="{F3E3F2D1-ED58-4FAE-905A-1AC206CC1EB3}" srcOrd="0" destOrd="0" presId="urn:microsoft.com/office/officeart/2005/8/layout/bProcess3"/>
    <dgm:cxn modelId="{C7BACF79-D4DA-473C-B2C3-78E17C585F6A}" type="presOf" srcId="{5C95FCE3-ED1E-4DEC-BD03-BCB58FBB9B66}" destId="{7A1E0D12-E48C-4457-81DA-E76F38605288}" srcOrd="1" destOrd="0" presId="urn:microsoft.com/office/officeart/2005/8/layout/bProcess3"/>
    <dgm:cxn modelId="{47133D24-23D3-4F9C-A22A-00A780557365}" type="presOf" srcId="{6DFDEB97-0FAF-4BE9-A65F-27C462BA2D83}" destId="{E4C8B354-FAC3-4672-ACB4-EE7A1C88D45D}" srcOrd="1" destOrd="0" presId="urn:microsoft.com/office/officeart/2005/8/layout/bProcess3"/>
    <dgm:cxn modelId="{FF032059-B924-413D-9262-F3204C29F9DA}" type="presOf" srcId="{FA65C06C-B0A4-4D7A-99E6-948D671FB176}" destId="{971DEC6E-2394-4D2B-933D-8F288C8E9D23}" srcOrd="0" destOrd="0" presId="urn:microsoft.com/office/officeart/2005/8/layout/bProcess3"/>
    <dgm:cxn modelId="{E5154E84-A3C7-4A71-A49D-37D2A8E27493}" type="presOf" srcId="{000445A9-0874-4439-89C9-C479EE950B0B}" destId="{96DC37AB-7C03-453B-A2BD-5DD0172CDDA8}" srcOrd="1" destOrd="0" presId="urn:microsoft.com/office/officeart/2005/8/layout/bProcess3"/>
    <dgm:cxn modelId="{17209284-57D6-4CCB-ABBF-89D644DCDADB}" srcId="{C3DB9F52-EA03-4635-ACC8-4AA64B4F4907}" destId="{FA65C06C-B0A4-4D7A-99E6-948D671FB176}" srcOrd="1" destOrd="0" parTransId="{7646564B-A071-4C28-99E3-3B0F1E6E20F1}" sibTransId="{568E6E0C-4304-41F5-AD8E-85A8F02A8BA6}"/>
    <dgm:cxn modelId="{5567B4BC-7A61-4379-91B9-CB82BEDA5237}" type="presOf" srcId="{568E6E0C-4304-41F5-AD8E-85A8F02A8BA6}" destId="{62A7007F-6C9F-43B5-B443-7230E846A219}" srcOrd="1" destOrd="0" presId="urn:microsoft.com/office/officeart/2005/8/layout/bProcess3"/>
    <dgm:cxn modelId="{0BF34178-3730-4F2B-BA58-325FF27D3E8F}" type="presParOf" srcId="{7EDBB4CE-21DD-4F2C-82E9-A44E137E0C21}" destId="{226A444A-D6FC-4299-ADCE-7B9E2AD7D3E6}" srcOrd="0" destOrd="0" presId="urn:microsoft.com/office/officeart/2005/8/layout/bProcess3"/>
    <dgm:cxn modelId="{D3FFAD0B-0A1B-44F1-8F36-7308E02C8508}" type="presParOf" srcId="{7EDBB4CE-21DD-4F2C-82E9-A44E137E0C21}" destId="{3E1559B5-9329-49DD-95AD-19EB52F83E82}" srcOrd="1" destOrd="0" presId="urn:microsoft.com/office/officeart/2005/8/layout/bProcess3"/>
    <dgm:cxn modelId="{971903E3-480B-45B7-955C-89EB6709296E}" type="presParOf" srcId="{3E1559B5-9329-49DD-95AD-19EB52F83E82}" destId="{E4C8B354-FAC3-4672-ACB4-EE7A1C88D45D}" srcOrd="0" destOrd="0" presId="urn:microsoft.com/office/officeart/2005/8/layout/bProcess3"/>
    <dgm:cxn modelId="{F9583FDA-A723-40B5-9E4A-F7C8F88ACCB1}" type="presParOf" srcId="{7EDBB4CE-21DD-4F2C-82E9-A44E137E0C21}" destId="{971DEC6E-2394-4D2B-933D-8F288C8E9D23}" srcOrd="2" destOrd="0" presId="urn:microsoft.com/office/officeart/2005/8/layout/bProcess3"/>
    <dgm:cxn modelId="{4DE1B246-8917-43C4-A134-F8FC14E458A2}" type="presParOf" srcId="{7EDBB4CE-21DD-4F2C-82E9-A44E137E0C21}" destId="{51220353-F251-4306-9EBB-67579AC94342}" srcOrd="3" destOrd="0" presId="urn:microsoft.com/office/officeart/2005/8/layout/bProcess3"/>
    <dgm:cxn modelId="{0BF0EB2B-D7EC-4223-A48E-CDEBC2C711DF}" type="presParOf" srcId="{51220353-F251-4306-9EBB-67579AC94342}" destId="{62A7007F-6C9F-43B5-B443-7230E846A219}" srcOrd="0" destOrd="0" presId="urn:microsoft.com/office/officeart/2005/8/layout/bProcess3"/>
    <dgm:cxn modelId="{82C5D399-9A3D-4EC7-98A8-DA4978DE561D}" type="presParOf" srcId="{7EDBB4CE-21DD-4F2C-82E9-A44E137E0C21}" destId="{AC2D96B9-FF04-4ECF-86A5-F66290D71459}" srcOrd="4" destOrd="0" presId="urn:microsoft.com/office/officeart/2005/8/layout/bProcess3"/>
    <dgm:cxn modelId="{2F13AC06-371C-45FA-8BA0-80C958C95BFB}" type="presParOf" srcId="{7EDBB4CE-21DD-4F2C-82E9-A44E137E0C21}" destId="{FF410C77-33EB-40C2-BD69-30B4B4D246C9}" srcOrd="5" destOrd="0" presId="urn:microsoft.com/office/officeart/2005/8/layout/bProcess3"/>
    <dgm:cxn modelId="{E920A952-C0E8-40FF-94EB-FF9F75AA6858}" type="presParOf" srcId="{FF410C77-33EB-40C2-BD69-30B4B4D246C9}" destId="{96DC37AB-7C03-453B-A2BD-5DD0172CDDA8}" srcOrd="0" destOrd="0" presId="urn:microsoft.com/office/officeart/2005/8/layout/bProcess3"/>
    <dgm:cxn modelId="{F1240EDC-DF0B-4FE7-83AD-22597396533F}" type="presParOf" srcId="{7EDBB4CE-21DD-4F2C-82E9-A44E137E0C21}" destId="{F3E3F2D1-ED58-4FAE-905A-1AC206CC1EB3}" srcOrd="6" destOrd="0" presId="urn:microsoft.com/office/officeart/2005/8/layout/bProcess3"/>
    <dgm:cxn modelId="{B5EED456-546F-490D-97A2-5D216BD35DFE}" type="presParOf" srcId="{7EDBB4CE-21DD-4F2C-82E9-A44E137E0C21}" destId="{28096E01-9383-4DDF-9E7A-2410F3C37DDA}" srcOrd="7" destOrd="0" presId="urn:microsoft.com/office/officeart/2005/8/layout/bProcess3"/>
    <dgm:cxn modelId="{2DEA6473-1D69-4A56-B76F-27C7A9D00BD3}" type="presParOf" srcId="{28096E01-9383-4DDF-9E7A-2410F3C37DDA}" destId="{7A1E0D12-E48C-4457-81DA-E76F38605288}" srcOrd="0" destOrd="0" presId="urn:microsoft.com/office/officeart/2005/8/layout/bProcess3"/>
    <dgm:cxn modelId="{EDB4353F-EC4E-485C-B6BB-C7E1E49049B0}" type="presParOf" srcId="{7EDBB4CE-21DD-4F2C-82E9-A44E137E0C21}" destId="{A64B570E-C9EC-4FD2-839E-B8D12902867E}" srcOrd="8" destOrd="0" presId="urn:microsoft.com/office/officeart/2005/8/layout/b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1559B5-9329-49DD-95AD-19EB52F83E82}">
      <dsp:nvSpPr>
        <dsp:cNvPr id="0" name=""/>
        <dsp:cNvSpPr/>
      </dsp:nvSpPr>
      <dsp:spPr>
        <a:xfrm>
          <a:off x="2520991" y="531435"/>
          <a:ext cx="411014" cy="91440"/>
        </a:xfrm>
        <a:custGeom>
          <a:avLst/>
          <a:gdLst/>
          <a:ahLst/>
          <a:cxnLst/>
          <a:rect l="0" t="0" r="0" b="0"/>
          <a:pathLst>
            <a:path>
              <a:moveTo>
                <a:pt x="0" y="45720"/>
              </a:moveTo>
              <a:lnTo>
                <a:pt x="505999" y="45720"/>
              </a:lnTo>
            </a:path>
          </a:pathLst>
        </a:custGeom>
        <a:noFill/>
        <a:ln w="9525" cap="flat" cmpd="sng" algn="ctr">
          <a:solidFill>
            <a:srgbClr val="8064A2">
              <a:hueOff val="0"/>
              <a:satOff val="0"/>
              <a:lumOff val="0"/>
              <a:alphaOff val="0"/>
            </a:s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solidFill>
              <a:sysClr val="windowText" lastClr="000000">
                <a:hueOff val="0"/>
                <a:satOff val="0"/>
                <a:lumOff val="0"/>
                <a:alphaOff val="0"/>
              </a:sysClr>
            </a:solidFill>
            <a:latin typeface="Calibri"/>
            <a:ea typeface="+mn-ea"/>
            <a:cs typeface="+mn-cs"/>
          </a:endParaRPr>
        </a:p>
      </dsp:txBody>
      <dsp:txXfrm>
        <a:off x="2715458" y="574947"/>
        <a:ext cx="22080" cy="4416"/>
      </dsp:txXfrm>
    </dsp:sp>
    <dsp:sp modelId="{226A444A-D6FC-4299-ADCE-7B9E2AD7D3E6}">
      <dsp:nvSpPr>
        <dsp:cNvPr id="0" name=""/>
        <dsp:cNvSpPr/>
      </dsp:nvSpPr>
      <dsp:spPr>
        <a:xfrm>
          <a:off x="602730" y="1137"/>
          <a:ext cx="1920060" cy="1152036"/>
        </a:xfrm>
        <a:prstGeom prst="rect">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ZA" sz="1300" kern="1200">
              <a:solidFill>
                <a:sysClr val="window" lastClr="FFFFFF"/>
              </a:solidFill>
              <a:latin typeface="Calibri"/>
              <a:ea typeface="+mn-ea"/>
              <a:cs typeface="+mn-cs"/>
            </a:rPr>
            <a:t>Step 1: Assess the current archives and records management model</a:t>
          </a:r>
        </a:p>
      </dsp:txBody>
      <dsp:txXfrm>
        <a:off x="602730" y="1137"/>
        <a:ext cx="1920060" cy="1152036"/>
      </dsp:txXfrm>
    </dsp:sp>
    <dsp:sp modelId="{51220353-F251-4306-9EBB-67579AC94342}">
      <dsp:nvSpPr>
        <dsp:cNvPr id="0" name=""/>
        <dsp:cNvSpPr/>
      </dsp:nvSpPr>
      <dsp:spPr>
        <a:xfrm>
          <a:off x="4882666" y="531435"/>
          <a:ext cx="411014" cy="91440"/>
        </a:xfrm>
        <a:custGeom>
          <a:avLst/>
          <a:gdLst/>
          <a:ahLst/>
          <a:cxnLst/>
          <a:rect l="0" t="0" r="0" b="0"/>
          <a:pathLst>
            <a:path>
              <a:moveTo>
                <a:pt x="0" y="45720"/>
              </a:moveTo>
              <a:lnTo>
                <a:pt x="505999" y="45720"/>
              </a:lnTo>
            </a:path>
          </a:pathLst>
        </a:custGeom>
        <a:noFill/>
        <a:ln w="9525" cap="flat" cmpd="sng" algn="ctr">
          <a:solidFill>
            <a:srgbClr val="8064A2">
              <a:hueOff val="-1488257"/>
              <a:satOff val="8966"/>
              <a:lumOff val="719"/>
              <a:alphaOff val="0"/>
            </a:s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solidFill>
              <a:sysClr val="windowText" lastClr="000000">
                <a:hueOff val="0"/>
                <a:satOff val="0"/>
                <a:lumOff val="0"/>
                <a:alphaOff val="0"/>
              </a:sysClr>
            </a:solidFill>
            <a:latin typeface="Calibri"/>
            <a:ea typeface="+mn-ea"/>
            <a:cs typeface="+mn-cs"/>
          </a:endParaRPr>
        </a:p>
      </dsp:txBody>
      <dsp:txXfrm>
        <a:off x="5077133" y="574947"/>
        <a:ext cx="22080" cy="4416"/>
      </dsp:txXfrm>
    </dsp:sp>
    <dsp:sp modelId="{971DEC6E-2394-4D2B-933D-8F288C8E9D23}">
      <dsp:nvSpPr>
        <dsp:cNvPr id="0" name=""/>
        <dsp:cNvSpPr/>
      </dsp:nvSpPr>
      <dsp:spPr>
        <a:xfrm>
          <a:off x="2964405" y="1137"/>
          <a:ext cx="1920060" cy="1152036"/>
        </a:xfrm>
        <a:prstGeom prst="rect">
          <a:avLst/>
        </a:prstGeom>
        <a:solidFill>
          <a:srgbClr val="8064A2">
            <a:hueOff val="-1116192"/>
            <a:satOff val="6725"/>
            <a:lumOff val="539"/>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ZA" sz="1300" kern="1200">
              <a:solidFill>
                <a:sysClr val="window" lastClr="FFFFFF"/>
              </a:solidFill>
              <a:latin typeface="Calibri"/>
              <a:ea typeface="+mn-ea"/>
              <a:cs typeface="+mn-cs"/>
            </a:rPr>
            <a:t>Step 2: Recommend an ideal archives and records management model  </a:t>
          </a:r>
        </a:p>
      </dsp:txBody>
      <dsp:txXfrm>
        <a:off x="2964405" y="1137"/>
        <a:ext cx="1920060" cy="1152036"/>
      </dsp:txXfrm>
    </dsp:sp>
    <dsp:sp modelId="{FF410C77-33EB-40C2-BD69-30B4B4D246C9}">
      <dsp:nvSpPr>
        <dsp:cNvPr id="0" name=""/>
        <dsp:cNvSpPr/>
      </dsp:nvSpPr>
      <dsp:spPr>
        <a:xfrm>
          <a:off x="1562761" y="1151373"/>
          <a:ext cx="4723349" cy="411014"/>
        </a:xfrm>
        <a:custGeom>
          <a:avLst/>
          <a:gdLst/>
          <a:ahLst/>
          <a:cxnLst/>
          <a:rect l="0" t="0" r="0" b="0"/>
          <a:pathLst>
            <a:path>
              <a:moveTo>
                <a:pt x="5739277" y="0"/>
              </a:moveTo>
              <a:lnTo>
                <a:pt x="5739277" y="270099"/>
              </a:lnTo>
              <a:lnTo>
                <a:pt x="0" y="270099"/>
              </a:lnTo>
              <a:lnTo>
                <a:pt x="0" y="505999"/>
              </a:lnTo>
            </a:path>
          </a:pathLst>
        </a:custGeom>
        <a:noFill/>
        <a:ln w="9525" cap="flat" cmpd="sng" algn="ctr">
          <a:solidFill>
            <a:srgbClr val="8064A2">
              <a:hueOff val="-2976513"/>
              <a:satOff val="17933"/>
              <a:lumOff val="1437"/>
              <a:alphaOff val="0"/>
            </a:s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solidFill>
              <a:sysClr val="windowText" lastClr="000000">
                <a:hueOff val="0"/>
                <a:satOff val="0"/>
                <a:lumOff val="0"/>
                <a:alphaOff val="0"/>
              </a:sysClr>
            </a:solidFill>
            <a:latin typeface="Calibri"/>
            <a:ea typeface="+mn-ea"/>
            <a:cs typeface="+mn-cs"/>
          </a:endParaRPr>
        </a:p>
      </dsp:txBody>
      <dsp:txXfrm>
        <a:off x="3805837" y="1354672"/>
        <a:ext cx="237197" cy="4416"/>
      </dsp:txXfrm>
    </dsp:sp>
    <dsp:sp modelId="{AC2D96B9-FF04-4ECF-86A5-F66290D71459}">
      <dsp:nvSpPr>
        <dsp:cNvPr id="0" name=""/>
        <dsp:cNvSpPr/>
      </dsp:nvSpPr>
      <dsp:spPr>
        <a:xfrm>
          <a:off x="5326080" y="1137"/>
          <a:ext cx="1920060" cy="1152036"/>
        </a:xfrm>
        <a:prstGeom prst="rect">
          <a:avLst/>
        </a:prstGeom>
        <a:solidFill>
          <a:srgbClr val="8064A2">
            <a:hueOff val="-2232385"/>
            <a:satOff val="13449"/>
            <a:lumOff val="1078"/>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ZA" sz="1300" kern="1200">
              <a:solidFill>
                <a:sysClr val="window" lastClr="FFFFFF"/>
              </a:solidFill>
              <a:latin typeface="Calibri"/>
              <a:ea typeface="+mn-ea"/>
              <a:cs typeface="+mn-cs"/>
            </a:rPr>
            <a:t>Step 3: Cost the proposed archives and records management model</a:t>
          </a:r>
        </a:p>
      </dsp:txBody>
      <dsp:txXfrm>
        <a:off x="5326080" y="1137"/>
        <a:ext cx="1920060" cy="1152036"/>
      </dsp:txXfrm>
    </dsp:sp>
    <dsp:sp modelId="{28096E01-9383-4DDF-9E7A-2410F3C37DDA}">
      <dsp:nvSpPr>
        <dsp:cNvPr id="0" name=""/>
        <dsp:cNvSpPr/>
      </dsp:nvSpPr>
      <dsp:spPr>
        <a:xfrm>
          <a:off x="2520991" y="2125086"/>
          <a:ext cx="411014" cy="91440"/>
        </a:xfrm>
        <a:custGeom>
          <a:avLst/>
          <a:gdLst/>
          <a:ahLst/>
          <a:cxnLst/>
          <a:rect l="0" t="0" r="0" b="0"/>
          <a:pathLst>
            <a:path>
              <a:moveTo>
                <a:pt x="0" y="45720"/>
              </a:moveTo>
              <a:lnTo>
                <a:pt x="505999" y="45720"/>
              </a:lnTo>
            </a:path>
          </a:pathLst>
        </a:custGeom>
        <a:noFill/>
        <a:ln w="9525" cap="flat" cmpd="sng" algn="ctr">
          <a:solidFill>
            <a:srgbClr val="8064A2">
              <a:hueOff val="-4464770"/>
              <a:satOff val="26899"/>
              <a:lumOff val="2156"/>
              <a:alphaOff val="0"/>
            </a:srgb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solidFill>
              <a:sysClr val="windowText" lastClr="000000">
                <a:hueOff val="0"/>
                <a:satOff val="0"/>
                <a:lumOff val="0"/>
                <a:alphaOff val="0"/>
              </a:sysClr>
            </a:solidFill>
            <a:latin typeface="Calibri"/>
            <a:ea typeface="+mn-ea"/>
            <a:cs typeface="+mn-cs"/>
          </a:endParaRPr>
        </a:p>
      </dsp:txBody>
      <dsp:txXfrm>
        <a:off x="2715458" y="2168598"/>
        <a:ext cx="22080" cy="4416"/>
      </dsp:txXfrm>
    </dsp:sp>
    <dsp:sp modelId="{F3E3F2D1-ED58-4FAE-905A-1AC206CC1EB3}">
      <dsp:nvSpPr>
        <dsp:cNvPr id="0" name=""/>
        <dsp:cNvSpPr/>
      </dsp:nvSpPr>
      <dsp:spPr>
        <a:xfrm>
          <a:off x="602730" y="1594788"/>
          <a:ext cx="1920060" cy="1152036"/>
        </a:xfrm>
        <a:prstGeom prst="rect">
          <a:avLst/>
        </a:prstGeom>
        <a:solidFill>
          <a:srgbClr val="8064A2">
            <a:hueOff val="-3348577"/>
            <a:satOff val="20174"/>
            <a:lumOff val="1617"/>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ZA" sz="1300" kern="1200">
              <a:solidFill>
                <a:sysClr val="window" lastClr="FFFFFF"/>
              </a:solidFill>
              <a:latin typeface="Calibri"/>
              <a:ea typeface="+mn-ea"/>
              <a:cs typeface="+mn-cs"/>
            </a:rPr>
            <a:t>Step 4: Build a business case for the application of a conditional grant to fund the proposed model</a:t>
          </a:r>
        </a:p>
      </dsp:txBody>
      <dsp:txXfrm>
        <a:off x="602730" y="1594788"/>
        <a:ext cx="1920060" cy="1152036"/>
      </dsp:txXfrm>
    </dsp:sp>
    <dsp:sp modelId="{A64B570E-C9EC-4FD2-839E-B8D12902867E}">
      <dsp:nvSpPr>
        <dsp:cNvPr id="0" name=""/>
        <dsp:cNvSpPr/>
      </dsp:nvSpPr>
      <dsp:spPr>
        <a:xfrm>
          <a:off x="2964405" y="1594788"/>
          <a:ext cx="1920060" cy="1152036"/>
        </a:xfrm>
        <a:prstGeom prst="rect">
          <a:avLst/>
        </a:prstGeom>
        <a:solidFill>
          <a:srgbClr val="8064A2">
            <a:hueOff val="-4464770"/>
            <a:satOff val="26899"/>
            <a:lumOff val="2156"/>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ZA" sz="1300" kern="1200">
              <a:solidFill>
                <a:sysClr val="window" lastClr="FFFFFF"/>
              </a:solidFill>
              <a:latin typeface="Calibri"/>
              <a:ea typeface="+mn-ea"/>
              <a:cs typeface="+mn-cs"/>
            </a:rPr>
            <a:t>Step 5: Apply for a conditional grant from National Treasury</a:t>
          </a:r>
        </a:p>
      </dsp:txBody>
      <dsp:txXfrm>
        <a:off x="2964405" y="1594788"/>
        <a:ext cx="1920060" cy="1152036"/>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8/31/2016</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6F60FE2-17F6-6946-AE1B-DAB315879F09}" type="datetime1">
              <a:rPr lang="en-US" smtClean="0"/>
              <a:pPr/>
              <a:t>8/31/2016</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8/31/2016</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xmlns="" val="1801988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8/31/2016</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23</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ationalarchives.gov.z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603" y="2852936"/>
            <a:ext cx="8172249" cy="1368152"/>
          </a:xfrm>
        </p:spPr>
        <p:txBody>
          <a:bodyPr>
            <a:noAutofit/>
          </a:bodyPr>
          <a:lstStyle/>
          <a:p>
            <a:pPr algn="ctr"/>
            <a:r>
              <a:rPr lang="en-US" sz="3200" cap="all" dirty="0">
                <a:solidFill>
                  <a:schemeClr val="tx1"/>
                </a:solidFill>
                <a:latin typeface="Arial" pitchFamily="34" charset="0"/>
                <a:ea typeface="Gill Sans Light"/>
                <a:cs typeface="Arial" pitchFamily="34" charset="0"/>
              </a:rPr>
              <a:t>National Archives and Records Service of South Africa</a:t>
            </a:r>
            <a:endParaRPr lang="en-ZA" sz="4000" cap="all" dirty="0">
              <a:solidFill>
                <a:schemeClr val="tx1"/>
              </a:solidFill>
              <a:latin typeface="+mn-lt"/>
            </a:endParaRPr>
          </a:p>
        </p:txBody>
      </p:sp>
      <p:sp>
        <p:nvSpPr>
          <p:cNvPr id="11" name="Rectangle 10"/>
          <p:cNvSpPr/>
          <p:nvPr/>
        </p:nvSpPr>
        <p:spPr>
          <a:xfrm>
            <a:off x="1763688" y="4725144"/>
            <a:ext cx="7380312" cy="1368152"/>
          </a:xfrm>
          <a:prstGeom prst="rect">
            <a:avLst/>
          </a:prstGeom>
        </p:spPr>
        <p:txBody>
          <a:bodyPr wrap="square">
            <a:noAutofit/>
          </a:bodyPr>
          <a:lstStyle/>
          <a:p>
            <a:pPr algn="r">
              <a:spcAft>
                <a:spcPts val="600"/>
              </a:spcAft>
            </a:pPr>
            <a:r>
              <a:rPr lang="en-US" sz="3200" b="1" dirty="0" smtClean="0">
                <a:solidFill>
                  <a:srgbClr val="800000"/>
                </a:solidFill>
                <a:cs typeface="Arial"/>
              </a:rPr>
              <a:t> </a:t>
            </a:r>
          </a:p>
          <a:p>
            <a:pPr algn="r">
              <a:spcAft>
                <a:spcPts val="600"/>
              </a:spcAft>
            </a:pPr>
            <a:endParaRPr lang="en-ZA" sz="3200" b="1" dirty="0" smtClean="0">
              <a:solidFill>
                <a:srgbClr val="800000"/>
              </a:solidFill>
              <a:cs typeface="Arial"/>
            </a:endParaRPr>
          </a:p>
        </p:txBody>
      </p:sp>
      <p:sp>
        <p:nvSpPr>
          <p:cNvPr id="3" name="Rectangle 2"/>
          <p:cNvSpPr/>
          <p:nvPr/>
        </p:nvSpPr>
        <p:spPr>
          <a:xfrm>
            <a:off x="323528" y="4550523"/>
            <a:ext cx="8460432" cy="929485"/>
          </a:xfrm>
          <a:prstGeom prst="rect">
            <a:avLst/>
          </a:prstGeom>
        </p:spPr>
        <p:txBody>
          <a:bodyPr wrap="square">
            <a:spAutoFit/>
          </a:bodyPr>
          <a:lstStyle/>
          <a:p>
            <a:pPr lvl="0" algn="ctr" defTabSz="457200" eaLnBrk="0" fontAlgn="base">
              <a:spcBef>
                <a:spcPct val="20000"/>
              </a:spcBef>
              <a:spcAft>
                <a:spcPct val="0"/>
              </a:spcAft>
              <a:buSzPct val="45000"/>
              <a:tabLst>
                <a:tab pos="722313" algn="l"/>
                <a:tab pos="1446213" algn="l"/>
                <a:tab pos="2170113" algn="l"/>
                <a:tab pos="2894013" algn="l"/>
                <a:tab pos="3617913" algn="l"/>
                <a:tab pos="4343400" algn="l"/>
                <a:tab pos="5065713" algn="l"/>
                <a:tab pos="5789613" algn="l"/>
                <a:tab pos="6513513" algn="l"/>
                <a:tab pos="7237413" algn="l"/>
                <a:tab pos="7635875" algn="l"/>
                <a:tab pos="8085138" algn="l"/>
                <a:tab pos="8534400" algn="l"/>
                <a:tab pos="8983663" algn="l"/>
                <a:tab pos="9432925" algn="l"/>
                <a:tab pos="9882188" algn="l"/>
                <a:tab pos="10331450" algn="l"/>
                <a:tab pos="10780713" algn="l"/>
              </a:tabLst>
              <a:defRPr/>
            </a:pPr>
            <a:r>
              <a:rPr lang="en-ZA" sz="1600" dirty="0" smtClean="0">
                <a:solidFill>
                  <a:prstClr val="black"/>
                </a:solidFill>
                <a:latin typeface="Gill Sans"/>
              </a:rPr>
              <a:t>[</a:t>
            </a:r>
            <a:r>
              <a:rPr lang="en-ZA" sz="1600" dirty="0">
                <a:solidFill>
                  <a:prstClr val="black"/>
                </a:solidFill>
                <a:latin typeface="Gill Sans"/>
              </a:rPr>
              <a:t>Presentation to the Portfolio Committee]</a:t>
            </a:r>
          </a:p>
          <a:p>
            <a:pPr lvl="0" algn="ctr" defTabSz="457200" eaLnBrk="0" fontAlgn="base">
              <a:spcBef>
                <a:spcPct val="20000"/>
              </a:spcBef>
              <a:spcAft>
                <a:spcPct val="0"/>
              </a:spcAft>
              <a:buSzPct val="45000"/>
              <a:tabLst>
                <a:tab pos="722313" algn="l"/>
                <a:tab pos="1446213" algn="l"/>
                <a:tab pos="2170113" algn="l"/>
                <a:tab pos="2894013" algn="l"/>
                <a:tab pos="3617913" algn="l"/>
                <a:tab pos="4343400" algn="l"/>
                <a:tab pos="5065713" algn="l"/>
                <a:tab pos="5789613" algn="l"/>
                <a:tab pos="6513513" algn="l"/>
                <a:tab pos="7237413" algn="l"/>
                <a:tab pos="7635875" algn="l"/>
                <a:tab pos="8085138" algn="l"/>
                <a:tab pos="8534400" algn="l"/>
                <a:tab pos="8983663" algn="l"/>
                <a:tab pos="9432925" algn="l"/>
                <a:tab pos="9882188" algn="l"/>
                <a:tab pos="10331450" algn="l"/>
                <a:tab pos="10780713" algn="l"/>
              </a:tabLst>
              <a:defRPr/>
            </a:pPr>
            <a:r>
              <a:rPr lang="en-US" sz="1600" dirty="0" smtClean="0">
                <a:solidFill>
                  <a:prstClr val="black"/>
                </a:solidFill>
                <a:latin typeface="Arial" pitchFamily="34" charset="0"/>
                <a:ea typeface="ＭＳ Ｐゴシック" charset="0"/>
                <a:cs typeface="Arial" pitchFamily="34" charset="0"/>
              </a:rPr>
              <a:t>Ms </a:t>
            </a:r>
            <a:r>
              <a:rPr lang="en-US" sz="1600" dirty="0">
                <a:solidFill>
                  <a:prstClr val="black"/>
                </a:solidFill>
                <a:latin typeface="Arial" pitchFamily="34" charset="0"/>
                <a:ea typeface="ＭＳ Ｐゴシック" charset="0"/>
                <a:cs typeface="Arial" pitchFamily="34" charset="0"/>
              </a:rPr>
              <a:t>N. Dingayo</a:t>
            </a:r>
          </a:p>
          <a:p>
            <a:pPr lvl="0" algn="ctr" defTabSz="457200" eaLnBrk="0" fontAlgn="base">
              <a:spcBef>
                <a:spcPct val="20000"/>
              </a:spcBef>
              <a:spcAft>
                <a:spcPct val="0"/>
              </a:spcAft>
              <a:buSzPct val="45000"/>
              <a:tabLst>
                <a:tab pos="722313" algn="l"/>
                <a:tab pos="1446213" algn="l"/>
                <a:tab pos="2170113" algn="l"/>
                <a:tab pos="2894013" algn="l"/>
                <a:tab pos="3617913" algn="l"/>
                <a:tab pos="4343400" algn="l"/>
                <a:tab pos="5065713" algn="l"/>
                <a:tab pos="5789613" algn="l"/>
                <a:tab pos="6513513" algn="l"/>
                <a:tab pos="7237413" algn="l"/>
                <a:tab pos="7635875" algn="l"/>
                <a:tab pos="8085138" algn="l"/>
                <a:tab pos="8534400" algn="l"/>
                <a:tab pos="8983663" algn="l"/>
                <a:tab pos="9432925" algn="l"/>
                <a:tab pos="9882188" algn="l"/>
                <a:tab pos="10331450" algn="l"/>
                <a:tab pos="10780713" algn="l"/>
              </a:tabLst>
              <a:defRPr/>
            </a:pPr>
            <a:r>
              <a:rPr lang="en-US" sz="1600" dirty="0">
                <a:solidFill>
                  <a:prstClr val="black"/>
                </a:solidFill>
                <a:latin typeface="Arial" pitchFamily="34" charset="0"/>
                <a:ea typeface="ＭＳ Ｐゴシック" charset="0"/>
                <a:cs typeface="Arial" pitchFamily="34" charset="0"/>
              </a:rPr>
              <a:t>30 August 2016</a:t>
            </a:r>
          </a:p>
        </p:txBody>
      </p:sp>
    </p:spTree>
    <p:extLst>
      <p:ext uri="{BB962C8B-B14F-4D97-AF65-F5344CB8AC3E}">
        <p14:creationId xmlns:p14="http://schemas.microsoft.com/office/powerpoint/2010/main" xmlns="" val="615760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12776"/>
            <a:ext cx="8496944" cy="4320480"/>
          </a:xfrm>
        </p:spPr>
        <p:txBody>
          <a:bodyPr>
            <a:noAutofit/>
          </a:bodyPr>
          <a:lstStyle/>
          <a:p>
            <a:pPr algn="just" defTabSz="457200" eaLnBrk="0" fontAlgn="base" hangingPunct="0">
              <a:spcBef>
                <a:spcPts val="600"/>
              </a:spcBef>
              <a:spcAft>
                <a:spcPts val="600"/>
              </a:spcAft>
              <a:defRPr/>
            </a:pPr>
            <a:r>
              <a:rPr lang="en-ZA" altLang="en-US" sz="1800" b="0" dirty="0">
                <a:solidFill>
                  <a:prstClr val="black"/>
                </a:solidFill>
                <a:latin typeface="Arial" pitchFamily="34" charset="0"/>
                <a:ea typeface="Gill Sans"/>
                <a:cs typeface="Arial" pitchFamily="34" charset="0"/>
              </a:rPr>
              <a:t>The aim of this event is to create an awareness of the services of the archival institutions, as well as the importance of bringing people together to experience the unique archival heritage of our country.  </a:t>
            </a:r>
            <a:endParaRPr lang="en-ZA" altLang="en-US" sz="1800" b="0" dirty="0" smtClean="0">
              <a:solidFill>
                <a:prstClr val="black"/>
              </a:solidFill>
              <a:latin typeface="Arial" pitchFamily="34" charset="0"/>
              <a:ea typeface="Gill Sans"/>
              <a:cs typeface="Arial" pitchFamily="34" charset="0"/>
            </a:endParaRPr>
          </a:p>
          <a:p>
            <a:pPr algn="just" defTabSz="457200" eaLnBrk="0" fontAlgn="base" hangingPunct="0">
              <a:spcBef>
                <a:spcPts val="600"/>
              </a:spcBef>
              <a:spcAft>
                <a:spcPts val="600"/>
              </a:spcAft>
              <a:defRPr/>
            </a:pPr>
            <a:r>
              <a:rPr lang="en-ZA" altLang="en-US" sz="1800" b="0" dirty="0" smtClean="0">
                <a:solidFill>
                  <a:prstClr val="black"/>
                </a:solidFill>
                <a:latin typeface="Arial" pitchFamily="34" charset="0"/>
                <a:ea typeface="Gill Sans"/>
                <a:cs typeface="Arial" pitchFamily="34" charset="0"/>
              </a:rPr>
              <a:t>It </a:t>
            </a:r>
            <a:r>
              <a:rPr lang="en-ZA" altLang="en-US" sz="1800" b="0" dirty="0">
                <a:solidFill>
                  <a:prstClr val="black"/>
                </a:solidFill>
                <a:latin typeface="Arial" pitchFamily="34" charset="0"/>
                <a:ea typeface="Gill Sans"/>
                <a:cs typeface="Arial" pitchFamily="34" charset="0"/>
              </a:rPr>
              <a:t>is also a time to focus on the importance of records of enduring value and to enhance public recognition for the people and programmes that are responsible for maintaining our communities’ vital historical records. </a:t>
            </a:r>
            <a:endParaRPr lang="en-ZA" altLang="en-US" sz="1800" b="0" dirty="0" smtClean="0">
              <a:solidFill>
                <a:prstClr val="black"/>
              </a:solidFill>
              <a:latin typeface="Arial" pitchFamily="34" charset="0"/>
              <a:ea typeface="Gill Sans"/>
              <a:cs typeface="Arial" pitchFamily="34" charset="0"/>
            </a:endParaRPr>
          </a:p>
          <a:p>
            <a:pPr algn="just" defTabSz="457200" eaLnBrk="0" fontAlgn="base" hangingPunct="0">
              <a:spcBef>
                <a:spcPts val="600"/>
              </a:spcBef>
              <a:spcAft>
                <a:spcPts val="600"/>
              </a:spcAft>
              <a:defRPr/>
            </a:pPr>
            <a:r>
              <a:rPr lang="en-ZA" altLang="en-US" sz="1800" b="0" dirty="0" smtClean="0">
                <a:solidFill>
                  <a:prstClr val="black"/>
                </a:solidFill>
                <a:latin typeface="Arial" pitchFamily="34" charset="0"/>
                <a:ea typeface="Gill Sans"/>
                <a:cs typeface="Arial" pitchFamily="34" charset="0"/>
              </a:rPr>
              <a:t>The </a:t>
            </a:r>
            <a:r>
              <a:rPr lang="en-ZA" altLang="en-US" sz="1800" b="0" dirty="0">
                <a:solidFill>
                  <a:prstClr val="black"/>
                </a:solidFill>
                <a:latin typeface="Arial" pitchFamily="34" charset="0"/>
                <a:ea typeface="Gill Sans"/>
                <a:cs typeface="Arial" pitchFamily="34" charset="0"/>
              </a:rPr>
              <a:t>work of National Film, Video and Sound Archives, research, records management, preservation and conservation and outreach are also highlighted during this week long event. </a:t>
            </a:r>
            <a:endParaRPr lang="en-ZA" altLang="en-US" sz="1800" b="0" dirty="0" smtClean="0">
              <a:solidFill>
                <a:prstClr val="black"/>
              </a:solidFill>
              <a:latin typeface="Arial" pitchFamily="34" charset="0"/>
              <a:ea typeface="Gill Sans"/>
              <a:cs typeface="Arial" pitchFamily="34" charset="0"/>
            </a:endParaRPr>
          </a:p>
          <a:p>
            <a:pPr algn="just" defTabSz="457200" eaLnBrk="0" fontAlgn="base" hangingPunct="0">
              <a:spcBef>
                <a:spcPts val="600"/>
              </a:spcBef>
              <a:spcAft>
                <a:spcPts val="600"/>
              </a:spcAft>
              <a:defRPr/>
            </a:pPr>
            <a:r>
              <a:rPr lang="en-ZA" altLang="en-US" sz="1800" b="0" dirty="0" smtClean="0">
                <a:solidFill>
                  <a:prstClr val="black"/>
                </a:solidFill>
                <a:latin typeface="Arial" pitchFamily="34" charset="0"/>
                <a:ea typeface="Gill Sans"/>
                <a:cs typeface="Arial" pitchFamily="34" charset="0"/>
              </a:rPr>
              <a:t>The </a:t>
            </a:r>
            <a:r>
              <a:rPr lang="en-ZA" altLang="en-US" sz="1800" b="0" dirty="0">
                <a:solidFill>
                  <a:prstClr val="black"/>
                </a:solidFill>
                <a:latin typeface="Arial" pitchFamily="34" charset="0"/>
                <a:ea typeface="Gill Sans"/>
                <a:cs typeface="Arial" pitchFamily="34" charset="0"/>
              </a:rPr>
              <a:t>Annual Archives Awareness week was hosted on the 09 – 13 May 2016. </a:t>
            </a:r>
          </a:p>
        </p:txBody>
      </p:sp>
      <p:sp>
        <p:nvSpPr>
          <p:cNvPr id="4" name="Slide Number Placeholder 3"/>
          <p:cNvSpPr>
            <a:spLocks noGrp="1"/>
          </p:cNvSpPr>
          <p:nvPr>
            <p:ph type="sldNum" sz="quarter" idx="4"/>
          </p:nvPr>
        </p:nvSpPr>
        <p:spPr>
          <a:xfrm>
            <a:off x="8316416" y="6381328"/>
            <a:ext cx="609600" cy="365125"/>
          </a:xfrm>
        </p:spPr>
        <p:txBody>
          <a:bodyPr/>
          <a:lstStyle/>
          <a:p>
            <a:r>
              <a:rPr lang="en-ZA" sz="1200" dirty="0" smtClean="0"/>
              <a:t>10</a:t>
            </a:r>
          </a:p>
        </p:txBody>
      </p:sp>
      <p:sp>
        <p:nvSpPr>
          <p:cNvPr id="5" name="Title 4"/>
          <p:cNvSpPr>
            <a:spLocks noGrp="1"/>
          </p:cNvSpPr>
          <p:nvPr>
            <p:ph type="title"/>
          </p:nvPr>
        </p:nvSpPr>
        <p:spPr>
          <a:xfrm>
            <a:off x="467544" y="260648"/>
            <a:ext cx="8229600" cy="620688"/>
          </a:xfrm>
        </p:spPr>
        <p:txBody>
          <a:bodyPr>
            <a:normAutofit fontScale="90000"/>
          </a:bodyPr>
          <a:lstStyle/>
          <a:p>
            <a:pPr algn="ctr"/>
            <a:r>
              <a:rPr lang="en-GB" sz="2800" cap="all" dirty="0"/>
              <a:t>7</a:t>
            </a:r>
            <a:r>
              <a:rPr lang="en-GB" sz="2800" cap="all" dirty="0" smtClean="0"/>
              <a:t>.  THE </a:t>
            </a:r>
            <a:r>
              <a:rPr lang="en-GB" sz="2800" cap="all" dirty="0"/>
              <a:t>ANNUAL ARCHIVES AWARENESS WEEK 2016</a:t>
            </a:r>
            <a:br>
              <a:rPr lang="en-GB" sz="2800" cap="all" dirty="0"/>
            </a:br>
            <a:endParaRPr lang="en-ZA" sz="2800" cap="all" dirty="0"/>
          </a:p>
        </p:txBody>
      </p:sp>
    </p:spTree>
    <p:extLst>
      <p:ext uri="{BB962C8B-B14F-4D97-AF65-F5344CB8AC3E}">
        <p14:creationId xmlns:p14="http://schemas.microsoft.com/office/powerpoint/2010/main" xmlns="" val="2000344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836712"/>
            <a:ext cx="8712968" cy="2088232"/>
          </a:xfrm>
        </p:spPr>
        <p:txBody>
          <a:bodyPr>
            <a:noAutofit/>
          </a:bodyPr>
          <a:lstStyle/>
          <a:p>
            <a:pPr lvl="0" algn="just">
              <a:lnSpc>
                <a:spcPct val="150000"/>
              </a:lnSpc>
              <a:defRPr/>
            </a:pPr>
            <a:r>
              <a:rPr lang="en-ZA" sz="1400" b="0" dirty="0">
                <a:solidFill>
                  <a:schemeClr val="tx1"/>
                </a:solidFill>
                <a:latin typeface="Arial" pitchFamily="34" charset="0"/>
                <a:cs typeface="Arial" pitchFamily="34" charset="0"/>
              </a:rPr>
              <a:t>Deputy Minister, Rejoice </a:t>
            </a:r>
            <a:r>
              <a:rPr lang="en-ZA" sz="1400" b="0" dirty="0" err="1">
                <a:solidFill>
                  <a:schemeClr val="tx1"/>
                </a:solidFill>
                <a:latin typeface="Arial" pitchFamily="34" charset="0"/>
                <a:cs typeface="Arial" pitchFamily="34" charset="0"/>
              </a:rPr>
              <a:t>Mabudafhasi</a:t>
            </a:r>
            <a:r>
              <a:rPr lang="en-ZA" sz="1400" b="0" dirty="0">
                <a:solidFill>
                  <a:schemeClr val="tx1"/>
                </a:solidFill>
                <a:latin typeface="Arial" pitchFamily="34" charset="0"/>
                <a:cs typeface="Arial" pitchFamily="34" charset="0"/>
              </a:rPr>
              <a:t>  launched  the 2016 National Archives Awareness Week under the theme: </a:t>
            </a:r>
            <a:r>
              <a:rPr lang="en-ZA" sz="1400" b="0" i="1" dirty="0">
                <a:solidFill>
                  <a:schemeClr val="tx1"/>
                </a:solidFill>
                <a:latin typeface="Arial" pitchFamily="34" charset="0"/>
                <a:cs typeface="Arial" pitchFamily="34" charset="0"/>
              </a:rPr>
              <a:t>“Archives for the protection of human rights, transparency and good governance”. </a:t>
            </a:r>
            <a:r>
              <a:rPr lang="en-ZA" sz="1400" b="0" dirty="0">
                <a:solidFill>
                  <a:schemeClr val="tx1"/>
                </a:solidFill>
                <a:latin typeface="Arial" pitchFamily="34" charset="0"/>
                <a:cs typeface="Arial" pitchFamily="34" charset="0"/>
              </a:rPr>
              <a:t>The launch took </a:t>
            </a:r>
            <a:r>
              <a:rPr lang="en-ZA" sz="1400" b="0" dirty="0" smtClean="0">
                <a:solidFill>
                  <a:schemeClr val="tx1"/>
                </a:solidFill>
                <a:latin typeface="Arial" pitchFamily="34" charset="0"/>
                <a:cs typeface="Arial" pitchFamily="34" charset="0"/>
              </a:rPr>
              <a:t>place</a:t>
            </a:r>
            <a:r>
              <a:rPr lang="en-ZA" sz="1400" b="0" i="1" dirty="0">
                <a:solidFill>
                  <a:schemeClr val="tx1"/>
                </a:solidFill>
                <a:latin typeface="Arial" pitchFamily="34" charset="0"/>
                <a:cs typeface="Arial" pitchFamily="34" charset="0"/>
              </a:rPr>
              <a:t> </a:t>
            </a:r>
            <a:r>
              <a:rPr lang="en-ZA" sz="1400" b="0" dirty="0">
                <a:solidFill>
                  <a:schemeClr val="tx1"/>
                </a:solidFill>
                <a:latin typeface="Arial" pitchFamily="34" charset="0"/>
                <a:cs typeface="Arial" pitchFamily="34" charset="0"/>
              </a:rPr>
              <a:t>on Monday, 09 May 2016 at the Provincial Archives Building in </a:t>
            </a:r>
            <a:r>
              <a:rPr lang="en-ZA" sz="1400" b="0" dirty="0" err="1">
                <a:solidFill>
                  <a:schemeClr val="tx1"/>
                </a:solidFill>
                <a:latin typeface="Arial" pitchFamily="34" charset="0"/>
                <a:cs typeface="Arial" pitchFamily="34" charset="0"/>
              </a:rPr>
              <a:t>Mbombela</a:t>
            </a:r>
            <a:r>
              <a:rPr lang="en-ZA" sz="1400" b="0" dirty="0">
                <a:solidFill>
                  <a:schemeClr val="tx1"/>
                </a:solidFill>
                <a:latin typeface="Arial" pitchFamily="34" charset="0"/>
                <a:cs typeface="Arial" pitchFamily="34" charset="0"/>
              </a:rPr>
              <a:t>, Mpumalanga. The awareness week was rolled out through 4 Districts of Mpumalanga namely: </a:t>
            </a:r>
            <a:r>
              <a:rPr lang="en-ZA" sz="1400" b="0" dirty="0" smtClean="0">
                <a:solidFill>
                  <a:schemeClr val="tx1"/>
                </a:solidFill>
                <a:latin typeface="Arial" pitchFamily="34" charset="0"/>
                <a:cs typeface="Arial" pitchFamily="34" charset="0"/>
              </a:rPr>
              <a:t>Ehlanzeni</a:t>
            </a:r>
            <a:r>
              <a:rPr lang="en-ZA" sz="1400" b="0" dirty="0">
                <a:solidFill>
                  <a:schemeClr val="tx1"/>
                </a:solidFill>
                <a:latin typeface="Arial" pitchFamily="34" charset="0"/>
                <a:cs typeface="Arial" pitchFamily="34" charset="0"/>
              </a:rPr>
              <a:t>, Bohlabela, Gert </a:t>
            </a:r>
            <a:r>
              <a:rPr lang="en-ZA" sz="1400" b="0" dirty="0" err="1">
                <a:solidFill>
                  <a:schemeClr val="tx1"/>
                </a:solidFill>
                <a:latin typeface="Arial" pitchFamily="34" charset="0"/>
                <a:cs typeface="Arial" pitchFamily="34" charset="0"/>
              </a:rPr>
              <a:t>Sibande</a:t>
            </a:r>
            <a:r>
              <a:rPr lang="en-ZA" sz="1400" b="0" dirty="0">
                <a:solidFill>
                  <a:schemeClr val="tx1"/>
                </a:solidFill>
                <a:latin typeface="Arial" pitchFamily="34" charset="0"/>
                <a:cs typeface="Arial" pitchFamily="34" charset="0"/>
              </a:rPr>
              <a:t>, Nkangala. </a:t>
            </a:r>
            <a:r>
              <a:rPr lang="en-ZA" sz="1400" b="0" dirty="0" smtClean="0">
                <a:solidFill>
                  <a:schemeClr val="tx1"/>
                </a:solidFill>
                <a:latin typeface="Arial" pitchFamily="34" charset="0"/>
                <a:cs typeface="Arial" pitchFamily="34" charset="0"/>
              </a:rPr>
              <a:t>Three  </a:t>
            </a:r>
            <a:r>
              <a:rPr lang="en-ZA" sz="1400" b="0" dirty="0">
                <a:solidFill>
                  <a:schemeClr val="tx1"/>
                </a:solidFill>
                <a:latin typeface="Arial" pitchFamily="34" charset="0"/>
                <a:cs typeface="Arial" pitchFamily="34" charset="0"/>
              </a:rPr>
              <a:t>SADC countries of Malawi, Mozambique  and Zimbabwe were represented by two archivists each, and participated in the full week events.</a:t>
            </a:r>
          </a:p>
        </p:txBody>
      </p:sp>
      <p:sp>
        <p:nvSpPr>
          <p:cNvPr id="4" name="Slide Number Placeholder 3"/>
          <p:cNvSpPr>
            <a:spLocks noGrp="1"/>
          </p:cNvSpPr>
          <p:nvPr>
            <p:ph type="sldNum" sz="quarter" idx="4"/>
          </p:nvPr>
        </p:nvSpPr>
        <p:spPr/>
        <p:txBody>
          <a:bodyPr/>
          <a:lstStyle/>
          <a:p>
            <a:r>
              <a:rPr lang="en-ZA" sz="1200" dirty="0" smtClean="0"/>
              <a:t>11</a:t>
            </a:r>
          </a:p>
        </p:txBody>
      </p:sp>
      <p:sp>
        <p:nvSpPr>
          <p:cNvPr id="7" name="Title 1"/>
          <p:cNvSpPr>
            <a:spLocks noGrp="1"/>
          </p:cNvSpPr>
          <p:nvPr>
            <p:ph type="title"/>
          </p:nvPr>
        </p:nvSpPr>
        <p:spPr>
          <a:xfrm>
            <a:off x="323528" y="116632"/>
            <a:ext cx="8229600" cy="710952"/>
          </a:xfrm>
        </p:spPr>
        <p:txBody>
          <a:bodyPr>
            <a:noAutofit/>
          </a:bodyPr>
          <a:lstStyle/>
          <a:p>
            <a:pPr algn="ctr"/>
            <a:r>
              <a:rPr lang="en-ZA" sz="2000" cap="all" dirty="0">
                <a:solidFill>
                  <a:srgbClr val="C0504D">
                    <a:lumMod val="75000"/>
                  </a:srgbClr>
                </a:solidFill>
                <a:latin typeface="Arial" pitchFamily="34" charset="0"/>
                <a:cs typeface="Arial" pitchFamily="34" charset="0"/>
              </a:rPr>
              <a:t>8</a:t>
            </a:r>
            <a:r>
              <a:rPr lang="en-ZA" sz="2000" cap="all" dirty="0" smtClean="0">
                <a:solidFill>
                  <a:srgbClr val="C0504D">
                    <a:lumMod val="75000"/>
                  </a:srgbClr>
                </a:solidFill>
                <a:latin typeface="Arial" pitchFamily="34" charset="0"/>
                <a:cs typeface="Arial" pitchFamily="34" charset="0"/>
              </a:rPr>
              <a:t>. National </a:t>
            </a:r>
            <a:r>
              <a:rPr lang="en-ZA" sz="2000" cap="all" dirty="0">
                <a:solidFill>
                  <a:srgbClr val="C0504D">
                    <a:lumMod val="75000"/>
                  </a:srgbClr>
                </a:solidFill>
                <a:latin typeface="Arial" pitchFamily="34" charset="0"/>
                <a:cs typeface="Arial" pitchFamily="34" charset="0"/>
              </a:rPr>
              <a:t>Archives Awareness Week in Mpumalanga</a:t>
            </a:r>
            <a:endParaRPr lang="en-US" sz="4000" dirty="0">
              <a:latin typeface="Arial" pitchFamily="34" charset="0"/>
              <a:cs typeface="Arial" pitchFamily="34" charset="0"/>
            </a:endParaRPr>
          </a:p>
        </p:txBody>
      </p:sp>
      <p:pic>
        <p:nvPicPr>
          <p:cNvPr id="5" name="Picture 136" descr="Description: Description: Description: Description: Description: Description: Description: C:\Users\obedm\Desktop\PROJECTS\2016\Archives Awareness Week\Pics\DSC_2560.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6013" y="3284538"/>
            <a:ext cx="3400425" cy="2409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137" descr="Description: Description: Description: Description: Description: Description: Description: C:\Users\obedm\Desktop\PROJECTS\2016\Archives Awareness Week\Pics\DSC_2730.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7900" y="3284538"/>
            <a:ext cx="3467100" cy="2409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60754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710952"/>
          </a:xfrm>
        </p:spPr>
        <p:txBody>
          <a:bodyPr>
            <a:normAutofit/>
          </a:bodyPr>
          <a:lstStyle/>
          <a:p>
            <a:pPr algn="ctr"/>
            <a:r>
              <a:rPr lang="en-US" sz="2800" cap="all" dirty="0">
                <a:latin typeface="Arial" pitchFamily="34" charset="0"/>
                <a:cs typeface="Arial" pitchFamily="34" charset="0"/>
              </a:rPr>
              <a:t>9</a:t>
            </a:r>
            <a:r>
              <a:rPr lang="en-US" sz="2800" cap="all" dirty="0" smtClean="0">
                <a:latin typeface="Arial" pitchFamily="34" charset="0"/>
                <a:cs typeface="Arial" pitchFamily="34" charset="0"/>
              </a:rPr>
              <a:t>. </a:t>
            </a:r>
            <a:r>
              <a:rPr lang="en-US" sz="2800" cap="all" dirty="0">
                <a:latin typeface="Arial" pitchFamily="34" charset="0"/>
                <a:cs typeface="Arial" pitchFamily="34" charset="0"/>
              </a:rPr>
              <a:t>Oral history conference</a:t>
            </a:r>
          </a:p>
        </p:txBody>
      </p:sp>
      <p:sp>
        <p:nvSpPr>
          <p:cNvPr id="3" name="Content Placeholder 2"/>
          <p:cNvSpPr>
            <a:spLocks noGrp="1"/>
          </p:cNvSpPr>
          <p:nvPr>
            <p:ph idx="1"/>
          </p:nvPr>
        </p:nvSpPr>
        <p:spPr>
          <a:xfrm>
            <a:off x="251520" y="980728"/>
            <a:ext cx="8712968" cy="4464496"/>
          </a:xfrm>
        </p:spPr>
        <p:txBody>
          <a:bodyPr>
            <a:noAutofit/>
          </a:bodyPr>
          <a:lstStyle/>
          <a:p>
            <a:pPr algn="just">
              <a:spcBef>
                <a:spcPts val="600"/>
              </a:spcBef>
              <a:spcAft>
                <a:spcPts val="600"/>
              </a:spcAft>
              <a:defRPr/>
            </a:pPr>
            <a:r>
              <a:rPr lang="en-GB" sz="1800" b="0" dirty="0">
                <a:solidFill>
                  <a:schemeClr val="tx1"/>
                </a:solidFill>
                <a:ea typeface="Times New Roman"/>
              </a:rPr>
              <a:t>The 13</a:t>
            </a:r>
            <a:r>
              <a:rPr lang="en-GB" sz="1800" b="0" baseline="30000" dirty="0">
                <a:solidFill>
                  <a:schemeClr val="tx1"/>
                </a:solidFill>
                <a:ea typeface="Times New Roman"/>
              </a:rPr>
              <a:t>th</a:t>
            </a:r>
            <a:r>
              <a:rPr lang="en-GB" sz="1800" b="0" dirty="0">
                <a:solidFill>
                  <a:schemeClr val="tx1"/>
                </a:solidFill>
                <a:ea typeface="Times New Roman"/>
              </a:rPr>
              <a:t> Annual National Oral History conference will be held from 11-14 October 2016 at the University of Venda, Limpopo province. </a:t>
            </a:r>
          </a:p>
          <a:p>
            <a:pPr algn="just">
              <a:spcBef>
                <a:spcPts val="600"/>
              </a:spcBef>
              <a:spcAft>
                <a:spcPts val="600"/>
              </a:spcAft>
              <a:defRPr/>
            </a:pPr>
            <a:r>
              <a:rPr lang="en-GB" sz="1800" b="0" dirty="0">
                <a:solidFill>
                  <a:schemeClr val="tx1"/>
                </a:solidFill>
                <a:ea typeface="Times New Roman"/>
              </a:rPr>
              <a:t>The theme for the 2016 conference is “</a:t>
            </a:r>
            <a:r>
              <a:rPr lang="en-GB" sz="1800" b="0" i="1" dirty="0">
                <a:solidFill>
                  <a:schemeClr val="tx1"/>
                </a:solidFill>
                <a:ea typeface="Times New Roman"/>
              </a:rPr>
              <a:t>Chanted Memories and Anniversaries: Celebrating Our Common Past(s)”, </a:t>
            </a:r>
            <a:r>
              <a:rPr lang="en-GB" sz="1800" b="0" dirty="0">
                <a:solidFill>
                  <a:schemeClr val="tx1"/>
                </a:solidFill>
                <a:ea typeface="Times New Roman"/>
              </a:rPr>
              <a:t>with sub-themes on </a:t>
            </a:r>
            <a:r>
              <a:rPr lang="en-GB" sz="1800" b="0" i="1" dirty="0" smtClean="0">
                <a:solidFill>
                  <a:schemeClr val="tx1"/>
                </a:solidFill>
                <a:ea typeface="Times New Roman"/>
              </a:rPr>
              <a:t>Marches and Revolts;  </a:t>
            </a:r>
            <a:r>
              <a:rPr lang="en-GB" sz="1800" b="0" i="1" dirty="0">
                <a:solidFill>
                  <a:schemeClr val="tx1"/>
                </a:solidFill>
                <a:ea typeface="Times New Roman"/>
              </a:rPr>
              <a:t>Political Struggles and </a:t>
            </a:r>
            <a:r>
              <a:rPr lang="en-GB" sz="1800" b="0" i="1" dirty="0" err="1" smtClean="0">
                <a:solidFill>
                  <a:schemeClr val="tx1"/>
                </a:solidFill>
                <a:ea typeface="Times New Roman"/>
              </a:rPr>
              <a:t>Activism,The</a:t>
            </a:r>
            <a:r>
              <a:rPr lang="en-GB" sz="1800" b="0" i="1" dirty="0" smtClean="0">
                <a:solidFill>
                  <a:schemeClr val="tx1"/>
                </a:solidFill>
                <a:ea typeface="Times New Roman"/>
              </a:rPr>
              <a:t> </a:t>
            </a:r>
            <a:r>
              <a:rPr lang="en-GB" sz="1800" b="0" i="1" dirty="0">
                <a:solidFill>
                  <a:schemeClr val="tx1"/>
                </a:solidFill>
                <a:ea typeface="Times New Roman"/>
              </a:rPr>
              <a:t>Constitution and other legislative </a:t>
            </a:r>
            <a:r>
              <a:rPr lang="en-GB" sz="1800" b="0" i="1" dirty="0" smtClean="0">
                <a:solidFill>
                  <a:schemeClr val="tx1"/>
                </a:solidFill>
                <a:ea typeface="Times New Roman"/>
              </a:rPr>
              <a:t>Frameworks; Citizenship</a:t>
            </a:r>
            <a:r>
              <a:rPr lang="en-GB" sz="1800" b="0" i="1" dirty="0">
                <a:solidFill>
                  <a:schemeClr val="tx1"/>
                </a:solidFill>
                <a:ea typeface="Times New Roman"/>
              </a:rPr>
              <a:t>, Democracy and Human </a:t>
            </a:r>
            <a:r>
              <a:rPr lang="en-GB" sz="1800" b="0" i="1" dirty="0" smtClean="0">
                <a:solidFill>
                  <a:schemeClr val="tx1"/>
                </a:solidFill>
                <a:ea typeface="Times New Roman"/>
              </a:rPr>
              <a:t>Rights; Muted </a:t>
            </a:r>
            <a:r>
              <a:rPr lang="en-GB" sz="1800" b="0" i="1" dirty="0">
                <a:solidFill>
                  <a:schemeClr val="tx1"/>
                </a:solidFill>
                <a:ea typeface="Times New Roman"/>
              </a:rPr>
              <a:t>Voices, Hidden Transcripts and </a:t>
            </a:r>
            <a:r>
              <a:rPr lang="en-GB" sz="1800" b="0" i="1" dirty="0" smtClean="0">
                <a:solidFill>
                  <a:schemeClr val="tx1"/>
                </a:solidFill>
                <a:ea typeface="Times New Roman"/>
              </a:rPr>
              <a:t>Censorship; Remembering </a:t>
            </a:r>
            <a:r>
              <a:rPr lang="en-GB" sz="1800" b="0" i="1" dirty="0">
                <a:solidFill>
                  <a:schemeClr val="tx1"/>
                </a:solidFill>
                <a:ea typeface="Times New Roman"/>
              </a:rPr>
              <a:t>the Struggle, Struggle Heroes and </a:t>
            </a:r>
            <a:r>
              <a:rPr lang="en-GB" sz="1800" b="0" i="1" dirty="0" smtClean="0">
                <a:solidFill>
                  <a:schemeClr val="tx1"/>
                </a:solidFill>
                <a:ea typeface="Times New Roman"/>
              </a:rPr>
              <a:t>Heroines. </a:t>
            </a:r>
            <a:endParaRPr lang="en-ZA" sz="1800" b="0" dirty="0">
              <a:solidFill>
                <a:schemeClr val="tx1"/>
              </a:solidFill>
              <a:latin typeface="Times New Roman"/>
              <a:ea typeface="Times New Roman"/>
            </a:endParaRPr>
          </a:p>
        </p:txBody>
      </p:sp>
      <p:sp>
        <p:nvSpPr>
          <p:cNvPr id="4" name="Slide Number Placeholder 3"/>
          <p:cNvSpPr>
            <a:spLocks noGrp="1"/>
          </p:cNvSpPr>
          <p:nvPr>
            <p:ph type="sldNum" sz="quarter" idx="4"/>
          </p:nvPr>
        </p:nvSpPr>
        <p:spPr/>
        <p:txBody>
          <a:bodyPr/>
          <a:lstStyle/>
          <a:p>
            <a:r>
              <a:rPr lang="en-ZA" sz="1200" dirty="0" smtClean="0"/>
              <a:t>12</a:t>
            </a:r>
          </a:p>
        </p:txBody>
      </p:sp>
    </p:spTree>
    <p:extLst>
      <p:ext uri="{BB962C8B-B14F-4D97-AF65-F5344CB8AC3E}">
        <p14:creationId xmlns:p14="http://schemas.microsoft.com/office/powerpoint/2010/main" xmlns="" val="761917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576064"/>
          </a:xfrm>
        </p:spPr>
        <p:txBody>
          <a:bodyPr>
            <a:normAutofit/>
          </a:bodyPr>
          <a:lstStyle/>
          <a:p>
            <a:pPr algn="ctr"/>
            <a:r>
              <a:rPr lang="en-US" sz="2400" cap="all" dirty="0" smtClean="0">
                <a:latin typeface="Arial" pitchFamily="34" charset="0"/>
                <a:cs typeface="Arial" pitchFamily="34" charset="0"/>
              </a:rPr>
              <a:t>10.</a:t>
            </a:r>
            <a:r>
              <a:rPr lang="en-US" sz="2400" cap="all" dirty="0">
                <a:latin typeface="Arial" pitchFamily="34" charset="0"/>
                <a:cs typeface="Arial" pitchFamily="34" charset="0"/>
              </a:rPr>
              <a:t>	Standards on Records Management </a:t>
            </a:r>
          </a:p>
        </p:txBody>
      </p:sp>
      <p:sp>
        <p:nvSpPr>
          <p:cNvPr id="3" name="Content Placeholder 2"/>
          <p:cNvSpPr>
            <a:spLocks noGrp="1"/>
          </p:cNvSpPr>
          <p:nvPr>
            <p:ph idx="1"/>
          </p:nvPr>
        </p:nvSpPr>
        <p:spPr>
          <a:xfrm>
            <a:off x="251520" y="1412776"/>
            <a:ext cx="8712968" cy="4536504"/>
          </a:xfrm>
        </p:spPr>
        <p:txBody>
          <a:bodyPr>
            <a:noAutofit/>
          </a:bodyPr>
          <a:lstStyle/>
          <a:p>
            <a:pPr algn="just">
              <a:spcBef>
                <a:spcPts val="600"/>
              </a:spcBef>
              <a:spcAft>
                <a:spcPts val="600"/>
              </a:spcAft>
              <a:defRPr/>
            </a:pPr>
            <a:r>
              <a:rPr lang="en-GB" sz="1800" b="0" dirty="0">
                <a:solidFill>
                  <a:schemeClr val="tx1"/>
                </a:solidFill>
                <a:latin typeface="Arial" pitchFamily="34" charset="0"/>
                <a:cs typeface="Arial" pitchFamily="34" charset="0"/>
              </a:rPr>
              <a:t>The South African Bureau of Standards (SABS) in collaboration with the National Archives and Records Service of South Africa (NARSSA) has a specific initiative through participation in the local SABS SC 46 D Committee viz. Information and </a:t>
            </a:r>
            <a:r>
              <a:rPr lang="en-GB" sz="1800" b="0" dirty="0" smtClean="0">
                <a:solidFill>
                  <a:schemeClr val="tx1"/>
                </a:solidFill>
                <a:latin typeface="Arial" pitchFamily="34" charset="0"/>
                <a:cs typeface="Arial" pitchFamily="34" charset="0"/>
              </a:rPr>
              <a:t>Documentation. The aim is for Archives/Records </a:t>
            </a:r>
            <a:r>
              <a:rPr lang="en-GB" sz="1800" b="0" dirty="0">
                <a:solidFill>
                  <a:schemeClr val="tx1"/>
                </a:solidFill>
                <a:latin typeface="Arial" pitchFamily="34" charset="0"/>
                <a:cs typeface="Arial" pitchFamily="34" charset="0"/>
              </a:rPr>
              <a:t>Management to adopt International Standards and best practice regarding Archives and Records Management that fits the local industry which includes governmental bodies.  </a:t>
            </a:r>
          </a:p>
          <a:p>
            <a:pPr algn="just">
              <a:spcBef>
                <a:spcPts val="600"/>
              </a:spcBef>
              <a:spcAft>
                <a:spcPts val="600"/>
              </a:spcAft>
              <a:defRPr/>
            </a:pPr>
            <a:r>
              <a:rPr lang="en-GB" sz="1800" b="0" dirty="0">
                <a:solidFill>
                  <a:schemeClr val="tx1"/>
                </a:solidFill>
                <a:latin typeface="Arial" pitchFamily="34" charset="0"/>
                <a:cs typeface="Arial" pitchFamily="34" charset="0"/>
              </a:rPr>
              <a:t>NARSSA is also a participating member </a:t>
            </a:r>
            <a:r>
              <a:rPr lang="en-GB" sz="1800" b="0" dirty="0" smtClean="0">
                <a:solidFill>
                  <a:schemeClr val="tx1"/>
                </a:solidFill>
                <a:latin typeface="Arial" pitchFamily="34" charset="0"/>
                <a:cs typeface="Arial" pitchFamily="34" charset="0"/>
              </a:rPr>
              <a:t>on </a:t>
            </a:r>
            <a:r>
              <a:rPr lang="en-GB" sz="1800" b="0" dirty="0">
                <a:solidFill>
                  <a:schemeClr val="tx1"/>
                </a:solidFill>
                <a:latin typeface="Arial" pitchFamily="34" charset="0"/>
                <a:cs typeface="Arial" pitchFamily="34" charset="0"/>
              </a:rPr>
              <a:t>the International Standards (ISO) Technical Committee TC 46, SC 11 responsible for the development of standards on “Information and documentation</a:t>
            </a:r>
            <a:r>
              <a:rPr lang="en-GB" sz="1800" b="0" dirty="0" smtClean="0">
                <a:solidFill>
                  <a:schemeClr val="tx1"/>
                </a:solidFill>
                <a:latin typeface="Arial" pitchFamily="34" charset="0"/>
                <a:cs typeface="Arial" pitchFamily="34" charset="0"/>
              </a:rPr>
              <a:t>”.</a:t>
            </a:r>
            <a:endParaRPr lang="en-GB" sz="1800" b="0" dirty="0">
              <a:solidFill>
                <a:schemeClr val="tx1"/>
              </a:solidFill>
              <a:latin typeface="Arial" pitchFamily="34" charset="0"/>
              <a:cs typeface="Arial" pitchFamily="34" charset="0"/>
            </a:endParaRPr>
          </a:p>
        </p:txBody>
      </p:sp>
      <p:sp>
        <p:nvSpPr>
          <p:cNvPr id="4" name="Slide Number Placeholder 3"/>
          <p:cNvSpPr>
            <a:spLocks noGrp="1"/>
          </p:cNvSpPr>
          <p:nvPr>
            <p:ph type="sldNum" sz="quarter" idx="4"/>
          </p:nvPr>
        </p:nvSpPr>
        <p:spPr/>
        <p:txBody>
          <a:bodyPr/>
          <a:lstStyle/>
          <a:p>
            <a:r>
              <a:rPr lang="en-ZA" sz="1200" dirty="0" smtClean="0"/>
              <a:t>13</a:t>
            </a:r>
          </a:p>
        </p:txBody>
      </p:sp>
    </p:spTree>
    <p:extLst>
      <p:ext uri="{BB962C8B-B14F-4D97-AF65-F5344CB8AC3E}">
        <p14:creationId xmlns:p14="http://schemas.microsoft.com/office/powerpoint/2010/main" xmlns="" val="39346657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460432" y="6456991"/>
            <a:ext cx="609600" cy="365125"/>
          </a:xfrm>
        </p:spPr>
        <p:txBody>
          <a:bodyPr/>
          <a:lstStyle/>
          <a:p>
            <a:r>
              <a:rPr lang="en-ZA" sz="1200" dirty="0" smtClean="0"/>
              <a:t>14</a:t>
            </a:r>
          </a:p>
        </p:txBody>
      </p:sp>
      <p:sp>
        <p:nvSpPr>
          <p:cNvPr id="7" name="Title 1"/>
          <p:cNvSpPr>
            <a:spLocks noGrp="1"/>
          </p:cNvSpPr>
          <p:nvPr>
            <p:ph type="title"/>
          </p:nvPr>
        </p:nvSpPr>
        <p:spPr>
          <a:xfrm>
            <a:off x="323528" y="116632"/>
            <a:ext cx="8229600" cy="720080"/>
          </a:xfrm>
        </p:spPr>
        <p:txBody>
          <a:bodyPr>
            <a:noAutofit/>
          </a:bodyPr>
          <a:lstStyle/>
          <a:p>
            <a:pPr algn="ctr"/>
            <a:r>
              <a:rPr lang="en-ZA" altLang="en-US" sz="2000" cap="all" dirty="0" smtClean="0">
                <a:latin typeface="Arial" pitchFamily="34" charset="0"/>
                <a:ea typeface="Gill Sans BOLD"/>
                <a:cs typeface="Arial" pitchFamily="34" charset="0"/>
              </a:rPr>
              <a:t>11.  Strengthening </a:t>
            </a:r>
            <a:r>
              <a:rPr lang="en-ZA" altLang="en-US" sz="2000" cap="all" dirty="0">
                <a:latin typeface="Arial" pitchFamily="34" charset="0"/>
                <a:ea typeface="Gill Sans BOLD"/>
                <a:cs typeface="Arial" pitchFamily="34" charset="0"/>
              </a:rPr>
              <a:t>good governance : </a:t>
            </a:r>
            <a:r>
              <a:rPr lang="en-ZA" altLang="en-US" sz="2000" cap="all" dirty="0" err="1">
                <a:latin typeface="Arial" pitchFamily="34" charset="0"/>
                <a:ea typeface="Gill Sans BOLD"/>
                <a:cs typeface="Arial" pitchFamily="34" charset="0"/>
              </a:rPr>
              <a:t>MoU</a:t>
            </a:r>
            <a:r>
              <a:rPr lang="en-ZA" altLang="en-US" sz="2000" cap="all" dirty="0">
                <a:latin typeface="Arial" pitchFamily="34" charset="0"/>
                <a:ea typeface="Gill Sans BOLD"/>
                <a:cs typeface="Arial" pitchFamily="34" charset="0"/>
              </a:rPr>
              <a:t> signed with AGSA</a:t>
            </a:r>
            <a:endParaRPr lang="en-US" sz="2000" cap="all" dirty="0">
              <a:latin typeface="Arial" pitchFamily="34" charset="0"/>
              <a:cs typeface="Arial" pitchFamily="34" charset="0"/>
            </a:endParaRPr>
          </a:p>
        </p:txBody>
      </p:sp>
      <p:sp>
        <p:nvSpPr>
          <p:cNvPr id="9" name="Rectangle 3"/>
          <p:cNvSpPr txBox="1">
            <a:spLocks noChangeArrowheads="1"/>
          </p:cNvSpPr>
          <p:nvPr/>
        </p:nvSpPr>
        <p:spPr>
          <a:xfrm>
            <a:off x="251520" y="980728"/>
            <a:ext cx="8568952" cy="5184575"/>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defTabSz="457200" eaLnBrk="0" fontAlgn="base" hangingPunct="0">
              <a:spcBef>
                <a:spcPts val="400"/>
              </a:spcBef>
              <a:spcAft>
                <a:spcPts val="400"/>
              </a:spcAft>
              <a:buFont typeface="Arial"/>
              <a:buChar char="•"/>
              <a:defRPr/>
            </a:pPr>
            <a:r>
              <a:rPr lang="en-ZA" sz="1500" b="0" dirty="0" smtClean="0">
                <a:solidFill>
                  <a:prstClr val="black"/>
                </a:solidFill>
                <a:latin typeface="Arial" pitchFamily="34" charset="0"/>
                <a:cs typeface="Arial" pitchFamily="34" charset="0"/>
              </a:rPr>
              <a:t>Knowledge </a:t>
            </a:r>
            <a:r>
              <a:rPr lang="en-ZA" sz="1500" b="0" dirty="0">
                <a:solidFill>
                  <a:prstClr val="black"/>
                </a:solidFill>
                <a:latin typeface="Arial" pitchFamily="34" charset="0"/>
                <a:cs typeface="Arial" pitchFamily="34" charset="0"/>
              </a:rPr>
              <a:t>sharing </a:t>
            </a:r>
            <a:r>
              <a:rPr lang="en-ZA" sz="1500" b="0" dirty="0" smtClean="0">
                <a:solidFill>
                  <a:prstClr val="black"/>
                </a:solidFill>
                <a:latin typeface="Arial" pitchFamily="34" charset="0"/>
                <a:cs typeface="Arial" pitchFamily="34" charset="0"/>
              </a:rPr>
              <a:t>on the  </a:t>
            </a:r>
            <a:r>
              <a:rPr lang="en-ZA" sz="1500" b="0" dirty="0">
                <a:solidFill>
                  <a:prstClr val="black"/>
                </a:solidFill>
                <a:latin typeface="Arial" pitchFamily="34" charset="0"/>
                <a:cs typeface="Arial" pitchFamily="34" charset="0"/>
              </a:rPr>
              <a:t>findings related to management of records kept by departments, entities, municipalities and any other body or institution audited by the AGSA; and</a:t>
            </a:r>
          </a:p>
          <a:p>
            <a:pPr lvl="0" algn="just" defTabSz="457200" eaLnBrk="0" fontAlgn="base" hangingPunct="0">
              <a:spcBef>
                <a:spcPts val="400"/>
              </a:spcBef>
              <a:spcAft>
                <a:spcPts val="400"/>
              </a:spcAft>
              <a:buFont typeface="Arial"/>
              <a:buChar char="•"/>
              <a:defRPr/>
            </a:pPr>
            <a:r>
              <a:rPr lang="en-ZA" sz="1500" b="0" dirty="0" smtClean="0">
                <a:solidFill>
                  <a:prstClr val="black"/>
                </a:solidFill>
                <a:latin typeface="Arial" pitchFamily="34" charset="0"/>
                <a:cs typeface="Arial" pitchFamily="34" charset="0"/>
              </a:rPr>
              <a:t>Share information related to any </a:t>
            </a:r>
            <a:r>
              <a:rPr lang="en-ZA" sz="1500" b="0" dirty="0">
                <a:solidFill>
                  <a:prstClr val="black"/>
                </a:solidFill>
                <a:latin typeface="Arial" pitchFamily="34" charset="0"/>
                <a:cs typeface="Arial" pitchFamily="34" charset="0"/>
              </a:rPr>
              <a:t>other area that fall within the statutory mandate and functions of both institutions. </a:t>
            </a:r>
          </a:p>
          <a:p>
            <a:pPr algn="just" defTabSz="457200" eaLnBrk="0" fontAlgn="base" hangingPunct="0">
              <a:spcBef>
                <a:spcPts val="400"/>
              </a:spcBef>
              <a:spcAft>
                <a:spcPts val="400"/>
              </a:spcAft>
              <a:defRPr/>
            </a:pPr>
            <a:r>
              <a:rPr lang="en-ZA" sz="1500" b="0" dirty="0">
                <a:solidFill>
                  <a:prstClr val="black"/>
                </a:solidFill>
                <a:latin typeface="Arial" pitchFamily="34" charset="0"/>
                <a:cs typeface="Arial" pitchFamily="34" charset="0"/>
              </a:rPr>
              <a:t>Other stakeholders in the field of records management, namely the Department of Cooperative Governance and Traditional Affairs (COGTA), South African Local Government Association (SALGA) and the State Information and Technology Agency (SITA), Department of Planning, Monitoring and Evaluation (DPME) and Department of Public Service Administration (DPSA) joined the working committee initially established by NARSSA and AGSA </a:t>
            </a:r>
            <a:r>
              <a:rPr lang="en-ZA" sz="1500" b="0" dirty="0" smtClean="0">
                <a:solidFill>
                  <a:prstClr val="black"/>
                </a:solidFill>
                <a:latin typeface="Arial" pitchFamily="34" charset="0"/>
                <a:cs typeface="Arial" pitchFamily="34" charset="0"/>
              </a:rPr>
              <a:t>. </a:t>
            </a:r>
          </a:p>
          <a:p>
            <a:pPr marL="0" lvl="0" indent="0" defTabSz="457200" eaLnBrk="0" fontAlgn="base" hangingPunct="0">
              <a:spcBef>
                <a:spcPts val="400"/>
              </a:spcBef>
              <a:spcAft>
                <a:spcPts val="400"/>
              </a:spcAft>
              <a:buNone/>
              <a:defRPr/>
            </a:pPr>
            <a:r>
              <a:rPr lang="en-ZA" sz="1500" b="0" dirty="0">
                <a:solidFill>
                  <a:prstClr val="black"/>
                </a:solidFill>
                <a:latin typeface="Arial" pitchFamily="34" charset="0"/>
                <a:ea typeface="Gill Sans"/>
                <a:cs typeface="Arial" pitchFamily="34" charset="0"/>
              </a:rPr>
              <a:t>Records Management seminars were held in partnership with AGSA and Provincial Archives</a:t>
            </a:r>
          </a:p>
          <a:p>
            <a:pPr marL="0" lvl="0" indent="0" defTabSz="457200" eaLnBrk="0" fontAlgn="base" hangingPunct="0">
              <a:spcBef>
                <a:spcPts val="0"/>
              </a:spcBef>
              <a:buNone/>
              <a:defRPr/>
            </a:pPr>
            <a:r>
              <a:rPr lang="en-ZA" sz="1500" b="0" dirty="0" smtClean="0">
                <a:solidFill>
                  <a:prstClr val="black"/>
                </a:solidFill>
                <a:latin typeface="Arial" pitchFamily="34" charset="0"/>
                <a:ea typeface="Gill Sans"/>
                <a:cs typeface="Arial" pitchFamily="34" charset="0"/>
              </a:rPr>
              <a:t>In  </a:t>
            </a:r>
            <a:r>
              <a:rPr lang="en-ZA" sz="1500" b="0" dirty="0">
                <a:solidFill>
                  <a:prstClr val="black"/>
                </a:solidFill>
                <a:latin typeface="Arial" pitchFamily="34" charset="0"/>
                <a:ea typeface="Gill Sans"/>
                <a:cs typeface="Arial" pitchFamily="34" charset="0"/>
              </a:rPr>
              <a:t>the following  </a:t>
            </a:r>
            <a:r>
              <a:rPr lang="en-ZA" sz="1500" b="0" dirty="0" smtClean="0">
                <a:solidFill>
                  <a:prstClr val="black"/>
                </a:solidFill>
                <a:latin typeface="Arial" pitchFamily="34" charset="0"/>
                <a:ea typeface="Gill Sans"/>
                <a:cs typeface="Arial" pitchFamily="34" charset="0"/>
              </a:rPr>
              <a:t>provinces</a:t>
            </a:r>
          </a:p>
          <a:p>
            <a:pPr marL="0" lvl="0" indent="0" defTabSz="457200" eaLnBrk="0" fontAlgn="base" hangingPunct="0">
              <a:spcBef>
                <a:spcPts val="0"/>
              </a:spcBef>
              <a:buNone/>
              <a:defRPr/>
            </a:pPr>
            <a:endParaRPr lang="en-ZA" sz="1500" b="0" dirty="0">
              <a:solidFill>
                <a:prstClr val="black"/>
              </a:solidFill>
              <a:latin typeface="Arial" pitchFamily="34" charset="0"/>
              <a:ea typeface="Gill Sans"/>
              <a:cs typeface="Arial" pitchFamily="34" charset="0"/>
            </a:endParaRPr>
          </a:p>
          <a:p>
            <a:pPr marL="0" lvl="0" indent="0" defTabSz="457200" eaLnBrk="0" fontAlgn="base" hangingPunct="0">
              <a:spcBef>
                <a:spcPts val="0"/>
              </a:spcBef>
              <a:buNone/>
              <a:defRPr/>
            </a:pPr>
            <a:r>
              <a:rPr lang="en-ZA" sz="1500" b="0" dirty="0">
                <a:solidFill>
                  <a:prstClr val="black"/>
                </a:solidFill>
                <a:latin typeface="Arial" pitchFamily="34" charset="0"/>
                <a:ea typeface="Gill Sans"/>
                <a:cs typeface="Arial" pitchFamily="34" charset="0"/>
              </a:rPr>
              <a:t>•	Eastern Cape  - 31 July 2015;</a:t>
            </a:r>
          </a:p>
          <a:p>
            <a:pPr marL="0" lvl="0" indent="0" defTabSz="457200" eaLnBrk="0" fontAlgn="base" hangingPunct="0">
              <a:spcBef>
                <a:spcPts val="0"/>
              </a:spcBef>
              <a:buNone/>
              <a:defRPr/>
            </a:pPr>
            <a:r>
              <a:rPr lang="en-ZA" sz="1500" b="0" dirty="0">
                <a:solidFill>
                  <a:prstClr val="black"/>
                </a:solidFill>
                <a:latin typeface="Arial" pitchFamily="34" charset="0"/>
                <a:ea typeface="Gill Sans"/>
                <a:cs typeface="Arial" pitchFamily="34" charset="0"/>
              </a:rPr>
              <a:t>•	Free State - 21 October 2015;</a:t>
            </a:r>
          </a:p>
          <a:p>
            <a:pPr marL="0" lvl="0" indent="0" defTabSz="457200" eaLnBrk="0" fontAlgn="base" hangingPunct="0">
              <a:spcBef>
                <a:spcPts val="0"/>
              </a:spcBef>
              <a:buNone/>
              <a:defRPr/>
            </a:pPr>
            <a:r>
              <a:rPr lang="en-ZA" sz="1500" b="0" dirty="0">
                <a:solidFill>
                  <a:prstClr val="black"/>
                </a:solidFill>
                <a:latin typeface="Arial" pitchFamily="34" charset="0"/>
                <a:ea typeface="Gill Sans"/>
                <a:cs typeface="Arial" pitchFamily="34" charset="0"/>
              </a:rPr>
              <a:t>•	Western Cape - 24 November 2015;</a:t>
            </a:r>
          </a:p>
          <a:p>
            <a:pPr marL="0" lvl="0" indent="0" defTabSz="457200" eaLnBrk="0" fontAlgn="base" hangingPunct="0">
              <a:spcBef>
                <a:spcPts val="0"/>
              </a:spcBef>
              <a:buNone/>
              <a:defRPr/>
            </a:pPr>
            <a:r>
              <a:rPr lang="en-ZA" sz="1500" b="0" dirty="0">
                <a:solidFill>
                  <a:prstClr val="black"/>
                </a:solidFill>
                <a:latin typeface="Arial" pitchFamily="34" charset="0"/>
                <a:ea typeface="Gill Sans"/>
                <a:cs typeface="Arial" pitchFamily="34" charset="0"/>
              </a:rPr>
              <a:t>•	Mpumalanga - 3 December 2015;</a:t>
            </a:r>
          </a:p>
          <a:p>
            <a:pPr marL="0" lvl="0" indent="0" defTabSz="457200" eaLnBrk="0" fontAlgn="base" hangingPunct="0">
              <a:spcBef>
                <a:spcPts val="0"/>
              </a:spcBef>
              <a:buNone/>
              <a:defRPr/>
            </a:pPr>
            <a:r>
              <a:rPr lang="en-ZA" sz="1500" b="0" dirty="0">
                <a:solidFill>
                  <a:prstClr val="black"/>
                </a:solidFill>
                <a:latin typeface="Arial" pitchFamily="34" charset="0"/>
                <a:ea typeface="Gill Sans"/>
                <a:cs typeface="Arial" pitchFamily="34" charset="0"/>
              </a:rPr>
              <a:t>•	North West - 23 February 2016; and</a:t>
            </a:r>
          </a:p>
          <a:p>
            <a:pPr marL="0" lvl="0" indent="0" defTabSz="457200" eaLnBrk="0" fontAlgn="base" hangingPunct="0">
              <a:spcBef>
                <a:spcPts val="0"/>
              </a:spcBef>
              <a:buNone/>
              <a:defRPr/>
            </a:pPr>
            <a:r>
              <a:rPr lang="en-ZA" sz="1500" b="0" dirty="0">
                <a:solidFill>
                  <a:prstClr val="black"/>
                </a:solidFill>
                <a:latin typeface="Arial" pitchFamily="34" charset="0"/>
                <a:ea typeface="Gill Sans"/>
                <a:cs typeface="Arial" pitchFamily="34" charset="0"/>
              </a:rPr>
              <a:t>•	KwaZulu-Natal - 10 March 2016.</a:t>
            </a:r>
          </a:p>
          <a:p>
            <a:pPr lvl="0" defTabSz="457200" eaLnBrk="0" fontAlgn="base" hangingPunct="0">
              <a:spcBef>
                <a:spcPts val="0"/>
              </a:spcBef>
              <a:buFont typeface="Arial"/>
              <a:buChar char="•"/>
              <a:defRPr/>
            </a:pPr>
            <a:r>
              <a:rPr lang="en-ZA" sz="1500" b="0" dirty="0" smtClean="0">
                <a:solidFill>
                  <a:prstClr val="black"/>
                </a:solidFill>
                <a:latin typeface="Arial" pitchFamily="34" charset="0"/>
                <a:ea typeface="Gill Sans"/>
                <a:cs typeface="Arial" pitchFamily="34" charset="0"/>
              </a:rPr>
              <a:t>  Gauteng </a:t>
            </a:r>
            <a:r>
              <a:rPr lang="en-ZA" sz="1500" b="0" dirty="0">
                <a:solidFill>
                  <a:prstClr val="black"/>
                </a:solidFill>
                <a:latin typeface="Arial" pitchFamily="34" charset="0"/>
                <a:ea typeface="Gill Sans"/>
                <a:cs typeface="Arial" pitchFamily="34" charset="0"/>
              </a:rPr>
              <a:t>– 2 June 2016.</a:t>
            </a:r>
          </a:p>
          <a:p>
            <a:pPr lvl="0" defTabSz="457200" eaLnBrk="0" fontAlgn="base" hangingPunct="0">
              <a:spcBef>
                <a:spcPts val="0"/>
              </a:spcBef>
              <a:buFont typeface="Arial"/>
              <a:buChar char="•"/>
              <a:defRPr/>
            </a:pPr>
            <a:r>
              <a:rPr lang="en-ZA" sz="1500" b="0" dirty="0" smtClean="0">
                <a:solidFill>
                  <a:prstClr val="black"/>
                </a:solidFill>
                <a:latin typeface="Arial" pitchFamily="34" charset="0"/>
                <a:ea typeface="Gill Sans"/>
                <a:cs typeface="Arial" pitchFamily="34" charset="0"/>
              </a:rPr>
              <a:t>  Limpopo </a:t>
            </a:r>
            <a:r>
              <a:rPr lang="en-ZA" sz="1500" b="0" dirty="0">
                <a:solidFill>
                  <a:prstClr val="black"/>
                </a:solidFill>
                <a:latin typeface="Arial" pitchFamily="34" charset="0"/>
                <a:ea typeface="Gill Sans"/>
                <a:cs typeface="Arial" pitchFamily="34" charset="0"/>
              </a:rPr>
              <a:t>– 30 June 2016</a:t>
            </a:r>
          </a:p>
          <a:p>
            <a:pPr marL="0" lvl="0" indent="0" algn="just" defTabSz="457200" eaLnBrk="0" fontAlgn="base" hangingPunct="0">
              <a:spcAft>
                <a:spcPct val="0"/>
              </a:spcAft>
              <a:buNone/>
              <a:defRPr/>
            </a:pPr>
            <a:endParaRPr lang="en-ZA" sz="1500" b="0" dirty="0">
              <a:solidFill>
                <a:prstClr val="black"/>
              </a:solidFill>
              <a:latin typeface="Calibri"/>
              <a:cs typeface="Arial" pitchFamily="34" charset="0"/>
            </a:endParaRPr>
          </a:p>
          <a:p>
            <a:pPr marL="0" lvl="0" indent="0" algn="just" defTabSz="457200" eaLnBrk="0" fontAlgn="base" hangingPunct="0">
              <a:spcAft>
                <a:spcPct val="0"/>
              </a:spcAft>
              <a:buNone/>
              <a:defRPr/>
            </a:pPr>
            <a:endParaRPr lang="en-US" sz="1500" b="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2990016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23528" y="116632"/>
            <a:ext cx="8229600" cy="1080120"/>
          </a:xfrm>
        </p:spPr>
        <p:txBody>
          <a:bodyPr>
            <a:noAutofit/>
          </a:bodyPr>
          <a:lstStyle/>
          <a:p>
            <a:pPr algn="ctr"/>
            <a:r>
              <a:rPr lang="en-ZA" altLang="en-US" sz="2000" cap="all" dirty="0" smtClean="0">
                <a:latin typeface="Arial" pitchFamily="34" charset="0"/>
                <a:ea typeface="Gill Sans BOLD"/>
                <a:cs typeface="Arial" pitchFamily="34" charset="0"/>
              </a:rPr>
              <a:t>12.  Review </a:t>
            </a:r>
            <a:r>
              <a:rPr lang="en-ZA" altLang="en-US" sz="2000" cap="all" dirty="0">
                <a:latin typeface="Arial" pitchFamily="34" charset="0"/>
                <a:ea typeface="Gill Sans BOLD"/>
                <a:cs typeface="Arial" pitchFamily="34" charset="0"/>
              </a:rPr>
              <a:t>of the </a:t>
            </a:r>
            <a:r>
              <a:rPr lang="en-ZA" altLang="en-US" sz="2000" cap="all" dirty="0" smtClean="0">
                <a:latin typeface="Arial" pitchFamily="34" charset="0"/>
                <a:ea typeface="Gill Sans BOLD"/>
                <a:cs typeface="Arial" pitchFamily="34" charset="0"/>
              </a:rPr>
              <a:t>National </a:t>
            </a:r>
            <a:r>
              <a:rPr lang="en-ZA" altLang="en-US" sz="2000" cap="all" dirty="0" err="1" smtClean="0">
                <a:latin typeface="Arial" pitchFamily="34" charset="0"/>
                <a:ea typeface="Gill Sans BOLD"/>
                <a:cs typeface="Arial" pitchFamily="34" charset="0"/>
              </a:rPr>
              <a:t>ARchives</a:t>
            </a:r>
            <a:r>
              <a:rPr lang="en-ZA" altLang="en-US" sz="2000" cap="all" dirty="0" smtClean="0">
                <a:latin typeface="Arial" pitchFamily="34" charset="0"/>
                <a:ea typeface="Gill Sans BOLD"/>
                <a:cs typeface="Arial" pitchFamily="34" charset="0"/>
              </a:rPr>
              <a:t> </a:t>
            </a:r>
            <a:r>
              <a:rPr lang="en-ZA" altLang="en-US" sz="2000" cap="all" dirty="0">
                <a:latin typeface="Arial" pitchFamily="34" charset="0"/>
                <a:ea typeface="Gill Sans BOLD"/>
                <a:cs typeface="Arial" pitchFamily="34" charset="0"/>
              </a:rPr>
              <a:t>and Records Service of South Africa  Act, 43 of 1996 as amended – process to be followed</a:t>
            </a:r>
            <a:endParaRPr lang="en-US" sz="2000" cap="all" dirty="0">
              <a:latin typeface="Arial" pitchFamily="34" charset="0"/>
              <a:cs typeface="Arial" pitchFamily="34" charset="0"/>
            </a:endParaRPr>
          </a:p>
        </p:txBody>
      </p:sp>
      <p:sp>
        <p:nvSpPr>
          <p:cNvPr id="9" name="Rectangle 3"/>
          <p:cNvSpPr txBox="1">
            <a:spLocks noChangeArrowheads="1"/>
          </p:cNvSpPr>
          <p:nvPr/>
        </p:nvSpPr>
        <p:spPr>
          <a:xfrm>
            <a:off x="300038" y="1628801"/>
            <a:ext cx="8575675" cy="4248472"/>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defTabSz="457200" eaLnBrk="0" fontAlgn="base" hangingPunct="0">
              <a:spcAft>
                <a:spcPct val="0"/>
              </a:spcAft>
              <a:buNone/>
              <a:defRPr/>
            </a:pPr>
            <a:r>
              <a:rPr lang="en-ZA" sz="1800" b="0" dirty="0">
                <a:solidFill>
                  <a:prstClr val="black"/>
                </a:solidFill>
                <a:latin typeface="Arial" pitchFamily="34" charset="0"/>
                <a:ea typeface="Gill Sans"/>
                <a:cs typeface="Arial" pitchFamily="34" charset="0"/>
              </a:rPr>
              <a:t>The process of the review of the NARSSA Act will be  led by the newly formed Policy and legislative Review Committee  of the National Archives Advisory Council. </a:t>
            </a:r>
            <a:r>
              <a:rPr lang="en-ZA" sz="1800" b="0" dirty="0" smtClean="0">
                <a:solidFill>
                  <a:prstClr val="black"/>
                </a:solidFill>
                <a:latin typeface="Arial" pitchFamily="34" charset="0"/>
                <a:ea typeface="Gill Sans"/>
                <a:cs typeface="Arial" pitchFamily="34" charset="0"/>
              </a:rPr>
              <a:t>  </a:t>
            </a:r>
            <a:endParaRPr lang="en-ZA" sz="1800" b="0" dirty="0">
              <a:solidFill>
                <a:prstClr val="black"/>
              </a:solidFill>
              <a:latin typeface="Arial" pitchFamily="34" charset="0"/>
              <a:ea typeface="Times New Roman"/>
              <a:cs typeface="Arial" pitchFamily="34" charset="0"/>
            </a:endParaRPr>
          </a:p>
          <a:p>
            <a:pPr>
              <a:lnSpc>
                <a:spcPct val="115000"/>
              </a:lnSpc>
              <a:spcAft>
                <a:spcPts val="1000"/>
              </a:spcAft>
            </a:pPr>
            <a:r>
              <a:rPr lang="en-ZA" sz="1800" b="0" dirty="0" smtClean="0">
                <a:solidFill>
                  <a:schemeClr val="tx1"/>
                </a:solidFill>
                <a:ea typeface="Times New Roman"/>
                <a:cs typeface="Times New Roman"/>
              </a:rPr>
              <a:t>Briefing </a:t>
            </a:r>
            <a:r>
              <a:rPr lang="en-ZA" sz="1800" b="0" dirty="0">
                <a:solidFill>
                  <a:schemeClr val="tx1"/>
                </a:solidFill>
                <a:ea typeface="Times New Roman"/>
                <a:cs typeface="Times New Roman"/>
              </a:rPr>
              <a:t>of the NAAC on the possible amendments </a:t>
            </a:r>
            <a:r>
              <a:rPr lang="en-ZA" sz="1800" b="0" dirty="0" smtClean="0">
                <a:solidFill>
                  <a:schemeClr val="tx1"/>
                </a:solidFill>
                <a:ea typeface="Times New Roman"/>
                <a:cs typeface="Times New Roman"/>
              </a:rPr>
              <a:t>– July  2016</a:t>
            </a:r>
          </a:p>
          <a:p>
            <a:pPr>
              <a:lnSpc>
                <a:spcPct val="115000"/>
              </a:lnSpc>
              <a:spcAft>
                <a:spcPts val="1000"/>
              </a:spcAft>
            </a:pPr>
            <a:r>
              <a:rPr lang="en-ZA" sz="1800" b="0" dirty="0" smtClean="0">
                <a:solidFill>
                  <a:schemeClr val="tx1"/>
                </a:solidFill>
                <a:ea typeface="Times New Roman"/>
                <a:cs typeface="Times New Roman"/>
              </a:rPr>
              <a:t>Drawing </a:t>
            </a:r>
            <a:r>
              <a:rPr lang="en-ZA" sz="1800" b="0" dirty="0">
                <a:solidFill>
                  <a:schemeClr val="tx1"/>
                </a:solidFill>
                <a:ea typeface="Times New Roman"/>
                <a:cs typeface="Times New Roman"/>
              </a:rPr>
              <a:t>of a project plan for stakeholder meetings w.r.t the amendments </a:t>
            </a:r>
            <a:r>
              <a:rPr lang="en-ZA" sz="1800" b="0" dirty="0" smtClean="0">
                <a:solidFill>
                  <a:schemeClr val="tx1"/>
                </a:solidFill>
                <a:ea typeface="Times New Roman"/>
                <a:cs typeface="Times New Roman"/>
              </a:rPr>
              <a:t>– September 2016</a:t>
            </a:r>
          </a:p>
          <a:p>
            <a:pPr>
              <a:lnSpc>
                <a:spcPct val="115000"/>
              </a:lnSpc>
              <a:spcAft>
                <a:spcPts val="1000"/>
              </a:spcAft>
            </a:pPr>
            <a:r>
              <a:rPr lang="en-ZA" sz="1800" b="0" dirty="0" smtClean="0">
                <a:solidFill>
                  <a:schemeClr val="tx1"/>
                </a:solidFill>
                <a:ea typeface="Times New Roman"/>
                <a:cs typeface="Times New Roman"/>
              </a:rPr>
              <a:t>Consultation/s </a:t>
            </a:r>
            <a:r>
              <a:rPr lang="en-ZA" sz="1800" b="0" dirty="0">
                <a:solidFill>
                  <a:schemeClr val="tx1"/>
                </a:solidFill>
                <a:ea typeface="Times New Roman"/>
                <a:cs typeface="Times New Roman"/>
              </a:rPr>
              <a:t>with stakeholders </a:t>
            </a:r>
            <a:r>
              <a:rPr lang="en-ZA" sz="1800" b="0" dirty="0" smtClean="0">
                <a:solidFill>
                  <a:schemeClr val="tx1"/>
                </a:solidFill>
                <a:ea typeface="Times New Roman"/>
                <a:cs typeface="Times New Roman"/>
              </a:rPr>
              <a:t>– November 2016 to February 2017</a:t>
            </a:r>
          </a:p>
          <a:p>
            <a:pPr>
              <a:lnSpc>
                <a:spcPct val="115000"/>
              </a:lnSpc>
              <a:spcAft>
                <a:spcPts val="1000"/>
              </a:spcAft>
            </a:pPr>
            <a:r>
              <a:rPr lang="en-ZA" sz="1800" b="0" dirty="0" smtClean="0">
                <a:solidFill>
                  <a:schemeClr val="tx1"/>
                </a:solidFill>
                <a:ea typeface="Times New Roman"/>
                <a:cs typeface="Times New Roman"/>
              </a:rPr>
              <a:t>Report </a:t>
            </a:r>
            <a:r>
              <a:rPr lang="en-ZA" sz="1800" b="0" dirty="0">
                <a:solidFill>
                  <a:schemeClr val="tx1"/>
                </a:solidFill>
                <a:ea typeface="Times New Roman"/>
                <a:cs typeface="Times New Roman"/>
              </a:rPr>
              <a:t>on consultations </a:t>
            </a:r>
            <a:r>
              <a:rPr lang="en-ZA" sz="1800" b="0" dirty="0" smtClean="0">
                <a:solidFill>
                  <a:schemeClr val="tx1"/>
                </a:solidFill>
                <a:ea typeface="Times New Roman"/>
                <a:cs typeface="Times New Roman"/>
              </a:rPr>
              <a:t> - March 2017</a:t>
            </a:r>
          </a:p>
          <a:p>
            <a:pPr>
              <a:lnSpc>
                <a:spcPct val="115000"/>
              </a:lnSpc>
              <a:spcAft>
                <a:spcPts val="1000"/>
              </a:spcAft>
            </a:pPr>
            <a:r>
              <a:rPr lang="en-ZA" sz="1800" b="0" dirty="0" smtClean="0">
                <a:solidFill>
                  <a:schemeClr val="tx1"/>
                </a:solidFill>
                <a:ea typeface="Times New Roman"/>
                <a:cs typeface="Times New Roman"/>
              </a:rPr>
              <a:t>Submission </a:t>
            </a:r>
            <a:r>
              <a:rPr lang="en-ZA" sz="1800" b="0" dirty="0">
                <a:solidFill>
                  <a:schemeClr val="tx1"/>
                </a:solidFill>
                <a:ea typeface="Times New Roman"/>
                <a:cs typeface="Times New Roman"/>
              </a:rPr>
              <a:t>to Legal Service for processing </a:t>
            </a:r>
            <a:r>
              <a:rPr lang="en-ZA" sz="1800" b="0" dirty="0" smtClean="0">
                <a:solidFill>
                  <a:schemeClr val="tx1"/>
                </a:solidFill>
                <a:ea typeface="Times New Roman"/>
                <a:cs typeface="Times New Roman"/>
              </a:rPr>
              <a:t>of </a:t>
            </a:r>
            <a:r>
              <a:rPr lang="en-ZA" sz="1800" b="0" dirty="0">
                <a:solidFill>
                  <a:schemeClr val="tx1"/>
                </a:solidFill>
                <a:ea typeface="Times New Roman"/>
                <a:cs typeface="Times New Roman"/>
              </a:rPr>
              <a:t>the Amended Archives  </a:t>
            </a:r>
            <a:r>
              <a:rPr lang="en-ZA" sz="1800" b="0" dirty="0" smtClean="0">
                <a:solidFill>
                  <a:schemeClr val="tx1"/>
                </a:solidFill>
                <a:ea typeface="Times New Roman"/>
                <a:cs typeface="Times New Roman"/>
              </a:rPr>
              <a:t>- April 2017</a:t>
            </a:r>
          </a:p>
          <a:p>
            <a:pPr>
              <a:lnSpc>
                <a:spcPct val="115000"/>
              </a:lnSpc>
              <a:spcAft>
                <a:spcPts val="1000"/>
              </a:spcAft>
            </a:pPr>
            <a:r>
              <a:rPr lang="en-ZA" sz="1800" b="0" dirty="0" smtClean="0">
                <a:solidFill>
                  <a:schemeClr val="tx1"/>
                </a:solidFill>
                <a:ea typeface="Times New Roman"/>
                <a:cs typeface="Times New Roman"/>
              </a:rPr>
              <a:t>Costing of the amended Act – June 2017 to December 2017</a:t>
            </a:r>
          </a:p>
          <a:p>
            <a:pPr>
              <a:lnSpc>
                <a:spcPct val="115000"/>
              </a:lnSpc>
              <a:spcAft>
                <a:spcPts val="1000"/>
              </a:spcAft>
            </a:pPr>
            <a:r>
              <a:rPr lang="en-ZA" sz="1800" b="0" dirty="0" smtClean="0">
                <a:solidFill>
                  <a:schemeClr val="tx1"/>
                </a:solidFill>
                <a:ea typeface="Times New Roman"/>
                <a:cs typeface="Times New Roman"/>
              </a:rPr>
              <a:t>Socio-economic Impact assessment- January 2018 to March 2018</a:t>
            </a:r>
          </a:p>
          <a:p>
            <a:pPr>
              <a:lnSpc>
                <a:spcPct val="115000"/>
              </a:lnSpc>
              <a:spcAft>
                <a:spcPts val="1000"/>
              </a:spcAft>
            </a:pPr>
            <a:r>
              <a:rPr lang="en-ZA" sz="1800" b="0" dirty="0" smtClean="0">
                <a:solidFill>
                  <a:schemeClr val="tx1"/>
                </a:solidFill>
                <a:ea typeface="Times New Roman"/>
                <a:cs typeface="Times New Roman"/>
              </a:rPr>
              <a:t>Submission to Cabinet for approval-  2018/19 financial year</a:t>
            </a:r>
          </a:p>
        </p:txBody>
      </p:sp>
      <p:sp>
        <p:nvSpPr>
          <p:cNvPr id="5" name="Slide Number Placeholder 3"/>
          <p:cNvSpPr txBox="1">
            <a:spLocks/>
          </p:cNvSpPr>
          <p:nvPr/>
        </p:nvSpPr>
        <p:spPr>
          <a:xfrm>
            <a:off x="8155632" y="6430055"/>
            <a:ext cx="609600" cy="365125"/>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1200" dirty="0" smtClean="0"/>
              <a:t>15</a:t>
            </a:r>
          </a:p>
        </p:txBody>
      </p:sp>
    </p:spTree>
    <p:extLst>
      <p:ext uri="{BB962C8B-B14F-4D97-AF65-F5344CB8AC3E}">
        <p14:creationId xmlns:p14="http://schemas.microsoft.com/office/powerpoint/2010/main" xmlns="" val="2291124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388424" y="6381328"/>
            <a:ext cx="609600" cy="365125"/>
          </a:xfrm>
        </p:spPr>
        <p:txBody>
          <a:bodyPr/>
          <a:lstStyle/>
          <a:p>
            <a:r>
              <a:rPr lang="en-ZA" sz="1200" dirty="0" smtClean="0"/>
              <a:t>16</a:t>
            </a:r>
          </a:p>
        </p:txBody>
      </p:sp>
      <p:sp>
        <p:nvSpPr>
          <p:cNvPr id="7" name="Title 1"/>
          <p:cNvSpPr>
            <a:spLocks noGrp="1"/>
          </p:cNvSpPr>
          <p:nvPr>
            <p:ph type="title"/>
          </p:nvPr>
        </p:nvSpPr>
        <p:spPr>
          <a:xfrm>
            <a:off x="323528" y="116632"/>
            <a:ext cx="8229600" cy="720080"/>
          </a:xfrm>
        </p:spPr>
        <p:txBody>
          <a:bodyPr>
            <a:noAutofit/>
          </a:bodyPr>
          <a:lstStyle/>
          <a:p>
            <a:pPr algn="ctr"/>
            <a:r>
              <a:rPr lang="en-US" sz="1800" cap="all" dirty="0" smtClean="0">
                <a:latin typeface="Arial" pitchFamily="34" charset="0"/>
                <a:cs typeface="Arial" pitchFamily="34" charset="0"/>
              </a:rPr>
              <a:t>13. </a:t>
            </a:r>
            <a:r>
              <a:rPr lang="en-ZA" altLang="en-US" sz="2400" cap="all" dirty="0">
                <a:latin typeface="Arial" pitchFamily="34" charset="0"/>
                <a:ea typeface="Gill Sans BOLD"/>
                <a:cs typeface="Arial" pitchFamily="34" charset="0"/>
              </a:rPr>
              <a:t>National Archives Advisory Council </a:t>
            </a:r>
            <a:r>
              <a:rPr lang="en-ZA" altLang="en-US" sz="2000" cap="all" dirty="0">
                <a:solidFill>
                  <a:prstClr val="black"/>
                </a:solidFill>
                <a:latin typeface="Arial" pitchFamily="34" charset="0"/>
                <a:ea typeface="Gill Sans BOLD"/>
                <a:cs typeface="Arial" pitchFamily="34" charset="0"/>
              </a:rPr>
              <a:t/>
            </a:r>
            <a:br>
              <a:rPr lang="en-ZA" altLang="en-US" sz="2000" cap="all" dirty="0">
                <a:solidFill>
                  <a:prstClr val="black"/>
                </a:solidFill>
                <a:latin typeface="Arial" pitchFamily="34" charset="0"/>
                <a:ea typeface="Gill Sans BOLD"/>
                <a:cs typeface="Arial" pitchFamily="34" charset="0"/>
              </a:rPr>
            </a:br>
            <a:endParaRPr lang="en-US" sz="1800" cap="all" dirty="0">
              <a:latin typeface="Arial" pitchFamily="34" charset="0"/>
              <a:cs typeface="Arial" pitchFamily="34" charset="0"/>
            </a:endParaRPr>
          </a:p>
        </p:txBody>
      </p:sp>
      <p:sp>
        <p:nvSpPr>
          <p:cNvPr id="5" name="Rectangle 3"/>
          <p:cNvSpPr txBox="1">
            <a:spLocks noChangeArrowheads="1"/>
          </p:cNvSpPr>
          <p:nvPr/>
        </p:nvSpPr>
        <p:spPr>
          <a:xfrm>
            <a:off x="323528" y="1484784"/>
            <a:ext cx="8496944" cy="4536504"/>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defTabSz="457200" eaLnBrk="0" fontAlgn="base" hangingPunct="0">
              <a:spcBef>
                <a:spcPts val="600"/>
              </a:spcBef>
              <a:spcAft>
                <a:spcPts val="600"/>
              </a:spcAft>
              <a:buNone/>
            </a:pPr>
            <a:r>
              <a:rPr lang="en-ZA" sz="1800" b="0" dirty="0">
                <a:solidFill>
                  <a:prstClr val="black"/>
                </a:solidFill>
                <a:latin typeface="Arial" pitchFamily="34" charset="0"/>
                <a:ea typeface="Gill Sans"/>
                <a:cs typeface="Arial" pitchFamily="34" charset="0"/>
              </a:rPr>
              <a:t>In terms of section 6 of the National Archives and </a:t>
            </a:r>
            <a:r>
              <a:rPr lang="en-ZA" sz="1800" b="0" dirty="0" smtClean="0">
                <a:solidFill>
                  <a:prstClr val="black"/>
                </a:solidFill>
                <a:latin typeface="Arial" pitchFamily="34" charset="0"/>
                <a:ea typeface="Gill Sans"/>
                <a:cs typeface="Arial" pitchFamily="34" charset="0"/>
              </a:rPr>
              <a:t>Records </a:t>
            </a:r>
            <a:r>
              <a:rPr lang="en-ZA" sz="1800" b="0" dirty="0">
                <a:solidFill>
                  <a:prstClr val="black"/>
                </a:solidFill>
                <a:latin typeface="Arial" pitchFamily="34" charset="0"/>
                <a:ea typeface="Gill Sans"/>
                <a:cs typeface="Arial" pitchFamily="34" charset="0"/>
              </a:rPr>
              <a:t>Service Act of South Africa Act 43 of 1996, the Minister shall establish a council to be known as National Archives Advisory Council.</a:t>
            </a:r>
          </a:p>
          <a:p>
            <a:pPr marL="0" lvl="0" indent="0" algn="just" defTabSz="457200" eaLnBrk="0" fontAlgn="base" hangingPunct="0">
              <a:spcBef>
                <a:spcPts val="600"/>
              </a:spcBef>
              <a:spcAft>
                <a:spcPts val="600"/>
              </a:spcAft>
              <a:buNone/>
            </a:pPr>
            <a:r>
              <a:rPr lang="en-ZA" sz="1800" b="0" dirty="0" smtClean="0">
                <a:solidFill>
                  <a:prstClr val="black"/>
                </a:solidFill>
                <a:latin typeface="Arial" pitchFamily="34" charset="0"/>
                <a:ea typeface="Gill Sans"/>
                <a:cs typeface="Arial" pitchFamily="34" charset="0"/>
              </a:rPr>
              <a:t>The </a:t>
            </a:r>
            <a:r>
              <a:rPr lang="en-ZA" sz="1800" b="0" dirty="0">
                <a:solidFill>
                  <a:prstClr val="black"/>
                </a:solidFill>
                <a:latin typeface="Arial" pitchFamily="34" charset="0"/>
                <a:ea typeface="Gill Sans"/>
                <a:cs typeface="Arial" pitchFamily="34" charset="0"/>
              </a:rPr>
              <a:t>three year term of the Council is from 01 April 2016 to 31 March 2019. </a:t>
            </a:r>
          </a:p>
          <a:p>
            <a:pPr marL="0" lvl="0" indent="0" algn="just" defTabSz="457200" eaLnBrk="0" fontAlgn="base" hangingPunct="0">
              <a:spcBef>
                <a:spcPts val="600"/>
              </a:spcBef>
              <a:spcAft>
                <a:spcPts val="600"/>
              </a:spcAft>
              <a:buNone/>
            </a:pPr>
            <a:r>
              <a:rPr lang="en-ZA" sz="1800" b="0" dirty="0" smtClean="0">
                <a:solidFill>
                  <a:prstClr val="black"/>
                </a:solidFill>
                <a:latin typeface="Arial" pitchFamily="34" charset="0"/>
                <a:ea typeface="Gill Sans"/>
                <a:cs typeface="Arial" pitchFamily="34" charset="0"/>
              </a:rPr>
              <a:t>Six </a:t>
            </a:r>
            <a:r>
              <a:rPr lang="en-ZA" sz="1800" b="0" dirty="0">
                <a:solidFill>
                  <a:prstClr val="black"/>
                </a:solidFill>
                <a:latin typeface="Arial" pitchFamily="34" charset="0"/>
                <a:ea typeface="Gill Sans"/>
                <a:cs typeface="Arial" pitchFamily="34" charset="0"/>
              </a:rPr>
              <a:t>members were appointed by Minister from among persons who are knowledgeable of  or have interest in archival matters, as per section 2 (a) of the Act. </a:t>
            </a:r>
            <a:endParaRPr lang="en-ZA" sz="1800" b="0" dirty="0" smtClean="0">
              <a:solidFill>
                <a:prstClr val="black"/>
              </a:solidFill>
              <a:latin typeface="Arial" pitchFamily="34" charset="0"/>
              <a:ea typeface="Gill Sans"/>
              <a:cs typeface="Arial" pitchFamily="34" charset="0"/>
            </a:endParaRPr>
          </a:p>
          <a:p>
            <a:pPr marL="0" lvl="0" indent="0" algn="just" defTabSz="457200" eaLnBrk="0" fontAlgn="base" hangingPunct="0">
              <a:spcBef>
                <a:spcPts val="600"/>
              </a:spcBef>
              <a:spcAft>
                <a:spcPts val="600"/>
              </a:spcAft>
              <a:buNone/>
            </a:pPr>
            <a:r>
              <a:rPr lang="en-ZA" sz="1800" b="0" dirty="0" smtClean="0">
                <a:solidFill>
                  <a:prstClr val="black"/>
                </a:solidFill>
                <a:latin typeface="Arial" pitchFamily="34" charset="0"/>
                <a:ea typeface="Gill Sans"/>
                <a:cs typeface="Arial" pitchFamily="34" charset="0"/>
              </a:rPr>
              <a:t>1.	Prof </a:t>
            </a:r>
            <a:r>
              <a:rPr lang="en-ZA" sz="1800" b="0" dirty="0">
                <a:solidFill>
                  <a:prstClr val="black"/>
                </a:solidFill>
                <a:latin typeface="Arial" pitchFamily="34" charset="0"/>
                <a:ea typeface="Gill Sans"/>
                <a:cs typeface="Arial" pitchFamily="34" charset="0"/>
              </a:rPr>
              <a:t>Patrick </a:t>
            </a:r>
            <a:r>
              <a:rPr lang="en-ZA" sz="1800" b="0" dirty="0" err="1">
                <a:solidFill>
                  <a:prstClr val="black"/>
                </a:solidFill>
                <a:latin typeface="Arial" pitchFamily="34" charset="0"/>
                <a:ea typeface="Gill Sans"/>
                <a:cs typeface="Arial" pitchFamily="34" charset="0"/>
              </a:rPr>
              <a:t>Ngulube</a:t>
            </a:r>
            <a:r>
              <a:rPr lang="en-ZA" sz="1800" b="0" dirty="0">
                <a:solidFill>
                  <a:prstClr val="black"/>
                </a:solidFill>
                <a:latin typeface="Arial" pitchFamily="34" charset="0"/>
                <a:ea typeface="Gill Sans"/>
                <a:cs typeface="Arial" pitchFamily="34" charset="0"/>
              </a:rPr>
              <a:t> (Chairperson) </a:t>
            </a:r>
          </a:p>
          <a:p>
            <a:pPr marL="0" lvl="0" indent="0" algn="just" defTabSz="457200" eaLnBrk="0" fontAlgn="base" hangingPunct="0">
              <a:spcBef>
                <a:spcPts val="600"/>
              </a:spcBef>
              <a:spcAft>
                <a:spcPts val="600"/>
              </a:spcAft>
              <a:buNone/>
            </a:pPr>
            <a:r>
              <a:rPr lang="en-ZA" sz="1800" b="0" dirty="0" smtClean="0">
                <a:solidFill>
                  <a:prstClr val="black"/>
                </a:solidFill>
                <a:latin typeface="Arial" pitchFamily="34" charset="0"/>
                <a:ea typeface="Gill Sans"/>
                <a:cs typeface="Arial" pitchFamily="34" charset="0"/>
              </a:rPr>
              <a:t>2.	Prof </a:t>
            </a:r>
            <a:r>
              <a:rPr lang="en-ZA" sz="1800" b="0" dirty="0" err="1">
                <a:solidFill>
                  <a:prstClr val="black"/>
                </a:solidFill>
                <a:latin typeface="Arial" pitchFamily="34" charset="0"/>
                <a:ea typeface="Gill Sans"/>
                <a:cs typeface="Arial" pitchFamily="34" charset="0"/>
              </a:rPr>
              <a:t>Gessler</a:t>
            </a:r>
            <a:r>
              <a:rPr lang="en-ZA" sz="1800" b="0" dirty="0">
                <a:solidFill>
                  <a:prstClr val="black"/>
                </a:solidFill>
                <a:latin typeface="Arial" pitchFamily="34" charset="0"/>
                <a:ea typeface="Gill Sans"/>
                <a:cs typeface="Arial" pitchFamily="34" charset="0"/>
              </a:rPr>
              <a:t> Moses </a:t>
            </a:r>
            <a:r>
              <a:rPr lang="en-ZA" sz="1800" b="0" dirty="0" err="1">
                <a:solidFill>
                  <a:prstClr val="black"/>
                </a:solidFill>
                <a:latin typeface="Arial" pitchFamily="34" charset="0"/>
                <a:ea typeface="Gill Sans"/>
                <a:cs typeface="Arial" pitchFamily="34" charset="0"/>
              </a:rPr>
              <a:t>Nkondo</a:t>
            </a:r>
            <a:endParaRPr lang="en-ZA" sz="1800" b="0" dirty="0">
              <a:solidFill>
                <a:prstClr val="black"/>
              </a:solidFill>
              <a:latin typeface="Arial" pitchFamily="34" charset="0"/>
              <a:ea typeface="Gill Sans"/>
              <a:cs typeface="Arial" pitchFamily="34" charset="0"/>
            </a:endParaRPr>
          </a:p>
          <a:p>
            <a:pPr marL="0" lvl="0" indent="0" algn="just" defTabSz="457200" eaLnBrk="0" fontAlgn="base" hangingPunct="0">
              <a:spcBef>
                <a:spcPts val="600"/>
              </a:spcBef>
              <a:spcAft>
                <a:spcPts val="600"/>
              </a:spcAft>
              <a:buNone/>
            </a:pPr>
            <a:r>
              <a:rPr lang="en-ZA" sz="1800" b="0" dirty="0">
                <a:solidFill>
                  <a:prstClr val="black"/>
                </a:solidFill>
                <a:latin typeface="Arial" pitchFamily="34" charset="0"/>
                <a:ea typeface="Gill Sans"/>
                <a:cs typeface="Arial" pitchFamily="34" charset="0"/>
              </a:rPr>
              <a:t>3.	Adv. </a:t>
            </a:r>
            <a:r>
              <a:rPr lang="en-ZA" sz="1800" b="0" dirty="0" err="1">
                <a:solidFill>
                  <a:prstClr val="black"/>
                </a:solidFill>
                <a:latin typeface="Arial" pitchFamily="34" charset="0"/>
                <a:ea typeface="Gill Sans"/>
                <a:cs typeface="Arial" pitchFamily="34" charset="0"/>
              </a:rPr>
              <a:t>Roshan</a:t>
            </a:r>
            <a:r>
              <a:rPr lang="en-ZA" sz="1800" b="0" dirty="0">
                <a:solidFill>
                  <a:prstClr val="black"/>
                </a:solidFill>
                <a:latin typeface="Arial" pitchFamily="34" charset="0"/>
                <a:ea typeface="Gill Sans"/>
                <a:cs typeface="Arial" pitchFamily="34" charset="0"/>
              </a:rPr>
              <a:t> </a:t>
            </a:r>
            <a:r>
              <a:rPr lang="en-ZA" sz="1800" b="0" dirty="0" err="1">
                <a:solidFill>
                  <a:prstClr val="black"/>
                </a:solidFill>
                <a:latin typeface="Arial" pitchFamily="34" charset="0"/>
                <a:ea typeface="Gill Sans"/>
                <a:cs typeface="Arial" pitchFamily="34" charset="0"/>
              </a:rPr>
              <a:t>Rai</a:t>
            </a:r>
            <a:r>
              <a:rPr lang="en-ZA" sz="1800" b="0" dirty="0">
                <a:solidFill>
                  <a:prstClr val="black"/>
                </a:solidFill>
                <a:latin typeface="Arial" pitchFamily="34" charset="0"/>
                <a:ea typeface="Gill Sans"/>
                <a:cs typeface="Arial" pitchFamily="34" charset="0"/>
              </a:rPr>
              <a:t> </a:t>
            </a:r>
            <a:r>
              <a:rPr lang="en-ZA" sz="1800" b="0" dirty="0" err="1">
                <a:solidFill>
                  <a:prstClr val="black"/>
                </a:solidFill>
                <a:latin typeface="Arial" pitchFamily="34" charset="0"/>
                <a:ea typeface="Gill Sans"/>
                <a:cs typeface="Arial" pitchFamily="34" charset="0"/>
              </a:rPr>
              <a:t>Dehal</a:t>
            </a:r>
            <a:r>
              <a:rPr lang="en-ZA" sz="1800" b="0" dirty="0">
                <a:solidFill>
                  <a:prstClr val="black"/>
                </a:solidFill>
                <a:latin typeface="Arial" pitchFamily="34" charset="0"/>
                <a:ea typeface="Gill Sans"/>
                <a:cs typeface="Arial" pitchFamily="34" charset="0"/>
              </a:rPr>
              <a:t> </a:t>
            </a:r>
          </a:p>
          <a:p>
            <a:pPr marL="0" lvl="0" indent="0" algn="just" defTabSz="457200" eaLnBrk="0" fontAlgn="base" hangingPunct="0">
              <a:spcBef>
                <a:spcPts val="600"/>
              </a:spcBef>
              <a:spcAft>
                <a:spcPts val="600"/>
              </a:spcAft>
              <a:buNone/>
            </a:pPr>
            <a:r>
              <a:rPr lang="en-ZA" sz="1800" b="0" dirty="0">
                <a:solidFill>
                  <a:prstClr val="black"/>
                </a:solidFill>
                <a:latin typeface="Arial" pitchFamily="34" charset="0"/>
                <a:ea typeface="Gill Sans"/>
                <a:cs typeface="Arial" pitchFamily="34" charset="0"/>
              </a:rPr>
              <a:t>4.	Dr Daisy </a:t>
            </a:r>
            <a:r>
              <a:rPr lang="en-ZA" sz="1800" b="0" dirty="0" err="1">
                <a:solidFill>
                  <a:prstClr val="black"/>
                </a:solidFill>
                <a:latin typeface="Arial" pitchFamily="34" charset="0"/>
                <a:ea typeface="Gill Sans"/>
                <a:cs typeface="Arial" pitchFamily="34" charset="0"/>
              </a:rPr>
              <a:t>Selloane</a:t>
            </a:r>
            <a:r>
              <a:rPr lang="en-ZA" sz="1800" b="0" dirty="0">
                <a:solidFill>
                  <a:prstClr val="black"/>
                </a:solidFill>
                <a:latin typeface="Arial" pitchFamily="34" charset="0"/>
                <a:ea typeface="Gill Sans"/>
                <a:cs typeface="Arial" pitchFamily="34" charset="0"/>
              </a:rPr>
              <a:t> </a:t>
            </a:r>
            <a:r>
              <a:rPr lang="en-ZA" sz="1800" b="0" dirty="0" err="1">
                <a:solidFill>
                  <a:prstClr val="black"/>
                </a:solidFill>
                <a:latin typeface="Arial" pitchFamily="34" charset="0"/>
                <a:ea typeface="Gill Sans"/>
                <a:cs typeface="Arial" pitchFamily="34" charset="0"/>
              </a:rPr>
              <a:t>Selematsela</a:t>
            </a:r>
            <a:r>
              <a:rPr lang="en-ZA" sz="1800" b="0" dirty="0">
                <a:solidFill>
                  <a:prstClr val="black"/>
                </a:solidFill>
                <a:latin typeface="Arial" pitchFamily="34" charset="0"/>
                <a:ea typeface="Gill Sans"/>
                <a:cs typeface="Arial" pitchFamily="34" charset="0"/>
              </a:rPr>
              <a:t> </a:t>
            </a:r>
          </a:p>
          <a:p>
            <a:pPr marL="0" lvl="0" indent="0" algn="just" defTabSz="457200" eaLnBrk="0" fontAlgn="base" hangingPunct="0">
              <a:spcBef>
                <a:spcPts val="600"/>
              </a:spcBef>
              <a:spcAft>
                <a:spcPts val="600"/>
              </a:spcAft>
              <a:buNone/>
            </a:pPr>
            <a:r>
              <a:rPr lang="en-ZA" sz="1800" b="0" dirty="0">
                <a:solidFill>
                  <a:prstClr val="black"/>
                </a:solidFill>
                <a:latin typeface="Arial" pitchFamily="34" charset="0"/>
                <a:ea typeface="Gill Sans"/>
                <a:cs typeface="Arial" pitchFamily="34" charset="0"/>
              </a:rPr>
              <a:t>5.	Dr </a:t>
            </a:r>
            <a:r>
              <a:rPr lang="en-ZA" sz="1800" b="0" dirty="0" err="1">
                <a:solidFill>
                  <a:prstClr val="black"/>
                </a:solidFill>
                <a:latin typeface="Arial" pitchFamily="34" charset="0"/>
                <a:ea typeface="Gill Sans"/>
                <a:cs typeface="Arial" pitchFamily="34" charset="0"/>
              </a:rPr>
              <a:t>Gairoonisa</a:t>
            </a:r>
            <a:r>
              <a:rPr lang="en-ZA" sz="1800" b="0" dirty="0">
                <a:solidFill>
                  <a:prstClr val="black"/>
                </a:solidFill>
                <a:latin typeface="Arial" pitchFamily="34" charset="0"/>
                <a:ea typeface="Gill Sans"/>
                <a:cs typeface="Arial" pitchFamily="34" charset="0"/>
              </a:rPr>
              <a:t> </a:t>
            </a:r>
            <a:r>
              <a:rPr lang="en-ZA" sz="1800" b="0" dirty="0" err="1">
                <a:solidFill>
                  <a:prstClr val="black"/>
                </a:solidFill>
                <a:latin typeface="Arial" pitchFamily="34" charset="0"/>
                <a:ea typeface="Gill Sans"/>
                <a:cs typeface="Arial" pitchFamily="34" charset="0"/>
              </a:rPr>
              <a:t>Paleker</a:t>
            </a:r>
            <a:r>
              <a:rPr lang="en-ZA" sz="1800" b="0" dirty="0">
                <a:solidFill>
                  <a:prstClr val="black"/>
                </a:solidFill>
                <a:latin typeface="Arial" pitchFamily="34" charset="0"/>
                <a:ea typeface="Gill Sans"/>
                <a:cs typeface="Arial" pitchFamily="34" charset="0"/>
              </a:rPr>
              <a:t> (Deputy Chairperson) </a:t>
            </a:r>
          </a:p>
          <a:p>
            <a:pPr marL="0" lvl="0" indent="0" algn="just" defTabSz="457200" eaLnBrk="0" fontAlgn="base" hangingPunct="0">
              <a:spcBef>
                <a:spcPts val="600"/>
              </a:spcBef>
              <a:spcAft>
                <a:spcPts val="600"/>
              </a:spcAft>
              <a:buNone/>
            </a:pPr>
            <a:r>
              <a:rPr lang="en-ZA" sz="1800" b="0" dirty="0">
                <a:solidFill>
                  <a:prstClr val="black"/>
                </a:solidFill>
                <a:latin typeface="Arial" pitchFamily="34" charset="0"/>
                <a:ea typeface="Gill Sans"/>
                <a:cs typeface="Arial" pitchFamily="34" charset="0"/>
              </a:rPr>
              <a:t>6.	Ms </a:t>
            </a:r>
            <a:r>
              <a:rPr lang="en-ZA" sz="1800" b="0" dirty="0" err="1">
                <a:solidFill>
                  <a:prstClr val="black"/>
                </a:solidFill>
                <a:latin typeface="Arial" pitchFamily="34" charset="0"/>
                <a:ea typeface="Gill Sans"/>
                <a:cs typeface="Arial" pitchFamily="34" charset="0"/>
              </a:rPr>
              <a:t>Gerdileen</a:t>
            </a:r>
            <a:r>
              <a:rPr lang="en-ZA" sz="1800" b="0" dirty="0">
                <a:solidFill>
                  <a:prstClr val="black"/>
                </a:solidFill>
                <a:latin typeface="Arial" pitchFamily="34" charset="0"/>
                <a:ea typeface="Gill Sans"/>
                <a:cs typeface="Arial" pitchFamily="34" charset="0"/>
              </a:rPr>
              <a:t> Taylor</a:t>
            </a:r>
          </a:p>
          <a:p>
            <a:pPr marL="0" lvl="0" indent="0" algn="just" defTabSz="457200" eaLnBrk="0" fontAlgn="base" hangingPunct="0">
              <a:spcBef>
                <a:spcPts val="600"/>
              </a:spcBef>
              <a:spcAft>
                <a:spcPts val="600"/>
              </a:spcAft>
              <a:buNone/>
            </a:pPr>
            <a:endParaRPr lang="en-ZA" sz="1800" b="0" dirty="0">
              <a:solidFill>
                <a:prstClr val="black"/>
              </a:solidFill>
              <a:latin typeface="Arial" pitchFamily="34" charset="0"/>
              <a:ea typeface="Gill Sans"/>
              <a:cs typeface="Arial" pitchFamily="34" charset="0"/>
            </a:endParaRPr>
          </a:p>
          <a:p>
            <a:pPr marL="0" lvl="0" indent="0" algn="just" defTabSz="457200" eaLnBrk="0" fontAlgn="base" hangingPunct="0">
              <a:spcBef>
                <a:spcPts val="600"/>
              </a:spcBef>
              <a:spcAft>
                <a:spcPts val="600"/>
              </a:spcAft>
              <a:buNone/>
            </a:pPr>
            <a:endParaRPr lang="en-ZA" sz="1800" b="0" dirty="0">
              <a:solidFill>
                <a:prstClr val="black"/>
              </a:solidFill>
              <a:latin typeface="Arial" pitchFamily="34" charset="0"/>
              <a:ea typeface="Gill Sans"/>
              <a:cs typeface="Arial" pitchFamily="34" charset="0"/>
            </a:endParaRPr>
          </a:p>
        </p:txBody>
      </p:sp>
    </p:spTree>
    <p:extLst>
      <p:ext uri="{BB962C8B-B14F-4D97-AF65-F5344CB8AC3E}">
        <p14:creationId xmlns:p14="http://schemas.microsoft.com/office/powerpoint/2010/main" xmlns="" val="31957572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200" dirty="0" smtClean="0"/>
              <a:t>17</a:t>
            </a:r>
          </a:p>
        </p:txBody>
      </p:sp>
      <p:sp>
        <p:nvSpPr>
          <p:cNvPr id="7" name="Title 1"/>
          <p:cNvSpPr>
            <a:spLocks noGrp="1"/>
          </p:cNvSpPr>
          <p:nvPr>
            <p:ph type="title"/>
          </p:nvPr>
        </p:nvSpPr>
        <p:spPr>
          <a:xfrm>
            <a:off x="323528" y="116632"/>
            <a:ext cx="8229600" cy="1008112"/>
          </a:xfrm>
        </p:spPr>
        <p:txBody>
          <a:bodyPr>
            <a:noAutofit/>
          </a:bodyPr>
          <a:lstStyle/>
          <a:p>
            <a:pPr algn="ctr"/>
            <a:r>
              <a:rPr lang="en-US" sz="2400" cap="all" dirty="0" smtClean="0">
                <a:latin typeface="Arial" pitchFamily="34" charset="0"/>
                <a:cs typeface="Arial" pitchFamily="34" charset="0"/>
              </a:rPr>
              <a:t>14. </a:t>
            </a:r>
            <a:r>
              <a:rPr lang="en-GB" sz="2400" cap="all" dirty="0">
                <a:latin typeface="Arial" pitchFamily="34" charset="0"/>
                <a:cs typeface="Arial" pitchFamily="34" charset="0"/>
              </a:rPr>
              <a:t>National Archives Advisory Council: Provincial Representatives</a:t>
            </a:r>
            <a:endParaRPr lang="en-US" sz="2400" cap="all" dirty="0">
              <a:latin typeface="Arial" pitchFamily="34" charset="0"/>
              <a:cs typeface="Arial" pitchFamily="34" charset="0"/>
            </a:endParaRPr>
          </a:p>
        </p:txBody>
      </p:sp>
      <p:sp>
        <p:nvSpPr>
          <p:cNvPr id="6" name="Rectangle 3"/>
          <p:cNvSpPr txBox="1">
            <a:spLocks noChangeArrowheads="1"/>
          </p:cNvSpPr>
          <p:nvPr/>
        </p:nvSpPr>
        <p:spPr>
          <a:xfrm>
            <a:off x="267128" y="1412776"/>
            <a:ext cx="8624192" cy="4464496"/>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0" indent="-457200" defTabSz="457200" eaLnBrk="0" fontAlgn="base" hangingPunct="0">
              <a:spcAft>
                <a:spcPct val="0"/>
              </a:spcAft>
              <a:buFont typeface="Arial" pitchFamily="34" charset="0"/>
              <a:buAutoNum type="arabicPeriod"/>
            </a:pPr>
            <a:r>
              <a:rPr lang="en-ZA" sz="1800" b="0" dirty="0">
                <a:solidFill>
                  <a:prstClr val="black"/>
                </a:solidFill>
                <a:latin typeface="Arial" pitchFamily="34" charset="0"/>
                <a:ea typeface="Gill Sans"/>
                <a:cs typeface="Arial" pitchFamily="34" charset="0"/>
              </a:rPr>
              <a:t>Prof. Mpho </a:t>
            </a:r>
            <a:r>
              <a:rPr lang="en-ZA" sz="1800" b="0" dirty="0" err="1">
                <a:solidFill>
                  <a:prstClr val="black"/>
                </a:solidFill>
                <a:latin typeface="Arial" pitchFamily="34" charset="0"/>
                <a:ea typeface="Gill Sans"/>
                <a:cs typeface="Arial" pitchFamily="34" charset="0"/>
              </a:rPr>
              <a:t>Ngoepe</a:t>
            </a:r>
            <a:r>
              <a:rPr lang="en-ZA" sz="1800" b="0" dirty="0">
                <a:solidFill>
                  <a:prstClr val="black"/>
                </a:solidFill>
                <a:latin typeface="Arial" pitchFamily="34" charset="0"/>
                <a:ea typeface="Gill Sans"/>
                <a:cs typeface="Arial" pitchFamily="34" charset="0"/>
              </a:rPr>
              <a:t>- Gauteng</a:t>
            </a:r>
          </a:p>
          <a:p>
            <a:pPr marL="457200" lvl="0" indent="-457200" defTabSz="457200" eaLnBrk="0" fontAlgn="base" hangingPunct="0">
              <a:spcAft>
                <a:spcPct val="0"/>
              </a:spcAft>
              <a:buFont typeface="Arial" pitchFamily="34" charset="0"/>
              <a:buAutoNum type="arabicPeriod"/>
            </a:pPr>
            <a:r>
              <a:rPr lang="en-ZA" sz="1800" b="0" dirty="0">
                <a:solidFill>
                  <a:prstClr val="black"/>
                </a:solidFill>
                <a:latin typeface="Arial" pitchFamily="34" charset="0"/>
                <a:ea typeface="Gill Sans"/>
                <a:cs typeface="Arial" pitchFamily="34" charset="0"/>
              </a:rPr>
              <a:t>Ms Anna </a:t>
            </a:r>
            <a:r>
              <a:rPr lang="en-ZA" sz="1800" b="0" dirty="0" err="1">
                <a:solidFill>
                  <a:prstClr val="black"/>
                </a:solidFill>
                <a:latin typeface="Arial" pitchFamily="34" charset="0"/>
                <a:ea typeface="Gill Sans"/>
                <a:cs typeface="Arial" pitchFamily="34" charset="0"/>
              </a:rPr>
              <a:t>Petronella</a:t>
            </a:r>
            <a:r>
              <a:rPr lang="en-ZA" sz="1800" b="0" dirty="0">
                <a:solidFill>
                  <a:prstClr val="black"/>
                </a:solidFill>
                <a:latin typeface="Arial" pitchFamily="34" charset="0"/>
                <a:ea typeface="Gill Sans"/>
                <a:cs typeface="Arial" pitchFamily="34" charset="0"/>
              </a:rPr>
              <a:t> </a:t>
            </a:r>
            <a:r>
              <a:rPr lang="en-ZA" sz="1800" b="0" dirty="0" err="1">
                <a:solidFill>
                  <a:prstClr val="black"/>
                </a:solidFill>
                <a:latin typeface="Arial" pitchFamily="34" charset="0"/>
                <a:ea typeface="Gill Sans"/>
                <a:cs typeface="Arial" pitchFamily="34" charset="0"/>
              </a:rPr>
              <a:t>Coreejes</a:t>
            </a:r>
            <a:r>
              <a:rPr lang="en-ZA" sz="1800" b="0" dirty="0">
                <a:solidFill>
                  <a:prstClr val="black"/>
                </a:solidFill>
                <a:latin typeface="Arial" pitchFamily="34" charset="0"/>
                <a:ea typeface="Gill Sans"/>
                <a:cs typeface="Arial" pitchFamily="34" charset="0"/>
              </a:rPr>
              <a:t>-Brink- Western Cape </a:t>
            </a:r>
          </a:p>
          <a:p>
            <a:pPr marL="457200" lvl="0" indent="-457200" defTabSz="457200" eaLnBrk="0" fontAlgn="base" hangingPunct="0">
              <a:spcAft>
                <a:spcPct val="0"/>
              </a:spcAft>
              <a:buFont typeface="Arial" pitchFamily="34" charset="0"/>
              <a:buAutoNum type="arabicPeriod"/>
            </a:pPr>
            <a:r>
              <a:rPr lang="en-ZA" sz="1800" b="0" dirty="0">
                <a:solidFill>
                  <a:prstClr val="black"/>
                </a:solidFill>
                <a:latin typeface="Arial" pitchFamily="34" charset="0"/>
                <a:ea typeface="Gill Sans"/>
                <a:cs typeface="Arial" pitchFamily="34" charset="0"/>
              </a:rPr>
              <a:t>Dr </a:t>
            </a:r>
            <a:r>
              <a:rPr lang="en-ZA" sz="1800" b="0" dirty="0" err="1">
                <a:solidFill>
                  <a:prstClr val="black"/>
                </a:solidFill>
                <a:latin typeface="Arial" pitchFamily="34" charset="0"/>
                <a:ea typeface="Gill Sans"/>
                <a:cs typeface="Arial" pitchFamily="34" charset="0"/>
              </a:rPr>
              <a:t>Ohense</a:t>
            </a:r>
            <a:r>
              <a:rPr lang="en-ZA" sz="1800" b="0" dirty="0">
                <a:solidFill>
                  <a:prstClr val="black"/>
                </a:solidFill>
                <a:latin typeface="Arial" pitchFamily="34" charset="0"/>
                <a:ea typeface="Gill Sans"/>
                <a:cs typeface="Arial" pitchFamily="34" charset="0"/>
              </a:rPr>
              <a:t> Hamilton </a:t>
            </a:r>
            <a:r>
              <a:rPr lang="en-ZA" sz="1800" b="0" dirty="0" err="1">
                <a:solidFill>
                  <a:prstClr val="black"/>
                </a:solidFill>
                <a:latin typeface="Arial" pitchFamily="34" charset="0"/>
                <a:ea typeface="Gill Sans"/>
                <a:cs typeface="Arial" pitchFamily="34" charset="0"/>
              </a:rPr>
              <a:t>Gabobonwe</a:t>
            </a:r>
            <a:r>
              <a:rPr lang="en-ZA" sz="1800" b="0" dirty="0">
                <a:solidFill>
                  <a:prstClr val="black"/>
                </a:solidFill>
                <a:latin typeface="Arial" pitchFamily="34" charset="0"/>
                <a:ea typeface="Gill Sans"/>
                <a:cs typeface="Arial" pitchFamily="34" charset="0"/>
              </a:rPr>
              <a:t>- </a:t>
            </a:r>
            <a:r>
              <a:rPr lang="en-ZA" sz="1800" b="0" dirty="0" smtClean="0">
                <a:solidFill>
                  <a:prstClr val="black"/>
                </a:solidFill>
                <a:latin typeface="Arial" pitchFamily="34" charset="0"/>
                <a:ea typeface="Gill Sans"/>
                <a:cs typeface="Arial" pitchFamily="34" charset="0"/>
              </a:rPr>
              <a:t>North West</a:t>
            </a:r>
            <a:endParaRPr lang="en-ZA" sz="1800" b="0" dirty="0">
              <a:solidFill>
                <a:prstClr val="black"/>
              </a:solidFill>
              <a:latin typeface="Arial" pitchFamily="34" charset="0"/>
              <a:ea typeface="Gill Sans"/>
              <a:cs typeface="Arial" pitchFamily="34" charset="0"/>
            </a:endParaRPr>
          </a:p>
        </p:txBody>
      </p:sp>
    </p:spTree>
    <p:extLst>
      <p:ext uri="{BB962C8B-B14F-4D97-AF65-F5344CB8AC3E}">
        <p14:creationId xmlns:p14="http://schemas.microsoft.com/office/powerpoint/2010/main" xmlns="" val="3829065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172400" y="6371462"/>
            <a:ext cx="609600" cy="365125"/>
          </a:xfrm>
        </p:spPr>
        <p:txBody>
          <a:bodyPr/>
          <a:lstStyle/>
          <a:p>
            <a:r>
              <a:rPr lang="en-ZA" sz="1200" dirty="0" smtClean="0"/>
              <a:t>18</a:t>
            </a:r>
          </a:p>
        </p:txBody>
      </p:sp>
      <p:sp>
        <p:nvSpPr>
          <p:cNvPr id="7" name="Title 1"/>
          <p:cNvSpPr>
            <a:spLocks noGrp="1"/>
          </p:cNvSpPr>
          <p:nvPr>
            <p:ph type="title"/>
          </p:nvPr>
        </p:nvSpPr>
        <p:spPr>
          <a:xfrm>
            <a:off x="323528" y="116632"/>
            <a:ext cx="8229600" cy="1080120"/>
          </a:xfrm>
        </p:spPr>
        <p:txBody>
          <a:bodyPr>
            <a:noAutofit/>
          </a:bodyPr>
          <a:lstStyle/>
          <a:p>
            <a:pPr algn="ctr"/>
            <a:r>
              <a:rPr lang="en-US" sz="2000" cap="all" dirty="0" smtClean="0">
                <a:latin typeface="Arial" pitchFamily="34" charset="0"/>
                <a:cs typeface="Arial" pitchFamily="34" charset="0"/>
              </a:rPr>
              <a:t>15. </a:t>
            </a:r>
            <a:r>
              <a:rPr lang="en-GB" sz="2000" cap="all" dirty="0">
                <a:latin typeface="Arial" pitchFamily="34" charset="0"/>
                <a:cs typeface="Arial" pitchFamily="34" charset="0"/>
              </a:rPr>
              <a:t>Feasibility study on  the application for conditional grant for national </a:t>
            </a:r>
            <a:r>
              <a:rPr lang="en-GB" sz="2000" cap="all" dirty="0" smtClean="0">
                <a:latin typeface="Arial" pitchFamily="34" charset="0"/>
                <a:cs typeface="Arial" pitchFamily="34" charset="0"/>
              </a:rPr>
              <a:t>archival </a:t>
            </a:r>
            <a:r>
              <a:rPr lang="en-GB" sz="2000" cap="all" dirty="0">
                <a:latin typeface="Arial" pitchFamily="34" charset="0"/>
                <a:cs typeface="Arial" pitchFamily="34" charset="0"/>
              </a:rPr>
              <a:t>Services </a:t>
            </a:r>
            <a:endParaRPr lang="en-US" sz="2000" cap="all" dirty="0">
              <a:latin typeface="Arial" pitchFamily="34" charset="0"/>
              <a:cs typeface="Arial" pitchFamily="34" charset="0"/>
            </a:endParaRPr>
          </a:p>
        </p:txBody>
      </p:sp>
      <p:sp>
        <p:nvSpPr>
          <p:cNvPr id="5" name="Rectangle 3"/>
          <p:cNvSpPr txBox="1">
            <a:spLocks noChangeArrowheads="1"/>
          </p:cNvSpPr>
          <p:nvPr/>
        </p:nvSpPr>
        <p:spPr>
          <a:xfrm>
            <a:off x="179512" y="1433512"/>
            <a:ext cx="8856984" cy="4947815"/>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400"/>
              </a:spcBef>
              <a:spcAft>
                <a:spcPts val="400"/>
              </a:spcAft>
              <a:buNone/>
            </a:pPr>
            <a:r>
              <a:rPr lang="en-GB" dirty="0">
                <a:solidFill>
                  <a:schemeClr val="tx1"/>
                </a:solidFill>
                <a:latin typeface="Arial" pitchFamily="34" charset="0"/>
                <a:cs typeface="Arial" pitchFamily="34" charset="0"/>
              </a:rPr>
              <a:t>Purpose: </a:t>
            </a:r>
          </a:p>
          <a:p>
            <a:pPr algn="just">
              <a:spcBef>
                <a:spcPts val="400"/>
              </a:spcBef>
              <a:spcAft>
                <a:spcPts val="400"/>
              </a:spcAft>
            </a:pPr>
            <a:r>
              <a:rPr lang="en-GB" b="0" dirty="0">
                <a:solidFill>
                  <a:schemeClr val="tx1"/>
                </a:solidFill>
                <a:latin typeface="Arial" pitchFamily="34" charset="0"/>
                <a:cs typeface="Arial" pitchFamily="34" charset="0"/>
              </a:rPr>
              <a:t>The purpose of the study was to assess the viability of an application for a conditional grant for archival services. However, in order to facilitate approval by National Treasury for the required funds, a compelling business case had to be established</a:t>
            </a:r>
            <a:r>
              <a:rPr lang="en-GB" b="0" dirty="0" smtClean="0">
                <a:solidFill>
                  <a:schemeClr val="tx1"/>
                </a:solidFill>
                <a:latin typeface="Arial" pitchFamily="34" charset="0"/>
                <a:cs typeface="Arial" pitchFamily="34" charset="0"/>
              </a:rPr>
              <a:t>.</a:t>
            </a:r>
          </a:p>
          <a:p>
            <a:pPr algn="just">
              <a:spcBef>
                <a:spcPts val="400"/>
              </a:spcBef>
              <a:spcAft>
                <a:spcPts val="400"/>
              </a:spcAft>
            </a:pPr>
            <a:r>
              <a:rPr lang="en-GB" b="0" dirty="0">
                <a:solidFill>
                  <a:schemeClr val="tx1"/>
                </a:solidFill>
                <a:latin typeface="Arial" pitchFamily="34" charset="0"/>
                <a:cs typeface="Arial" pitchFamily="34" charset="0"/>
              </a:rPr>
              <a:t>The  feasibility study should be seen within the context of a 5-step approach that will culminate with an application for a conditional grant from the National Treasury</a:t>
            </a:r>
          </a:p>
          <a:p>
            <a:pPr marL="0" indent="0" algn="just">
              <a:spcBef>
                <a:spcPts val="400"/>
              </a:spcBef>
              <a:spcAft>
                <a:spcPts val="400"/>
              </a:spcAft>
              <a:buNone/>
            </a:pPr>
            <a:endParaRPr lang="en-GB" sz="2000" b="0" dirty="0">
              <a:solidFill>
                <a:schemeClr val="tx1"/>
              </a:solidFill>
              <a:latin typeface="Arial" pitchFamily="34" charset="0"/>
              <a:cs typeface="Arial" pitchFamily="34" charset="0"/>
            </a:endParaRPr>
          </a:p>
        </p:txBody>
      </p:sp>
      <p:graphicFrame>
        <p:nvGraphicFramePr>
          <p:cNvPr id="6" name="Diagram 5"/>
          <p:cNvGraphicFramePr/>
          <p:nvPr>
            <p:extLst>
              <p:ext uri="{D42A27DB-BD31-4B8C-83A1-F6EECF244321}">
                <p14:modId xmlns:p14="http://schemas.microsoft.com/office/powerpoint/2010/main" xmlns="" val="1055744235"/>
              </p:ext>
            </p:extLst>
          </p:nvPr>
        </p:nvGraphicFramePr>
        <p:xfrm>
          <a:off x="683568" y="3429000"/>
          <a:ext cx="7848872" cy="2747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3799635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200" dirty="0" smtClean="0"/>
              <a:t>19</a:t>
            </a:r>
          </a:p>
        </p:txBody>
      </p:sp>
      <p:sp>
        <p:nvSpPr>
          <p:cNvPr id="7" name="Title 1"/>
          <p:cNvSpPr>
            <a:spLocks noGrp="1"/>
          </p:cNvSpPr>
          <p:nvPr>
            <p:ph type="title"/>
          </p:nvPr>
        </p:nvSpPr>
        <p:spPr>
          <a:xfrm>
            <a:off x="323528" y="116632"/>
            <a:ext cx="8229600" cy="710952"/>
          </a:xfrm>
        </p:spPr>
        <p:txBody>
          <a:bodyPr>
            <a:noAutofit/>
          </a:bodyPr>
          <a:lstStyle/>
          <a:p>
            <a:pPr algn="ctr"/>
            <a:r>
              <a:rPr lang="en-US" sz="2000" cap="all" dirty="0" smtClean="0">
                <a:latin typeface="Arial" pitchFamily="34" charset="0"/>
                <a:cs typeface="Arial" pitchFamily="34" charset="0"/>
              </a:rPr>
              <a:t>16. </a:t>
            </a:r>
            <a:r>
              <a:rPr lang="en-ZA" sz="2000" cap="all" dirty="0">
                <a:latin typeface="Gill Sans BOLD"/>
                <a:ea typeface="Gill Sans BOLD"/>
              </a:rPr>
              <a:t>Key challenges highlighted by </a:t>
            </a:r>
            <a:r>
              <a:rPr lang="en-ZA" sz="2000" cap="all" dirty="0" smtClean="0">
                <a:latin typeface="Gill Sans BOLD"/>
                <a:ea typeface="Gill Sans BOLD"/>
              </a:rPr>
              <a:t>the FEASIBILITY  </a:t>
            </a:r>
            <a:r>
              <a:rPr lang="en-ZA" sz="2000" cap="all" dirty="0">
                <a:latin typeface="Gill Sans BOLD"/>
                <a:ea typeface="Gill Sans BOLD"/>
              </a:rPr>
              <a:t>report</a:t>
            </a:r>
            <a:endParaRPr lang="en-US" sz="2400" cap="all" dirty="0">
              <a:latin typeface="+mj-lt"/>
              <a:cs typeface="Arial Narrow"/>
            </a:endParaRPr>
          </a:p>
        </p:txBody>
      </p:sp>
      <p:sp>
        <p:nvSpPr>
          <p:cNvPr id="5" name="Rectangle 3"/>
          <p:cNvSpPr txBox="1">
            <a:spLocks noChangeArrowheads="1"/>
          </p:cNvSpPr>
          <p:nvPr/>
        </p:nvSpPr>
        <p:spPr>
          <a:xfrm>
            <a:off x="179512" y="980728"/>
            <a:ext cx="8712968" cy="4824536"/>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defTabSz="457200" eaLnBrk="0" fontAlgn="base" hangingPunct="0">
              <a:spcAft>
                <a:spcPct val="0"/>
              </a:spcAft>
            </a:pPr>
            <a:r>
              <a:rPr lang="en-ZA" sz="1800" b="0" dirty="0" smtClean="0">
                <a:solidFill>
                  <a:prstClr val="black"/>
                </a:solidFill>
                <a:latin typeface="Arial" pitchFamily="34" charset="0"/>
                <a:cs typeface="Arial" pitchFamily="34" charset="0"/>
              </a:rPr>
              <a:t>Placement </a:t>
            </a:r>
            <a:r>
              <a:rPr lang="en-ZA" sz="1800" b="0" dirty="0">
                <a:solidFill>
                  <a:prstClr val="black"/>
                </a:solidFill>
                <a:latin typeface="Arial" pitchFamily="34" charset="0"/>
                <a:cs typeface="Arial" pitchFamily="34" charset="0"/>
              </a:rPr>
              <a:t>of the Archival and Records Management System</a:t>
            </a:r>
            <a:endParaRPr lang="en-ZA" sz="1800" b="0" dirty="0" smtClean="0">
              <a:solidFill>
                <a:srgbClr val="000000"/>
              </a:solidFill>
              <a:latin typeface="Arial" pitchFamily="34" charset="0"/>
              <a:ea typeface="Gill Sans"/>
              <a:cs typeface="Arial" pitchFamily="34" charset="0"/>
            </a:endParaRPr>
          </a:p>
          <a:p>
            <a:pPr lvl="0" defTabSz="457200" eaLnBrk="0" fontAlgn="base" hangingPunct="0">
              <a:spcAft>
                <a:spcPct val="0"/>
              </a:spcAft>
            </a:pPr>
            <a:r>
              <a:rPr lang="en-ZA" sz="1800" b="0" dirty="0" smtClean="0">
                <a:solidFill>
                  <a:srgbClr val="000000"/>
                </a:solidFill>
                <a:latin typeface="Arial" pitchFamily="34" charset="0"/>
                <a:ea typeface="Gill Sans"/>
                <a:cs typeface="Arial" pitchFamily="34" charset="0"/>
              </a:rPr>
              <a:t>Need </a:t>
            </a:r>
            <a:r>
              <a:rPr lang="en-ZA" sz="1800" b="0" dirty="0">
                <a:solidFill>
                  <a:srgbClr val="000000"/>
                </a:solidFill>
                <a:latin typeface="Arial" pitchFamily="34" charset="0"/>
                <a:ea typeface="Gill Sans"/>
                <a:cs typeface="Arial" pitchFamily="34" charset="0"/>
              </a:rPr>
              <a:t>for the review of the archival legislation </a:t>
            </a:r>
            <a:endParaRPr lang="en-ZA" sz="1800" b="0" dirty="0" smtClean="0">
              <a:solidFill>
                <a:srgbClr val="000000"/>
              </a:solidFill>
              <a:latin typeface="Arial" pitchFamily="34" charset="0"/>
              <a:ea typeface="Gill Sans"/>
              <a:cs typeface="Arial" pitchFamily="34" charset="0"/>
            </a:endParaRPr>
          </a:p>
          <a:p>
            <a:pPr lvl="0" defTabSz="457200" eaLnBrk="0" fontAlgn="base" hangingPunct="0">
              <a:spcAft>
                <a:spcPct val="0"/>
              </a:spcAft>
            </a:pPr>
            <a:r>
              <a:rPr lang="en-ZA" sz="1800" b="0" dirty="0" smtClean="0">
                <a:solidFill>
                  <a:srgbClr val="000000"/>
                </a:solidFill>
                <a:latin typeface="Arial" pitchFamily="34" charset="0"/>
                <a:ea typeface="Gill Sans"/>
                <a:cs typeface="Arial" pitchFamily="34" charset="0"/>
              </a:rPr>
              <a:t>Legislation  </a:t>
            </a:r>
            <a:r>
              <a:rPr lang="en-ZA" sz="1800" b="0" dirty="0">
                <a:solidFill>
                  <a:srgbClr val="000000"/>
                </a:solidFill>
                <a:latin typeface="Arial" pitchFamily="34" charset="0"/>
                <a:ea typeface="Gill Sans"/>
                <a:cs typeface="Arial" pitchFamily="34" charset="0"/>
              </a:rPr>
              <a:t>passed without proper costing</a:t>
            </a:r>
          </a:p>
          <a:p>
            <a:pPr lvl="0" defTabSz="457200" eaLnBrk="0" fontAlgn="base" hangingPunct="0">
              <a:spcAft>
                <a:spcPct val="0"/>
              </a:spcAft>
            </a:pPr>
            <a:r>
              <a:rPr lang="en-ZA" sz="1800" b="0" dirty="0">
                <a:solidFill>
                  <a:srgbClr val="000000"/>
                </a:solidFill>
                <a:latin typeface="Arial" pitchFamily="34" charset="0"/>
                <a:ea typeface="Gill Sans"/>
                <a:cs typeface="Arial" pitchFamily="34" charset="0"/>
              </a:rPr>
              <a:t>Human capital and skills</a:t>
            </a:r>
          </a:p>
          <a:p>
            <a:pPr lvl="0" defTabSz="457200" eaLnBrk="0" fontAlgn="base" hangingPunct="0">
              <a:spcAft>
                <a:spcPct val="0"/>
              </a:spcAft>
            </a:pPr>
            <a:r>
              <a:rPr lang="en-ZA" sz="1800" b="0" dirty="0">
                <a:solidFill>
                  <a:srgbClr val="000000"/>
                </a:solidFill>
                <a:latin typeface="Arial" pitchFamily="34" charset="0"/>
                <a:ea typeface="Gill Sans"/>
                <a:cs typeface="Arial" pitchFamily="34" charset="0"/>
              </a:rPr>
              <a:t>Lack of equipment</a:t>
            </a:r>
          </a:p>
          <a:p>
            <a:pPr lvl="0" defTabSz="457200" eaLnBrk="0" fontAlgn="base" hangingPunct="0">
              <a:spcAft>
                <a:spcPct val="0"/>
              </a:spcAft>
            </a:pPr>
            <a:r>
              <a:rPr lang="en-ZA" sz="1800" b="0" dirty="0">
                <a:solidFill>
                  <a:srgbClr val="000000"/>
                </a:solidFill>
                <a:latin typeface="Arial" pitchFamily="34" charset="0"/>
                <a:ea typeface="Gill Sans"/>
                <a:cs typeface="Arial" pitchFamily="34" charset="0"/>
              </a:rPr>
              <a:t>Very low budget allocations for </a:t>
            </a:r>
            <a:r>
              <a:rPr lang="en-ZA" sz="1800" b="0" dirty="0" smtClean="0">
                <a:solidFill>
                  <a:srgbClr val="000000"/>
                </a:solidFill>
                <a:latin typeface="Arial" pitchFamily="34" charset="0"/>
                <a:ea typeface="Gill Sans"/>
                <a:cs typeface="Arial" pitchFamily="34" charset="0"/>
              </a:rPr>
              <a:t>the Archival Sector</a:t>
            </a:r>
            <a:endParaRPr lang="en-ZA" sz="1800" b="0" dirty="0">
              <a:solidFill>
                <a:srgbClr val="000000"/>
              </a:solidFill>
              <a:latin typeface="Arial" pitchFamily="34" charset="0"/>
              <a:ea typeface="Gill Sans"/>
              <a:cs typeface="Arial" pitchFamily="34" charset="0"/>
            </a:endParaRPr>
          </a:p>
          <a:p>
            <a:pPr marL="0" indent="0">
              <a:buNone/>
            </a:pPr>
            <a:endParaRPr lang="en-US" sz="2000" b="0" dirty="0" smtClean="0">
              <a:solidFill>
                <a:schemeClr val="tx1"/>
              </a:solidFill>
              <a:latin typeface="+mj-lt"/>
              <a:cs typeface="Arial" pitchFamily="34" charset="0"/>
            </a:endParaRPr>
          </a:p>
        </p:txBody>
      </p:sp>
    </p:spTree>
    <p:extLst>
      <p:ext uri="{BB962C8B-B14F-4D97-AF65-F5344CB8AC3E}">
        <p14:creationId xmlns:p14="http://schemas.microsoft.com/office/powerpoint/2010/main" xmlns="" val="1325769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504056"/>
          </a:xfrm>
        </p:spPr>
        <p:txBody>
          <a:bodyPr>
            <a:normAutofit fontScale="90000"/>
          </a:bodyPr>
          <a:lstStyle/>
          <a:p>
            <a:pPr algn="ctr"/>
            <a:r>
              <a:rPr lang="en-ZA" sz="4000" dirty="0" smtClean="0">
                <a:solidFill>
                  <a:schemeClr val="accent6">
                    <a:lumMod val="50000"/>
                  </a:schemeClr>
                </a:solidFill>
                <a:latin typeface="+mj-lt"/>
              </a:rPr>
              <a:t> </a:t>
            </a:r>
            <a:r>
              <a:rPr lang="en-ZA" sz="2200" dirty="0" smtClean="0">
                <a:solidFill>
                  <a:schemeClr val="accent2"/>
                </a:solidFill>
                <a:latin typeface="Arial" pitchFamily="34" charset="0"/>
                <a:cs typeface="Arial" pitchFamily="34" charset="0"/>
              </a:rPr>
              <a:t>PRESENTATION OUTLINE </a:t>
            </a:r>
            <a:endParaRPr lang="en-ZA" sz="2200" dirty="0">
              <a:solidFill>
                <a:schemeClr val="accent2"/>
              </a:solidFill>
              <a:latin typeface="Arial" pitchFamily="34" charset="0"/>
              <a:cs typeface="Arial" pitchFamily="34" charset="0"/>
            </a:endParaRPr>
          </a:p>
        </p:txBody>
      </p:sp>
      <p:sp>
        <p:nvSpPr>
          <p:cNvPr id="3" name="Content Placeholder 2"/>
          <p:cNvSpPr>
            <a:spLocks noGrp="1"/>
          </p:cNvSpPr>
          <p:nvPr>
            <p:ph idx="1"/>
          </p:nvPr>
        </p:nvSpPr>
        <p:spPr>
          <a:xfrm>
            <a:off x="683568" y="764704"/>
            <a:ext cx="7560840" cy="5616624"/>
          </a:xfrm>
        </p:spPr>
        <p:txBody>
          <a:bodyPr>
            <a:normAutofit fontScale="25000" lnSpcReduction="20000"/>
          </a:bodyPr>
          <a:lstStyle/>
          <a:p>
            <a:pPr marL="514350" indent="-514350">
              <a:lnSpc>
                <a:spcPct val="120000"/>
              </a:lnSpc>
              <a:spcBef>
                <a:spcPts val="400"/>
              </a:spcBef>
              <a:spcAft>
                <a:spcPts val="400"/>
              </a:spcAft>
              <a:buFont typeface="+mj-lt"/>
              <a:buAutoNum type="arabicPeriod"/>
            </a:pPr>
            <a:r>
              <a:rPr lang="en-ZA" sz="4800" cap="all" dirty="0" smtClean="0">
                <a:solidFill>
                  <a:schemeClr val="tx1"/>
                </a:solidFill>
                <a:latin typeface="Arial" pitchFamily="34" charset="0"/>
                <a:cs typeface="Arial" pitchFamily="34" charset="0"/>
              </a:rPr>
              <a:t>Purpose of the presentation</a:t>
            </a:r>
          </a:p>
          <a:p>
            <a:pPr marL="514350" indent="-514350">
              <a:lnSpc>
                <a:spcPct val="120000"/>
              </a:lnSpc>
              <a:spcBef>
                <a:spcPts val="400"/>
              </a:spcBef>
              <a:spcAft>
                <a:spcPts val="400"/>
              </a:spcAft>
              <a:buFont typeface="+mj-lt"/>
              <a:buAutoNum type="arabicPeriod"/>
            </a:pPr>
            <a:r>
              <a:rPr lang="en-ZA" sz="4800" cap="all" dirty="0" smtClean="0">
                <a:solidFill>
                  <a:schemeClr val="tx1"/>
                </a:solidFill>
                <a:latin typeface="Arial" pitchFamily="34" charset="0"/>
                <a:cs typeface="Arial" pitchFamily="34" charset="0"/>
              </a:rPr>
              <a:t>Update </a:t>
            </a:r>
            <a:r>
              <a:rPr lang="en-ZA" sz="4800" cap="all" dirty="0">
                <a:solidFill>
                  <a:schemeClr val="tx1"/>
                </a:solidFill>
                <a:latin typeface="Arial" pitchFamily="34" charset="0"/>
                <a:cs typeface="Arial" pitchFamily="34" charset="0"/>
              </a:rPr>
              <a:t>on </a:t>
            </a:r>
            <a:r>
              <a:rPr lang="en-ZA" sz="4800" cap="all" dirty="0" smtClean="0">
                <a:solidFill>
                  <a:schemeClr val="tx1"/>
                </a:solidFill>
                <a:latin typeface="Arial" pitchFamily="34" charset="0"/>
                <a:cs typeface="Arial" pitchFamily="34" charset="0"/>
              </a:rPr>
              <a:t>projects</a:t>
            </a:r>
          </a:p>
          <a:p>
            <a:pPr marL="514350" indent="-514350">
              <a:lnSpc>
                <a:spcPct val="120000"/>
              </a:lnSpc>
              <a:spcBef>
                <a:spcPts val="400"/>
              </a:spcBef>
              <a:spcAft>
                <a:spcPts val="400"/>
              </a:spcAft>
              <a:buFont typeface="+mj-lt"/>
              <a:buAutoNum type="arabicPeriod"/>
            </a:pPr>
            <a:r>
              <a:rPr lang="en-GB" sz="4800" cap="all" dirty="0" smtClean="0">
                <a:solidFill>
                  <a:schemeClr val="tx1"/>
                </a:solidFill>
                <a:latin typeface="Arial" pitchFamily="34" charset="0"/>
                <a:cs typeface="Arial" pitchFamily="34" charset="0"/>
              </a:rPr>
              <a:t>What </a:t>
            </a:r>
            <a:r>
              <a:rPr lang="en-GB" sz="4800" cap="all" dirty="0">
                <a:solidFill>
                  <a:schemeClr val="tx1"/>
                </a:solidFill>
                <a:latin typeface="Arial" pitchFamily="34" charset="0"/>
                <a:cs typeface="Arial" pitchFamily="34" charset="0"/>
              </a:rPr>
              <a:t>information can be found </a:t>
            </a:r>
            <a:r>
              <a:rPr lang="en-GB" sz="4800" cap="all" dirty="0" smtClean="0">
                <a:solidFill>
                  <a:schemeClr val="tx1"/>
                </a:solidFill>
                <a:latin typeface="Arial" pitchFamily="34" charset="0"/>
                <a:cs typeface="Arial" pitchFamily="34" charset="0"/>
              </a:rPr>
              <a:t>in </a:t>
            </a:r>
            <a:r>
              <a:rPr lang="en-GB" sz="4800" cap="all" dirty="0">
                <a:solidFill>
                  <a:schemeClr val="tx1"/>
                </a:solidFill>
                <a:latin typeface="Arial" pitchFamily="34" charset="0"/>
                <a:cs typeface="Arial" pitchFamily="34" charset="0"/>
              </a:rPr>
              <a:t>NAAIRS</a:t>
            </a:r>
            <a:r>
              <a:rPr lang="en-GB" sz="4800" cap="all" dirty="0" smtClean="0">
                <a:solidFill>
                  <a:schemeClr val="tx1"/>
                </a:solidFill>
                <a:latin typeface="Arial" pitchFamily="34" charset="0"/>
                <a:cs typeface="Arial" pitchFamily="34" charset="0"/>
              </a:rPr>
              <a:t>?</a:t>
            </a:r>
          </a:p>
          <a:p>
            <a:pPr marL="514350" indent="-514350">
              <a:lnSpc>
                <a:spcPct val="120000"/>
              </a:lnSpc>
              <a:spcBef>
                <a:spcPts val="400"/>
              </a:spcBef>
              <a:spcAft>
                <a:spcPts val="400"/>
              </a:spcAft>
              <a:buFont typeface="+mj-lt"/>
              <a:buAutoNum type="arabicPeriod"/>
            </a:pPr>
            <a:r>
              <a:rPr lang="en-GB" sz="4800" cap="all" dirty="0">
                <a:solidFill>
                  <a:schemeClr val="tx1"/>
                </a:solidFill>
                <a:latin typeface="Arial" pitchFamily="34" charset="0"/>
                <a:cs typeface="Arial" pitchFamily="34" charset="0"/>
              </a:rPr>
              <a:t>The NAAIRS Project will be implemented in phases</a:t>
            </a:r>
            <a:endParaRPr lang="en-GB" sz="4800" cap="all" dirty="0" smtClean="0">
              <a:solidFill>
                <a:schemeClr val="tx1"/>
              </a:solidFill>
              <a:latin typeface="Arial" pitchFamily="34" charset="0"/>
              <a:cs typeface="Arial" pitchFamily="34" charset="0"/>
            </a:endParaRPr>
          </a:p>
          <a:p>
            <a:pPr marL="514350" indent="-514350">
              <a:lnSpc>
                <a:spcPct val="120000"/>
              </a:lnSpc>
              <a:spcBef>
                <a:spcPts val="400"/>
              </a:spcBef>
              <a:spcAft>
                <a:spcPts val="400"/>
              </a:spcAft>
              <a:buFont typeface="+mj-lt"/>
              <a:buAutoNum type="arabicPeriod"/>
            </a:pPr>
            <a:r>
              <a:rPr lang="en-ZA" sz="4800" cap="all" dirty="0" err="1">
                <a:solidFill>
                  <a:schemeClr val="tx1"/>
                </a:solidFill>
                <a:latin typeface="Arial" pitchFamily="34" charset="0"/>
                <a:cs typeface="Arial" pitchFamily="34" charset="0"/>
              </a:rPr>
              <a:t>Rivonia</a:t>
            </a:r>
            <a:r>
              <a:rPr lang="en-ZA" sz="4800" cap="all" dirty="0">
                <a:solidFill>
                  <a:schemeClr val="tx1"/>
                </a:solidFill>
                <a:latin typeface="Arial" pitchFamily="34" charset="0"/>
                <a:cs typeface="Arial" pitchFamily="34" charset="0"/>
              </a:rPr>
              <a:t> Trial </a:t>
            </a:r>
            <a:r>
              <a:rPr lang="en-ZA" sz="4800" cap="all" dirty="0" err="1" smtClean="0">
                <a:solidFill>
                  <a:schemeClr val="tx1"/>
                </a:solidFill>
                <a:latin typeface="Arial" pitchFamily="34" charset="0"/>
                <a:cs typeface="Arial" pitchFamily="34" charset="0"/>
              </a:rPr>
              <a:t>Dictabelts</a:t>
            </a:r>
            <a:endParaRPr lang="en-ZA" sz="4800" cap="all" dirty="0" smtClean="0">
              <a:solidFill>
                <a:schemeClr val="tx1"/>
              </a:solidFill>
              <a:latin typeface="Arial" pitchFamily="34" charset="0"/>
              <a:cs typeface="Arial" pitchFamily="34" charset="0"/>
            </a:endParaRPr>
          </a:p>
          <a:p>
            <a:pPr marL="514350" indent="-514350">
              <a:lnSpc>
                <a:spcPct val="120000"/>
              </a:lnSpc>
              <a:spcBef>
                <a:spcPts val="400"/>
              </a:spcBef>
              <a:spcAft>
                <a:spcPts val="400"/>
              </a:spcAft>
              <a:buFont typeface="+mj-lt"/>
              <a:buAutoNum type="arabicPeriod"/>
            </a:pPr>
            <a:r>
              <a:rPr lang="en-GB" sz="4800" cap="all" dirty="0">
                <a:solidFill>
                  <a:schemeClr val="tx1"/>
                </a:solidFill>
                <a:latin typeface="Arial" pitchFamily="34" charset="0"/>
                <a:cs typeface="Arial" pitchFamily="34" charset="0"/>
              </a:rPr>
              <a:t>Digitisation of Percy </a:t>
            </a:r>
            <a:r>
              <a:rPr lang="en-GB" sz="4800" cap="all" dirty="0" err="1">
                <a:solidFill>
                  <a:schemeClr val="tx1"/>
                </a:solidFill>
                <a:latin typeface="Arial" pitchFamily="34" charset="0"/>
                <a:cs typeface="Arial" pitchFamily="34" charset="0"/>
              </a:rPr>
              <a:t>Yutar</a:t>
            </a:r>
            <a:r>
              <a:rPr lang="en-GB" sz="4800" cap="all" dirty="0">
                <a:solidFill>
                  <a:schemeClr val="tx1"/>
                </a:solidFill>
                <a:latin typeface="Arial" pitchFamily="34" charset="0"/>
                <a:cs typeface="Arial" pitchFamily="34" charset="0"/>
              </a:rPr>
              <a:t> </a:t>
            </a:r>
            <a:r>
              <a:rPr lang="en-GB" sz="4800" cap="all" dirty="0" smtClean="0">
                <a:solidFill>
                  <a:schemeClr val="tx1"/>
                </a:solidFill>
                <a:latin typeface="Arial" pitchFamily="34" charset="0"/>
                <a:cs typeface="Arial" pitchFamily="34" charset="0"/>
              </a:rPr>
              <a:t>papers</a:t>
            </a:r>
          </a:p>
          <a:p>
            <a:pPr marL="514350" indent="-514350">
              <a:lnSpc>
                <a:spcPct val="120000"/>
              </a:lnSpc>
              <a:spcBef>
                <a:spcPts val="400"/>
              </a:spcBef>
              <a:spcAft>
                <a:spcPts val="400"/>
              </a:spcAft>
              <a:buFont typeface="+mj-lt"/>
              <a:buAutoNum type="arabicPeriod"/>
            </a:pPr>
            <a:r>
              <a:rPr lang="en-GB" sz="4800" cap="all" dirty="0">
                <a:solidFill>
                  <a:schemeClr val="tx1"/>
                </a:solidFill>
                <a:latin typeface="Arial" pitchFamily="34" charset="0"/>
                <a:cs typeface="Arial" pitchFamily="34" charset="0"/>
              </a:rPr>
              <a:t>THE ANNUAL ARCHIVES AWARENESS WEEK </a:t>
            </a:r>
            <a:r>
              <a:rPr lang="en-GB" sz="4800" cap="all" dirty="0" smtClean="0">
                <a:solidFill>
                  <a:schemeClr val="tx1"/>
                </a:solidFill>
                <a:latin typeface="Arial" pitchFamily="34" charset="0"/>
                <a:cs typeface="Arial" pitchFamily="34" charset="0"/>
              </a:rPr>
              <a:t>2016</a:t>
            </a:r>
          </a:p>
          <a:p>
            <a:pPr marL="514350" indent="-514350">
              <a:lnSpc>
                <a:spcPct val="120000"/>
              </a:lnSpc>
              <a:spcBef>
                <a:spcPts val="400"/>
              </a:spcBef>
              <a:spcAft>
                <a:spcPts val="400"/>
              </a:spcAft>
              <a:buFont typeface="+mj-lt"/>
              <a:buAutoNum type="arabicPeriod"/>
            </a:pPr>
            <a:r>
              <a:rPr lang="en-GB" sz="4800" cap="all" dirty="0">
                <a:solidFill>
                  <a:schemeClr val="tx1"/>
                </a:solidFill>
                <a:latin typeface="Arial" pitchFamily="34" charset="0"/>
                <a:cs typeface="Arial" pitchFamily="34" charset="0"/>
              </a:rPr>
              <a:t>National Archives Awareness Week in </a:t>
            </a:r>
            <a:r>
              <a:rPr lang="en-GB" sz="4800" cap="all" dirty="0" smtClean="0">
                <a:solidFill>
                  <a:schemeClr val="tx1"/>
                </a:solidFill>
                <a:latin typeface="Arial" pitchFamily="34" charset="0"/>
                <a:cs typeface="Arial" pitchFamily="34" charset="0"/>
              </a:rPr>
              <a:t>Mpumalanga</a:t>
            </a:r>
          </a:p>
          <a:p>
            <a:pPr marL="514350" indent="-514350">
              <a:lnSpc>
                <a:spcPct val="120000"/>
              </a:lnSpc>
              <a:spcBef>
                <a:spcPts val="400"/>
              </a:spcBef>
              <a:spcAft>
                <a:spcPts val="400"/>
              </a:spcAft>
              <a:buFont typeface="+mj-lt"/>
              <a:buAutoNum type="arabicPeriod"/>
            </a:pPr>
            <a:r>
              <a:rPr lang="en-GB" sz="4800" cap="all" dirty="0">
                <a:solidFill>
                  <a:schemeClr val="tx1"/>
                </a:solidFill>
                <a:latin typeface="Arial" pitchFamily="34" charset="0"/>
                <a:cs typeface="Arial" pitchFamily="34" charset="0"/>
              </a:rPr>
              <a:t>Oral history </a:t>
            </a:r>
            <a:r>
              <a:rPr lang="en-GB" sz="4800" cap="all" dirty="0" smtClean="0">
                <a:solidFill>
                  <a:schemeClr val="tx1"/>
                </a:solidFill>
                <a:latin typeface="Arial" pitchFamily="34" charset="0"/>
                <a:cs typeface="Arial" pitchFamily="34" charset="0"/>
              </a:rPr>
              <a:t>conference</a:t>
            </a:r>
          </a:p>
          <a:p>
            <a:pPr marL="514350" indent="-514350">
              <a:lnSpc>
                <a:spcPct val="120000"/>
              </a:lnSpc>
              <a:spcBef>
                <a:spcPts val="400"/>
              </a:spcBef>
              <a:spcAft>
                <a:spcPts val="400"/>
              </a:spcAft>
              <a:buFont typeface="+mj-lt"/>
              <a:buAutoNum type="arabicPeriod"/>
            </a:pPr>
            <a:r>
              <a:rPr lang="en-GB" sz="4800" cap="all" dirty="0">
                <a:solidFill>
                  <a:schemeClr val="tx1"/>
                </a:solidFill>
                <a:latin typeface="Arial" pitchFamily="34" charset="0"/>
                <a:cs typeface="Arial" pitchFamily="34" charset="0"/>
              </a:rPr>
              <a:t>Standards on Records Management </a:t>
            </a:r>
            <a:endParaRPr lang="en-GB" sz="4800" cap="all" dirty="0" smtClean="0">
              <a:solidFill>
                <a:schemeClr val="tx1"/>
              </a:solidFill>
              <a:latin typeface="Arial" pitchFamily="34" charset="0"/>
              <a:cs typeface="Arial" pitchFamily="34" charset="0"/>
            </a:endParaRPr>
          </a:p>
          <a:p>
            <a:pPr marL="514350" indent="-514350">
              <a:lnSpc>
                <a:spcPct val="120000"/>
              </a:lnSpc>
              <a:spcBef>
                <a:spcPts val="400"/>
              </a:spcBef>
              <a:spcAft>
                <a:spcPts val="400"/>
              </a:spcAft>
              <a:buFont typeface="+mj-lt"/>
              <a:buAutoNum type="arabicPeriod"/>
            </a:pPr>
            <a:r>
              <a:rPr lang="en-GB" sz="4800" cap="all" dirty="0">
                <a:solidFill>
                  <a:schemeClr val="tx1"/>
                </a:solidFill>
                <a:latin typeface="Arial" pitchFamily="34" charset="0"/>
                <a:cs typeface="Arial" pitchFamily="34" charset="0"/>
              </a:rPr>
              <a:t>Strengthening good governance : </a:t>
            </a:r>
            <a:r>
              <a:rPr lang="en-GB" sz="4800" cap="all" dirty="0" err="1">
                <a:solidFill>
                  <a:schemeClr val="tx1"/>
                </a:solidFill>
                <a:latin typeface="Arial" pitchFamily="34" charset="0"/>
                <a:cs typeface="Arial" pitchFamily="34" charset="0"/>
              </a:rPr>
              <a:t>MoU</a:t>
            </a:r>
            <a:r>
              <a:rPr lang="en-GB" sz="4800" cap="all" dirty="0">
                <a:solidFill>
                  <a:schemeClr val="tx1"/>
                </a:solidFill>
                <a:latin typeface="Arial" pitchFamily="34" charset="0"/>
                <a:cs typeface="Arial" pitchFamily="34" charset="0"/>
              </a:rPr>
              <a:t> signed with </a:t>
            </a:r>
            <a:r>
              <a:rPr lang="en-GB" sz="4800" cap="all" dirty="0" smtClean="0">
                <a:solidFill>
                  <a:schemeClr val="tx1"/>
                </a:solidFill>
                <a:latin typeface="Arial" pitchFamily="34" charset="0"/>
                <a:cs typeface="Arial" pitchFamily="34" charset="0"/>
              </a:rPr>
              <a:t>AGSA</a:t>
            </a:r>
          </a:p>
          <a:p>
            <a:pPr marL="514350" indent="-514350">
              <a:lnSpc>
                <a:spcPct val="120000"/>
              </a:lnSpc>
              <a:spcBef>
                <a:spcPts val="400"/>
              </a:spcBef>
              <a:spcAft>
                <a:spcPts val="400"/>
              </a:spcAft>
              <a:buFont typeface="+mj-lt"/>
              <a:buAutoNum type="arabicPeriod"/>
            </a:pPr>
            <a:r>
              <a:rPr lang="en-GB" sz="4800" cap="all" dirty="0">
                <a:solidFill>
                  <a:schemeClr val="tx1"/>
                </a:solidFill>
                <a:latin typeface="Arial" pitchFamily="34" charset="0"/>
                <a:cs typeface="Arial" pitchFamily="34" charset="0"/>
              </a:rPr>
              <a:t>Review of the National </a:t>
            </a:r>
            <a:r>
              <a:rPr lang="en-GB" sz="4800" cap="all" dirty="0" err="1" smtClean="0">
                <a:solidFill>
                  <a:schemeClr val="tx1"/>
                </a:solidFill>
                <a:latin typeface="Arial" pitchFamily="34" charset="0"/>
                <a:cs typeface="Arial" pitchFamily="34" charset="0"/>
              </a:rPr>
              <a:t>ARchives</a:t>
            </a:r>
            <a:r>
              <a:rPr lang="en-GB" sz="4800" cap="all" dirty="0" smtClean="0">
                <a:solidFill>
                  <a:schemeClr val="tx1"/>
                </a:solidFill>
                <a:latin typeface="Arial" pitchFamily="34" charset="0"/>
                <a:cs typeface="Arial" pitchFamily="34" charset="0"/>
              </a:rPr>
              <a:t> </a:t>
            </a:r>
            <a:r>
              <a:rPr lang="en-GB" sz="4800" cap="all" dirty="0">
                <a:solidFill>
                  <a:schemeClr val="tx1"/>
                </a:solidFill>
                <a:latin typeface="Arial" pitchFamily="34" charset="0"/>
                <a:cs typeface="Arial" pitchFamily="34" charset="0"/>
              </a:rPr>
              <a:t>and Records Service of South Africa  Act, 43 of 1996 as amended – process to be </a:t>
            </a:r>
            <a:r>
              <a:rPr lang="en-GB" sz="4800" cap="all" dirty="0" smtClean="0">
                <a:solidFill>
                  <a:schemeClr val="tx1"/>
                </a:solidFill>
                <a:latin typeface="Arial" pitchFamily="34" charset="0"/>
                <a:cs typeface="Arial" pitchFamily="34" charset="0"/>
              </a:rPr>
              <a:t>followed</a:t>
            </a:r>
          </a:p>
          <a:p>
            <a:pPr marL="514350" indent="-514350">
              <a:lnSpc>
                <a:spcPct val="120000"/>
              </a:lnSpc>
              <a:spcBef>
                <a:spcPts val="400"/>
              </a:spcBef>
              <a:spcAft>
                <a:spcPts val="400"/>
              </a:spcAft>
              <a:buFont typeface="+mj-lt"/>
              <a:buAutoNum type="arabicPeriod"/>
            </a:pPr>
            <a:r>
              <a:rPr lang="en-GB" sz="4800" cap="all" dirty="0">
                <a:solidFill>
                  <a:schemeClr val="tx1"/>
                </a:solidFill>
                <a:latin typeface="Arial" pitchFamily="34" charset="0"/>
                <a:cs typeface="Arial" pitchFamily="34" charset="0"/>
              </a:rPr>
              <a:t>National Archives Advisory Council </a:t>
            </a:r>
            <a:endParaRPr lang="en-GB" sz="4800" cap="all" dirty="0" smtClean="0">
              <a:solidFill>
                <a:schemeClr val="tx1"/>
              </a:solidFill>
              <a:latin typeface="Arial" pitchFamily="34" charset="0"/>
              <a:cs typeface="Arial" pitchFamily="34" charset="0"/>
            </a:endParaRPr>
          </a:p>
          <a:p>
            <a:pPr marL="514350" indent="-514350">
              <a:lnSpc>
                <a:spcPct val="120000"/>
              </a:lnSpc>
              <a:spcBef>
                <a:spcPts val="400"/>
              </a:spcBef>
              <a:spcAft>
                <a:spcPts val="400"/>
              </a:spcAft>
              <a:buFont typeface="+mj-lt"/>
              <a:buAutoNum type="arabicPeriod"/>
            </a:pPr>
            <a:r>
              <a:rPr lang="en-GB" sz="4800" cap="all" dirty="0">
                <a:solidFill>
                  <a:schemeClr val="tx1"/>
                </a:solidFill>
                <a:latin typeface="Arial" pitchFamily="34" charset="0"/>
                <a:cs typeface="Arial" pitchFamily="34" charset="0"/>
              </a:rPr>
              <a:t>National Archives Advisory Council: Provincial </a:t>
            </a:r>
            <a:r>
              <a:rPr lang="en-GB" sz="4800" cap="all" dirty="0" smtClean="0">
                <a:solidFill>
                  <a:schemeClr val="tx1"/>
                </a:solidFill>
                <a:latin typeface="Arial" pitchFamily="34" charset="0"/>
                <a:cs typeface="Arial" pitchFamily="34" charset="0"/>
              </a:rPr>
              <a:t>Representatives</a:t>
            </a:r>
          </a:p>
          <a:p>
            <a:pPr marL="514350" indent="-514350">
              <a:lnSpc>
                <a:spcPct val="120000"/>
              </a:lnSpc>
              <a:spcBef>
                <a:spcPts val="400"/>
              </a:spcBef>
              <a:spcAft>
                <a:spcPts val="400"/>
              </a:spcAft>
              <a:buFont typeface="+mj-lt"/>
              <a:buAutoNum type="arabicPeriod"/>
            </a:pPr>
            <a:r>
              <a:rPr lang="en-GB" sz="4800" cap="all" dirty="0">
                <a:solidFill>
                  <a:schemeClr val="tx1"/>
                </a:solidFill>
                <a:latin typeface="Arial" pitchFamily="34" charset="0"/>
                <a:cs typeface="Arial" pitchFamily="34" charset="0"/>
              </a:rPr>
              <a:t>Feasibility study on  the application for conditional grant for national archival for Archival Services </a:t>
            </a:r>
            <a:endParaRPr lang="en-GB" sz="4800" cap="all" dirty="0" smtClean="0">
              <a:solidFill>
                <a:schemeClr val="tx1"/>
              </a:solidFill>
              <a:latin typeface="Arial" pitchFamily="34" charset="0"/>
              <a:cs typeface="Arial" pitchFamily="34" charset="0"/>
            </a:endParaRPr>
          </a:p>
          <a:p>
            <a:pPr marL="514350" indent="-514350">
              <a:lnSpc>
                <a:spcPct val="120000"/>
              </a:lnSpc>
              <a:spcBef>
                <a:spcPts val="400"/>
              </a:spcBef>
              <a:spcAft>
                <a:spcPts val="400"/>
              </a:spcAft>
              <a:buFont typeface="+mj-lt"/>
              <a:buAutoNum type="arabicPeriod"/>
            </a:pPr>
            <a:r>
              <a:rPr lang="en-ZA" sz="4800" cap="all" dirty="0">
                <a:solidFill>
                  <a:schemeClr val="tx1"/>
                </a:solidFill>
                <a:latin typeface="Arial" pitchFamily="34" charset="0"/>
                <a:ea typeface="Gill Sans BOLD"/>
                <a:cs typeface="Arial" pitchFamily="34" charset="0"/>
              </a:rPr>
              <a:t>Key challenges highlighted by the </a:t>
            </a:r>
            <a:r>
              <a:rPr lang="en-ZA" sz="4800" cap="all" dirty="0" smtClean="0">
                <a:solidFill>
                  <a:schemeClr val="tx1"/>
                </a:solidFill>
                <a:latin typeface="Arial" pitchFamily="34" charset="0"/>
                <a:ea typeface="Gill Sans BOLD"/>
                <a:cs typeface="Arial" pitchFamily="34" charset="0"/>
              </a:rPr>
              <a:t>report</a:t>
            </a:r>
          </a:p>
          <a:p>
            <a:pPr marL="514350" indent="-514350">
              <a:lnSpc>
                <a:spcPct val="120000"/>
              </a:lnSpc>
              <a:spcBef>
                <a:spcPts val="400"/>
              </a:spcBef>
              <a:spcAft>
                <a:spcPts val="400"/>
              </a:spcAft>
              <a:buFont typeface="+mj-lt"/>
              <a:buAutoNum type="arabicPeriod"/>
            </a:pPr>
            <a:r>
              <a:rPr lang="en-GB" sz="4800" cap="all" dirty="0">
                <a:solidFill>
                  <a:schemeClr val="tx1"/>
                </a:solidFill>
                <a:latin typeface="Arial" pitchFamily="34" charset="0"/>
                <a:cs typeface="Arial" pitchFamily="34" charset="0"/>
              </a:rPr>
              <a:t>Recommendations of the study </a:t>
            </a:r>
            <a:endParaRPr lang="en-GB" sz="4800" cap="all" dirty="0" smtClean="0">
              <a:solidFill>
                <a:schemeClr val="tx1"/>
              </a:solidFill>
              <a:latin typeface="Arial" pitchFamily="34" charset="0"/>
              <a:cs typeface="Arial" pitchFamily="34" charset="0"/>
            </a:endParaRPr>
          </a:p>
          <a:p>
            <a:pPr marL="514350" indent="-514350">
              <a:lnSpc>
                <a:spcPct val="120000"/>
              </a:lnSpc>
              <a:spcBef>
                <a:spcPts val="400"/>
              </a:spcBef>
              <a:spcAft>
                <a:spcPts val="400"/>
              </a:spcAft>
              <a:buFont typeface="+mj-lt"/>
              <a:buAutoNum type="arabicPeriod"/>
            </a:pPr>
            <a:r>
              <a:rPr lang="en-GB" sz="4800" cap="all" dirty="0" smtClean="0">
                <a:solidFill>
                  <a:schemeClr val="tx1"/>
                </a:solidFill>
                <a:latin typeface="Arial" pitchFamily="34" charset="0"/>
                <a:cs typeface="Arial" pitchFamily="34" charset="0"/>
              </a:rPr>
              <a:t>CONCLUSION</a:t>
            </a:r>
            <a:r>
              <a:rPr lang="en-GB" sz="3200" cap="all" dirty="0">
                <a:solidFill>
                  <a:schemeClr val="tx1"/>
                </a:solidFill>
                <a:latin typeface="+mn-lt"/>
                <a:cs typeface="Arial" panose="020B0604020202020204" pitchFamily="34" charset="0"/>
              </a:rPr>
              <a:t/>
            </a:r>
            <a:br>
              <a:rPr lang="en-GB" sz="3200" cap="all" dirty="0">
                <a:solidFill>
                  <a:schemeClr val="tx1"/>
                </a:solidFill>
                <a:latin typeface="+mn-lt"/>
                <a:cs typeface="Arial" panose="020B0604020202020204" pitchFamily="34" charset="0"/>
              </a:rPr>
            </a:br>
            <a:r>
              <a:rPr lang="en-GB" sz="3200" b="0" dirty="0">
                <a:solidFill>
                  <a:schemeClr val="tx1"/>
                </a:solidFill>
                <a:latin typeface="+mn-lt"/>
                <a:cs typeface="Arial" panose="020B0604020202020204" pitchFamily="34" charset="0"/>
              </a:rPr>
              <a:t/>
            </a:r>
            <a:br>
              <a:rPr lang="en-GB" sz="3200" b="0" dirty="0">
                <a:solidFill>
                  <a:schemeClr val="tx1"/>
                </a:solidFill>
                <a:latin typeface="+mn-lt"/>
                <a:cs typeface="Arial" panose="020B0604020202020204" pitchFamily="34" charset="0"/>
              </a:rPr>
            </a:br>
            <a:endParaRPr lang="en-ZA" sz="3200" b="0" dirty="0" smtClean="0">
              <a:solidFill>
                <a:schemeClr val="tx1"/>
              </a:solidFill>
              <a:latin typeface="+mn-lt"/>
              <a:cs typeface="Arial" panose="020B0604020202020204" pitchFamily="34" charset="0"/>
            </a:endParaRPr>
          </a:p>
          <a:p>
            <a:pPr marL="0" indent="0">
              <a:buNone/>
            </a:pPr>
            <a:endParaRPr lang="en-ZA" sz="3200" b="0" dirty="0" smtClean="0">
              <a:solidFill>
                <a:schemeClr val="tx1"/>
              </a:solidFill>
              <a:latin typeface="+mn-lt"/>
              <a:cs typeface="Arial" panose="020B0604020202020204" pitchFamily="34" charset="0"/>
            </a:endParaRPr>
          </a:p>
          <a:p>
            <a:pPr>
              <a:lnSpc>
                <a:spcPct val="150000"/>
              </a:lnSpc>
            </a:pPr>
            <a:endParaRPr lang="en-ZA" sz="3200" b="0" dirty="0">
              <a:solidFill>
                <a:schemeClr val="tx1"/>
              </a:solidFill>
              <a:latin typeface="+mn-lt"/>
              <a:cs typeface="Arial" panose="020B0604020202020204" pitchFamily="34" charset="0"/>
            </a:endParaRPr>
          </a:p>
        </p:txBody>
      </p:sp>
      <p:sp>
        <p:nvSpPr>
          <p:cNvPr id="4" name="Slide Number Placeholder 3"/>
          <p:cNvSpPr>
            <a:spLocks noGrp="1"/>
          </p:cNvSpPr>
          <p:nvPr>
            <p:ph type="sldNum" sz="quarter" idx="4"/>
          </p:nvPr>
        </p:nvSpPr>
        <p:spPr>
          <a:xfrm>
            <a:off x="8077200" y="6172200"/>
            <a:ext cx="609600" cy="365125"/>
          </a:xfrm>
        </p:spPr>
        <p:txBody>
          <a:bodyPr/>
          <a:lstStyle/>
          <a:p>
            <a:r>
              <a:rPr lang="en-ZA" sz="1200" dirty="0" smtClean="0"/>
              <a:t>2</a:t>
            </a:r>
          </a:p>
        </p:txBody>
      </p:sp>
    </p:spTree>
    <p:extLst>
      <p:ext uri="{BB962C8B-B14F-4D97-AF65-F5344CB8AC3E}">
        <p14:creationId xmlns:p14="http://schemas.microsoft.com/office/powerpoint/2010/main" xmlns="" val="15222957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300712" y="6287580"/>
            <a:ext cx="609600" cy="365125"/>
          </a:xfrm>
        </p:spPr>
        <p:txBody>
          <a:bodyPr/>
          <a:lstStyle/>
          <a:p>
            <a:r>
              <a:rPr lang="en-ZA" sz="1200" dirty="0" smtClean="0"/>
              <a:t>20</a:t>
            </a:r>
          </a:p>
        </p:txBody>
      </p:sp>
      <p:sp>
        <p:nvSpPr>
          <p:cNvPr id="7" name="Title 1"/>
          <p:cNvSpPr>
            <a:spLocks noGrp="1"/>
          </p:cNvSpPr>
          <p:nvPr>
            <p:ph type="title"/>
          </p:nvPr>
        </p:nvSpPr>
        <p:spPr>
          <a:xfrm>
            <a:off x="323528" y="116632"/>
            <a:ext cx="8229600" cy="710952"/>
          </a:xfrm>
        </p:spPr>
        <p:txBody>
          <a:bodyPr>
            <a:noAutofit/>
          </a:bodyPr>
          <a:lstStyle/>
          <a:p>
            <a:pPr algn="ctr"/>
            <a:r>
              <a:rPr lang="en-US" sz="2400" cap="all" dirty="0" smtClean="0">
                <a:latin typeface="Arial" pitchFamily="34" charset="0"/>
                <a:cs typeface="Arial" pitchFamily="34" charset="0"/>
              </a:rPr>
              <a:t>17. </a:t>
            </a:r>
            <a:r>
              <a:rPr lang="en-ZA" sz="2400" cap="all" dirty="0">
                <a:latin typeface="Gill Sans BOLD"/>
                <a:ea typeface="Gill Sans BOLD"/>
              </a:rPr>
              <a:t>Recommendations of the </a:t>
            </a:r>
            <a:r>
              <a:rPr lang="en-ZA" sz="2400" cap="all" dirty="0" smtClean="0">
                <a:latin typeface="Gill Sans BOLD"/>
                <a:ea typeface="Gill Sans BOLD"/>
              </a:rPr>
              <a:t>FEASIBILITY study </a:t>
            </a:r>
            <a:endParaRPr lang="en-US" sz="2400" cap="all" dirty="0">
              <a:latin typeface="Arial" pitchFamily="34" charset="0"/>
              <a:cs typeface="Arial" pitchFamily="34" charset="0"/>
            </a:endParaRPr>
          </a:p>
        </p:txBody>
      </p:sp>
      <p:sp>
        <p:nvSpPr>
          <p:cNvPr id="5" name="Rectangle 3"/>
          <p:cNvSpPr txBox="1">
            <a:spLocks noChangeArrowheads="1"/>
          </p:cNvSpPr>
          <p:nvPr/>
        </p:nvSpPr>
        <p:spPr>
          <a:xfrm>
            <a:off x="251520" y="980728"/>
            <a:ext cx="8640960" cy="5256584"/>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gn="just">
              <a:spcBef>
                <a:spcPts val="600"/>
              </a:spcBef>
              <a:spcAft>
                <a:spcPts val="600"/>
              </a:spcAft>
              <a:buNone/>
              <a:defRPr/>
            </a:pPr>
            <a:r>
              <a:rPr lang="en-ZA" sz="1800" b="0" dirty="0">
                <a:solidFill>
                  <a:prstClr val="black"/>
                </a:solidFill>
                <a:latin typeface="Arial" pitchFamily="34" charset="0"/>
                <a:cs typeface="Arial" pitchFamily="34" charset="0"/>
              </a:rPr>
              <a:t>The creation of a new, all-inclusive archival model to include the following:-</a:t>
            </a:r>
          </a:p>
          <a:p>
            <a:pPr marL="903288" lvl="2" indent="-452438" algn="just">
              <a:spcBef>
                <a:spcPts val="600"/>
              </a:spcBef>
              <a:spcAft>
                <a:spcPts val="600"/>
              </a:spcAft>
              <a:defRPr/>
            </a:pPr>
            <a:r>
              <a:rPr lang="en-ZA" sz="1800" dirty="0" smtClean="0">
                <a:solidFill>
                  <a:prstClr val="black"/>
                </a:solidFill>
                <a:latin typeface="Arial" pitchFamily="34" charset="0"/>
                <a:cs typeface="Arial" pitchFamily="34" charset="0"/>
              </a:rPr>
              <a:t>Establishment of the Municipal Archives and Records Services that brings services closer to the people</a:t>
            </a:r>
          </a:p>
          <a:p>
            <a:pPr marL="903288" lvl="2" indent="-452438" algn="just">
              <a:spcBef>
                <a:spcPts val="600"/>
              </a:spcBef>
              <a:spcAft>
                <a:spcPts val="600"/>
              </a:spcAft>
              <a:defRPr/>
            </a:pPr>
            <a:r>
              <a:rPr lang="en-ZA" sz="1800" dirty="0" smtClean="0">
                <a:solidFill>
                  <a:prstClr val="black"/>
                </a:solidFill>
                <a:latin typeface="Arial" pitchFamily="34" charset="0"/>
                <a:cs typeface="Arial" pitchFamily="34" charset="0"/>
              </a:rPr>
              <a:t>Redefining </a:t>
            </a:r>
            <a:r>
              <a:rPr lang="en-ZA" sz="1800" dirty="0">
                <a:solidFill>
                  <a:prstClr val="black"/>
                </a:solidFill>
                <a:latin typeface="Arial" pitchFamily="34" charset="0"/>
                <a:cs typeface="Arial" pitchFamily="34" charset="0"/>
              </a:rPr>
              <a:t>of a “public record” to include records generated by traditional </a:t>
            </a:r>
            <a:r>
              <a:rPr lang="en-ZA" sz="1800" dirty="0" smtClean="0">
                <a:solidFill>
                  <a:prstClr val="black"/>
                </a:solidFill>
                <a:latin typeface="Arial" pitchFamily="34" charset="0"/>
                <a:cs typeface="Arial" pitchFamily="34" charset="0"/>
              </a:rPr>
              <a:t>authorities</a:t>
            </a:r>
            <a:endParaRPr lang="en-ZA" sz="1800" dirty="0">
              <a:solidFill>
                <a:prstClr val="black"/>
              </a:solidFill>
              <a:latin typeface="Arial" pitchFamily="34" charset="0"/>
              <a:cs typeface="Arial" pitchFamily="34" charset="0"/>
            </a:endParaRPr>
          </a:p>
          <a:p>
            <a:pPr marL="903288" lvl="2" indent="-452438" algn="just">
              <a:spcBef>
                <a:spcPts val="600"/>
              </a:spcBef>
              <a:spcAft>
                <a:spcPts val="600"/>
              </a:spcAft>
              <a:defRPr/>
            </a:pPr>
            <a:r>
              <a:rPr lang="en-ZA" sz="1800" dirty="0">
                <a:solidFill>
                  <a:prstClr val="black"/>
                </a:solidFill>
                <a:latin typeface="Arial" pitchFamily="34" charset="0"/>
                <a:cs typeface="Arial" pitchFamily="34" charset="0"/>
              </a:rPr>
              <a:t>Introduction of a Repatriation and Non-Public Records Programme that will focus on augmenting the current archival collections with historical South African archival artefacts located in foreign countries and non-public records of enduring value for the country</a:t>
            </a:r>
            <a:r>
              <a:rPr lang="en-ZA" sz="1800" dirty="0" smtClean="0">
                <a:solidFill>
                  <a:prstClr val="black"/>
                </a:solidFill>
                <a:latin typeface="Arial" pitchFamily="34" charset="0"/>
                <a:cs typeface="Arial" pitchFamily="34" charset="0"/>
              </a:rPr>
              <a:t>.</a:t>
            </a:r>
          </a:p>
          <a:p>
            <a:pPr marL="903288" lvl="2" indent="-452438" algn="just">
              <a:spcBef>
                <a:spcPts val="600"/>
              </a:spcBef>
              <a:spcAft>
                <a:spcPts val="600"/>
              </a:spcAft>
              <a:defRPr/>
            </a:pPr>
            <a:r>
              <a:rPr lang="en-GB" sz="1800" dirty="0">
                <a:solidFill>
                  <a:prstClr val="black"/>
                </a:solidFill>
                <a:latin typeface="Arial" pitchFamily="34" charset="0"/>
                <a:cs typeface="Arial" pitchFamily="34" charset="0"/>
              </a:rPr>
              <a:t>An enhance Oral History Programme that strives to tell untold and neglected stories of the previously marginalized groups.  </a:t>
            </a:r>
          </a:p>
          <a:p>
            <a:pPr marL="903288" lvl="2" indent="-452438" algn="just">
              <a:spcBef>
                <a:spcPts val="600"/>
              </a:spcBef>
              <a:spcAft>
                <a:spcPts val="600"/>
              </a:spcAft>
              <a:defRPr/>
            </a:pPr>
            <a:r>
              <a:rPr lang="en-GB" sz="1800" dirty="0">
                <a:solidFill>
                  <a:prstClr val="black"/>
                </a:solidFill>
                <a:latin typeface="Arial" pitchFamily="34" charset="0"/>
                <a:cs typeface="Arial" pitchFamily="34" charset="0"/>
              </a:rPr>
              <a:t>A Functional Disposal Programme that focuses on the collection of archival records generated by the democratic government since 1994. </a:t>
            </a:r>
          </a:p>
          <a:p>
            <a:pPr marL="450850" lvl="2" indent="0" algn="just">
              <a:spcBef>
                <a:spcPts val="600"/>
              </a:spcBef>
              <a:spcAft>
                <a:spcPts val="600"/>
              </a:spcAft>
              <a:buNone/>
              <a:defRPr/>
            </a:pPr>
            <a:endParaRPr lang="en-ZA" sz="18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xmlns="" val="11802950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710952"/>
          </a:xfrm>
        </p:spPr>
        <p:txBody>
          <a:bodyPr>
            <a:normAutofit fontScale="90000"/>
          </a:bodyPr>
          <a:lstStyle/>
          <a:p>
            <a:r>
              <a:rPr lang="en-US" sz="2800" cap="all" dirty="0" smtClean="0">
                <a:latin typeface="Arial" pitchFamily="34" charset="0"/>
                <a:cs typeface="Arial" pitchFamily="34" charset="0"/>
              </a:rPr>
              <a:t>17. </a:t>
            </a:r>
            <a:r>
              <a:rPr lang="en-ZA" sz="3000" cap="all" dirty="0">
                <a:latin typeface="Gill Sans BOLD"/>
                <a:ea typeface="Gill Sans BOLD"/>
              </a:rPr>
              <a:t>Recommendations of the study</a:t>
            </a:r>
            <a:r>
              <a:rPr lang="en-ZA" sz="3000" dirty="0">
                <a:latin typeface="Gill Sans BOLD"/>
                <a:ea typeface="Gill Sans BOLD"/>
              </a:rPr>
              <a:t> </a:t>
            </a:r>
            <a:r>
              <a:rPr lang="en-ZA" sz="3000" dirty="0" smtClean="0">
                <a:latin typeface="Gill Sans BOLD"/>
                <a:ea typeface="Gill Sans BOLD"/>
              </a:rPr>
              <a:t>(cont.)</a:t>
            </a:r>
            <a:endParaRPr lang="en-ZA" dirty="0"/>
          </a:p>
        </p:txBody>
      </p:sp>
      <p:sp>
        <p:nvSpPr>
          <p:cNvPr id="3" name="Content Placeholder 2"/>
          <p:cNvSpPr>
            <a:spLocks noGrp="1"/>
          </p:cNvSpPr>
          <p:nvPr>
            <p:ph idx="1"/>
          </p:nvPr>
        </p:nvSpPr>
        <p:spPr>
          <a:xfrm>
            <a:off x="611560" y="1600201"/>
            <a:ext cx="7922840" cy="4343400"/>
          </a:xfrm>
        </p:spPr>
        <p:txBody>
          <a:bodyPr>
            <a:normAutofit fontScale="92500" lnSpcReduction="10000"/>
          </a:bodyPr>
          <a:lstStyle/>
          <a:p>
            <a:pPr algn="just">
              <a:spcBef>
                <a:spcPts val="600"/>
              </a:spcBef>
              <a:spcAft>
                <a:spcPts val="600"/>
              </a:spcAft>
            </a:pPr>
            <a:r>
              <a:rPr lang="en-ZA" sz="2100" b="0" dirty="0">
                <a:solidFill>
                  <a:prstClr val="black"/>
                </a:solidFill>
                <a:latin typeface="Arial" pitchFamily="34" charset="0"/>
                <a:cs typeface="Arial" pitchFamily="34" charset="0"/>
              </a:rPr>
              <a:t>Placement of the Archival and Records Management </a:t>
            </a:r>
            <a:r>
              <a:rPr lang="en-ZA" sz="2100" b="0" dirty="0" smtClean="0">
                <a:solidFill>
                  <a:prstClr val="black"/>
                </a:solidFill>
                <a:latin typeface="Arial" pitchFamily="34" charset="0"/>
                <a:cs typeface="Arial" pitchFamily="34" charset="0"/>
              </a:rPr>
              <a:t>System</a:t>
            </a:r>
          </a:p>
          <a:p>
            <a:pPr algn="just">
              <a:spcBef>
                <a:spcPts val="600"/>
              </a:spcBef>
              <a:spcAft>
                <a:spcPts val="600"/>
              </a:spcAft>
              <a:buFont typeface="Wingdings" pitchFamily="2" charset="2"/>
              <a:buChar char="Ø"/>
            </a:pPr>
            <a:r>
              <a:rPr lang="en-GB" sz="1800" b="0" dirty="0" smtClean="0">
                <a:solidFill>
                  <a:schemeClr val="tx1"/>
                </a:solidFill>
              </a:rPr>
              <a:t>In the department of Arts and Culture as a Branch </a:t>
            </a:r>
          </a:p>
          <a:p>
            <a:pPr algn="just">
              <a:spcBef>
                <a:spcPts val="600"/>
              </a:spcBef>
              <a:spcAft>
                <a:spcPts val="600"/>
              </a:spcAft>
              <a:buFont typeface="Wingdings" pitchFamily="2" charset="2"/>
              <a:buChar char="Ø"/>
            </a:pPr>
            <a:r>
              <a:rPr lang="en-GB" sz="1800" b="0" dirty="0" smtClean="0">
                <a:solidFill>
                  <a:schemeClr val="tx1"/>
                </a:solidFill>
              </a:rPr>
              <a:t>As a Public Entity similar status as the National Library of South Africa</a:t>
            </a:r>
          </a:p>
          <a:p>
            <a:pPr marL="0" indent="0" algn="just">
              <a:spcBef>
                <a:spcPts val="600"/>
              </a:spcBef>
              <a:spcAft>
                <a:spcPts val="600"/>
              </a:spcAft>
              <a:buNone/>
            </a:pPr>
            <a:endParaRPr lang="en-GB" sz="1800" b="0" dirty="0">
              <a:solidFill>
                <a:schemeClr val="tx1"/>
              </a:solidFill>
            </a:endParaRPr>
          </a:p>
          <a:p>
            <a:pPr algn="just">
              <a:spcBef>
                <a:spcPts val="600"/>
              </a:spcBef>
              <a:spcAft>
                <a:spcPts val="600"/>
              </a:spcAft>
            </a:pPr>
            <a:r>
              <a:rPr lang="en-GB" sz="1800" b="0" dirty="0" smtClean="0">
                <a:solidFill>
                  <a:schemeClr val="tx1"/>
                </a:solidFill>
              </a:rPr>
              <a:t>Amendments </a:t>
            </a:r>
            <a:r>
              <a:rPr lang="en-GB" sz="1800" b="0" dirty="0">
                <a:solidFill>
                  <a:schemeClr val="tx1"/>
                </a:solidFill>
              </a:rPr>
              <a:t>to the current archival legislation</a:t>
            </a:r>
          </a:p>
          <a:p>
            <a:pPr algn="just">
              <a:spcBef>
                <a:spcPts val="600"/>
              </a:spcBef>
              <a:spcAft>
                <a:spcPts val="600"/>
              </a:spcAft>
            </a:pPr>
            <a:r>
              <a:rPr lang="en-GB" sz="1800" b="0" dirty="0">
                <a:solidFill>
                  <a:schemeClr val="tx1"/>
                </a:solidFill>
              </a:rPr>
              <a:t>Promotion of archival system amongst the </a:t>
            </a:r>
            <a:r>
              <a:rPr lang="en-GB" sz="1800" b="0" dirty="0" smtClean="0">
                <a:solidFill>
                  <a:schemeClr val="tx1"/>
                </a:solidFill>
              </a:rPr>
              <a:t>public</a:t>
            </a:r>
          </a:p>
          <a:p>
            <a:pPr algn="just">
              <a:spcBef>
                <a:spcPts val="600"/>
              </a:spcBef>
              <a:spcAft>
                <a:spcPts val="600"/>
              </a:spcAft>
            </a:pPr>
            <a:r>
              <a:rPr lang="en-GB" sz="1800" b="0" dirty="0">
                <a:solidFill>
                  <a:schemeClr val="tx1"/>
                </a:solidFill>
              </a:rPr>
              <a:t>Equitable distribution of </a:t>
            </a:r>
            <a:r>
              <a:rPr lang="en-GB" sz="1800" b="0" dirty="0" smtClean="0">
                <a:solidFill>
                  <a:schemeClr val="tx1"/>
                </a:solidFill>
              </a:rPr>
              <a:t>resources</a:t>
            </a:r>
            <a:endParaRPr lang="en-GB" sz="1800" b="0" dirty="0">
              <a:solidFill>
                <a:schemeClr val="tx1"/>
              </a:solidFill>
            </a:endParaRPr>
          </a:p>
          <a:p>
            <a:pPr algn="just">
              <a:spcBef>
                <a:spcPts val="600"/>
              </a:spcBef>
              <a:spcAft>
                <a:spcPts val="600"/>
              </a:spcAft>
            </a:pPr>
            <a:r>
              <a:rPr lang="en-GB" sz="1800" b="0" dirty="0">
                <a:solidFill>
                  <a:schemeClr val="tx1"/>
                </a:solidFill>
              </a:rPr>
              <a:t>Upgrading of archival facilities and </a:t>
            </a:r>
            <a:r>
              <a:rPr lang="en-GB" sz="1800" b="0" dirty="0" smtClean="0">
                <a:solidFill>
                  <a:schemeClr val="tx1"/>
                </a:solidFill>
              </a:rPr>
              <a:t>equipment</a:t>
            </a:r>
            <a:endParaRPr lang="en-GB" sz="1800" b="0" dirty="0">
              <a:solidFill>
                <a:schemeClr val="tx1"/>
              </a:solidFill>
            </a:endParaRPr>
          </a:p>
          <a:p>
            <a:pPr algn="just">
              <a:spcBef>
                <a:spcPts val="600"/>
              </a:spcBef>
              <a:spcAft>
                <a:spcPts val="600"/>
              </a:spcAft>
            </a:pPr>
            <a:r>
              <a:rPr lang="en-GB" sz="1800" b="0" dirty="0">
                <a:solidFill>
                  <a:schemeClr val="tx1"/>
                </a:solidFill>
              </a:rPr>
              <a:t>Filling of positions and creation of career paths for </a:t>
            </a:r>
            <a:r>
              <a:rPr lang="en-GB" sz="1800" b="0" dirty="0" smtClean="0">
                <a:solidFill>
                  <a:schemeClr val="tx1"/>
                </a:solidFill>
              </a:rPr>
              <a:t>archivists</a:t>
            </a:r>
            <a:endParaRPr lang="en-GB" sz="1800" b="0" dirty="0">
              <a:solidFill>
                <a:schemeClr val="tx1"/>
              </a:solidFill>
            </a:endParaRPr>
          </a:p>
          <a:p>
            <a:pPr algn="just">
              <a:spcBef>
                <a:spcPts val="600"/>
              </a:spcBef>
              <a:spcAft>
                <a:spcPts val="600"/>
              </a:spcAft>
            </a:pPr>
            <a:r>
              <a:rPr lang="en-GB" sz="1800" b="0" dirty="0">
                <a:solidFill>
                  <a:schemeClr val="tx1"/>
                </a:solidFill>
              </a:rPr>
              <a:t>Alignment of organizational structures across the archival </a:t>
            </a:r>
            <a:r>
              <a:rPr lang="en-GB" sz="1800" b="0" dirty="0" smtClean="0">
                <a:solidFill>
                  <a:schemeClr val="tx1"/>
                </a:solidFill>
              </a:rPr>
              <a:t>system</a:t>
            </a:r>
            <a:endParaRPr lang="en-GB" sz="1800" b="0" dirty="0">
              <a:solidFill>
                <a:schemeClr val="tx1"/>
              </a:solidFill>
            </a:endParaRPr>
          </a:p>
          <a:p>
            <a:pPr algn="just">
              <a:spcBef>
                <a:spcPts val="600"/>
              </a:spcBef>
              <a:spcAft>
                <a:spcPts val="600"/>
              </a:spcAft>
            </a:pPr>
            <a:r>
              <a:rPr lang="en-GB" sz="1800" b="0" dirty="0">
                <a:solidFill>
                  <a:schemeClr val="tx1"/>
                </a:solidFill>
              </a:rPr>
              <a:t>Promotion of sound records management amongst governmental bodies</a:t>
            </a:r>
          </a:p>
          <a:p>
            <a:pPr marL="0" indent="0" algn="just">
              <a:buNone/>
            </a:pPr>
            <a:endParaRPr lang="en-GB" sz="1800" b="0" dirty="0"/>
          </a:p>
          <a:p>
            <a:pPr algn="just"/>
            <a:endParaRPr lang="en-ZA" sz="1800" b="0" dirty="0"/>
          </a:p>
        </p:txBody>
      </p:sp>
      <p:sp>
        <p:nvSpPr>
          <p:cNvPr id="4" name="Slide Number Placeholder 3"/>
          <p:cNvSpPr>
            <a:spLocks noGrp="1"/>
          </p:cNvSpPr>
          <p:nvPr>
            <p:ph type="sldNum" sz="quarter" idx="4"/>
          </p:nvPr>
        </p:nvSpPr>
        <p:spPr/>
        <p:txBody>
          <a:bodyPr/>
          <a:lstStyle/>
          <a:p>
            <a:r>
              <a:rPr lang="en-ZA" dirty="0" smtClean="0"/>
              <a:t>21</a:t>
            </a:r>
          </a:p>
        </p:txBody>
      </p:sp>
    </p:spTree>
    <p:extLst>
      <p:ext uri="{BB962C8B-B14F-4D97-AF65-F5344CB8AC3E}">
        <p14:creationId xmlns:p14="http://schemas.microsoft.com/office/powerpoint/2010/main" xmlns="" val="1262147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710952"/>
          </a:xfrm>
        </p:spPr>
        <p:txBody>
          <a:bodyPr>
            <a:normAutofit/>
          </a:bodyPr>
          <a:lstStyle/>
          <a:p>
            <a:pPr algn="ctr"/>
            <a:r>
              <a:rPr lang="en-ZA" sz="2800" dirty="0" smtClean="0"/>
              <a:t>18.	CONCLUSION</a:t>
            </a:r>
            <a:endParaRPr lang="en-ZA" sz="2800" dirty="0"/>
          </a:p>
        </p:txBody>
      </p:sp>
      <p:sp>
        <p:nvSpPr>
          <p:cNvPr id="3" name="Content Placeholder 2"/>
          <p:cNvSpPr>
            <a:spLocks noGrp="1"/>
          </p:cNvSpPr>
          <p:nvPr>
            <p:ph idx="1"/>
          </p:nvPr>
        </p:nvSpPr>
        <p:spPr>
          <a:xfrm>
            <a:off x="395536" y="1628800"/>
            <a:ext cx="8064896" cy="4343400"/>
          </a:xfrm>
        </p:spPr>
        <p:txBody>
          <a:bodyPr/>
          <a:lstStyle/>
          <a:p>
            <a:pPr algn="just"/>
            <a:r>
              <a:rPr lang="en-GB" sz="1800" b="0" dirty="0">
                <a:solidFill>
                  <a:schemeClr val="tx1"/>
                </a:solidFill>
              </a:rPr>
              <a:t>The provision of an Archival and Records Management service in South Africa depends on the will of government  to understand the function well, elevate it to the level it deserves and provide the necessary resources. Support by the stakeholders is crucial, hence the enhancement and strengthening of partnerships is key to the turnaround strategy</a:t>
            </a:r>
          </a:p>
          <a:p>
            <a:endParaRPr lang="en-GB" dirty="0"/>
          </a:p>
          <a:p>
            <a:endParaRPr lang="en-ZA" dirty="0"/>
          </a:p>
        </p:txBody>
      </p:sp>
      <p:sp>
        <p:nvSpPr>
          <p:cNvPr id="4" name="Slide Number Placeholder 3"/>
          <p:cNvSpPr>
            <a:spLocks noGrp="1"/>
          </p:cNvSpPr>
          <p:nvPr>
            <p:ph type="sldNum" sz="quarter" idx="4"/>
          </p:nvPr>
        </p:nvSpPr>
        <p:spPr/>
        <p:txBody>
          <a:bodyPr/>
          <a:lstStyle/>
          <a:p>
            <a:r>
              <a:rPr lang="en-ZA" dirty="0" smtClean="0"/>
              <a:t>22</a:t>
            </a:r>
          </a:p>
        </p:txBody>
      </p:sp>
    </p:spTree>
    <p:extLst>
      <p:ext uri="{BB962C8B-B14F-4D97-AF65-F5344CB8AC3E}">
        <p14:creationId xmlns:p14="http://schemas.microsoft.com/office/powerpoint/2010/main" xmlns="" val="3343410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547664" y="2492896"/>
            <a:ext cx="5997352" cy="1224136"/>
          </a:xfrm>
        </p:spPr>
        <p:txBody>
          <a:bodyPr>
            <a:normAutofit/>
          </a:bodyPr>
          <a:lstStyle/>
          <a:p>
            <a:pPr algn="ctr"/>
            <a:r>
              <a:rPr lang="en-US" sz="5400" dirty="0" smtClean="0">
                <a:latin typeface="+mj-lt"/>
              </a:rPr>
              <a:t>THANK YOU</a:t>
            </a:r>
            <a:endParaRPr lang="en-US" sz="5400" dirty="0">
              <a:latin typeface="+mj-lt"/>
            </a:endParaRPr>
          </a:p>
        </p:txBody>
      </p:sp>
      <p:sp>
        <p:nvSpPr>
          <p:cNvPr id="4"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ZA" sz="1200" dirty="0" smtClean="0"/>
              <a:t>23</a:t>
            </a:r>
          </a:p>
        </p:txBody>
      </p:sp>
    </p:spTree>
    <p:extLst>
      <p:ext uri="{BB962C8B-B14F-4D97-AF65-F5344CB8AC3E}">
        <p14:creationId xmlns:p14="http://schemas.microsoft.com/office/powerpoint/2010/main" xmlns="" val="978959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2800" cap="all" dirty="0" smtClean="0"/>
              <a:t>1.	Purpose of the presentation</a:t>
            </a:r>
            <a:endParaRPr lang="en-ZA" sz="2800" cap="all" dirty="0"/>
          </a:p>
        </p:txBody>
      </p:sp>
      <p:sp>
        <p:nvSpPr>
          <p:cNvPr id="3" name="Content Placeholder 2"/>
          <p:cNvSpPr>
            <a:spLocks noGrp="1"/>
          </p:cNvSpPr>
          <p:nvPr>
            <p:ph idx="1"/>
          </p:nvPr>
        </p:nvSpPr>
        <p:spPr>
          <a:xfrm>
            <a:off x="539552" y="1700808"/>
            <a:ext cx="8136904" cy="4343400"/>
          </a:xfrm>
        </p:spPr>
        <p:txBody>
          <a:bodyPr/>
          <a:lstStyle/>
          <a:p>
            <a:pPr lvl="0" algn="just" defTabSz="457200" eaLnBrk="0" fontAlgn="base" hangingPunct="0">
              <a:spcBef>
                <a:spcPts val="600"/>
              </a:spcBef>
              <a:buFont typeface="Wingdings"/>
              <a:buChar char=""/>
              <a:tabLst>
                <a:tab pos="2743200" algn="ctr"/>
                <a:tab pos="5486400" algn="r"/>
                <a:tab pos="457200" algn="l"/>
              </a:tabLst>
              <a:defRPr/>
            </a:pPr>
            <a:r>
              <a:rPr lang="en-US" sz="1800" b="0" dirty="0" smtClean="0">
                <a:solidFill>
                  <a:srgbClr val="000000"/>
                </a:solidFill>
                <a:ea typeface="Times New Roman"/>
              </a:rPr>
              <a:t>To provide an update on </a:t>
            </a:r>
            <a:r>
              <a:rPr lang="en-US" sz="1800" b="0" dirty="0">
                <a:solidFill>
                  <a:srgbClr val="000000"/>
                </a:solidFill>
                <a:ea typeface="Times New Roman"/>
              </a:rPr>
              <a:t>the status of the National Archives and the recommendations made by the Committee regarding the Archives within  the Department</a:t>
            </a:r>
            <a:endParaRPr lang="en-ZA" sz="1800" b="0" dirty="0">
              <a:solidFill>
                <a:prstClr val="black">
                  <a:tint val="75000"/>
                </a:prstClr>
              </a:solidFill>
              <a:ea typeface="Times New Roman"/>
              <a:cs typeface="Times New Roman"/>
            </a:endParaRPr>
          </a:p>
          <a:p>
            <a:pPr marL="0" indent="0">
              <a:buNone/>
            </a:pPr>
            <a:endParaRPr lang="en-ZA" dirty="0"/>
          </a:p>
        </p:txBody>
      </p:sp>
      <p:sp>
        <p:nvSpPr>
          <p:cNvPr id="4" name="Slide Number Placeholder 3"/>
          <p:cNvSpPr>
            <a:spLocks noGrp="1"/>
          </p:cNvSpPr>
          <p:nvPr>
            <p:ph type="sldNum" sz="quarter" idx="4"/>
          </p:nvPr>
        </p:nvSpPr>
        <p:spPr>
          <a:xfrm>
            <a:off x="8077200" y="6172200"/>
            <a:ext cx="609600" cy="365125"/>
          </a:xfrm>
        </p:spPr>
        <p:txBody>
          <a:bodyPr/>
          <a:lstStyle/>
          <a:p>
            <a:r>
              <a:rPr lang="en-ZA" sz="1200" dirty="0" smtClean="0"/>
              <a:t>3</a:t>
            </a:r>
          </a:p>
        </p:txBody>
      </p:sp>
    </p:spTree>
    <p:extLst>
      <p:ext uri="{BB962C8B-B14F-4D97-AF65-F5344CB8AC3E}">
        <p14:creationId xmlns:p14="http://schemas.microsoft.com/office/powerpoint/2010/main" xmlns="" val="1851257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824"/>
            <a:ext cx="8229600" cy="422920"/>
          </a:xfrm>
        </p:spPr>
        <p:txBody>
          <a:bodyPr>
            <a:normAutofit fontScale="90000"/>
          </a:bodyPr>
          <a:lstStyle/>
          <a:p>
            <a:pPr algn="ctr"/>
            <a:r>
              <a:rPr lang="en-ZA" sz="2800" dirty="0"/>
              <a:t>2</a:t>
            </a:r>
            <a:r>
              <a:rPr lang="en-ZA" sz="2800" dirty="0" smtClean="0"/>
              <a:t>. </a:t>
            </a:r>
            <a:r>
              <a:rPr lang="en-ZA" sz="2800" cap="all" dirty="0"/>
              <a:t>Update on </a:t>
            </a:r>
            <a:r>
              <a:rPr lang="en-ZA" sz="2800" cap="all" dirty="0" smtClean="0"/>
              <a:t>projects: NAAIRS</a:t>
            </a:r>
            <a:r>
              <a:rPr lang="en-ZA" sz="2800" cap="all" dirty="0"/>
              <a:t/>
            </a:r>
            <a:br>
              <a:rPr lang="en-ZA" sz="2800" cap="all" dirty="0"/>
            </a:br>
            <a:endParaRPr lang="en-ZA" sz="2800" cap="all" dirty="0"/>
          </a:p>
        </p:txBody>
      </p:sp>
      <p:sp>
        <p:nvSpPr>
          <p:cNvPr id="3" name="Content Placeholder 2"/>
          <p:cNvSpPr>
            <a:spLocks noGrp="1"/>
          </p:cNvSpPr>
          <p:nvPr>
            <p:ph idx="1"/>
          </p:nvPr>
        </p:nvSpPr>
        <p:spPr>
          <a:xfrm>
            <a:off x="611560" y="1600201"/>
            <a:ext cx="7922840" cy="4343400"/>
          </a:xfrm>
        </p:spPr>
        <p:txBody>
          <a:bodyPr>
            <a:normAutofit/>
          </a:bodyPr>
          <a:lstStyle/>
          <a:p>
            <a:pPr marL="0" indent="0" defTabSz="457200" eaLnBrk="0" fontAlgn="base" hangingPunct="0">
              <a:spcBef>
                <a:spcPts val="600"/>
              </a:spcBef>
              <a:spcAft>
                <a:spcPts val="600"/>
              </a:spcAft>
              <a:buNone/>
              <a:defRPr/>
            </a:pPr>
            <a:r>
              <a:rPr lang="en-ZA" sz="1800" dirty="0">
                <a:solidFill>
                  <a:prstClr val="black"/>
                </a:solidFill>
                <a:latin typeface="Arial" pitchFamily="34" charset="0"/>
                <a:cs typeface="Arial" pitchFamily="34" charset="0"/>
              </a:rPr>
              <a:t>Revamping of the </a:t>
            </a:r>
            <a:r>
              <a:rPr lang="en-GB" sz="1800" dirty="0">
                <a:solidFill>
                  <a:prstClr val="black"/>
                </a:solidFill>
                <a:latin typeface="Arial" pitchFamily="34" charset="0"/>
                <a:cs typeface="Arial" pitchFamily="34" charset="0"/>
              </a:rPr>
              <a:t>National Automated Archival Information Retrieval System (</a:t>
            </a:r>
            <a:r>
              <a:rPr lang="en-ZA" sz="1800" dirty="0">
                <a:solidFill>
                  <a:prstClr val="black"/>
                </a:solidFill>
                <a:latin typeface="Arial" pitchFamily="34" charset="0"/>
                <a:cs typeface="Arial" pitchFamily="34" charset="0"/>
              </a:rPr>
              <a:t>NAAIRS) and the New Website Projects</a:t>
            </a:r>
          </a:p>
          <a:p>
            <a:pPr defTabSz="457200" eaLnBrk="0" fontAlgn="base" hangingPunct="0">
              <a:spcBef>
                <a:spcPts val="600"/>
              </a:spcBef>
              <a:spcAft>
                <a:spcPts val="600"/>
              </a:spcAft>
              <a:defRPr/>
            </a:pPr>
            <a:endParaRPr lang="en-ZA" sz="1800" dirty="0">
              <a:solidFill>
                <a:prstClr val="black"/>
              </a:solidFill>
              <a:latin typeface="Arial" pitchFamily="34" charset="0"/>
              <a:cs typeface="Arial" pitchFamily="34" charset="0"/>
            </a:endParaRPr>
          </a:p>
          <a:p>
            <a:pPr algn="just" defTabSz="457200" eaLnBrk="0" fontAlgn="base" hangingPunct="0">
              <a:spcBef>
                <a:spcPts val="600"/>
              </a:spcBef>
              <a:spcAft>
                <a:spcPts val="600"/>
              </a:spcAft>
              <a:defRPr/>
            </a:pPr>
            <a:r>
              <a:rPr lang="en-ZA" sz="1800" b="0" dirty="0">
                <a:solidFill>
                  <a:prstClr val="black"/>
                </a:solidFill>
                <a:latin typeface="Arial" pitchFamily="34" charset="0"/>
                <a:cs typeface="Arial" pitchFamily="34" charset="0"/>
              </a:rPr>
              <a:t>The new National Archives website went live on 9 June 2016. The State Information Technology Agency (SITA) started with the design of the interface between new website and NAAIRS Database in Access to Memory</a:t>
            </a:r>
            <a:r>
              <a:rPr lang="en-ZA" sz="1800" b="0" dirty="0">
                <a:solidFill>
                  <a:srgbClr val="FF0000"/>
                </a:solidFill>
                <a:latin typeface="Arial" pitchFamily="34" charset="0"/>
                <a:cs typeface="Arial" pitchFamily="34" charset="0"/>
              </a:rPr>
              <a:t> </a:t>
            </a:r>
            <a:r>
              <a:rPr lang="en-ZA" sz="1800" b="0" dirty="0">
                <a:solidFill>
                  <a:prstClr val="black"/>
                </a:solidFill>
                <a:latin typeface="Arial" pitchFamily="34" charset="0"/>
                <a:cs typeface="Arial" pitchFamily="34" charset="0"/>
              </a:rPr>
              <a:t>(</a:t>
            </a:r>
            <a:r>
              <a:rPr lang="en-ZA" sz="1800" b="0" dirty="0" err="1">
                <a:solidFill>
                  <a:prstClr val="black"/>
                </a:solidFill>
                <a:latin typeface="Arial" pitchFamily="34" charset="0"/>
                <a:cs typeface="Arial" pitchFamily="34" charset="0"/>
              </a:rPr>
              <a:t>AtoM</a:t>
            </a:r>
            <a:r>
              <a:rPr lang="en-ZA" sz="1800" b="0" dirty="0">
                <a:solidFill>
                  <a:prstClr val="black"/>
                </a:solidFill>
                <a:latin typeface="Arial" pitchFamily="34" charset="0"/>
                <a:cs typeface="Arial" pitchFamily="34" charset="0"/>
              </a:rPr>
              <a:t>) software. </a:t>
            </a:r>
            <a:endParaRPr lang="en-ZA" sz="1800" b="0" dirty="0" smtClean="0">
              <a:solidFill>
                <a:prstClr val="black"/>
              </a:solidFill>
              <a:latin typeface="Arial" pitchFamily="34" charset="0"/>
              <a:cs typeface="Arial" pitchFamily="34" charset="0"/>
            </a:endParaRPr>
          </a:p>
          <a:p>
            <a:pPr algn="just" defTabSz="457200" eaLnBrk="0" fontAlgn="base" hangingPunct="0">
              <a:spcBef>
                <a:spcPts val="600"/>
              </a:spcBef>
              <a:spcAft>
                <a:spcPts val="600"/>
              </a:spcAft>
              <a:defRPr/>
            </a:pPr>
            <a:r>
              <a:rPr lang="en-ZA" sz="1800" b="0" dirty="0" smtClean="0">
                <a:solidFill>
                  <a:prstClr val="black"/>
                </a:solidFill>
                <a:latin typeface="Arial" pitchFamily="34" charset="0"/>
                <a:cs typeface="Arial" pitchFamily="34" charset="0"/>
              </a:rPr>
              <a:t>The </a:t>
            </a:r>
            <a:r>
              <a:rPr lang="en-ZA" sz="1800" b="0" dirty="0">
                <a:solidFill>
                  <a:prstClr val="black"/>
                </a:solidFill>
                <a:latin typeface="Arial" pitchFamily="34" charset="0"/>
                <a:cs typeface="Arial" pitchFamily="34" charset="0"/>
              </a:rPr>
              <a:t>second phase of the project is under development. Upon </a:t>
            </a:r>
            <a:r>
              <a:rPr lang="en-ZA" sz="1800" b="0" dirty="0" smtClean="0">
                <a:solidFill>
                  <a:prstClr val="black"/>
                </a:solidFill>
                <a:latin typeface="Arial" pitchFamily="34" charset="0"/>
                <a:cs typeface="Arial" pitchFamily="34" charset="0"/>
              </a:rPr>
              <a:t>completion,  </a:t>
            </a:r>
            <a:r>
              <a:rPr lang="en-ZA" sz="1800" b="0" dirty="0">
                <a:solidFill>
                  <a:prstClr val="black"/>
                </a:solidFill>
                <a:latin typeface="Arial" pitchFamily="34" charset="0"/>
                <a:cs typeface="Arial" pitchFamily="34" charset="0"/>
              </a:rPr>
              <a:t>client offices, participating institutions, donors and legal deposit institutions will be able to submit data regarding archival records  electronically to the national database managed by the National Archives through the new National Archives website. </a:t>
            </a:r>
            <a:endParaRPr lang="en-ZA" sz="1800" dirty="0">
              <a:solidFill>
                <a:prstClr val="black"/>
              </a:solidFill>
              <a:latin typeface="Arial" pitchFamily="34" charset="0"/>
              <a:cs typeface="Arial" pitchFamily="34" charset="0"/>
            </a:endParaRPr>
          </a:p>
        </p:txBody>
      </p:sp>
      <p:sp>
        <p:nvSpPr>
          <p:cNvPr id="4" name="Slide Number Placeholder 3"/>
          <p:cNvSpPr>
            <a:spLocks noGrp="1"/>
          </p:cNvSpPr>
          <p:nvPr>
            <p:ph type="sldNum" sz="quarter" idx="4"/>
          </p:nvPr>
        </p:nvSpPr>
        <p:spPr/>
        <p:txBody>
          <a:bodyPr/>
          <a:lstStyle/>
          <a:p>
            <a:r>
              <a:rPr lang="en-ZA" dirty="0" smtClean="0"/>
              <a:t>4</a:t>
            </a:r>
          </a:p>
        </p:txBody>
      </p:sp>
    </p:spTree>
    <p:extLst>
      <p:ext uri="{BB962C8B-B14F-4D97-AF65-F5344CB8AC3E}">
        <p14:creationId xmlns:p14="http://schemas.microsoft.com/office/powerpoint/2010/main" xmlns="" val="2809426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36104"/>
          </a:xfrm>
        </p:spPr>
        <p:txBody>
          <a:bodyPr>
            <a:normAutofit fontScale="90000"/>
          </a:bodyPr>
          <a:lstStyle/>
          <a:p>
            <a:pPr algn="ctr"/>
            <a:r>
              <a:rPr lang="en-ZA" sz="3100" dirty="0"/>
              <a:t>3</a:t>
            </a:r>
            <a:r>
              <a:rPr lang="en-ZA" sz="3100" dirty="0" smtClean="0"/>
              <a:t>.	</a:t>
            </a:r>
            <a:r>
              <a:rPr lang="en-GB" sz="2700" cap="all" dirty="0"/>
              <a:t>What information can be found </a:t>
            </a:r>
            <a:br>
              <a:rPr lang="en-GB" sz="2700" cap="all" dirty="0"/>
            </a:br>
            <a:r>
              <a:rPr lang="en-GB" sz="2700" cap="all" dirty="0"/>
              <a:t>in NAAIRS?</a:t>
            </a:r>
            <a:br>
              <a:rPr lang="en-GB" sz="2700" cap="all" dirty="0"/>
            </a:br>
            <a:r>
              <a:rPr lang="en-ZA" dirty="0"/>
              <a:t/>
            </a:r>
            <a:br>
              <a:rPr lang="en-ZA" dirty="0"/>
            </a:br>
            <a:endParaRPr lang="en-ZA" dirty="0"/>
          </a:p>
        </p:txBody>
      </p:sp>
      <p:sp>
        <p:nvSpPr>
          <p:cNvPr id="3" name="Content Placeholder 2"/>
          <p:cNvSpPr>
            <a:spLocks noGrp="1"/>
          </p:cNvSpPr>
          <p:nvPr>
            <p:ph idx="1"/>
          </p:nvPr>
        </p:nvSpPr>
        <p:spPr>
          <a:xfrm>
            <a:off x="755576" y="1600201"/>
            <a:ext cx="7778824" cy="4343400"/>
          </a:xfrm>
        </p:spPr>
        <p:txBody>
          <a:bodyPr>
            <a:normAutofit/>
          </a:bodyPr>
          <a:lstStyle/>
          <a:p>
            <a:pPr marL="285750" lvl="0" indent="-285750" algn="just" defTabSz="457200" eaLnBrk="0" fontAlgn="base" hangingPunct="0">
              <a:spcBef>
                <a:spcPts val="600"/>
              </a:spcBef>
              <a:spcAft>
                <a:spcPts val="600"/>
              </a:spcAft>
              <a:buFont typeface="Arial"/>
              <a:buChar char="•"/>
              <a:defRPr/>
            </a:pPr>
            <a:r>
              <a:rPr lang="en-ZA" sz="1800" b="0" dirty="0">
                <a:solidFill>
                  <a:prstClr val="black"/>
                </a:solidFill>
                <a:latin typeface="Arial" pitchFamily="34" charset="0"/>
                <a:ea typeface="Gill Sans"/>
                <a:cs typeface="Arial" pitchFamily="34" charset="0"/>
              </a:rPr>
              <a:t>The NAAIRS Database contains information on records created or received or collected by national departments, provincial departments, municipalities and participating institutions. </a:t>
            </a:r>
            <a:endParaRPr lang="en-ZA" sz="1800" b="0" dirty="0" smtClean="0">
              <a:solidFill>
                <a:prstClr val="black"/>
              </a:solidFill>
              <a:latin typeface="Arial" pitchFamily="34" charset="0"/>
              <a:ea typeface="Gill Sans"/>
              <a:cs typeface="Arial" pitchFamily="34" charset="0"/>
            </a:endParaRPr>
          </a:p>
          <a:p>
            <a:pPr marL="285750" lvl="0" indent="-285750" algn="just" defTabSz="457200" eaLnBrk="0" fontAlgn="base" hangingPunct="0">
              <a:spcBef>
                <a:spcPts val="600"/>
              </a:spcBef>
              <a:spcAft>
                <a:spcPts val="600"/>
              </a:spcAft>
              <a:buFont typeface="Arial"/>
              <a:buChar char="•"/>
              <a:defRPr/>
            </a:pPr>
            <a:r>
              <a:rPr lang="en-ZA" sz="1800" b="0" dirty="0" smtClean="0">
                <a:solidFill>
                  <a:prstClr val="black"/>
                </a:solidFill>
                <a:latin typeface="Arial" pitchFamily="34" charset="0"/>
                <a:ea typeface="Gill Sans"/>
                <a:cs typeface="Arial" pitchFamily="34" charset="0"/>
              </a:rPr>
              <a:t>It </a:t>
            </a:r>
            <a:r>
              <a:rPr lang="en-ZA" sz="1800" b="0" dirty="0">
                <a:solidFill>
                  <a:prstClr val="black"/>
                </a:solidFill>
                <a:latin typeface="Arial" pitchFamily="34" charset="0"/>
                <a:ea typeface="Gill Sans"/>
                <a:cs typeface="Arial" pitchFamily="34" charset="0"/>
              </a:rPr>
              <a:t>also contains information on oral sources, photographs, books, cartographic material, non-public records and audio-visual material in the National Archives Repository (NAR), the National Film, Video and Sound Archives (NFVSA) and other heritage institutions. </a:t>
            </a:r>
            <a:endParaRPr lang="en-ZA" sz="1800" b="0" dirty="0">
              <a:solidFill>
                <a:srgbClr val="FF0000"/>
              </a:solidFill>
              <a:latin typeface="Arial" pitchFamily="34" charset="0"/>
              <a:ea typeface="Gill Sans"/>
              <a:cs typeface="Arial" pitchFamily="34" charset="0"/>
            </a:endParaRPr>
          </a:p>
          <a:p>
            <a:pPr marL="285750" lvl="0" indent="-285750" algn="just" defTabSz="457200" eaLnBrk="0" fontAlgn="base" hangingPunct="0">
              <a:spcBef>
                <a:spcPts val="600"/>
              </a:spcBef>
              <a:spcAft>
                <a:spcPts val="600"/>
              </a:spcAft>
              <a:buFont typeface="Arial"/>
              <a:buChar char="•"/>
              <a:defRPr/>
            </a:pPr>
            <a:r>
              <a:rPr lang="en-ZA" sz="1800" b="0" dirty="0">
                <a:solidFill>
                  <a:prstClr val="black"/>
                </a:solidFill>
                <a:latin typeface="Arial" pitchFamily="34" charset="0"/>
                <a:ea typeface="Gill Sans"/>
                <a:cs typeface="Arial" pitchFamily="34" charset="0"/>
              </a:rPr>
              <a:t>The NAAIRS Database contains ± 8 000 000 entries.</a:t>
            </a:r>
          </a:p>
        </p:txBody>
      </p:sp>
      <p:sp>
        <p:nvSpPr>
          <p:cNvPr id="4" name="Slide Number Placeholder 3"/>
          <p:cNvSpPr>
            <a:spLocks noGrp="1"/>
          </p:cNvSpPr>
          <p:nvPr>
            <p:ph type="sldNum" sz="quarter" idx="4"/>
          </p:nvPr>
        </p:nvSpPr>
        <p:spPr/>
        <p:txBody>
          <a:bodyPr/>
          <a:lstStyle/>
          <a:p>
            <a:r>
              <a:rPr lang="en-ZA" dirty="0" smtClean="0"/>
              <a:t>5</a:t>
            </a:r>
          </a:p>
        </p:txBody>
      </p:sp>
    </p:spTree>
    <p:extLst>
      <p:ext uri="{BB962C8B-B14F-4D97-AF65-F5344CB8AC3E}">
        <p14:creationId xmlns:p14="http://schemas.microsoft.com/office/powerpoint/2010/main" xmlns="" val="627212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036496" cy="710952"/>
          </a:xfrm>
        </p:spPr>
        <p:txBody>
          <a:bodyPr>
            <a:normAutofit/>
          </a:bodyPr>
          <a:lstStyle/>
          <a:p>
            <a:pPr algn="ctr"/>
            <a:r>
              <a:rPr lang="en-GB" sz="2800" dirty="0">
                <a:latin typeface="Arial" pitchFamily="34" charset="0"/>
                <a:cs typeface="Arial" pitchFamily="34" charset="0"/>
              </a:rPr>
              <a:t>4</a:t>
            </a:r>
            <a:r>
              <a:rPr lang="en-GB" sz="2800" dirty="0" smtClean="0">
                <a:latin typeface="Arial" pitchFamily="34" charset="0"/>
                <a:cs typeface="Arial" pitchFamily="34" charset="0"/>
              </a:rPr>
              <a:t>.	NAAIRS IMPLEMENTATION PHASES</a:t>
            </a:r>
            <a:endParaRPr lang="en-GB" sz="2800" dirty="0">
              <a:latin typeface="Arial" pitchFamily="34" charset="0"/>
              <a:cs typeface="Arial" pitchFamily="34" charset="0"/>
            </a:endParaRPr>
          </a:p>
        </p:txBody>
      </p:sp>
      <p:sp>
        <p:nvSpPr>
          <p:cNvPr id="3" name="Content Placeholder 2"/>
          <p:cNvSpPr>
            <a:spLocks noGrp="1"/>
          </p:cNvSpPr>
          <p:nvPr>
            <p:ph idx="1"/>
          </p:nvPr>
        </p:nvSpPr>
        <p:spPr>
          <a:xfrm>
            <a:off x="179512" y="1052736"/>
            <a:ext cx="8712968" cy="4896544"/>
          </a:xfrm>
        </p:spPr>
        <p:txBody>
          <a:bodyPr>
            <a:noAutofit/>
          </a:bodyPr>
          <a:lstStyle/>
          <a:p>
            <a:pPr lvl="0" algn="just" defTabSz="457200" eaLnBrk="0" fontAlgn="base" hangingPunct="0">
              <a:spcAft>
                <a:spcPct val="0"/>
              </a:spcAft>
              <a:defRPr/>
            </a:pPr>
            <a:r>
              <a:rPr lang="en-ZA" sz="1500" b="0" dirty="0">
                <a:solidFill>
                  <a:prstClr val="black"/>
                </a:solidFill>
                <a:latin typeface="Arial" pitchFamily="34" charset="0"/>
                <a:cs typeface="Arial" pitchFamily="34" charset="0"/>
              </a:rPr>
              <a:t>Phase one includes the following:</a:t>
            </a:r>
          </a:p>
          <a:p>
            <a:pPr marL="914400" lvl="1" indent="-457200" algn="just" defTabSz="457200" eaLnBrk="0" fontAlgn="base" hangingPunct="0">
              <a:spcAft>
                <a:spcPct val="0"/>
              </a:spcAft>
              <a:buFont typeface="Wingdings" panose="05000000000000000000" pitchFamily="2" charset="2"/>
              <a:buChar char="v"/>
              <a:defRPr/>
            </a:pPr>
            <a:r>
              <a:rPr lang="en-ZA" sz="1500" b="0" dirty="0">
                <a:solidFill>
                  <a:prstClr val="black"/>
                </a:solidFill>
                <a:latin typeface="Arial" pitchFamily="34" charset="0"/>
                <a:cs typeface="Arial" pitchFamily="34" charset="0"/>
              </a:rPr>
              <a:t>the revamping of the National Archives website; </a:t>
            </a:r>
          </a:p>
          <a:p>
            <a:pPr marL="914400" lvl="1" indent="-457200" algn="just" defTabSz="457200" eaLnBrk="0" fontAlgn="base" hangingPunct="0">
              <a:spcAft>
                <a:spcPct val="0"/>
              </a:spcAft>
              <a:buFont typeface="Wingdings" panose="05000000000000000000" pitchFamily="2" charset="2"/>
              <a:buChar char="v"/>
              <a:defRPr/>
            </a:pPr>
            <a:r>
              <a:rPr lang="en-ZA" sz="1500" b="0" dirty="0">
                <a:solidFill>
                  <a:prstClr val="black"/>
                </a:solidFill>
                <a:latin typeface="Arial" pitchFamily="34" charset="0"/>
                <a:cs typeface="Arial" pitchFamily="34" charset="0"/>
              </a:rPr>
              <a:t>the migration of the current NAAIRS database to </a:t>
            </a:r>
            <a:r>
              <a:rPr lang="en-ZA" sz="1500" b="0" dirty="0" err="1">
                <a:solidFill>
                  <a:prstClr val="black"/>
                </a:solidFill>
                <a:latin typeface="Arial" pitchFamily="34" charset="0"/>
                <a:cs typeface="Arial" pitchFamily="34" charset="0"/>
              </a:rPr>
              <a:t>AtoM</a:t>
            </a:r>
            <a:r>
              <a:rPr lang="en-ZA" sz="1500" b="0" dirty="0">
                <a:solidFill>
                  <a:prstClr val="black"/>
                </a:solidFill>
                <a:latin typeface="Arial" pitchFamily="34" charset="0"/>
                <a:cs typeface="Arial" pitchFamily="34" charset="0"/>
              </a:rPr>
              <a:t> and from </a:t>
            </a:r>
            <a:r>
              <a:rPr lang="en-ZA" sz="1500" b="0" dirty="0" err="1">
                <a:solidFill>
                  <a:prstClr val="black"/>
                </a:solidFill>
                <a:latin typeface="Arial" pitchFamily="34" charset="0"/>
                <a:cs typeface="Arial" pitchFamily="34" charset="0"/>
              </a:rPr>
              <a:t>AtoM</a:t>
            </a:r>
            <a:r>
              <a:rPr lang="en-ZA" sz="1500" b="0" dirty="0">
                <a:solidFill>
                  <a:prstClr val="black"/>
                </a:solidFill>
                <a:latin typeface="Arial" pitchFamily="34" charset="0"/>
                <a:cs typeface="Arial" pitchFamily="34" charset="0"/>
              </a:rPr>
              <a:t> to the database on the new website;</a:t>
            </a:r>
          </a:p>
          <a:p>
            <a:pPr marL="914400" lvl="1" indent="-457200" algn="just" defTabSz="457200" eaLnBrk="0" fontAlgn="base" hangingPunct="0">
              <a:spcAft>
                <a:spcPct val="0"/>
              </a:spcAft>
              <a:buFont typeface="Wingdings" panose="05000000000000000000" pitchFamily="2" charset="2"/>
              <a:buChar char="v"/>
              <a:defRPr/>
            </a:pPr>
            <a:r>
              <a:rPr lang="en-ZA" sz="1500" b="0" dirty="0">
                <a:solidFill>
                  <a:prstClr val="black"/>
                </a:solidFill>
                <a:latin typeface="Arial" pitchFamily="34" charset="0"/>
                <a:cs typeface="Arial" pitchFamily="34" charset="0"/>
              </a:rPr>
              <a:t>development of the interface between the new National Archives website and </a:t>
            </a:r>
            <a:r>
              <a:rPr lang="en-ZA" sz="1500" b="0" dirty="0" err="1">
                <a:solidFill>
                  <a:prstClr val="black"/>
                </a:solidFill>
                <a:latin typeface="Arial" pitchFamily="34" charset="0"/>
                <a:cs typeface="Arial" pitchFamily="34" charset="0"/>
              </a:rPr>
              <a:t>AtoM</a:t>
            </a:r>
            <a:r>
              <a:rPr lang="en-ZA" sz="1500" b="0" dirty="0">
                <a:solidFill>
                  <a:prstClr val="black"/>
                </a:solidFill>
                <a:latin typeface="Arial" pitchFamily="34" charset="0"/>
                <a:cs typeface="Arial" pitchFamily="34" charset="0"/>
              </a:rPr>
              <a:t>; </a:t>
            </a:r>
          </a:p>
          <a:p>
            <a:pPr marL="914400" lvl="1" indent="-457200" algn="just" defTabSz="457200" eaLnBrk="0" fontAlgn="base" hangingPunct="0">
              <a:spcAft>
                <a:spcPct val="0"/>
              </a:spcAft>
              <a:buFont typeface="Wingdings" panose="05000000000000000000" pitchFamily="2" charset="2"/>
              <a:buChar char="v"/>
              <a:defRPr/>
            </a:pPr>
            <a:r>
              <a:rPr lang="en-ZA" sz="1500" b="0" dirty="0">
                <a:solidFill>
                  <a:prstClr val="black"/>
                </a:solidFill>
                <a:latin typeface="Arial" pitchFamily="34" charset="0"/>
                <a:cs typeface="Arial" pitchFamily="34" charset="0"/>
              </a:rPr>
              <a:t>and lastly the implementation of Electronic Archival Management System. </a:t>
            </a:r>
          </a:p>
          <a:p>
            <a:pPr marL="457200" lvl="1" indent="0" algn="just" defTabSz="457200" eaLnBrk="0" fontAlgn="base" hangingPunct="0">
              <a:spcAft>
                <a:spcPct val="0"/>
              </a:spcAft>
              <a:buNone/>
              <a:defRPr/>
            </a:pPr>
            <a:endParaRPr lang="en-ZA" sz="1500" b="0" dirty="0">
              <a:solidFill>
                <a:prstClr val="black"/>
              </a:solidFill>
              <a:latin typeface="Arial" pitchFamily="34" charset="0"/>
              <a:cs typeface="Arial" pitchFamily="34" charset="0"/>
            </a:endParaRPr>
          </a:p>
          <a:p>
            <a:pPr lvl="0" algn="just" defTabSz="457200" eaLnBrk="0" fontAlgn="base" hangingPunct="0">
              <a:spcAft>
                <a:spcPct val="0"/>
              </a:spcAft>
              <a:defRPr/>
            </a:pPr>
            <a:r>
              <a:rPr lang="en-ZA" sz="1500" b="0" dirty="0">
                <a:solidFill>
                  <a:prstClr val="black"/>
                </a:solidFill>
                <a:latin typeface="Arial" pitchFamily="34" charset="0"/>
                <a:cs typeface="Arial" pitchFamily="34" charset="0"/>
              </a:rPr>
              <a:t>Phase two includes the following:</a:t>
            </a:r>
          </a:p>
          <a:p>
            <a:pPr marL="914400" lvl="1" indent="-457200" algn="just" defTabSz="457200" eaLnBrk="0" fontAlgn="base" hangingPunct="0">
              <a:spcAft>
                <a:spcPct val="0"/>
              </a:spcAft>
              <a:buFont typeface="Wingdings" panose="05000000000000000000" pitchFamily="2" charset="2"/>
              <a:buChar char="v"/>
              <a:defRPr/>
            </a:pPr>
            <a:r>
              <a:rPr lang="en-ZA" sz="1500" b="0" dirty="0">
                <a:solidFill>
                  <a:prstClr val="black"/>
                </a:solidFill>
                <a:latin typeface="Arial" pitchFamily="34" charset="0"/>
                <a:cs typeface="Arial" pitchFamily="34" charset="0"/>
              </a:rPr>
              <a:t>the implementation of </a:t>
            </a:r>
            <a:r>
              <a:rPr lang="en-ZA" sz="1500" b="0" dirty="0" err="1">
                <a:solidFill>
                  <a:prstClr val="black"/>
                </a:solidFill>
                <a:latin typeface="Arial" pitchFamily="34" charset="0"/>
                <a:cs typeface="Arial" pitchFamily="34" charset="0"/>
              </a:rPr>
              <a:t>Archivematica</a:t>
            </a:r>
            <a:r>
              <a:rPr lang="en-ZA" sz="1500" b="0" dirty="0">
                <a:solidFill>
                  <a:prstClr val="black"/>
                </a:solidFill>
                <a:latin typeface="Arial" pitchFamily="34" charset="0"/>
                <a:cs typeface="Arial" pitchFamily="34" charset="0"/>
              </a:rPr>
              <a:t>;</a:t>
            </a:r>
          </a:p>
          <a:p>
            <a:pPr marL="914400" lvl="1" indent="-457200" algn="just" defTabSz="457200" eaLnBrk="0" fontAlgn="base" hangingPunct="0">
              <a:spcAft>
                <a:spcPct val="0"/>
              </a:spcAft>
              <a:buFont typeface="Wingdings" panose="05000000000000000000" pitchFamily="2" charset="2"/>
              <a:buChar char="v"/>
              <a:defRPr/>
            </a:pPr>
            <a:r>
              <a:rPr lang="en-ZA" sz="1500" b="0" dirty="0">
                <a:solidFill>
                  <a:prstClr val="black"/>
                </a:solidFill>
                <a:latin typeface="Arial" pitchFamily="34" charset="0"/>
                <a:cs typeface="Arial" pitchFamily="34" charset="0"/>
              </a:rPr>
              <a:t>Implementation of an automated file tracking system;</a:t>
            </a:r>
          </a:p>
          <a:p>
            <a:pPr marL="914400" lvl="1" indent="-457200" algn="just" defTabSz="457200" eaLnBrk="0" fontAlgn="base" hangingPunct="0">
              <a:spcAft>
                <a:spcPct val="0"/>
              </a:spcAft>
              <a:buFont typeface="Wingdings" panose="05000000000000000000" pitchFamily="2" charset="2"/>
              <a:buChar char="v"/>
              <a:defRPr/>
            </a:pPr>
            <a:r>
              <a:rPr lang="en-ZA" sz="1500" b="0" dirty="0">
                <a:solidFill>
                  <a:prstClr val="black"/>
                </a:solidFill>
                <a:latin typeface="Arial" pitchFamily="34" charset="0"/>
                <a:cs typeface="Arial" pitchFamily="34" charset="0"/>
              </a:rPr>
              <a:t>E-commerce;</a:t>
            </a:r>
          </a:p>
          <a:p>
            <a:pPr marL="914400" lvl="1" indent="-457200" algn="just" defTabSz="457200" eaLnBrk="0" fontAlgn="base" hangingPunct="0">
              <a:spcAft>
                <a:spcPct val="0"/>
              </a:spcAft>
              <a:buFont typeface="Wingdings" panose="05000000000000000000" pitchFamily="2" charset="2"/>
              <a:buChar char="v"/>
              <a:defRPr/>
            </a:pPr>
            <a:r>
              <a:rPr lang="en-ZA" sz="1500" b="0" dirty="0">
                <a:solidFill>
                  <a:prstClr val="black"/>
                </a:solidFill>
                <a:latin typeface="Arial" pitchFamily="34" charset="0"/>
                <a:cs typeface="Arial" pitchFamily="34" charset="0"/>
              </a:rPr>
              <a:t>interaction with the provincial archival services systems;</a:t>
            </a:r>
          </a:p>
          <a:p>
            <a:pPr marL="914400" lvl="1" indent="-457200" algn="just" defTabSz="457200" eaLnBrk="0" fontAlgn="base" hangingPunct="0">
              <a:spcAft>
                <a:spcPct val="0"/>
              </a:spcAft>
              <a:buFont typeface="Wingdings" panose="05000000000000000000" pitchFamily="2" charset="2"/>
              <a:buChar char="v"/>
              <a:defRPr/>
            </a:pPr>
            <a:r>
              <a:rPr lang="en-ZA" sz="1500" b="0" dirty="0">
                <a:solidFill>
                  <a:prstClr val="black"/>
                </a:solidFill>
                <a:latin typeface="Arial" pitchFamily="34" charset="0"/>
                <a:cs typeface="Arial" pitchFamily="34" charset="0"/>
              </a:rPr>
              <a:t>a thesaurus to improve the search functionality in the NAAIRS;</a:t>
            </a:r>
          </a:p>
          <a:p>
            <a:pPr marL="914400" lvl="1" indent="-457200" algn="just" defTabSz="457200" eaLnBrk="0" fontAlgn="base" hangingPunct="0">
              <a:spcAft>
                <a:spcPct val="0"/>
              </a:spcAft>
              <a:buFont typeface="Wingdings" panose="05000000000000000000" pitchFamily="2" charset="2"/>
              <a:buChar char="v"/>
              <a:defRPr/>
            </a:pPr>
            <a:r>
              <a:rPr lang="en-ZA" sz="1500" b="0" dirty="0">
                <a:solidFill>
                  <a:prstClr val="black"/>
                </a:solidFill>
                <a:latin typeface="Arial" pitchFamily="34" charset="0"/>
                <a:cs typeface="Arial" pitchFamily="34" charset="0"/>
              </a:rPr>
              <a:t>links to different databases on other relevant websites; and </a:t>
            </a:r>
            <a:r>
              <a:rPr lang="en-ZA" sz="1500" b="0" dirty="0" smtClean="0">
                <a:solidFill>
                  <a:prstClr val="black"/>
                </a:solidFill>
                <a:latin typeface="Arial" pitchFamily="34" charset="0"/>
                <a:cs typeface="Arial" pitchFamily="34" charset="0"/>
              </a:rPr>
              <a:t>collaboration </a:t>
            </a:r>
            <a:r>
              <a:rPr lang="en-ZA" sz="1500" b="0" dirty="0">
                <a:solidFill>
                  <a:prstClr val="black"/>
                </a:solidFill>
                <a:latin typeface="Arial" pitchFamily="34" charset="0"/>
                <a:cs typeface="Arial" pitchFamily="34" charset="0"/>
              </a:rPr>
              <a:t>with other participating institutions; and</a:t>
            </a:r>
          </a:p>
          <a:p>
            <a:pPr marL="914400" lvl="1" indent="-457200" algn="just" defTabSz="457200" eaLnBrk="0" fontAlgn="base" hangingPunct="0">
              <a:spcAft>
                <a:spcPct val="0"/>
              </a:spcAft>
              <a:buFont typeface="Wingdings" panose="05000000000000000000" pitchFamily="2" charset="2"/>
              <a:buChar char="v"/>
              <a:defRPr/>
            </a:pPr>
            <a:r>
              <a:rPr lang="en-ZA" sz="1500" b="0" dirty="0">
                <a:solidFill>
                  <a:prstClr val="black"/>
                </a:solidFill>
                <a:latin typeface="Arial" pitchFamily="34" charset="0"/>
                <a:cs typeface="Arial" pitchFamily="34" charset="0"/>
              </a:rPr>
              <a:t>enough </a:t>
            </a:r>
            <a:r>
              <a:rPr lang="en-ZA" sz="1500" b="0" dirty="0" smtClean="0">
                <a:solidFill>
                  <a:prstClr val="black"/>
                </a:solidFill>
                <a:latin typeface="Arial" pitchFamily="34" charset="0"/>
                <a:cs typeface="Arial" pitchFamily="34" charset="0"/>
              </a:rPr>
              <a:t>server </a:t>
            </a:r>
            <a:r>
              <a:rPr lang="en-ZA" sz="1500" b="0" dirty="0">
                <a:solidFill>
                  <a:prstClr val="black"/>
                </a:solidFill>
                <a:latin typeface="Arial" pitchFamily="34" charset="0"/>
                <a:cs typeface="Arial" pitchFamily="34" charset="0"/>
              </a:rPr>
              <a:t>space for digital images and digital sound recordings (</a:t>
            </a:r>
            <a:r>
              <a:rPr lang="en-ZA" sz="1500" b="0" dirty="0" err="1">
                <a:solidFill>
                  <a:prstClr val="black"/>
                </a:solidFill>
                <a:latin typeface="Arial" pitchFamily="34" charset="0"/>
                <a:cs typeface="Arial" pitchFamily="34" charset="0"/>
              </a:rPr>
              <a:t>dictabelts</a:t>
            </a:r>
            <a:r>
              <a:rPr lang="en-ZA" sz="1500" b="0" dirty="0">
                <a:solidFill>
                  <a:prstClr val="black"/>
                </a:solidFill>
                <a:latin typeface="Arial" pitchFamily="34" charset="0"/>
                <a:cs typeface="Arial" pitchFamily="34" charset="0"/>
              </a:rPr>
              <a:t>) on our servers.</a:t>
            </a:r>
          </a:p>
          <a:p>
            <a:pPr marL="0" indent="0" algn="just">
              <a:buNone/>
            </a:pPr>
            <a:endParaRPr lang="en-ZA" sz="2400" b="0" dirty="0">
              <a:solidFill>
                <a:schemeClr val="tx1"/>
              </a:solidFill>
              <a:latin typeface="+mn-lt"/>
            </a:endParaRPr>
          </a:p>
        </p:txBody>
      </p:sp>
      <p:sp>
        <p:nvSpPr>
          <p:cNvPr id="4" name="Slide Number Placeholder 3"/>
          <p:cNvSpPr>
            <a:spLocks noGrp="1"/>
          </p:cNvSpPr>
          <p:nvPr>
            <p:ph type="sldNum" sz="quarter" idx="4"/>
          </p:nvPr>
        </p:nvSpPr>
        <p:spPr/>
        <p:txBody>
          <a:bodyPr/>
          <a:lstStyle/>
          <a:p>
            <a:r>
              <a:rPr lang="en-ZA" sz="1200" dirty="0" smtClean="0"/>
              <a:t>6</a:t>
            </a:r>
          </a:p>
        </p:txBody>
      </p:sp>
    </p:spTree>
    <p:extLst>
      <p:ext uri="{BB962C8B-B14F-4D97-AF65-F5344CB8AC3E}">
        <p14:creationId xmlns:p14="http://schemas.microsoft.com/office/powerpoint/2010/main" xmlns="" val="2148199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24744"/>
            <a:ext cx="8229600" cy="1008112"/>
          </a:xfrm>
        </p:spPr>
        <p:txBody>
          <a:bodyPr>
            <a:normAutofit/>
          </a:bodyPr>
          <a:lstStyle/>
          <a:p>
            <a:pPr algn="ctr"/>
            <a:r>
              <a:rPr lang="en-ZA" altLang="en-US" sz="3000" dirty="0">
                <a:latin typeface="Gill Sans BOLD"/>
                <a:ea typeface="Gill Sans BOLD"/>
              </a:rPr>
              <a:t>The new National Archives website address:</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67544" y="2996952"/>
            <a:ext cx="8136904" cy="2088232"/>
          </a:xfrm>
        </p:spPr>
        <p:txBody>
          <a:bodyPr>
            <a:noAutofit/>
          </a:bodyPr>
          <a:lstStyle/>
          <a:p>
            <a:pPr marL="0" lvl="0" indent="0" algn="ctr" defTabSz="457200" eaLnBrk="0" fontAlgn="base" hangingPunct="0">
              <a:spcAft>
                <a:spcPct val="0"/>
              </a:spcAft>
              <a:buNone/>
              <a:defRPr/>
            </a:pPr>
            <a:r>
              <a:rPr lang="en-ZA" altLang="en-US" sz="3200" b="0" dirty="0">
                <a:solidFill>
                  <a:prstClr val="black">
                    <a:tint val="75000"/>
                  </a:prstClr>
                </a:solidFill>
                <a:latin typeface="Gill Sans"/>
                <a:ea typeface="Gill Sans BOLD"/>
                <a:hlinkClick r:id="rId2"/>
              </a:rPr>
              <a:t>http</a:t>
            </a:r>
            <a:r>
              <a:rPr lang="en-ZA" altLang="en-US" sz="3200" b="0" dirty="0">
                <a:solidFill>
                  <a:srgbClr val="FF0000"/>
                </a:solidFill>
                <a:latin typeface="Gill Sans"/>
                <a:ea typeface="Gill Sans BOLD"/>
                <a:hlinkClick r:id="rId2"/>
              </a:rPr>
              <a:t>s</a:t>
            </a:r>
            <a:r>
              <a:rPr lang="en-ZA" altLang="en-US" sz="3200" b="0" dirty="0">
                <a:solidFill>
                  <a:prstClr val="black">
                    <a:tint val="75000"/>
                  </a:prstClr>
                </a:solidFill>
                <a:latin typeface="Gill Sans"/>
                <a:ea typeface="Gill Sans BOLD"/>
                <a:hlinkClick r:id="rId2"/>
              </a:rPr>
              <a:t>://www.nationalarchives.gov.za</a:t>
            </a:r>
            <a:endParaRPr lang="en-ZA" altLang="en-US" sz="3200" b="0" dirty="0">
              <a:solidFill>
                <a:prstClr val="black">
                  <a:tint val="75000"/>
                </a:prstClr>
              </a:solidFill>
              <a:latin typeface="Gill Sans"/>
              <a:ea typeface="Gill Sans BOLD"/>
            </a:endParaRPr>
          </a:p>
        </p:txBody>
      </p:sp>
      <p:sp>
        <p:nvSpPr>
          <p:cNvPr id="4" name="Slide Number Placeholder 3"/>
          <p:cNvSpPr>
            <a:spLocks noGrp="1"/>
          </p:cNvSpPr>
          <p:nvPr>
            <p:ph type="sldNum" sz="quarter" idx="4"/>
          </p:nvPr>
        </p:nvSpPr>
        <p:spPr/>
        <p:txBody>
          <a:bodyPr/>
          <a:lstStyle/>
          <a:p>
            <a:r>
              <a:rPr lang="en-ZA" sz="1200" dirty="0" smtClean="0"/>
              <a:t>7</a:t>
            </a:r>
          </a:p>
        </p:txBody>
      </p:sp>
    </p:spTree>
    <p:extLst>
      <p:ext uri="{BB962C8B-B14F-4D97-AF65-F5344CB8AC3E}">
        <p14:creationId xmlns:p14="http://schemas.microsoft.com/office/powerpoint/2010/main" xmlns="" val="3052333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288837" y="6381328"/>
            <a:ext cx="609600" cy="365125"/>
          </a:xfrm>
        </p:spPr>
        <p:txBody>
          <a:bodyPr/>
          <a:lstStyle/>
          <a:p>
            <a:r>
              <a:rPr lang="en-ZA" sz="1200" dirty="0" smtClean="0"/>
              <a:t>8</a:t>
            </a:r>
          </a:p>
        </p:txBody>
      </p:sp>
      <p:sp>
        <p:nvSpPr>
          <p:cNvPr id="7" name="Title 1"/>
          <p:cNvSpPr>
            <a:spLocks noGrp="1"/>
          </p:cNvSpPr>
          <p:nvPr>
            <p:ph type="title"/>
          </p:nvPr>
        </p:nvSpPr>
        <p:spPr>
          <a:xfrm>
            <a:off x="493204" y="260648"/>
            <a:ext cx="8229600" cy="476672"/>
          </a:xfrm>
        </p:spPr>
        <p:txBody>
          <a:bodyPr>
            <a:noAutofit/>
          </a:bodyPr>
          <a:lstStyle/>
          <a:p>
            <a:pPr algn="ctr"/>
            <a:r>
              <a:rPr lang="en-ZA" altLang="en-US" sz="2800" cap="all" dirty="0">
                <a:latin typeface="Arial" pitchFamily="34" charset="0"/>
                <a:ea typeface="Gill Sans BOLD"/>
                <a:cs typeface="Arial" pitchFamily="34" charset="0"/>
              </a:rPr>
              <a:t>5</a:t>
            </a:r>
            <a:r>
              <a:rPr lang="en-ZA" altLang="en-US" sz="2800" cap="all" dirty="0" smtClean="0">
                <a:latin typeface="Arial" pitchFamily="34" charset="0"/>
                <a:ea typeface="Gill Sans BOLD"/>
                <a:cs typeface="Arial" pitchFamily="34" charset="0"/>
              </a:rPr>
              <a:t>. </a:t>
            </a:r>
            <a:r>
              <a:rPr lang="en-ZA" altLang="en-US" sz="2800" cap="all" dirty="0" err="1" smtClean="0">
                <a:latin typeface="Arial" pitchFamily="34" charset="0"/>
                <a:ea typeface="Gill Sans BOLD"/>
                <a:cs typeface="Arial" pitchFamily="34" charset="0"/>
              </a:rPr>
              <a:t>Rivonia</a:t>
            </a:r>
            <a:r>
              <a:rPr lang="en-ZA" altLang="en-US" sz="2800" cap="all" dirty="0" smtClean="0">
                <a:latin typeface="Arial" pitchFamily="34" charset="0"/>
                <a:ea typeface="Gill Sans BOLD"/>
                <a:cs typeface="Arial" pitchFamily="34" charset="0"/>
              </a:rPr>
              <a:t> </a:t>
            </a:r>
            <a:r>
              <a:rPr lang="en-ZA" altLang="en-US" sz="2800" cap="all" dirty="0">
                <a:latin typeface="Arial" pitchFamily="34" charset="0"/>
                <a:ea typeface="Gill Sans BOLD"/>
                <a:cs typeface="Arial" pitchFamily="34" charset="0"/>
              </a:rPr>
              <a:t>Trial </a:t>
            </a:r>
            <a:r>
              <a:rPr lang="en-ZA" altLang="en-US" sz="2800" cap="all" dirty="0" err="1">
                <a:latin typeface="Arial" pitchFamily="34" charset="0"/>
                <a:ea typeface="Gill Sans BOLD"/>
                <a:cs typeface="Arial" pitchFamily="34" charset="0"/>
              </a:rPr>
              <a:t>Dictabelts</a:t>
            </a:r>
            <a:endParaRPr lang="en-GB" sz="2000" cap="all" dirty="0">
              <a:latin typeface="Arial" pitchFamily="34" charset="0"/>
              <a:cs typeface="Arial" pitchFamily="34" charset="0"/>
            </a:endParaRPr>
          </a:p>
        </p:txBody>
      </p:sp>
      <p:sp>
        <p:nvSpPr>
          <p:cNvPr id="5" name="Rectangle 3"/>
          <p:cNvSpPr txBox="1">
            <a:spLocks noChangeArrowheads="1"/>
          </p:cNvSpPr>
          <p:nvPr/>
        </p:nvSpPr>
        <p:spPr>
          <a:xfrm>
            <a:off x="323528" y="1196752"/>
            <a:ext cx="8568952" cy="4968552"/>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defTabSz="457200" eaLnBrk="0" fontAlgn="base" hangingPunct="0">
              <a:spcBef>
                <a:spcPts val="600"/>
              </a:spcBef>
              <a:spcAft>
                <a:spcPts val="600"/>
              </a:spcAft>
              <a:defRPr/>
            </a:pPr>
            <a:r>
              <a:rPr lang="en-ZA" altLang="en-US" sz="1800" b="0" dirty="0">
                <a:solidFill>
                  <a:prstClr val="black"/>
                </a:solidFill>
                <a:latin typeface="Arial" pitchFamily="34" charset="0"/>
                <a:ea typeface="Gill Sans"/>
                <a:cs typeface="Arial" pitchFamily="34" charset="0"/>
              </a:rPr>
              <a:t>On 17 March 2016, the Minister of Arts and Culture officiated over an event for a symbolic handover of the digitised </a:t>
            </a:r>
            <a:r>
              <a:rPr lang="en-ZA" altLang="en-US" sz="1800" b="0" dirty="0" err="1">
                <a:solidFill>
                  <a:prstClr val="black"/>
                </a:solidFill>
                <a:latin typeface="Arial" pitchFamily="34" charset="0"/>
                <a:ea typeface="Gill Sans"/>
                <a:cs typeface="Arial" pitchFamily="34" charset="0"/>
              </a:rPr>
              <a:t>Rivonia</a:t>
            </a:r>
            <a:r>
              <a:rPr lang="en-ZA" altLang="en-US" sz="1800" b="0" dirty="0">
                <a:solidFill>
                  <a:prstClr val="black"/>
                </a:solidFill>
                <a:latin typeface="Arial" pitchFamily="34" charset="0"/>
                <a:ea typeface="Gill Sans"/>
                <a:cs typeface="Arial" pitchFamily="34" charset="0"/>
              </a:rPr>
              <a:t> trial </a:t>
            </a:r>
            <a:r>
              <a:rPr lang="en-ZA" altLang="en-US" sz="1800" b="0" dirty="0" err="1">
                <a:solidFill>
                  <a:prstClr val="black"/>
                </a:solidFill>
                <a:latin typeface="Arial" pitchFamily="34" charset="0"/>
                <a:ea typeface="Gill Sans"/>
                <a:cs typeface="Arial" pitchFamily="34" charset="0"/>
              </a:rPr>
              <a:t>dictabelts</a:t>
            </a:r>
            <a:r>
              <a:rPr lang="en-ZA" altLang="en-US" sz="1800" b="0" dirty="0">
                <a:solidFill>
                  <a:prstClr val="black"/>
                </a:solidFill>
                <a:latin typeface="Arial" pitchFamily="34" charset="0"/>
                <a:ea typeface="Gill Sans"/>
                <a:cs typeface="Arial" pitchFamily="34" charset="0"/>
              </a:rPr>
              <a:t> in Pretoria. The event took place in the courtroom where the actual trial was conducted more than 50 years ago. </a:t>
            </a:r>
          </a:p>
          <a:p>
            <a:pPr algn="just" defTabSz="457200" eaLnBrk="0" fontAlgn="base" hangingPunct="0">
              <a:spcBef>
                <a:spcPts val="600"/>
              </a:spcBef>
              <a:spcAft>
                <a:spcPts val="600"/>
              </a:spcAft>
              <a:defRPr/>
            </a:pPr>
            <a:r>
              <a:rPr lang="en-ZA" altLang="en-US" sz="1800" b="0" dirty="0">
                <a:solidFill>
                  <a:prstClr val="black"/>
                </a:solidFill>
                <a:latin typeface="Arial" pitchFamily="34" charset="0"/>
                <a:ea typeface="Gill Sans"/>
                <a:cs typeface="Arial" pitchFamily="34" charset="0"/>
              </a:rPr>
              <a:t>This event included the signing of a training agreement between DAC (NARSSA) and French </a:t>
            </a:r>
            <a:r>
              <a:rPr lang="fr-FR" altLang="en-US" sz="1800" b="0" dirty="0">
                <a:solidFill>
                  <a:prstClr val="black"/>
                </a:solidFill>
                <a:latin typeface="Arial" pitchFamily="34" charset="0"/>
                <a:ea typeface="Gill Sans"/>
                <a:cs typeface="Arial" pitchFamily="34" charset="0"/>
              </a:rPr>
              <a:t>L’INSTITUT NATIONAL DE L’AUDIOVISUEL (INA</a:t>
            </a:r>
            <a:r>
              <a:rPr lang="fr-FR" altLang="en-US" sz="1800" b="0" dirty="0" smtClean="0">
                <a:solidFill>
                  <a:prstClr val="black"/>
                </a:solidFill>
                <a:latin typeface="Arial" pitchFamily="34" charset="0"/>
                <a:ea typeface="Gill Sans"/>
                <a:cs typeface="Arial" pitchFamily="34" charset="0"/>
              </a:rPr>
              <a:t>) </a:t>
            </a:r>
            <a:r>
              <a:rPr lang="en-ZA" altLang="en-US" sz="1800" b="0" dirty="0" smtClean="0">
                <a:solidFill>
                  <a:prstClr val="black"/>
                </a:solidFill>
                <a:latin typeface="Arial" pitchFamily="34" charset="0"/>
                <a:ea typeface="Gill Sans"/>
                <a:cs typeface="Arial" pitchFamily="34" charset="0"/>
              </a:rPr>
              <a:t>marking </a:t>
            </a:r>
            <a:r>
              <a:rPr lang="en-ZA" altLang="en-US" sz="1800" b="0" dirty="0">
                <a:solidFill>
                  <a:prstClr val="black"/>
                </a:solidFill>
                <a:latin typeface="Arial" pitchFamily="34" charset="0"/>
                <a:ea typeface="Gill Sans"/>
                <a:cs typeface="Arial" pitchFamily="34" charset="0"/>
              </a:rPr>
              <a:t>the beginning of the second phase of the project. Phase 2 of the project (training and acquiring of the necessary equipment). </a:t>
            </a:r>
          </a:p>
          <a:p>
            <a:pPr algn="just">
              <a:spcBef>
                <a:spcPts val="600"/>
              </a:spcBef>
              <a:spcAft>
                <a:spcPts val="600"/>
              </a:spcAft>
            </a:pPr>
            <a:r>
              <a:rPr lang="en-GB" sz="1800" b="0" dirty="0">
                <a:solidFill>
                  <a:schemeClr val="tx1"/>
                </a:solidFill>
                <a:latin typeface="Arial" pitchFamily="34" charset="0"/>
                <a:cs typeface="Arial" pitchFamily="34" charset="0"/>
              </a:rPr>
              <a:t>INA  carried most of the cost for the initial digitisation project (€220 000) together with the International Federation of Television Archives (FIAT/IFTA) </a:t>
            </a:r>
            <a:r>
              <a:rPr lang="en-GB" sz="1800" b="0" dirty="0" smtClean="0">
                <a:solidFill>
                  <a:schemeClr val="tx1"/>
                </a:solidFill>
                <a:latin typeface="Arial" pitchFamily="34" charset="0"/>
                <a:cs typeface="Arial" pitchFamily="34" charset="0"/>
              </a:rPr>
              <a:t>through its </a:t>
            </a:r>
            <a:r>
              <a:rPr lang="en-GB" sz="1800" dirty="0" smtClean="0">
                <a:solidFill>
                  <a:schemeClr val="tx1"/>
                </a:solidFill>
                <a:latin typeface="Arial" pitchFamily="34" charset="0"/>
                <a:cs typeface="Arial" pitchFamily="34" charset="0"/>
              </a:rPr>
              <a:t>Save </a:t>
            </a:r>
            <a:r>
              <a:rPr lang="en-GB" sz="1800" dirty="0">
                <a:solidFill>
                  <a:schemeClr val="tx1"/>
                </a:solidFill>
                <a:latin typeface="Arial" pitchFamily="34" charset="0"/>
                <a:cs typeface="Arial" pitchFamily="34" charset="0"/>
              </a:rPr>
              <a:t>Your </a:t>
            </a:r>
            <a:r>
              <a:rPr lang="en-GB" sz="1800" dirty="0" smtClean="0">
                <a:solidFill>
                  <a:schemeClr val="tx1"/>
                </a:solidFill>
                <a:latin typeface="Arial" pitchFamily="34" charset="0"/>
                <a:cs typeface="Arial" pitchFamily="34" charset="0"/>
              </a:rPr>
              <a:t>Archives Programme</a:t>
            </a:r>
            <a:r>
              <a:rPr lang="en-GB" sz="1800" b="0" dirty="0">
                <a:solidFill>
                  <a:schemeClr val="tx1"/>
                </a:solidFill>
                <a:latin typeface="Arial" pitchFamily="34" charset="0"/>
                <a:cs typeface="Arial" pitchFamily="34" charset="0"/>
              </a:rPr>
              <a:t>. </a:t>
            </a:r>
          </a:p>
          <a:p>
            <a:pPr algn="just">
              <a:spcBef>
                <a:spcPts val="600"/>
              </a:spcBef>
              <a:spcAft>
                <a:spcPts val="600"/>
              </a:spcAft>
            </a:pPr>
            <a:r>
              <a:rPr lang="en-GB" sz="1800" b="0" dirty="0">
                <a:solidFill>
                  <a:schemeClr val="tx1"/>
                </a:solidFill>
                <a:latin typeface="Arial" pitchFamily="34" charset="0"/>
                <a:cs typeface="Arial" pitchFamily="34" charset="0"/>
              </a:rPr>
              <a:t>The project has been nominated for the FIAT/IFTA Archive Achievement Awards 2016, one of the nine nominated projects. </a:t>
            </a:r>
            <a:endParaRPr lang="en-US" sz="1800" b="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3662500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ZA" sz="1200" dirty="0" smtClean="0"/>
              <a:t>9</a:t>
            </a:r>
          </a:p>
        </p:txBody>
      </p:sp>
      <p:sp>
        <p:nvSpPr>
          <p:cNvPr id="7" name="Title 1"/>
          <p:cNvSpPr>
            <a:spLocks noGrp="1"/>
          </p:cNvSpPr>
          <p:nvPr>
            <p:ph type="title"/>
          </p:nvPr>
        </p:nvSpPr>
        <p:spPr>
          <a:xfrm>
            <a:off x="323528" y="188640"/>
            <a:ext cx="8229600" cy="710952"/>
          </a:xfrm>
        </p:spPr>
        <p:txBody>
          <a:bodyPr>
            <a:noAutofit/>
          </a:bodyPr>
          <a:lstStyle/>
          <a:p>
            <a:pPr algn="ctr"/>
            <a:r>
              <a:rPr lang="en-GB" sz="2400" cap="all" dirty="0" smtClean="0">
                <a:latin typeface="Arial" pitchFamily="34" charset="0"/>
                <a:cs typeface="Arial" pitchFamily="34" charset="0"/>
              </a:rPr>
              <a:t>6.   Digitisation </a:t>
            </a:r>
            <a:r>
              <a:rPr lang="en-GB" sz="2400" cap="all" dirty="0">
                <a:latin typeface="Arial" pitchFamily="34" charset="0"/>
                <a:cs typeface="Arial" pitchFamily="34" charset="0"/>
              </a:rPr>
              <a:t>of Percy </a:t>
            </a:r>
            <a:r>
              <a:rPr lang="en-GB" sz="2400" cap="all" dirty="0" err="1">
                <a:latin typeface="Arial" pitchFamily="34" charset="0"/>
                <a:cs typeface="Arial" pitchFamily="34" charset="0"/>
              </a:rPr>
              <a:t>Yutar</a:t>
            </a:r>
            <a:r>
              <a:rPr lang="en-GB" sz="2400" cap="all" dirty="0">
                <a:latin typeface="Arial" pitchFamily="34" charset="0"/>
                <a:cs typeface="Arial" pitchFamily="34" charset="0"/>
              </a:rPr>
              <a:t> papers</a:t>
            </a:r>
            <a:endParaRPr lang="en-US" sz="2400" cap="all" dirty="0">
              <a:latin typeface="Arial" pitchFamily="34" charset="0"/>
              <a:cs typeface="Arial" pitchFamily="34" charset="0"/>
            </a:endParaRPr>
          </a:p>
        </p:txBody>
      </p:sp>
      <p:sp>
        <p:nvSpPr>
          <p:cNvPr id="5" name="Rectangle 3"/>
          <p:cNvSpPr txBox="1">
            <a:spLocks noChangeArrowheads="1"/>
          </p:cNvSpPr>
          <p:nvPr/>
        </p:nvSpPr>
        <p:spPr>
          <a:xfrm>
            <a:off x="323528" y="1124744"/>
            <a:ext cx="8568952" cy="4104456"/>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defTabSz="457200" eaLnBrk="0" fontAlgn="base" hangingPunct="0">
              <a:spcBef>
                <a:spcPts val="600"/>
              </a:spcBef>
              <a:spcAft>
                <a:spcPts val="600"/>
              </a:spcAft>
              <a:defRPr/>
            </a:pPr>
            <a:r>
              <a:rPr lang="en-ZA" altLang="en-US" sz="1800" b="0" dirty="0" smtClean="0">
                <a:solidFill>
                  <a:prstClr val="black"/>
                </a:solidFill>
                <a:latin typeface="Arial" pitchFamily="34" charset="0"/>
                <a:ea typeface="Gill Sans"/>
                <a:cs typeface="Arial" pitchFamily="34" charset="0"/>
              </a:rPr>
              <a:t>The </a:t>
            </a:r>
            <a:r>
              <a:rPr lang="en-ZA" altLang="en-US" sz="1800" b="0" dirty="0">
                <a:solidFill>
                  <a:prstClr val="black"/>
                </a:solidFill>
                <a:latin typeface="Arial" pitchFamily="34" charset="0"/>
                <a:ea typeface="Gill Sans"/>
                <a:cs typeface="Arial" pitchFamily="34" charset="0"/>
              </a:rPr>
              <a:t>digitisation of the Percy </a:t>
            </a:r>
            <a:r>
              <a:rPr lang="en-ZA" altLang="en-US" sz="1800" b="0" dirty="0" err="1">
                <a:solidFill>
                  <a:prstClr val="black"/>
                </a:solidFill>
                <a:latin typeface="Arial" pitchFamily="34" charset="0"/>
                <a:ea typeface="Gill Sans"/>
                <a:cs typeface="Arial" pitchFamily="34" charset="0"/>
              </a:rPr>
              <a:t>Yutar</a:t>
            </a:r>
            <a:r>
              <a:rPr lang="en-ZA" altLang="en-US" sz="1800" b="0" dirty="0">
                <a:solidFill>
                  <a:prstClr val="black"/>
                </a:solidFill>
                <a:latin typeface="Arial" pitchFamily="34" charset="0"/>
                <a:ea typeface="Gill Sans"/>
                <a:cs typeface="Arial" pitchFamily="34" charset="0"/>
              </a:rPr>
              <a:t> Paper was completed end of financial year 2015/16. </a:t>
            </a:r>
            <a:endParaRPr lang="en-ZA" altLang="en-US" sz="1800" b="0" dirty="0" smtClean="0">
              <a:solidFill>
                <a:prstClr val="black"/>
              </a:solidFill>
              <a:latin typeface="Arial" pitchFamily="34" charset="0"/>
              <a:ea typeface="Gill Sans"/>
              <a:cs typeface="Arial" pitchFamily="34" charset="0"/>
            </a:endParaRPr>
          </a:p>
          <a:p>
            <a:pPr algn="just" defTabSz="457200" eaLnBrk="0" fontAlgn="base" hangingPunct="0">
              <a:spcBef>
                <a:spcPts val="600"/>
              </a:spcBef>
              <a:spcAft>
                <a:spcPts val="600"/>
              </a:spcAft>
              <a:defRPr/>
            </a:pPr>
            <a:r>
              <a:rPr lang="en-ZA" altLang="en-US" sz="1800" b="0" dirty="0" smtClean="0">
                <a:solidFill>
                  <a:prstClr val="black"/>
                </a:solidFill>
                <a:latin typeface="Arial" pitchFamily="34" charset="0"/>
                <a:ea typeface="Gill Sans"/>
                <a:cs typeface="Arial" pitchFamily="34" charset="0"/>
              </a:rPr>
              <a:t>The </a:t>
            </a:r>
            <a:r>
              <a:rPr lang="en-ZA" altLang="en-US" sz="1800" b="0" dirty="0">
                <a:solidFill>
                  <a:prstClr val="black"/>
                </a:solidFill>
                <a:latin typeface="Arial" pitchFamily="34" charset="0"/>
                <a:ea typeface="Gill Sans"/>
                <a:cs typeface="Arial" pitchFamily="34" charset="0"/>
              </a:rPr>
              <a:t>collection of approximately 12000 pages was donated to the National Archives on 28 November 2008 by the </a:t>
            </a:r>
            <a:r>
              <a:rPr lang="en-ZA" altLang="en-US" sz="1800" b="0" dirty="0" err="1">
                <a:solidFill>
                  <a:prstClr val="black"/>
                </a:solidFill>
                <a:latin typeface="Arial" pitchFamily="34" charset="0"/>
                <a:ea typeface="Gill Sans"/>
                <a:cs typeface="Arial" pitchFamily="34" charset="0"/>
              </a:rPr>
              <a:t>Brenthurst</a:t>
            </a:r>
            <a:r>
              <a:rPr lang="en-ZA" altLang="en-US" sz="1800" b="0" dirty="0">
                <a:solidFill>
                  <a:prstClr val="black"/>
                </a:solidFill>
                <a:latin typeface="Arial" pitchFamily="34" charset="0"/>
                <a:ea typeface="Gill Sans"/>
                <a:cs typeface="Arial" pitchFamily="34" charset="0"/>
              </a:rPr>
              <a:t> Library with a provision that two electronic copies will be made for the </a:t>
            </a:r>
            <a:r>
              <a:rPr lang="en-ZA" altLang="en-US" sz="1800" b="0" dirty="0" err="1">
                <a:solidFill>
                  <a:prstClr val="black"/>
                </a:solidFill>
                <a:latin typeface="Arial" pitchFamily="34" charset="0"/>
                <a:ea typeface="Gill Sans"/>
                <a:cs typeface="Arial" pitchFamily="34" charset="0"/>
              </a:rPr>
              <a:t>Brenthurst</a:t>
            </a:r>
            <a:r>
              <a:rPr lang="en-ZA" altLang="en-US" sz="1800" b="0" dirty="0">
                <a:solidFill>
                  <a:prstClr val="black"/>
                </a:solidFill>
                <a:latin typeface="Arial" pitchFamily="34" charset="0"/>
                <a:ea typeface="Gill Sans"/>
                <a:cs typeface="Arial" pitchFamily="34" charset="0"/>
              </a:rPr>
              <a:t> Library and the Nelson Mandela Foundation. </a:t>
            </a:r>
          </a:p>
          <a:p>
            <a:pPr algn="just" defTabSz="457200" eaLnBrk="0" fontAlgn="base" hangingPunct="0">
              <a:spcBef>
                <a:spcPts val="600"/>
              </a:spcBef>
              <a:spcAft>
                <a:spcPts val="600"/>
              </a:spcAft>
              <a:defRPr/>
            </a:pPr>
            <a:r>
              <a:rPr lang="en-ZA" altLang="en-US" sz="1800" b="0" dirty="0">
                <a:solidFill>
                  <a:prstClr val="black"/>
                </a:solidFill>
                <a:latin typeface="Arial" pitchFamily="34" charset="0"/>
                <a:ea typeface="Gill Sans"/>
                <a:cs typeface="Arial" pitchFamily="34" charset="0"/>
              </a:rPr>
              <a:t>The project was concluded as planned. </a:t>
            </a:r>
          </a:p>
          <a:p>
            <a:pPr marL="0" indent="0">
              <a:buNone/>
            </a:pPr>
            <a:endParaRPr lang="en-US" sz="2800" b="0" dirty="0" smtClean="0">
              <a:solidFill>
                <a:schemeClr val="tx1"/>
              </a:solidFill>
              <a:latin typeface="+mn-lt"/>
            </a:endParaRPr>
          </a:p>
          <a:p>
            <a:pPr lvl="1"/>
            <a:endParaRPr lang="en-US" sz="2400" b="0" dirty="0" smtClean="0">
              <a:solidFill>
                <a:schemeClr val="tx1"/>
              </a:solidFill>
              <a:latin typeface="+mn-lt"/>
            </a:endParaRPr>
          </a:p>
          <a:p>
            <a:endParaRPr lang="en-US" sz="2400" b="0" dirty="0" smtClean="0">
              <a:solidFill>
                <a:schemeClr val="tx1"/>
              </a:solidFill>
              <a:latin typeface="+mn-lt"/>
            </a:endParaRPr>
          </a:p>
        </p:txBody>
      </p:sp>
    </p:spTree>
    <p:extLst>
      <p:ext uri="{BB962C8B-B14F-4D97-AF65-F5344CB8AC3E}">
        <p14:creationId xmlns:p14="http://schemas.microsoft.com/office/powerpoint/2010/main" xmlns="" val="250251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15249</TotalTime>
  <Words>1936</Words>
  <Application>Microsoft Office PowerPoint</Application>
  <PresentationFormat>On-screen Show (4:3)</PresentationFormat>
  <Paragraphs>180</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National Archives and Records Service of South Africa</vt:lpstr>
      <vt:lpstr> PRESENTATION OUTLINE </vt:lpstr>
      <vt:lpstr>1. Purpose of the presentation</vt:lpstr>
      <vt:lpstr>2. Update on projects: NAAIRS </vt:lpstr>
      <vt:lpstr>3. What information can be found  in NAAIRS?  </vt:lpstr>
      <vt:lpstr>4. NAAIRS IMPLEMENTATION PHASES</vt:lpstr>
      <vt:lpstr>The new National Archives website address:</vt:lpstr>
      <vt:lpstr>5. Rivonia Trial Dictabelts</vt:lpstr>
      <vt:lpstr>6.   Digitisation of Percy Yutar papers</vt:lpstr>
      <vt:lpstr>7.  THE ANNUAL ARCHIVES AWARENESS WEEK 2016 </vt:lpstr>
      <vt:lpstr>8. National Archives Awareness Week in Mpumalanga</vt:lpstr>
      <vt:lpstr>9. Oral history conference</vt:lpstr>
      <vt:lpstr>10. Standards on Records Management </vt:lpstr>
      <vt:lpstr>11.  Strengthening good governance : MoU signed with AGSA</vt:lpstr>
      <vt:lpstr>12.  Review of the National ARchives and Records Service of South Africa  Act, 43 of 1996 as amended – process to be followed</vt:lpstr>
      <vt:lpstr>13. National Archives Advisory Council  </vt:lpstr>
      <vt:lpstr>14. National Archives Advisory Council: Provincial Representatives</vt:lpstr>
      <vt:lpstr>15. Feasibility study on  the application for conditional grant for national archival Services </vt:lpstr>
      <vt:lpstr>16. Key challenges highlighted by the FEASIBILITY  report</vt:lpstr>
      <vt:lpstr>17. Recommendations of the FEASIBILITY study </vt:lpstr>
      <vt:lpstr>17. Recommendations of the study (cont.)</vt:lpstr>
      <vt:lpstr>18. 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801</cp:revision>
  <cp:lastPrinted>2016-04-04T13:17:01Z</cp:lastPrinted>
  <dcterms:created xsi:type="dcterms:W3CDTF">2013-11-12T11:39:42Z</dcterms:created>
  <dcterms:modified xsi:type="dcterms:W3CDTF">2016-08-31T09:19:20Z</dcterms:modified>
</cp:coreProperties>
</file>