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442" r:id="rId3"/>
    <p:sldId id="491" r:id="rId4"/>
    <p:sldId id="486" r:id="rId5"/>
    <p:sldId id="487" r:id="rId6"/>
    <p:sldId id="489" r:id="rId7"/>
    <p:sldId id="469" r:id="rId8"/>
    <p:sldId id="485" r:id="rId9"/>
    <p:sldId id="484" r:id="rId10"/>
    <p:sldId id="488" r:id="rId11"/>
    <p:sldId id="477" r:id="rId12"/>
    <p:sldId id="499" r:id="rId13"/>
    <p:sldId id="482" r:id="rId14"/>
    <p:sldId id="492" r:id="rId15"/>
    <p:sldId id="501" r:id="rId16"/>
    <p:sldId id="502" r:id="rId17"/>
    <p:sldId id="503" r:id="rId18"/>
    <p:sldId id="504" r:id="rId19"/>
    <p:sldId id="493" r:id="rId20"/>
    <p:sldId id="495" r:id="rId21"/>
    <p:sldId id="496" r:id="rId22"/>
    <p:sldId id="497" r:id="rId23"/>
    <p:sldId id="498" r:id="rId24"/>
    <p:sldId id="417" r:id="rId25"/>
    <p:sldId id="500" r:id="rId26"/>
  </p:sldIdLst>
  <p:sldSz cx="9144000" cy="6858000" type="screen4x3"/>
  <p:notesSz cx="6794500" cy="9931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hard Booyse" initials="GB" lastIdx="14" clrIdx="0">
    <p:extLst/>
  </p:cmAuthor>
  <p:cmAuthor id="2" name="Vernon John" initials="VJ"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a:srgbClr val="CCFFCC"/>
    <a:srgbClr val="99CCFF"/>
    <a:srgbClr val="00FF99"/>
    <a:srgbClr val="FF9900"/>
    <a:srgbClr val="66FF33"/>
    <a:srgbClr val="008000"/>
    <a:srgbClr val="66FFFF"/>
    <a:srgbClr val="66CCFF"/>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13" autoAdjust="0"/>
    <p:restoredTop sz="93651" autoAdjust="0"/>
  </p:normalViewPr>
  <p:slideViewPr>
    <p:cSldViewPr>
      <p:cViewPr varScale="1">
        <p:scale>
          <a:sx n="109" d="100"/>
          <a:sy n="109" d="100"/>
        </p:scale>
        <p:origin x="-1674" y="-78"/>
      </p:cViewPr>
      <p:guideLst>
        <p:guide orient="horz" pos="2160"/>
        <p:guide pos="2880"/>
      </p:guideLst>
    </p:cSldViewPr>
  </p:slideViewPr>
  <p:outlineViewPr>
    <p:cViewPr>
      <p:scale>
        <a:sx n="33" d="100"/>
        <a:sy n="33" d="100"/>
      </p:scale>
      <p:origin x="0" y="-954"/>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0" d="100"/>
          <a:sy n="80" d="100"/>
        </p:scale>
        <p:origin x="3936" y="10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4D4B4825-2BDE-4148-8234-F1E0CAF16566}" type="datetimeFigureOut">
              <a:rPr lang="en-ZA" smtClean="0"/>
              <a:pPr/>
              <a:t>2016/09/01</a:t>
            </a:fld>
            <a:endParaRPr lang="en-ZA" dirty="0"/>
          </a:p>
        </p:txBody>
      </p:sp>
      <p:sp>
        <p:nvSpPr>
          <p:cNvPr id="4" name="Footer Placeholder 3"/>
          <p:cNvSpPr>
            <a:spLocks noGrp="1"/>
          </p:cNvSpPr>
          <p:nvPr>
            <p:ph type="ftr" sz="quarter" idx="2"/>
          </p:nvPr>
        </p:nvSpPr>
        <p:spPr>
          <a:xfrm>
            <a:off x="1" y="9433106"/>
            <a:ext cx="2944283" cy="496570"/>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1CAC16C0-5800-4903-9C51-D2B2770CFF75}" type="slidenum">
              <a:rPr lang="en-ZA" smtClean="0"/>
              <a:pPr/>
              <a:t>‹#›</a:t>
            </a:fld>
            <a:endParaRPr lang="en-ZA" dirty="0"/>
          </a:p>
        </p:txBody>
      </p:sp>
    </p:spTree>
    <p:extLst>
      <p:ext uri="{BB962C8B-B14F-4D97-AF65-F5344CB8AC3E}">
        <p14:creationId xmlns:p14="http://schemas.microsoft.com/office/powerpoint/2010/main" xmlns="" val="1020244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075" name="Rectangle 3"/>
          <p:cNvSpPr>
            <a:spLocks noGrp="1" noChangeArrowheads="1"/>
          </p:cNvSpPr>
          <p:nvPr>
            <p:ph type="dt" idx="1"/>
          </p:nvPr>
        </p:nvSpPr>
        <p:spPr bwMode="auto">
          <a:xfrm>
            <a:off x="3848645"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3076"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79450" y="4717415"/>
            <a:ext cx="5435600" cy="44691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1"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3079" name="Rectangle 7"/>
          <p:cNvSpPr>
            <a:spLocks noGrp="1" noChangeArrowheads="1"/>
          </p:cNvSpPr>
          <p:nvPr>
            <p:ph type="sldNum" sz="quarter" idx="5"/>
          </p:nvPr>
        </p:nvSpPr>
        <p:spPr bwMode="auto">
          <a:xfrm>
            <a:off x="3848645"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B60B5D4-0788-4A1C-BED7-214E491DCA61}" type="slidenum">
              <a:rPr lang="en-US"/>
              <a:pPr/>
              <a:t>‹#›</a:t>
            </a:fld>
            <a:endParaRPr lang="en-US" dirty="0"/>
          </a:p>
        </p:txBody>
      </p:sp>
    </p:spTree>
    <p:extLst>
      <p:ext uri="{BB962C8B-B14F-4D97-AF65-F5344CB8AC3E}">
        <p14:creationId xmlns:p14="http://schemas.microsoft.com/office/powerpoint/2010/main" xmlns="" val="30518256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E9049B-23E6-401F-BE86-B34FB1B042DA}" type="slidenum">
              <a:rPr lang="en-US"/>
              <a:pPr/>
              <a:t>1</a:t>
            </a:fld>
            <a:endParaRPr lang="en-US" dirty="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1470565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B60B5D4-0788-4A1C-BED7-214E491DCA61}" type="slidenum">
              <a:rPr lang="en-US" smtClean="0"/>
              <a:pPr/>
              <a:t>10</a:t>
            </a:fld>
            <a:endParaRPr lang="en-US" dirty="0"/>
          </a:p>
        </p:txBody>
      </p:sp>
    </p:spTree>
    <p:extLst>
      <p:ext uri="{BB962C8B-B14F-4D97-AF65-F5344CB8AC3E}">
        <p14:creationId xmlns:p14="http://schemas.microsoft.com/office/powerpoint/2010/main" xmlns="" val="2866204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8D315A-03CD-4271-BAF1-A2AFC5CAA479}" type="slidenum">
              <a:rPr lang="en-US"/>
              <a:pPr/>
              <a:t>24</a:t>
            </a:fld>
            <a:endParaRPr lang="en-US" dirty="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1878900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348038" y="2693988"/>
            <a:ext cx="5473700" cy="1470025"/>
          </a:xfrm>
          <a:prstGeom prst="rect">
            <a:avLst/>
          </a:prstGeom>
          <a:noFill/>
          <a:ln>
            <a:miter lim="800000"/>
          </a:ln>
        </p:spPr>
        <p:txBody>
          <a:bodyPr/>
          <a:lstStyle>
            <a:lvl1pPr algn="ctr">
              <a:defRPr b="1"/>
            </a:lvl1pPr>
          </a:lstStyle>
          <a:p>
            <a:r>
              <a:rPr lang="en-US" smtClean="0"/>
              <a:t>Click to edit Master title style</a:t>
            </a:r>
            <a:endParaRPr lang="en-US"/>
          </a:p>
        </p:txBody>
      </p:sp>
      <p:sp>
        <p:nvSpPr>
          <p:cNvPr id="5123" name="Rectangle 3"/>
          <p:cNvSpPr>
            <a:spLocks noGrp="1" noChangeArrowheads="1"/>
          </p:cNvSpPr>
          <p:nvPr>
            <p:ph type="subTitle" idx="1"/>
          </p:nvPr>
        </p:nvSpPr>
        <p:spPr>
          <a:xfrm>
            <a:off x="2124075" y="4484688"/>
            <a:ext cx="4895850" cy="1681162"/>
          </a:xfrm>
        </p:spPr>
        <p:txBody>
          <a:bodyPr/>
          <a:lstStyle>
            <a:lvl1pPr marL="0" indent="0" algn="ctr">
              <a:buFont typeface="Wingdings" pitchFamily="2" charset="2"/>
              <a:buNone/>
              <a:defRPr sz="2400"/>
            </a:lvl1pPr>
          </a:lstStyle>
          <a:p>
            <a:r>
              <a:rPr lang="en-US" smtClean="0"/>
              <a:t>Click to edit Master subtitle style</a:t>
            </a:r>
            <a:endParaRPr lang="en-US"/>
          </a:p>
        </p:txBody>
      </p:sp>
    </p:spTree>
  </p:cSld>
  <p:clrMapOvr>
    <a:masterClrMapping/>
  </p:clrMapOvr>
  <p:transition>
    <p:pull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3213" y="333375"/>
            <a:ext cx="7240587" cy="649288"/>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3328D5C-2E50-44EE-968F-ADA2CBB6D110}" type="slidenum">
              <a:rPr lang="en-US"/>
              <a:pPr/>
              <a:t>‹#›</a:t>
            </a:fld>
            <a:endParaRPr lang="en-US" dirty="0"/>
          </a:p>
        </p:txBody>
      </p:sp>
    </p:spTree>
  </p:cSld>
  <p:clrMapOvr>
    <a:masterClrMapping/>
  </p:clrMapOvr>
  <p:transition>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533399"/>
            <a:ext cx="2146300" cy="55927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303213" y="333375"/>
            <a:ext cx="6291262" cy="5792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377CC99-15F4-4D08-BDF4-A8BEFCB0E6B5}" type="slidenum">
              <a:rPr lang="en-US"/>
              <a:pPr/>
              <a:t>‹#›</a:t>
            </a:fld>
            <a:endParaRPr lang="en-US" dirty="0"/>
          </a:p>
        </p:txBody>
      </p:sp>
    </p:spTree>
  </p:cSld>
  <p:clrMapOvr>
    <a:masterClrMapping/>
  </p:clrMapOvr>
  <p:transition>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EC334BD4-DE50-47D0-80AA-3E06F9AB8627}" type="slidenum">
              <a:rPr lang="en-US"/>
              <a:pPr/>
              <a:t>‹#›</a:t>
            </a:fld>
            <a:endParaRPr lang="en-US" dirty="0"/>
          </a:p>
        </p:txBody>
      </p:sp>
    </p:spTree>
  </p:cSld>
  <p:clrMapOvr>
    <a:masterClrMapping/>
  </p:clrMapOvr>
  <p:transition>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0040" y="539496"/>
            <a:ext cx="8617585" cy="649288"/>
          </a:xfr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95330D71-EF7E-4723-8C66-1BEEB7658DD2}" type="slidenum">
              <a:rPr lang="en-US"/>
              <a:pPr/>
              <a:t>‹#›</a:t>
            </a:fld>
            <a:endParaRPr lang="en-US" dirty="0"/>
          </a:p>
        </p:txBody>
      </p:sp>
    </p:spTree>
  </p:cSld>
  <p:clrMapOvr>
    <a:masterClrMapping/>
  </p:clrMapOvr>
  <p:transition>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517EDF3-E358-40C3-AA19-4506FAEC1DDB}" type="slidenum">
              <a:rPr lang="en-US"/>
              <a:pPr/>
              <a:t>‹#›</a:t>
            </a:fld>
            <a:endParaRPr lang="en-US" dirty="0"/>
          </a:p>
        </p:txBody>
      </p:sp>
    </p:spTree>
  </p:cSld>
  <p:clrMapOvr>
    <a:masterClrMapping/>
  </p:clrMapOvr>
  <p:transition>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542924"/>
            <a:ext cx="8613648" cy="649288"/>
          </a:xfrm>
        </p:spPr>
        <p:txBody>
          <a:bodyPr/>
          <a:lstStyle/>
          <a:p>
            <a:r>
              <a:rPr lang="en-US" smtClean="0"/>
              <a:t>Click to edit Master title style</a:t>
            </a:r>
            <a:endParaRPr lang="en-US"/>
          </a:p>
        </p:txBody>
      </p:sp>
      <p:sp>
        <p:nvSpPr>
          <p:cNvPr id="3" name="Content Placeholder 2"/>
          <p:cNvSpPr>
            <a:spLocks noGrp="1"/>
          </p:cNvSpPr>
          <p:nvPr>
            <p:ph idx="1"/>
          </p:nvPr>
        </p:nvSpPr>
        <p:spPr>
          <a:xfrm>
            <a:off x="323850" y="1447800"/>
            <a:ext cx="8569325" cy="4678362"/>
          </a:xfrm>
        </p:spPr>
        <p:txBody>
          <a:bodyPr>
            <a:normAutofit/>
          </a:bodyPr>
          <a:lstStyle>
            <a:lvl1pPr marL="457200" indent="-457200">
              <a:spcBef>
                <a:spcPts val="600"/>
              </a:spcBef>
              <a:spcAft>
                <a:spcPts val="600"/>
              </a:spcAft>
              <a:buFont typeface="Wingdings" panose="05000000000000000000" pitchFamily="2" charset="2"/>
              <a:buChar char="§"/>
              <a:defRPr/>
            </a:lvl1pPr>
            <a:lvl2pPr marL="914400" indent="-457200">
              <a:spcBef>
                <a:spcPts val="600"/>
              </a:spcBef>
              <a:spcAft>
                <a:spcPts val="600"/>
              </a:spcAft>
              <a:buSzPct val="85000"/>
              <a:buFont typeface="Wingdings" panose="05000000000000000000" pitchFamily="2" charset="2"/>
              <a:buChar char="è"/>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DC078BB0-5067-4834-9D1C-6DF1A940AB1D}" type="slidenum">
              <a:rPr lang="en-US"/>
              <a:pPr/>
              <a:t>‹#›</a:t>
            </a:fld>
            <a:endParaRPr lang="en-US" dirty="0"/>
          </a:p>
        </p:txBody>
      </p:sp>
    </p:spTree>
  </p:cSld>
  <p:clrMapOvr>
    <a:masterClrMapping/>
  </p:clrMapOvr>
  <p:transition>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0040" y="539496"/>
            <a:ext cx="8589962" cy="64928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1444752"/>
            <a:ext cx="4208463" cy="4681411"/>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a:defRPr lang="en-US" smtClean="0"/>
            </a:lvl1pPr>
            <a:lvl2pPr>
              <a:defRPr lang="en-US" smtClean="0"/>
            </a:lvl2pPr>
            <a:lvl3pPr>
              <a:defRPr lang="en-US" smtClean="0"/>
            </a:lvl3pPr>
            <a:lvl4pPr>
              <a:defRPr lang="en-US" smtClean="0"/>
            </a:lvl4pPr>
            <a:lvl5pPr>
              <a:defRPr lang="en-US"/>
            </a:lvl5pPr>
          </a:lstStyle>
          <a:p>
            <a:pPr marL="457200" lvl="0" indent="-457200">
              <a:buChar char="§"/>
            </a:pPr>
            <a:r>
              <a:rPr lang="en-US" dirty="0" smtClean="0"/>
              <a:t>Click to edit Master text styles</a:t>
            </a:r>
          </a:p>
          <a:p>
            <a:pPr marL="914400" lvl="1" indent="-457200">
              <a:buSzPct val="85000"/>
              <a:buChar char="è"/>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4713" y="1444751"/>
            <a:ext cx="4208462" cy="4681411"/>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a:defRPr lang="en-US" smtClean="0"/>
            </a:lvl1pPr>
            <a:lvl2pPr>
              <a:defRPr lang="en-US" smtClean="0"/>
            </a:lvl2pPr>
            <a:lvl3pPr>
              <a:defRPr lang="en-US" smtClean="0"/>
            </a:lvl3pPr>
            <a:lvl4pPr>
              <a:defRPr lang="en-US" smtClean="0"/>
            </a:lvl4pPr>
            <a:lvl5pPr>
              <a:defRPr lang="en-US"/>
            </a:lvl5pPr>
          </a:lstStyle>
          <a:p>
            <a:pPr marL="457200" lvl="0" indent="-457200">
              <a:buChar char="§"/>
            </a:pPr>
            <a:r>
              <a:rPr lang="en-US" smtClean="0"/>
              <a:t>Click to edit Master text styles</a:t>
            </a:r>
          </a:p>
          <a:p>
            <a:pPr marL="914400" lvl="1" indent="-457200">
              <a:buSzPct val="85000"/>
              <a:buChar char="è"/>
            </a:pPr>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1724F518-B01E-4916-A629-BC35656145C9}" type="slidenum">
              <a:rPr lang="en-US"/>
              <a:pPr/>
              <a:t>‹#›</a:t>
            </a:fld>
            <a:endParaRPr lang="en-US" dirty="0"/>
          </a:p>
        </p:txBody>
      </p:sp>
    </p:spTree>
  </p:cSld>
  <p:clrMapOvr>
    <a:masterClrMapping/>
  </p:clrMapOvr>
  <p:transition>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0039" y="539496"/>
            <a:ext cx="8617586" cy="64922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20040" y="1444752"/>
            <a:ext cx="4040188" cy="639762"/>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20040" y="2119150"/>
            <a:ext cx="4040188" cy="3951288"/>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a:defRPr lang="en-US" smtClean="0"/>
            </a:lvl1pPr>
            <a:lvl2pPr>
              <a:defRPr lang="en-US" smtClean="0"/>
            </a:lvl2pPr>
            <a:lvl3pPr>
              <a:defRPr lang="en-US" smtClean="0"/>
            </a:lvl3pPr>
            <a:lvl4pPr>
              <a:defRPr lang="en-US" smtClean="0"/>
            </a:lvl4pPr>
            <a:lvl5pPr>
              <a:defRPr lang="en-US"/>
            </a:lvl5pPr>
          </a:lstStyle>
          <a:p>
            <a:pPr marL="457200" lvl="0" indent="-457200">
              <a:buChar char="§"/>
            </a:pPr>
            <a:r>
              <a:rPr lang="en-US" smtClean="0"/>
              <a:t>Click to edit Master text styles</a:t>
            </a:r>
          </a:p>
          <a:p>
            <a:pPr marL="914400" lvl="1" indent="-457200">
              <a:buSzPct val="85000"/>
              <a:buChar char="è"/>
            </a:pPr>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3832"/>
            <a:ext cx="4041775" cy="639762"/>
          </a:xfrm>
        </p:spPr>
        <p:txBody>
          <a:bodyPr anchor="b">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4" y="2083594"/>
            <a:ext cx="4041775" cy="3951288"/>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a:defRPr lang="en-US" smtClean="0"/>
            </a:lvl1pPr>
            <a:lvl2pPr>
              <a:defRPr lang="en-US" smtClean="0"/>
            </a:lvl2pPr>
            <a:lvl3pPr>
              <a:defRPr lang="en-US" smtClean="0"/>
            </a:lvl3pPr>
            <a:lvl4pPr>
              <a:defRPr lang="en-US" smtClean="0"/>
            </a:lvl4pPr>
            <a:lvl5pPr>
              <a:defRPr lang="en-US"/>
            </a:lvl5pPr>
          </a:lstStyle>
          <a:p>
            <a:pPr marL="457200" lvl="0" indent="-457200">
              <a:buChar char="§"/>
            </a:pPr>
            <a:r>
              <a:rPr lang="en-US" smtClean="0"/>
              <a:t>Click to edit Master text styles</a:t>
            </a:r>
          </a:p>
          <a:p>
            <a:pPr marL="914400" lvl="1" indent="-457200">
              <a:buSzPct val="85000"/>
              <a:buChar char="è"/>
            </a:pPr>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6523B3D7-7310-432C-B65F-1312FB346208}" type="slidenum">
              <a:rPr lang="en-US"/>
              <a:pPr/>
              <a:t>‹#›</a:t>
            </a:fld>
            <a:endParaRPr lang="en-US" dirty="0"/>
          </a:p>
        </p:txBody>
      </p:sp>
    </p:spTree>
  </p:cSld>
  <p:clrMapOvr>
    <a:masterClrMapping/>
  </p:clrMapOvr>
  <p:transition>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008313" cy="762000"/>
          </a:xfrm>
        </p:spPr>
        <p:txBody>
          <a:bodyPr anchor="ctr" anchorCtr="0"/>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33400"/>
            <a:ext cx="5111750" cy="5592763"/>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a:defRPr lang="en-US" smtClean="0"/>
            </a:lvl1pPr>
            <a:lvl2pPr>
              <a:defRPr lang="en-US" smtClean="0"/>
            </a:lvl2pPr>
            <a:lvl3pPr>
              <a:defRPr lang="en-US" smtClean="0"/>
            </a:lvl3pPr>
            <a:lvl4pPr>
              <a:defRPr lang="en-US" smtClean="0"/>
            </a:lvl4pPr>
            <a:lvl5pPr>
              <a:defRPr lang="en-US"/>
            </a:lvl5pPr>
          </a:lstStyle>
          <a:p>
            <a:pPr marL="457200" lvl="0" indent="-457200">
              <a:buChar char="§"/>
            </a:pPr>
            <a:r>
              <a:rPr lang="en-US" smtClean="0"/>
              <a:t>Click to edit Master text styles</a:t>
            </a:r>
          </a:p>
          <a:p>
            <a:pPr marL="914400" lvl="1" indent="-457200">
              <a:buSzPct val="85000"/>
              <a:buChar char="è"/>
            </a:pPr>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22F5AC1-1145-4D0B-9278-1440F4E6D861}" type="slidenum">
              <a:rPr lang="en-US"/>
              <a:pPr/>
              <a:t>‹#›</a:t>
            </a:fld>
            <a:endParaRPr lang="en-US" dirty="0"/>
          </a:p>
        </p:txBody>
      </p:sp>
    </p:spTree>
  </p:cSld>
  <p:clrMapOvr>
    <a:masterClrMapping/>
  </p:clrMapOvr>
  <p:transition>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2D76662-6C08-4198-A1BF-6857E76691C3}" type="slidenum">
              <a:rPr lang="en-US"/>
              <a:pPr/>
              <a:t>‹#›</a:t>
            </a:fld>
            <a:endParaRPr lang="en-US" dirty="0"/>
          </a:p>
        </p:txBody>
      </p:sp>
    </p:spTree>
  </p:cSld>
  <p:clrMapOvr>
    <a:masterClrMapping/>
  </p:clrMapOvr>
  <p:transition>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AutoShape 2"/>
          <p:cNvSpPr>
            <a:spLocks noGrp="1" noChangeArrowheads="1"/>
          </p:cNvSpPr>
          <p:nvPr>
            <p:ph type="title"/>
          </p:nvPr>
        </p:nvSpPr>
        <p:spPr bwMode="auto">
          <a:xfrm>
            <a:off x="320040" y="506596"/>
            <a:ext cx="8573135" cy="715089"/>
          </a:xfrm>
          <a:prstGeom prst="roundRect">
            <a:avLst>
              <a:gd name="adj" fmla="val 16667"/>
            </a:avLst>
          </a:prstGeom>
          <a:solidFill>
            <a:srgbClr val="FFFFFF">
              <a:alpha val="70000"/>
            </a:srgbClr>
          </a:solidFill>
          <a:ln w="9525">
            <a:noFill/>
            <a:round/>
            <a:headEnd/>
            <a:tailEnd/>
          </a:ln>
          <a:effectLst/>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323850" y="1444752"/>
            <a:ext cx="8569325" cy="4857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457200" lvl="0" indent="-457200">
              <a:buChar char="§"/>
            </a:pPr>
            <a:r>
              <a:rPr lang="en-US" dirty="0" smtClean="0"/>
              <a:t>Click to edit Master text styles</a:t>
            </a:r>
          </a:p>
          <a:p>
            <a:pPr marL="914400" lvl="1" indent="-457200">
              <a:buSzPct val="85000"/>
              <a:buChar char="è"/>
            </a:pPr>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6804025"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solidFill>
                  <a:schemeClr val="bg1"/>
                </a:solidFill>
              </a:defRPr>
            </a:lvl1pPr>
          </a:lstStyle>
          <a:p>
            <a:fld id="{95B58BAA-F777-4712-B01C-397E562742BE}"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5" r:id="rId4"/>
    <p:sldLayoutId id="2147483650" r:id="rId5"/>
    <p:sldLayoutId id="2147483652" r:id="rId6"/>
    <p:sldLayoutId id="2147483653" r:id="rId7"/>
    <p:sldLayoutId id="2147483656" r:id="rId8"/>
    <p:sldLayoutId id="2147483657" r:id="rId9"/>
    <p:sldLayoutId id="2147483658" r:id="rId10"/>
    <p:sldLayoutId id="2147483659" r:id="rId11"/>
  </p:sldLayoutIdLst>
  <p:transition>
    <p:pull dir="rd"/>
  </p:transition>
  <p:timing>
    <p:tnLst>
      <p:par>
        <p:cTn id="1" dur="indefinite" restart="never" nodeType="tmRoot"/>
      </p:par>
    </p:tnLst>
  </p:timing>
  <p:hf hdr="0" dt="0"/>
  <p:txStyles>
    <p:titleStyle>
      <a:lvl1pPr algn="l" rtl="0" eaLnBrk="1" fontAlgn="base" hangingPunct="1">
        <a:spcBef>
          <a:spcPct val="0"/>
        </a:spcBef>
        <a:spcAft>
          <a:spcPct val="0"/>
        </a:spcAft>
        <a:defRPr sz="3600" b="1">
          <a:solidFill>
            <a:srgbClr val="000099"/>
          </a:solidFill>
          <a:latin typeface="+mj-lt"/>
          <a:ea typeface="+mj-ea"/>
          <a:cs typeface="+mj-cs"/>
        </a:defRPr>
      </a:lvl1pPr>
      <a:lvl2pPr algn="l" rtl="0" eaLnBrk="1" fontAlgn="base" hangingPunct="1">
        <a:spcBef>
          <a:spcPct val="0"/>
        </a:spcBef>
        <a:spcAft>
          <a:spcPct val="0"/>
        </a:spcAft>
        <a:defRPr sz="3600">
          <a:solidFill>
            <a:srgbClr val="000099"/>
          </a:solidFill>
          <a:latin typeface="Arial" charset="0"/>
        </a:defRPr>
      </a:lvl2pPr>
      <a:lvl3pPr algn="l" rtl="0" eaLnBrk="1" fontAlgn="base" hangingPunct="1">
        <a:spcBef>
          <a:spcPct val="0"/>
        </a:spcBef>
        <a:spcAft>
          <a:spcPct val="0"/>
        </a:spcAft>
        <a:defRPr sz="3600">
          <a:solidFill>
            <a:srgbClr val="000099"/>
          </a:solidFill>
          <a:latin typeface="Arial" charset="0"/>
        </a:defRPr>
      </a:lvl3pPr>
      <a:lvl4pPr algn="l" rtl="0" eaLnBrk="1" fontAlgn="base" hangingPunct="1">
        <a:spcBef>
          <a:spcPct val="0"/>
        </a:spcBef>
        <a:spcAft>
          <a:spcPct val="0"/>
        </a:spcAft>
        <a:defRPr sz="3600">
          <a:solidFill>
            <a:srgbClr val="000099"/>
          </a:solidFill>
          <a:latin typeface="Arial" charset="0"/>
        </a:defRPr>
      </a:lvl4pPr>
      <a:lvl5pPr algn="l" rtl="0" eaLnBrk="1" fontAlgn="base" hangingPunct="1">
        <a:spcBef>
          <a:spcPct val="0"/>
        </a:spcBef>
        <a:spcAft>
          <a:spcPct val="0"/>
        </a:spcAft>
        <a:defRPr sz="3600">
          <a:solidFill>
            <a:srgbClr val="000099"/>
          </a:solidFill>
          <a:latin typeface="Arial" charset="0"/>
        </a:defRPr>
      </a:lvl5pPr>
      <a:lvl6pPr marL="457200" algn="l" rtl="0" eaLnBrk="1" fontAlgn="base" hangingPunct="1">
        <a:spcBef>
          <a:spcPct val="0"/>
        </a:spcBef>
        <a:spcAft>
          <a:spcPct val="0"/>
        </a:spcAft>
        <a:defRPr sz="3600">
          <a:solidFill>
            <a:srgbClr val="000099"/>
          </a:solidFill>
          <a:latin typeface="Arial" charset="0"/>
        </a:defRPr>
      </a:lvl6pPr>
      <a:lvl7pPr marL="914400" algn="l" rtl="0" eaLnBrk="1" fontAlgn="base" hangingPunct="1">
        <a:spcBef>
          <a:spcPct val="0"/>
        </a:spcBef>
        <a:spcAft>
          <a:spcPct val="0"/>
        </a:spcAft>
        <a:defRPr sz="3600">
          <a:solidFill>
            <a:srgbClr val="000099"/>
          </a:solidFill>
          <a:latin typeface="Arial" charset="0"/>
        </a:defRPr>
      </a:lvl7pPr>
      <a:lvl8pPr marL="1371600" algn="l" rtl="0" eaLnBrk="1" fontAlgn="base" hangingPunct="1">
        <a:spcBef>
          <a:spcPct val="0"/>
        </a:spcBef>
        <a:spcAft>
          <a:spcPct val="0"/>
        </a:spcAft>
        <a:defRPr sz="3600">
          <a:solidFill>
            <a:srgbClr val="000099"/>
          </a:solidFill>
          <a:latin typeface="Arial" charset="0"/>
        </a:defRPr>
      </a:lvl8pPr>
      <a:lvl9pPr marL="1828800" algn="l" rtl="0" eaLnBrk="1" fontAlgn="base" hangingPunct="1">
        <a:spcBef>
          <a:spcPct val="0"/>
        </a:spcBef>
        <a:spcAft>
          <a:spcPct val="0"/>
        </a:spcAft>
        <a:defRPr sz="3600">
          <a:solidFill>
            <a:srgbClr val="000099"/>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v"/>
        <a:defRPr lang="en-US" sz="2400" smtClean="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Ø"/>
        <a:defRPr lang="en-US" sz="2000" smtClean="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
        <a:defRPr lang="en-US" sz="2000" smtClean="0">
          <a:solidFill>
            <a:schemeClr val="tx1"/>
          </a:solidFill>
          <a:latin typeface="+mn-lt"/>
        </a:defRPr>
      </a:lvl3pPr>
      <a:lvl4pPr marL="1600200" indent="-228600" algn="l" rtl="0" eaLnBrk="1" fontAlgn="base" hangingPunct="1">
        <a:spcBef>
          <a:spcPct val="20000"/>
        </a:spcBef>
        <a:spcAft>
          <a:spcPct val="0"/>
        </a:spcAft>
        <a:buChar char="•"/>
        <a:defRPr lang="en-US" smtClean="0">
          <a:solidFill>
            <a:schemeClr val="tx1"/>
          </a:solidFill>
          <a:latin typeface="+mn-lt"/>
        </a:defRPr>
      </a:lvl4pPr>
      <a:lvl5pPr marL="2057400" indent="-228600" algn="l" rtl="0" eaLnBrk="1" fontAlgn="base" hangingPunct="1">
        <a:spcBef>
          <a:spcPct val="20000"/>
        </a:spcBef>
        <a:spcAft>
          <a:spcPct val="0"/>
        </a:spcAft>
        <a:buChar char="»"/>
        <a:defRPr lang="en-US" smtClean="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594100" y="2617788"/>
            <a:ext cx="5321300" cy="1725612"/>
          </a:xfrm>
        </p:spPr>
        <p:txBody>
          <a:bodyPr anchor="t">
            <a:noAutofit/>
          </a:bodyPr>
          <a:lstStyle/>
          <a:p>
            <a:r>
              <a:rPr lang="en-US" sz="2800" dirty="0" smtClean="0"/>
              <a:t>Progress Update on the Elimination of NC(V) Certificate Backlog</a:t>
            </a:r>
            <a:br>
              <a:rPr lang="en-US" sz="2800" dirty="0" smtClean="0"/>
            </a:br>
            <a:r>
              <a:rPr lang="en-US" sz="2800" dirty="0" smtClean="0"/>
              <a:t>(200711-201503)</a:t>
            </a:r>
            <a:endParaRPr lang="en-US" sz="2800" dirty="0"/>
          </a:p>
        </p:txBody>
      </p:sp>
      <p:sp>
        <p:nvSpPr>
          <p:cNvPr id="2051" name="Rectangle 3"/>
          <p:cNvSpPr>
            <a:spLocks noGrp="1" noChangeArrowheads="1"/>
          </p:cNvSpPr>
          <p:nvPr>
            <p:ph type="subTitle" idx="1"/>
          </p:nvPr>
        </p:nvSpPr>
        <p:spPr>
          <a:xfrm>
            <a:off x="3594100" y="4495800"/>
            <a:ext cx="4895850" cy="1447800"/>
          </a:xfrm>
        </p:spPr>
        <p:txBody>
          <a:bodyPr>
            <a:noAutofit/>
          </a:bodyPr>
          <a:lstStyle/>
          <a:p>
            <a:pPr>
              <a:lnSpc>
                <a:spcPct val="90000"/>
              </a:lnSpc>
            </a:pPr>
            <a:r>
              <a:rPr lang="en-US" sz="1800" b="1" dirty="0"/>
              <a:t>t</a:t>
            </a:r>
            <a:r>
              <a:rPr lang="en-US" sz="1800" b="1" dirty="0" smtClean="0"/>
              <a:t>o </a:t>
            </a:r>
          </a:p>
          <a:p>
            <a:pPr>
              <a:lnSpc>
                <a:spcPct val="90000"/>
              </a:lnSpc>
            </a:pPr>
            <a:endParaRPr lang="en-US" sz="1800" b="1" dirty="0" smtClean="0"/>
          </a:p>
          <a:p>
            <a:pPr>
              <a:lnSpc>
                <a:spcPct val="90000"/>
              </a:lnSpc>
            </a:pPr>
            <a:r>
              <a:rPr lang="en-US" sz="1800" b="1" dirty="0" smtClean="0"/>
              <a:t>PCHET</a:t>
            </a:r>
            <a:endParaRPr lang="en-US" sz="1800" b="1" dirty="0"/>
          </a:p>
          <a:p>
            <a:pPr algn="l">
              <a:lnSpc>
                <a:spcPct val="90000"/>
              </a:lnSpc>
            </a:pPr>
            <a:endParaRPr lang="en-US" sz="1800" dirty="0"/>
          </a:p>
          <a:p>
            <a:pPr algn="l">
              <a:lnSpc>
                <a:spcPct val="90000"/>
              </a:lnSpc>
            </a:pPr>
            <a:r>
              <a:rPr lang="en-US" sz="1600" dirty="0" smtClean="0"/>
              <a:t>31 August 2016</a:t>
            </a:r>
            <a:endParaRPr lang="en-US" sz="1600" dirty="0"/>
          </a:p>
        </p:txBody>
      </p:sp>
    </p:spTree>
  </p:cSld>
  <p:clrMapOvr>
    <a:masterClrMapping/>
  </p:clrMapOvr>
  <p:transition>
    <p:pull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000" dirty="0" smtClean="0"/>
              <a:t>Breakdown of Error 1812</a:t>
            </a:r>
            <a:endParaRPr lang="en-ZA" sz="2000" dirty="0"/>
          </a:p>
        </p:txBody>
      </p:sp>
      <p:sp>
        <p:nvSpPr>
          <p:cNvPr id="3" name="Slide Number Placeholder 2"/>
          <p:cNvSpPr>
            <a:spLocks noGrp="1"/>
          </p:cNvSpPr>
          <p:nvPr>
            <p:ph type="sldNum" sz="quarter" idx="10"/>
          </p:nvPr>
        </p:nvSpPr>
        <p:spPr/>
        <p:txBody>
          <a:bodyPr/>
          <a:lstStyle/>
          <a:p>
            <a:fld id="{95330D71-EF7E-4723-8C66-1BEEB7658DD2}" type="slidenum">
              <a:rPr lang="en-US" smtClean="0"/>
              <a:pPr/>
              <a:t>10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729427534"/>
              </p:ext>
            </p:extLst>
          </p:nvPr>
        </p:nvGraphicFramePr>
        <p:xfrm>
          <a:off x="1676400" y="1295400"/>
          <a:ext cx="5813460" cy="4857762"/>
        </p:xfrm>
        <a:graphic>
          <a:graphicData uri="http://schemas.openxmlformats.org/drawingml/2006/table">
            <a:tbl>
              <a:tblPr/>
              <a:tblGrid>
                <a:gridCol w="4583062">
                  <a:extLst>
                    <a:ext uri="{9D8B030D-6E8A-4147-A177-3AD203B41FA5}">
                      <a16:colId xmlns="" xmlns:a16="http://schemas.microsoft.com/office/drawing/2014/main" val="20000"/>
                    </a:ext>
                  </a:extLst>
                </a:gridCol>
                <a:gridCol w="615199">
                  <a:extLst>
                    <a:ext uri="{9D8B030D-6E8A-4147-A177-3AD203B41FA5}">
                      <a16:colId xmlns="" xmlns:a16="http://schemas.microsoft.com/office/drawing/2014/main" val="20001"/>
                    </a:ext>
                  </a:extLst>
                </a:gridCol>
                <a:gridCol w="615199">
                  <a:extLst>
                    <a:ext uri="{9D8B030D-6E8A-4147-A177-3AD203B41FA5}">
                      <a16:colId xmlns="" xmlns:a16="http://schemas.microsoft.com/office/drawing/2014/main" val="20002"/>
                    </a:ext>
                  </a:extLst>
                </a:gridCol>
              </a:tblGrid>
              <a:tr h="156702">
                <a:tc>
                  <a:txBody>
                    <a:bodyPr/>
                    <a:lstStyle/>
                    <a:p>
                      <a:pPr algn="just" rtl="0" fontAlgn="ctr"/>
                      <a:r>
                        <a:rPr lang="en-ZA" sz="900" b="1" i="0" u="none" strike="noStrike">
                          <a:solidFill>
                            <a:srgbClr val="000000"/>
                          </a:solidFill>
                          <a:effectLst/>
                          <a:latin typeface="Verdana"/>
                        </a:rPr>
                        <a:t>Error</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ZA" sz="900" b="1" i="0" u="none" strike="noStrike">
                          <a:solidFill>
                            <a:srgbClr val="000000"/>
                          </a:solidFill>
                          <a:effectLst/>
                          <a:latin typeface="Verdana"/>
                        </a:rPr>
                        <a:t>09Sep15</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ZA" sz="900" b="1" i="0" u="none" strike="noStrike">
                          <a:solidFill>
                            <a:srgbClr val="000000"/>
                          </a:solidFill>
                          <a:effectLst/>
                          <a:latin typeface="Verdana"/>
                        </a:rPr>
                        <a:t>27Aug16</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 xmlns:a16="http://schemas.microsoft.com/office/drawing/2014/main" val="10000"/>
                  </a:ext>
                </a:extLst>
              </a:tr>
              <a:tr h="156702">
                <a:tc>
                  <a:txBody>
                    <a:bodyPr/>
                    <a:lstStyle/>
                    <a:p>
                      <a:pPr algn="just" rtl="0" fontAlgn="ctr"/>
                      <a:r>
                        <a:rPr lang="en-ZA" sz="900" b="0" i="0" u="none" strike="noStrike">
                          <a:solidFill>
                            <a:srgbClr val="000000"/>
                          </a:solidFill>
                          <a:effectLst/>
                          <a:latin typeface="Verdana"/>
                        </a:rPr>
                        <a:t> 1 - Re-marking in process</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406</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Verdana"/>
                        </a:rPr>
                        <a:t> </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56702">
                <a:tc>
                  <a:txBody>
                    <a:bodyPr/>
                    <a:lstStyle/>
                    <a:p>
                      <a:pPr algn="just" rtl="0" fontAlgn="ctr"/>
                      <a:r>
                        <a:rPr lang="en-ZA" sz="900" b="0" i="0" u="none" strike="noStrike">
                          <a:solidFill>
                            <a:srgbClr val="000000"/>
                          </a:solidFill>
                          <a:effectLst/>
                          <a:latin typeface="Verdana"/>
                        </a:rPr>
                        <a:t> 2 - Re-checking in process</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49</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Verdana"/>
                        </a:rPr>
                        <a:t> </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56702">
                <a:tc>
                  <a:txBody>
                    <a:bodyPr/>
                    <a:lstStyle/>
                    <a:p>
                      <a:pPr algn="just" rtl="0" fontAlgn="ctr"/>
                      <a:r>
                        <a:rPr lang="en-ZA" sz="900" b="0" i="0" u="none" strike="noStrike">
                          <a:solidFill>
                            <a:srgbClr val="000000"/>
                          </a:solidFill>
                          <a:effectLst/>
                          <a:latin typeface="Verdana"/>
                        </a:rPr>
                        <a:t> 4 - Invalid character(s) in first name(s)</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1 433</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 </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56702">
                <a:tc>
                  <a:txBody>
                    <a:bodyPr/>
                    <a:lstStyle/>
                    <a:p>
                      <a:pPr algn="just" rtl="0" fontAlgn="ctr"/>
                      <a:r>
                        <a:rPr lang="en-ZA" sz="900" b="0" i="0" u="none" strike="noStrike">
                          <a:solidFill>
                            <a:srgbClr val="000000"/>
                          </a:solidFill>
                          <a:effectLst/>
                          <a:latin typeface="Verdana"/>
                        </a:rPr>
                        <a:t> 5 - Invalid character(s) in surname</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237</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Verdana"/>
                        </a:rPr>
                        <a:t> </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56702">
                <a:tc>
                  <a:txBody>
                    <a:bodyPr/>
                    <a:lstStyle/>
                    <a:p>
                      <a:pPr algn="just" rtl="0" fontAlgn="ctr"/>
                      <a:r>
                        <a:rPr lang="en-ZA" sz="900" b="0" i="0" u="none" strike="noStrike">
                          <a:solidFill>
                            <a:srgbClr val="000000"/>
                          </a:solidFill>
                          <a:effectLst/>
                          <a:latin typeface="Verdana"/>
                        </a:rPr>
                        <a:t> 6 - Initials outstanding</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178</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Verdana"/>
                        </a:rPr>
                        <a:t> </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156702">
                <a:tc>
                  <a:txBody>
                    <a:bodyPr/>
                    <a:lstStyle/>
                    <a:p>
                      <a:pPr algn="just" rtl="0" fontAlgn="ctr"/>
                      <a:r>
                        <a:rPr lang="en-ZA" sz="900" b="0" i="0" u="none" strike="noStrike">
                          <a:solidFill>
                            <a:srgbClr val="000000"/>
                          </a:solidFill>
                          <a:effectLst/>
                          <a:latin typeface="Verdana"/>
                        </a:rPr>
                        <a:t> 8 - Result for exam withheld - Irregularity in process</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5182</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 </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156702">
                <a:tc>
                  <a:txBody>
                    <a:bodyPr/>
                    <a:lstStyle/>
                    <a:p>
                      <a:pPr algn="just" rtl="0" fontAlgn="ctr"/>
                      <a:r>
                        <a:rPr lang="en-ZA" sz="900" b="0" i="0" u="none" strike="noStrike">
                          <a:solidFill>
                            <a:srgbClr val="000000"/>
                          </a:solidFill>
                          <a:effectLst/>
                          <a:latin typeface="Verdana"/>
                        </a:rPr>
                        <a:t>11 - No certifiable instructional offerings found</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38</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 </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156702">
                <a:tc>
                  <a:txBody>
                    <a:bodyPr/>
                    <a:lstStyle/>
                    <a:p>
                      <a:pPr algn="just" rtl="0" fontAlgn="ctr"/>
                      <a:r>
                        <a:rPr lang="en-ZA" sz="900" b="0" i="0" u="none" strike="noStrike">
                          <a:solidFill>
                            <a:srgbClr val="000000"/>
                          </a:solidFill>
                          <a:effectLst/>
                          <a:latin typeface="Verdana"/>
                        </a:rPr>
                        <a:t>15 - Invalid id number and date of birth</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1099</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Verdana"/>
                        </a:rPr>
                        <a:t> </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156702">
                <a:tc>
                  <a:txBody>
                    <a:bodyPr/>
                    <a:lstStyle/>
                    <a:p>
                      <a:pPr algn="just" rtl="0" fontAlgn="ctr"/>
                      <a:r>
                        <a:rPr lang="en-ZA" sz="900" b="0" i="0" u="none" strike="noStrike">
                          <a:solidFill>
                            <a:srgbClr val="000000"/>
                          </a:solidFill>
                          <a:effectLst/>
                          <a:latin typeface="Verdana"/>
                        </a:rPr>
                        <a:t>17 - Invalid subject number</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99</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 </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156702">
                <a:tc>
                  <a:txBody>
                    <a:bodyPr/>
                    <a:lstStyle/>
                    <a:p>
                      <a:pPr algn="just" rtl="0" fontAlgn="ctr"/>
                      <a:r>
                        <a:rPr lang="en-ZA" sz="900" b="0" i="0" u="none" strike="noStrike">
                          <a:solidFill>
                            <a:srgbClr val="000000"/>
                          </a:solidFill>
                          <a:effectLst/>
                          <a:latin typeface="Verdana"/>
                        </a:rPr>
                        <a:t>18 - Subject not evaluated</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4226</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18</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156702">
                <a:tc>
                  <a:txBody>
                    <a:bodyPr/>
                    <a:lstStyle/>
                    <a:p>
                      <a:pPr algn="just" rtl="0" fontAlgn="ctr"/>
                      <a:r>
                        <a:rPr lang="en-ZA" sz="900" b="0" i="0" u="none" strike="noStrike" dirty="0">
                          <a:solidFill>
                            <a:srgbClr val="000000"/>
                          </a:solidFill>
                          <a:effectLst/>
                          <a:latin typeface="Verdana"/>
                        </a:rPr>
                        <a:t>19 - No subject certificate found for previous instructional </a:t>
                      </a:r>
                      <a:r>
                        <a:rPr lang="en-ZA" sz="900" b="0" i="0" u="none" strike="noStrike" dirty="0" smtClean="0">
                          <a:solidFill>
                            <a:srgbClr val="000000"/>
                          </a:solidFill>
                          <a:effectLst/>
                          <a:latin typeface="Verdana"/>
                        </a:rPr>
                        <a:t>offerings</a:t>
                      </a:r>
                      <a:r>
                        <a:rPr lang="en-ZA" sz="900" b="0" i="0" u="none" strike="noStrike" baseline="0" dirty="0" smtClean="0">
                          <a:solidFill>
                            <a:srgbClr val="000000"/>
                          </a:solidFill>
                          <a:effectLst/>
                          <a:latin typeface="Verdana"/>
                        </a:rPr>
                        <a:t> </a:t>
                      </a:r>
                      <a:r>
                        <a:rPr lang="en-ZA" sz="900" b="0" i="0" u="none" strike="noStrike" dirty="0" smtClean="0">
                          <a:solidFill>
                            <a:srgbClr val="000000"/>
                          </a:solidFill>
                          <a:effectLst/>
                          <a:latin typeface="Verdana"/>
                        </a:rPr>
                        <a:t>passed</a:t>
                      </a:r>
                      <a:endParaRPr lang="en-ZA" sz="900" b="0" i="0" u="none" strike="noStrike" dirty="0">
                        <a:solidFill>
                          <a:srgbClr val="000000"/>
                        </a:solidFill>
                        <a:effectLst/>
                        <a:latin typeface="Verdana"/>
                      </a:endParaRP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47</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Verdana"/>
                        </a:rPr>
                        <a:t> </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156702">
                <a:tc>
                  <a:txBody>
                    <a:bodyPr/>
                    <a:lstStyle/>
                    <a:p>
                      <a:pPr algn="just" rtl="0" fontAlgn="ctr"/>
                      <a:r>
                        <a:rPr lang="en-ZA" sz="900" b="0" i="0" u="none" strike="noStrike">
                          <a:solidFill>
                            <a:srgbClr val="000000"/>
                          </a:solidFill>
                          <a:effectLst/>
                          <a:latin typeface="Verdana"/>
                        </a:rPr>
                        <a:t>20 - No certifiable subjects for current examination</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458</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Verdana"/>
                        </a:rPr>
                        <a:t> </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156702">
                <a:tc>
                  <a:txBody>
                    <a:bodyPr/>
                    <a:lstStyle/>
                    <a:p>
                      <a:pPr algn="just" rtl="0" fontAlgn="ctr"/>
                      <a:r>
                        <a:rPr lang="en-ZA" sz="900" b="0" i="0" u="none" strike="noStrike">
                          <a:solidFill>
                            <a:srgbClr val="000000"/>
                          </a:solidFill>
                          <a:effectLst/>
                          <a:latin typeface="Verdana"/>
                        </a:rPr>
                        <a:t>22 - Candidate not evaluated</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21361</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38</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156702">
                <a:tc>
                  <a:txBody>
                    <a:bodyPr/>
                    <a:lstStyle/>
                    <a:p>
                      <a:pPr algn="just" rtl="0" fontAlgn="ctr"/>
                      <a:r>
                        <a:rPr lang="en-ZA" sz="900" b="0" i="0" u="none" strike="noStrike">
                          <a:solidFill>
                            <a:srgbClr val="000000"/>
                          </a:solidFill>
                          <a:effectLst/>
                          <a:latin typeface="Verdana"/>
                        </a:rPr>
                        <a:t>35 - Cannot be a First Issue, must be a Replacement</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Verdana"/>
                        </a:rPr>
                        <a:t> </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 </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156702">
                <a:tc>
                  <a:txBody>
                    <a:bodyPr/>
                    <a:lstStyle/>
                    <a:p>
                      <a:pPr algn="just" rtl="0" fontAlgn="ctr"/>
                      <a:r>
                        <a:rPr lang="en-ZA" sz="900" b="0" i="0" u="none" strike="noStrike">
                          <a:solidFill>
                            <a:srgbClr val="000000"/>
                          </a:solidFill>
                          <a:effectLst/>
                          <a:latin typeface="Verdana"/>
                        </a:rPr>
                        <a:t>37 - Candidate's fail indicator not certifiable</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13</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 </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5"/>
                  </a:ext>
                </a:extLst>
              </a:tr>
              <a:tr h="156702">
                <a:tc>
                  <a:txBody>
                    <a:bodyPr/>
                    <a:lstStyle/>
                    <a:p>
                      <a:pPr algn="just" rtl="0" fontAlgn="ctr"/>
                      <a:r>
                        <a:rPr lang="en-ZA" sz="900" b="0" i="0" u="none" strike="noStrike">
                          <a:solidFill>
                            <a:srgbClr val="000000"/>
                          </a:solidFill>
                          <a:effectLst/>
                          <a:latin typeface="Verdana"/>
                        </a:rPr>
                        <a:t>41 - Forwarding centre record does not exist</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218</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Verdana"/>
                        </a:rPr>
                        <a:t> </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6"/>
                  </a:ext>
                </a:extLst>
              </a:tr>
              <a:tr h="156702">
                <a:tc>
                  <a:txBody>
                    <a:bodyPr/>
                    <a:lstStyle/>
                    <a:p>
                      <a:pPr algn="just" rtl="0" fontAlgn="ctr"/>
                      <a:r>
                        <a:rPr lang="en-ZA" sz="900" b="0" i="0" u="none" strike="noStrike">
                          <a:solidFill>
                            <a:srgbClr val="000000"/>
                          </a:solidFill>
                          <a:effectLst/>
                          <a:latin typeface="Verdana"/>
                        </a:rPr>
                        <a:t>44 - Duplicate Master records</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533</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2</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7"/>
                  </a:ext>
                </a:extLst>
              </a:tr>
              <a:tr h="156702">
                <a:tc>
                  <a:txBody>
                    <a:bodyPr/>
                    <a:lstStyle/>
                    <a:p>
                      <a:pPr algn="just" rtl="0" fontAlgn="ctr"/>
                      <a:r>
                        <a:rPr lang="en-ZA" sz="900" b="0" i="0" u="none" strike="noStrike">
                          <a:solidFill>
                            <a:srgbClr val="000000"/>
                          </a:solidFill>
                          <a:effectLst/>
                          <a:latin typeface="Verdana"/>
                        </a:rPr>
                        <a:t>45 - Invalid subject, may not be taken together</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1606</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2</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8"/>
                  </a:ext>
                </a:extLst>
              </a:tr>
              <a:tr h="156702">
                <a:tc>
                  <a:txBody>
                    <a:bodyPr/>
                    <a:lstStyle/>
                    <a:p>
                      <a:pPr algn="just" rtl="0" fontAlgn="ctr"/>
                      <a:r>
                        <a:rPr lang="en-ZA" sz="900" b="0" i="0" u="none" strike="noStrike">
                          <a:solidFill>
                            <a:srgbClr val="000000"/>
                          </a:solidFill>
                          <a:effectLst/>
                          <a:latin typeface="Verdana"/>
                        </a:rPr>
                        <a:t>47 - Invalid gender</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812</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Verdana"/>
                        </a:rPr>
                        <a:t> </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9"/>
                  </a:ext>
                </a:extLst>
              </a:tr>
              <a:tr h="156702">
                <a:tc>
                  <a:txBody>
                    <a:bodyPr/>
                    <a:lstStyle/>
                    <a:p>
                      <a:pPr algn="just" rtl="0" fontAlgn="ctr"/>
                      <a:r>
                        <a:rPr lang="en-ZA" sz="900" b="0" i="0" u="none" strike="noStrike">
                          <a:solidFill>
                            <a:srgbClr val="000000"/>
                          </a:solidFill>
                          <a:effectLst/>
                          <a:latin typeface="Verdana"/>
                        </a:rPr>
                        <a:t>49 - Supplementary is not consolidated with November</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55 864</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Verdana"/>
                        </a:rPr>
                        <a:t> </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0"/>
                  </a:ext>
                </a:extLst>
              </a:tr>
              <a:tr h="156702">
                <a:tc>
                  <a:txBody>
                    <a:bodyPr/>
                    <a:lstStyle/>
                    <a:p>
                      <a:pPr algn="just" rtl="0" fontAlgn="ctr"/>
                      <a:r>
                        <a:rPr lang="en-ZA" sz="900" b="0" i="0" u="none" strike="noStrike">
                          <a:solidFill>
                            <a:srgbClr val="000000"/>
                          </a:solidFill>
                          <a:effectLst/>
                          <a:latin typeface="Verdana"/>
                        </a:rPr>
                        <a:t>50 - No document number for published mark on candidate subject record</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20791</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3</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1"/>
                  </a:ext>
                </a:extLst>
              </a:tr>
              <a:tr h="156702">
                <a:tc>
                  <a:txBody>
                    <a:bodyPr/>
                    <a:lstStyle/>
                    <a:p>
                      <a:pPr algn="just" rtl="0" fontAlgn="ctr"/>
                      <a:r>
                        <a:rPr lang="en-ZA" sz="900" b="0" i="0" u="none" strike="noStrike">
                          <a:solidFill>
                            <a:srgbClr val="000000"/>
                          </a:solidFill>
                          <a:effectLst/>
                          <a:latin typeface="Verdana"/>
                        </a:rPr>
                        <a:t>51 - Centre amount in arrears at UMALUSI - State</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29624</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Verdana"/>
                        </a:rPr>
                        <a:t> </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2"/>
                  </a:ext>
                </a:extLst>
              </a:tr>
              <a:tr h="156702">
                <a:tc>
                  <a:txBody>
                    <a:bodyPr/>
                    <a:lstStyle/>
                    <a:p>
                      <a:pPr algn="just" rtl="0" fontAlgn="ctr"/>
                      <a:r>
                        <a:rPr lang="en-ZA" sz="900" b="0" i="0" u="none" strike="noStrike">
                          <a:solidFill>
                            <a:srgbClr val="000000"/>
                          </a:solidFill>
                          <a:effectLst/>
                          <a:latin typeface="Verdana"/>
                        </a:rPr>
                        <a:t>52 - Centre amount in arrears at UMALUSI - Private</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2282</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101</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3"/>
                  </a:ext>
                </a:extLst>
              </a:tr>
              <a:tr h="156702">
                <a:tc>
                  <a:txBody>
                    <a:bodyPr/>
                    <a:lstStyle/>
                    <a:p>
                      <a:pPr algn="just" rtl="0" fontAlgn="ctr"/>
                      <a:r>
                        <a:rPr lang="en-ZA" sz="900" b="0" i="0" u="none" strike="noStrike">
                          <a:solidFill>
                            <a:srgbClr val="000000"/>
                          </a:solidFill>
                          <a:effectLst/>
                          <a:latin typeface="Verdana"/>
                        </a:rPr>
                        <a:t>54 - Valid subject total - Paper mark(s) absent</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126670</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 </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4"/>
                  </a:ext>
                </a:extLst>
              </a:tr>
              <a:tr h="156702">
                <a:tc>
                  <a:txBody>
                    <a:bodyPr/>
                    <a:lstStyle/>
                    <a:p>
                      <a:pPr algn="just" rtl="0" fontAlgn="ctr"/>
                      <a:r>
                        <a:rPr lang="en-ZA" sz="900" b="0" i="0" u="none" strike="noStrike">
                          <a:solidFill>
                            <a:srgbClr val="000000"/>
                          </a:solidFill>
                          <a:effectLst/>
                          <a:latin typeface="Verdana"/>
                        </a:rPr>
                        <a:t>55 - ICASS mark is 0</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1611</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2</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5"/>
                  </a:ext>
                </a:extLst>
              </a:tr>
              <a:tr h="156702">
                <a:tc>
                  <a:txBody>
                    <a:bodyPr/>
                    <a:lstStyle/>
                    <a:p>
                      <a:pPr algn="just" rtl="0" fontAlgn="ctr"/>
                      <a:r>
                        <a:rPr lang="en-ZA" sz="900" b="0" i="0" u="none" strike="noStrike">
                          <a:solidFill>
                            <a:srgbClr val="000000"/>
                          </a:solidFill>
                          <a:effectLst/>
                          <a:latin typeface="Verdana"/>
                        </a:rPr>
                        <a:t>57 - No subjects of current exam date used in consolidation</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Verdana"/>
                        </a:rPr>
                        <a:t> </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4</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6"/>
                  </a:ext>
                </a:extLst>
              </a:tr>
              <a:tr h="156702">
                <a:tc>
                  <a:txBody>
                    <a:bodyPr/>
                    <a:lstStyle/>
                    <a:p>
                      <a:pPr algn="just" rtl="0" fontAlgn="ctr"/>
                      <a:r>
                        <a:rPr lang="en-ZA" sz="900" b="0" i="0" u="none" strike="noStrike">
                          <a:solidFill>
                            <a:srgbClr val="000000"/>
                          </a:solidFill>
                          <a:effectLst/>
                          <a:latin typeface="Verdana"/>
                        </a:rPr>
                        <a:t>58 - Absent subjects may not be consolidated</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Verdana"/>
                        </a:rPr>
                        <a:t> </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Verdana"/>
                        </a:rPr>
                        <a:t> </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7"/>
                  </a:ext>
                </a:extLst>
              </a:tr>
              <a:tr h="156702">
                <a:tc>
                  <a:txBody>
                    <a:bodyPr/>
                    <a:lstStyle/>
                    <a:p>
                      <a:pPr algn="just" rtl="0" fontAlgn="ctr"/>
                      <a:r>
                        <a:rPr lang="en-ZA" sz="900" b="0" i="0" u="none" strike="noStrike">
                          <a:solidFill>
                            <a:srgbClr val="000000"/>
                          </a:solidFill>
                          <a:effectLst/>
                          <a:latin typeface="Verdana"/>
                        </a:rPr>
                        <a:t>59 - Result incorrect - Absent raw marks</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Verdana"/>
                        </a:rPr>
                        <a:t> </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Verdana"/>
                        </a:rPr>
                        <a:t> </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8"/>
                  </a:ext>
                </a:extLst>
              </a:tr>
              <a:tr h="156702">
                <a:tc>
                  <a:txBody>
                    <a:bodyPr/>
                    <a:lstStyle/>
                    <a:p>
                      <a:pPr algn="just" rtl="0" fontAlgn="ctr"/>
                      <a:r>
                        <a:rPr lang="en-ZA" sz="900" b="0" i="0" u="none" strike="noStrike">
                          <a:solidFill>
                            <a:srgbClr val="000000"/>
                          </a:solidFill>
                          <a:effectLst/>
                          <a:latin typeface="Verdana"/>
                        </a:rPr>
                        <a:t>60 - Result condoned - No subject condoned</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Verdana"/>
                        </a:rPr>
                        <a:t> </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Verdana"/>
                        </a:rPr>
                        <a:t> </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9"/>
                  </a:ext>
                </a:extLst>
              </a:tr>
              <a:tr h="156702">
                <a:tc>
                  <a:txBody>
                    <a:bodyPr/>
                    <a:lstStyle/>
                    <a:p>
                      <a:pPr algn="just" rtl="0" fontAlgn="ctr"/>
                      <a:r>
                        <a:rPr lang="en-ZA" sz="900" b="0" i="0" u="none" strike="noStrike">
                          <a:solidFill>
                            <a:srgbClr val="000000"/>
                          </a:solidFill>
                          <a:effectLst/>
                          <a:latin typeface="Verdana"/>
                        </a:rPr>
                        <a:t>Total</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rtl="0" fontAlgn="ctr"/>
                      <a:r>
                        <a:rPr lang="en-ZA" sz="900" b="0" i="0" u="none" strike="noStrike">
                          <a:solidFill>
                            <a:srgbClr val="000000"/>
                          </a:solidFill>
                          <a:effectLst/>
                          <a:latin typeface="Verdana"/>
                        </a:rPr>
                        <a:t>274837</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rtl="0" fontAlgn="ctr"/>
                      <a:r>
                        <a:rPr lang="en-ZA" sz="900" b="0" i="0" u="none" strike="noStrike" dirty="0">
                          <a:solidFill>
                            <a:srgbClr val="000000"/>
                          </a:solidFill>
                          <a:effectLst/>
                          <a:latin typeface="Verdana"/>
                        </a:rPr>
                        <a:t>170</a:t>
                      </a:r>
                    </a:p>
                  </a:txBody>
                  <a:tcPr marL="8706" marR="8706" marT="8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10030"/>
                  </a:ext>
                </a:extLst>
              </a:tr>
            </a:tbl>
          </a:graphicData>
        </a:graphic>
      </p:graphicFrame>
    </p:spTree>
    <p:extLst>
      <p:ext uri="{BB962C8B-B14F-4D97-AF65-F5344CB8AC3E}">
        <p14:creationId xmlns:p14="http://schemas.microsoft.com/office/powerpoint/2010/main" xmlns="" val="1686189416"/>
      </p:ext>
    </p:extLst>
  </p:cSld>
  <p:clrMapOvr>
    <a:masterClrMapping/>
  </p:clrMapOvr>
  <p:transition>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Progress </a:t>
            </a:r>
            <a:r>
              <a:rPr lang="en-US" sz="2000" dirty="0"/>
              <a:t>Against High Level Flight </a:t>
            </a:r>
            <a:r>
              <a:rPr lang="en-US" sz="2000" dirty="0" smtClean="0"/>
              <a:t>Plan</a:t>
            </a:r>
            <a:endParaRPr lang="en-ZA" sz="2000" dirty="0"/>
          </a:p>
        </p:txBody>
      </p:sp>
      <p:sp>
        <p:nvSpPr>
          <p:cNvPr id="4" name="Slide Number Placeholder 3"/>
          <p:cNvSpPr>
            <a:spLocks noGrp="1"/>
          </p:cNvSpPr>
          <p:nvPr>
            <p:ph type="sldNum" sz="quarter" idx="10"/>
          </p:nvPr>
        </p:nvSpPr>
        <p:spPr/>
        <p:txBody>
          <a:bodyPr/>
          <a:lstStyle/>
          <a:p>
            <a:fld id="{DC078BB0-5067-4834-9D1C-6DF1A940AB1D}" type="slidenum">
              <a:rPr lang="en-US" smtClean="0"/>
              <a:pPr/>
              <a:t>11</a:t>
            </a:fld>
            <a:endParaRPr lang="en-US" dirty="0"/>
          </a:p>
        </p:txBody>
      </p:sp>
      <p:cxnSp>
        <p:nvCxnSpPr>
          <p:cNvPr id="7" name="Straight Connector 6"/>
          <p:cNvCxnSpPr/>
          <p:nvPr/>
        </p:nvCxnSpPr>
        <p:spPr bwMode="auto">
          <a:xfrm>
            <a:off x="7621442" y="1524000"/>
            <a:ext cx="0" cy="3291840"/>
          </a:xfrm>
          <a:prstGeom prst="line">
            <a:avLst/>
          </a:prstGeom>
          <a:pattFill prst="pct5">
            <a:fgClr>
              <a:schemeClr val="accent2"/>
            </a:fgClr>
            <a:bgClr>
              <a:schemeClr val="bg1"/>
            </a:bgClr>
          </a:pattFill>
          <a:ln w="12700" cap="flat" cmpd="sng" algn="ctr">
            <a:solidFill>
              <a:schemeClr val="accent1"/>
            </a:solidFill>
            <a:prstDash val="solid"/>
            <a:round/>
            <a:headEnd type="none" w="med" len="med"/>
            <a:tailEnd type="none" w="med" len="med"/>
          </a:ln>
          <a:effectLst/>
        </p:spPr>
      </p:cxnSp>
      <p:cxnSp>
        <p:nvCxnSpPr>
          <p:cNvPr id="8" name="Straight Connector 7"/>
          <p:cNvCxnSpPr/>
          <p:nvPr/>
        </p:nvCxnSpPr>
        <p:spPr bwMode="auto">
          <a:xfrm>
            <a:off x="6193444" y="1524000"/>
            <a:ext cx="0" cy="3291840"/>
          </a:xfrm>
          <a:prstGeom prst="line">
            <a:avLst/>
          </a:prstGeom>
          <a:pattFill prst="pct5">
            <a:fgClr>
              <a:schemeClr val="accent2"/>
            </a:fgClr>
            <a:bgClr>
              <a:schemeClr val="bg1"/>
            </a:bgClr>
          </a:pattFill>
          <a:ln w="12700" cap="flat" cmpd="sng" algn="ctr">
            <a:solidFill>
              <a:schemeClr val="accent1"/>
            </a:solidFill>
            <a:prstDash val="solid"/>
            <a:round/>
            <a:headEnd type="none" w="med" len="med"/>
            <a:tailEnd type="none" w="med" len="med"/>
          </a:ln>
          <a:effectLst/>
        </p:spPr>
      </p:cxnSp>
      <p:cxnSp>
        <p:nvCxnSpPr>
          <p:cNvPr id="9" name="Straight Connector 8"/>
          <p:cNvCxnSpPr/>
          <p:nvPr/>
        </p:nvCxnSpPr>
        <p:spPr bwMode="auto">
          <a:xfrm>
            <a:off x="4922499" y="1524000"/>
            <a:ext cx="0" cy="3291840"/>
          </a:xfrm>
          <a:prstGeom prst="line">
            <a:avLst/>
          </a:prstGeom>
          <a:pattFill prst="pct5">
            <a:fgClr>
              <a:schemeClr val="accent2"/>
            </a:fgClr>
            <a:bgClr>
              <a:schemeClr val="bg1"/>
            </a:bgClr>
          </a:pattFill>
          <a:ln w="12700" cap="flat" cmpd="sng" algn="ctr">
            <a:solidFill>
              <a:schemeClr val="accent1"/>
            </a:solidFill>
            <a:prstDash val="solid"/>
            <a:round/>
            <a:headEnd type="none" w="med" len="med"/>
            <a:tailEnd type="none" w="med" len="med"/>
          </a:ln>
          <a:effectLst/>
        </p:spPr>
      </p:cxnSp>
      <p:cxnSp>
        <p:nvCxnSpPr>
          <p:cNvPr id="10" name="Straight Connector 9"/>
          <p:cNvCxnSpPr/>
          <p:nvPr/>
        </p:nvCxnSpPr>
        <p:spPr bwMode="auto">
          <a:xfrm flipH="1">
            <a:off x="3416681" y="1524000"/>
            <a:ext cx="10646" cy="3291840"/>
          </a:xfrm>
          <a:prstGeom prst="line">
            <a:avLst/>
          </a:prstGeom>
          <a:pattFill prst="pct5">
            <a:fgClr>
              <a:schemeClr val="accent2"/>
            </a:fgClr>
            <a:bgClr>
              <a:schemeClr val="bg1"/>
            </a:bgClr>
          </a:pattFill>
          <a:ln w="12700" cap="flat" cmpd="sng" algn="ctr">
            <a:solidFill>
              <a:schemeClr val="accent1"/>
            </a:solidFill>
            <a:prstDash val="solid"/>
            <a:round/>
            <a:headEnd type="none" w="med" len="med"/>
            <a:tailEnd type="none" w="med" len="med"/>
          </a:ln>
          <a:effectLst/>
        </p:spPr>
      </p:cxnSp>
      <p:cxnSp>
        <p:nvCxnSpPr>
          <p:cNvPr id="11" name="Straight Connector 10"/>
          <p:cNvCxnSpPr/>
          <p:nvPr/>
        </p:nvCxnSpPr>
        <p:spPr bwMode="auto">
          <a:xfrm>
            <a:off x="2208683" y="1524000"/>
            <a:ext cx="0" cy="3291840"/>
          </a:xfrm>
          <a:prstGeom prst="line">
            <a:avLst/>
          </a:prstGeom>
          <a:pattFill prst="pct5">
            <a:fgClr>
              <a:schemeClr val="accent2"/>
            </a:fgClr>
            <a:bgClr>
              <a:schemeClr val="bg1"/>
            </a:bgClr>
          </a:pattFill>
          <a:ln w="12700" cap="flat" cmpd="sng" algn="ctr">
            <a:solidFill>
              <a:schemeClr val="accent1"/>
            </a:solidFill>
            <a:prstDash val="solid"/>
            <a:round/>
            <a:headEnd type="none" w="med" len="med"/>
            <a:tailEnd type="none" w="med" len="med"/>
          </a:ln>
          <a:effectLst/>
        </p:spPr>
      </p:cxnSp>
      <p:sp>
        <p:nvSpPr>
          <p:cNvPr id="12" name="Rectangle 12"/>
          <p:cNvSpPr>
            <a:spLocks noChangeArrowheads="1"/>
          </p:cNvSpPr>
          <p:nvPr/>
        </p:nvSpPr>
        <p:spPr bwMode="auto">
          <a:xfrm>
            <a:off x="2208683" y="1143001"/>
            <a:ext cx="1207998" cy="38404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fontAlgn="base">
              <a:spcBef>
                <a:spcPct val="0"/>
              </a:spcBef>
              <a:spcAft>
                <a:spcPct val="0"/>
              </a:spcAft>
              <a:defRPr/>
            </a:pPr>
            <a:r>
              <a:rPr lang="en-ZA" b="1" dirty="0" smtClean="0">
                <a:solidFill>
                  <a:srgbClr val="3D3DB9"/>
                </a:solidFill>
                <a:latin typeface="Calibri" pitchFamily="34" charset="0"/>
              </a:rPr>
              <a:t>February</a:t>
            </a:r>
            <a:endParaRPr lang="en-US" b="1" dirty="0">
              <a:solidFill>
                <a:srgbClr val="3D3DB9"/>
              </a:solidFill>
              <a:latin typeface="Calibri" pitchFamily="34" charset="0"/>
            </a:endParaRPr>
          </a:p>
        </p:txBody>
      </p:sp>
      <p:sp>
        <p:nvSpPr>
          <p:cNvPr id="13" name="Rectangle 12"/>
          <p:cNvSpPr>
            <a:spLocks noChangeArrowheads="1"/>
          </p:cNvSpPr>
          <p:nvPr/>
        </p:nvSpPr>
        <p:spPr bwMode="auto">
          <a:xfrm>
            <a:off x="3427327" y="1143000"/>
            <a:ext cx="1493730" cy="38404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fontAlgn="base">
              <a:spcBef>
                <a:spcPct val="0"/>
              </a:spcBef>
              <a:spcAft>
                <a:spcPct val="0"/>
              </a:spcAft>
              <a:defRPr/>
            </a:pPr>
            <a:r>
              <a:rPr lang="en-ZA" b="1" dirty="0" smtClean="0">
                <a:solidFill>
                  <a:srgbClr val="3D3DB9"/>
                </a:solidFill>
                <a:latin typeface="Calibri" pitchFamily="34" charset="0"/>
              </a:rPr>
              <a:t>March</a:t>
            </a:r>
            <a:endParaRPr lang="en-US" b="1" dirty="0">
              <a:solidFill>
                <a:srgbClr val="3D3DB9"/>
              </a:solidFill>
              <a:latin typeface="Calibri" pitchFamily="34" charset="0"/>
            </a:endParaRPr>
          </a:p>
        </p:txBody>
      </p:sp>
      <p:sp>
        <p:nvSpPr>
          <p:cNvPr id="14" name="Rectangle 12"/>
          <p:cNvSpPr>
            <a:spLocks noChangeArrowheads="1"/>
          </p:cNvSpPr>
          <p:nvPr/>
        </p:nvSpPr>
        <p:spPr bwMode="auto">
          <a:xfrm>
            <a:off x="4921056" y="1143001"/>
            <a:ext cx="1288221" cy="38404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fontAlgn="base">
              <a:spcBef>
                <a:spcPct val="0"/>
              </a:spcBef>
              <a:spcAft>
                <a:spcPct val="0"/>
              </a:spcAft>
              <a:defRPr/>
            </a:pPr>
            <a:r>
              <a:rPr lang="en-ZA" b="1" dirty="0" smtClean="0">
                <a:solidFill>
                  <a:srgbClr val="3D3DB9"/>
                </a:solidFill>
                <a:latin typeface="Calibri" pitchFamily="34" charset="0"/>
              </a:rPr>
              <a:t>April</a:t>
            </a:r>
            <a:endParaRPr lang="en-US" b="1" dirty="0">
              <a:solidFill>
                <a:srgbClr val="3D3DB9"/>
              </a:solidFill>
              <a:latin typeface="Calibri" pitchFamily="34" charset="0"/>
            </a:endParaRPr>
          </a:p>
        </p:txBody>
      </p:sp>
      <p:sp>
        <p:nvSpPr>
          <p:cNvPr id="15" name="Rectangle 12"/>
          <p:cNvSpPr>
            <a:spLocks noChangeArrowheads="1"/>
          </p:cNvSpPr>
          <p:nvPr/>
        </p:nvSpPr>
        <p:spPr bwMode="auto">
          <a:xfrm>
            <a:off x="6193444" y="1143001"/>
            <a:ext cx="1401816" cy="38404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fontAlgn="base">
              <a:spcBef>
                <a:spcPct val="0"/>
              </a:spcBef>
              <a:spcAft>
                <a:spcPct val="0"/>
              </a:spcAft>
              <a:defRPr/>
            </a:pPr>
            <a:r>
              <a:rPr lang="en-ZA" b="1" dirty="0" smtClean="0">
                <a:solidFill>
                  <a:srgbClr val="3D3DB9"/>
                </a:solidFill>
                <a:latin typeface="Calibri" pitchFamily="34" charset="0"/>
              </a:rPr>
              <a:t>May</a:t>
            </a:r>
            <a:endParaRPr lang="en-US" b="1" dirty="0">
              <a:solidFill>
                <a:srgbClr val="3D3DB9"/>
              </a:solidFill>
              <a:latin typeface="Calibri" pitchFamily="34" charset="0"/>
            </a:endParaRPr>
          </a:p>
        </p:txBody>
      </p:sp>
      <p:sp>
        <p:nvSpPr>
          <p:cNvPr id="16" name="Rectangle 12"/>
          <p:cNvSpPr>
            <a:spLocks noChangeArrowheads="1"/>
          </p:cNvSpPr>
          <p:nvPr/>
        </p:nvSpPr>
        <p:spPr bwMode="auto">
          <a:xfrm>
            <a:off x="7621441" y="1143001"/>
            <a:ext cx="1445203" cy="38404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fontAlgn="base">
              <a:spcBef>
                <a:spcPct val="0"/>
              </a:spcBef>
              <a:spcAft>
                <a:spcPct val="0"/>
              </a:spcAft>
              <a:defRPr/>
            </a:pPr>
            <a:r>
              <a:rPr lang="en-ZA" b="1" dirty="0" smtClean="0">
                <a:solidFill>
                  <a:srgbClr val="3D3DB9"/>
                </a:solidFill>
                <a:latin typeface="Calibri" pitchFamily="34" charset="0"/>
              </a:rPr>
              <a:t>June</a:t>
            </a:r>
            <a:endParaRPr lang="en-US" b="1" dirty="0">
              <a:solidFill>
                <a:srgbClr val="3D3DB9"/>
              </a:solidFill>
              <a:latin typeface="Calibri" pitchFamily="34" charset="0"/>
            </a:endParaRPr>
          </a:p>
        </p:txBody>
      </p:sp>
      <p:sp>
        <p:nvSpPr>
          <p:cNvPr id="17" name="TextBox 16"/>
          <p:cNvSpPr txBox="1"/>
          <p:nvPr/>
        </p:nvSpPr>
        <p:spPr>
          <a:xfrm>
            <a:off x="2217409" y="1743221"/>
            <a:ext cx="983945" cy="649041"/>
          </a:xfrm>
          <a:prstGeom prst="homePlate">
            <a:avLst/>
          </a:prstGeom>
          <a:solidFill>
            <a:srgbClr val="99CCFF">
              <a:alpha val="50000"/>
            </a:srgbClr>
          </a:solidFill>
          <a:ln>
            <a:headEnd type="none" w="med" len="med"/>
            <a:tailEnd type="none" w="med" len="med"/>
          </a:ln>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wrap="none" anchor="ctr"/>
          <a:lstStyle>
            <a:defPPr>
              <a:defRPr lang="en-US"/>
            </a:defPPr>
            <a:lvl1pPr algn="ctr">
              <a:defRPr sz="1200" b="1">
                <a:solidFill>
                  <a:schemeClr val="bg1">
                    <a:lumMod val="50000"/>
                  </a:schemeClr>
                </a:solidFill>
                <a:latin typeface="Calibri" pitchFamily="34" charset="0"/>
              </a:defRPr>
            </a:lvl1pPr>
          </a:lstStyle>
          <a:p>
            <a:r>
              <a:rPr lang="en-US" dirty="0">
                <a:solidFill>
                  <a:schemeClr val="tx1"/>
                </a:solidFill>
              </a:rPr>
              <a:t>Level 2</a:t>
            </a:r>
          </a:p>
          <a:p>
            <a:r>
              <a:rPr lang="en-US" dirty="0" smtClean="0">
                <a:solidFill>
                  <a:schemeClr val="tx1"/>
                </a:solidFill>
              </a:rPr>
              <a:t>(21  </a:t>
            </a:r>
            <a:r>
              <a:rPr lang="en-US" dirty="0">
                <a:solidFill>
                  <a:schemeClr val="tx1"/>
                </a:solidFill>
              </a:rPr>
              <a:t>254)</a:t>
            </a:r>
          </a:p>
        </p:txBody>
      </p:sp>
      <p:sp>
        <p:nvSpPr>
          <p:cNvPr id="18" name="TextBox 17"/>
          <p:cNvSpPr txBox="1"/>
          <p:nvPr/>
        </p:nvSpPr>
        <p:spPr>
          <a:xfrm>
            <a:off x="94013" y="1899819"/>
            <a:ext cx="1978641" cy="646331"/>
          </a:xfrm>
          <a:prstGeom prst="rect">
            <a:avLst/>
          </a:prstGeom>
          <a:noFill/>
        </p:spPr>
        <p:txBody>
          <a:bodyPr wrap="square" rtlCol="0">
            <a:spAutoFit/>
          </a:bodyPr>
          <a:lstStyle/>
          <a:p>
            <a:r>
              <a:rPr lang="en-ZA" dirty="0" smtClean="0"/>
              <a:t>Old Backlog</a:t>
            </a:r>
          </a:p>
          <a:p>
            <a:r>
              <a:rPr lang="en-ZA" dirty="0"/>
              <a:t> </a:t>
            </a:r>
            <a:r>
              <a:rPr lang="en-ZA" dirty="0" smtClean="0"/>
              <a:t>  </a:t>
            </a:r>
            <a:r>
              <a:rPr lang="en-ZA" sz="1600" dirty="0" smtClean="0"/>
              <a:t>200711-201203</a:t>
            </a:r>
            <a:endParaRPr lang="en-ZA" sz="1600" dirty="0"/>
          </a:p>
        </p:txBody>
      </p:sp>
      <p:sp>
        <p:nvSpPr>
          <p:cNvPr id="19" name="TextBox 18"/>
          <p:cNvSpPr txBox="1"/>
          <p:nvPr/>
        </p:nvSpPr>
        <p:spPr>
          <a:xfrm>
            <a:off x="3887641" y="1743221"/>
            <a:ext cx="1224519" cy="649041"/>
          </a:xfrm>
          <a:prstGeom prst="homePlate">
            <a:avLst/>
          </a:prstGeom>
          <a:solidFill>
            <a:srgbClr val="99CCFF">
              <a:alpha val="50000"/>
            </a:srgbClr>
          </a:solidFill>
          <a:ln>
            <a:headEnd type="none" w="med" len="med"/>
            <a:tailEnd type="none" w="med" len="med"/>
          </a:ln>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wrap="none" anchor="ctr"/>
          <a:lstStyle>
            <a:defPPr>
              <a:defRPr lang="en-US"/>
            </a:defPPr>
            <a:lvl1pPr algn="ctr">
              <a:defRPr sz="1200" b="1">
                <a:solidFill>
                  <a:schemeClr val="bg1">
                    <a:lumMod val="50000"/>
                  </a:schemeClr>
                </a:solidFill>
                <a:latin typeface="Calibri" pitchFamily="34" charset="0"/>
              </a:defRPr>
            </a:lvl1pPr>
          </a:lstStyle>
          <a:p>
            <a:r>
              <a:rPr lang="en-US" dirty="0">
                <a:solidFill>
                  <a:schemeClr val="tx1"/>
                </a:solidFill>
              </a:rPr>
              <a:t>Level 3</a:t>
            </a:r>
          </a:p>
          <a:p>
            <a:r>
              <a:rPr lang="en-US" dirty="0">
                <a:solidFill>
                  <a:schemeClr val="tx1"/>
                </a:solidFill>
              </a:rPr>
              <a:t>(15  671)</a:t>
            </a:r>
          </a:p>
        </p:txBody>
      </p:sp>
      <p:sp>
        <p:nvSpPr>
          <p:cNvPr id="20" name="TextBox 19"/>
          <p:cNvSpPr txBox="1"/>
          <p:nvPr/>
        </p:nvSpPr>
        <p:spPr>
          <a:xfrm>
            <a:off x="6276061" y="1743221"/>
            <a:ext cx="983945" cy="649041"/>
          </a:xfrm>
          <a:prstGeom prst="homePlate">
            <a:avLst/>
          </a:prstGeom>
          <a:solidFill>
            <a:srgbClr val="99CCFF">
              <a:alpha val="50000"/>
            </a:srgbClr>
          </a:solidFill>
          <a:ln>
            <a:headEnd type="none" w="med" len="med"/>
            <a:tailEnd type="none" w="med" len="med"/>
          </a:ln>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wrap="none" anchor="ctr"/>
          <a:lstStyle>
            <a:defPPr>
              <a:defRPr lang="en-US"/>
            </a:defPPr>
            <a:lvl1pPr algn="ctr">
              <a:defRPr sz="1200" b="1">
                <a:solidFill>
                  <a:srgbClr val="2D2DB9">
                    <a:lumMod val="75000"/>
                  </a:srgbClr>
                </a:solidFill>
                <a:latin typeface="Calibri" pitchFamily="34" charset="0"/>
              </a:defRPr>
            </a:lvl1pPr>
          </a:lstStyle>
          <a:p>
            <a:r>
              <a:rPr lang="en-US" dirty="0">
                <a:solidFill>
                  <a:schemeClr val="tx1"/>
                </a:solidFill>
              </a:rPr>
              <a:t>Level 4</a:t>
            </a:r>
          </a:p>
          <a:p>
            <a:r>
              <a:rPr lang="en-US" dirty="0">
                <a:solidFill>
                  <a:schemeClr val="tx1"/>
                </a:solidFill>
              </a:rPr>
              <a:t>(</a:t>
            </a:r>
            <a:r>
              <a:rPr lang="en-US" dirty="0" smtClean="0">
                <a:solidFill>
                  <a:schemeClr val="tx1"/>
                </a:solidFill>
              </a:rPr>
              <a:t>23  </a:t>
            </a:r>
            <a:r>
              <a:rPr lang="en-US" dirty="0">
                <a:solidFill>
                  <a:schemeClr val="tx1"/>
                </a:solidFill>
              </a:rPr>
              <a:t>944)</a:t>
            </a:r>
          </a:p>
        </p:txBody>
      </p:sp>
      <p:sp>
        <p:nvSpPr>
          <p:cNvPr id="21" name="TextBox 20"/>
          <p:cNvSpPr txBox="1"/>
          <p:nvPr/>
        </p:nvSpPr>
        <p:spPr>
          <a:xfrm>
            <a:off x="97971" y="2819400"/>
            <a:ext cx="1978641" cy="646331"/>
          </a:xfrm>
          <a:prstGeom prst="rect">
            <a:avLst/>
          </a:prstGeom>
          <a:noFill/>
        </p:spPr>
        <p:txBody>
          <a:bodyPr wrap="square" rtlCol="0">
            <a:spAutoFit/>
          </a:bodyPr>
          <a:lstStyle/>
          <a:p>
            <a:r>
              <a:rPr lang="en-ZA" dirty="0" smtClean="0"/>
              <a:t>New Backlog</a:t>
            </a:r>
          </a:p>
          <a:p>
            <a:r>
              <a:rPr lang="en-ZA" dirty="0"/>
              <a:t> </a:t>
            </a:r>
            <a:r>
              <a:rPr lang="en-ZA" dirty="0" smtClean="0"/>
              <a:t> </a:t>
            </a:r>
            <a:r>
              <a:rPr lang="en-ZA" sz="1600" dirty="0" smtClean="0"/>
              <a:t>201211-201403</a:t>
            </a:r>
            <a:endParaRPr lang="en-ZA" sz="1600" dirty="0"/>
          </a:p>
        </p:txBody>
      </p:sp>
      <p:sp>
        <p:nvSpPr>
          <p:cNvPr id="22" name="TextBox 21"/>
          <p:cNvSpPr txBox="1"/>
          <p:nvPr/>
        </p:nvSpPr>
        <p:spPr>
          <a:xfrm>
            <a:off x="76200" y="3962400"/>
            <a:ext cx="1978641" cy="646331"/>
          </a:xfrm>
          <a:prstGeom prst="rect">
            <a:avLst/>
          </a:prstGeom>
          <a:noFill/>
        </p:spPr>
        <p:txBody>
          <a:bodyPr wrap="square" rtlCol="0">
            <a:spAutoFit/>
          </a:bodyPr>
          <a:lstStyle/>
          <a:p>
            <a:r>
              <a:rPr lang="en-ZA" dirty="0" smtClean="0"/>
              <a:t>Current Backlog</a:t>
            </a:r>
          </a:p>
          <a:p>
            <a:r>
              <a:rPr lang="en-ZA" dirty="0"/>
              <a:t> </a:t>
            </a:r>
            <a:r>
              <a:rPr lang="en-ZA" dirty="0" smtClean="0"/>
              <a:t>   </a:t>
            </a:r>
            <a:r>
              <a:rPr lang="en-ZA" sz="1600" dirty="0" smtClean="0"/>
              <a:t>201411-201503</a:t>
            </a:r>
            <a:endParaRPr lang="en-ZA" sz="1600" dirty="0"/>
          </a:p>
        </p:txBody>
      </p:sp>
      <p:cxnSp>
        <p:nvCxnSpPr>
          <p:cNvPr id="23" name="Straight Connector 22"/>
          <p:cNvCxnSpPr/>
          <p:nvPr/>
        </p:nvCxnSpPr>
        <p:spPr>
          <a:xfrm>
            <a:off x="76200" y="2590800"/>
            <a:ext cx="8990444"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066644" y="1524000"/>
            <a:ext cx="0" cy="3291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6200" y="3733800"/>
            <a:ext cx="89904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6200" y="4800600"/>
            <a:ext cx="89904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76200" y="1540536"/>
            <a:ext cx="8990444" cy="423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6200" y="1524000"/>
            <a:ext cx="0" cy="329184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812682" y="2821553"/>
            <a:ext cx="983945" cy="649041"/>
          </a:xfrm>
          <a:prstGeom prst="homePlate">
            <a:avLst/>
          </a:prstGeom>
          <a:solidFill>
            <a:srgbClr val="99CCFF">
              <a:alpha val="50000"/>
            </a:srgbClr>
          </a:solidFill>
          <a:ln>
            <a:headEnd type="none" w="med" len="med"/>
            <a:tailEnd type="none" w="med" len="med"/>
          </a:ln>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wrap="none" anchor="ctr"/>
          <a:lstStyle>
            <a:defPPr>
              <a:defRPr lang="en-US"/>
            </a:defPPr>
            <a:lvl1pPr algn="ctr">
              <a:defRPr sz="1200" b="1">
                <a:solidFill>
                  <a:schemeClr val="bg1">
                    <a:lumMod val="50000"/>
                  </a:schemeClr>
                </a:solidFill>
                <a:latin typeface="Calibri" pitchFamily="34" charset="0"/>
              </a:defRPr>
            </a:lvl1pPr>
          </a:lstStyle>
          <a:p>
            <a:r>
              <a:rPr lang="en-US" dirty="0">
                <a:solidFill>
                  <a:schemeClr val="tx1"/>
                </a:solidFill>
              </a:rPr>
              <a:t>Level 2</a:t>
            </a:r>
          </a:p>
          <a:p>
            <a:r>
              <a:rPr lang="en-US" dirty="0">
                <a:solidFill>
                  <a:schemeClr val="tx1"/>
                </a:solidFill>
              </a:rPr>
              <a:t>(35  497)</a:t>
            </a:r>
          </a:p>
        </p:txBody>
      </p:sp>
      <p:sp>
        <p:nvSpPr>
          <p:cNvPr id="30" name="TextBox 29"/>
          <p:cNvSpPr txBox="1"/>
          <p:nvPr/>
        </p:nvSpPr>
        <p:spPr>
          <a:xfrm>
            <a:off x="4596401" y="2821553"/>
            <a:ext cx="1404363" cy="649041"/>
          </a:xfrm>
          <a:prstGeom prst="homePlate">
            <a:avLst/>
          </a:prstGeom>
          <a:solidFill>
            <a:srgbClr val="99CCFF">
              <a:alpha val="50000"/>
            </a:srgbClr>
          </a:solidFill>
          <a:ln>
            <a:headEnd type="none" w="med" len="med"/>
            <a:tailEnd type="none" w="med" len="med"/>
          </a:ln>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wrap="none" anchor="ctr"/>
          <a:lstStyle>
            <a:defPPr>
              <a:defRPr lang="en-US"/>
            </a:defPPr>
            <a:lvl1pPr algn="ctr">
              <a:defRPr sz="1200" b="1">
                <a:solidFill>
                  <a:schemeClr val="bg1">
                    <a:lumMod val="50000"/>
                  </a:schemeClr>
                </a:solidFill>
                <a:latin typeface="Calibri" pitchFamily="34" charset="0"/>
              </a:defRPr>
            </a:lvl1pPr>
          </a:lstStyle>
          <a:p>
            <a:r>
              <a:rPr lang="en-US" dirty="0">
                <a:solidFill>
                  <a:schemeClr val="tx1"/>
                </a:solidFill>
              </a:rPr>
              <a:t>Level 3</a:t>
            </a:r>
          </a:p>
          <a:p>
            <a:r>
              <a:rPr lang="en-US" dirty="0">
                <a:solidFill>
                  <a:schemeClr val="tx1"/>
                </a:solidFill>
              </a:rPr>
              <a:t>(44  736)</a:t>
            </a:r>
          </a:p>
        </p:txBody>
      </p:sp>
      <p:sp>
        <p:nvSpPr>
          <p:cNvPr id="31" name="TextBox 30"/>
          <p:cNvSpPr txBox="1"/>
          <p:nvPr/>
        </p:nvSpPr>
        <p:spPr>
          <a:xfrm>
            <a:off x="7162800" y="2821553"/>
            <a:ext cx="1124080" cy="649041"/>
          </a:xfrm>
          <a:prstGeom prst="homePlate">
            <a:avLst/>
          </a:prstGeom>
          <a:solidFill>
            <a:srgbClr val="99CCFF">
              <a:alpha val="50000"/>
            </a:srgbClr>
          </a:solidFill>
          <a:ln>
            <a:headEnd type="none" w="med" len="med"/>
            <a:tailEnd type="none" w="med" len="med"/>
          </a:ln>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wrap="none" anchor="ctr"/>
          <a:lstStyle>
            <a:defPPr>
              <a:defRPr lang="en-US"/>
            </a:defPPr>
            <a:lvl1pPr algn="ctr">
              <a:defRPr sz="1200" b="1">
                <a:solidFill>
                  <a:schemeClr val="bg1">
                    <a:lumMod val="50000"/>
                  </a:schemeClr>
                </a:solidFill>
                <a:latin typeface="Calibri" pitchFamily="34" charset="0"/>
              </a:defRPr>
            </a:lvl1pPr>
          </a:lstStyle>
          <a:p>
            <a:r>
              <a:rPr lang="en-US" dirty="0">
                <a:solidFill>
                  <a:schemeClr val="tx1"/>
                </a:solidFill>
              </a:rPr>
              <a:t>Level 4</a:t>
            </a:r>
          </a:p>
          <a:p>
            <a:r>
              <a:rPr lang="en-US" dirty="0">
                <a:solidFill>
                  <a:schemeClr val="tx1"/>
                </a:solidFill>
              </a:rPr>
              <a:t>(29  697)</a:t>
            </a:r>
          </a:p>
        </p:txBody>
      </p:sp>
      <p:sp>
        <p:nvSpPr>
          <p:cNvPr id="32" name="TextBox 31"/>
          <p:cNvSpPr txBox="1"/>
          <p:nvPr/>
        </p:nvSpPr>
        <p:spPr>
          <a:xfrm>
            <a:off x="3282406" y="3962400"/>
            <a:ext cx="983945" cy="649041"/>
          </a:xfrm>
          <a:prstGeom prst="homePlate">
            <a:avLst/>
          </a:prstGeom>
          <a:solidFill>
            <a:srgbClr val="99CCFF">
              <a:alpha val="50000"/>
            </a:srgbClr>
          </a:solidFill>
          <a:ln>
            <a:headEnd type="none" w="med" len="med"/>
            <a:tailEnd type="none" w="med" len="med"/>
          </a:ln>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wrap="none" anchor="ctr"/>
          <a:lstStyle>
            <a:defPPr>
              <a:defRPr lang="en-US"/>
            </a:defPPr>
            <a:lvl1pPr algn="ctr">
              <a:defRPr sz="1200" b="1">
                <a:solidFill>
                  <a:schemeClr val="bg1">
                    <a:lumMod val="50000"/>
                  </a:schemeClr>
                </a:solidFill>
                <a:latin typeface="Calibri" pitchFamily="34" charset="0"/>
              </a:defRPr>
            </a:lvl1pPr>
          </a:lstStyle>
          <a:p>
            <a:r>
              <a:rPr lang="en-US" dirty="0">
                <a:solidFill>
                  <a:schemeClr val="tx1"/>
                </a:solidFill>
              </a:rPr>
              <a:t>Level 2</a:t>
            </a:r>
          </a:p>
          <a:p>
            <a:r>
              <a:rPr lang="en-US" dirty="0">
                <a:solidFill>
                  <a:schemeClr val="tx1"/>
                </a:solidFill>
              </a:rPr>
              <a:t>(3  250)</a:t>
            </a:r>
          </a:p>
        </p:txBody>
      </p:sp>
      <p:sp>
        <p:nvSpPr>
          <p:cNvPr id="33" name="TextBox 32"/>
          <p:cNvSpPr txBox="1"/>
          <p:nvPr/>
        </p:nvSpPr>
        <p:spPr>
          <a:xfrm>
            <a:off x="5366100" y="3962400"/>
            <a:ext cx="1415700" cy="649041"/>
          </a:xfrm>
          <a:prstGeom prst="homePlate">
            <a:avLst/>
          </a:prstGeom>
          <a:solidFill>
            <a:srgbClr val="99CCFF">
              <a:alpha val="50000"/>
            </a:srgbClr>
          </a:solidFill>
          <a:ln>
            <a:headEnd type="none" w="med" len="med"/>
            <a:tailEnd type="none" w="med" len="med"/>
          </a:ln>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wrap="none" anchor="ctr"/>
          <a:lstStyle>
            <a:defPPr>
              <a:defRPr lang="en-US"/>
            </a:defPPr>
            <a:lvl1pPr algn="ctr">
              <a:defRPr sz="1200" b="1">
                <a:solidFill>
                  <a:schemeClr val="bg1">
                    <a:lumMod val="50000"/>
                  </a:schemeClr>
                </a:solidFill>
                <a:latin typeface="Calibri" pitchFamily="34" charset="0"/>
              </a:defRPr>
            </a:lvl1pPr>
          </a:lstStyle>
          <a:p>
            <a:r>
              <a:rPr lang="en-US" dirty="0">
                <a:solidFill>
                  <a:schemeClr val="tx1"/>
                </a:solidFill>
              </a:rPr>
              <a:t>Level 3</a:t>
            </a:r>
          </a:p>
          <a:p>
            <a:r>
              <a:rPr lang="en-US" dirty="0">
                <a:solidFill>
                  <a:schemeClr val="tx1"/>
                </a:solidFill>
              </a:rPr>
              <a:t>(4  534)</a:t>
            </a:r>
          </a:p>
        </p:txBody>
      </p:sp>
      <p:sp>
        <p:nvSpPr>
          <p:cNvPr id="34" name="TextBox 33"/>
          <p:cNvSpPr txBox="1"/>
          <p:nvPr/>
        </p:nvSpPr>
        <p:spPr>
          <a:xfrm>
            <a:off x="7696200" y="3962400"/>
            <a:ext cx="1181360" cy="649041"/>
          </a:xfrm>
          <a:prstGeom prst="homePlate">
            <a:avLst/>
          </a:prstGeom>
          <a:solidFill>
            <a:srgbClr val="99CCFF">
              <a:alpha val="50000"/>
            </a:srgbClr>
          </a:solidFill>
          <a:ln>
            <a:headEnd type="none" w="med" len="med"/>
            <a:tailEnd type="none" w="med" len="med"/>
          </a:ln>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wrap="none" anchor="ctr"/>
          <a:lstStyle>
            <a:defPPr>
              <a:defRPr lang="en-US"/>
            </a:defPPr>
            <a:lvl1pPr algn="ctr">
              <a:defRPr sz="1200" b="1">
                <a:solidFill>
                  <a:schemeClr val="bg1">
                    <a:lumMod val="50000"/>
                  </a:schemeClr>
                </a:solidFill>
                <a:latin typeface="Calibri" pitchFamily="34" charset="0"/>
              </a:defRPr>
            </a:lvl1pPr>
          </a:lstStyle>
          <a:p>
            <a:r>
              <a:rPr lang="en-US" dirty="0">
                <a:solidFill>
                  <a:schemeClr val="tx1"/>
                </a:solidFill>
              </a:rPr>
              <a:t>Level 4</a:t>
            </a:r>
          </a:p>
          <a:p>
            <a:r>
              <a:rPr lang="en-US" dirty="0">
                <a:solidFill>
                  <a:schemeClr val="tx1"/>
                </a:solidFill>
              </a:rPr>
              <a:t>(3  394)</a:t>
            </a:r>
          </a:p>
        </p:txBody>
      </p:sp>
      <p:sp>
        <p:nvSpPr>
          <p:cNvPr id="35" name="TextBox 34"/>
          <p:cNvSpPr txBox="1"/>
          <p:nvPr/>
        </p:nvSpPr>
        <p:spPr>
          <a:xfrm>
            <a:off x="2286000" y="2286000"/>
            <a:ext cx="542136" cy="276999"/>
          </a:xfrm>
          <a:prstGeom prst="rect">
            <a:avLst/>
          </a:prstGeom>
          <a:solidFill>
            <a:srgbClr val="FFFF00"/>
          </a:solidFill>
        </p:spPr>
        <p:txBody>
          <a:bodyPr wrap="none" rtlCol="0">
            <a:spAutoFit/>
          </a:bodyPr>
          <a:lstStyle/>
          <a:p>
            <a:r>
              <a:rPr lang="en-ZA" sz="1200" b="1" i="1" dirty="0" smtClean="0"/>
              <a:t>(246)</a:t>
            </a:r>
            <a:endParaRPr lang="en-ZA" sz="1200" b="1" i="1" dirty="0"/>
          </a:p>
        </p:txBody>
      </p:sp>
      <p:sp>
        <p:nvSpPr>
          <p:cNvPr id="36" name="TextBox 35"/>
          <p:cNvSpPr txBox="1"/>
          <p:nvPr/>
        </p:nvSpPr>
        <p:spPr>
          <a:xfrm>
            <a:off x="2839363" y="3352800"/>
            <a:ext cx="457176" cy="276999"/>
          </a:xfrm>
          <a:prstGeom prst="rect">
            <a:avLst/>
          </a:prstGeom>
          <a:solidFill>
            <a:srgbClr val="FFFF00"/>
          </a:solidFill>
        </p:spPr>
        <p:txBody>
          <a:bodyPr wrap="none" rtlCol="0">
            <a:spAutoFit/>
          </a:bodyPr>
          <a:lstStyle/>
          <a:p>
            <a:r>
              <a:rPr lang="en-ZA" sz="1200" b="1" i="1" dirty="0" smtClean="0"/>
              <a:t>(50)</a:t>
            </a:r>
            <a:endParaRPr lang="en-ZA" sz="1200" b="1" i="1" dirty="0"/>
          </a:p>
        </p:txBody>
      </p:sp>
      <p:sp>
        <p:nvSpPr>
          <p:cNvPr id="37" name="TextBox 36"/>
          <p:cNvSpPr txBox="1"/>
          <p:nvPr/>
        </p:nvSpPr>
        <p:spPr>
          <a:xfrm>
            <a:off x="3344840" y="4495800"/>
            <a:ext cx="457176" cy="276999"/>
          </a:xfrm>
          <a:prstGeom prst="rect">
            <a:avLst/>
          </a:prstGeom>
          <a:solidFill>
            <a:srgbClr val="FFFF00"/>
          </a:solidFill>
        </p:spPr>
        <p:txBody>
          <a:bodyPr wrap="none" rtlCol="0">
            <a:spAutoFit/>
          </a:bodyPr>
          <a:lstStyle/>
          <a:p>
            <a:r>
              <a:rPr lang="en-ZA" sz="1200" b="1" i="1" dirty="0" smtClean="0"/>
              <a:t>(63)</a:t>
            </a:r>
            <a:endParaRPr lang="en-ZA" sz="1200" b="1" i="1" dirty="0"/>
          </a:p>
        </p:txBody>
      </p:sp>
      <p:sp>
        <p:nvSpPr>
          <p:cNvPr id="38" name="TextBox 37"/>
          <p:cNvSpPr txBox="1"/>
          <p:nvPr/>
        </p:nvSpPr>
        <p:spPr>
          <a:xfrm>
            <a:off x="4065896" y="2286000"/>
            <a:ext cx="542136" cy="276999"/>
          </a:xfrm>
          <a:prstGeom prst="rect">
            <a:avLst/>
          </a:prstGeom>
          <a:solidFill>
            <a:srgbClr val="FFFF00"/>
          </a:solidFill>
        </p:spPr>
        <p:txBody>
          <a:bodyPr wrap="none" rtlCol="0">
            <a:spAutoFit/>
          </a:bodyPr>
          <a:lstStyle/>
          <a:p>
            <a:r>
              <a:rPr lang="en-ZA" sz="1200" b="1" i="1" dirty="0" smtClean="0"/>
              <a:t>(159)</a:t>
            </a:r>
            <a:endParaRPr lang="en-ZA" sz="1200" b="1" i="1" dirty="0"/>
          </a:p>
        </p:txBody>
      </p:sp>
      <p:sp>
        <p:nvSpPr>
          <p:cNvPr id="39" name="TextBox 38"/>
          <p:cNvSpPr txBox="1"/>
          <p:nvPr/>
        </p:nvSpPr>
        <p:spPr>
          <a:xfrm>
            <a:off x="4790376" y="3352800"/>
            <a:ext cx="457176" cy="276999"/>
          </a:xfrm>
          <a:prstGeom prst="rect">
            <a:avLst/>
          </a:prstGeom>
          <a:solidFill>
            <a:srgbClr val="FFFF00"/>
          </a:solidFill>
        </p:spPr>
        <p:txBody>
          <a:bodyPr wrap="none" rtlCol="0">
            <a:spAutoFit/>
          </a:bodyPr>
          <a:lstStyle/>
          <a:p>
            <a:r>
              <a:rPr lang="en-ZA" sz="1200" b="1" i="1" dirty="0" smtClean="0"/>
              <a:t>(44)</a:t>
            </a:r>
            <a:endParaRPr lang="en-ZA" sz="1200" b="1" i="1" dirty="0"/>
          </a:p>
        </p:txBody>
      </p:sp>
      <p:sp>
        <p:nvSpPr>
          <p:cNvPr id="40" name="TextBox 39"/>
          <p:cNvSpPr txBox="1"/>
          <p:nvPr/>
        </p:nvSpPr>
        <p:spPr>
          <a:xfrm>
            <a:off x="5610039" y="4495800"/>
            <a:ext cx="542136" cy="276999"/>
          </a:xfrm>
          <a:prstGeom prst="rect">
            <a:avLst/>
          </a:prstGeom>
          <a:solidFill>
            <a:srgbClr val="FFFF00"/>
          </a:solidFill>
        </p:spPr>
        <p:txBody>
          <a:bodyPr wrap="none" rtlCol="0">
            <a:spAutoFit/>
          </a:bodyPr>
          <a:lstStyle/>
          <a:p>
            <a:r>
              <a:rPr lang="en-ZA" sz="1200" b="1" i="1" dirty="0" smtClean="0"/>
              <a:t>(131)</a:t>
            </a:r>
            <a:endParaRPr lang="en-ZA" sz="1200" b="1" i="1" dirty="0"/>
          </a:p>
        </p:txBody>
      </p:sp>
      <p:sp>
        <p:nvSpPr>
          <p:cNvPr id="41" name="TextBox 40"/>
          <p:cNvSpPr txBox="1"/>
          <p:nvPr/>
        </p:nvSpPr>
        <p:spPr>
          <a:xfrm>
            <a:off x="6320653" y="2286000"/>
            <a:ext cx="542136" cy="276999"/>
          </a:xfrm>
          <a:prstGeom prst="rect">
            <a:avLst/>
          </a:prstGeom>
          <a:solidFill>
            <a:srgbClr val="FFFF00"/>
          </a:solidFill>
        </p:spPr>
        <p:txBody>
          <a:bodyPr wrap="none" rtlCol="0">
            <a:spAutoFit/>
          </a:bodyPr>
          <a:lstStyle/>
          <a:p>
            <a:r>
              <a:rPr lang="en-ZA" sz="1200" b="1" i="1" dirty="0" smtClean="0"/>
              <a:t>(124)</a:t>
            </a:r>
            <a:endParaRPr lang="en-ZA" sz="1200" b="1" i="1" dirty="0"/>
          </a:p>
        </p:txBody>
      </p:sp>
      <p:sp>
        <p:nvSpPr>
          <p:cNvPr id="42" name="TextBox 41"/>
          <p:cNvSpPr txBox="1"/>
          <p:nvPr/>
        </p:nvSpPr>
        <p:spPr>
          <a:xfrm>
            <a:off x="7228776" y="3352800"/>
            <a:ext cx="457176" cy="276999"/>
          </a:xfrm>
          <a:prstGeom prst="rect">
            <a:avLst/>
          </a:prstGeom>
          <a:solidFill>
            <a:srgbClr val="FFFF00"/>
          </a:solidFill>
        </p:spPr>
        <p:txBody>
          <a:bodyPr wrap="none" rtlCol="0">
            <a:spAutoFit/>
          </a:bodyPr>
          <a:lstStyle/>
          <a:p>
            <a:r>
              <a:rPr lang="en-ZA" sz="1200" b="1" i="1" dirty="0" smtClean="0"/>
              <a:t>(49)</a:t>
            </a:r>
            <a:endParaRPr lang="en-ZA" sz="1200" b="1" i="1" dirty="0"/>
          </a:p>
        </p:txBody>
      </p:sp>
      <p:sp>
        <p:nvSpPr>
          <p:cNvPr id="43" name="TextBox 42"/>
          <p:cNvSpPr txBox="1"/>
          <p:nvPr/>
        </p:nvSpPr>
        <p:spPr>
          <a:xfrm>
            <a:off x="7847135" y="4495800"/>
            <a:ext cx="542136" cy="276999"/>
          </a:xfrm>
          <a:prstGeom prst="rect">
            <a:avLst/>
          </a:prstGeom>
          <a:solidFill>
            <a:srgbClr val="FFFF00"/>
          </a:solidFill>
        </p:spPr>
        <p:txBody>
          <a:bodyPr wrap="none" rtlCol="0">
            <a:spAutoFit/>
          </a:bodyPr>
          <a:lstStyle/>
          <a:p>
            <a:r>
              <a:rPr lang="en-ZA" sz="1200" b="1" i="1" dirty="0" smtClean="0"/>
              <a:t>(107)</a:t>
            </a:r>
            <a:endParaRPr lang="en-ZA" sz="1200" b="1" i="1" dirty="0"/>
          </a:p>
        </p:txBody>
      </p:sp>
      <p:sp>
        <p:nvSpPr>
          <p:cNvPr id="44" name="TextBox 43"/>
          <p:cNvSpPr txBox="1"/>
          <p:nvPr/>
        </p:nvSpPr>
        <p:spPr>
          <a:xfrm>
            <a:off x="1457810" y="5449623"/>
            <a:ext cx="5659947" cy="276999"/>
          </a:xfrm>
          <a:prstGeom prst="rect">
            <a:avLst/>
          </a:prstGeom>
          <a:noFill/>
        </p:spPr>
        <p:txBody>
          <a:bodyPr wrap="none" rtlCol="0">
            <a:spAutoFit/>
          </a:bodyPr>
          <a:lstStyle/>
          <a:p>
            <a:r>
              <a:rPr lang="en-ZA" sz="1200" dirty="0" smtClean="0"/>
              <a:t>Targeted reduction as per Flight Plan presented to PCHET on 03 February 2016</a:t>
            </a:r>
            <a:endParaRPr lang="en-ZA" sz="1200" dirty="0"/>
          </a:p>
        </p:txBody>
      </p:sp>
      <p:sp>
        <p:nvSpPr>
          <p:cNvPr id="45" name="TextBox 44"/>
          <p:cNvSpPr txBox="1"/>
          <p:nvPr/>
        </p:nvSpPr>
        <p:spPr>
          <a:xfrm>
            <a:off x="819534" y="5425807"/>
            <a:ext cx="399666" cy="324520"/>
          </a:xfrm>
          <a:prstGeom prst="homePlate">
            <a:avLst/>
          </a:prstGeom>
          <a:solidFill>
            <a:srgbClr val="99CCFF">
              <a:alpha val="50000"/>
            </a:srgbClr>
          </a:solidFill>
          <a:ln>
            <a:headEnd type="none" w="med" len="med"/>
            <a:tailEnd type="none" w="med" len="med"/>
          </a:ln>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wrap="none" anchor="ctr"/>
          <a:lstStyle>
            <a:defPPr>
              <a:defRPr lang="en-US"/>
            </a:defPPr>
            <a:lvl1pPr algn="ctr">
              <a:defRPr sz="1200" b="1">
                <a:solidFill>
                  <a:schemeClr val="bg1">
                    <a:lumMod val="50000"/>
                  </a:schemeClr>
                </a:solidFill>
                <a:latin typeface="Calibri" pitchFamily="34" charset="0"/>
              </a:defRPr>
            </a:lvl1pPr>
          </a:lstStyle>
          <a:p>
            <a:endParaRPr lang="en-US" dirty="0"/>
          </a:p>
        </p:txBody>
      </p:sp>
      <p:sp>
        <p:nvSpPr>
          <p:cNvPr id="46" name="TextBox 45"/>
          <p:cNvSpPr txBox="1"/>
          <p:nvPr/>
        </p:nvSpPr>
        <p:spPr>
          <a:xfrm>
            <a:off x="1447800" y="5843650"/>
            <a:ext cx="3682418" cy="276999"/>
          </a:xfrm>
          <a:prstGeom prst="rect">
            <a:avLst/>
          </a:prstGeom>
          <a:noFill/>
        </p:spPr>
        <p:txBody>
          <a:bodyPr wrap="none" rtlCol="0">
            <a:spAutoFit/>
          </a:bodyPr>
          <a:lstStyle/>
          <a:p>
            <a:r>
              <a:rPr lang="en-ZA" sz="1200" dirty="0" smtClean="0"/>
              <a:t>Current Outstanding Certificates as at 27-Aug-2016</a:t>
            </a:r>
            <a:endParaRPr lang="en-ZA" sz="1200" dirty="0"/>
          </a:p>
        </p:txBody>
      </p:sp>
      <p:sp>
        <p:nvSpPr>
          <p:cNvPr id="48" name="TextBox 47"/>
          <p:cNvSpPr txBox="1"/>
          <p:nvPr/>
        </p:nvSpPr>
        <p:spPr>
          <a:xfrm>
            <a:off x="819534" y="5835826"/>
            <a:ext cx="381000" cy="276999"/>
          </a:xfrm>
          <a:prstGeom prst="rect">
            <a:avLst/>
          </a:prstGeom>
          <a:solidFill>
            <a:srgbClr val="FFFF00"/>
          </a:solidFill>
        </p:spPr>
        <p:txBody>
          <a:bodyPr wrap="square" rtlCol="0">
            <a:spAutoFit/>
          </a:bodyPr>
          <a:lstStyle/>
          <a:p>
            <a:endParaRPr lang="en-ZA" sz="1200" b="1" i="1" dirty="0"/>
          </a:p>
        </p:txBody>
      </p:sp>
      <p:sp>
        <p:nvSpPr>
          <p:cNvPr id="5" name="TextBox 4"/>
          <p:cNvSpPr txBox="1"/>
          <p:nvPr/>
        </p:nvSpPr>
        <p:spPr>
          <a:xfrm>
            <a:off x="710418" y="5029200"/>
            <a:ext cx="819455" cy="307777"/>
          </a:xfrm>
          <a:prstGeom prst="rect">
            <a:avLst/>
          </a:prstGeom>
          <a:noFill/>
        </p:spPr>
        <p:txBody>
          <a:bodyPr wrap="none" rtlCol="0">
            <a:spAutoFit/>
          </a:bodyPr>
          <a:lstStyle/>
          <a:p>
            <a:r>
              <a:rPr lang="en-ZA" sz="1400" b="1" dirty="0" smtClean="0"/>
              <a:t>Legend</a:t>
            </a:r>
            <a:endParaRPr lang="en-ZA" sz="1400" b="1" dirty="0"/>
          </a:p>
        </p:txBody>
      </p:sp>
    </p:spTree>
    <p:extLst>
      <p:ext uri="{BB962C8B-B14F-4D97-AF65-F5344CB8AC3E}">
        <p14:creationId xmlns:p14="http://schemas.microsoft.com/office/powerpoint/2010/main" xmlns="" val="3379586513"/>
      </p:ext>
    </p:extLst>
  </p:cSld>
  <p:clrMapOvr>
    <a:masterClrMapping/>
  </p:clrMapOvr>
  <p:transition>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alpha val="70000"/>
            </a:srgbClr>
          </a:solidFill>
          <a:ln w="9525">
            <a:noFill/>
            <a:round/>
            <a:headEnd/>
            <a:tailEnd/>
          </a:ln>
          <a:effectLst/>
        </p:spPr>
        <p:txBody>
          <a:bodyPr vert="horz" wrap="square" lIns="91440" tIns="45720" rIns="91440" bIns="45720" numCol="1" anchor="ctr" anchorCtr="0" compatLnSpc="1">
            <a:prstTxWarp prst="textNoShape">
              <a:avLst/>
            </a:prstTxWarp>
            <a:noAutofit/>
          </a:bodyPr>
          <a:lstStyle/>
          <a:p>
            <a:r>
              <a:rPr lang="en-ZA" sz="2000" dirty="0"/>
              <a:t>Keep 2 Zero – Future View</a:t>
            </a:r>
          </a:p>
        </p:txBody>
      </p:sp>
      <p:sp>
        <p:nvSpPr>
          <p:cNvPr id="4" name="Slide Number Placeholder 3"/>
          <p:cNvSpPr>
            <a:spLocks noGrp="1"/>
          </p:cNvSpPr>
          <p:nvPr>
            <p:ph type="sldNum" sz="quarter" idx="10"/>
          </p:nvPr>
        </p:nvSpPr>
        <p:spPr/>
        <p:txBody>
          <a:bodyPr/>
          <a:lstStyle/>
          <a:p>
            <a:fld id="{DC078BB0-5067-4834-9D1C-6DF1A940AB1D}" type="slidenum">
              <a:rPr lang="en-US" smtClean="0"/>
              <a:pPr/>
              <a:t>12</a:t>
            </a:fld>
            <a:endParaRPr lang="en-US" dirty="0"/>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5594" t="12127" r="24897" b="7650"/>
          <a:stretch/>
        </p:blipFill>
        <p:spPr bwMode="auto">
          <a:xfrm>
            <a:off x="1447800" y="1295400"/>
            <a:ext cx="5486400" cy="49982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70995109"/>
      </p:ext>
    </p:extLst>
  </p:cSld>
  <p:clrMapOvr>
    <a:masterClrMapping/>
  </p:clrMapOvr>
  <p:transition>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alpha val="70000"/>
            </a:srgbClr>
          </a:solidFill>
          <a:ln w="9525">
            <a:noFill/>
            <a:round/>
            <a:headEnd/>
            <a:tailEnd/>
          </a:ln>
          <a:effectLst/>
        </p:spPr>
        <p:txBody>
          <a:bodyPr vert="horz" wrap="square" lIns="91440" tIns="45720" rIns="91440" bIns="45720" numCol="1" anchor="ctr" anchorCtr="0" compatLnSpc="1">
            <a:prstTxWarp prst="textNoShape">
              <a:avLst/>
            </a:prstTxWarp>
            <a:noAutofit/>
          </a:bodyPr>
          <a:lstStyle/>
          <a:p>
            <a:r>
              <a:rPr lang="en-ZA" sz="2000" dirty="0"/>
              <a:t>Concluding Remarks: NCV</a:t>
            </a:r>
          </a:p>
        </p:txBody>
      </p:sp>
      <p:sp>
        <p:nvSpPr>
          <p:cNvPr id="3" name="Content Placeholder 2"/>
          <p:cNvSpPr>
            <a:spLocks noGrp="1"/>
          </p:cNvSpPr>
          <p:nvPr>
            <p:ph idx="1"/>
          </p:nvPr>
        </p:nvSpPr>
        <p:spPr>
          <a:xfrm>
            <a:off x="323850" y="1447800"/>
            <a:ext cx="8569325" cy="5105400"/>
          </a:xfrm>
        </p:spPr>
        <p:txBody>
          <a:bodyPr>
            <a:noAutofit/>
          </a:bodyPr>
          <a:lstStyle/>
          <a:p>
            <a:pPr>
              <a:buFont typeface="Wingdings" panose="05000000000000000000" pitchFamily="2" charset="2"/>
              <a:buChar char="v"/>
            </a:pPr>
            <a:r>
              <a:rPr lang="en-ZA" sz="1400" dirty="0"/>
              <a:t>The DHET, </a:t>
            </a:r>
            <a:r>
              <a:rPr lang="en-ZA" sz="1400" dirty="0" err="1"/>
              <a:t>Umalusi</a:t>
            </a:r>
            <a:r>
              <a:rPr lang="en-ZA" sz="1400" dirty="0"/>
              <a:t> and SITA processes in respect of ‘mop-up’ (e.g. capturing of </a:t>
            </a:r>
            <a:r>
              <a:rPr lang="en-ZA" sz="1400" dirty="0" smtClean="0"/>
              <a:t>marks, submission </a:t>
            </a:r>
            <a:r>
              <a:rPr lang="en-ZA" sz="1400" dirty="0"/>
              <a:t>of portfolio of evidence and mark changes) and addressing candidate requests, irregularities, pre-requisites and queries form part of </a:t>
            </a:r>
            <a:r>
              <a:rPr lang="en-ZA" sz="1400" dirty="0" err="1"/>
              <a:t>ongoing</a:t>
            </a:r>
            <a:r>
              <a:rPr lang="en-ZA" sz="1400" dirty="0"/>
              <a:t> operations and will span beyond the project</a:t>
            </a:r>
          </a:p>
          <a:p>
            <a:pPr>
              <a:buFont typeface="Wingdings" panose="05000000000000000000" pitchFamily="2" charset="2"/>
              <a:buChar char="v"/>
            </a:pPr>
            <a:r>
              <a:rPr lang="en-ZA" sz="1400" dirty="0"/>
              <a:t>Possibility for additional certificates to come to the fore as the remaining certification data per level is processed and cleared, for </a:t>
            </a:r>
            <a:r>
              <a:rPr lang="en-ZA" sz="1400" dirty="0" smtClean="0"/>
              <a:t>example</a:t>
            </a:r>
            <a:endParaRPr lang="en-ZA" sz="1400" dirty="0"/>
          </a:p>
          <a:p>
            <a:pPr lvl="1">
              <a:spcBef>
                <a:spcPts val="0"/>
              </a:spcBef>
              <a:spcAft>
                <a:spcPts val="0"/>
              </a:spcAft>
              <a:buFont typeface="Wingdings" panose="05000000000000000000" pitchFamily="2" charset="2"/>
              <a:buChar char="Ø"/>
            </a:pPr>
            <a:r>
              <a:rPr lang="en-ZA" sz="1200" dirty="0"/>
              <a:t>Should a Level 2 data certification error be resolved it will automatically free up not only the full Level 2 certificate, but also full certificates on Levels 3 and thereafter Level 4 where </a:t>
            </a:r>
            <a:r>
              <a:rPr lang="en-ZA" sz="1200" dirty="0" smtClean="0"/>
              <a:t>applicable</a:t>
            </a:r>
            <a:endParaRPr lang="en-ZA" sz="1200" dirty="0"/>
          </a:p>
          <a:p>
            <a:pPr lvl="1">
              <a:spcBef>
                <a:spcPts val="0"/>
              </a:spcBef>
              <a:spcAft>
                <a:spcPts val="0"/>
              </a:spcAft>
              <a:buFont typeface="Wingdings" panose="05000000000000000000" pitchFamily="2" charset="2"/>
              <a:buChar char="Ø"/>
            </a:pPr>
            <a:r>
              <a:rPr lang="en-ZA" sz="1200" dirty="0"/>
              <a:t>When a consolidation run is completed after cleaning up the remaining certificates outstanding per level per cycle, more full certificates will also come to the fore when the data is consolidated across the different levels and </a:t>
            </a:r>
            <a:r>
              <a:rPr lang="en-ZA" sz="1200" dirty="0" smtClean="0"/>
              <a:t>cycles</a:t>
            </a:r>
            <a:endParaRPr lang="en-ZA" sz="1400" dirty="0" smtClean="0"/>
          </a:p>
          <a:p>
            <a:pPr>
              <a:buFont typeface="Wingdings" panose="05000000000000000000" pitchFamily="2" charset="2"/>
              <a:buChar char="v"/>
            </a:pPr>
            <a:r>
              <a:rPr lang="en-ZA" sz="1400" dirty="0" err="1"/>
              <a:t>Ongoing</a:t>
            </a:r>
            <a:r>
              <a:rPr lang="en-ZA" sz="1400" dirty="0"/>
              <a:t> data quality checks to be </a:t>
            </a:r>
            <a:r>
              <a:rPr lang="en-ZA" sz="1400" dirty="0" smtClean="0"/>
              <a:t>executed</a:t>
            </a:r>
          </a:p>
          <a:p>
            <a:pPr>
              <a:buFont typeface="Wingdings" panose="05000000000000000000" pitchFamily="2" charset="2"/>
              <a:buChar char="v"/>
            </a:pPr>
            <a:r>
              <a:rPr lang="en-ZA" sz="1400" dirty="0" smtClean="0"/>
              <a:t>Averting future backlog</a:t>
            </a:r>
          </a:p>
          <a:p>
            <a:pPr lvl="1">
              <a:spcBef>
                <a:spcPts val="0"/>
              </a:spcBef>
              <a:spcAft>
                <a:spcPts val="0"/>
              </a:spcAft>
              <a:buFont typeface="Wingdings" panose="05000000000000000000" pitchFamily="2" charset="2"/>
              <a:buChar char="Ø"/>
            </a:pPr>
            <a:r>
              <a:rPr lang="en-ZA" sz="1200" dirty="0" err="1" smtClean="0"/>
              <a:t>Ongoing</a:t>
            </a:r>
            <a:r>
              <a:rPr lang="en-ZA" sz="1200" dirty="0" smtClean="0"/>
              <a:t> collaboration between DHET, </a:t>
            </a:r>
            <a:r>
              <a:rPr lang="en-ZA" sz="1200" dirty="0" err="1" smtClean="0"/>
              <a:t>Umalusi</a:t>
            </a:r>
            <a:r>
              <a:rPr lang="en-ZA" sz="1200" dirty="0" smtClean="0"/>
              <a:t> and SITA imperative</a:t>
            </a:r>
          </a:p>
          <a:p>
            <a:pPr lvl="1">
              <a:spcBef>
                <a:spcPts val="0"/>
              </a:spcBef>
              <a:spcAft>
                <a:spcPts val="0"/>
              </a:spcAft>
              <a:buFont typeface="Wingdings" panose="05000000000000000000" pitchFamily="2" charset="2"/>
              <a:buChar char="Ø"/>
            </a:pPr>
            <a:r>
              <a:rPr lang="en-ZA" sz="1200" dirty="0" smtClean="0"/>
              <a:t>Lessons learnt and delivery practices from the backlog project will be leveraged, for example user </a:t>
            </a:r>
            <a:r>
              <a:rPr lang="en-ZA" sz="1200" dirty="0"/>
              <a:t>functions to be </a:t>
            </a:r>
            <a:r>
              <a:rPr lang="en-ZA" sz="1200" dirty="0" smtClean="0"/>
              <a:t>enhanced to </a:t>
            </a:r>
            <a:r>
              <a:rPr lang="en-ZA" sz="1200" dirty="0"/>
              <a:t>enable user autonomy in correcting </a:t>
            </a:r>
            <a:r>
              <a:rPr lang="en-ZA" sz="1200" dirty="0" smtClean="0"/>
              <a:t>data matters</a:t>
            </a:r>
          </a:p>
          <a:p>
            <a:pPr lvl="1">
              <a:spcBef>
                <a:spcPts val="0"/>
              </a:spcBef>
              <a:spcAft>
                <a:spcPts val="0"/>
              </a:spcAft>
              <a:buFont typeface="Wingdings" panose="05000000000000000000" pitchFamily="2" charset="2"/>
              <a:buChar char="Ø"/>
            </a:pPr>
            <a:r>
              <a:rPr lang="en-ZA" sz="1200" dirty="0" smtClean="0"/>
              <a:t>Resolution of system </a:t>
            </a:r>
            <a:r>
              <a:rPr lang="en-ZA" sz="1200" dirty="0"/>
              <a:t>software functionality </a:t>
            </a:r>
            <a:r>
              <a:rPr lang="en-ZA" sz="1200" dirty="0" smtClean="0"/>
              <a:t>deficiencies as part of backlog project resulted in improved controls thereby </a:t>
            </a:r>
            <a:r>
              <a:rPr lang="en-ZA" sz="1200" dirty="0"/>
              <a:t>limiting </a:t>
            </a:r>
            <a:r>
              <a:rPr lang="en-ZA" sz="1200" dirty="0" smtClean="0"/>
              <a:t> recurrence of past errors. </a:t>
            </a:r>
            <a:r>
              <a:rPr lang="en-ZA" sz="1200" dirty="0"/>
              <a:t>Prioritise resolution of additional software glitches soon as it arises</a:t>
            </a:r>
            <a:r>
              <a:rPr lang="en-ZA" sz="1200" dirty="0" smtClean="0"/>
              <a:t> </a:t>
            </a:r>
          </a:p>
          <a:p>
            <a:pPr lvl="1">
              <a:spcBef>
                <a:spcPts val="0"/>
              </a:spcBef>
              <a:spcAft>
                <a:spcPts val="0"/>
              </a:spcAft>
              <a:buFont typeface="Wingdings" panose="05000000000000000000" pitchFamily="2" charset="2"/>
              <a:buChar char="Ø"/>
            </a:pPr>
            <a:r>
              <a:rPr lang="en-ZA" sz="1200" dirty="0" smtClean="0"/>
              <a:t>Implement knowledge transfer through for example compiling key system documentation and key standard operating procedures</a:t>
            </a:r>
            <a:endParaRPr lang="en-ZA" sz="1200" dirty="0"/>
          </a:p>
          <a:p>
            <a:pPr>
              <a:buFont typeface="Wingdings" panose="05000000000000000000" pitchFamily="2" charset="2"/>
              <a:buChar char="v"/>
            </a:pPr>
            <a:r>
              <a:rPr lang="en-ZA" sz="1400" dirty="0"/>
              <a:t>Processing of 201511 Level 2 pending agreement between DHET and </a:t>
            </a:r>
            <a:r>
              <a:rPr lang="en-ZA" sz="1400" dirty="0" err="1"/>
              <a:t>Umalusi</a:t>
            </a:r>
            <a:r>
              <a:rPr lang="en-ZA" sz="1400" dirty="0"/>
              <a:t> regarding data anomalies. Once L2 has been accepted by </a:t>
            </a:r>
            <a:r>
              <a:rPr lang="en-ZA" sz="1400" dirty="0" err="1"/>
              <a:t>Umalusi</a:t>
            </a:r>
            <a:r>
              <a:rPr lang="en-ZA" sz="1400" dirty="0"/>
              <a:t>, L3 will be processed and then L4. The processing of 201603 will be commence after 201511 has been </a:t>
            </a:r>
            <a:r>
              <a:rPr lang="en-ZA" sz="1400" dirty="0" smtClean="0"/>
              <a:t>processed</a:t>
            </a:r>
          </a:p>
        </p:txBody>
      </p:sp>
      <p:sp>
        <p:nvSpPr>
          <p:cNvPr id="4" name="Slide Number Placeholder 3"/>
          <p:cNvSpPr>
            <a:spLocks noGrp="1"/>
          </p:cNvSpPr>
          <p:nvPr>
            <p:ph type="sldNum" sz="quarter" idx="10"/>
          </p:nvPr>
        </p:nvSpPr>
        <p:spPr/>
        <p:txBody>
          <a:bodyPr/>
          <a:lstStyle/>
          <a:p>
            <a:fld id="{DC078BB0-5067-4834-9D1C-6DF1A940AB1D}" type="slidenum">
              <a:rPr lang="en-US" smtClean="0"/>
              <a:pPr/>
              <a:t>13</a:t>
            </a:fld>
            <a:endParaRPr lang="en-US" dirty="0"/>
          </a:p>
        </p:txBody>
      </p:sp>
    </p:spTree>
    <p:extLst>
      <p:ext uri="{BB962C8B-B14F-4D97-AF65-F5344CB8AC3E}">
        <p14:creationId xmlns:p14="http://schemas.microsoft.com/office/powerpoint/2010/main" xmlns="" val="1047421360"/>
      </p:ext>
    </p:extLst>
  </p:cSld>
  <p:clrMapOvr>
    <a:masterClrMapping/>
  </p:clrMapOvr>
  <p:transition>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alpha val="70000"/>
            </a:srgbClr>
          </a:solidFill>
          <a:ln w="9525">
            <a:noFill/>
            <a:round/>
            <a:headEnd/>
            <a:tailEnd/>
          </a:ln>
          <a:effectLst/>
        </p:spPr>
        <p:txBody>
          <a:bodyPr vert="horz" wrap="square" lIns="91440" tIns="45720" rIns="91440" bIns="45720" numCol="1" anchor="ctr" anchorCtr="0" compatLnSpc="1">
            <a:prstTxWarp prst="textNoShape">
              <a:avLst/>
            </a:prstTxWarp>
            <a:noAutofit/>
          </a:bodyPr>
          <a:lstStyle/>
          <a:p>
            <a:r>
              <a:rPr lang="en-ZA" sz="2000" dirty="0"/>
              <a:t>Concluding Remarks: NCV</a:t>
            </a:r>
          </a:p>
        </p:txBody>
      </p:sp>
      <p:sp>
        <p:nvSpPr>
          <p:cNvPr id="3" name="Content Placeholder 2"/>
          <p:cNvSpPr>
            <a:spLocks noGrp="1"/>
          </p:cNvSpPr>
          <p:nvPr>
            <p:ph idx="1"/>
          </p:nvPr>
        </p:nvSpPr>
        <p:spPr>
          <a:xfrm>
            <a:off x="323850" y="1447800"/>
            <a:ext cx="8569325" cy="4648200"/>
          </a:xfrm>
        </p:spPr>
        <p:txBody>
          <a:bodyPr>
            <a:noAutofit/>
          </a:bodyPr>
          <a:lstStyle/>
          <a:p>
            <a:pPr algn="just">
              <a:buFont typeface="Wingdings" panose="05000000000000000000" pitchFamily="2" charset="2"/>
              <a:buChar char="v"/>
            </a:pPr>
            <a:r>
              <a:rPr lang="en-ZA" sz="1400" dirty="0" smtClean="0"/>
              <a:t>SITA thanks DHET and </a:t>
            </a:r>
            <a:r>
              <a:rPr lang="en-ZA" sz="1400" dirty="0" err="1" smtClean="0"/>
              <a:t>Umalusi</a:t>
            </a:r>
            <a:r>
              <a:rPr lang="en-ZA" sz="1400" dirty="0" smtClean="0"/>
              <a:t> for their unwavering commitment and support provided on the project. </a:t>
            </a:r>
          </a:p>
          <a:p>
            <a:pPr algn="just">
              <a:buFont typeface="Wingdings" panose="05000000000000000000" pitchFamily="2" charset="2"/>
              <a:buChar char="v"/>
            </a:pPr>
            <a:r>
              <a:rPr lang="en-ZA" sz="1400" dirty="0" smtClean="0"/>
              <a:t>Furthermore, the Board and management of SITA is confident that the project has resulted in the development of a critical mass of staff members who have been sensitized to the importance of the work in society and the economy.</a:t>
            </a:r>
          </a:p>
          <a:p>
            <a:pPr algn="just">
              <a:buFont typeface="Wingdings" panose="05000000000000000000" pitchFamily="2" charset="2"/>
              <a:buChar char="v"/>
            </a:pPr>
            <a:r>
              <a:rPr lang="en-ZA" sz="1400" dirty="0" smtClean="0"/>
              <a:t>As a result of this project, SITA has created a new technical operations team that focuses specifically on the education portfolio. The team is populated with the NCV project team members and several additional staff members. </a:t>
            </a:r>
          </a:p>
          <a:p>
            <a:pPr algn="just">
              <a:buFont typeface="Wingdings" panose="05000000000000000000" pitchFamily="2" charset="2"/>
              <a:buChar char="v"/>
            </a:pPr>
            <a:r>
              <a:rPr lang="en-ZA" sz="1400" dirty="0" smtClean="0"/>
              <a:t>Specifically, the team is tasked with designing and implementing new applications and providing support and maintenance on of the existing applications for the DBE and DHET and ensuring that all the requirements in respect of all exams for all curricula are met. </a:t>
            </a:r>
          </a:p>
          <a:p>
            <a:pPr algn="just">
              <a:buFont typeface="Wingdings" panose="05000000000000000000" pitchFamily="2" charset="2"/>
              <a:buChar char="v"/>
            </a:pPr>
            <a:r>
              <a:rPr lang="en-ZA" sz="1400" dirty="0" smtClean="0"/>
              <a:t>The team has already embarked on a process to revise its service delivery processes with a view to better manage and fast track the resolution of incidents and provide enhanced support to the two departments and </a:t>
            </a:r>
            <a:r>
              <a:rPr lang="en-ZA" sz="1400" dirty="0" err="1" smtClean="0"/>
              <a:t>Umalusi</a:t>
            </a:r>
            <a:r>
              <a:rPr lang="en-ZA" sz="1400" dirty="0" smtClean="0"/>
              <a:t>. </a:t>
            </a:r>
          </a:p>
        </p:txBody>
      </p:sp>
      <p:sp>
        <p:nvSpPr>
          <p:cNvPr id="4" name="Slide Number Placeholder 3"/>
          <p:cNvSpPr>
            <a:spLocks noGrp="1"/>
          </p:cNvSpPr>
          <p:nvPr>
            <p:ph type="sldNum" sz="quarter" idx="10"/>
          </p:nvPr>
        </p:nvSpPr>
        <p:spPr/>
        <p:txBody>
          <a:bodyPr/>
          <a:lstStyle/>
          <a:p>
            <a:fld id="{DC078BB0-5067-4834-9D1C-6DF1A940AB1D}" type="slidenum">
              <a:rPr lang="en-US" smtClean="0"/>
              <a:pPr/>
              <a:t>14</a:t>
            </a:fld>
            <a:endParaRPr lang="en-US" dirty="0"/>
          </a:p>
        </p:txBody>
      </p:sp>
    </p:spTree>
    <p:extLst>
      <p:ext uri="{BB962C8B-B14F-4D97-AF65-F5344CB8AC3E}">
        <p14:creationId xmlns:p14="http://schemas.microsoft.com/office/powerpoint/2010/main" xmlns="" val="767884009"/>
      </p:ext>
    </p:extLst>
  </p:cSld>
  <p:clrMapOvr>
    <a:masterClrMapping/>
  </p:clrMapOvr>
  <p:transition>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alpha val="70000"/>
            </a:srgbClr>
          </a:solidFill>
          <a:ln w="9525">
            <a:noFill/>
            <a:round/>
            <a:headEnd/>
            <a:tailEnd/>
          </a:ln>
          <a:effectLst/>
        </p:spPr>
        <p:txBody>
          <a:bodyPr vert="horz" wrap="square" lIns="91440" tIns="45720" rIns="91440" bIns="45720" numCol="1" anchor="ctr" anchorCtr="0" compatLnSpc="1">
            <a:prstTxWarp prst="textNoShape">
              <a:avLst/>
            </a:prstTxWarp>
            <a:noAutofit/>
          </a:bodyPr>
          <a:lstStyle/>
          <a:p>
            <a:r>
              <a:rPr lang="en-ZA" sz="2000" dirty="0"/>
              <a:t>Concluding Remarks: </a:t>
            </a:r>
            <a:r>
              <a:rPr lang="en-ZA" sz="2000" dirty="0" smtClean="0"/>
              <a:t>NCV: Tshepiso Sehloho</a:t>
            </a:r>
            <a:endParaRPr lang="en-ZA" sz="2000" dirty="0"/>
          </a:p>
        </p:txBody>
      </p:sp>
      <p:sp>
        <p:nvSpPr>
          <p:cNvPr id="4" name="Slide Number Placeholder 3"/>
          <p:cNvSpPr>
            <a:spLocks noGrp="1"/>
          </p:cNvSpPr>
          <p:nvPr>
            <p:ph type="sldNum" sz="quarter" idx="10"/>
          </p:nvPr>
        </p:nvSpPr>
        <p:spPr/>
        <p:txBody>
          <a:bodyPr/>
          <a:lstStyle/>
          <a:p>
            <a:fld id="{DC078BB0-5067-4834-9D1C-6DF1A940AB1D}" type="slidenum">
              <a:rPr lang="en-US" smtClean="0"/>
              <a:pPr/>
              <a:t>15</a:t>
            </a:fld>
            <a:endParaRPr lang="en-US" dirty="0"/>
          </a:p>
        </p:txBody>
      </p:sp>
      <p:sp>
        <p:nvSpPr>
          <p:cNvPr id="7" name="Rectangle 6"/>
          <p:cNvSpPr/>
          <p:nvPr/>
        </p:nvSpPr>
        <p:spPr>
          <a:xfrm>
            <a:off x="457200" y="1524000"/>
            <a:ext cx="8153400" cy="3231654"/>
          </a:xfrm>
          <a:prstGeom prst="rect">
            <a:avLst/>
          </a:prstGeom>
        </p:spPr>
        <p:txBody>
          <a:bodyPr wrap="square">
            <a:spAutoFit/>
          </a:bodyPr>
          <a:lstStyle/>
          <a:p>
            <a:pPr algn="just"/>
            <a:r>
              <a:rPr lang="en-US" sz="1200" dirty="0">
                <a:latin typeface="Calibri"/>
                <a:ea typeface="Calibri"/>
                <a:cs typeface="Times New Roman"/>
              </a:rPr>
              <a:t>For the past two years, February has been a bad omen in my life. I lost my dad, my confidant, my protector, to cancer.  Last February, I lost my elder sister, my role model, someone I looked up to, to cancer too. Ooh how I loathed February. So, when the dreaded February returned this year, and this project came to be, I thought to myself…. Now this is the death of me…. </a:t>
            </a:r>
            <a:r>
              <a:rPr lang="en-US" sz="1200" dirty="0">
                <a:latin typeface="Calibri"/>
                <a:ea typeface="Calibri"/>
                <a:cs typeface="Times New Roman"/>
                <a:sym typeface="Wingdings"/>
              </a:rPr>
              <a:t></a:t>
            </a:r>
            <a:endParaRPr lang="en-US" sz="1200" dirty="0">
              <a:latin typeface="Calibri"/>
              <a:ea typeface="Calibri"/>
              <a:cs typeface="Times New Roman"/>
            </a:endParaRPr>
          </a:p>
          <a:p>
            <a:pPr algn="just"/>
            <a:r>
              <a:rPr lang="en-US" sz="1200" dirty="0">
                <a:latin typeface="Calibri"/>
                <a:ea typeface="Calibri"/>
                <a:cs typeface="Times New Roman"/>
              </a:rPr>
              <a:t> And boy was I wrong</a:t>
            </a:r>
            <a:r>
              <a:rPr lang="en-US" sz="1200" dirty="0">
                <a:latin typeface="Calibri"/>
                <a:ea typeface="Calibri"/>
                <a:cs typeface="Times New Roman"/>
                <a:sym typeface="Wingdings"/>
              </a:rPr>
              <a:t></a:t>
            </a:r>
            <a:r>
              <a:rPr lang="en-US" sz="1200" dirty="0">
                <a:latin typeface="Calibri"/>
                <a:ea typeface="Calibri"/>
                <a:cs typeface="Times New Roman"/>
              </a:rPr>
              <a:t>. I saw myself transform, blossom, breaking out of my cocoon. Being a middle child, in an all-girls home, I never had to lead. My father was my everything, my elder sis was my leader and role model. However, during this project, the leader in me slowly crept out, emerging, surprising me… </a:t>
            </a:r>
            <a:r>
              <a:rPr lang="en-US" sz="1200" dirty="0">
                <a:latin typeface="Calibri"/>
                <a:ea typeface="Calibri"/>
                <a:cs typeface="Times New Roman"/>
                <a:sym typeface="Wingdings"/>
              </a:rPr>
              <a:t></a:t>
            </a:r>
            <a:r>
              <a:rPr lang="en-US" sz="1200" dirty="0">
                <a:latin typeface="Calibri"/>
                <a:ea typeface="Calibri"/>
                <a:cs typeface="Times New Roman"/>
              </a:rPr>
              <a:t> I started articulating, verbalizing, and vocalizing….</a:t>
            </a:r>
          </a:p>
          <a:p>
            <a:pPr algn="just"/>
            <a:r>
              <a:rPr lang="en-US" sz="1200" dirty="0">
                <a:latin typeface="Calibri"/>
                <a:ea typeface="Calibri"/>
                <a:cs typeface="Times New Roman"/>
              </a:rPr>
              <a:t>I have always been able to </a:t>
            </a:r>
            <a:r>
              <a:rPr lang="en-US" sz="1200" dirty="0" err="1">
                <a:latin typeface="Calibri"/>
                <a:ea typeface="Calibri"/>
                <a:cs typeface="Times New Roman"/>
              </a:rPr>
              <a:t>Analyse</a:t>
            </a:r>
            <a:r>
              <a:rPr lang="en-US" sz="1200" dirty="0">
                <a:latin typeface="Calibri"/>
                <a:ea typeface="Calibri"/>
                <a:cs typeface="Times New Roman"/>
              </a:rPr>
              <a:t> code and Program, however, this time around, for this cause, I became a teacher… and I enjoyed it.  I experienced a sense of gratitude when I helped  someone experience their own  light bulb moment  … and feeling more confident about themselves  … </a:t>
            </a:r>
            <a:r>
              <a:rPr lang="en-US" sz="1200" dirty="0">
                <a:latin typeface="Calibri"/>
                <a:ea typeface="Calibri"/>
                <a:cs typeface="Times New Roman"/>
                <a:sym typeface="Wingdings"/>
              </a:rPr>
              <a:t></a:t>
            </a:r>
            <a:r>
              <a:rPr lang="en-US" sz="1200" dirty="0">
                <a:latin typeface="Calibri"/>
                <a:ea typeface="Calibri"/>
                <a:cs typeface="Times New Roman"/>
              </a:rPr>
              <a:t>  I live by the words of a profound woman, Maya Angelou  ………. “When you get, give, when you learn, teach”</a:t>
            </a:r>
          </a:p>
          <a:p>
            <a:pPr algn="just"/>
            <a:r>
              <a:rPr lang="en-US" sz="1200" dirty="0">
                <a:latin typeface="Calibri"/>
                <a:ea typeface="Calibri"/>
                <a:cs typeface="Times New Roman"/>
              </a:rPr>
              <a:t>February turned out to be my Metamorphosis, not the death of me…. </a:t>
            </a:r>
            <a:r>
              <a:rPr lang="en-US" sz="1200" dirty="0" smtClean="0">
                <a:latin typeface="Calibri"/>
                <a:ea typeface="Calibri"/>
                <a:cs typeface="Times New Roman"/>
                <a:sym typeface="Wingdings"/>
              </a:rPr>
              <a:t></a:t>
            </a:r>
          </a:p>
          <a:p>
            <a:pPr algn="just"/>
            <a:endParaRPr lang="en-US" sz="1200" dirty="0">
              <a:latin typeface="Calibri"/>
              <a:ea typeface="Calibri"/>
              <a:cs typeface="Times New Roman"/>
              <a:sym typeface="Wingdings"/>
            </a:endParaRPr>
          </a:p>
          <a:p>
            <a:pPr algn="just"/>
            <a:endParaRPr lang="en-US" sz="1200" dirty="0" smtClean="0">
              <a:latin typeface="Calibri"/>
              <a:ea typeface="Calibri"/>
              <a:cs typeface="Times New Roman"/>
              <a:sym typeface="Wingdings"/>
            </a:endParaRPr>
          </a:p>
          <a:p>
            <a:r>
              <a:rPr lang="en-US" sz="1200" dirty="0">
                <a:latin typeface="Calibri"/>
                <a:ea typeface="Calibri"/>
                <a:cs typeface="Times New Roman"/>
              </a:rPr>
              <a:t>In my culture, there is a saying that goes “</a:t>
            </a:r>
            <a:r>
              <a:rPr lang="en-US" sz="1200" b="1" dirty="0" err="1">
                <a:latin typeface="Calibri"/>
                <a:ea typeface="Calibri"/>
                <a:cs typeface="Times New Roman"/>
              </a:rPr>
              <a:t>moja</a:t>
            </a:r>
            <a:r>
              <a:rPr lang="en-US" sz="1200" b="1" dirty="0">
                <a:latin typeface="Calibri"/>
                <a:ea typeface="Calibri"/>
                <a:cs typeface="Times New Roman"/>
              </a:rPr>
              <a:t> </a:t>
            </a:r>
            <a:r>
              <a:rPr lang="en-US" sz="1200" b="1" dirty="0" err="1">
                <a:latin typeface="Calibri"/>
                <a:ea typeface="Calibri"/>
                <a:cs typeface="Times New Roman"/>
              </a:rPr>
              <a:t>morago</a:t>
            </a:r>
            <a:r>
              <a:rPr lang="en-US" sz="1200" b="1" dirty="0">
                <a:latin typeface="Calibri"/>
                <a:ea typeface="Calibri"/>
                <a:cs typeface="Times New Roman"/>
              </a:rPr>
              <a:t> </a:t>
            </a:r>
            <a:r>
              <a:rPr lang="en-US" sz="1200" b="1" dirty="0" err="1">
                <a:latin typeface="Calibri"/>
                <a:ea typeface="Calibri"/>
                <a:cs typeface="Times New Roman"/>
              </a:rPr>
              <a:t>ke</a:t>
            </a:r>
            <a:r>
              <a:rPr lang="en-US" sz="1200" b="1" dirty="0">
                <a:latin typeface="Calibri"/>
                <a:ea typeface="Calibri"/>
                <a:cs typeface="Times New Roman"/>
              </a:rPr>
              <a:t> </a:t>
            </a:r>
            <a:r>
              <a:rPr lang="en-US" sz="1200" b="1" dirty="0" err="1">
                <a:latin typeface="Calibri"/>
                <a:ea typeface="Calibri"/>
                <a:cs typeface="Times New Roman"/>
              </a:rPr>
              <a:t>kgosi</a:t>
            </a:r>
            <a:r>
              <a:rPr lang="en-US" sz="1200" b="1" dirty="0">
                <a:latin typeface="Calibri"/>
                <a:ea typeface="Calibri"/>
                <a:cs typeface="Times New Roman"/>
              </a:rPr>
              <a:t>”, </a:t>
            </a:r>
            <a:r>
              <a:rPr lang="en-US" sz="1200" dirty="0">
                <a:latin typeface="Calibri"/>
                <a:ea typeface="Calibri"/>
                <a:cs typeface="Times New Roman"/>
              </a:rPr>
              <a:t>literally translated to: “</a:t>
            </a:r>
            <a:r>
              <a:rPr lang="en-US" sz="1200" b="1" dirty="0">
                <a:latin typeface="Calibri"/>
                <a:ea typeface="Calibri"/>
                <a:cs typeface="Times New Roman"/>
              </a:rPr>
              <a:t>the king eats last</a:t>
            </a:r>
            <a:r>
              <a:rPr lang="en-US" sz="1200" dirty="0">
                <a:latin typeface="Calibri"/>
                <a:ea typeface="Calibri"/>
                <a:cs typeface="Times New Roman"/>
              </a:rPr>
              <a:t>”… It basically means: save the best for last</a:t>
            </a:r>
            <a:r>
              <a:rPr lang="en-US" sz="1200" dirty="0">
                <a:latin typeface="Calibri"/>
                <a:ea typeface="Calibri"/>
                <a:cs typeface="Times New Roman"/>
                <a:sym typeface="Wingdings"/>
              </a:rPr>
              <a:t></a:t>
            </a:r>
            <a:r>
              <a:rPr lang="en-US" sz="1200" dirty="0">
                <a:latin typeface="Calibri"/>
                <a:ea typeface="Calibri"/>
                <a:cs typeface="Times New Roman"/>
              </a:rPr>
              <a:t>. </a:t>
            </a:r>
          </a:p>
          <a:p>
            <a:r>
              <a:rPr lang="en-US" sz="1200" dirty="0">
                <a:latin typeface="Calibri"/>
                <a:ea typeface="Calibri"/>
                <a:cs typeface="Times New Roman"/>
              </a:rPr>
              <a:t> </a:t>
            </a:r>
          </a:p>
          <a:p>
            <a:r>
              <a:rPr lang="en-US" sz="1200" dirty="0">
                <a:latin typeface="Calibri"/>
                <a:ea typeface="Calibri"/>
                <a:cs typeface="Times New Roman"/>
              </a:rPr>
              <a:t>Thank you for all the opportunities that have been afforded to me to make a difference  </a:t>
            </a:r>
            <a:r>
              <a:rPr lang="en-US" sz="1200" dirty="0">
                <a:latin typeface="Calibri"/>
                <a:ea typeface="Calibri"/>
                <a:cs typeface="Times New Roman"/>
                <a:sym typeface="Wingdings"/>
              </a:rPr>
              <a:t></a:t>
            </a:r>
            <a:endParaRPr lang="en-US" sz="1200" dirty="0">
              <a:latin typeface="Calibri"/>
              <a:ea typeface="Calibri"/>
              <a:cs typeface="Times New Roman"/>
            </a:endParaRPr>
          </a:p>
        </p:txBody>
      </p:sp>
    </p:spTree>
    <p:extLst>
      <p:ext uri="{BB962C8B-B14F-4D97-AF65-F5344CB8AC3E}">
        <p14:creationId xmlns:p14="http://schemas.microsoft.com/office/powerpoint/2010/main" xmlns="" val="513826274"/>
      </p:ext>
    </p:extLst>
  </p:cSld>
  <p:clrMapOvr>
    <a:masterClrMapping/>
  </p:clrMapOvr>
  <p:transition>
    <p:pull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alpha val="70000"/>
            </a:srgbClr>
          </a:solidFill>
          <a:ln w="9525">
            <a:noFill/>
            <a:round/>
            <a:headEnd/>
            <a:tailEnd/>
          </a:ln>
          <a:effectLst/>
        </p:spPr>
        <p:txBody>
          <a:bodyPr vert="horz" wrap="square" lIns="91440" tIns="45720" rIns="91440" bIns="45720" numCol="1" anchor="ctr" anchorCtr="0" compatLnSpc="1">
            <a:prstTxWarp prst="textNoShape">
              <a:avLst/>
            </a:prstTxWarp>
            <a:noAutofit/>
          </a:bodyPr>
          <a:lstStyle/>
          <a:p>
            <a:r>
              <a:rPr lang="en-ZA" sz="2000" dirty="0" smtClean="0"/>
              <a:t>Concluding Remarks: NCV: Mildred Mdhluli</a:t>
            </a:r>
            <a:endParaRPr lang="en-ZA" sz="2000" dirty="0"/>
          </a:p>
        </p:txBody>
      </p:sp>
      <p:sp>
        <p:nvSpPr>
          <p:cNvPr id="4" name="Slide Number Placeholder 3"/>
          <p:cNvSpPr>
            <a:spLocks noGrp="1"/>
          </p:cNvSpPr>
          <p:nvPr>
            <p:ph type="sldNum" sz="quarter" idx="10"/>
          </p:nvPr>
        </p:nvSpPr>
        <p:spPr/>
        <p:txBody>
          <a:bodyPr/>
          <a:lstStyle/>
          <a:p>
            <a:fld id="{DC078BB0-5067-4834-9D1C-6DF1A940AB1D}" type="slidenum">
              <a:rPr lang="en-US" smtClean="0"/>
              <a:pPr/>
              <a:t>16</a:t>
            </a:fld>
            <a:endParaRPr lang="en-US" dirty="0"/>
          </a:p>
        </p:txBody>
      </p:sp>
      <p:sp>
        <p:nvSpPr>
          <p:cNvPr id="3" name="Rectangle 2"/>
          <p:cNvSpPr/>
          <p:nvPr/>
        </p:nvSpPr>
        <p:spPr>
          <a:xfrm>
            <a:off x="323602" y="1524000"/>
            <a:ext cx="4572000" cy="4339650"/>
          </a:xfrm>
          <a:prstGeom prst="rect">
            <a:avLst/>
          </a:prstGeom>
        </p:spPr>
        <p:txBody>
          <a:bodyPr>
            <a:spAutoFit/>
          </a:bodyPr>
          <a:lstStyle/>
          <a:p>
            <a:pPr algn="just"/>
            <a:r>
              <a:rPr lang="en-US" sz="1200" dirty="0">
                <a:latin typeface="Calibri"/>
                <a:ea typeface="Calibri"/>
                <a:cs typeface="Times New Roman"/>
              </a:rPr>
              <a:t>My perspective upon joining the project was more like we shall see, especially the fact that people who have been in the project for quite some time had made us believe that whatever we are facing will be next to impossible if not </a:t>
            </a:r>
            <a:r>
              <a:rPr lang="en-US" sz="1200" dirty="0" smtClean="0">
                <a:latin typeface="Calibri"/>
                <a:ea typeface="Calibri"/>
                <a:cs typeface="Times New Roman"/>
              </a:rPr>
              <a:t>impossible.</a:t>
            </a:r>
          </a:p>
          <a:p>
            <a:pPr algn="just"/>
            <a:endParaRPr lang="en-US" sz="1200" dirty="0">
              <a:latin typeface="Calibri"/>
              <a:ea typeface="Calibri"/>
              <a:cs typeface="Times New Roman"/>
            </a:endParaRPr>
          </a:p>
          <a:p>
            <a:pPr algn="just"/>
            <a:r>
              <a:rPr lang="en-US" sz="1200" dirty="0" smtClean="0">
                <a:latin typeface="Calibri"/>
                <a:ea typeface="Calibri"/>
                <a:cs typeface="Times New Roman"/>
              </a:rPr>
              <a:t>The </a:t>
            </a:r>
            <a:r>
              <a:rPr lang="en-US" sz="1200" dirty="0">
                <a:latin typeface="Calibri"/>
                <a:ea typeface="Calibri"/>
                <a:cs typeface="Times New Roman"/>
              </a:rPr>
              <a:t>past two months have been such a great learning curve for me, with its perceived challenges I manage to realize that with dedication, commitment and clear understanding of what you are doing you can achieve anything. I have learnt so much about NCV in a short space of time than what I have learned since I joined SITA. </a:t>
            </a:r>
            <a:endParaRPr lang="en-US" sz="1200" dirty="0" smtClean="0">
              <a:latin typeface="Calibri"/>
              <a:ea typeface="Calibri"/>
              <a:cs typeface="Times New Roman"/>
            </a:endParaRPr>
          </a:p>
          <a:p>
            <a:pPr algn="just"/>
            <a:endParaRPr lang="en-US" sz="1200" dirty="0">
              <a:latin typeface="Calibri"/>
              <a:ea typeface="Calibri"/>
              <a:cs typeface="Times New Roman"/>
            </a:endParaRPr>
          </a:p>
          <a:p>
            <a:pPr algn="just"/>
            <a:r>
              <a:rPr lang="en-US" sz="1200" dirty="0" smtClean="0">
                <a:latin typeface="Calibri"/>
                <a:ea typeface="Calibri"/>
                <a:cs typeface="Times New Roman"/>
              </a:rPr>
              <a:t>I </a:t>
            </a:r>
            <a:r>
              <a:rPr lang="en-US" sz="1200" dirty="0">
                <a:latin typeface="Calibri"/>
                <a:ea typeface="Calibri"/>
                <a:cs typeface="Times New Roman"/>
              </a:rPr>
              <a:t>have seen great team work relationships being developed and this resulted in me seeing a better view of what we are working towards. I am definitely looking forward in getting involved in such challenging projects in future because I know that it can be done irrespective of past failures. My confidence level has also improved a great deal since I got involved in this project. Having learnt few management skills in the process  I can be sure in future my problem solving techniques will be better and handling responsibility that does not only affect me but a whole lot of other people will not be a big issue. In short the experience that I gained is invaluable.</a:t>
            </a:r>
          </a:p>
          <a:p>
            <a:pPr algn="just"/>
            <a:endParaRPr lang="en-US" sz="1200" dirty="0">
              <a:latin typeface="Calibri"/>
              <a:ea typeface="Calibri"/>
              <a:cs typeface="Times New Roman"/>
            </a:endParaRPr>
          </a:p>
          <a:p>
            <a:endParaRPr lang="en-US" sz="1200" dirty="0"/>
          </a:p>
        </p:txBody>
      </p:sp>
      <p:sp>
        <p:nvSpPr>
          <p:cNvPr id="5" name="Rectangle 4"/>
          <p:cNvSpPr/>
          <p:nvPr/>
        </p:nvSpPr>
        <p:spPr>
          <a:xfrm>
            <a:off x="4905525" y="1532746"/>
            <a:ext cx="4019798" cy="1477328"/>
          </a:xfrm>
          <a:prstGeom prst="rect">
            <a:avLst/>
          </a:prstGeom>
        </p:spPr>
        <p:txBody>
          <a:bodyPr wrap="square">
            <a:spAutoFit/>
          </a:bodyPr>
          <a:lstStyle/>
          <a:p>
            <a:pPr marL="0" marR="0" algn="just">
              <a:spcBef>
                <a:spcPts val="0"/>
              </a:spcBef>
              <a:spcAft>
                <a:spcPts val="0"/>
              </a:spcAft>
            </a:pPr>
            <a:r>
              <a:rPr lang="en-US" sz="1200" dirty="0">
                <a:latin typeface="Calibri"/>
                <a:ea typeface="Calibri"/>
                <a:cs typeface="Times New Roman"/>
              </a:rPr>
              <a:t>In conclusion I have been so proud about getting involved in the project that I usually talk about it with my kids at home and one of them is my 8 year old son Hope, the day I brought in the journal gift home he asked me who gave it to me and I told him that the CEO did of which he asked me if he can draw something on the back page and after working on his masterpiece for a while the results was this</a:t>
            </a:r>
            <a:r>
              <a:rPr lang="en-US" dirty="0">
                <a:latin typeface="Calibri"/>
                <a:ea typeface="Calibri"/>
                <a:cs typeface="Times New Roman"/>
              </a:rPr>
              <a:t>: </a:t>
            </a:r>
            <a:endParaRPr lang="en-US" sz="1600" dirty="0">
              <a:effectLst/>
              <a:latin typeface="Calibri"/>
              <a:ea typeface="Calibri"/>
              <a:cs typeface="Times New Roman"/>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48400" y="3257269"/>
            <a:ext cx="1524000" cy="2030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36725600"/>
      </p:ext>
    </p:extLst>
  </p:cSld>
  <p:clrMapOvr>
    <a:masterClrMapping/>
  </p:clrMapOvr>
  <p:transition>
    <p:pull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alpha val="70000"/>
            </a:srgbClr>
          </a:solidFill>
          <a:ln w="9525">
            <a:noFill/>
            <a:round/>
            <a:headEnd/>
            <a:tailEnd/>
          </a:ln>
          <a:effectLst/>
        </p:spPr>
        <p:txBody>
          <a:bodyPr vert="horz" wrap="square" lIns="91440" tIns="45720" rIns="91440" bIns="45720" numCol="1" anchor="ctr" anchorCtr="0" compatLnSpc="1">
            <a:prstTxWarp prst="textNoShape">
              <a:avLst/>
            </a:prstTxWarp>
            <a:noAutofit/>
          </a:bodyPr>
          <a:lstStyle/>
          <a:p>
            <a:r>
              <a:rPr lang="en-ZA" sz="2000" dirty="0"/>
              <a:t>Concluding Remarks: NCV: </a:t>
            </a:r>
            <a:r>
              <a:rPr lang="en-ZA" sz="2000" dirty="0" smtClean="0"/>
              <a:t>Lorraine Tharaga</a:t>
            </a:r>
            <a:endParaRPr lang="en-US" sz="2000" dirty="0"/>
          </a:p>
        </p:txBody>
      </p:sp>
      <p:sp>
        <p:nvSpPr>
          <p:cNvPr id="4" name="Slide Number Placeholder 3"/>
          <p:cNvSpPr>
            <a:spLocks noGrp="1"/>
          </p:cNvSpPr>
          <p:nvPr>
            <p:ph type="sldNum" sz="quarter" idx="10"/>
          </p:nvPr>
        </p:nvSpPr>
        <p:spPr/>
        <p:txBody>
          <a:bodyPr/>
          <a:lstStyle/>
          <a:p>
            <a:fld id="{DC078BB0-5067-4834-9D1C-6DF1A940AB1D}" type="slidenum">
              <a:rPr lang="en-US" smtClean="0"/>
              <a:pPr/>
              <a:t>17</a:t>
            </a:fld>
            <a:endParaRPr lang="en-US" dirty="0"/>
          </a:p>
        </p:txBody>
      </p:sp>
      <p:sp>
        <p:nvSpPr>
          <p:cNvPr id="5" name="Rectangle 4"/>
          <p:cNvSpPr/>
          <p:nvPr/>
        </p:nvSpPr>
        <p:spPr>
          <a:xfrm>
            <a:off x="1014350" y="1524000"/>
            <a:ext cx="7443849" cy="3785652"/>
          </a:xfrm>
          <a:prstGeom prst="rect">
            <a:avLst/>
          </a:prstGeom>
        </p:spPr>
        <p:txBody>
          <a:bodyPr wrap="square">
            <a:spAutoFit/>
          </a:bodyPr>
          <a:lstStyle/>
          <a:p>
            <a:pPr algn="just"/>
            <a:r>
              <a:rPr lang="en-ZA" sz="1200" dirty="0">
                <a:latin typeface="Calibri"/>
                <a:ea typeface="Calibri"/>
                <a:cs typeface="Times New Roman"/>
              </a:rPr>
              <a:t>I am currently employed by SITA as a Senior Business Analyst and has approximately 10 years’ experience in IT. This experience includes the implementation of projects following the software development lifecycle, requirements management, facilitation and process modelling. Her tertiary qualifications is B-Tech Information Technology. She also has an industry certification of a Diploma in Business Analysis.  Specifically in terms of the NC (V) project, I am playing a Business Analyst Role as well as Support Analyst to the Team.</a:t>
            </a:r>
            <a:endParaRPr lang="en-US" sz="1200" dirty="0">
              <a:latin typeface="Calibri"/>
              <a:ea typeface="Calibri"/>
              <a:cs typeface="Times New Roman"/>
            </a:endParaRPr>
          </a:p>
          <a:p>
            <a:pPr algn="just"/>
            <a:r>
              <a:rPr lang="en-US" sz="1200" b="1" dirty="0"/>
              <a:t> </a:t>
            </a:r>
            <a:endParaRPr lang="en-US" sz="1200" dirty="0"/>
          </a:p>
          <a:p>
            <a:pPr algn="just"/>
            <a:r>
              <a:rPr lang="en-US" sz="1200" dirty="0">
                <a:latin typeface="Calibri"/>
                <a:ea typeface="Calibri"/>
                <a:cs typeface="Times New Roman"/>
              </a:rPr>
              <a:t>My initial feeling when I joined the projects was that this project was too big for me to handle and that I was new in the organization and I would not be able to add value. I was lost in the beginning and I felt like I could not make it. </a:t>
            </a:r>
          </a:p>
          <a:p>
            <a:pPr algn="just"/>
            <a:r>
              <a:rPr lang="en-US" sz="1200" dirty="0">
                <a:latin typeface="Calibri"/>
                <a:ea typeface="Calibri"/>
                <a:cs typeface="Times New Roman"/>
              </a:rPr>
              <a:t> </a:t>
            </a:r>
          </a:p>
          <a:p>
            <a:pPr algn="just"/>
            <a:r>
              <a:rPr lang="en-US" sz="1200" dirty="0">
                <a:latin typeface="Calibri"/>
                <a:ea typeface="Calibri"/>
                <a:cs typeface="Times New Roman"/>
              </a:rPr>
              <a:t>This project has taught me that I am capable of doing anything. It taught me that I must not underestimate myself. I must just do the work, apply my mind and knowledge, and that will help me understand and learn more. I also learned not to be afraid to make mistakes because mistakes are part of personal growth and learning. I have learned that if you want to go somewhere the key thing is to start moving, no matter how long the road looks ahead, If you are moving you will get there. </a:t>
            </a:r>
          </a:p>
          <a:p>
            <a:pPr algn="just"/>
            <a:r>
              <a:rPr lang="en-US" sz="1200" dirty="0">
                <a:latin typeface="Calibri"/>
                <a:ea typeface="Calibri"/>
                <a:cs typeface="Times New Roman"/>
              </a:rPr>
              <a:t> </a:t>
            </a:r>
          </a:p>
          <a:p>
            <a:pPr algn="just"/>
            <a:r>
              <a:rPr lang="en-US" sz="1200" dirty="0">
                <a:latin typeface="Calibri"/>
                <a:ea typeface="Calibri"/>
                <a:cs typeface="Times New Roman"/>
              </a:rPr>
              <a:t>Over the past approximate two months I have documented key processes including the error handling process, process to calculate stats. These processes have provided valuable to the project, for example the release management process enabled this function to be independently executed by the newly appoint release manager for the project and the error handling process also enables the quality assurance process to take place which ensures a smooth execution in fixing issues/errors.</a:t>
            </a:r>
          </a:p>
        </p:txBody>
      </p:sp>
    </p:spTree>
    <p:extLst>
      <p:ext uri="{BB962C8B-B14F-4D97-AF65-F5344CB8AC3E}">
        <p14:creationId xmlns:p14="http://schemas.microsoft.com/office/powerpoint/2010/main" xmlns="" val="3193763737"/>
      </p:ext>
    </p:extLst>
  </p:cSld>
  <p:clrMapOvr>
    <a:masterClrMapping/>
  </p:clrMapOvr>
  <p:transition>
    <p:pull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alpha val="70000"/>
            </a:srgbClr>
          </a:solidFill>
          <a:ln w="9525">
            <a:noFill/>
            <a:round/>
            <a:headEnd/>
            <a:tailEnd/>
          </a:ln>
          <a:effectLst/>
        </p:spPr>
        <p:txBody>
          <a:bodyPr vert="horz" wrap="square" lIns="91440" tIns="45720" rIns="91440" bIns="45720" numCol="1" anchor="ctr" anchorCtr="0" compatLnSpc="1">
            <a:prstTxWarp prst="textNoShape">
              <a:avLst/>
            </a:prstTxWarp>
            <a:noAutofit/>
          </a:bodyPr>
          <a:lstStyle/>
          <a:p>
            <a:r>
              <a:rPr lang="en-ZA" sz="2000" dirty="0"/>
              <a:t>Concluding Remarks: NCV: </a:t>
            </a:r>
            <a:r>
              <a:rPr lang="en-ZA" sz="2000" dirty="0" smtClean="0"/>
              <a:t>Mahlodi Monyela</a:t>
            </a:r>
            <a:endParaRPr lang="en-US" sz="2000" dirty="0"/>
          </a:p>
        </p:txBody>
      </p:sp>
      <p:sp>
        <p:nvSpPr>
          <p:cNvPr id="4" name="Slide Number Placeholder 3"/>
          <p:cNvSpPr>
            <a:spLocks noGrp="1"/>
          </p:cNvSpPr>
          <p:nvPr>
            <p:ph type="sldNum" sz="quarter" idx="10"/>
          </p:nvPr>
        </p:nvSpPr>
        <p:spPr/>
        <p:txBody>
          <a:bodyPr/>
          <a:lstStyle/>
          <a:p>
            <a:fld id="{DC078BB0-5067-4834-9D1C-6DF1A940AB1D}" type="slidenum">
              <a:rPr lang="en-US" smtClean="0"/>
              <a:pPr/>
              <a:t>18</a:t>
            </a:fld>
            <a:endParaRPr lang="en-US" dirty="0"/>
          </a:p>
        </p:txBody>
      </p:sp>
      <p:sp>
        <p:nvSpPr>
          <p:cNvPr id="5" name="Rectangle 4"/>
          <p:cNvSpPr/>
          <p:nvPr/>
        </p:nvSpPr>
        <p:spPr>
          <a:xfrm>
            <a:off x="1143000" y="1343085"/>
            <a:ext cx="7315200" cy="4524315"/>
          </a:xfrm>
          <a:prstGeom prst="rect">
            <a:avLst/>
          </a:prstGeom>
        </p:spPr>
        <p:txBody>
          <a:bodyPr wrap="square">
            <a:spAutoFit/>
          </a:bodyPr>
          <a:lstStyle/>
          <a:p>
            <a:pPr algn="just"/>
            <a:r>
              <a:rPr lang="en-ZA" sz="1200" dirty="0">
                <a:latin typeface="Calibri"/>
                <a:ea typeface="Calibri"/>
                <a:cs typeface="Times New Roman"/>
              </a:rPr>
              <a:t>I am Mahlodi Monyela: </a:t>
            </a:r>
            <a:r>
              <a:rPr lang="en-ZA" sz="1200" dirty="0" err="1">
                <a:latin typeface="Calibri"/>
                <a:ea typeface="Calibri"/>
                <a:cs typeface="Times New Roman"/>
              </a:rPr>
              <a:t>Snr</a:t>
            </a:r>
            <a:r>
              <a:rPr lang="en-ZA" sz="1200" dirty="0">
                <a:latin typeface="Calibri"/>
                <a:ea typeface="Calibri"/>
                <a:cs typeface="Times New Roman"/>
              </a:rPr>
              <a:t> Manager for Testing and Quality, currently performing the test management role on NCV project. I’ve acquired a National Diploma in Information Technology in 2003, also just completed B-tech in Informatics in Jan 2016. I  joined SITA in Jan 2016. I have been doing testing for over 10 years.</a:t>
            </a:r>
            <a:endParaRPr lang="en-US" sz="1200" dirty="0">
              <a:latin typeface="Calibri"/>
              <a:ea typeface="Calibri"/>
              <a:cs typeface="Times New Roman"/>
            </a:endParaRPr>
          </a:p>
          <a:p>
            <a:pPr algn="just"/>
            <a:r>
              <a:rPr lang="en-ZA" sz="1200" dirty="0">
                <a:latin typeface="Calibri"/>
                <a:ea typeface="Calibri"/>
                <a:cs typeface="Times New Roman"/>
              </a:rPr>
              <a:t>  </a:t>
            </a:r>
            <a:endParaRPr lang="en-US" sz="1200" dirty="0">
              <a:latin typeface="Calibri"/>
              <a:ea typeface="Calibri"/>
              <a:cs typeface="Times New Roman"/>
            </a:endParaRPr>
          </a:p>
          <a:p>
            <a:pPr algn="just"/>
            <a:r>
              <a:rPr lang="en-US" sz="1200" dirty="0">
                <a:latin typeface="Calibri"/>
                <a:ea typeface="Calibri"/>
                <a:cs typeface="Times New Roman"/>
              </a:rPr>
              <a:t> </a:t>
            </a:r>
          </a:p>
          <a:p>
            <a:pPr algn="just"/>
            <a:r>
              <a:rPr lang="en-US" sz="1200" dirty="0">
                <a:latin typeface="Calibri"/>
                <a:ea typeface="Calibri"/>
                <a:cs typeface="Times New Roman"/>
              </a:rPr>
              <a:t>Upon joining the project I had no clue of the NCV system, except for the high level overview of the problem, detailed expectations and the timelines. Everyone was a stranger from different business streams, and then everything changed when we moved to the War room, we became one team and we started to understand the goal, the vision and how everyone is going to contribute towards achieving the goal. </a:t>
            </a:r>
            <a:r>
              <a:rPr lang="en-ZA" sz="1200" dirty="0">
                <a:latin typeface="Calibri"/>
                <a:ea typeface="Calibri"/>
                <a:cs typeface="Times New Roman"/>
              </a:rPr>
              <a:t>The active involvement, cooperation and collaboration make the war room a much more enjoyable place to be. The team is motivated and focused, putting extra hours willingly because we all enjoy doing what we are here for. </a:t>
            </a:r>
            <a:endParaRPr lang="en-US" sz="1200" dirty="0">
              <a:latin typeface="Calibri"/>
              <a:ea typeface="Calibri"/>
              <a:cs typeface="Times New Roman"/>
            </a:endParaRPr>
          </a:p>
          <a:p>
            <a:pPr algn="just"/>
            <a:r>
              <a:rPr lang="en-ZA" sz="1200" dirty="0">
                <a:latin typeface="Calibri"/>
                <a:ea typeface="Calibri"/>
                <a:cs typeface="Times New Roman"/>
              </a:rPr>
              <a:t>NCV project team is a well-oiled machine today and credit to Vernon, despite us coming with all different skills, Vernon made us the winning team, Vernon built this team with his </a:t>
            </a:r>
            <a:r>
              <a:rPr lang="en-ZA" sz="1200" dirty="0" err="1">
                <a:latin typeface="Calibri"/>
                <a:ea typeface="Calibri"/>
                <a:cs typeface="Times New Roman"/>
              </a:rPr>
              <a:t>strategical</a:t>
            </a:r>
            <a:r>
              <a:rPr lang="en-ZA" sz="1200" dirty="0">
                <a:latin typeface="Calibri"/>
                <a:ea typeface="Calibri"/>
                <a:cs typeface="Times New Roman"/>
              </a:rPr>
              <a:t> thinking and proactive at all times , he inspires, motivate and support us daily. He communicates thoroughly and always provides a constructive feedback.</a:t>
            </a:r>
            <a:endParaRPr lang="en-US" sz="1200" dirty="0">
              <a:latin typeface="Calibri"/>
              <a:ea typeface="Calibri"/>
              <a:cs typeface="Times New Roman"/>
            </a:endParaRPr>
          </a:p>
          <a:p>
            <a:pPr algn="just"/>
            <a:r>
              <a:rPr lang="en-ZA" sz="1200" dirty="0">
                <a:latin typeface="Calibri"/>
                <a:ea typeface="Calibri"/>
                <a:cs typeface="Times New Roman"/>
              </a:rPr>
              <a:t>My personal take away\lesson from this project is how to build a winning team, keep the team engaged and informed because a happy team produces great results. I feel empowered and I have grown in so many ways by just being part of this team. I’m also grateful for the opportunity, being with SITA for the past 3months but I have a beautiful story to tell.</a:t>
            </a:r>
            <a:endParaRPr lang="en-US" sz="1200" dirty="0">
              <a:latin typeface="Calibri"/>
              <a:ea typeface="Calibri"/>
              <a:cs typeface="Times New Roman"/>
            </a:endParaRPr>
          </a:p>
          <a:p>
            <a:pPr algn="just"/>
            <a:r>
              <a:rPr lang="en-ZA" sz="1200" dirty="0">
                <a:latin typeface="Calibri"/>
                <a:ea typeface="Calibri"/>
                <a:cs typeface="Times New Roman"/>
              </a:rPr>
              <a:t>Finally as much as I’m excited about the progress, a part of me is hurt to say when we finish this project then where to? NCV has become a part our DNA, success runs in our blood, we are the proud </a:t>
            </a:r>
            <a:r>
              <a:rPr lang="en-ZA" sz="1200" dirty="0" err="1">
                <a:latin typeface="Calibri"/>
                <a:ea typeface="Calibri"/>
                <a:cs typeface="Times New Roman"/>
              </a:rPr>
              <a:t>firefighting</a:t>
            </a:r>
            <a:r>
              <a:rPr lang="en-ZA" sz="1200" dirty="0">
                <a:latin typeface="Calibri"/>
                <a:ea typeface="Calibri"/>
                <a:cs typeface="Times New Roman"/>
              </a:rPr>
              <a:t> team. I would also love to see signature projects managed in a similar manner (agile Methodology) and SITA employees are more than ready. This is a great team and I have established relationships with each one of them and definitely will continue to improvise each other skills and knowledge going forward.</a:t>
            </a:r>
            <a:endParaRPr lang="en-US" sz="1200" dirty="0">
              <a:latin typeface="Calibri"/>
              <a:ea typeface="Calibri"/>
              <a:cs typeface="Times New Roman"/>
            </a:endParaRPr>
          </a:p>
        </p:txBody>
      </p:sp>
    </p:spTree>
    <p:extLst>
      <p:ext uri="{BB962C8B-B14F-4D97-AF65-F5344CB8AC3E}">
        <p14:creationId xmlns:p14="http://schemas.microsoft.com/office/powerpoint/2010/main" xmlns="" val="772279587"/>
      </p:ext>
    </p:extLst>
  </p:cSld>
  <p:clrMapOvr>
    <a:masterClrMapping/>
  </p:clrMapOvr>
  <p:transition>
    <p:pull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alpha val="70000"/>
            </a:srgbClr>
          </a:solidFill>
          <a:ln w="9525">
            <a:noFill/>
            <a:round/>
            <a:headEnd/>
            <a:tailEnd/>
          </a:ln>
          <a:effectLst/>
        </p:spPr>
        <p:txBody>
          <a:bodyPr vert="horz" wrap="square" lIns="91440" tIns="45720" rIns="91440" bIns="45720" numCol="1" anchor="ctr" anchorCtr="0" compatLnSpc="1">
            <a:prstTxWarp prst="textNoShape">
              <a:avLst/>
            </a:prstTxWarp>
            <a:noAutofit/>
          </a:bodyPr>
          <a:lstStyle/>
          <a:p>
            <a:r>
              <a:rPr lang="en-ZA" sz="2000" dirty="0" smtClean="0"/>
              <a:t>Education Applications</a:t>
            </a:r>
            <a:endParaRPr lang="en-US" sz="2000" dirty="0"/>
          </a:p>
        </p:txBody>
      </p:sp>
      <p:sp>
        <p:nvSpPr>
          <p:cNvPr id="4" name="Slide Number Placeholder 3"/>
          <p:cNvSpPr>
            <a:spLocks noGrp="1"/>
          </p:cNvSpPr>
          <p:nvPr>
            <p:ph type="sldNum" sz="quarter" idx="10"/>
          </p:nvPr>
        </p:nvSpPr>
        <p:spPr/>
        <p:txBody>
          <a:bodyPr/>
          <a:lstStyle/>
          <a:p>
            <a:fld id="{DC078BB0-5067-4834-9D1C-6DF1A940AB1D}" type="slidenum">
              <a:rPr lang="en-US" smtClean="0"/>
              <a:pPr/>
              <a:t>19</a:t>
            </a:fld>
            <a:endParaRPr lang="en-US" dirty="0"/>
          </a:p>
        </p:txBody>
      </p:sp>
      <p:pic>
        <p:nvPicPr>
          <p:cNvPr id="6" name="Picture 5"/>
          <p:cNvPicPr/>
          <p:nvPr/>
        </p:nvPicPr>
        <p:blipFill>
          <a:blip r:embed="rId2" cstate="print"/>
          <a:stretch>
            <a:fillRect/>
          </a:stretch>
        </p:blipFill>
        <p:spPr>
          <a:xfrm>
            <a:off x="914400" y="1371600"/>
            <a:ext cx="6997700" cy="4841875"/>
          </a:xfrm>
          <a:prstGeom prst="rect">
            <a:avLst/>
          </a:prstGeom>
        </p:spPr>
      </p:pic>
    </p:spTree>
    <p:extLst>
      <p:ext uri="{BB962C8B-B14F-4D97-AF65-F5344CB8AC3E}">
        <p14:creationId xmlns:p14="http://schemas.microsoft.com/office/powerpoint/2010/main" xmlns="" val="2070447428"/>
      </p:ext>
    </p:extLst>
  </p:cSld>
  <p:clrMapOvr>
    <a:masterClrMapping/>
  </p:clrMapOvr>
  <p:transition>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entagon 16"/>
          <p:cNvSpPr/>
          <p:nvPr/>
        </p:nvSpPr>
        <p:spPr>
          <a:xfrm>
            <a:off x="4437064" y="1234067"/>
            <a:ext cx="2039936" cy="3261733"/>
          </a:xfrm>
          <a:prstGeom prst="homePlate">
            <a:avLst>
              <a:gd name="adj" fmla="val 2174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4"/>
          <p:cNvSpPr>
            <a:spLocks noGrp="1"/>
          </p:cNvSpPr>
          <p:nvPr>
            <p:ph type="title"/>
          </p:nvPr>
        </p:nvSpPr>
        <p:spPr>
          <a:xfrm>
            <a:off x="320040" y="539496"/>
            <a:ext cx="8617585" cy="649288"/>
          </a:xfrm>
        </p:spPr>
        <p:txBody>
          <a:bodyPr>
            <a:normAutofit/>
          </a:bodyPr>
          <a:lstStyle/>
          <a:p>
            <a:r>
              <a:rPr lang="en-US" sz="2000" dirty="0" smtClean="0"/>
              <a:t>Backlog Reduction Progress (based on Outstanding Report)</a:t>
            </a:r>
            <a:endParaRPr lang="en-US" sz="2000" dirty="0"/>
          </a:p>
        </p:txBody>
      </p:sp>
      <p:sp>
        <p:nvSpPr>
          <p:cNvPr id="4" name="Slide Number Placeholder 3"/>
          <p:cNvSpPr>
            <a:spLocks noGrp="1"/>
          </p:cNvSpPr>
          <p:nvPr>
            <p:ph type="sldNum" sz="quarter" idx="10"/>
          </p:nvPr>
        </p:nvSpPr>
        <p:spPr/>
        <p:txBody>
          <a:bodyPr/>
          <a:lstStyle/>
          <a:p>
            <a:fld id="{DC078BB0-5067-4834-9D1C-6DF1A940AB1D}" type="slidenum">
              <a:rPr lang="en-US" smtClean="0"/>
              <a:pPr/>
              <a:t>2</a:t>
            </a:fld>
            <a:endParaRPr lang="en-US" dirty="0"/>
          </a:p>
        </p:txBody>
      </p:sp>
      <p:sp>
        <p:nvSpPr>
          <p:cNvPr id="6" name="Round Diagonal Corner Rectangle 5"/>
          <p:cNvSpPr/>
          <p:nvPr/>
        </p:nvSpPr>
        <p:spPr>
          <a:xfrm>
            <a:off x="760472" y="3245895"/>
            <a:ext cx="1440000" cy="846013"/>
          </a:xfrm>
          <a:prstGeom prst="round2Diag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129 516</a:t>
            </a:r>
          </a:p>
          <a:p>
            <a:pPr algn="ctr"/>
            <a:r>
              <a:rPr lang="en-US" sz="1100" b="1" dirty="0" smtClean="0">
                <a:solidFill>
                  <a:schemeClr val="tx1"/>
                </a:solidFill>
              </a:rPr>
              <a:t>Candidates Affected</a:t>
            </a:r>
            <a:r>
              <a:rPr lang="en-US" sz="1100" b="1" baseline="30000" dirty="0" smtClean="0">
                <a:solidFill>
                  <a:schemeClr val="tx1"/>
                </a:solidFill>
              </a:rPr>
              <a:t>1</a:t>
            </a:r>
            <a:endParaRPr lang="en-US" sz="1100" b="1" dirty="0">
              <a:solidFill>
                <a:schemeClr val="tx1"/>
              </a:solidFill>
            </a:endParaRPr>
          </a:p>
        </p:txBody>
      </p:sp>
      <p:sp>
        <p:nvSpPr>
          <p:cNvPr id="7" name="Round Diagonal Corner Rectangle 6"/>
          <p:cNvSpPr/>
          <p:nvPr/>
        </p:nvSpPr>
        <p:spPr>
          <a:xfrm>
            <a:off x="760473" y="1781665"/>
            <a:ext cx="1440000" cy="846013"/>
          </a:xfrm>
          <a:prstGeom prst="round2Diag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236 821</a:t>
            </a:r>
          </a:p>
          <a:p>
            <a:pPr algn="ctr"/>
            <a:r>
              <a:rPr lang="en-US" sz="1100" b="1" dirty="0" smtClean="0">
                <a:solidFill>
                  <a:schemeClr val="tx1"/>
                </a:solidFill>
              </a:rPr>
              <a:t>Outstanding Certificates</a:t>
            </a:r>
            <a:r>
              <a:rPr lang="en-US" sz="1100" b="1" baseline="30000" dirty="0" smtClean="0">
                <a:solidFill>
                  <a:schemeClr val="tx1"/>
                </a:solidFill>
              </a:rPr>
              <a:t>1&amp;2</a:t>
            </a:r>
            <a:endParaRPr lang="en-US" sz="1100" b="1" baseline="30000" dirty="0">
              <a:solidFill>
                <a:schemeClr val="tx1"/>
              </a:solidFill>
            </a:endParaRPr>
          </a:p>
        </p:txBody>
      </p:sp>
      <p:sp>
        <p:nvSpPr>
          <p:cNvPr id="10" name="TextBox 9"/>
          <p:cNvSpPr txBox="1"/>
          <p:nvPr/>
        </p:nvSpPr>
        <p:spPr>
          <a:xfrm>
            <a:off x="760473" y="1371601"/>
            <a:ext cx="1440000" cy="307777"/>
          </a:xfrm>
          <a:prstGeom prst="rect">
            <a:avLst/>
          </a:prstGeom>
          <a:noFill/>
        </p:spPr>
        <p:txBody>
          <a:bodyPr wrap="square" rtlCol="0">
            <a:spAutoFit/>
          </a:bodyPr>
          <a:lstStyle/>
          <a:p>
            <a:pPr algn="ctr"/>
            <a:r>
              <a:rPr lang="en-US" sz="1400" b="1" dirty="0" smtClean="0"/>
              <a:t>Aug 2015</a:t>
            </a:r>
            <a:endParaRPr lang="en-US" sz="1400" b="1" dirty="0"/>
          </a:p>
        </p:txBody>
      </p:sp>
      <p:sp>
        <p:nvSpPr>
          <p:cNvPr id="12" name="Round Diagonal Corner Rectangle 11"/>
          <p:cNvSpPr/>
          <p:nvPr/>
        </p:nvSpPr>
        <p:spPr>
          <a:xfrm>
            <a:off x="4494271" y="3225184"/>
            <a:ext cx="1440000" cy="847529"/>
          </a:xfrm>
          <a:prstGeom prst="round2Diag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128 681</a:t>
            </a:r>
          </a:p>
          <a:p>
            <a:pPr algn="ctr"/>
            <a:r>
              <a:rPr lang="en-US" sz="1100" b="1" dirty="0" smtClean="0">
                <a:solidFill>
                  <a:schemeClr val="bg1"/>
                </a:solidFill>
              </a:rPr>
              <a:t>Candidates Processed</a:t>
            </a:r>
            <a:r>
              <a:rPr lang="en-US" sz="1100" b="1" baseline="30000" dirty="0">
                <a:solidFill>
                  <a:schemeClr val="bg1"/>
                </a:solidFill>
              </a:rPr>
              <a:t>3</a:t>
            </a:r>
          </a:p>
        </p:txBody>
      </p:sp>
      <p:sp>
        <p:nvSpPr>
          <p:cNvPr id="13" name="Round Diagonal Corner Rectangle 12"/>
          <p:cNvSpPr/>
          <p:nvPr/>
        </p:nvSpPr>
        <p:spPr>
          <a:xfrm>
            <a:off x="4506263" y="1760772"/>
            <a:ext cx="1440000" cy="847529"/>
          </a:xfrm>
          <a:prstGeom prst="round2Diag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235 848</a:t>
            </a:r>
          </a:p>
          <a:p>
            <a:pPr algn="ctr"/>
            <a:r>
              <a:rPr lang="en-US" sz="1100" b="1" dirty="0" smtClean="0">
                <a:solidFill>
                  <a:schemeClr val="bg1"/>
                </a:solidFill>
              </a:rPr>
              <a:t>Certificates Processed</a:t>
            </a:r>
            <a:r>
              <a:rPr lang="en-US" sz="1100" b="1" baseline="30000" dirty="0" smtClean="0">
                <a:solidFill>
                  <a:schemeClr val="bg1"/>
                </a:solidFill>
              </a:rPr>
              <a:t>2&amp;3</a:t>
            </a:r>
            <a:endParaRPr lang="en-US" sz="1100" b="1" baseline="30000" dirty="0">
              <a:solidFill>
                <a:schemeClr val="bg1"/>
              </a:solidFill>
            </a:endParaRPr>
          </a:p>
        </p:txBody>
      </p:sp>
      <p:sp>
        <p:nvSpPr>
          <p:cNvPr id="14" name="TextBox 13"/>
          <p:cNvSpPr txBox="1"/>
          <p:nvPr/>
        </p:nvSpPr>
        <p:spPr>
          <a:xfrm>
            <a:off x="4502234" y="1234067"/>
            <a:ext cx="1603893" cy="523220"/>
          </a:xfrm>
          <a:prstGeom prst="rect">
            <a:avLst/>
          </a:prstGeom>
          <a:noFill/>
        </p:spPr>
        <p:txBody>
          <a:bodyPr wrap="square" rtlCol="0">
            <a:spAutoFit/>
          </a:bodyPr>
          <a:lstStyle/>
          <a:p>
            <a:pPr algn="ctr"/>
            <a:r>
              <a:rPr lang="en-US" sz="1400" b="1" dirty="0" smtClean="0"/>
              <a:t>Progress Since </a:t>
            </a:r>
          </a:p>
          <a:p>
            <a:pPr algn="ctr"/>
            <a:r>
              <a:rPr lang="en-US" sz="1400" b="1" dirty="0" smtClean="0"/>
              <a:t>Aug 2015</a:t>
            </a:r>
            <a:endParaRPr lang="en-US" sz="1400" b="1" dirty="0"/>
          </a:p>
        </p:txBody>
      </p:sp>
      <p:cxnSp>
        <p:nvCxnSpPr>
          <p:cNvPr id="16" name="Straight Connector 15"/>
          <p:cNvCxnSpPr/>
          <p:nvPr/>
        </p:nvCxnSpPr>
        <p:spPr>
          <a:xfrm flipV="1">
            <a:off x="2436872" y="1294182"/>
            <a:ext cx="0" cy="3168000"/>
          </a:xfrm>
          <a:prstGeom prst="line">
            <a:avLst/>
          </a:prstGeom>
          <a:ln>
            <a:solidFill>
              <a:schemeClr val="accent2">
                <a:lumMod val="60000"/>
                <a:lumOff val="40000"/>
              </a:schemeClr>
            </a:solidFill>
          </a:ln>
        </p:spPr>
        <p:style>
          <a:lnRef idx="3">
            <a:schemeClr val="accent1"/>
          </a:lnRef>
          <a:fillRef idx="0">
            <a:schemeClr val="accent1"/>
          </a:fillRef>
          <a:effectRef idx="2">
            <a:schemeClr val="accent1"/>
          </a:effectRef>
          <a:fontRef idx="minor">
            <a:schemeClr val="tx1"/>
          </a:fontRef>
        </p:style>
      </p:cxnSp>
      <p:sp>
        <p:nvSpPr>
          <p:cNvPr id="18" name="TextBox 17"/>
          <p:cNvSpPr txBox="1"/>
          <p:nvPr/>
        </p:nvSpPr>
        <p:spPr>
          <a:xfrm>
            <a:off x="4506264" y="2637933"/>
            <a:ext cx="1413336" cy="338554"/>
          </a:xfrm>
          <a:prstGeom prst="rect">
            <a:avLst/>
          </a:prstGeom>
          <a:noFill/>
        </p:spPr>
        <p:txBody>
          <a:bodyPr wrap="square" rtlCol="0">
            <a:spAutoFit/>
          </a:bodyPr>
          <a:lstStyle/>
          <a:p>
            <a:pPr algn="ctr"/>
            <a:r>
              <a:rPr lang="en-US" sz="1600" b="1" dirty="0" smtClean="0"/>
              <a:t>99.59%</a:t>
            </a:r>
            <a:endParaRPr lang="en-US" sz="1600" b="1" dirty="0"/>
          </a:p>
        </p:txBody>
      </p:sp>
      <p:sp>
        <p:nvSpPr>
          <p:cNvPr id="19" name="TextBox 18"/>
          <p:cNvSpPr txBox="1"/>
          <p:nvPr/>
        </p:nvSpPr>
        <p:spPr>
          <a:xfrm>
            <a:off x="4506264" y="4085733"/>
            <a:ext cx="1439999" cy="338554"/>
          </a:xfrm>
          <a:prstGeom prst="rect">
            <a:avLst/>
          </a:prstGeom>
          <a:noFill/>
        </p:spPr>
        <p:txBody>
          <a:bodyPr wrap="square" rtlCol="0">
            <a:spAutoFit/>
          </a:bodyPr>
          <a:lstStyle/>
          <a:p>
            <a:pPr algn="ctr"/>
            <a:r>
              <a:rPr lang="en-US" sz="1600" b="1" dirty="0" smtClean="0"/>
              <a:t>99.36%</a:t>
            </a:r>
            <a:endParaRPr lang="en-US" sz="1600" b="1" dirty="0"/>
          </a:p>
        </p:txBody>
      </p:sp>
      <p:sp>
        <p:nvSpPr>
          <p:cNvPr id="3" name="TextBox 2"/>
          <p:cNvSpPr txBox="1"/>
          <p:nvPr/>
        </p:nvSpPr>
        <p:spPr>
          <a:xfrm>
            <a:off x="685800" y="4495800"/>
            <a:ext cx="7543800" cy="1923604"/>
          </a:xfrm>
          <a:prstGeom prst="rect">
            <a:avLst/>
          </a:prstGeom>
          <a:noFill/>
        </p:spPr>
        <p:txBody>
          <a:bodyPr wrap="square" rtlCol="0">
            <a:spAutoFit/>
          </a:bodyPr>
          <a:lstStyle/>
          <a:p>
            <a:r>
              <a:rPr lang="en-US" sz="1100" dirty="0" smtClean="0"/>
              <a:t>Note:</a:t>
            </a:r>
          </a:p>
          <a:p>
            <a:pPr marL="342900" indent="-342900">
              <a:buFont typeface="+mj-lt"/>
              <a:buAutoNum type="arabicPeriod"/>
            </a:pPr>
            <a:r>
              <a:rPr lang="en-US" sz="1100" dirty="0" smtClean="0"/>
              <a:t>During April 2016 a program glitch was discovered , the program calculations included certified level 4 candidates and it was not supposed to. This resulted in </a:t>
            </a:r>
            <a:r>
              <a:rPr lang="en-US" sz="1100" dirty="0"/>
              <a:t>Outstanding Certificates </a:t>
            </a:r>
            <a:r>
              <a:rPr lang="en-US" sz="1100" dirty="0" smtClean="0"/>
              <a:t> being overstated by +- 6600 and </a:t>
            </a:r>
            <a:r>
              <a:rPr lang="en-US" sz="1100" dirty="0"/>
              <a:t>Candidates Affected </a:t>
            </a:r>
            <a:r>
              <a:rPr lang="en-US" sz="1100" dirty="0" smtClean="0"/>
              <a:t> being overstated +- 8300. The figures remain unchanged for ease of reporting purposes.</a:t>
            </a:r>
          </a:p>
          <a:p>
            <a:pPr marL="342900" indent="-342900">
              <a:buFont typeface="+mj-lt"/>
              <a:buAutoNum type="arabicPeriod"/>
            </a:pPr>
            <a:r>
              <a:rPr lang="en-US" sz="1100" dirty="0" smtClean="0"/>
              <a:t>‘Outstanding Certificates – refers to records, therefore</a:t>
            </a:r>
          </a:p>
          <a:p>
            <a:pPr marL="628650" lvl="1" indent="-171450">
              <a:buFont typeface="Arial" panose="020B0604020202020204" pitchFamily="34" charset="0"/>
              <a:buChar char="•"/>
            </a:pPr>
            <a:r>
              <a:rPr lang="en-US" sz="1050" dirty="0" smtClean="0"/>
              <a:t>an outstanding certificate may not necessarily result in a certificate being issued by </a:t>
            </a:r>
            <a:r>
              <a:rPr lang="en-US" sz="1050" dirty="0" err="1" smtClean="0"/>
              <a:t>Umalusi</a:t>
            </a:r>
            <a:r>
              <a:rPr lang="en-US" sz="1050" dirty="0"/>
              <a:t> </a:t>
            </a:r>
            <a:r>
              <a:rPr lang="en-US" sz="1050" dirty="0" smtClean="0"/>
              <a:t>e.g. </a:t>
            </a:r>
            <a:r>
              <a:rPr lang="en-US" sz="1050" i="1" dirty="0" smtClean="0"/>
              <a:t>due to the candidate withdrawing from or failing exams</a:t>
            </a:r>
            <a:endParaRPr lang="en-US" sz="1050" i="1" dirty="0"/>
          </a:p>
          <a:p>
            <a:pPr marL="628650" lvl="1" indent="-171450">
              <a:buFont typeface="Arial" panose="020B0604020202020204" pitchFamily="34" charset="0"/>
              <a:buChar char="•"/>
            </a:pPr>
            <a:r>
              <a:rPr lang="en-US" sz="1050" dirty="0" smtClean="0"/>
              <a:t>multiple outstanding certificates may result in a single certificate being issued by </a:t>
            </a:r>
            <a:r>
              <a:rPr lang="en-US" sz="1050" dirty="0" err="1" smtClean="0"/>
              <a:t>Umalusi</a:t>
            </a:r>
            <a:r>
              <a:rPr lang="en-US" sz="1050" dirty="0" smtClean="0"/>
              <a:t> e.g. </a:t>
            </a:r>
            <a:r>
              <a:rPr lang="en-US" sz="1050" i="1" dirty="0" smtClean="0"/>
              <a:t>Seven outstanding subject certificates requests may result in a full National Certificate</a:t>
            </a:r>
          </a:p>
          <a:p>
            <a:pPr marL="342900" indent="-342900">
              <a:buFont typeface="+mj-lt"/>
              <a:buAutoNum type="arabicPeriod"/>
            </a:pPr>
            <a:r>
              <a:rPr lang="en-US" sz="1100" dirty="0"/>
              <a:t>‘Processed’  - includes candidates who passed, withdrew from or failed exams</a:t>
            </a:r>
          </a:p>
          <a:p>
            <a:pPr marL="342900" indent="-342900">
              <a:buFont typeface="+mj-lt"/>
              <a:buAutoNum type="arabicPeriod"/>
            </a:pPr>
            <a:r>
              <a:rPr lang="en-US" sz="1100" dirty="0" smtClean="0"/>
              <a:t>Confirmed by </a:t>
            </a:r>
            <a:r>
              <a:rPr lang="en-US" sz="1100" dirty="0" err="1" smtClean="0"/>
              <a:t>Umalusi</a:t>
            </a:r>
            <a:r>
              <a:rPr lang="en-US" sz="1100" dirty="0" smtClean="0"/>
              <a:t> on 29 Aug 2016</a:t>
            </a:r>
          </a:p>
        </p:txBody>
      </p:sp>
      <p:sp>
        <p:nvSpPr>
          <p:cNvPr id="28" name="Round Diagonal Corner Rectangle 27"/>
          <p:cNvSpPr/>
          <p:nvPr/>
        </p:nvSpPr>
        <p:spPr>
          <a:xfrm>
            <a:off x="2745571" y="3238381"/>
            <a:ext cx="1440000" cy="846013"/>
          </a:xfrm>
          <a:prstGeom prst="round2DiagRect">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835</a:t>
            </a:r>
          </a:p>
          <a:p>
            <a:pPr lvl="0" algn="ctr"/>
            <a:r>
              <a:rPr lang="en-US" sz="1100" b="1" dirty="0" smtClean="0">
                <a:solidFill>
                  <a:schemeClr val="tx1"/>
                </a:solidFill>
              </a:rPr>
              <a:t>Candidates Affected</a:t>
            </a:r>
            <a:endParaRPr lang="en-US" sz="1100" b="1" baseline="30000" dirty="0">
              <a:solidFill>
                <a:srgbClr val="000000"/>
              </a:solidFill>
            </a:endParaRPr>
          </a:p>
        </p:txBody>
      </p:sp>
      <p:sp>
        <p:nvSpPr>
          <p:cNvPr id="29" name="Round Diagonal Corner Rectangle 28"/>
          <p:cNvSpPr/>
          <p:nvPr/>
        </p:nvSpPr>
        <p:spPr>
          <a:xfrm>
            <a:off x="2745572" y="1752601"/>
            <a:ext cx="1440000" cy="846013"/>
          </a:xfrm>
          <a:prstGeom prst="round2DiagRect">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973</a:t>
            </a:r>
          </a:p>
          <a:p>
            <a:pPr lvl="0" algn="ctr"/>
            <a:r>
              <a:rPr lang="en-US" sz="1100" b="1" dirty="0">
                <a:solidFill>
                  <a:schemeClr val="tx1"/>
                </a:solidFill>
              </a:rPr>
              <a:t>Outstanding </a:t>
            </a:r>
            <a:r>
              <a:rPr lang="en-US" sz="1100" b="1" dirty="0" smtClean="0">
                <a:solidFill>
                  <a:schemeClr val="tx1"/>
                </a:solidFill>
              </a:rPr>
              <a:t>Certificates</a:t>
            </a:r>
            <a:r>
              <a:rPr lang="en-US" sz="1100" b="1" baseline="30000" dirty="0" smtClean="0">
                <a:solidFill>
                  <a:schemeClr val="tx1"/>
                </a:solidFill>
              </a:rPr>
              <a:t>2</a:t>
            </a:r>
            <a:endParaRPr lang="en-US" sz="1100" b="1" baseline="30000" dirty="0">
              <a:solidFill>
                <a:srgbClr val="000000"/>
              </a:solidFill>
            </a:endParaRPr>
          </a:p>
        </p:txBody>
      </p:sp>
      <p:sp>
        <p:nvSpPr>
          <p:cNvPr id="31" name="TextBox 30"/>
          <p:cNvSpPr txBox="1"/>
          <p:nvPr/>
        </p:nvSpPr>
        <p:spPr>
          <a:xfrm>
            <a:off x="2745572" y="1364087"/>
            <a:ext cx="1440000" cy="307777"/>
          </a:xfrm>
          <a:prstGeom prst="rect">
            <a:avLst/>
          </a:prstGeom>
          <a:noFill/>
        </p:spPr>
        <p:txBody>
          <a:bodyPr wrap="square" rtlCol="0">
            <a:spAutoFit/>
          </a:bodyPr>
          <a:lstStyle/>
          <a:p>
            <a:pPr algn="ctr"/>
            <a:r>
              <a:rPr lang="en-US" sz="1400" b="1" dirty="0" smtClean="0"/>
              <a:t>27 Aug 2016</a:t>
            </a:r>
            <a:endParaRPr lang="en-US" sz="1400" b="1" dirty="0"/>
          </a:p>
        </p:txBody>
      </p:sp>
      <p:cxnSp>
        <p:nvCxnSpPr>
          <p:cNvPr id="30" name="Straight Connector 29"/>
          <p:cNvCxnSpPr/>
          <p:nvPr/>
        </p:nvCxnSpPr>
        <p:spPr>
          <a:xfrm flipV="1">
            <a:off x="4343400" y="1296862"/>
            <a:ext cx="0" cy="3168000"/>
          </a:xfrm>
          <a:prstGeom prst="line">
            <a:avLst/>
          </a:prstGeom>
          <a:ln>
            <a:solidFill>
              <a:schemeClr val="accent2">
                <a:lumMod val="60000"/>
                <a:lumOff val="40000"/>
              </a:schemeClr>
            </a:solidFill>
          </a:ln>
        </p:spPr>
        <p:style>
          <a:lnRef idx="3">
            <a:schemeClr val="accent1"/>
          </a:lnRef>
          <a:fillRef idx="0">
            <a:schemeClr val="accent1"/>
          </a:fillRef>
          <a:effectRef idx="2">
            <a:schemeClr val="accent1"/>
          </a:effectRef>
          <a:fontRef idx="minor">
            <a:schemeClr val="tx1"/>
          </a:fontRef>
        </p:style>
      </p:cxnSp>
      <p:sp>
        <p:nvSpPr>
          <p:cNvPr id="20" name="TextBox 19"/>
          <p:cNvSpPr txBox="1"/>
          <p:nvPr/>
        </p:nvSpPr>
        <p:spPr>
          <a:xfrm>
            <a:off x="6412675" y="2608301"/>
            <a:ext cx="729688" cy="461665"/>
          </a:xfrm>
          <a:prstGeom prst="rect">
            <a:avLst/>
          </a:prstGeom>
          <a:noFill/>
        </p:spPr>
        <p:txBody>
          <a:bodyPr wrap="none" rtlCol="0">
            <a:spAutoFit/>
          </a:bodyPr>
          <a:lstStyle/>
          <a:p>
            <a:pPr algn="ctr"/>
            <a:r>
              <a:rPr lang="en-ZA" sz="1200" dirty="0" smtClean="0"/>
              <a:t>resulted</a:t>
            </a:r>
          </a:p>
          <a:p>
            <a:pPr algn="ctr"/>
            <a:r>
              <a:rPr lang="en-ZA" sz="1200" dirty="0" smtClean="0"/>
              <a:t>in</a:t>
            </a:r>
            <a:endParaRPr lang="en-ZA" sz="1200" dirty="0"/>
          </a:p>
        </p:txBody>
      </p:sp>
      <p:sp>
        <p:nvSpPr>
          <p:cNvPr id="32" name="Round Diagonal Corner Rectangle 31"/>
          <p:cNvSpPr/>
          <p:nvPr/>
        </p:nvSpPr>
        <p:spPr>
          <a:xfrm>
            <a:off x="7239000" y="2352871"/>
            <a:ext cx="1592400" cy="923729"/>
          </a:xfrm>
          <a:prstGeom prst="round2DiagRect">
            <a:avLst/>
          </a:prstGeom>
          <a:solidFill>
            <a:srgbClr val="CCFFCC">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162 887</a:t>
            </a:r>
          </a:p>
          <a:p>
            <a:pPr algn="ctr"/>
            <a:r>
              <a:rPr lang="en-US" sz="1100" b="1" dirty="0" smtClean="0">
                <a:solidFill>
                  <a:schemeClr val="tx1"/>
                </a:solidFill>
              </a:rPr>
              <a:t>Certificates Issued  by Umalusi</a:t>
            </a:r>
            <a:r>
              <a:rPr lang="en-US" sz="1100" b="1" baseline="30000" dirty="0">
                <a:solidFill>
                  <a:schemeClr val="tx1"/>
                </a:solidFill>
              </a:rPr>
              <a:t>4</a:t>
            </a:r>
            <a:endParaRPr lang="en-US" sz="1100" b="1" dirty="0">
              <a:solidFill>
                <a:schemeClr val="tx1"/>
              </a:solidFill>
            </a:endParaRPr>
          </a:p>
        </p:txBody>
      </p:sp>
    </p:spTree>
    <p:extLst>
      <p:ext uri="{BB962C8B-B14F-4D97-AF65-F5344CB8AC3E}">
        <p14:creationId xmlns:p14="http://schemas.microsoft.com/office/powerpoint/2010/main" xmlns="" val="1828975095"/>
      </p:ext>
    </p:extLst>
  </p:cSld>
  <p:clrMapOvr>
    <a:masterClrMapping/>
  </p:clrMapOvr>
  <p:transition>
    <p:pull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alpha val="70000"/>
            </a:srgbClr>
          </a:solidFill>
          <a:ln w="9525">
            <a:noFill/>
            <a:round/>
            <a:headEnd/>
            <a:tailEnd/>
          </a:ln>
          <a:effectLst/>
        </p:spPr>
        <p:txBody>
          <a:bodyPr vert="horz" wrap="square" lIns="91440" tIns="45720" rIns="91440" bIns="45720" numCol="1" anchor="ctr" anchorCtr="0" compatLnSpc="1">
            <a:prstTxWarp prst="textNoShape">
              <a:avLst/>
            </a:prstTxWarp>
            <a:noAutofit/>
          </a:bodyPr>
          <a:lstStyle/>
          <a:p>
            <a:r>
              <a:rPr lang="en-US" sz="2000" dirty="0"/>
              <a:t>DBE Applications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30338401"/>
              </p:ext>
            </p:extLst>
          </p:nvPr>
        </p:nvGraphicFramePr>
        <p:xfrm>
          <a:off x="914400" y="1283619"/>
          <a:ext cx="7391400" cy="4964781"/>
        </p:xfrm>
        <a:graphic>
          <a:graphicData uri="http://schemas.openxmlformats.org/drawingml/2006/table">
            <a:tbl>
              <a:tblPr firstRow="1" bandRow="1">
                <a:tableStyleId>{5C22544A-7EE6-4342-B048-85BDC9FD1C3A}</a:tableStyleId>
              </a:tblPr>
              <a:tblGrid>
                <a:gridCol w="990600"/>
                <a:gridCol w="2286000"/>
                <a:gridCol w="4114800"/>
              </a:tblGrid>
              <a:tr h="415755">
                <a:tc>
                  <a:txBody>
                    <a:bodyPr/>
                    <a:lstStyle/>
                    <a:p>
                      <a:r>
                        <a:rPr lang="en-US" sz="900" dirty="0" smtClean="0">
                          <a:solidFill>
                            <a:schemeClr val="tx1"/>
                          </a:solidFill>
                          <a:latin typeface="+mn-lt"/>
                          <a:ea typeface="+mn-ea"/>
                          <a:cs typeface="+mn-cs"/>
                        </a:rPr>
                        <a:t>Application Short Name</a:t>
                      </a:r>
                      <a:endParaRPr lang="en-US" sz="900" dirty="0">
                        <a:solidFill>
                          <a:schemeClr val="tx1"/>
                        </a:solidFill>
                        <a:latin typeface="+mn-lt"/>
                        <a:ea typeface="+mn-ea"/>
                        <a:cs typeface="+mn-cs"/>
                      </a:endParaRPr>
                    </a:p>
                  </a:txBody>
                  <a:tcPr/>
                </a:tc>
                <a:tc>
                  <a:txBody>
                    <a:bodyPr/>
                    <a:lstStyle/>
                    <a:p>
                      <a:r>
                        <a:rPr lang="en-US" sz="900" dirty="0" smtClean="0">
                          <a:solidFill>
                            <a:schemeClr val="tx1"/>
                          </a:solidFill>
                          <a:latin typeface="+mn-lt"/>
                          <a:ea typeface="+mn-ea"/>
                          <a:cs typeface="+mn-cs"/>
                        </a:rPr>
                        <a:t>Application Name</a:t>
                      </a:r>
                      <a:endParaRPr lang="en-US" sz="900" dirty="0">
                        <a:solidFill>
                          <a:schemeClr val="tx1"/>
                        </a:solidFill>
                        <a:latin typeface="+mn-lt"/>
                        <a:ea typeface="+mn-ea"/>
                        <a:cs typeface="+mn-cs"/>
                      </a:endParaRPr>
                    </a:p>
                  </a:txBody>
                  <a:tcPr/>
                </a:tc>
                <a:tc>
                  <a:txBody>
                    <a:bodyPr/>
                    <a:lstStyle/>
                    <a:p>
                      <a:r>
                        <a:rPr lang="en-US" sz="900" dirty="0" smtClean="0">
                          <a:solidFill>
                            <a:schemeClr val="tx1"/>
                          </a:solidFill>
                          <a:latin typeface="+mn-lt"/>
                          <a:ea typeface="+mn-ea"/>
                          <a:cs typeface="+mn-cs"/>
                        </a:rPr>
                        <a:t>Application Description</a:t>
                      </a:r>
                      <a:endParaRPr lang="en-US" sz="900" dirty="0">
                        <a:solidFill>
                          <a:schemeClr val="tx1"/>
                        </a:solidFill>
                        <a:latin typeface="+mn-lt"/>
                        <a:ea typeface="+mn-ea"/>
                        <a:cs typeface="+mn-cs"/>
                      </a:endParaRPr>
                    </a:p>
                  </a:txBody>
                  <a:tcPr/>
                </a:tc>
              </a:tr>
              <a:tr h="311816">
                <a:tc>
                  <a:txBody>
                    <a:bodyPr/>
                    <a:lstStyle/>
                    <a:p>
                      <a:r>
                        <a:rPr lang="en-US" sz="900" dirty="0" smtClean="0">
                          <a:solidFill>
                            <a:schemeClr val="tx1"/>
                          </a:solidFill>
                          <a:latin typeface="+mn-lt"/>
                          <a:ea typeface="+mn-ea"/>
                          <a:cs typeface="+mn-cs"/>
                        </a:rPr>
                        <a:t>Exams</a:t>
                      </a:r>
                      <a:endParaRPr lang="en-US" sz="900" dirty="0">
                        <a:solidFill>
                          <a:schemeClr val="tx1"/>
                        </a:solidFill>
                        <a:latin typeface="+mn-lt"/>
                        <a:ea typeface="+mn-ea"/>
                        <a:cs typeface="+mn-cs"/>
                      </a:endParaRPr>
                    </a:p>
                  </a:txBody>
                  <a:tcPr/>
                </a:tc>
                <a:tc>
                  <a:txBody>
                    <a:bodyPr/>
                    <a:lstStyle/>
                    <a:p>
                      <a:r>
                        <a:rPr lang="en-US" sz="900" dirty="0" smtClean="0">
                          <a:solidFill>
                            <a:schemeClr val="tx1"/>
                          </a:solidFill>
                          <a:latin typeface="+mn-lt"/>
                          <a:ea typeface="+mn-ea"/>
                          <a:cs typeface="+mn-cs"/>
                        </a:rPr>
                        <a:t>Exams Website</a:t>
                      </a:r>
                      <a:endParaRPr lang="en-US" sz="900" dirty="0">
                        <a:solidFill>
                          <a:schemeClr val="tx1"/>
                        </a:solidFill>
                        <a:latin typeface="+mn-lt"/>
                        <a:ea typeface="+mn-ea"/>
                        <a:cs typeface="+mn-cs"/>
                      </a:endParaRPr>
                    </a:p>
                  </a:txBody>
                  <a:tcPr/>
                </a:tc>
                <a:tc>
                  <a:txBody>
                    <a:bodyPr/>
                    <a:lstStyle/>
                    <a:p>
                      <a:r>
                        <a:rPr lang="en-US" sz="900" dirty="0" smtClean="0">
                          <a:solidFill>
                            <a:schemeClr val="tx1"/>
                          </a:solidFill>
                          <a:latin typeface="+mn-lt"/>
                          <a:ea typeface="+mn-ea"/>
                          <a:cs typeface="+mn-cs"/>
                        </a:rPr>
                        <a:t>Used for distributing</a:t>
                      </a:r>
                      <a:r>
                        <a:rPr lang="en-US" sz="900" baseline="0" dirty="0" smtClean="0">
                          <a:solidFill>
                            <a:schemeClr val="tx1"/>
                          </a:solidFill>
                          <a:latin typeface="+mn-lt"/>
                          <a:ea typeface="+mn-ea"/>
                          <a:cs typeface="+mn-cs"/>
                        </a:rPr>
                        <a:t> documents and software</a:t>
                      </a:r>
                      <a:endParaRPr lang="en-US" sz="900" dirty="0">
                        <a:solidFill>
                          <a:schemeClr val="tx1"/>
                        </a:solidFill>
                        <a:latin typeface="+mn-lt"/>
                        <a:ea typeface="+mn-ea"/>
                        <a:cs typeface="+mn-cs"/>
                      </a:endParaRPr>
                    </a:p>
                  </a:txBody>
                  <a:tcPr/>
                </a:tc>
              </a:tr>
              <a:tr h="311816">
                <a:tc>
                  <a:txBody>
                    <a:bodyPr/>
                    <a:lstStyle/>
                    <a:p>
                      <a:r>
                        <a:rPr lang="en-US" sz="900" dirty="0" err="1" smtClean="0">
                          <a:solidFill>
                            <a:schemeClr val="tx1"/>
                          </a:solidFill>
                          <a:latin typeface="+mn-lt"/>
                          <a:ea typeface="+mn-ea"/>
                          <a:cs typeface="+mn-cs"/>
                        </a:rPr>
                        <a:t>Funza</a:t>
                      </a:r>
                      <a:endParaRPr lang="en-US" sz="900" dirty="0" smtClean="0">
                        <a:solidFill>
                          <a:schemeClr val="tx1"/>
                        </a:solidFill>
                        <a:latin typeface="+mn-lt"/>
                        <a:ea typeface="+mn-ea"/>
                        <a:cs typeface="+mn-cs"/>
                      </a:endParaRPr>
                    </a:p>
                  </a:txBody>
                  <a:tcPr/>
                </a:tc>
                <a:tc>
                  <a:txBody>
                    <a:bodyPr/>
                    <a:lstStyle/>
                    <a:p>
                      <a:r>
                        <a:rPr lang="en-US" sz="900" dirty="0" err="1" smtClean="0">
                          <a:solidFill>
                            <a:schemeClr val="tx1"/>
                          </a:solidFill>
                          <a:latin typeface="+mn-lt"/>
                          <a:ea typeface="+mn-ea"/>
                          <a:cs typeface="+mn-cs"/>
                        </a:rPr>
                        <a:t>Funza</a:t>
                      </a:r>
                      <a:r>
                        <a:rPr lang="en-US" sz="900" dirty="0" smtClean="0">
                          <a:solidFill>
                            <a:schemeClr val="tx1"/>
                          </a:solidFill>
                          <a:latin typeface="+mn-lt"/>
                          <a:ea typeface="+mn-ea"/>
                          <a:cs typeface="+mn-cs"/>
                        </a:rPr>
                        <a:t> </a:t>
                      </a:r>
                      <a:r>
                        <a:rPr lang="en-US" sz="900" dirty="0" err="1" smtClean="0">
                          <a:solidFill>
                            <a:schemeClr val="tx1"/>
                          </a:solidFill>
                          <a:latin typeface="+mn-lt"/>
                          <a:ea typeface="+mn-ea"/>
                          <a:cs typeface="+mn-cs"/>
                        </a:rPr>
                        <a:t>Lushaka</a:t>
                      </a:r>
                      <a:endParaRPr lang="en-US" sz="900" dirty="0">
                        <a:solidFill>
                          <a:schemeClr val="tx1"/>
                        </a:solidFill>
                        <a:latin typeface="+mn-lt"/>
                        <a:ea typeface="+mn-ea"/>
                        <a:cs typeface="+mn-cs"/>
                      </a:endParaRPr>
                    </a:p>
                  </a:txBody>
                  <a:tcPr/>
                </a:tc>
                <a:tc>
                  <a:txBody>
                    <a:bodyPr/>
                    <a:lstStyle/>
                    <a:p>
                      <a:r>
                        <a:rPr lang="en-US" sz="900" dirty="0" smtClean="0">
                          <a:solidFill>
                            <a:schemeClr val="tx1"/>
                          </a:solidFill>
                          <a:latin typeface="+mn-lt"/>
                          <a:ea typeface="+mn-ea"/>
                          <a:cs typeface="+mn-cs"/>
                        </a:rPr>
                        <a:t>Teacher Student Bursary Application</a:t>
                      </a:r>
                      <a:r>
                        <a:rPr lang="en-US" sz="900" baseline="0" dirty="0" smtClean="0">
                          <a:solidFill>
                            <a:schemeClr val="tx1"/>
                          </a:solidFill>
                          <a:latin typeface="+mn-lt"/>
                          <a:ea typeface="+mn-ea"/>
                          <a:cs typeface="+mn-cs"/>
                        </a:rPr>
                        <a:t> System. </a:t>
                      </a:r>
                      <a:endParaRPr lang="en-US" sz="900" dirty="0">
                        <a:solidFill>
                          <a:schemeClr val="tx1"/>
                        </a:solidFill>
                        <a:latin typeface="+mn-lt"/>
                        <a:ea typeface="+mn-ea"/>
                        <a:cs typeface="+mn-cs"/>
                      </a:endParaRPr>
                    </a:p>
                  </a:txBody>
                  <a:tcPr/>
                </a:tc>
              </a:tr>
              <a:tr h="483570">
                <a:tc>
                  <a:txBody>
                    <a:bodyPr/>
                    <a:lstStyle/>
                    <a:p>
                      <a:r>
                        <a:rPr lang="en-US" sz="900" dirty="0" smtClean="0">
                          <a:solidFill>
                            <a:schemeClr val="tx1"/>
                          </a:solidFill>
                          <a:latin typeface="+mn-lt"/>
                          <a:ea typeface="+mn-ea"/>
                          <a:cs typeface="+mn-cs"/>
                        </a:rPr>
                        <a:t>GET/ANA</a:t>
                      </a:r>
                      <a:endParaRPr lang="en-US" sz="900" dirty="0">
                        <a:solidFill>
                          <a:schemeClr val="tx1"/>
                        </a:solidFill>
                        <a:latin typeface="+mn-lt"/>
                        <a:ea typeface="+mn-ea"/>
                        <a:cs typeface="+mn-cs"/>
                      </a:endParaRPr>
                    </a:p>
                  </a:txBody>
                  <a:tcPr/>
                </a:tc>
                <a:tc>
                  <a:txBody>
                    <a:bodyPr/>
                    <a:lstStyle/>
                    <a:p>
                      <a:r>
                        <a:rPr lang="en-US" sz="900" dirty="0" smtClean="0">
                          <a:solidFill>
                            <a:schemeClr val="tx1"/>
                          </a:solidFill>
                          <a:latin typeface="+mn-lt"/>
                          <a:ea typeface="+mn-ea"/>
                          <a:cs typeface="+mn-cs"/>
                        </a:rPr>
                        <a:t>General Education and Training System</a:t>
                      </a:r>
                      <a:r>
                        <a:rPr lang="en-US" sz="900" baseline="0" dirty="0" smtClean="0">
                          <a:solidFill>
                            <a:schemeClr val="tx1"/>
                          </a:solidFill>
                          <a:latin typeface="+mn-lt"/>
                          <a:ea typeface="+mn-ea"/>
                          <a:cs typeface="+mn-cs"/>
                        </a:rPr>
                        <a:t> (Annual National Assessment)</a:t>
                      </a:r>
                      <a:endParaRPr lang="en-US" sz="900" dirty="0">
                        <a:solidFill>
                          <a:schemeClr val="tx1"/>
                        </a:solidFill>
                        <a:latin typeface="+mn-lt"/>
                        <a:ea typeface="+mn-ea"/>
                        <a:cs typeface="+mn-cs"/>
                      </a:endParaRPr>
                    </a:p>
                  </a:txBody>
                  <a:tcPr/>
                </a:tc>
                <a:tc>
                  <a:txBody>
                    <a:bodyPr/>
                    <a:lstStyle/>
                    <a:p>
                      <a:r>
                        <a:rPr lang="en-US" sz="900" dirty="0" smtClean="0">
                          <a:solidFill>
                            <a:schemeClr val="tx1"/>
                          </a:solidFill>
                          <a:latin typeface="+mn-lt"/>
                          <a:ea typeface="+mn-ea"/>
                          <a:cs typeface="+mn-cs"/>
                        </a:rPr>
                        <a:t>Examination system for Grade</a:t>
                      </a:r>
                      <a:r>
                        <a:rPr lang="en-US" sz="900" baseline="0" dirty="0" smtClean="0">
                          <a:solidFill>
                            <a:schemeClr val="tx1"/>
                          </a:solidFill>
                          <a:latin typeface="+mn-lt"/>
                          <a:ea typeface="+mn-ea"/>
                          <a:cs typeface="+mn-cs"/>
                        </a:rPr>
                        <a:t> 1 to 9 learners under the general education and training curriculum, including the annual national assessment.</a:t>
                      </a:r>
                      <a:endParaRPr lang="en-US" sz="900" dirty="0">
                        <a:solidFill>
                          <a:schemeClr val="tx1"/>
                        </a:solidFill>
                        <a:latin typeface="+mn-lt"/>
                        <a:ea typeface="+mn-ea"/>
                        <a:cs typeface="+mn-cs"/>
                      </a:endParaRPr>
                    </a:p>
                  </a:txBody>
                  <a:tcPr/>
                </a:tc>
              </a:tr>
              <a:tr h="311816">
                <a:tc>
                  <a:txBody>
                    <a:bodyPr/>
                    <a:lstStyle/>
                    <a:p>
                      <a:r>
                        <a:rPr lang="en-US" sz="900" dirty="0" smtClean="0">
                          <a:solidFill>
                            <a:schemeClr val="tx1"/>
                          </a:solidFill>
                          <a:latin typeface="+mn-lt"/>
                          <a:ea typeface="+mn-ea"/>
                          <a:cs typeface="+mn-cs"/>
                        </a:rPr>
                        <a:t>Historical</a:t>
                      </a:r>
                      <a:r>
                        <a:rPr lang="en-US" sz="900" baseline="0" dirty="0" smtClean="0">
                          <a:solidFill>
                            <a:schemeClr val="tx1"/>
                          </a:solidFill>
                          <a:latin typeface="+mn-lt"/>
                          <a:ea typeface="+mn-ea"/>
                          <a:cs typeface="+mn-cs"/>
                        </a:rPr>
                        <a:t> Index</a:t>
                      </a:r>
                      <a:endParaRPr lang="en-US" sz="900" dirty="0">
                        <a:solidFill>
                          <a:schemeClr val="tx1"/>
                        </a:solidFill>
                        <a:latin typeface="+mn-lt"/>
                        <a:ea typeface="+mn-ea"/>
                        <a:cs typeface="+mn-cs"/>
                      </a:endParaRPr>
                    </a:p>
                  </a:txBody>
                  <a:tcPr/>
                </a:tc>
                <a:tc>
                  <a:txBody>
                    <a:bodyPr/>
                    <a:lstStyle/>
                    <a:p>
                      <a:r>
                        <a:rPr lang="en-US" sz="900" dirty="0" smtClean="0">
                          <a:solidFill>
                            <a:schemeClr val="tx1"/>
                          </a:solidFill>
                          <a:latin typeface="+mn-lt"/>
                          <a:ea typeface="+mn-ea"/>
                          <a:cs typeface="+mn-cs"/>
                        </a:rPr>
                        <a:t>Historical</a:t>
                      </a:r>
                      <a:r>
                        <a:rPr lang="en-US" sz="900" baseline="0" dirty="0" smtClean="0">
                          <a:solidFill>
                            <a:schemeClr val="tx1"/>
                          </a:solidFill>
                          <a:latin typeface="+mn-lt"/>
                          <a:ea typeface="+mn-ea"/>
                          <a:cs typeface="+mn-cs"/>
                        </a:rPr>
                        <a:t> Index</a:t>
                      </a:r>
                      <a:endParaRPr lang="en-US" sz="900" dirty="0">
                        <a:solidFill>
                          <a:schemeClr val="tx1"/>
                        </a:solidFill>
                        <a:latin typeface="+mn-lt"/>
                        <a:ea typeface="+mn-ea"/>
                        <a:cs typeface="+mn-cs"/>
                      </a:endParaRPr>
                    </a:p>
                  </a:txBody>
                  <a:tcPr/>
                </a:tc>
                <a:tc>
                  <a:txBody>
                    <a:bodyPr/>
                    <a:lstStyle/>
                    <a:p>
                      <a:r>
                        <a:rPr lang="en-US" sz="900" dirty="0" err="1" smtClean="0">
                          <a:solidFill>
                            <a:schemeClr val="tx1"/>
                          </a:solidFill>
                          <a:latin typeface="+mn-lt"/>
                          <a:ea typeface="+mn-ea"/>
                          <a:cs typeface="+mn-cs"/>
                        </a:rPr>
                        <a:t>Tranversal</a:t>
                      </a:r>
                      <a:r>
                        <a:rPr lang="en-US" sz="900" dirty="0" smtClean="0">
                          <a:solidFill>
                            <a:schemeClr val="tx1"/>
                          </a:solidFill>
                          <a:latin typeface="+mn-lt"/>
                          <a:ea typeface="+mn-ea"/>
                          <a:cs typeface="+mn-cs"/>
                        </a:rPr>
                        <a:t> application for indexed history</a:t>
                      </a:r>
                      <a:r>
                        <a:rPr lang="en-US" sz="900" baseline="0" dirty="0" smtClean="0">
                          <a:solidFill>
                            <a:schemeClr val="tx1"/>
                          </a:solidFill>
                          <a:latin typeface="+mn-lt"/>
                          <a:ea typeface="+mn-ea"/>
                          <a:cs typeface="+mn-cs"/>
                        </a:rPr>
                        <a:t> data/certificate/qualification dating back to 1907. </a:t>
                      </a:r>
                      <a:endParaRPr lang="en-US" sz="900" dirty="0">
                        <a:solidFill>
                          <a:schemeClr val="tx1"/>
                        </a:solidFill>
                        <a:latin typeface="+mn-lt"/>
                        <a:ea typeface="+mn-ea"/>
                        <a:cs typeface="+mn-cs"/>
                      </a:endParaRPr>
                    </a:p>
                  </a:txBody>
                  <a:tcPr/>
                </a:tc>
              </a:tr>
              <a:tr h="311816">
                <a:tc>
                  <a:txBody>
                    <a:bodyPr/>
                    <a:lstStyle/>
                    <a:p>
                      <a:r>
                        <a:rPr lang="en-US" sz="900" dirty="0" smtClean="0">
                          <a:solidFill>
                            <a:schemeClr val="tx1"/>
                          </a:solidFill>
                          <a:latin typeface="+mn-lt"/>
                          <a:ea typeface="+mn-ea"/>
                          <a:cs typeface="+mn-cs"/>
                        </a:rPr>
                        <a:t>LTSM</a:t>
                      </a:r>
                      <a:endParaRPr lang="en-US" sz="900" dirty="0">
                        <a:solidFill>
                          <a:schemeClr val="tx1"/>
                        </a:solidFill>
                        <a:latin typeface="+mn-lt"/>
                        <a:ea typeface="+mn-ea"/>
                        <a:cs typeface="+mn-cs"/>
                      </a:endParaRPr>
                    </a:p>
                  </a:txBody>
                  <a:tcPr/>
                </a:tc>
                <a:tc>
                  <a:txBody>
                    <a:bodyPr/>
                    <a:lstStyle/>
                    <a:p>
                      <a:r>
                        <a:rPr lang="en-US" sz="900" dirty="0" smtClean="0">
                          <a:solidFill>
                            <a:schemeClr val="tx1"/>
                          </a:solidFill>
                          <a:latin typeface="+mn-lt"/>
                          <a:ea typeface="+mn-ea"/>
                          <a:cs typeface="+mn-cs"/>
                        </a:rPr>
                        <a:t>Learner</a:t>
                      </a:r>
                      <a:r>
                        <a:rPr lang="en-US" sz="900" baseline="0" dirty="0" smtClean="0">
                          <a:solidFill>
                            <a:schemeClr val="tx1"/>
                          </a:solidFill>
                          <a:latin typeface="+mn-lt"/>
                          <a:ea typeface="+mn-ea"/>
                          <a:cs typeface="+mn-cs"/>
                        </a:rPr>
                        <a:t> Teacher Support Material</a:t>
                      </a:r>
                      <a:endParaRPr lang="en-US" sz="900" dirty="0">
                        <a:solidFill>
                          <a:schemeClr val="tx1"/>
                        </a:solidFill>
                        <a:latin typeface="+mn-lt"/>
                        <a:ea typeface="+mn-ea"/>
                        <a:cs typeface="+mn-cs"/>
                      </a:endParaRPr>
                    </a:p>
                  </a:txBody>
                  <a:tcPr/>
                </a:tc>
                <a:tc>
                  <a:txBody>
                    <a:bodyPr/>
                    <a:lstStyle/>
                    <a:p>
                      <a:r>
                        <a:rPr lang="en-US" sz="900" dirty="0" smtClean="0">
                          <a:solidFill>
                            <a:schemeClr val="tx1"/>
                          </a:solidFill>
                          <a:latin typeface="+mn-lt"/>
                          <a:ea typeface="+mn-ea"/>
                          <a:cs typeface="+mn-cs"/>
                        </a:rPr>
                        <a:t>Web-based catalogue</a:t>
                      </a:r>
                      <a:r>
                        <a:rPr lang="en-US" sz="900" baseline="0" dirty="0" smtClean="0">
                          <a:solidFill>
                            <a:schemeClr val="tx1"/>
                          </a:solidFill>
                          <a:latin typeface="+mn-lt"/>
                          <a:ea typeface="+mn-ea"/>
                          <a:cs typeface="+mn-cs"/>
                        </a:rPr>
                        <a:t> system for acquiring of learner teacher support material.</a:t>
                      </a:r>
                      <a:endParaRPr lang="en-US" sz="900" dirty="0">
                        <a:solidFill>
                          <a:schemeClr val="tx1"/>
                        </a:solidFill>
                        <a:latin typeface="+mn-lt"/>
                        <a:ea typeface="+mn-ea"/>
                        <a:cs typeface="+mn-cs"/>
                      </a:endParaRPr>
                    </a:p>
                  </a:txBody>
                  <a:tcPr/>
                </a:tc>
              </a:tr>
              <a:tr h="351687">
                <a:tc>
                  <a:txBody>
                    <a:bodyPr/>
                    <a:lstStyle/>
                    <a:p>
                      <a:r>
                        <a:rPr lang="en-US" sz="900" dirty="0" smtClean="0">
                          <a:solidFill>
                            <a:schemeClr val="tx1"/>
                          </a:solidFill>
                          <a:latin typeface="+mn-lt"/>
                          <a:ea typeface="+mn-ea"/>
                          <a:cs typeface="+mn-cs"/>
                        </a:rPr>
                        <a:t>LURITS</a:t>
                      </a:r>
                      <a:endParaRPr lang="en-US" sz="900" dirty="0">
                        <a:solidFill>
                          <a:schemeClr val="tx1"/>
                        </a:solidFill>
                        <a:latin typeface="+mn-lt"/>
                        <a:ea typeface="+mn-ea"/>
                        <a:cs typeface="+mn-cs"/>
                      </a:endParaRPr>
                    </a:p>
                  </a:txBody>
                  <a:tcPr/>
                </a:tc>
                <a:tc>
                  <a:txBody>
                    <a:bodyPr/>
                    <a:lstStyle/>
                    <a:p>
                      <a:r>
                        <a:rPr lang="en-US" sz="900" dirty="0" smtClean="0">
                          <a:solidFill>
                            <a:schemeClr val="tx1"/>
                          </a:solidFill>
                          <a:latin typeface="+mn-lt"/>
                          <a:ea typeface="+mn-ea"/>
                          <a:cs typeface="+mn-cs"/>
                        </a:rPr>
                        <a:t>Learner Unit Record</a:t>
                      </a:r>
                      <a:r>
                        <a:rPr lang="en-US" sz="900" baseline="0" dirty="0" smtClean="0">
                          <a:solidFill>
                            <a:schemeClr val="tx1"/>
                          </a:solidFill>
                          <a:latin typeface="+mn-lt"/>
                          <a:ea typeface="+mn-ea"/>
                          <a:cs typeface="+mn-cs"/>
                        </a:rPr>
                        <a:t> Information and Tracking System</a:t>
                      </a:r>
                      <a:endParaRPr lang="en-US" sz="900" dirty="0">
                        <a:solidFill>
                          <a:schemeClr val="tx1"/>
                        </a:solidFill>
                        <a:latin typeface="+mn-lt"/>
                        <a:ea typeface="+mn-ea"/>
                        <a:cs typeface="+mn-cs"/>
                      </a:endParaRPr>
                    </a:p>
                  </a:txBody>
                  <a:tcPr/>
                </a:tc>
                <a:tc>
                  <a:txBody>
                    <a:bodyPr/>
                    <a:lstStyle/>
                    <a:p>
                      <a:r>
                        <a:rPr lang="en-US" sz="900" dirty="0" smtClean="0">
                          <a:solidFill>
                            <a:schemeClr val="tx1"/>
                          </a:solidFill>
                          <a:latin typeface="+mn-lt"/>
                          <a:ea typeface="+mn-ea"/>
                          <a:cs typeface="+mn-cs"/>
                        </a:rPr>
                        <a:t>Transversal web-based online and batch system to</a:t>
                      </a:r>
                      <a:r>
                        <a:rPr lang="en-US" sz="900" baseline="0" dirty="0" smtClean="0">
                          <a:solidFill>
                            <a:schemeClr val="tx1"/>
                          </a:solidFill>
                          <a:latin typeface="+mn-lt"/>
                          <a:ea typeface="+mn-ea"/>
                          <a:cs typeface="+mn-cs"/>
                        </a:rPr>
                        <a:t> store learner registration, educator and marks information. </a:t>
                      </a:r>
                      <a:endParaRPr lang="en-US" sz="900" dirty="0">
                        <a:solidFill>
                          <a:schemeClr val="tx1"/>
                        </a:solidFill>
                        <a:latin typeface="+mn-lt"/>
                        <a:ea typeface="+mn-ea"/>
                        <a:cs typeface="+mn-cs"/>
                      </a:endParaRPr>
                    </a:p>
                  </a:txBody>
                  <a:tcPr/>
                </a:tc>
              </a:tr>
              <a:tr h="351687">
                <a:tc>
                  <a:txBody>
                    <a:bodyPr/>
                    <a:lstStyle/>
                    <a:p>
                      <a:r>
                        <a:rPr lang="en-US" sz="900" dirty="0" smtClean="0">
                          <a:solidFill>
                            <a:schemeClr val="tx1"/>
                          </a:solidFill>
                          <a:latin typeface="+mn-lt"/>
                          <a:ea typeface="+mn-ea"/>
                          <a:cs typeface="+mn-cs"/>
                        </a:rPr>
                        <a:t>LURITS</a:t>
                      </a:r>
                      <a:r>
                        <a:rPr lang="en-US" sz="900" baseline="0" dirty="0" smtClean="0">
                          <a:solidFill>
                            <a:schemeClr val="tx1"/>
                          </a:solidFill>
                          <a:latin typeface="+mn-lt"/>
                          <a:ea typeface="+mn-ea"/>
                          <a:cs typeface="+mn-cs"/>
                        </a:rPr>
                        <a:t> II</a:t>
                      </a:r>
                      <a:endParaRPr lang="en-US" sz="900" dirty="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latin typeface="+mn-lt"/>
                          <a:ea typeface="+mn-ea"/>
                          <a:cs typeface="+mn-cs"/>
                        </a:rPr>
                        <a:t>Learner Unit Record</a:t>
                      </a:r>
                      <a:r>
                        <a:rPr lang="en-US" sz="900" baseline="0" dirty="0" smtClean="0">
                          <a:solidFill>
                            <a:schemeClr val="tx1"/>
                          </a:solidFill>
                          <a:latin typeface="+mn-lt"/>
                          <a:ea typeface="+mn-ea"/>
                          <a:cs typeface="+mn-cs"/>
                        </a:rPr>
                        <a:t> Information and Tracking System</a:t>
                      </a:r>
                      <a:r>
                        <a:rPr lang="en-US" sz="900" baseline="0" dirty="0">
                          <a:solidFill>
                            <a:schemeClr val="tx1"/>
                          </a:solidFill>
                          <a:latin typeface="+mn-lt"/>
                          <a:ea typeface="+mn-ea"/>
                          <a:cs typeface="+mn-cs"/>
                        </a:rPr>
                        <a:t> </a:t>
                      </a:r>
                      <a:r>
                        <a:rPr lang="en-US" sz="900" baseline="0" dirty="0" smtClean="0">
                          <a:solidFill>
                            <a:schemeClr val="tx1"/>
                          </a:solidFill>
                          <a:latin typeface="+mn-lt"/>
                          <a:ea typeface="+mn-ea"/>
                          <a:cs typeface="+mn-cs"/>
                        </a:rPr>
                        <a:t>II</a:t>
                      </a:r>
                      <a:endParaRPr lang="en-US" sz="900" dirty="0" smtClean="0">
                        <a:solidFill>
                          <a:schemeClr val="tx1"/>
                        </a:solidFill>
                        <a:latin typeface="+mn-lt"/>
                        <a:ea typeface="+mn-ea"/>
                        <a:cs typeface="+mn-cs"/>
                      </a:endParaRPr>
                    </a:p>
                  </a:txBody>
                  <a:tcPr/>
                </a:tc>
                <a:tc>
                  <a:txBody>
                    <a:bodyPr/>
                    <a:lstStyle/>
                    <a:p>
                      <a:r>
                        <a:rPr lang="en-US" sz="900" dirty="0" smtClean="0">
                          <a:solidFill>
                            <a:schemeClr val="tx1"/>
                          </a:solidFill>
                          <a:latin typeface="+mn-lt"/>
                          <a:ea typeface="+mn-ea"/>
                          <a:cs typeface="+mn-cs"/>
                        </a:rPr>
                        <a:t>Evolution</a:t>
                      </a:r>
                      <a:r>
                        <a:rPr lang="en-US" sz="900" baseline="0" dirty="0" smtClean="0">
                          <a:solidFill>
                            <a:schemeClr val="tx1"/>
                          </a:solidFill>
                          <a:latin typeface="+mn-lt"/>
                          <a:ea typeface="+mn-ea"/>
                          <a:cs typeface="+mn-cs"/>
                        </a:rPr>
                        <a:t> of LURITS</a:t>
                      </a:r>
                      <a:endParaRPr lang="en-US" sz="900" dirty="0">
                        <a:solidFill>
                          <a:schemeClr val="tx1"/>
                        </a:solidFill>
                        <a:latin typeface="+mn-lt"/>
                        <a:ea typeface="+mn-ea"/>
                        <a:cs typeface="+mn-cs"/>
                      </a:endParaRPr>
                    </a:p>
                  </a:txBody>
                  <a:tcPr/>
                </a:tc>
              </a:tr>
              <a:tr h="351687">
                <a:tc>
                  <a:txBody>
                    <a:bodyPr/>
                    <a:lstStyle/>
                    <a:p>
                      <a:r>
                        <a:rPr lang="en-US" sz="900" dirty="0" smtClean="0">
                          <a:solidFill>
                            <a:schemeClr val="tx1"/>
                          </a:solidFill>
                          <a:latin typeface="+mn-lt"/>
                          <a:ea typeface="+mn-ea"/>
                          <a:cs typeface="+mn-cs"/>
                        </a:rPr>
                        <a:t>NEIMS</a:t>
                      </a:r>
                      <a:endParaRPr lang="en-US" sz="900" dirty="0">
                        <a:solidFill>
                          <a:schemeClr val="tx1"/>
                        </a:solidFill>
                        <a:latin typeface="+mn-lt"/>
                        <a:ea typeface="+mn-ea"/>
                        <a:cs typeface="+mn-cs"/>
                      </a:endParaRPr>
                    </a:p>
                  </a:txBody>
                  <a:tcPr/>
                </a:tc>
                <a:tc>
                  <a:txBody>
                    <a:bodyPr/>
                    <a:lstStyle/>
                    <a:p>
                      <a:r>
                        <a:rPr lang="en-US" sz="900" dirty="0" smtClean="0">
                          <a:solidFill>
                            <a:schemeClr val="tx1"/>
                          </a:solidFill>
                          <a:latin typeface="+mn-lt"/>
                          <a:ea typeface="+mn-ea"/>
                          <a:cs typeface="+mn-cs"/>
                        </a:rPr>
                        <a:t>National Education Infrastructure Management System</a:t>
                      </a:r>
                      <a:endParaRPr lang="en-US" sz="900" dirty="0">
                        <a:solidFill>
                          <a:schemeClr val="tx1"/>
                        </a:solidFill>
                        <a:latin typeface="+mn-lt"/>
                        <a:ea typeface="+mn-ea"/>
                        <a:cs typeface="+mn-cs"/>
                      </a:endParaRPr>
                    </a:p>
                  </a:txBody>
                  <a:tcPr/>
                </a:tc>
                <a:tc>
                  <a:txBody>
                    <a:bodyPr/>
                    <a:lstStyle/>
                    <a:p>
                      <a:r>
                        <a:rPr lang="en-US" sz="900" dirty="0" smtClean="0">
                          <a:solidFill>
                            <a:schemeClr val="tx1"/>
                          </a:solidFill>
                          <a:latin typeface="+mn-lt"/>
                          <a:ea typeface="+mn-ea"/>
                          <a:cs typeface="+mn-cs"/>
                        </a:rPr>
                        <a:t>Web-based</a:t>
                      </a:r>
                      <a:r>
                        <a:rPr lang="en-US" sz="900" baseline="0" dirty="0" smtClean="0">
                          <a:solidFill>
                            <a:schemeClr val="tx1"/>
                          </a:solidFill>
                          <a:latin typeface="+mn-lt"/>
                          <a:ea typeface="+mn-ea"/>
                          <a:cs typeface="+mn-cs"/>
                        </a:rPr>
                        <a:t> application to store education site information for planning purposes.</a:t>
                      </a:r>
                      <a:endParaRPr lang="en-US" sz="900" dirty="0">
                        <a:solidFill>
                          <a:schemeClr val="tx1"/>
                        </a:solidFill>
                        <a:latin typeface="+mn-lt"/>
                        <a:ea typeface="+mn-ea"/>
                        <a:cs typeface="+mn-cs"/>
                      </a:endParaRPr>
                    </a:p>
                  </a:txBody>
                  <a:tcPr/>
                </a:tc>
              </a:tr>
              <a:tr h="311816">
                <a:tc>
                  <a:txBody>
                    <a:bodyPr/>
                    <a:lstStyle/>
                    <a:p>
                      <a:r>
                        <a:rPr lang="en-US" sz="900" dirty="0" smtClean="0">
                          <a:solidFill>
                            <a:schemeClr val="tx1"/>
                          </a:solidFill>
                          <a:latin typeface="+mn-lt"/>
                          <a:ea typeface="+mn-ea"/>
                          <a:cs typeface="+mn-cs"/>
                        </a:rPr>
                        <a:t>NSC</a:t>
                      </a:r>
                      <a:endParaRPr lang="en-US" sz="900" dirty="0">
                        <a:solidFill>
                          <a:schemeClr val="tx1"/>
                        </a:solidFill>
                        <a:latin typeface="+mn-lt"/>
                        <a:ea typeface="+mn-ea"/>
                        <a:cs typeface="+mn-cs"/>
                      </a:endParaRPr>
                    </a:p>
                  </a:txBody>
                  <a:tcPr/>
                </a:tc>
                <a:tc>
                  <a:txBody>
                    <a:bodyPr/>
                    <a:lstStyle/>
                    <a:p>
                      <a:r>
                        <a:rPr lang="en-US" sz="900" dirty="0" smtClean="0">
                          <a:solidFill>
                            <a:schemeClr val="tx1"/>
                          </a:solidFill>
                          <a:latin typeface="+mn-lt"/>
                          <a:ea typeface="+mn-ea"/>
                          <a:cs typeface="+mn-cs"/>
                        </a:rPr>
                        <a:t>National Senior Certificate</a:t>
                      </a:r>
                      <a:r>
                        <a:rPr lang="en-US" sz="900" baseline="0" dirty="0" smtClean="0">
                          <a:solidFill>
                            <a:schemeClr val="tx1"/>
                          </a:solidFill>
                          <a:latin typeface="+mn-lt"/>
                          <a:ea typeface="+mn-ea"/>
                          <a:cs typeface="+mn-cs"/>
                        </a:rPr>
                        <a:t> </a:t>
                      </a:r>
                      <a:endParaRPr lang="en-US" sz="900" dirty="0">
                        <a:solidFill>
                          <a:schemeClr val="tx1"/>
                        </a:solidFill>
                        <a:latin typeface="+mn-lt"/>
                        <a:ea typeface="+mn-ea"/>
                        <a:cs typeface="+mn-cs"/>
                      </a:endParaRPr>
                    </a:p>
                  </a:txBody>
                  <a:tcPr/>
                </a:tc>
                <a:tc>
                  <a:txBody>
                    <a:bodyPr/>
                    <a:lstStyle/>
                    <a:p>
                      <a:r>
                        <a:rPr lang="en-US" sz="900" dirty="0" smtClean="0">
                          <a:solidFill>
                            <a:schemeClr val="tx1"/>
                          </a:solidFill>
                          <a:latin typeface="+mn-lt"/>
                          <a:ea typeface="+mn-ea"/>
                          <a:cs typeface="+mn-cs"/>
                        </a:rPr>
                        <a:t>Introduced</a:t>
                      </a:r>
                      <a:r>
                        <a:rPr lang="en-US" sz="900" baseline="0" dirty="0" smtClean="0">
                          <a:solidFill>
                            <a:schemeClr val="tx1"/>
                          </a:solidFill>
                          <a:latin typeface="+mn-lt"/>
                          <a:ea typeface="+mn-ea"/>
                          <a:cs typeface="+mn-cs"/>
                        </a:rPr>
                        <a:t> in 2008.</a:t>
                      </a:r>
                      <a:endParaRPr lang="en-US" sz="900" dirty="0">
                        <a:solidFill>
                          <a:schemeClr val="tx1"/>
                        </a:solidFill>
                        <a:latin typeface="+mn-lt"/>
                        <a:ea typeface="+mn-ea"/>
                        <a:cs typeface="+mn-cs"/>
                      </a:endParaRPr>
                    </a:p>
                  </a:txBody>
                  <a:tcPr/>
                </a:tc>
              </a:tr>
              <a:tr h="311816">
                <a:tc>
                  <a:txBody>
                    <a:bodyPr/>
                    <a:lstStyle/>
                    <a:p>
                      <a:r>
                        <a:rPr lang="en-US" sz="900" dirty="0" smtClean="0">
                          <a:solidFill>
                            <a:schemeClr val="tx1"/>
                          </a:solidFill>
                          <a:latin typeface="+mn-lt"/>
                          <a:ea typeface="+mn-ea"/>
                          <a:cs typeface="+mn-cs"/>
                        </a:rPr>
                        <a:t>SC(a)</a:t>
                      </a:r>
                      <a:endParaRPr lang="en-US" sz="900" dirty="0">
                        <a:solidFill>
                          <a:schemeClr val="tx1"/>
                        </a:solidFill>
                        <a:latin typeface="+mn-lt"/>
                        <a:ea typeface="+mn-ea"/>
                        <a:cs typeface="+mn-cs"/>
                      </a:endParaRPr>
                    </a:p>
                  </a:txBody>
                  <a:tcPr/>
                </a:tc>
                <a:tc>
                  <a:txBody>
                    <a:bodyPr/>
                    <a:lstStyle/>
                    <a:p>
                      <a:r>
                        <a:rPr lang="en-US" sz="900" dirty="0" smtClean="0">
                          <a:solidFill>
                            <a:schemeClr val="tx1"/>
                          </a:solidFill>
                          <a:latin typeface="+mn-lt"/>
                          <a:ea typeface="+mn-ea"/>
                          <a:cs typeface="+mn-cs"/>
                        </a:rPr>
                        <a:t>Senior Certificate (amended)</a:t>
                      </a:r>
                      <a:endParaRPr lang="en-US" sz="900" dirty="0">
                        <a:solidFill>
                          <a:schemeClr val="tx1"/>
                        </a:solidFill>
                        <a:latin typeface="+mn-lt"/>
                        <a:ea typeface="+mn-ea"/>
                        <a:cs typeface="+mn-cs"/>
                      </a:endParaRPr>
                    </a:p>
                  </a:txBody>
                  <a:tcPr/>
                </a:tc>
                <a:tc>
                  <a:txBody>
                    <a:bodyPr/>
                    <a:lstStyle/>
                    <a:p>
                      <a:r>
                        <a:rPr lang="en-US" sz="900" dirty="0" smtClean="0">
                          <a:solidFill>
                            <a:schemeClr val="tx1"/>
                          </a:solidFill>
                          <a:latin typeface="+mn-lt"/>
                          <a:ea typeface="+mn-ea"/>
                          <a:cs typeface="+mn-cs"/>
                        </a:rPr>
                        <a:t>Used</a:t>
                      </a:r>
                      <a:r>
                        <a:rPr lang="en-US" sz="900" baseline="0" dirty="0" smtClean="0">
                          <a:solidFill>
                            <a:schemeClr val="tx1"/>
                          </a:solidFill>
                          <a:latin typeface="+mn-lt"/>
                          <a:ea typeface="+mn-ea"/>
                          <a:cs typeface="+mn-cs"/>
                        </a:rPr>
                        <a:t> from 2015 onwards for bridging the NSC and SC qualifications.</a:t>
                      </a:r>
                      <a:endParaRPr lang="en-US" sz="900" dirty="0">
                        <a:solidFill>
                          <a:schemeClr val="tx1"/>
                        </a:solidFill>
                        <a:latin typeface="+mn-lt"/>
                        <a:ea typeface="+mn-ea"/>
                        <a:cs typeface="+mn-cs"/>
                      </a:endParaRPr>
                    </a:p>
                  </a:txBody>
                  <a:tcPr/>
                </a:tc>
              </a:tr>
              <a:tr h="311816">
                <a:tc>
                  <a:txBody>
                    <a:bodyPr/>
                    <a:lstStyle/>
                    <a:p>
                      <a:r>
                        <a:rPr lang="en-US" sz="900" dirty="0" smtClean="0">
                          <a:solidFill>
                            <a:schemeClr val="tx1"/>
                          </a:solidFill>
                          <a:latin typeface="+mn-lt"/>
                          <a:ea typeface="+mn-ea"/>
                          <a:cs typeface="+mn-cs"/>
                        </a:rPr>
                        <a:t>SC</a:t>
                      </a:r>
                      <a:endParaRPr lang="en-US" sz="900" dirty="0">
                        <a:solidFill>
                          <a:schemeClr val="tx1"/>
                        </a:solidFill>
                        <a:latin typeface="+mn-lt"/>
                        <a:ea typeface="+mn-ea"/>
                        <a:cs typeface="+mn-cs"/>
                      </a:endParaRPr>
                    </a:p>
                  </a:txBody>
                  <a:tcPr/>
                </a:tc>
                <a:tc>
                  <a:txBody>
                    <a:bodyPr/>
                    <a:lstStyle/>
                    <a:p>
                      <a:r>
                        <a:rPr lang="en-US" sz="900" dirty="0" smtClean="0">
                          <a:solidFill>
                            <a:schemeClr val="tx1"/>
                          </a:solidFill>
                          <a:latin typeface="+mn-lt"/>
                          <a:ea typeface="+mn-ea"/>
                          <a:cs typeface="+mn-cs"/>
                        </a:rPr>
                        <a:t>Senior Certificate</a:t>
                      </a:r>
                      <a:endParaRPr lang="en-US" sz="900" dirty="0">
                        <a:solidFill>
                          <a:schemeClr val="tx1"/>
                        </a:solidFill>
                        <a:latin typeface="+mn-lt"/>
                        <a:ea typeface="+mn-ea"/>
                        <a:cs typeface="+mn-cs"/>
                      </a:endParaRPr>
                    </a:p>
                  </a:txBody>
                  <a:tcPr/>
                </a:tc>
                <a:tc>
                  <a:txBody>
                    <a:bodyPr/>
                    <a:lstStyle/>
                    <a:p>
                      <a:r>
                        <a:rPr lang="en-US" sz="900" dirty="0" smtClean="0">
                          <a:solidFill>
                            <a:schemeClr val="tx1"/>
                          </a:solidFill>
                          <a:latin typeface="+mn-lt"/>
                          <a:ea typeface="+mn-ea"/>
                          <a:cs typeface="+mn-cs"/>
                        </a:rPr>
                        <a:t>Old</a:t>
                      </a:r>
                      <a:r>
                        <a:rPr lang="en-US" sz="900" baseline="0" dirty="0" smtClean="0">
                          <a:solidFill>
                            <a:schemeClr val="tx1"/>
                          </a:solidFill>
                          <a:latin typeface="+mn-lt"/>
                          <a:ea typeface="+mn-ea"/>
                          <a:cs typeface="+mn-cs"/>
                        </a:rPr>
                        <a:t> curriculum, NATED 550</a:t>
                      </a:r>
                      <a:endParaRPr lang="en-US" sz="900" dirty="0">
                        <a:solidFill>
                          <a:schemeClr val="tx1"/>
                        </a:solidFill>
                        <a:latin typeface="+mn-lt"/>
                        <a:ea typeface="+mn-ea"/>
                        <a:cs typeface="+mn-cs"/>
                      </a:endParaRPr>
                    </a:p>
                  </a:txBody>
                  <a:tcPr/>
                </a:tc>
              </a:tr>
              <a:tr h="351687">
                <a:tc>
                  <a:txBody>
                    <a:bodyPr/>
                    <a:lstStyle/>
                    <a:p>
                      <a:r>
                        <a:rPr lang="en-US" sz="900" dirty="0" smtClean="0">
                          <a:solidFill>
                            <a:schemeClr val="tx1"/>
                          </a:solidFill>
                          <a:latin typeface="+mn-lt"/>
                          <a:ea typeface="+mn-ea"/>
                          <a:cs typeface="+mn-cs"/>
                        </a:rPr>
                        <a:t>SA-SAMS</a:t>
                      </a:r>
                      <a:endParaRPr lang="en-US" sz="900" dirty="0">
                        <a:solidFill>
                          <a:schemeClr val="tx1"/>
                        </a:solidFill>
                        <a:latin typeface="+mn-lt"/>
                        <a:ea typeface="+mn-ea"/>
                        <a:cs typeface="+mn-cs"/>
                      </a:endParaRPr>
                    </a:p>
                  </a:txBody>
                  <a:tcPr/>
                </a:tc>
                <a:tc>
                  <a:txBody>
                    <a:bodyPr/>
                    <a:lstStyle/>
                    <a:p>
                      <a:r>
                        <a:rPr lang="en-US" sz="900" dirty="0" smtClean="0">
                          <a:solidFill>
                            <a:schemeClr val="tx1"/>
                          </a:solidFill>
                          <a:latin typeface="+mn-lt"/>
                          <a:ea typeface="+mn-ea"/>
                          <a:cs typeface="+mn-cs"/>
                        </a:rPr>
                        <a:t>South African Schools Administration</a:t>
                      </a:r>
                      <a:r>
                        <a:rPr lang="en-US" sz="900" baseline="0" dirty="0" smtClean="0">
                          <a:solidFill>
                            <a:schemeClr val="tx1"/>
                          </a:solidFill>
                          <a:latin typeface="+mn-lt"/>
                          <a:ea typeface="+mn-ea"/>
                          <a:cs typeface="+mn-cs"/>
                        </a:rPr>
                        <a:t> and Management System</a:t>
                      </a:r>
                      <a:endParaRPr lang="en-US" sz="900" dirty="0">
                        <a:solidFill>
                          <a:schemeClr val="tx1"/>
                        </a:solidFill>
                        <a:latin typeface="+mn-lt"/>
                        <a:ea typeface="+mn-ea"/>
                        <a:cs typeface="+mn-cs"/>
                      </a:endParaRPr>
                    </a:p>
                  </a:txBody>
                  <a:tcPr/>
                </a:tc>
                <a:tc>
                  <a:txBody>
                    <a:bodyPr/>
                    <a:lstStyle/>
                    <a:p>
                      <a:r>
                        <a:rPr lang="en-US" sz="900" dirty="0" smtClean="0">
                          <a:solidFill>
                            <a:schemeClr val="tx1"/>
                          </a:solidFill>
                          <a:latin typeface="+mn-lt"/>
                          <a:ea typeface="+mn-ea"/>
                          <a:cs typeface="+mn-cs"/>
                        </a:rPr>
                        <a:t>A stand-alone</a:t>
                      </a:r>
                      <a:r>
                        <a:rPr lang="en-US" sz="900" baseline="0" dirty="0" smtClean="0">
                          <a:solidFill>
                            <a:schemeClr val="tx1"/>
                          </a:solidFill>
                          <a:latin typeface="+mn-lt"/>
                          <a:ea typeface="+mn-ea"/>
                          <a:cs typeface="+mn-cs"/>
                        </a:rPr>
                        <a:t> school administration and management system used at school level.</a:t>
                      </a:r>
                      <a:endParaRPr lang="en-US" sz="900" dirty="0">
                        <a:solidFill>
                          <a:schemeClr val="tx1"/>
                        </a:solidFill>
                        <a:latin typeface="+mn-lt"/>
                        <a:ea typeface="+mn-ea"/>
                        <a:cs typeface="+mn-cs"/>
                      </a:endParaRPr>
                    </a:p>
                  </a:txBody>
                  <a:tcPr/>
                </a:tc>
              </a:tr>
              <a:tr h="311816">
                <a:tc>
                  <a:txBody>
                    <a:bodyPr/>
                    <a:lstStyle/>
                    <a:p>
                      <a:r>
                        <a:rPr lang="en-US" sz="900" dirty="0" err="1" smtClean="0">
                          <a:solidFill>
                            <a:schemeClr val="tx1"/>
                          </a:solidFill>
                          <a:latin typeface="+mn-lt"/>
                          <a:ea typeface="+mn-ea"/>
                          <a:cs typeface="+mn-cs"/>
                        </a:rPr>
                        <a:t>Thutong</a:t>
                      </a:r>
                      <a:endParaRPr lang="en-US" sz="900" dirty="0">
                        <a:solidFill>
                          <a:schemeClr val="tx1"/>
                        </a:solidFill>
                        <a:latin typeface="+mn-lt"/>
                        <a:ea typeface="+mn-ea"/>
                        <a:cs typeface="+mn-cs"/>
                      </a:endParaRPr>
                    </a:p>
                  </a:txBody>
                  <a:tcPr/>
                </a:tc>
                <a:tc>
                  <a:txBody>
                    <a:bodyPr/>
                    <a:lstStyle/>
                    <a:p>
                      <a:r>
                        <a:rPr lang="en-US" sz="900" dirty="0" err="1" smtClean="0">
                          <a:solidFill>
                            <a:schemeClr val="tx1"/>
                          </a:solidFill>
                          <a:latin typeface="+mn-lt"/>
                          <a:ea typeface="+mn-ea"/>
                          <a:cs typeface="+mn-cs"/>
                        </a:rPr>
                        <a:t>Thutong</a:t>
                      </a:r>
                      <a:endParaRPr lang="en-US" sz="900" dirty="0">
                        <a:solidFill>
                          <a:schemeClr val="tx1"/>
                        </a:solidFill>
                        <a:latin typeface="+mn-lt"/>
                        <a:ea typeface="+mn-ea"/>
                        <a:cs typeface="+mn-cs"/>
                      </a:endParaRPr>
                    </a:p>
                  </a:txBody>
                  <a:tcPr/>
                </a:tc>
                <a:tc>
                  <a:txBody>
                    <a:bodyPr/>
                    <a:lstStyle/>
                    <a:p>
                      <a:r>
                        <a:rPr lang="en-US" sz="900" dirty="0" smtClean="0">
                          <a:solidFill>
                            <a:schemeClr val="tx1"/>
                          </a:solidFill>
                          <a:latin typeface="+mn-lt"/>
                          <a:ea typeface="+mn-ea"/>
                          <a:cs typeface="+mn-cs"/>
                        </a:rPr>
                        <a:t>Teachers and online support system</a:t>
                      </a:r>
                      <a:endParaRPr lang="en-US" sz="900" dirty="0">
                        <a:solidFill>
                          <a:schemeClr val="tx1"/>
                        </a:solidFill>
                        <a:latin typeface="+mn-lt"/>
                        <a:ea typeface="+mn-ea"/>
                        <a:cs typeface="+mn-cs"/>
                      </a:endParaRPr>
                    </a:p>
                  </a:txBody>
                  <a:tcPr/>
                </a:tc>
              </a:tr>
            </a:tbl>
          </a:graphicData>
        </a:graphic>
      </p:graphicFrame>
      <p:sp>
        <p:nvSpPr>
          <p:cNvPr id="4" name="Slide Number Placeholder 3"/>
          <p:cNvSpPr>
            <a:spLocks noGrp="1"/>
          </p:cNvSpPr>
          <p:nvPr>
            <p:ph type="sldNum" sz="quarter" idx="10"/>
          </p:nvPr>
        </p:nvSpPr>
        <p:spPr/>
        <p:txBody>
          <a:bodyPr/>
          <a:lstStyle/>
          <a:p>
            <a:fld id="{DC078BB0-5067-4834-9D1C-6DF1A940AB1D}" type="slidenum">
              <a:rPr lang="en-US" smtClean="0"/>
              <a:pPr/>
              <a:t>20</a:t>
            </a:fld>
            <a:endParaRPr lang="en-US" dirty="0"/>
          </a:p>
        </p:txBody>
      </p:sp>
    </p:spTree>
    <p:extLst>
      <p:ext uri="{BB962C8B-B14F-4D97-AF65-F5344CB8AC3E}">
        <p14:creationId xmlns:p14="http://schemas.microsoft.com/office/powerpoint/2010/main" xmlns="" val="126264637"/>
      </p:ext>
    </p:extLst>
  </p:cSld>
  <p:clrMapOvr>
    <a:masterClrMapping/>
  </p:clrMapOvr>
  <p:transition>
    <p:pull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alpha val="70000"/>
            </a:srgbClr>
          </a:solidFill>
          <a:ln w="9525">
            <a:noFill/>
            <a:round/>
            <a:headEnd/>
            <a:tailEnd/>
          </a:ln>
          <a:effectLst/>
        </p:spPr>
        <p:txBody>
          <a:bodyPr vert="horz" wrap="square" lIns="91440" tIns="45720" rIns="91440" bIns="45720" numCol="1" anchor="ctr" anchorCtr="0" compatLnSpc="1">
            <a:prstTxWarp prst="textNoShape">
              <a:avLst/>
            </a:prstTxWarp>
            <a:noAutofit/>
          </a:bodyPr>
          <a:lstStyle/>
          <a:p>
            <a:r>
              <a:rPr lang="en-US" sz="2000" dirty="0"/>
              <a:t>DHET Applications</a:t>
            </a:r>
          </a:p>
        </p:txBody>
      </p:sp>
      <p:sp>
        <p:nvSpPr>
          <p:cNvPr id="4" name="Slide Number Placeholder 3"/>
          <p:cNvSpPr>
            <a:spLocks noGrp="1"/>
          </p:cNvSpPr>
          <p:nvPr>
            <p:ph type="sldNum" sz="quarter" idx="10"/>
          </p:nvPr>
        </p:nvSpPr>
        <p:spPr/>
        <p:txBody>
          <a:bodyPr/>
          <a:lstStyle/>
          <a:p>
            <a:fld id="{DC078BB0-5067-4834-9D1C-6DF1A940AB1D}" type="slidenum">
              <a:rPr lang="en-US" smtClean="0"/>
              <a:pPr/>
              <a:t>21</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787921226"/>
              </p:ext>
            </p:extLst>
          </p:nvPr>
        </p:nvGraphicFramePr>
        <p:xfrm>
          <a:off x="914400" y="1550205"/>
          <a:ext cx="7391400" cy="2564595"/>
        </p:xfrm>
        <a:graphic>
          <a:graphicData uri="http://schemas.openxmlformats.org/drawingml/2006/table">
            <a:tbl>
              <a:tblPr firstRow="1" bandRow="1">
                <a:tableStyleId>{5C22544A-7EE6-4342-B048-85BDC9FD1C3A}</a:tableStyleId>
              </a:tblPr>
              <a:tblGrid>
                <a:gridCol w="990600"/>
                <a:gridCol w="2286000"/>
                <a:gridCol w="4114800"/>
              </a:tblGrid>
              <a:tr h="415755">
                <a:tc>
                  <a:txBody>
                    <a:bodyPr/>
                    <a:lstStyle/>
                    <a:p>
                      <a:r>
                        <a:rPr lang="en-US" sz="900" dirty="0" smtClean="0">
                          <a:solidFill>
                            <a:schemeClr val="tx1"/>
                          </a:solidFill>
                          <a:latin typeface="+mn-lt"/>
                          <a:ea typeface="+mn-ea"/>
                          <a:cs typeface="+mn-cs"/>
                        </a:rPr>
                        <a:t>Application Short Name</a:t>
                      </a:r>
                      <a:endParaRPr lang="en-US" sz="900" dirty="0">
                        <a:solidFill>
                          <a:schemeClr val="tx1"/>
                        </a:solidFill>
                        <a:latin typeface="+mn-lt"/>
                        <a:ea typeface="+mn-ea"/>
                        <a:cs typeface="+mn-cs"/>
                      </a:endParaRPr>
                    </a:p>
                  </a:txBody>
                  <a:tcPr/>
                </a:tc>
                <a:tc>
                  <a:txBody>
                    <a:bodyPr/>
                    <a:lstStyle/>
                    <a:p>
                      <a:r>
                        <a:rPr lang="en-US" sz="900" dirty="0" smtClean="0">
                          <a:solidFill>
                            <a:schemeClr val="tx1"/>
                          </a:solidFill>
                          <a:latin typeface="+mn-lt"/>
                          <a:ea typeface="+mn-ea"/>
                          <a:cs typeface="+mn-cs"/>
                        </a:rPr>
                        <a:t>Application Name</a:t>
                      </a:r>
                      <a:endParaRPr lang="en-US" sz="900" dirty="0">
                        <a:solidFill>
                          <a:schemeClr val="tx1"/>
                        </a:solidFill>
                        <a:latin typeface="+mn-lt"/>
                        <a:ea typeface="+mn-ea"/>
                        <a:cs typeface="+mn-cs"/>
                      </a:endParaRPr>
                    </a:p>
                  </a:txBody>
                  <a:tcPr/>
                </a:tc>
                <a:tc>
                  <a:txBody>
                    <a:bodyPr/>
                    <a:lstStyle/>
                    <a:p>
                      <a:r>
                        <a:rPr lang="en-US" sz="900" dirty="0" smtClean="0">
                          <a:solidFill>
                            <a:schemeClr val="tx1"/>
                          </a:solidFill>
                          <a:latin typeface="+mn-lt"/>
                          <a:ea typeface="+mn-ea"/>
                          <a:cs typeface="+mn-cs"/>
                        </a:rPr>
                        <a:t>Application Description</a:t>
                      </a:r>
                      <a:endParaRPr lang="en-US" sz="900" dirty="0">
                        <a:solidFill>
                          <a:schemeClr val="tx1"/>
                        </a:solidFill>
                        <a:latin typeface="+mn-lt"/>
                        <a:ea typeface="+mn-ea"/>
                        <a:cs typeface="+mn-cs"/>
                      </a:endParaRPr>
                    </a:p>
                  </a:txBody>
                  <a:tcPr/>
                </a:tc>
              </a:tr>
              <a:tr h="311816">
                <a:tc>
                  <a:txBody>
                    <a:bodyPr/>
                    <a:lstStyle/>
                    <a:p>
                      <a:r>
                        <a:rPr lang="en-US" sz="900" dirty="0" smtClean="0">
                          <a:solidFill>
                            <a:schemeClr val="tx1"/>
                          </a:solidFill>
                          <a:latin typeface="+mn-lt"/>
                          <a:ea typeface="+mn-ea"/>
                          <a:cs typeface="+mn-cs"/>
                        </a:rPr>
                        <a:t>NATED</a:t>
                      </a:r>
                      <a:endParaRPr lang="en-US" sz="900" dirty="0">
                        <a:solidFill>
                          <a:schemeClr val="tx1"/>
                        </a:solidFill>
                        <a:latin typeface="+mn-lt"/>
                        <a:ea typeface="+mn-ea"/>
                        <a:cs typeface="+mn-cs"/>
                      </a:endParaRPr>
                    </a:p>
                  </a:txBody>
                  <a:tcPr/>
                </a:tc>
                <a:tc>
                  <a:txBody>
                    <a:bodyPr/>
                    <a:lstStyle/>
                    <a:p>
                      <a:r>
                        <a:rPr lang="en-US" sz="900" dirty="0" smtClean="0">
                          <a:solidFill>
                            <a:schemeClr val="tx1"/>
                          </a:solidFill>
                          <a:latin typeface="+mn-lt"/>
                          <a:ea typeface="+mn-ea"/>
                          <a:cs typeface="+mn-cs"/>
                        </a:rPr>
                        <a:t>National Accredited Education</a:t>
                      </a:r>
                      <a:r>
                        <a:rPr lang="en-US" sz="900" baseline="0" dirty="0" smtClean="0">
                          <a:solidFill>
                            <a:schemeClr val="tx1"/>
                          </a:solidFill>
                          <a:latin typeface="+mn-lt"/>
                          <a:ea typeface="+mn-ea"/>
                          <a:cs typeface="+mn-cs"/>
                        </a:rPr>
                        <a:t> and Training Diploma</a:t>
                      </a:r>
                      <a:endParaRPr lang="en-US" sz="900" dirty="0">
                        <a:solidFill>
                          <a:schemeClr val="tx1"/>
                        </a:solidFill>
                        <a:latin typeface="+mn-lt"/>
                        <a:ea typeface="+mn-ea"/>
                        <a:cs typeface="+mn-cs"/>
                      </a:endParaRPr>
                    </a:p>
                  </a:txBody>
                  <a:tcPr/>
                </a:tc>
                <a:tc>
                  <a:txBody>
                    <a:bodyPr/>
                    <a:lstStyle/>
                    <a:p>
                      <a:r>
                        <a:rPr lang="en-US" sz="900" dirty="0" smtClean="0">
                          <a:solidFill>
                            <a:schemeClr val="tx1"/>
                          </a:solidFill>
                          <a:latin typeface="+mn-lt"/>
                          <a:ea typeface="+mn-ea"/>
                          <a:cs typeface="+mn-cs"/>
                        </a:rPr>
                        <a:t>The system enables the certification</a:t>
                      </a:r>
                      <a:r>
                        <a:rPr lang="en-US" sz="900" baseline="0" dirty="0" smtClean="0">
                          <a:solidFill>
                            <a:schemeClr val="tx1"/>
                          </a:solidFill>
                          <a:latin typeface="+mn-lt"/>
                          <a:ea typeface="+mn-ea"/>
                          <a:cs typeface="+mn-cs"/>
                        </a:rPr>
                        <a:t> of for education of </a:t>
                      </a:r>
                      <a:r>
                        <a:rPr lang="en-US" sz="900" baseline="0" dirty="0" err="1" smtClean="0">
                          <a:solidFill>
                            <a:schemeClr val="tx1"/>
                          </a:solidFill>
                          <a:latin typeface="+mn-lt"/>
                          <a:ea typeface="+mn-ea"/>
                          <a:cs typeface="+mn-cs"/>
                        </a:rPr>
                        <a:t>programmes</a:t>
                      </a:r>
                      <a:r>
                        <a:rPr lang="en-US" sz="900" baseline="0" dirty="0" smtClean="0">
                          <a:solidFill>
                            <a:schemeClr val="tx1"/>
                          </a:solidFill>
                          <a:latin typeface="+mn-lt"/>
                          <a:ea typeface="+mn-ea"/>
                          <a:cs typeface="+mn-cs"/>
                        </a:rPr>
                        <a:t> consisting of 18 months theoretical at colleges and 18 months practical application in work environments. The levels offered are from N1 to N5 for engineering </a:t>
                      </a:r>
                      <a:r>
                        <a:rPr lang="en-US" sz="900" baseline="0" dirty="0" err="1" smtClean="0">
                          <a:solidFill>
                            <a:schemeClr val="tx1"/>
                          </a:solidFill>
                          <a:latin typeface="+mn-lt"/>
                          <a:ea typeface="+mn-ea"/>
                          <a:cs typeface="+mn-cs"/>
                        </a:rPr>
                        <a:t>stuidies</a:t>
                      </a:r>
                      <a:r>
                        <a:rPr lang="en-US" sz="900" baseline="0" dirty="0" smtClean="0">
                          <a:solidFill>
                            <a:schemeClr val="tx1"/>
                          </a:solidFill>
                          <a:latin typeface="+mn-lt"/>
                          <a:ea typeface="+mn-ea"/>
                          <a:cs typeface="+mn-cs"/>
                        </a:rPr>
                        <a:t> and N4 to N6 for business and utility studies. </a:t>
                      </a:r>
                      <a:endParaRPr lang="en-US" sz="900" dirty="0">
                        <a:solidFill>
                          <a:schemeClr val="tx1"/>
                        </a:solidFill>
                        <a:latin typeface="+mn-lt"/>
                        <a:ea typeface="+mn-ea"/>
                        <a:cs typeface="+mn-cs"/>
                      </a:endParaRPr>
                    </a:p>
                  </a:txBody>
                  <a:tcPr/>
                </a:tc>
              </a:tr>
              <a:tr h="311816">
                <a:tc>
                  <a:txBody>
                    <a:bodyPr/>
                    <a:lstStyle/>
                    <a:p>
                      <a:r>
                        <a:rPr lang="en-US" sz="900" dirty="0" smtClean="0">
                          <a:solidFill>
                            <a:schemeClr val="tx1"/>
                          </a:solidFill>
                          <a:latin typeface="+mn-lt"/>
                          <a:ea typeface="+mn-ea"/>
                          <a:cs typeface="+mn-cs"/>
                        </a:rPr>
                        <a:t>NC(V)</a:t>
                      </a:r>
                    </a:p>
                  </a:txBody>
                  <a:tcPr/>
                </a:tc>
                <a:tc>
                  <a:txBody>
                    <a:bodyPr/>
                    <a:lstStyle/>
                    <a:p>
                      <a:r>
                        <a:rPr lang="en-US" sz="900" dirty="0" smtClean="0">
                          <a:solidFill>
                            <a:schemeClr val="tx1"/>
                          </a:solidFill>
                          <a:latin typeface="+mn-lt"/>
                          <a:ea typeface="+mn-ea"/>
                          <a:cs typeface="+mn-cs"/>
                        </a:rPr>
                        <a:t>National Certificate (Vocational)</a:t>
                      </a:r>
                      <a:endParaRPr lang="en-US" sz="900" dirty="0">
                        <a:solidFill>
                          <a:schemeClr val="tx1"/>
                        </a:solidFill>
                        <a:latin typeface="+mn-lt"/>
                        <a:ea typeface="+mn-ea"/>
                        <a:cs typeface="+mn-cs"/>
                      </a:endParaRPr>
                    </a:p>
                  </a:txBody>
                  <a:tcPr/>
                </a:tc>
                <a:tc>
                  <a:txBody>
                    <a:bodyPr/>
                    <a:lstStyle/>
                    <a:p>
                      <a:r>
                        <a:rPr lang="en-US" sz="900" dirty="0" smtClean="0">
                          <a:solidFill>
                            <a:schemeClr val="tx1"/>
                          </a:solidFill>
                          <a:latin typeface="+mn-lt"/>
                          <a:ea typeface="+mn-ea"/>
                          <a:cs typeface="+mn-cs"/>
                        </a:rPr>
                        <a:t>The system enables certification</a:t>
                      </a:r>
                      <a:r>
                        <a:rPr lang="en-US" sz="900" baseline="0" dirty="0" smtClean="0">
                          <a:solidFill>
                            <a:schemeClr val="tx1"/>
                          </a:solidFill>
                          <a:latin typeface="+mn-lt"/>
                          <a:ea typeface="+mn-ea"/>
                          <a:cs typeface="+mn-cs"/>
                        </a:rPr>
                        <a:t> for education </a:t>
                      </a:r>
                      <a:r>
                        <a:rPr lang="en-US" sz="900" baseline="0" dirty="0" err="1" smtClean="0">
                          <a:solidFill>
                            <a:schemeClr val="tx1"/>
                          </a:solidFill>
                          <a:latin typeface="+mn-lt"/>
                          <a:ea typeface="+mn-ea"/>
                          <a:cs typeface="+mn-cs"/>
                        </a:rPr>
                        <a:t>programmes</a:t>
                      </a:r>
                      <a:r>
                        <a:rPr lang="en-US" sz="900" baseline="0" dirty="0" smtClean="0">
                          <a:solidFill>
                            <a:schemeClr val="tx1"/>
                          </a:solidFill>
                          <a:latin typeface="+mn-lt"/>
                          <a:ea typeface="+mn-ea"/>
                          <a:cs typeface="+mn-cs"/>
                        </a:rPr>
                        <a:t> that integrate theory and practice and provides students with a broad range of knowledge and practical skills within specified industry fields. The levels offered are from L2 to L4. </a:t>
                      </a:r>
                      <a:endParaRPr lang="en-US" sz="900" dirty="0">
                        <a:solidFill>
                          <a:schemeClr val="tx1"/>
                        </a:solidFill>
                        <a:latin typeface="+mn-lt"/>
                        <a:ea typeface="+mn-ea"/>
                        <a:cs typeface="+mn-cs"/>
                      </a:endParaRPr>
                    </a:p>
                  </a:txBody>
                  <a:tcPr/>
                </a:tc>
              </a:tr>
              <a:tr h="483570">
                <a:tc>
                  <a:txBody>
                    <a:bodyPr/>
                    <a:lstStyle/>
                    <a:p>
                      <a:r>
                        <a:rPr lang="en-US" sz="900" dirty="0" smtClean="0">
                          <a:solidFill>
                            <a:schemeClr val="tx1"/>
                          </a:solidFill>
                          <a:latin typeface="+mn-lt"/>
                          <a:ea typeface="+mn-ea"/>
                          <a:cs typeface="+mn-cs"/>
                        </a:rPr>
                        <a:t>CET</a:t>
                      </a:r>
                      <a:endParaRPr lang="en-US" sz="900" dirty="0">
                        <a:solidFill>
                          <a:schemeClr val="tx1"/>
                        </a:solidFill>
                        <a:latin typeface="+mn-lt"/>
                        <a:ea typeface="+mn-ea"/>
                        <a:cs typeface="+mn-cs"/>
                      </a:endParaRPr>
                    </a:p>
                  </a:txBody>
                  <a:tcPr/>
                </a:tc>
                <a:tc>
                  <a:txBody>
                    <a:bodyPr/>
                    <a:lstStyle/>
                    <a:p>
                      <a:r>
                        <a:rPr lang="en-US" sz="900" dirty="0" smtClean="0">
                          <a:solidFill>
                            <a:schemeClr val="tx1"/>
                          </a:solidFill>
                          <a:latin typeface="+mn-lt"/>
                          <a:ea typeface="+mn-ea"/>
                          <a:cs typeface="+mn-cs"/>
                        </a:rPr>
                        <a:t>Community</a:t>
                      </a:r>
                      <a:r>
                        <a:rPr lang="en-US" sz="900" baseline="0" dirty="0" smtClean="0">
                          <a:solidFill>
                            <a:schemeClr val="tx1"/>
                          </a:solidFill>
                          <a:latin typeface="+mn-lt"/>
                          <a:ea typeface="+mn-ea"/>
                          <a:cs typeface="+mn-cs"/>
                        </a:rPr>
                        <a:t> Education and Training, previously known as Adult Education and Training</a:t>
                      </a:r>
                      <a:endParaRPr lang="en-US" sz="900" dirty="0">
                        <a:solidFill>
                          <a:schemeClr val="tx1"/>
                        </a:solidFill>
                        <a:latin typeface="+mn-lt"/>
                        <a:ea typeface="+mn-ea"/>
                        <a:cs typeface="+mn-cs"/>
                      </a:endParaRPr>
                    </a:p>
                  </a:txBody>
                  <a:tcPr/>
                </a:tc>
                <a:tc>
                  <a:txBody>
                    <a:bodyPr/>
                    <a:lstStyle/>
                    <a:p>
                      <a:r>
                        <a:rPr lang="en-US" sz="900" dirty="0" smtClean="0">
                          <a:solidFill>
                            <a:schemeClr val="tx1"/>
                          </a:solidFill>
                          <a:latin typeface="+mn-lt"/>
                          <a:ea typeface="+mn-ea"/>
                          <a:cs typeface="+mn-cs"/>
                        </a:rPr>
                        <a:t>The system enables certification</a:t>
                      </a:r>
                      <a:r>
                        <a:rPr lang="en-US" sz="900" baseline="0" dirty="0" smtClean="0">
                          <a:solidFill>
                            <a:schemeClr val="tx1"/>
                          </a:solidFill>
                          <a:latin typeface="+mn-lt"/>
                          <a:ea typeface="+mn-ea"/>
                          <a:cs typeface="+mn-cs"/>
                        </a:rPr>
                        <a:t> for adult basic education and training which has multiple entries or adults following the school-based curriculum. The qualification is equivalent to NQF level 1.  </a:t>
                      </a:r>
                      <a:endParaRPr lang="en-US" sz="900" dirty="0">
                        <a:solidFill>
                          <a:schemeClr val="tx1"/>
                        </a:solidFill>
                        <a:latin typeface="+mn-lt"/>
                        <a:ea typeface="+mn-ea"/>
                        <a:cs typeface="+mn-cs"/>
                      </a:endParaRPr>
                    </a:p>
                  </a:txBody>
                  <a:tcPr/>
                </a:tc>
              </a:tr>
              <a:tr h="311816">
                <a:tc>
                  <a:txBody>
                    <a:bodyPr/>
                    <a:lstStyle/>
                    <a:p>
                      <a:r>
                        <a:rPr lang="en-US" sz="900" dirty="0" smtClean="0">
                          <a:solidFill>
                            <a:schemeClr val="tx1"/>
                          </a:solidFill>
                          <a:latin typeface="+mn-lt"/>
                          <a:ea typeface="+mn-ea"/>
                          <a:cs typeface="+mn-cs"/>
                        </a:rPr>
                        <a:t>NCAP</a:t>
                      </a:r>
                      <a:endParaRPr lang="en-US" sz="900" dirty="0">
                        <a:solidFill>
                          <a:schemeClr val="tx1"/>
                        </a:solidFill>
                        <a:latin typeface="+mn-lt"/>
                        <a:ea typeface="+mn-ea"/>
                        <a:cs typeface="+mn-cs"/>
                      </a:endParaRPr>
                    </a:p>
                  </a:txBody>
                  <a:tcPr/>
                </a:tc>
                <a:tc>
                  <a:txBody>
                    <a:bodyPr/>
                    <a:lstStyle/>
                    <a:p>
                      <a:r>
                        <a:rPr lang="en-US" sz="900" dirty="0" smtClean="0">
                          <a:solidFill>
                            <a:schemeClr val="tx1"/>
                          </a:solidFill>
                          <a:latin typeface="+mn-lt"/>
                          <a:ea typeface="+mn-ea"/>
                          <a:cs typeface="+mn-cs"/>
                        </a:rPr>
                        <a:t>National Career Advice Portal</a:t>
                      </a:r>
                      <a:endParaRPr lang="en-US" sz="900" dirty="0">
                        <a:solidFill>
                          <a:schemeClr val="tx1"/>
                        </a:solidFill>
                        <a:latin typeface="+mn-lt"/>
                        <a:ea typeface="+mn-ea"/>
                        <a:cs typeface="+mn-cs"/>
                      </a:endParaRPr>
                    </a:p>
                  </a:txBody>
                  <a:tcPr/>
                </a:tc>
                <a:tc>
                  <a:txBody>
                    <a:bodyPr/>
                    <a:lstStyle/>
                    <a:p>
                      <a:r>
                        <a:rPr lang="en-US" sz="900" dirty="0" smtClean="0">
                          <a:solidFill>
                            <a:schemeClr val="tx1"/>
                          </a:solidFill>
                          <a:latin typeface="+mn-lt"/>
                          <a:ea typeface="+mn-ea"/>
                          <a:cs typeface="+mn-cs"/>
                        </a:rPr>
                        <a:t>Portal that provides advice</a:t>
                      </a:r>
                      <a:r>
                        <a:rPr lang="en-US" sz="900" baseline="0" dirty="0" smtClean="0">
                          <a:solidFill>
                            <a:schemeClr val="tx1"/>
                          </a:solidFill>
                          <a:latin typeface="+mn-lt"/>
                          <a:ea typeface="+mn-ea"/>
                          <a:cs typeface="+mn-cs"/>
                        </a:rPr>
                        <a:t> on careers, the requirements for and institutions which offer training on various qualifications. </a:t>
                      </a:r>
                      <a:endParaRPr lang="en-US" sz="900" dirty="0">
                        <a:solidFill>
                          <a:schemeClr val="tx1"/>
                        </a:solidFill>
                        <a:latin typeface="+mn-lt"/>
                        <a:ea typeface="+mn-ea"/>
                        <a:cs typeface="+mn-cs"/>
                      </a:endParaRPr>
                    </a:p>
                  </a:txBody>
                  <a:tcPr/>
                </a:tc>
              </a:tr>
            </a:tbl>
          </a:graphicData>
        </a:graphic>
      </p:graphicFrame>
    </p:spTree>
    <p:extLst>
      <p:ext uri="{BB962C8B-B14F-4D97-AF65-F5344CB8AC3E}">
        <p14:creationId xmlns:p14="http://schemas.microsoft.com/office/powerpoint/2010/main" xmlns="" val="205584400"/>
      </p:ext>
    </p:extLst>
  </p:cSld>
  <p:clrMapOvr>
    <a:masterClrMapping/>
  </p:clrMapOvr>
  <p:transition>
    <p:pull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alpha val="70000"/>
            </a:srgbClr>
          </a:solidFill>
          <a:ln w="9525">
            <a:noFill/>
            <a:round/>
            <a:headEnd/>
            <a:tailEnd/>
          </a:ln>
          <a:effectLst/>
        </p:spPr>
        <p:txBody>
          <a:bodyPr vert="horz" wrap="square" lIns="91440" tIns="45720" rIns="91440" bIns="45720" numCol="1" anchor="ctr" anchorCtr="0" compatLnSpc="1">
            <a:prstTxWarp prst="textNoShape">
              <a:avLst/>
            </a:prstTxWarp>
            <a:noAutofit/>
          </a:bodyPr>
          <a:lstStyle/>
          <a:p>
            <a:r>
              <a:rPr lang="en-US" sz="2000" dirty="0"/>
              <a:t>Evolution to e-Government</a:t>
            </a:r>
          </a:p>
        </p:txBody>
      </p:sp>
      <p:sp>
        <p:nvSpPr>
          <p:cNvPr id="4" name="Slide Number Placeholder 3"/>
          <p:cNvSpPr>
            <a:spLocks noGrp="1"/>
          </p:cNvSpPr>
          <p:nvPr>
            <p:ph type="sldNum" sz="quarter" idx="10"/>
          </p:nvPr>
        </p:nvSpPr>
        <p:spPr/>
        <p:txBody>
          <a:bodyPr/>
          <a:lstStyle/>
          <a:p>
            <a:fld id="{DC078BB0-5067-4834-9D1C-6DF1A940AB1D}" type="slidenum">
              <a:rPr lang="en-US" smtClean="0"/>
              <a:pPr/>
              <a:t>22</a:t>
            </a:fld>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5422" y="1600200"/>
            <a:ext cx="8115357"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609600" y="5257800"/>
            <a:ext cx="8229600" cy="923330"/>
          </a:xfrm>
          <a:prstGeom prst="rect">
            <a:avLst/>
          </a:prstGeom>
        </p:spPr>
        <p:txBody>
          <a:bodyPr wrap="square">
            <a:spAutoFit/>
          </a:bodyPr>
          <a:lstStyle/>
          <a:p>
            <a:pPr algn="just"/>
            <a:r>
              <a:rPr lang="en-US" dirty="0"/>
              <a:t>Our </a:t>
            </a:r>
            <a:r>
              <a:rPr lang="en-US" dirty="0" smtClean="0"/>
              <a:t>evolving approach to the use of ICTs to improve public service delivery forces </a:t>
            </a:r>
            <a:r>
              <a:rPr lang="en-US" dirty="0"/>
              <a:t>us to view systems in the context of various public service value chains…</a:t>
            </a:r>
            <a:endParaRPr lang="en-ZA" dirty="0"/>
          </a:p>
        </p:txBody>
      </p:sp>
    </p:spTree>
    <p:extLst>
      <p:ext uri="{BB962C8B-B14F-4D97-AF65-F5344CB8AC3E}">
        <p14:creationId xmlns:p14="http://schemas.microsoft.com/office/powerpoint/2010/main" xmlns="" val="2594108399"/>
      </p:ext>
    </p:extLst>
  </p:cSld>
  <p:clrMapOvr>
    <a:masterClrMapping/>
  </p:clrMapOvr>
  <p:transition>
    <p:pull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alpha val="70000"/>
            </a:srgbClr>
          </a:solidFill>
          <a:ln w="9525">
            <a:noFill/>
            <a:round/>
            <a:headEnd/>
            <a:tailEnd/>
          </a:ln>
          <a:effectLst/>
        </p:spPr>
        <p:txBody>
          <a:bodyPr vert="horz" wrap="square" lIns="91440" tIns="45720" rIns="91440" bIns="45720" numCol="1" anchor="ctr" anchorCtr="0" compatLnSpc="1">
            <a:prstTxWarp prst="textNoShape">
              <a:avLst/>
            </a:prstTxWarp>
            <a:noAutofit/>
          </a:bodyPr>
          <a:lstStyle/>
          <a:p>
            <a:r>
              <a:rPr lang="en-US" sz="2000" dirty="0"/>
              <a:t>Evolution to e-Government</a:t>
            </a:r>
          </a:p>
        </p:txBody>
      </p:sp>
      <p:sp>
        <p:nvSpPr>
          <p:cNvPr id="4" name="Slide Number Placeholder 3"/>
          <p:cNvSpPr>
            <a:spLocks noGrp="1"/>
          </p:cNvSpPr>
          <p:nvPr>
            <p:ph type="sldNum" sz="quarter" idx="10"/>
          </p:nvPr>
        </p:nvSpPr>
        <p:spPr/>
        <p:txBody>
          <a:bodyPr/>
          <a:lstStyle/>
          <a:p>
            <a:fld id="{DC078BB0-5067-4834-9D1C-6DF1A940AB1D}" type="slidenum">
              <a:rPr lang="en-US" smtClean="0"/>
              <a:pPr/>
              <a:t>23</a:t>
            </a:fld>
            <a:endParaRPr lang="en-US" dirty="0"/>
          </a:p>
        </p:txBody>
      </p:sp>
      <p:sp>
        <p:nvSpPr>
          <p:cNvPr id="5" name="Rectangle 4"/>
          <p:cNvSpPr/>
          <p:nvPr/>
        </p:nvSpPr>
        <p:spPr>
          <a:xfrm>
            <a:off x="609600" y="5257800"/>
            <a:ext cx="8229600" cy="923330"/>
          </a:xfrm>
          <a:prstGeom prst="rect">
            <a:avLst/>
          </a:prstGeom>
        </p:spPr>
        <p:txBody>
          <a:bodyPr wrap="square">
            <a:spAutoFit/>
          </a:bodyPr>
          <a:lstStyle/>
          <a:p>
            <a:pPr algn="just"/>
            <a:r>
              <a:rPr lang="en-US" dirty="0"/>
              <a:t>Enabling us to identify the roles and responsibilities of different members of a context </a:t>
            </a:r>
            <a:r>
              <a:rPr lang="en-US" dirty="0" smtClean="0"/>
              <a:t>ecosystem and allowing </a:t>
            </a:r>
            <a:r>
              <a:rPr lang="en-US" dirty="0"/>
              <a:t>us to build incremental integrated value at different levels of the business and technology </a:t>
            </a:r>
            <a:r>
              <a:rPr lang="en-US" dirty="0" smtClean="0"/>
              <a:t>stacks.</a:t>
            </a:r>
            <a:endParaRPr lang="en-ZA"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1447800"/>
            <a:ext cx="7213469" cy="3733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85055026"/>
      </p:ext>
    </p:extLst>
  </p:cSld>
  <p:clrMapOvr>
    <a:masterClrMapping/>
  </p:clrMapOvr>
  <p:transition>
    <p:pull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ctrTitle"/>
          </p:nvPr>
        </p:nvSpPr>
        <p:spPr>
          <a:xfrm>
            <a:off x="3348038" y="2679700"/>
            <a:ext cx="5256212" cy="1470025"/>
          </a:xfrm>
        </p:spPr>
        <p:txBody>
          <a:bodyPr/>
          <a:lstStyle/>
          <a:p>
            <a:r>
              <a:rPr lang="en-US" sz="4800" dirty="0"/>
              <a:t>Thank You</a:t>
            </a:r>
          </a:p>
        </p:txBody>
      </p:sp>
    </p:spTree>
    <p:extLst>
      <p:ext uri="{BB962C8B-B14F-4D97-AF65-F5344CB8AC3E}">
        <p14:creationId xmlns:p14="http://schemas.microsoft.com/office/powerpoint/2010/main" xmlns="" val="3105163198"/>
      </p:ext>
    </p:extLst>
  </p:cSld>
  <p:clrMapOvr>
    <a:masterClrMapping/>
  </p:clrMapOvr>
  <p:transition>
    <p:pull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alpha val="70000"/>
            </a:srgbClr>
          </a:solidFill>
          <a:ln w="9525">
            <a:noFill/>
            <a:round/>
            <a:headEnd/>
            <a:tailEnd/>
          </a:ln>
          <a:effectLst/>
        </p:spPr>
        <p:txBody>
          <a:bodyPr vert="horz" wrap="square" lIns="91440" tIns="45720" rIns="91440" bIns="45720" numCol="1" anchor="ctr" anchorCtr="0" compatLnSpc="1">
            <a:prstTxWarp prst="textNoShape">
              <a:avLst/>
            </a:prstTxWarp>
            <a:noAutofit/>
          </a:bodyPr>
          <a:lstStyle/>
          <a:p>
            <a:r>
              <a:rPr lang="en-ZA" sz="2000" dirty="0"/>
              <a:t>List of Centres Currently in Arrears</a:t>
            </a:r>
          </a:p>
        </p:txBody>
      </p:sp>
      <p:sp>
        <p:nvSpPr>
          <p:cNvPr id="4" name="Slide Number Placeholder 3"/>
          <p:cNvSpPr>
            <a:spLocks noGrp="1"/>
          </p:cNvSpPr>
          <p:nvPr>
            <p:ph type="sldNum" sz="quarter" idx="10"/>
          </p:nvPr>
        </p:nvSpPr>
        <p:spPr/>
        <p:txBody>
          <a:bodyPr/>
          <a:lstStyle/>
          <a:p>
            <a:fld id="{DC078BB0-5067-4834-9D1C-6DF1A940AB1D}" type="slidenum">
              <a:rPr lang="en-US" smtClean="0"/>
              <a:pPr/>
              <a:t>25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2086674406"/>
              </p:ext>
            </p:extLst>
          </p:nvPr>
        </p:nvGraphicFramePr>
        <p:xfrm>
          <a:off x="2362200" y="1323194"/>
          <a:ext cx="3810000" cy="5385794"/>
        </p:xfrm>
        <a:graphic>
          <a:graphicData uri="http://schemas.openxmlformats.org/drawingml/2006/table">
            <a:tbl>
              <a:tblPr/>
              <a:tblGrid>
                <a:gridCol w="767482"/>
                <a:gridCol w="3042518"/>
              </a:tblGrid>
              <a:tr h="126023">
                <a:tc>
                  <a:txBody>
                    <a:bodyPr/>
                    <a:lstStyle/>
                    <a:p>
                      <a:pPr algn="l" fontAlgn="b"/>
                      <a:r>
                        <a:rPr lang="en-ZA" sz="900" b="1" i="0" u="none" strike="noStrike" dirty="0">
                          <a:solidFill>
                            <a:srgbClr val="000000"/>
                          </a:solidFill>
                          <a:effectLst/>
                          <a:latin typeface="Arial"/>
                        </a:rPr>
                        <a:t>CENTRE NO</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l" fontAlgn="b"/>
                      <a:r>
                        <a:rPr lang="en-ZA" sz="900" b="1" i="0" u="none" strike="noStrike" dirty="0" smtClean="0">
                          <a:solidFill>
                            <a:srgbClr val="000000"/>
                          </a:solidFill>
                          <a:effectLst/>
                          <a:latin typeface="Arial"/>
                        </a:rPr>
                        <a:t>CENTRE </a:t>
                      </a:r>
                      <a:r>
                        <a:rPr lang="en-ZA" sz="900" b="1" i="0" u="none" strike="noStrike" dirty="0">
                          <a:solidFill>
                            <a:srgbClr val="000000"/>
                          </a:solidFill>
                          <a:effectLst/>
                          <a:latin typeface="Arial"/>
                        </a:rPr>
                        <a:t>NAME</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r>
              <a:tr h="126023">
                <a:tc>
                  <a:txBody>
                    <a:bodyPr/>
                    <a:lstStyle/>
                    <a:p>
                      <a:pPr algn="ctr" fontAlgn="b"/>
                      <a:r>
                        <a:rPr lang="en-ZA" sz="900" b="0" i="0" u="none" strike="noStrike" dirty="0">
                          <a:solidFill>
                            <a:srgbClr val="000000"/>
                          </a:solidFill>
                          <a:effectLst/>
                          <a:latin typeface="Arial"/>
                        </a:rPr>
                        <a:t>799995736</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a:rPr>
                        <a:t>PROFESSIONAL TECHNICAL COLLEGE</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282">
                <a:tc>
                  <a:txBody>
                    <a:bodyPr/>
                    <a:lstStyle/>
                    <a:p>
                      <a:pPr algn="ctr" fontAlgn="b"/>
                      <a:r>
                        <a:rPr lang="en-ZA" sz="900" b="0" i="0" u="none" strike="noStrike" dirty="0">
                          <a:solidFill>
                            <a:srgbClr val="000000"/>
                          </a:solidFill>
                          <a:effectLst/>
                          <a:latin typeface="Arial"/>
                        </a:rPr>
                        <a:t>799990701</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a:rPr>
                        <a:t>BETTER BEST EDUCATION PROJECTS:MOKOPANE</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920">
                <a:tc>
                  <a:txBody>
                    <a:bodyPr/>
                    <a:lstStyle/>
                    <a:p>
                      <a:pPr algn="ctr" fontAlgn="b"/>
                      <a:r>
                        <a:rPr lang="en-ZA" sz="900" b="0" i="0" u="none" strike="noStrike">
                          <a:solidFill>
                            <a:srgbClr val="000000"/>
                          </a:solidFill>
                          <a:effectLst/>
                          <a:latin typeface="Arial"/>
                        </a:rPr>
                        <a:t>799995736</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Arial"/>
                        </a:rPr>
                        <a:t>SPRINGS CAMPUS FOR VOCATIONAL EDUCATION</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023">
                <a:tc>
                  <a:txBody>
                    <a:bodyPr/>
                    <a:lstStyle/>
                    <a:p>
                      <a:pPr algn="ctr" fontAlgn="b"/>
                      <a:r>
                        <a:rPr lang="en-ZA" sz="900" b="0" i="0" u="none" strike="noStrike" dirty="0">
                          <a:solidFill>
                            <a:srgbClr val="000000"/>
                          </a:solidFill>
                          <a:effectLst/>
                          <a:latin typeface="Arial"/>
                        </a:rPr>
                        <a:t>799995736</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a:rPr>
                        <a:t>MAJUBA TECHNOLOGY CENTRE</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023">
                <a:tc>
                  <a:txBody>
                    <a:bodyPr/>
                    <a:lstStyle/>
                    <a:p>
                      <a:pPr algn="ctr" fontAlgn="b"/>
                      <a:r>
                        <a:rPr lang="en-ZA" sz="900" b="0" i="0" u="none" strike="noStrike">
                          <a:solidFill>
                            <a:srgbClr val="000000"/>
                          </a:solidFill>
                          <a:effectLst/>
                          <a:latin typeface="Arial"/>
                        </a:rPr>
                        <a:t>799995736</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a:rPr>
                        <a:t>SIR VAL DUNCAN CAMPUS</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023">
                <a:tc>
                  <a:txBody>
                    <a:bodyPr/>
                    <a:lstStyle/>
                    <a:p>
                      <a:pPr algn="ctr" fontAlgn="b"/>
                      <a:r>
                        <a:rPr lang="en-ZA" sz="900" b="0" i="0" u="none" strike="noStrike">
                          <a:solidFill>
                            <a:srgbClr val="000000"/>
                          </a:solidFill>
                          <a:effectLst/>
                          <a:latin typeface="Arial"/>
                        </a:rPr>
                        <a:t>799995736</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a:rPr>
                        <a:t>NELSPRUIT CAMPUS</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023">
                <a:tc>
                  <a:txBody>
                    <a:bodyPr/>
                    <a:lstStyle/>
                    <a:p>
                      <a:pPr algn="ctr" fontAlgn="b"/>
                      <a:r>
                        <a:rPr lang="en-ZA" sz="900" b="0" i="0" u="none" strike="noStrike">
                          <a:solidFill>
                            <a:srgbClr val="000000"/>
                          </a:solidFill>
                          <a:effectLst/>
                          <a:latin typeface="Arial"/>
                        </a:rPr>
                        <a:t>799990735</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a:rPr>
                        <a:t>THASULULO FET COLLEGE</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023">
                <a:tc>
                  <a:txBody>
                    <a:bodyPr/>
                    <a:lstStyle/>
                    <a:p>
                      <a:pPr algn="ctr" fontAlgn="b"/>
                      <a:r>
                        <a:rPr lang="en-ZA" sz="900" b="0" i="0" u="none" strike="noStrike">
                          <a:solidFill>
                            <a:srgbClr val="000000"/>
                          </a:solidFill>
                          <a:effectLst/>
                          <a:latin typeface="Arial"/>
                        </a:rPr>
                        <a:t>799990735</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Arial"/>
                        </a:rPr>
                        <a:t>ESIKHAWINI CAMPUS</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023">
                <a:tc>
                  <a:txBody>
                    <a:bodyPr/>
                    <a:lstStyle/>
                    <a:p>
                      <a:pPr algn="ctr" fontAlgn="b"/>
                      <a:r>
                        <a:rPr lang="en-ZA" sz="900" b="0" i="0" u="none" strike="noStrike">
                          <a:solidFill>
                            <a:srgbClr val="000000"/>
                          </a:solidFill>
                          <a:effectLst/>
                          <a:latin typeface="Arial"/>
                        </a:rPr>
                        <a:t>799990735</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a:rPr>
                        <a:t>GAMALAKHE CAMPUS</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023">
                <a:tc>
                  <a:txBody>
                    <a:bodyPr/>
                    <a:lstStyle/>
                    <a:p>
                      <a:pPr algn="ctr" fontAlgn="b"/>
                      <a:r>
                        <a:rPr lang="en-ZA" sz="900" b="0" i="0" u="none" strike="noStrike">
                          <a:solidFill>
                            <a:srgbClr val="000000"/>
                          </a:solidFill>
                          <a:effectLst/>
                          <a:latin typeface="Arial"/>
                        </a:rPr>
                        <a:t>799990735</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a:rPr>
                        <a:t>MAHWELERENG CAMPUS</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023">
                <a:tc>
                  <a:txBody>
                    <a:bodyPr/>
                    <a:lstStyle/>
                    <a:p>
                      <a:pPr algn="ctr" fontAlgn="b"/>
                      <a:r>
                        <a:rPr lang="en-ZA" sz="900" b="0" i="0" u="none" strike="noStrike">
                          <a:solidFill>
                            <a:srgbClr val="000000"/>
                          </a:solidFill>
                          <a:effectLst/>
                          <a:latin typeface="Arial"/>
                        </a:rPr>
                        <a:t>799995736</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a:rPr>
                        <a:t>WESTVILLE CAMPUS</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023">
                <a:tc>
                  <a:txBody>
                    <a:bodyPr/>
                    <a:lstStyle/>
                    <a:p>
                      <a:pPr algn="ctr" fontAlgn="b"/>
                      <a:r>
                        <a:rPr lang="en-ZA" sz="900" b="0" i="0" u="none" strike="noStrike" dirty="0">
                          <a:solidFill>
                            <a:srgbClr val="000000"/>
                          </a:solidFill>
                          <a:effectLst/>
                          <a:latin typeface="Arial"/>
                        </a:rPr>
                        <a:t>799995736</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a:rPr>
                        <a:t>TECHNIVEN CAMPUS</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023">
                <a:tc>
                  <a:txBody>
                    <a:bodyPr/>
                    <a:lstStyle/>
                    <a:p>
                      <a:pPr algn="ctr" fontAlgn="b"/>
                      <a:r>
                        <a:rPr lang="en-ZA" sz="900" b="0" i="0" u="none" strike="noStrike" dirty="0">
                          <a:solidFill>
                            <a:srgbClr val="000000"/>
                          </a:solidFill>
                          <a:effectLst/>
                          <a:latin typeface="Arial"/>
                        </a:rPr>
                        <a:t>899998803</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a:rPr>
                        <a:t>INANDA CAMPUS</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023">
                <a:tc>
                  <a:txBody>
                    <a:bodyPr/>
                    <a:lstStyle/>
                    <a:p>
                      <a:pPr algn="ctr" fontAlgn="b"/>
                      <a:r>
                        <a:rPr lang="en-ZA" sz="900" b="0" i="0" u="none" strike="noStrike">
                          <a:solidFill>
                            <a:srgbClr val="000000"/>
                          </a:solidFill>
                          <a:effectLst/>
                          <a:latin typeface="Arial"/>
                        </a:rPr>
                        <a:t>799990735</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a:rPr>
                        <a:t>BRITS CAMPUS</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023">
                <a:tc>
                  <a:txBody>
                    <a:bodyPr/>
                    <a:lstStyle/>
                    <a:p>
                      <a:pPr algn="ctr" fontAlgn="b"/>
                      <a:r>
                        <a:rPr lang="en-ZA" sz="900" b="0" i="0" u="none" strike="noStrike" dirty="0">
                          <a:solidFill>
                            <a:srgbClr val="000000"/>
                          </a:solidFill>
                          <a:effectLst/>
                          <a:latin typeface="Arial"/>
                        </a:rPr>
                        <a:t>899998803</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Arial"/>
                        </a:rPr>
                        <a:t>TRUE HARVEST COLLEGE</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023">
                <a:tc>
                  <a:txBody>
                    <a:bodyPr/>
                    <a:lstStyle/>
                    <a:p>
                      <a:pPr algn="ctr" fontAlgn="b"/>
                      <a:r>
                        <a:rPr lang="en-ZA" sz="900" b="0" i="0" u="none" strike="noStrike" dirty="0">
                          <a:solidFill>
                            <a:srgbClr val="000000"/>
                          </a:solidFill>
                          <a:effectLst/>
                          <a:latin typeface="Arial"/>
                        </a:rPr>
                        <a:t>799990735</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a:rPr>
                        <a:t>MANDENI CAMPUS(SUB-CENTRE FOR 5517)</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023">
                <a:tc>
                  <a:txBody>
                    <a:bodyPr/>
                    <a:lstStyle/>
                    <a:p>
                      <a:pPr algn="ctr" fontAlgn="b"/>
                      <a:r>
                        <a:rPr lang="en-ZA" sz="900" b="0" i="0" u="none" strike="noStrike">
                          <a:solidFill>
                            <a:srgbClr val="000000"/>
                          </a:solidFill>
                          <a:effectLst/>
                          <a:latin typeface="Arial"/>
                        </a:rPr>
                        <a:t>799990735</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Arial"/>
                        </a:rPr>
                        <a:t>MAVHOI CAMPUS</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023">
                <a:tc>
                  <a:txBody>
                    <a:bodyPr/>
                    <a:lstStyle/>
                    <a:p>
                      <a:pPr algn="ctr" fontAlgn="b"/>
                      <a:r>
                        <a:rPr lang="en-ZA" sz="900" b="0" i="0" u="none" strike="noStrike">
                          <a:solidFill>
                            <a:srgbClr val="000000"/>
                          </a:solidFill>
                          <a:effectLst/>
                          <a:latin typeface="Arial"/>
                        </a:rPr>
                        <a:t>799990735</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Arial"/>
                        </a:rPr>
                        <a:t>PRETORIA CAMPUS:FULL TIME</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023">
                <a:tc>
                  <a:txBody>
                    <a:bodyPr/>
                    <a:lstStyle/>
                    <a:p>
                      <a:pPr algn="ctr" fontAlgn="b"/>
                      <a:r>
                        <a:rPr lang="en-ZA" sz="900" b="0" i="0" u="none" strike="noStrike" dirty="0">
                          <a:solidFill>
                            <a:srgbClr val="000000"/>
                          </a:solidFill>
                          <a:effectLst/>
                          <a:latin typeface="Arial"/>
                        </a:rPr>
                        <a:t>799990735</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Arial"/>
                        </a:rPr>
                        <a:t>NORTHDALE CAMPUS</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023">
                <a:tc>
                  <a:txBody>
                    <a:bodyPr/>
                    <a:lstStyle/>
                    <a:p>
                      <a:pPr algn="ctr" fontAlgn="b"/>
                      <a:r>
                        <a:rPr lang="en-ZA" sz="900" b="0" i="0" u="none" strike="noStrike" dirty="0">
                          <a:solidFill>
                            <a:srgbClr val="000000"/>
                          </a:solidFill>
                          <a:effectLst/>
                          <a:latin typeface="Arial"/>
                        </a:rPr>
                        <a:t>799990735</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Arial"/>
                        </a:rPr>
                        <a:t>STELLENBOSCH CAMPUS</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023">
                <a:tc>
                  <a:txBody>
                    <a:bodyPr/>
                    <a:lstStyle/>
                    <a:p>
                      <a:pPr algn="ctr" fontAlgn="b"/>
                      <a:r>
                        <a:rPr lang="en-ZA" sz="900" b="0" i="0" u="none" strike="noStrike" dirty="0">
                          <a:solidFill>
                            <a:srgbClr val="000000"/>
                          </a:solidFill>
                          <a:effectLst/>
                          <a:latin typeface="Arial"/>
                        </a:rPr>
                        <a:t>799990735</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a:rPr>
                        <a:t>JOUBERTON CAMPUS</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023">
                <a:tc>
                  <a:txBody>
                    <a:bodyPr/>
                    <a:lstStyle/>
                    <a:p>
                      <a:pPr algn="ctr" fontAlgn="b"/>
                      <a:r>
                        <a:rPr lang="en-ZA" sz="900" b="0" i="0" u="none" strike="noStrike" dirty="0">
                          <a:solidFill>
                            <a:srgbClr val="000000"/>
                          </a:solidFill>
                          <a:effectLst/>
                          <a:latin typeface="Arial"/>
                        </a:rPr>
                        <a:t>799990735</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Arial"/>
                        </a:rPr>
                        <a:t>MELBOURNE CAMPUS</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023">
                <a:tc>
                  <a:txBody>
                    <a:bodyPr/>
                    <a:lstStyle/>
                    <a:p>
                      <a:pPr algn="ctr" fontAlgn="b"/>
                      <a:r>
                        <a:rPr lang="en-ZA" sz="900" b="0" i="0" u="none" strike="noStrike" dirty="0">
                          <a:solidFill>
                            <a:srgbClr val="000000"/>
                          </a:solidFill>
                          <a:effectLst/>
                          <a:latin typeface="Arial"/>
                        </a:rPr>
                        <a:t>799990735</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Arial"/>
                        </a:rPr>
                        <a:t>PINELANDS CAMPUS</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023">
                <a:tc>
                  <a:txBody>
                    <a:bodyPr/>
                    <a:lstStyle/>
                    <a:p>
                      <a:pPr algn="ctr" fontAlgn="b"/>
                      <a:r>
                        <a:rPr lang="en-ZA" sz="900" b="0" i="0" u="none" strike="noStrike">
                          <a:solidFill>
                            <a:srgbClr val="000000"/>
                          </a:solidFill>
                          <a:effectLst/>
                          <a:latin typeface="Arial"/>
                        </a:rPr>
                        <a:t>799990735</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Arial"/>
                        </a:rPr>
                        <a:t>VREDENBURG CAMPUS</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023">
                <a:tc>
                  <a:txBody>
                    <a:bodyPr/>
                    <a:lstStyle/>
                    <a:p>
                      <a:pPr algn="ctr" fontAlgn="b"/>
                      <a:r>
                        <a:rPr lang="en-ZA" sz="900" b="0" i="0" u="none" strike="noStrike">
                          <a:solidFill>
                            <a:srgbClr val="000000"/>
                          </a:solidFill>
                          <a:effectLst/>
                          <a:latin typeface="Arial"/>
                        </a:rPr>
                        <a:t>799990735</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a:rPr>
                        <a:t>KHAYELISHA CAMPUS</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023">
                <a:tc>
                  <a:txBody>
                    <a:bodyPr/>
                    <a:lstStyle/>
                    <a:p>
                      <a:pPr algn="ctr" fontAlgn="b"/>
                      <a:r>
                        <a:rPr lang="en-ZA" sz="900" b="0" i="0" u="none" strike="noStrike" dirty="0">
                          <a:solidFill>
                            <a:srgbClr val="000000"/>
                          </a:solidFill>
                          <a:effectLst/>
                          <a:latin typeface="Arial"/>
                        </a:rPr>
                        <a:t>799990735</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a:rPr>
                        <a:t>BLOEMFONTEIN CAMPUS</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023">
                <a:tc>
                  <a:txBody>
                    <a:bodyPr/>
                    <a:lstStyle/>
                    <a:p>
                      <a:pPr algn="ctr" fontAlgn="b"/>
                      <a:r>
                        <a:rPr lang="en-ZA" sz="900" b="0" i="0" u="none" strike="noStrike">
                          <a:solidFill>
                            <a:srgbClr val="000000"/>
                          </a:solidFill>
                          <a:effectLst/>
                          <a:latin typeface="Arial"/>
                        </a:rPr>
                        <a:t>799990735</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Arial"/>
                        </a:rPr>
                        <a:t>CENTANE CAMPUS</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023">
                <a:tc>
                  <a:txBody>
                    <a:bodyPr/>
                    <a:lstStyle/>
                    <a:p>
                      <a:pPr algn="ctr" fontAlgn="b"/>
                      <a:r>
                        <a:rPr lang="en-ZA" sz="900" b="0" i="0" u="none" strike="noStrike">
                          <a:solidFill>
                            <a:srgbClr val="000000"/>
                          </a:solidFill>
                          <a:effectLst/>
                          <a:latin typeface="Arial"/>
                        </a:rPr>
                        <a:t>799990735</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a:rPr>
                        <a:t>AS SALAAM CAMPUS</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023">
                <a:tc>
                  <a:txBody>
                    <a:bodyPr/>
                    <a:lstStyle/>
                    <a:p>
                      <a:pPr algn="ctr" fontAlgn="b"/>
                      <a:r>
                        <a:rPr lang="en-ZA" sz="900" b="0" i="0" u="none" strike="noStrike">
                          <a:solidFill>
                            <a:srgbClr val="000000"/>
                          </a:solidFill>
                          <a:effectLst/>
                          <a:latin typeface="Arial"/>
                        </a:rPr>
                        <a:t>799990735</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a:rPr>
                        <a:t>THABA'NCHU CAMPUS</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023">
                <a:tc>
                  <a:txBody>
                    <a:bodyPr/>
                    <a:lstStyle/>
                    <a:p>
                      <a:pPr algn="ctr" fontAlgn="b"/>
                      <a:r>
                        <a:rPr lang="en-ZA" sz="900" b="0" i="0" u="none" strike="noStrike">
                          <a:solidFill>
                            <a:srgbClr val="000000"/>
                          </a:solidFill>
                          <a:effectLst/>
                          <a:latin typeface="Arial"/>
                        </a:rPr>
                        <a:t>799995736</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a:rPr>
                        <a:t>ESIKHAWINI CAMPUS</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023">
                <a:tc>
                  <a:txBody>
                    <a:bodyPr/>
                    <a:lstStyle/>
                    <a:p>
                      <a:pPr algn="ctr" fontAlgn="b"/>
                      <a:r>
                        <a:rPr lang="en-ZA" sz="900" b="0" i="0" u="none" strike="noStrike">
                          <a:solidFill>
                            <a:srgbClr val="000000"/>
                          </a:solidFill>
                          <a:effectLst/>
                          <a:latin typeface="Arial"/>
                        </a:rPr>
                        <a:t>799990701</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a:rPr>
                        <a:t>OUDTSHOORN_CAMPUS</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023">
                <a:tc>
                  <a:txBody>
                    <a:bodyPr/>
                    <a:lstStyle/>
                    <a:p>
                      <a:pPr algn="ctr" fontAlgn="b"/>
                      <a:r>
                        <a:rPr lang="en-ZA" sz="900" b="0" i="0" u="none" strike="noStrike" dirty="0">
                          <a:solidFill>
                            <a:srgbClr val="000000"/>
                          </a:solidFill>
                          <a:effectLst/>
                          <a:latin typeface="Arial"/>
                        </a:rPr>
                        <a:t>799990735</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a:rPr>
                        <a:t>ROODEPOORT WEST CAMPUS</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023">
                <a:tc>
                  <a:txBody>
                    <a:bodyPr/>
                    <a:lstStyle/>
                    <a:p>
                      <a:pPr algn="ctr" fontAlgn="b"/>
                      <a:r>
                        <a:rPr lang="en-ZA" sz="900" b="0" i="0" u="none" strike="noStrike" dirty="0">
                          <a:solidFill>
                            <a:srgbClr val="000000"/>
                          </a:solidFill>
                          <a:effectLst/>
                          <a:latin typeface="Arial"/>
                        </a:rPr>
                        <a:t>799990735</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a:rPr>
                        <a:t>EAST LONDON CAMPUS</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023">
                <a:tc>
                  <a:txBody>
                    <a:bodyPr/>
                    <a:lstStyle/>
                    <a:p>
                      <a:pPr algn="ctr" fontAlgn="b"/>
                      <a:r>
                        <a:rPr lang="en-ZA" sz="900" b="0" i="0" u="none" strike="noStrike" dirty="0">
                          <a:solidFill>
                            <a:srgbClr val="000000"/>
                          </a:solidFill>
                          <a:effectLst/>
                          <a:latin typeface="Arial"/>
                        </a:rPr>
                        <a:t>799990701</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a:rPr>
                        <a:t>POLOKWANE CAMPUS</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023">
                <a:tc>
                  <a:txBody>
                    <a:bodyPr/>
                    <a:lstStyle/>
                    <a:p>
                      <a:pPr algn="ctr" fontAlgn="b"/>
                      <a:r>
                        <a:rPr lang="en-ZA" sz="900" b="0" i="0" u="none" strike="noStrike">
                          <a:solidFill>
                            <a:srgbClr val="000000"/>
                          </a:solidFill>
                          <a:effectLst/>
                          <a:latin typeface="Arial"/>
                        </a:rPr>
                        <a:t>799990701</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a:rPr>
                        <a:t>JOHN KNOX BOKWE CAMPUS</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023">
                <a:tc>
                  <a:txBody>
                    <a:bodyPr/>
                    <a:lstStyle/>
                    <a:p>
                      <a:pPr algn="ctr" fontAlgn="b"/>
                      <a:r>
                        <a:rPr lang="en-ZA" sz="900" b="0" i="0" u="none" strike="noStrike" dirty="0">
                          <a:solidFill>
                            <a:srgbClr val="000000"/>
                          </a:solidFill>
                          <a:effectLst/>
                          <a:latin typeface="Arial"/>
                        </a:rPr>
                        <a:t>799995736</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a:rPr>
                        <a:t>KEMPTON CAMPUS</a:t>
                      </a:r>
                    </a:p>
                  </a:txBody>
                  <a:tcPr marL="8402" marR="8402" marT="8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207883171"/>
      </p:ext>
    </p:extLst>
  </p:cSld>
  <p:clrMapOvr>
    <a:masterClrMapping/>
  </p:clrMapOvr>
  <p:transition>
    <p:pull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alpha val="70000"/>
            </a:srgbClr>
          </a:solidFill>
          <a:ln w="9525">
            <a:noFill/>
            <a:round/>
            <a:headEnd/>
            <a:tailEnd/>
          </a:ln>
          <a:effectLst/>
        </p:spPr>
        <p:txBody>
          <a:bodyPr vert="horz" wrap="square" lIns="91440" tIns="45720" rIns="91440" bIns="45720" numCol="1" anchor="ctr" anchorCtr="0" compatLnSpc="1">
            <a:prstTxWarp prst="textNoShape">
              <a:avLst/>
            </a:prstTxWarp>
            <a:normAutofit/>
          </a:bodyPr>
          <a:lstStyle/>
          <a:p>
            <a:r>
              <a:rPr lang="en-ZA" sz="2000" dirty="0"/>
              <a:t>Analysis of 973 Outstanding Certificates</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v"/>
            </a:pPr>
            <a:r>
              <a:rPr lang="en-ZA" sz="1600" dirty="0"/>
              <a:t>Last portion of the outstanding certificates are being addressed by DHET and SITA through manual intervention per record due differing types of errors on the records, which is time consuming resulting in the resolution process is taking longer than expected. Errors include:</a:t>
            </a:r>
          </a:p>
          <a:p>
            <a:pPr lvl="1">
              <a:spcBef>
                <a:spcPts val="0"/>
              </a:spcBef>
              <a:spcAft>
                <a:spcPts val="0"/>
              </a:spcAft>
              <a:buFont typeface="Wingdings" panose="05000000000000000000" pitchFamily="2" charset="2"/>
              <a:buChar char="Ø"/>
            </a:pPr>
            <a:r>
              <a:rPr lang="en-ZA" sz="1400" dirty="0"/>
              <a:t>Incorrect dates against subjects; Subjects on Master file differs from subjects on published document; Raw marks not on master document; Subject totals differs from different documents’; ‘</a:t>
            </a:r>
            <a:r>
              <a:rPr lang="en-ZA" sz="1400" dirty="0" err="1"/>
              <a:t>Unconsolidation</a:t>
            </a:r>
            <a:r>
              <a:rPr lang="en-ZA" sz="1400" dirty="0"/>
              <a:t>’ did not remove previous subjects from current record but the date against the previous subjects changed to current but populated current </a:t>
            </a:r>
            <a:r>
              <a:rPr lang="en-ZA" sz="1400" dirty="0" smtClean="0"/>
              <a:t>date.</a:t>
            </a:r>
            <a:endParaRPr lang="en-ZA" sz="1600" dirty="0" smtClean="0"/>
          </a:p>
          <a:p>
            <a:pPr>
              <a:buFont typeface="Wingdings" panose="05000000000000000000" pitchFamily="2" charset="2"/>
              <a:buChar char="v"/>
            </a:pPr>
            <a:r>
              <a:rPr lang="en-ZA" sz="1600" dirty="0" smtClean="0"/>
              <a:t>Last portion of the outstanding certificates primarily relates to</a:t>
            </a:r>
          </a:p>
          <a:p>
            <a:pPr lvl="1">
              <a:spcBef>
                <a:spcPts val="0"/>
              </a:spcBef>
              <a:spcAft>
                <a:spcPts val="0"/>
              </a:spcAft>
              <a:buFont typeface="Wingdings" panose="05000000000000000000" pitchFamily="2" charset="2"/>
              <a:buChar char="Ø"/>
            </a:pPr>
            <a:r>
              <a:rPr lang="en-ZA" sz="1400" dirty="0" smtClean="0"/>
              <a:t>Private </a:t>
            </a:r>
            <a:r>
              <a:rPr lang="en-ZA" sz="1400" dirty="0"/>
              <a:t>centres that have amounts in arrears at </a:t>
            </a:r>
            <a:r>
              <a:rPr lang="en-ZA" sz="1400" dirty="0" err="1" smtClean="0"/>
              <a:t>Umalusi</a:t>
            </a:r>
            <a:r>
              <a:rPr lang="en-ZA" sz="1400" dirty="0" smtClean="0"/>
              <a:t> (+- 10%)</a:t>
            </a:r>
            <a:endParaRPr lang="en-ZA" sz="1400" dirty="0"/>
          </a:p>
          <a:p>
            <a:pPr lvl="2">
              <a:spcBef>
                <a:spcPts val="0"/>
              </a:spcBef>
              <a:spcAft>
                <a:spcPts val="0"/>
              </a:spcAft>
              <a:buFont typeface="Wingdings" panose="05000000000000000000" pitchFamily="2" charset="2"/>
              <a:buChar char="ü"/>
            </a:pPr>
            <a:r>
              <a:rPr lang="en-ZA" sz="1200" dirty="0" smtClean="0"/>
              <a:t>Will </a:t>
            </a:r>
            <a:r>
              <a:rPr lang="en-ZA" sz="1200" dirty="0"/>
              <a:t>be resolved when </a:t>
            </a:r>
            <a:r>
              <a:rPr lang="en-ZA" sz="1200" dirty="0" smtClean="0"/>
              <a:t>Centres settles their arrears</a:t>
            </a:r>
            <a:endParaRPr lang="en-ZA" sz="1200" dirty="0"/>
          </a:p>
          <a:p>
            <a:pPr lvl="1">
              <a:spcBef>
                <a:spcPts val="0"/>
              </a:spcBef>
              <a:spcAft>
                <a:spcPts val="0"/>
              </a:spcAft>
              <a:buFont typeface="Wingdings" panose="05000000000000000000" pitchFamily="2" charset="2"/>
              <a:buChar char="Ø"/>
            </a:pPr>
            <a:r>
              <a:rPr lang="en-ZA" sz="1400" dirty="0" smtClean="0"/>
              <a:t>Data </a:t>
            </a:r>
            <a:r>
              <a:rPr lang="en-ZA" sz="1400" dirty="0"/>
              <a:t>anomalies detected between the original resulting and follow-up certification </a:t>
            </a:r>
            <a:r>
              <a:rPr lang="en-ZA" sz="1400" dirty="0" smtClean="0"/>
              <a:t>datasets     (+-16%) </a:t>
            </a:r>
            <a:endParaRPr lang="en-ZA" sz="1400" dirty="0"/>
          </a:p>
          <a:p>
            <a:pPr lvl="2">
              <a:spcBef>
                <a:spcPts val="0"/>
              </a:spcBef>
              <a:spcAft>
                <a:spcPts val="0"/>
              </a:spcAft>
              <a:buFont typeface="Wingdings" panose="05000000000000000000" pitchFamily="2" charset="2"/>
              <a:buChar char="ü"/>
            </a:pPr>
            <a:r>
              <a:rPr lang="en-ZA" sz="1200" dirty="0"/>
              <a:t>Can be attributed to the ‘mopping up’ process which takes place after the publication of results but prior to the certification process per examinations </a:t>
            </a:r>
            <a:r>
              <a:rPr lang="en-ZA" sz="1200" dirty="0" smtClean="0"/>
              <a:t>cycle</a:t>
            </a:r>
            <a:endParaRPr lang="en-ZA" sz="1200" dirty="0"/>
          </a:p>
          <a:p>
            <a:pPr lvl="2">
              <a:spcBef>
                <a:spcPts val="0"/>
              </a:spcBef>
              <a:spcAft>
                <a:spcPts val="0"/>
              </a:spcAft>
              <a:buFont typeface="Wingdings" panose="05000000000000000000" pitchFamily="2" charset="2"/>
              <a:buChar char="ü"/>
            </a:pPr>
            <a:r>
              <a:rPr lang="en-ZA" sz="1200" dirty="0"/>
              <a:t>In some instances examination centres submit incorrect raw data and in others the data is incomplete. For example, several examination centres indicate candidates who were indeed present for the Internal Summative Assessment Task (ISAT), Internal Continuous Assessment (ICASS) and/or examination component as absent on the original resulting dataset submitted to the Department. This has to be corrected when queried after the original resulting process per examination cycle</a:t>
            </a:r>
            <a:r>
              <a:rPr lang="en-ZA" sz="1200" dirty="0" smtClean="0"/>
              <a:t>.</a:t>
            </a:r>
          </a:p>
          <a:p>
            <a:pPr lvl="2">
              <a:spcBef>
                <a:spcPts val="0"/>
              </a:spcBef>
              <a:spcAft>
                <a:spcPts val="0"/>
              </a:spcAft>
              <a:buFont typeface="Wingdings" panose="05000000000000000000" pitchFamily="2" charset="2"/>
              <a:buChar char="ü"/>
            </a:pPr>
            <a:r>
              <a:rPr lang="en-ZA" sz="1200" dirty="0" err="1"/>
              <a:t>Umalusi</a:t>
            </a:r>
            <a:r>
              <a:rPr lang="en-ZA" sz="1200" dirty="0"/>
              <a:t> requires proof and evidence of mark changes </a:t>
            </a:r>
            <a:r>
              <a:rPr lang="en-ZA" sz="1200" dirty="0" smtClean="0"/>
              <a:t>(changes </a:t>
            </a:r>
            <a:r>
              <a:rPr lang="en-ZA" sz="1200" dirty="0"/>
              <a:t>from approved results to requests for </a:t>
            </a:r>
            <a:r>
              <a:rPr lang="en-ZA" sz="1200" dirty="0" smtClean="0"/>
              <a:t>certification) to accept the records. DHET requested </a:t>
            </a:r>
            <a:r>
              <a:rPr lang="en-ZA" sz="1200" dirty="0" err="1" smtClean="0"/>
              <a:t>Umalusi</a:t>
            </a:r>
            <a:r>
              <a:rPr lang="en-ZA" sz="1200" dirty="0"/>
              <a:t> </a:t>
            </a:r>
            <a:r>
              <a:rPr lang="en-ZA" sz="1200" dirty="0" smtClean="0"/>
              <a:t>to </a:t>
            </a:r>
            <a:r>
              <a:rPr lang="en-ZA" sz="1200" dirty="0"/>
              <a:t>accept the discrepancies between the two datasets which have emerged due to the mopping up process </a:t>
            </a:r>
            <a:endParaRPr lang="en-ZA" sz="1200" dirty="0" smtClean="0"/>
          </a:p>
          <a:p>
            <a:pPr lvl="2">
              <a:spcBef>
                <a:spcPts val="0"/>
              </a:spcBef>
              <a:spcAft>
                <a:spcPts val="0"/>
              </a:spcAft>
              <a:buFont typeface="Wingdings" panose="05000000000000000000" pitchFamily="2" charset="2"/>
              <a:buChar char="ü"/>
            </a:pPr>
            <a:r>
              <a:rPr lang="en-ZA" sz="1200" dirty="0" smtClean="0"/>
              <a:t>Resolution pending agreement between DHET and </a:t>
            </a:r>
            <a:r>
              <a:rPr lang="en-ZA" sz="1200" dirty="0" err="1" smtClean="0"/>
              <a:t>Umalusi</a:t>
            </a:r>
            <a:endParaRPr lang="en-ZA" sz="1200" dirty="0" smtClean="0"/>
          </a:p>
          <a:p>
            <a:pPr lvl="1">
              <a:spcBef>
                <a:spcPts val="0"/>
              </a:spcBef>
              <a:spcAft>
                <a:spcPts val="0"/>
              </a:spcAft>
              <a:buFont typeface="Wingdings" panose="05000000000000000000" pitchFamily="2" charset="2"/>
              <a:buChar char="Ø"/>
            </a:pPr>
            <a:r>
              <a:rPr lang="en-ZA" sz="1400" dirty="0"/>
              <a:t>Data </a:t>
            </a:r>
            <a:r>
              <a:rPr lang="en-ZA" sz="1400" dirty="0" smtClean="0"/>
              <a:t>errors (+- 74%)</a:t>
            </a:r>
            <a:r>
              <a:rPr lang="en-ZA" sz="1400" dirty="0" smtClean="0">
                <a:solidFill>
                  <a:srgbClr val="FF0000"/>
                </a:solidFill>
              </a:rPr>
              <a:t> </a:t>
            </a:r>
            <a:endParaRPr lang="en-ZA" sz="1400" dirty="0">
              <a:solidFill>
                <a:srgbClr val="FF0000"/>
              </a:solidFill>
            </a:endParaRPr>
          </a:p>
          <a:p>
            <a:pPr lvl="2">
              <a:spcBef>
                <a:spcPts val="0"/>
              </a:spcBef>
              <a:spcAft>
                <a:spcPts val="0"/>
              </a:spcAft>
              <a:buFont typeface="Wingdings" panose="05000000000000000000" pitchFamily="2" charset="2"/>
              <a:buChar char="ü"/>
            </a:pPr>
            <a:r>
              <a:rPr lang="en-ZA" sz="1200" dirty="0"/>
              <a:t> SITA and DHET </a:t>
            </a:r>
            <a:r>
              <a:rPr lang="en-ZA" sz="1200" dirty="0" smtClean="0"/>
              <a:t>addressing at a record level. Some datasets have already  been sent to </a:t>
            </a:r>
            <a:r>
              <a:rPr lang="en-ZA" sz="1200" dirty="0" err="1" smtClean="0"/>
              <a:t>Umalusi</a:t>
            </a:r>
            <a:r>
              <a:rPr lang="en-ZA" sz="1200" dirty="0" smtClean="0"/>
              <a:t> for processing</a:t>
            </a:r>
          </a:p>
          <a:p>
            <a:pPr lvl="2">
              <a:spcBef>
                <a:spcPts val="0"/>
              </a:spcBef>
              <a:spcAft>
                <a:spcPts val="0"/>
              </a:spcAft>
              <a:buFont typeface="Wingdings" panose="05000000000000000000" pitchFamily="2" charset="2"/>
              <a:buChar char="ü"/>
            </a:pPr>
            <a:r>
              <a:rPr lang="en-ZA" sz="1200" dirty="0" smtClean="0"/>
              <a:t>Possibility that some records may be private centres that have amount in arrears or data anomalies</a:t>
            </a:r>
            <a:endParaRPr lang="en-GB" sz="1600" dirty="0"/>
          </a:p>
          <a:p>
            <a:endParaRPr lang="en-ZA" dirty="0"/>
          </a:p>
        </p:txBody>
      </p:sp>
      <p:sp>
        <p:nvSpPr>
          <p:cNvPr id="4" name="Slide Number Placeholder 3"/>
          <p:cNvSpPr>
            <a:spLocks noGrp="1"/>
          </p:cNvSpPr>
          <p:nvPr>
            <p:ph type="sldNum" sz="quarter" idx="10"/>
          </p:nvPr>
        </p:nvSpPr>
        <p:spPr/>
        <p:txBody>
          <a:bodyPr/>
          <a:lstStyle/>
          <a:p>
            <a:fld id="{DC078BB0-5067-4834-9D1C-6DF1A940AB1D}" type="slidenum">
              <a:rPr lang="en-US" smtClean="0"/>
              <a:pPr/>
              <a:t>3</a:t>
            </a:fld>
            <a:endParaRPr lang="en-US" dirty="0"/>
          </a:p>
        </p:txBody>
      </p:sp>
    </p:spTree>
    <p:extLst>
      <p:ext uri="{BB962C8B-B14F-4D97-AF65-F5344CB8AC3E}">
        <p14:creationId xmlns:p14="http://schemas.microsoft.com/office/powerpoint/2010/main" xmlns="" val="3964477372"/>
      </p:ext>
    </p:extLst>
  </p:cSld>
  <p:clrMapOvr>
    <a:masterClrMapping/>
  </p:clrMapOvr>
  <p:transition>
    <p:pull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000" dirty="0" smtClean="0"/>
              <a:t>Certificates Issued by </a:t>
            </a:r>
            <a:r>
              <a:rPr lang="en-ZA" sz="2000" dirty="0" err="1" smtClean="0"/>
              <a:t>Umalusi</a:t>
            </a:r>
            <a:endParaRPr lang="en-ZA" sz="2000" dirty="0"/>
          </a:p>
        </p:txBody>
      </p:sp>
      <p:sp>
        <p:nvSpPr>
          <p:cNvPr id="3" name="Slide Number Placeholder 2"/>
          <p:cNvSpPr>
            <a:spLocks noGrp="1"/>
          </p:cNvSpPr>
          <p:nvPr>
            <p:ph type="sldNum" sz="quarter" idx="10"/>
          </p:nvPr>
        </p:nvSpPr>
        <p:spPr/>
        <p:txBody>
          <a:bodyPr/>
          <a:lstStyle/>
          <a:p>
            <a:fld id="{95330D71-EF7E-4723-8C66-1BEEB7658DD2}" type="slidenum">
              <a:rPr lang="en-US" smtClean="0"/>
              <a:pPr/>
              <a:t>4</a:t>
            </a:fld>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828800"/>
            <a:ext cx="8693854" cy="289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64120978"/>
      </p:ext>
    </p:extLst>
  </p:cSld>
  <p:clrMapOvr>
    <a:masterClrMapping/>
  </p:clrMapOvr>
  <p:transition>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000" dirty="0" smtClean="0"/>
              <a:t>Details of Certificates Issued by </a:t>
            </a:r>
            <a:r>
              <a:rPr lang="en-ZA" sz="2000" dirty="0" err="1" smtClean="0"/>
              <a:t>Umalusi</a:t>
            </a:r>
            <a:endParaRPr lang="en-ZA" sz="2000" dirty="0"/>
          </a:p>
        </p:txBody>
      </p:sp>
      <p:sp>
        <p:nvSpPr>
          <p:cNvPr id="3" name="Slide Number Placeholder 2"/>
          <p:cNvSpPr>
            <a:spLocks noGrp="1"/>
          </p:cNvSpPr>
          <p:nvPr>
            <p:ph type="sldNum" sz="quarter" idx="10"/>
          </p:nvPr>
        </p:nvSpPr>
        <p:spPr/>
        <p:txBody>
          <a:bodyPr/>
          <a:lstStyle/>
          <a:p>
            <a:fld id="{95330D71-EF7E-4723-8C66-1BEEB7658DD2}" type="slidenum">
              <a:rPr lang="en-US" smtClean="0"/>
              <a:pPr/>
              <a:t>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284057380"/>
              </p:ext>
            </p:extLst>
          </p:nvPr>
        </p:nvGraphicFramePr>
        <p:xfrm>
          <a:off x="1726846" y="1295400"/>
          <a:ext cx="5816954" cy="4952988"/>
        </p:xfrm>
        <a:graphic>
          <a:graphicData uri="http://schemas.openxmlformats.org/drawingml/2006/table">
            <a:tbl>
              <a:tblPr/>
              <a:tblGrid>
                <a:gridCol w="3231319"/>
                <a:gridCol w="555926"/>
                <a:gridCol w="752816"/>
                <a:gridCol w="1276893"/>
              </a:tblGrid>
              <a:tr h="293382">
                <a:tc>
                  <a:txBody>
                    <a:bodyPr/>
                    <a:lstStyle/>
                    <a:p>
                      <a:pPr algn="ctr" rtl="0" fontAlgn="ctr"/>
                      <a:r>
                        <a:rPr lang="en-ZA" sz="900" b="1" i="0" u="none" strike="noStrike" dirty="0">
                          <a:solidFill>
                            <a:srgbClr val="000000"/>
                          </a:solidFill>
                          <a:effectLst/>
                          <a:latin typeface="Arial"/>
                        </a:rPr>
                        <a:t> Transaction type                          </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rtl="0" fontAlgn="b"/>
                      <a:r>
                        <a:rPr lang="en-ZA" sz="900" b="1" i="0" u="none" strike="noStrike">
                          <a:solidFill>
                            <a:srgbClr val="000000"/>
                          </a:solidFill>
                          <a:effectLst/>
                          <a:latin typeface="Arial"/>
                        </a:rPr>
                        <a:t> Level   </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900" b="0" i="0" u="none" strike="noStrike">
                          <a:solidFill>
                            <a:srgbClr val="000000"/>
                          </a:solidFill>
                          <a:effectLst/>
                          <a:latin typeface="Arial"/>
                        </a:rPr>
                        <a:t>01Aug16 to 29Aug16</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900" b="0" i="0" u="none" strike="noStrike">
                          <a:solidFill>
                            <a:srgbClr val="000000"/>
                          </a:solidFill>
                          <a:effectLst/>
                          <a:latin typeface="Arial"/>
                        </a:rPr>
                        <a:t>Total</a:t>
                      </a:r>
                      <a:br>
                        <a:rPr lang="en-ZA" sz="900" b="0" i="0" u="none" strike="noStrike">
                          <a:solidFill>
                            <a:srgbClr val="000000"/>
                          </a:solidFill>
                          <a:effectLst/>
                          <a:latin typeface="Arial"/>
                        </a:rPr>
                      </a:br>
                      <a:r>
                        <a:rPr lang="en-ZA" sz="900" b="0" i="0" u="none" strike="noStrike">
                          <a:solidFill>
                            <a:srgbClr val="000000"/>
                          </a:solidFill>
                          <a:effectLst/>
                          <a:latin typeface="Arial"/>
                        </a:rPr>
                        <a:t>(Aug15 to 29Aug16)</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r h="172578">
                <a:tc>
                  <a:txBody>
                    <a:bodyPr/>
                    <a:lstStyle/>
                    <a:p>
                      <a:pPr algn="l" rtl="0" fontAlgn="b"/>
                      <a:r>
                        <a:rPr lang="en-ZA" sz="900" b="0" i="0" u="none" strike="noStrike" dirty="0">
                          <a:solidFill>
                            <a:srgbClr val="000000"/>
                          </a:solidFill>
                          <a:effectLst/>
                          <a:latin typeface="Arial"/>
                        </a:rPr>
                        <a:t>First issue: National Certificate (Vocational)</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a:solidFill>
                            <a:srgbClr val="000000"/>
                          </a:solidFill>
                          <a:effectLst/>
                          <a:latin typeface="Arial"/>
                        </a:rPr>
                        <a:t>2</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22</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6 128</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578">
                <a:tc>
                  <a:txBody>
                    <a:bodyPr/>
                    <a:lstStyle/>
                    <a:p>
                      <a:pPr algn="l" rtl="0" fontAlgn="b"/>
                      <a:r>
                        <a:rPr lang="en-ZA" sz="900" b="0" i="0" u="none" strike="noStrike" dirty="0">
                          <a:solidFill>
                            <a:srgbClr val="000000"/>
                          </a:solidFill>
                          <a:effectLst/>
                          <a:latin typeface="Arial"/>
                        </a:rPr>
                        <a:t>First issue: National Certificate (Vocational)</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a:solidFill>
                            <a:srgbClr val="000000"/>
                          </a:solidFill>
                          <a:effectLst/>
                          <a:latin typeface="Arial"/>
                        </a:rPr>
                        <a:t>3</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9</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3 716</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578">
                <a:tc>
                  <a:txBody>
                    <a:bodyPr/>
                    <a:lstStyle/>
                    <a:p>
                      <a:pPr algn="l" rtl="0" fontAlgn="b"/>
                      <a:r>
                        <a:rPr lang="en-ZA" sz="900" b="0" i="0" u="none" strike="noStrike">
                          <a:solidFill>
                            <a:srgbClr val="000000"/>
                          </a:solidFill>
                          <a:effectLst/>
                          <a:latin typeface="Arial"/>
                        </a:rPr>
                        <a:t>First issue: Subject Statement           </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a:solidFill>
                            <a:srgbClr val="000000"/>
                          </a:solidFill>
                          <a:effectLst/>
                          <a:latin typeface="Arial"/>
                        </a:rPr>
                        <a:t>2</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354</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33 434</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578">
                <a:tc>
                  <a:txBody>
                    <a:bodyPr/>
                    <a:lstStyle/>
                    <a:p>
                      <a:pPr algn="l" rtl="0" fontAlgn="b"/>
                      <a:r>
                        <a:rPr lang="en-ZA" sz="900" b="0" i="0" u="none" strike="noStrike">
                          <a:solidFill>
                            <a:srgbClr val="000000"/>
                          </a:solidFill>
                          <a:effectLst/>
                          <a:latin typeface="Arial"/>
                        </a:rPr>
                        <a:t>First issue: Subject Statement           </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a:solidFill>
                            <a:srgbClr val="000000"/>
                          </a:solidFill>
                          <a:effectLst/>
                          <a:latin typeface="Arial"/>
                        </a:rPr>
                        <a:t>3</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380</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55 155</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578">
                <a:tc>
                  <a:txBody>
                    <a:bodyPr/>
                    <a:lstStyle/>
                    <a:p>
                      <a:pPr algn="l" rtl="0" fontAlgn="b"/>
                      <a:r>
                        <a:rPr lang="en-ZA" sz="900" b="0" i="0" u="none" strike="noStrike" dirty="0">
                          <a:solidFill>
                            <a:srgbClr val="000000"/>
                          </a:solidFill>
                          <a:effectLst/>
                          <a:latin typeface="Arial"/>
                        </a:rPr>
                        <a:t>First issue: Subject Statement           </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a:solidFill>
                            <a:srgbClr val="000000"/>
                          </a:solidFill>
                          <a:effectLst/>
                          <a:latin typeface="Arial"/>
                        </a:rPr>
                        <a:t>4</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214</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33 270</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578">
                <a:tc>
                  <a:txBody>
                    <a:bodyPr/>
                    <a:lstStyle/>
                    <a:p>
                      <a:pPr algn="l" rtl="0" fontAlgn="b"/>
                      <a:r>
                        <a:rPr lang="en-ZA" sz="900" b="0" i="0" u="none" strike="noStrike" dirty="0">
                          <a:solidFill>
                            <a:srgbClr val="000000"/>
                          </a:solidFill>
                          <a:effectLst/>
                          <a:latin typeface="Arial"/>
                        </a:rPr>
                        <a:t>First issue: NSC/NCV Bachelors Degree    </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a:solidFill>
                            <a:srgbClr val="000000"/>
                          </a:solidFill>
                          <a:effectLst/>
                          <a:latin typeface="Arial"/>
                        </a:rPr>
                        <a:t>4</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 </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53</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578">
                <a:tc>
                  <a:txBody>
                    <a:bodyPr/>
                    <a:lstStyle/>
                    <a:p>
                      <a:pPr algn="l" rtl="0" fontAlgn="b"/>
                      <a:r>
                        <a:rPr lang="en-ZA" sz="900" b="0" i="0" u="none" strike="noStrike">
                          <a:solidFill>
                            <a:srgbClr val="000000"/>
                          </a:solidFill>
                          <a:effectLst/>
                          <a:latin typeface="Arial"/>
                        </a:rPr>
                        <a:t>First issue: NSC/NCV Diploma             </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a:solidFill>
                            <a:srgbClr val="000000"/>
                          </a:solidFill>
                          <a:effectLst/>
                          <a:latin typeface="Arial"/>
                        </a:rPr>
                        <a:t>4</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 </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391</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578">
                <a:tc>
                  <a:txBody>
                    <a:bodyPr/>
                    <a:lstStyle/>
                    <a:p>
                      <a:pPr algn="l" rtl="0" fontAlgn="b"/>
                      <a:r>
                        <a:rPr lang="en-ZA" sz="900" b="0" i="0" u="none" strike="noStrike" dirty="0">
                          <a:solidFill>
                            <a:srgbClr val="000000"/>
                          </a:solidFill>
                          <a:effectLst/>
                          <a:latin typeface="Arial"/>
                        </a:rPr>
                        <a:t>First issue: NSC/NCV Higher Certificate  </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a:solidFill>
                            <a:srgbClr val="000000"/>
                          </a:solidFill>
                          <a:effectLst/>
                          <a:latin typeface="Arial"/>
                        </a:rPr>
                        <a:t>4</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4</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1 872</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578">
                <a:tc gridSpan="2">
                  <a:txBody>
                    <a:bodyPr/>
                    <a:lstStyle/>
                    <a:p>
                      <a:pPr algn="ctr" rtl="0" fontAlgn="b"/>
                      <a:r>
                        <a:rPr lang="en-ZA" sz="900" b="0" i="0" u="none" strike="noStrike" dirty="0">
                          <a:solidFill>
                            <a:srgbClr val="000000"/>
                          </a:solidFill>
                          <a:effectLst/>
                          <a:latin typeface="Arial"/>
                        </a:rPr>
                        <a:t> </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fontAlgn="b"/>
                      <a:r>
                        <a:rPr lang="en-ZA" sz="900" b="1" i="0" u="none" strike="noStrike">
                          <a:solidFill>
                            <a:srgbClr val="000000"/>
                          </a:solidFill>
                          <a:effectLst/>
                          <a:latin typeface="Arial"/>
                        </a:rPr>
                        <a:t>983</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ZA" sz="900" b="1" i="0" u="none" strike="noStrike">
                          <a:solidFill>
                            <a:srgbClr val="000000"/>
                          </a:solidFill>
                          <a:effectLst/>
                          <a:latin typeface="Arial"/>
                        </a:rPr>
                        <a:t>134 019</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72578">
                <a:tc>
                  <a:txBody>
                    <a:bodyPr/>
                    <a:lstStyle/>
                    <a:p>
                      <a:pPr algn="l" rtl="0" fontAlgn="b"/>
                      <a:r>
                        <a:rPr lang="en-ZA" sz="900" b="0" i="0" u="none" strike="noStrike" dirty="0">
                          <a:solidFill>
                            <a:srgbClr val="000000"/>
                          </a:solidFill>
                          <a:effectLst/>
                          <a:latin typeface="Arial"/>
                        </a:rPr>
                        <a:t>Replacement: NCV (Change of Status)      </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a:solidFill>
                            <a:srgbClr val="000000"/>
                          </a:solidFill>
                          <a:effectLst/>
                          <a:latin typeface="Arial"/>
                        </a:rPr>
                        <a:t>2</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Trebuchet MS"/>
                        </a:rPr>
                        <a:t>1</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7 987</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578">
                <a:tc>
                  <a:txBody>
                    <a:bodyPr/>
                    <a:lstStyle/>
                    <a:p>
                      <a:pPr algn="l" rtl="0" fontAlgn="b"/>
                      <a:r>
                        <a:rPr lang="en-ZA" sz="900" b="0" i="0" u="none" strike="noStrike" dirty="0">
                          <a:solidFill>
                            <a:srgbClr val="000000"/>
                          </a:solidFill>
                          <a:effectLst/>
                          <a:latin typeface="Arial"/>
                        </a:rPr>
                        <a:t>Replacement: NCV (Change of Status)      </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a:solidFill>
                            <a:srgbClr val="000000"/>
                          </a:solidFill>
                          <a:effectLst/>
                          <a:latin typeface="Arial"/>
                        </a:rPr>
                        <a:t>3</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Trebuchet MS"/>
                        </a:rPr>
                        <a:t>1</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5 392</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578">
                <a:tc>
                  <a:txBody>
                    <a:bodyPr/>
                    <a:lstStyle/>
                    <a:p>
                      <a:pPr algn="l" fontAlgn="b"/>
                      <a:r>
                        <a:rPr lang="en-ZA" sz="900" b="0" i="0" u="none" strike="noStrike" dirty="0">
                          <a:solidFill>
                            <a:srgbClr val="000000"/>
                          </a:solidFill>
                          <a:effectLst/>
                          <a:latin typeface="Arial"/>
                        </a:rPr>
                        <a:t>Replacement: NSC/NCV Bachelors Degree</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a:solidFill>
                            <a:srgbClr val="000000"/>
                          </a:solidFill>
                          <a:effectLst/>
                          <a:latin typeface="Arial"/>
                        </a:rPr>
                        <a:t>4</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 </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2</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578">
                <a:tc>
                  <a:txBody>
                    <a:bodyPr/>
                    <a:lstStyle/>
                    <a:p>
                      <a:pPr algn="l" fontAlgn="b"/>
                      <a:r>
                        <a:rPr lang="en-ZA" sz="900" b="0" i="0" u="none" strike="noStrike" dirty="0">
                          <a:solidFill>
                            <a:srgbClr val="000000"/>
                          </a:solidFill>
                          <a:effectLst/>
                          <a:latin typeface="Arial"/>
                        </a:rPr>
                        <a:t>Replacement: NSC/NCV Diploma (Change of  Status)</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a:solidFill>
                            <a:srgbClr val="000000"/>
                          </a:solidFill>
                          <a:effectLst/>
                          <a:latin typeface="Arial"/>
                        </a:rPr>
                        <a:t>4</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 </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76</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578">
                <a:tc>
                  <a:txBody>
                    <a:bodyPr/>
                    <a:lstStyle/>
                    <a:p>
                      <a:pPr algn="l" rtl="0" fontAlgn="b"/>
                      <a:r>
                        <a:rPr lang="en-ZA" sz="900" b="0" i="0" u="none" strike="noStrike" dirty="0">
                          <a:solidFill>
                            <a:srgbClr val="000000"/>
                          </a:solidFill>
                          <a:effectLst/>
                          <a:latin typeface="Arial"/>
                        </a:rPr>
                        <a:t>Replacement: NSC/NCV Higher Cert  (Change of Status)</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a:solidFill>
                            <a:srgbClr val="000000"/>
                          </a:solidFill>
                          <a:effectLst/>
                          <a:latin typeface="Arial"/>
                        </a:rPr>
                        <a:t>4</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Trebuchet MS"/>
                        </a:rPr>
                        <a:t>3</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2 921</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578">
                <a:tc>
                  <a:txBody>
                    <a:bodyPr/>
                    <a:lstStyle/>
                    <a:p>
                      <a:pPr algn="l" rtl="0" fontAlgn="b"/>
                      <a:r>
                        <a:rPr lang="en-ZA" sz="900" b="0" i="0" u="none" strike="noStrike" dirty="0">
                          <a:solidFill>
                            <a:srgbClr val="000000"/>
                          </a:solidFill>
                          <a:effectLst/>
                          <a:latin typeface="Arial"/>
                        </a:rPr>
                        <a:t>Replacement: NCV (Duplicate of Original) </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dirty="0">
                          <a:solidFill>
                            <a:srgbClr val="000000"/>
                          </a:solidFill>
                          <a:effectLst/>
                          <a:latin typeface="Arial"/>
                        </a:rPr>
                        <a:t>3</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1 469</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1 470</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578">
                <a:tc>
                  <a:txBody>
                    <a:bodyPr/>
                    <a:lstStyle/>
                    <a:p>
                      <a:pPr algn="l" rtl="0" fontAlgn="b"/>
                      <a:r>
                        <a:rPr lang="en-ZA" sz="900" b="0" i="0" u="none" strike="noStrike">
                          <a:solidFill>
                            <a:srgbClr val="000000"/>
                          </a:solidFill>
                          <a:effectLst/>
                          <a:latin typeface="Arial"/>
                        </a:rPr>
                        <a:t>Re-issue: NCV                            </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dirty="0">
                          <a:solidFill>
                            <a:srgbClr val="000000"/>
                          </a:solidFill>
                          <a:effectLst/>
                          <a:latin typeface="Arial"/>
                        </a:rPr>
                        <a:t>2</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 </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20</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578">
                <a:tc>
                  <a:txBody>
                    <a:bodyPr/>
                    <a:lstStyle/>
                    <a:p>
                      <a:pPr algn="l" rtl="0" fontAlgn="b"/>
                      <a:r>
                        <a:rPr lang="en-ZA" sz="900" b="0" i="0" u="none" strike="noStrike">
                          <a:solidFill>
                            <a:srgbClr val="000000"/>
                          </a:solidFill>
                          <a:effectLst/>
                          <a:latin typeface="Arial"/>
                        </a:rPr>
                        <a:t>Re-issue: NCV                            </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a:solidFill>
                            <a:srgbClr val="000000"/>
                          </a:solidFill>
                          <a:effectLst/>
                          <a:latin typeface="Arial"/>
                        </a:rPr>
                        <a:t>3</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0</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3 021</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578">
                <a:tc>
                  <a:txBody>
                    <a:bodyPr/>
                    <a:lstStyle/>
                    <a:p>
                      <a:pPr algn="l" rtl="0" fontAlgn="b"/>
                      <a:r>
                        <a:rPr lang="en-ZA" sz="900" b="0" i="0" u="none" strike="noStrike">
                          <a:solidFill>
                            <a:srgbClr val="000000"/>
                          </a:solidFill>
                          <a:effectLst/>
                          <a:latin typeface="Arial"/>
                        </a:rPr>
                        <a:t>Re-issue: NCV                            </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a:solidFill>
                            <a:srgbClr val="000000"/>
                          </a:solidFill>
                          <a:effectLst/>
                          <a:latin typeface="Arial"/>
                        </a:rPr>
                        <a:t>4</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3</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14</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578">
                <a:tc>
                  <a:txBody>
                    <a:bodyPr/>
                    <a:lstStyle/>
                    <a:p>
                      <a:pPr algn="l" rtl="0" fontAlgn="b"/>
                      <a:r>
                        <a:rPr lang="en-ZA" sz="900" b="0" i="0" u="none" strike="noStrike">
                          <a:solidFill>
                            <a:srgbClr val="000000"/>
                          </a:solidFill>
                          <a:effectLst/>
                          <a:latin typeface="Arial"/>
                        </a:rPr>
                        <a:t>Re-issue: Subject Statement              </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a:solidFill>
                            <a:srgbClr val="000000"/>
                          </a:solidFill>
                          <a:effectLst/>
                          <a:latin typeface="Arial"/>
                        </a:rPr>
                        <a:t>2</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 </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6</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578">
                <a:tc>
                  <a:txBody>
                    <a:bodyPr/>
                    <a:lstStyle/>
                    <a:p>
                      <a:pPr algn="l" fontAlgn="b"/>
                      <a:r>
                        <a:rPr lang="en-ZA" sz="900" b="0" i="0" u="none" strike="noStrike">
                          <a:solidFill>
                            <a:srgbClr val="000000"/>
                          </a:solidFill>
                          <a:effectLst/>
                          <a:latin typeface="Arial"/>
                        </a:rPr>
                        <a:t>Re-issue: NSC/NCV Bachelors Degree       </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a:solidFill>
                            <a:srgbClr val="000000"/>
                          </a:solidFill>
                          <a:effectLst/>
                          <a:latin typeface="Arial"/>
                        </a:rPr>
                        <a:t>4</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22</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78</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578">
                <a:tc>
                  <a:txBody>
                    <a:bodyPr/>
                    <a:lstStyle/>
                    <a:p>
                      <a:pPr algn="l" fontAlgn="b"/>
                      <a:r>
                        <a:rPr lang="en-ZA" sz="900" b="0" i="0" u="none" strike="noStrike">
                          <a:solidFill>
                            <a:srgbClr val="000000"/>
                          </a:solidFill>
                          <a:effectLst/>
                          <a:latin typeface="Arial"/>
                        </a:rPr>
                        <a:t>Re-issue: NSC/NCV Diploma                </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a:solidFill>
                            <a:srgbClr val="000000"/>
                          </a:solidFill>
                          <a:effectLst/>
                          <a:latin typeface="Arial"/>
                        </a:rPr>
                        <a:t>4</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206</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621</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578">
                <a:tc>
                  <a:txBody>
                    <a:bodyPr/>
                    <a:lstStyle/>
                    <a:p>
                      <a:pPr algn="l" rtl="0" fontAlgn="b"/>
                      <a:r>
                        <a:rPr lang="en-ZA" sz="900" b="0" i="0" u="none" strike="noStrike">
                          <a:solidFill>
                            <a:srgbClr val="000000"/>
                          </a:solidFill>
                          <a:effectLst/>
                          <a:latin typeface="Arial"/>
                        </a:rPr>
                        <a:t>Re-issue: NSC/NCV Higher Certificate     </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a:solidFill>
                            <a:srgbClr val="000000"/>
                          </a:solidFill>
                          <a:effectLst/>
                          <a:latin typeface="Arial"/>
                        </a:rPr>
                        <a:t>4</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1 952</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6 800</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578">
                <a:tc>
                  <a:txBody>
                    <a:bodyPr/>
                    <a:lstStyle/>
                    <a:p>
                      <a:pPr algn="l" fontAlgn="b"/>
                      <a:r>
                        <a:rPr lang="en-ZA" sz="900" b="0" i="0" u="none" strike="noStrike">
                          <a:solidFill>
                            <a:srgbClr val="000000"/>
                          </a:solidFill>
                          <a:effectLst/>
                          <a:latin typeface="Trebuchet MS"/>
                        </a:rPr>
                        <a:t>Replacement (complied with pre-requisite </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a:solidFill>
                            <a:srgbClr val="000000"/>
                          </a:solidFill>
                          <a:effectLst/>
                          <a:latin typeface="Trebuchet MS"/>
                        </a:rPr>
                        <a:t>3</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a:rPr>
                        <a:t>260</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326</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578">
                <a:tc>
                  <a:txBody>
                    <a:bodyPr/>
                    <a:lstStyle/>
                    <a:p>
                      <a:pPr algn="l" fontAlgn="b"/>
                      <a:r>
                        <a:rPr lang="en-ZA" sz="900" b="0" i="0" u="none" strike="noStrike">
                          <a:solidFill>
                            <a:srgbClr val="000000"/>
                          </a:solidFill>
                          <a:effectLst/>
                          <a:latin typeface="Trebuchet MS"/>
                        </a:rPr>
                        <a:t> Replacement NCV Bach (complied with pre- </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a:solidFill>
                            <a:srgbClr val="000000"/>
                          </a:solidFill>
                          <a:effectLst/>
                          <a:latin typeface="Trebuchet MS"/>
                        </a:rPr>
                        <a:t>4</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Trebuchet MS"/>
                        </a:rPr>
                        <a:t>1</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a:rPr>
                        <a:t>1</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578">
                <a:tc>
                  <a:txBody>
                    <a:bodyPr/>
                    <a:lstStyle/>
                    <a:p>
                      <a:pPr algn="l" fontAlgn="b"/>
                      <a:r>
                        <a:rPr lang="en-ZA" sz="900" b="0" i="0" u="none" strike="noStrike">
                          <a:solidFill>
                            <a:srgbClr val="000000"/>
                          </a:solidFill>
                          <a:effectLst/>
                          <a:latin typeface="Trebuchet MS"/>
                        </a:rPr>
                        <a:t> Replacement NCV DIP (complied with pre-r </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a:solidFill>
                            <a:srgbClr val="000000"/>
                          </a:solidFill>
                          <a:effectLst/>
                          <a:latin typeface="Trebuchet MS"/>
                        </a:rPr>
                        <a:t>4</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7</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a:rPr>
                        <a:t>7</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578">
                <a:tc>
                  <a:txBody>
                    <a:bodyPr/>
                    <a:lstStyle/>
                    <a:p>
                      <a:pPr algn="l" fontAlgn="b"/>
                      <a:r>
                        <a:rPr lang="en-ZA" sz="900" b="0" i="0" u="none" strike="noStrike">
                          <a:solidFill>
                            <a:srgbClr val="000000"/>
                          </a:solidFill>
                          <a:effectLst/>
                          <a:latin typeface="Trebuchet MS"/>
                        </a:rPr>
                        <a:t>Replacement NCV HC (complied with pre-re </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900" b="0" i="0" u="none" strike="noStrike">
                          <a:solidFill>
                            <a:srgbClr val="000000"/>
                          </a:solidFill>
                          <a:effectLst/>
                          <a:latin typeface="Trebuchet MS"/>
                        </a:rPr>
                        <a:t>4</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108</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a:rPr>
                        <a:t>126</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578">
                <a:tc gridSpan="2">
                  <a:txBody>
                    <a:bodyPr/>
                    <a:lstStyle/>
                    <a:p>
                      <a:pPr algn="ctr" fontAlgn="b"/>
                      <a:r>
                        <a:rPr lang="en-ZA" sz="900" b="0" i="0" u="none" strike="noStrike">
                          <a:solidFill>
                            <a:srgbClr val="000000"/>
                          </a:solidFill>
                          <a:effectLst/>
                          <a:latin typeface="Trebuchet MS"/>
                        </a:rPr>
                        <a:t> </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fontAlgn="b"/>
                      <a:r>
                        <a:rPr lang="en-ZA" sz="900" b="1" i="0" u="none" strike="noStrike">
                          <a:solidFill>
                            <a:srgbClr val="000000"/>
                          </a:solidFill>
                          <a:effectLst/>
                          <a:latin typeface="Arial"/>
                        </a:rPr>
                        <a:t>4 033</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ZA" sz="900" b="1" i="0" u="none" strike="noStrike" dirty="0">
                          <a:solidFill>
                            <a:srgbClr val="000000"/>
                          </a:solidFill>
                          <a:effectLst/>
                          <a:latin typeface="Arial"/>
                        </a:rPr>
                        <a:t>28 868</a:t>
                      </a:r>
                    </a:p>
                  </a:txBody>
                  <a:tcPr marL="8463" marR="8463" marT="8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bl>
          </a:graphicData>
        </a:graphic>
      </p:graphicFrame>
    </p:spTree>
    <p:extLst>
      <p:ext uri="{BB962C8B-B14F-4D97-AF65-F5344CB8AC3E}">
        <p14:creationId xmlns:p14="http://schemas.microsoft.com/office/powerpoint/2010/main" xmlns="" val="3755951104"/>
      </p:ext>
    </p:extLst>
  </p:cSld>
  <p:clrMapOvr>
    <a:masterClrMapping/>
  </p:clrMapOvr>
  <p:transition>
    <p:pull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000" dirty="0" smtClean="0"/>
              <a:t>Images of Certificates Printed</a:t>
            </a:r>
            <a:endParaRPr lang="en-ZA" sz="2000" dirty="0"/>
          </a:p>
        </p:txBody>
      </p:sp>
      <p:sp>
        <p:nvSpPr>
          <p:cNvPr id="3" name="Slide Number Placeholder 2"/>
          <p:cNvSpPr>
            <a:spLocks noGrp="1"/>
          </p:cNvSpPr>
          <p:nvPr>
            <p:ph type="sldNum" sz="quarter" idx="10"/>
          </p:nvPr>
        </p:nvSpPr>
        <p:spPr/>
        <p:txBody>
          <a:bodyPr/>
          <a:lstStyle/>
          <a:p>
            <a:fld id="{95330D71-EF7E-4723-8C66-1BEEB7658DD2}" type="slidenum">
              <a:rPr lang="en-US" smtClean="0"/>
              <a:pPr/>
              <a:t>6</a:t>
            </a:fld>
            <a:endParaRPr lang="en-US" dirty="0"/>
          </a:p>
        </p:txBody>
      </p:sp>
      <p:grpSp>
        <p:nvGrpSpPr>
          <p:cNvPr id="7" name="Group 6"/>
          <p:cNvGrpSpPr/>
          <p:nvPr/>
        </p:nvGrpSpPr>
        <p:grpSpPr>
          <a:xfrm>
            <a:off x="1219200" y="1541813"/>
            <a:ext cx="6934200" cy="3505200"/>
            <a:chOff x="152400" y="1524000"/>
            <a:chExt cx="8839200" cy="4343400"/>
          </a:xfrm>
        </p:grpSpPr>
        <p:sp>
          <p:nvSpPr>
            <p:cNvPr id="4" name="Rectangle 3"/>
            <p:cNvSpPr/>
            <p:nvPr/>
          </p:nvSpPr>
          <p:spPr>
            <a:xfrm>
              <a:off x="152400" y="1524000"/>
              <a:ext cx="4391143" cy="4343400"/>
            </a:xfrm>
            <a:prstGeom prst="rect">
              <a:avLst/>
            </a:prstGeom>
            <a:blipFill dpi="0" rotWithShape="1">
              <a:blip r:embed="rId2" cstate="print"/>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4543543" y="1524000"/>
              <a:ext cx="4448057" cy="4343400"/>
            </a:xfrm>
            <a:prstGeom prst="rect">
              <a:avLst/>
            </a:prstGeom>
            <a:blipFill dpi="0" rotWithShape="1">
              <a:blip r:embed="rId3" cstate="print"/>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6" name="TextBox 5"/>
          <p:cNvSpPr txBox="1"/>
          <p:nvPr/>
        </p:nvSpPr>
        <p:spPr>
          <a:xfrm>
            <a:off x="1196876" y="5334000"/>
            <a:ext cx="6934200" cy="923330"/>
          </a:xfrm>
          <a:prstGeom prst="rect">
            <a:avLst/>
          </a:prstGeom>
          <a:noFill/>
        </p:spPr>
        <p:txBody>
          <a:bodyPr wrap="square" rtlCol="0">
            <a:spAutoFit/>
          </a:bodyPr>
          <a:lstStyle/>
          <a:p>
            <a:r>
              <a:rPr lang="en-US" dirty="0" smtClean="0"/>
              <a:t>Generally, it has taken no more than 5 working days to between printing being authorized and the certificates being delivered to the learners and the colleges. </a:t>
            </a:r>
            <a:endParaRPr lang="en-US" dirty="0"/>
          </a:p>
        </p:txBody>
      </p:sp>
    </p:spTree>
    <p:extLst>
      <p:ext uri="{BB962C8B-B14F-4D97-AF65-F5344CB8AC3E}">
        <p14:creationId xmlns:p14="http://schemas.microsoft.com/office/powerpoint/2010/main" xmlns="" val="802217346"/>
      </p:ext>
    </p:extLst>
  </p:cSld>
  <p:clrMapOvr>
    <a:masterClrMapping/>
  </p:clrMapOvr>
  <p:transition>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0040" y="539496"/>
            <a:ext cx="8823960" cy="649288"/>
          </a:xfrm>
        </p:spPr>
        <p:txBody>
          <a:bodyPr>
            <a:noAutofit/>
          </a:bodyPr>
          <a:lstStyle/>
          <a:p>
            <a:r>
              <a:rPr lang="en-US" sz="2000" dirty="0"/>
              <a:t>Monthly Backlog Reduction </a:t>
            </a:r>
            <a:r>
              <a:rPr lang="en-US" sz="2000" dirty="0" smtClean="0"/>
              <a:t>Progress</a:t>
            </a:r>
            <a:endParaRPr lang="en-US" sz="2000" dirty="0"/>
          </a:p>
        </p:txBody>
      </p:sp>
      <p:sp>
        <p:nvSpPr>
          <p:cNvPr id="4" name="Slide Number Placeholder 3"/>
          <p:cNvSpPr>
            <a:spLocks noGrp="1"/>
          </p:cNvSpPr>
          <p:nvPr>
            <p:ph type="sldNum" sz="quarter" idx="10"/>
          </p:nvPr>
        </p:nvSpPr>
        <p:spPr/>
        <p:txBody>
          <a:bodyPr/>
          <a:lstStyle/>
          <a:p>
            <a:fld id="{DC078BB0-5067-4834-9D1C-6DF1A940AB1D}" type="slidenum">
              <a:rPr lang="en-US" smtClean="0"/>
              <a:pPr/>
              <a:t>7</a:t>
            </a:fld>
            <a:endParaRPr lang="en-US" dirty="0"/>
          </a:p>
        </p:txBody>
      </p:sp>
      <p:sp>
        <p:nvSpPr>
          <p:cNvPr id="2" name="Rectangle 1"/>
          <p:cNvSpPr/>
          <p:nvPr/>
        </p:nvSpPr>
        <p:spPr>
          <a:xfrm>
            <a:off x="685800" y="5486400"/>
            <a:ext cx="7924800" cy="646331"/>
          </a:xfrm>
          <a:prstGeom prst="rect">
            <a:avLst/>
          </a:prstGeom>
          <a:solidFill>
            <a:schemeClr val="accent1">
              <a:lumMod val="90000"/>
              <a:alpha val="20000"/>
            </a:schemeClr>
          </a:solidFill>
        </p:spPr>
        <p:txBody>
          <a:bodyPr wrap="square">
            <a:spAutoFit/>
          </a:bodyPr>
          <a:lstStyle/>
          <a:p>
            <a:pPr algn="ctr"/>
            <a:r>
              <a:rPr lang="en-US" sz="1200" dirty="0"/>
              <a:t>There </a:t>
            </a:r>
            <a:r>
              <a:rPr lang="en-US" sz="1200" dirty="0" smtClean="0"/>
              <a:t>was an </a:t>
            </a:r>
            <a:r>
              <a:rPr lang="en-US" sz="1200" dirty="0"/>
              <a:t>increase </a:t>
            </a:r>
            <a:r>
              <a:rPr lang="en-US" sz="1200" dirty="0" smtClean="0"/>
              <a:t>between May 16 and June 16 due </a:t>
            </a:r>
            <a:r>
              <a:rPr lang="en-US" sz="1200" dirty="0"/>
              <a:t>to records </a:t>
            </a:r>
            <a:r>
              <a:rPr lang="en-US" sz="1200" dirty="0" smtClean="0"/>
              <a:t>being identified </a:t>
            </a:r>
            <a:r>
              <a:rPr lang="en-US" sz="1200" dirty="0"/>
              <a:t>that were deactivated incorrectly. </a:t>
            </a:r>
            <a:r>
              <a:rPr lang="en-US" sz="1200" dirty="0" smtClean="0"/>
              <a:t>A ‘reactivation’ script was executed and the outstanding records are being addressed as part of the ongoing process.</a:t>
            </a:r>
            <a:endParaRPr lang="en-US" sz="1200"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213" y="1504950"/>
            <a:ext cx="9045575" cy="386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60120017"/>
      </p:ext>
    </p:extLst>
  </p:cSld>
  <p:clrMapOvr>
    <a:masterClrMapping/>
  </p:clrMapOvr>
  <p:transition>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0040" y="539496"/>
            <a:ext cx="8823960" cy="649288"/>
          </a:xfrm>
        </p:spPr>
        <p:txBody>
          <a:bodyPr>
            <a:noAutofit/>
          </a:bodyPr>
          <a:lstStyle/>
          <a:p>
            <a:r>
              <a:rPr lang="en-US" sz="2000" dirty="0" smtClean="0"/>
              <a:t>Outstanding Certificates Reduction Per Level Per Month</a:t>
            </a:r>
            <a:endParaRPr lang="en-US" sz="2000" dirty="0"/>
          </a:p>
        </p:txBody>
      </p:sp>
      <p:sp>
        <p:nvSpPr>
          <p:cNvPr id="4" name="Slide Number Placeholder 3"/>
          <p:cNvSpPr>
            <a:spLocks noGrp="1"/>
          </p:cNvSpPr>
          <p:nvPr>
            <p:ph type="sldNum" sz="quarter" idx="10"/>
          </p:nvPr>
        </p:nvSpPr>
        <p:spPr/>
        <p:txBody>
          <a:bodyPr/>
          <a:lstStyle/>
          <a:p>
            <a:fld id="{DC078BB0-5067-4834-9D1C-6DF1A940AB1D}" type="slidenum">
              <a:rPr lang="en-US" smtClean="0"/>
              <a:pPr/>
              <a:t>8</a:t>
            </a:fld>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1295400"/>
            <a:ext cx="7924800" cy="48610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83753630"/>
      </p:ext>
    </p:extLst>
  </p:cSld>
  <p:clrMapOvr>
    <a:masterClrMapping/>
  </p:clrMapOvr>
  <p:transition>
    <p:pull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0040" y="539496"/>
            <a:ext cx="8823960" cy="649288"/>
          </a:xfrm>
        </p:spPr>
        <p:txBody>
          <a:bodyPr>
            <a:noAutofit/>
          </a:bodyPr>
          <a:lstStyle/>
          <a:p>
            <a:r>
              <a:rPr lang="en-US" sz="2000" dirty="0" smtClean="0"/>
              <a:t>1812 Errors Resolved Monthly</a:t>
            </a:r>
            <a:endParaRPr lang="en-US" sz="2000" dirty="0"/>
          </a:p>
        </p:txBody>
      </p:sp>
      <p:sp>
        <p:nvSpPr>
          <p:cNvPr id="4" name="Slide Number Placeholder 3"/>
          <p:cNvSpPr>
            <a:spLocks noGrp="1"/>
          </p:cNvSpPr>
          <p:nvPr>
            <p:ph type="sldNum" sz="quarter" idx="10"/>
          </p:nvPr>
        </p:nvSpPr>
        <p:spPr/>
        <p:txBody>
          <a:bodyPr/>
          <a:lstStyle/>
          <a:p>
            <a:fld id="{DC078BB0-5067-4834-9D1C-6DF1A940AB1D}" type="slidenum">
              <a:rPr lang="en-US" smtClean="0"/>
              <a:pPr/>
              <a:t>9</a:t>
            </a:fld>
            <a:endParaRPr lang="en-US" dirty="0"/>
          </a:p>
        </p:txBody>
      </p:sp>
      <p:sp>
        <p:nvSpPr>
          <p:cNvPr id="3" name="TextBox 2"/>
          <p:cNvSpPr txBox="1"/>
          <p:nvPr/>
        </p:nvSpPr>
        <p:spPr>
          <a:xfrm>
            <a:off x="381001" y="1457980"/>
            <a:ext cx="8610600" cy="523220"/>
          </a:xfrm>
          <a:prstGeom prst="rect">
            <a:avLst/>
          </a:prstGeom>
          <a:noFill/>
        </p:spPr>
        <p:txBody>
          <a:bodyPr wrap="square" rtlCol="0">
            <a:spAutoFit/>
          </a:bodyPr>
          <a:lstStyle/>
          <a:p>
            <a:pPr algn="ctr"/>
            <a:r>
              <a:rPr lang="en-ZA" sz="1400" i="1" dirty="0" smtClean="0"/>
              <a:t>The following graph depicts the reduction in number of errors blocked systematically by the NC (V) application prior to submitting to </a:t>
            </a:r>
            <a:r>
              <a:rPr lang="en-ZA" sz="1400" i="1" dirty="0" err="1" smtClean="0"/>
              <a:t>Umalusi</a:t>
            </a:r>
            <a:r>
              <a:rPr lang="en-ZA" sz="1400" i="1" dirty="0" smtClean="0"/>
              <a:t> for processing.</a:t>
            </a:r>
            <a:endParaRPr lang="en-ZA" sz="1400" i="1"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2171205"/>
            <a:ext cx="8866167" cy="3086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ectangle 10"/>
          <p:cNvSpPr/>
          <p:nvPr/>
        </p:nvSpPr>
        <p:spPr>
          <a:xfrm>
            <a:off x="685800" y="5486400"/>
            <a:ext cx="7924800" cy="646331"/>
          </a:xfrm>
          <a:prstGeom prst="rect">
            <a:avLst/>
          </a:prstGeom>
          <a:solidFill>
            <a:schemeClr val="accent1">
              <a:lumMod val="90000"/>
              <a:alpha val="20000"/>
            </a:schemeClr>
          </a:solidFill>
        </p:spPr>
        <p:txBody>
          <a:bodyPr wrap="square">
            <a:spAutoFit/>
          </a:bodyPr>
          <a:lstStyle/>
          <a:p>
            <a:pPr algn="ctr"/>
            <a:r>
              <a:rPr lang="en-US" sz="1200" dirty="0"/>
              <a:t>There </a:t>
            </a:r>
            <a:r>
              <a:rPr lang="en-US" sz="1200" dirty="0" smtClean="0"/>
              <a:t>was an </a:t>
            </a:r>
            <a:r>
              <a:rPr lang="en-US" sz="1200" dirty="0"/>
              <a:t>increase in comparison </a:t>
            </a:r>
            <a:r>
              <a:rPr lang="en-US" sz="1200" dirty="0" smtClean="0"/>
              <a:t>May16 and June 16 due </a:t>
            </a:r>
            <a:r>
              <a:rPr lang="en-US" sz="1200" dirty="0"/>
              <a:t>to records </a:t>
            </a:r>
            <a:r>
              <a:rPr lang="en-US" sz="1200" dirty="0" smtClean="0"/>
              <a:t>being identified </a:t>
            </a:r>
            <a:r>
              <a:rPr lang="en-US" sz="1200" dirty="0"/>
              <a:t>that were deactivated incorrectly. </a:t>
            </a:r>
            <a:r>
              <a:rPr lang="en-US" sz="1200" dirty="0" smtClean="0"/>
              <a:t>A ‘reactivation’ script was executed and the outstanding records are being addressed as part of the ongoing process.</a:t>
            </a:r>
            <a:endParaRPr lang="en-US" sz="1200" dirty="0"/>
          </a:p>
        </p:txBody>
      </p:sp>
    </p:spTree>
    <p:extLst>
      <p:ext uri="{BB962C8B-B14F-4D97-AF65-F5344CB8AC3E}">
        <p14:creationId xmlns:p14="http://schemas.microsoft.com/office/powerpoint/2010/main" xmlns="" val="3006001491"/>
      </p:ext>
    </p:extLst>
  </p:cSld>
  <p:clrMapOvr>
    <a:masterClrMapping/>
  </p:clrMapOvr>
  <p:transition>
    <p:pull dir="rd"/>
  </p:transition>
  <p:timing>
    <p:tnLst>
      <p:par>
        <p:cTn id="1" dur="indefinite" restart="never" nodeType="tmRoot"/>
      </p:par>
    </p:tnLst>
  </p:timing>
</p:sld>
</file>

<file path=ppt/theme/theme1.xml><?xml version="1.0" encoding="utf-8"?>
<a:theme xmlns:a="http://schemas.openxmlformats.org/drawingml/2006/main" name="SITA_Presentation_Template_2009">
  <a:themeElements>
    <a:clrScheme name="SITA Presentation Template 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ITA Presentation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TA Presentation Template 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TA Presentation Template 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TA Presentation Template 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TA Presentation Template 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TA Presentation Template 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TA Presentation Template 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TA Presentation Template 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TA Presentation Template 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TA Presentation Template 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TA Presentation Template 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TA Presentation Template 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TA Presentation Template 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13449</TotalTime>
  <Words>3169</Words>
  <Application>Microsoft Office PowerPoint</Application>
  <PresentationFormat>On-screen Show (4:3)</PresentationFormat>
  <Paragraphs>524</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SITA_Presentation_Template_2009</vt:lpstr>
      <vt:lpstr>Progress Update on the Elimination of NC(V) Certificate Backlog (200711-201503)</vt:lpstr>
      <vt:lpstr>Backlog Reduction Progress (based on Outstanding Report)</vt:lpstr>
      <vt:lpstr>Analysis of 973 Outstanding Certificates</vt:lpstr>
      <vt:lpstr>Certificates Issued by Umalusi</vt:lpstr>
      <vt:lpstr>Details of Certificates Issued by Umalusi</vt:lpstr>
      <vt:lpstr>Images of Certificates Printed</vt:lpstr>
      <vt:lpstr>Monthly Backlog Reduction Progress</vt:lpstr>
      <vt:lpstr>Outstanding Certificates Reduction Per Level Per Month</vt:lpstr>
      <vt:lpstr>1812 Errors Resolved Monthly</vt:lpstr>
      <vt:lpstr>Breakdown of Error 1812</vt:lpstr>
      <vt:lpstr>Progress Against High Level Flight Plan</vt:lpstr>
      <vt:lpstr>Keep 2 Zero – Future View</vt:lpstr>
      <vt:lpstr>Concluding Remarks: NCV</vt:lpstr>
      <vt:lpstr>Concluding Remarks: NCV</vt:lpstr>
      <vt:lpstr>Concluding Remarks: NCV: Tshepiso Sehloho</vt:lpstr>
      <vt:lpstr>Concluding Remarks: NCV: Mildred Mdhluli</vt:lpstr>
      <vt:lpstr>Concluding Remarks: NCV: Lorraine Tharaga</vt:lpstr>
      <vt:lpstr>Concluding Remarks: NCV: Mahlodi Monyela</vt:lpstr>
      <vt:lpstr>Education Applications</vt:lpstr>
      <vt:lpstr>DBE Applications</vt:lpstr>
      <vt:lpstr>DHET Applications</vt:lpstr>
      <vt:lpstr>Evolution to e-Government</vt:lpstr>
      <vt:lpstr>Evolution to e-Government</vt:lpstr>
      <vt:lpstr>Thank You</vt:lpstr>
      <vt:lpstr>List of Centres Currently in Arrears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&lt;Presentation Title&gt;</dc:title>
  <dc:creator>Jan Quist</dc:creator>
  <cp:lastModifiedBy>PUMZA</cp:lastModifiedBy>
  <cp:revision>1423</cp:revision>
  <dcterms:created xsi:type="dcterms:W3CDTF">2012-09-06T10:03:48Z</dcterms:created>
  <dcterms:modified xsi:type="dcterms:W3CDTF">2016-09-01T09:55:43Z</dcterms:modified>
</cp:coreProperties>
</file>