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theme/themeOverride4.xml" ContentType="application/vnd.openxmlformats-officedocument.themeOverr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0" r:id="rId1"/>
  </p:sldMasterIdLst>
  <p:notesMasterIdLst>
    <p:notesMasterId r:id="rId36"/>
  </p:notesMasterIdLst>
  <p:handoutMasterIdLst>
    <p:handoutMasterId r:id="rId37"/>
  </p:handoutMasterIdLst>
  <p:sldIdLst>
    <p:sldId id="256" r:id="rId2"/>
    <p:sldId id="259" r:id="rId3"/>
    <p:sldId id="303" r:id="rId4"/>
    <p:sldId id="260" r:id="rId5"/>
    <p:sldId id="287" r:id="rId6"/>
    <p:sldId id="304" r:id="rId7"/>
    <p:sldId id="265" r:id="rId8"/>
    <p:sldId id="291" r:id="rId9"/>
    <p:sldId id="292" r:id="rId10"/>
    <p:sldId id="311" r:id="rId11"/>
    <p:sldId id="295" r:id="rId12"/>
    <p:sldId id="312" r:id="rId13"/>
    <p:sldId id="313" r:id="rId14"/>
    <p:sldId id="314" r:id="rId15"/>
    <p:sldId id="315" r:id="rId16"/>
    <p:sldId id="316" r:id="rId17"/>
    <p:sldId id="305" r:id="rId18"/>
    <p:sldId id="294" r:id="rId19"/>
    <p:sldId id="301" r:id="rId20"/>
    <p:sldId id="296" r:id="rId21"/>
    <p:sldId id="298" r:id="rId22"/>
    <p:sldId id="299" r:id="rId23"/>
    <p:sldId id="300" r:id="rId24"/>
    <p:sldId id="297" r:id="rId25"/>
    <p:sldId id="302" r:id="rId26"/>
    <p:sldId id="306" r:id="rId27"/>
    <p:sldId id="317" r:id="rId28"/>
    <p:sldId id="318" r:id="rId29"/>
    <p:sldId id="307" r:id="rId30"/>
    <p:sldId id="308" r:id="rId31"/>
    <p:sldId id="309" r:id="rId32"/>
    <p:sldId id="310" r:id="rId33"/>
    <p:sldId id="319" r:id="rId34"/>
    <p:sldId id="268" r:id="rId3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CC00"/>
    <a:srgbClr val="8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32" autoAdjust="0"/>
    <p:restoredTop sz="94709" autoAdjust="0"/>
  </p:normalViewPr>
  <p:slideViewPr>
    <p:cSldViewPr>
      <p:cViewPr>
        <p:scale>
          <a:sx n="80" d="100"/>
          <a:sy n="80" d="100"/>
        </p:scale>
        <p:origin x="-2514" y="-7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7C4AF2E-CC9A-48F5-8E29-DDF61D9EBE9C}" type="datetimeFigureOut">
              <a:rPr lang="en-US"/>
              <a:pPr>
                <a:defRPr/>
              </a:pPr>
              <a:t>8/30/2016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6C2244A-AEF4-462B-8B98-BBF2F6E7E683}" type="slidenum">
              <a:rPr lang="en-US"/>
              <a:pPr>
                <a:defRPr/>
              </a:pPr>
              <a:t>‹#›</a:t>
            </a:fld>
            <a:endParaRPr lang="en-US"/>
          </a:p>
        </p:txBody>
      </p:sp>
    </p:spTree>
    <p:extLst>
      <p:ext uri="{BB962C8B-B14F-4D97-AF65-F5344CB8AC3E}">
        <p14:creationId xmlns:p14="http://schemas.microsoft.com/office/powerpoint/2010/main" xmlns="" val="2602972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6A42B3F-3B44-4691-8F8A-00920C433EA1}" type="datetimeFigureOut">
              <a:rPr lang="en-US"/>
              <a:pPr>
                <a:defRPr/>
              </a:pPr>
              <a:t>8/30/2016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9B2DD5D-4674-4A3D-9E10-40B7DE28E1E3}" type="slidenum">
              <a:rPr lang="en-US"/>
              <a:pPr>
                <a:defRPr/>
              </a:pPr>
              <a:t>‹#›</a:t>
            </a:fld>
            <a:endParaRPr lang="en-US"/>
          </a:p>
        </p:txBody>
      </p:sp>
    </p:spTree>
    <p:extLst>
      <p:ext uri="{BB962C8B-B14F-4D97-AF65-F5344CB8AC3E}">
        <p14:creationId xmlns:p14="http://schemas.microsoft.com/office/powerpoint/2010/main" xmlns="" val="2177081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D9B2DD5D-4674-4A3D-9E10-40B7DE28E1E3}" type="slidenum">
              <a:rPr lang="en-US" smtClean="0"/>
              <a:pPr>
                <a:defRPr/>
              </a:pPr>
              <a:t>1</a:t>
            </a:fld>
            <a:endParaRPr lang="en-US"/>
          </a:p>
        </p:txBody>
      </p:sp>
    </p:spTree>
    <p:extLst>
      <p:ext uri="{BB962C8B-B14F-4D97-AF65-F5344CB8AC3E}">
        <p14:creationId xmlns:p14="http://schemas.microsoft.com/office/powerpoint/2010/main" xmlns="" val="27017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9B2DD5D-4674-4A3D-9E10-40B7DE28E1E3}" type="slidenum">
              <a:rPr lang="en-US" smtClean="0"/>
              <a:pPr>
                <a:defRPr/>
              </a:pPr>
              <a:t>8</a:t>
            </a:fld>
            <a:endParaRPr lang="en-US"/>
          </a:p>
        </p:txBody>
      </p:sp>
    </p:spTree>
    <p:extLst>
      <p:ext uri="{BB962C8B-B14F-4D97-AF65-F5344CB8AC3E}">
        <p14:creationId xmlns:p14="http://schemas.microsoft.com/office/powerpoint/2010/main" xmlns="" val="2677979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C522562D-F864-421B-A3A1-BD3EDD2474EF}" type="datetime1">
              <a:rPr lang="en-US" smtClean="0"/>
              <a:pPr>
                <a:defRPr/>
              </a:pPr>
              <a:t>8/30/2016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F37BA310-B623-49FD-B925-B4BB07106EDB}"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A92749D4-5F73-47A4-9D8E-C3B1EAFEA566}" type="datetime1">
              <a:rPr lang="en-US" smtClean="0"/>
              <a:pPr>
                <a:defRPr/>
              </a:pPr>
              <a:t>8/30/2016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6CA63C5D-2E36-4FF7-AD06-1717BAB92595}"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0FA5B26C-13BE-4DCF-A2D5-2E9CCFD9BD4D}" type="datetime1">
              <a:rPr lang="en-US" smtClean="0"/>
              <a:pPr>
                <a:defRPr/>
              </a:pPr>
              <a:t>8/30/2016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6998E48-5B06-426D-BA47-0864CFC08EC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9BCB3F86-40C5-4A7A-8685-FF36E9052448}" type="datetime1">
              <a:rPr lang="en-US" smtClean="0"/>
              <a:pPr>
                <a:defRPr/>
              </a:pPr>
              <a:t>8/30/2016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EA283B7-EB78-4D77-B428-AD302E083760}"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BAE831B2-0ADA-4BE1-90CD-D1A3F474B237}" type="datetime1">
              <a:rPr lang="en-US" smtClean="0"/>
              <a:pPr>
                <a:defRPr/>
              </a:pPr>
              <a:t>8/30/2016</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09FCC39-DF70-425B-AA20-AF28D9A8F061}"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72794511-2B5D-4EC3-8D54-EEBEC3764338}" type="datetime1">
              <a:rPr lang="en-US" smtClean="0"/>
              <a:pPr>
                <a:defRPr/>
              </a:pPr>
              <a:t>8/30/2016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A9D27AAF-676F-4735-AD6B-ED61AA20D026}"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5D205D44-0067-4BF3-AC05-24681B1182AF}" type="datetime1">
              <a:rPr lang="en-US" smtClean="0"/>
              <a:pPr>
                <a:defRPr/>
              </a:pPr>
              <a:t>8/30/2016</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01D1006-765A-403F-B332-EDDAEAEBB32C}"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A2C81AA7-9719-4146-AEBF-B6D08E180169}" type="datetime1">
              <a:rPr lang="en-US" smtClean="0"/>
              <a:pPr>
                <a:defRPr/>
              </a:pPr>
              <a:t>8/30/2016</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1A2317C3-4158-4706-B8DC-8E187E28149D}"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E4C6D08-6DE7-4A9B-A2FF-7E332BC6A4D9}" type="datetime1">
              <a:rPr lang="en-US" smtClean="0"/>
              <a:pPr>
                <a:defRPr/>
              </a:pPr>
              <a:t>8/30/2016</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EB2FD900-4F18-493E-AB0D-08E94F03C823}"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8B509EEC-6EE3-4DF7-968D-0B3A2CDB81DF}" type="datetime1">
              <a:rPr lang="en-US" smtClean="0"/>
              <a:pPr>
                <a:defRPr/>
              </a:pPr>
              <a:t>8/30/2016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2DF1A7F-A3FB-4632-AC5B-3B0F65772D45}"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CEB7CF7C-B201-48B2-9616-55F47AA4CE80}" type="datetime1">
              <a:rPr lang="en-US" smtClean="0"/>
              <a:pPr>
                <a:defRPr/>
              </a:pPr>
              <a:t>8/30/2016</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1A0E6AE1-8E9C-4C97-BCEE-BBB1477322D0}"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BCC5B674-47E7-4371-B5EB-33F3C5B147C0}" type="datetime1">
              <a:rPr lang="en-US" smtClean="0"/>
              <a:pPr>
                <a:defRPr/>
              </a:pPr>
              <a:t>8/30/2016</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FE08DBD-B4EA-4E58-A0B4-63C08A1C2C54}"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5" name="Title 1"/>
          <p:cNvSpPr txBox="1">
            <a:spLocks/>
          </p:cNvSpPr>
          <p:nvPr/>
        </p:nvSpPr>
        <p:spPr>
          <a:xfrm>
            <a:off x="152400" y="304800"/>
            <a:ext cx="8839200" cy="6324600"/>
          </a:xfrm>
          <a:prstGeom prst="rect">
            <a:avLst/>
          </a:prstGeom>
          <a:effectLst/>
        </p:spPr>
        <p:txBody>
          <a:bodyPr>
            <a:normAutofit fontScale="97500" lnSpcReduction="10000"/>
          </a:bodyPr>
          <a:lstStyle/>
          <a:p>
            <a:pPr algn="ctr"/>
            <a:endParaRPr lang="en-US" sz="3200" dirty="0" smtClean="0">
              <a:solidFill>
                <a:srgbClr val="FFC000"/>
              </a:solidFill>
            </a:endParaRPr>
          </a:p>
          <a:p>
            <a:pPr algn="ctr"/>
            <a:endParaRPr lang="en-US" sz="3200" dirty="0">
              <a:solidFill>
                <a:srgbClr val="FFC000"/>
              </a:solidFill>
            </a:endParaRPr>
          </a:p>
          <a:p>
            <a:pPr algn="ctr"/>
            <a:endParaRPr lang="en-US" sz="3200" dirty="0" smtClean="0">
              <a:solidFill>
                <a:srgbClr val="FFC000"/>
              </a:solidFill>
            </a:endParaRPr>
          </a:p>
          <a:p>
            <a:pPr algn="ctr"/>
            <a:endParaRPr lang="en-US" sz="3200" dirty="0" smtClean="0">
              <a:solidFill>
                <a:srgbClr val="FFC000"/>
              </a:solidFill>
            </a:endParaRPr>
          </a:p>
          <a:p>
            <a:pPr algn="ctr"/>
            <a:endParaRPr lang="en-US" sz="3200" dirty="0">
              <a:solidFill>
                <a:srgbClr val="FFC000"/>
              </a:solidFill>
            </a:endParaRPr>
          </a:p>
          <a:p>
            <a:pPr algn="ctr"/>
            <a:r>
              <a:rPr lang="en-US" sz="3700" dirty="0" smtClean="0">
                <a:solidFill>
                  <a:srgbClr val="FFC000"/>
                </a:solidFill>
              </a:rPr>
              <a:t>South African Human Rights Commission presentation to the Parliamentary Portfolio Committee on Police</a:t>
            </a:r>
          </a:p>
          <a:p>
            <a:pPr algn="ctr"/>
            <a:endParaRPr lang="en-US" sz="3700" dirty="0" smtClean="0">
              <a:solidFill>
                <a:srgbClr val="FFC000"/>
              </a:solidFill>
            </a:endParaRPr>
          </a:p>
          <a:p>
            <a:pPr algn="ctr"/>
            <a:r>
              <a:rPr lang="en-US" sz="3700" dirty="0" smtClean="0">
                <a:solidFill>
                  <a:srgbClr val="FFC000"/>
                </a:solidFill>
              </a:rPr>
              <a:t>Dr. Danny Titus</a:t>
            </a:r>
          </a:p>
          <a:p>
            <a:pPr algn="ctr"/>
            <a:r>
              <a:rPr lang="en-ZA" sz="3200" dirty="0" smtClean="0">
                <a:solidFill>
                  <a:srgbClr val="FFC000"/>
                </a:solidFill>
              </a:rPr>
              <a:t> </a:t>
            </a:r>
            <a:endParaRPr lang="en-US" sz="3200" dirty="0" smtClean="0">
              <a:solidFill>
                <a:srgbClr val="FFC000"/>
              </a:solidFill>
            </a:endParaRPr>
          </a:p>
          <a:p>
            <a:pPr algn="ctr" fontAlgn="auto">
              <a:spcAft>
                <a:spcPts val="0"/>
              </a:spcAft>
              <a:defRPr/>
            </a:pPr>
            <a:endParaRPr lang="en-US" sz="3200" i="1" dirty="0" smtClean="0">
              <a:solidFill>
                <a:srgbClr val="FFCC00"/>
              </a:solidFill>
              <a:latin typeface="Arial" pitchFamily="34" charset="0"/>
              <a:ea typeface="+mj-ea"/>
              <a:cs typeface="Arial" pitchFamily="34" charset="0"/>
            </a:endParaRPr>
          </a:p>
          <a:p>
            <a:pPr algn="ctr" fontAlgn="auto">
              <a:spcAft>
                <a:spcPts val="0"/>
              </a:spcAft>
              <a:defRPr/>
            </a:pPr>
            <a:r>
              <a:rPr lang="en-US" sz="3200" i="1" dirty="0" smtClean="0">
                <a:solidFill>
                  <a:srgbClr val="FFCC00"/>
                </a:solidFill>
                <a:latin typeface="Arial" pitchFamily="34" charset="0"/>
                <a:ea typeface="+mj-ea"/>
                <a:cs typeface="Arial" pitchFamily="34" charset="0"/>
              </a:rPr>
              <a:t>Friday, 26 August 2016</a:t>
            </a:r>
          </a:p>
          <a:p>
            <a:pPr algn="ctr" fontAlgn="auto">
              <a:spcAft>
                <a:spcPts val="0"/>
              </a:spcAft>
              <a:defRPr/>
            </a:pPr>
            <a:endParaRPr lang="en-US" sz="3200" i="1" dirty="0" smtClean="0">
              <a:solidFill>
                <a:srgbClr val="FFCC00"/>
              </a:solidFill>
              <a:latin typeface="Arial" pitchFamily="34" charset="0"/>
              <a:ea typeface="+mj-ea"/>
              <a:cs typeface="Arial" pitchFamily="34" charset="0"/>
            </a:endParaRPr>
          </a:p>
          <a:p>
            <a:pPr algn="ctr" fontAlgn="auto">
              <a:spcAft>
                <a:spcPts val="0"/>
              </a:spcAft>
              <a:defRPr/>
            </a:pPr>
            <a:endParaRPr lang="en-US" sz="3200" i="1" dirty="0" smtClean="0">
              <a:solidFill>
                <a:srgbClr val="FFCC00"/>
              </a:solidFill>
              <a:effectLst/>
              <a:latin typeface="Arial" pitchFamily="34" charset="0"/>
              <a:ea typeface="+mj-ea"/>
              <a:cs typeface="Arial" pitchFamily="34" charset="0"/>
            </a:endParaRPr>
          </a:p>
          <a:p>
            <a:pPr algn="ctr" fontAlgn="auto">
              <a:spcAft>
                <a:spcPts val="0"/>
              </a:spcAft>
              <a:defRPr/>
            </a:pPr>
            <a:endParaRPr lang="en-US" sz="3200" dirty="0">
              <a:solidFill>
                <a:srgbClr val="FFCC00"/>
              </a:solidFill>
              <a:effectLst/>
              <a:latin typeface="Arial" pitchFamily="34" charset="0"/>
              <a:ea typeface="+mj-ea"/>
              <a:cs typeface="Arial" pitchFamily="34" charset="0"/>
            </a:endParaRPr>
          </a:p>
        </p:txBody>
      </p:sp>
      <p:pic>
        <p:nvPicPr>
          <p:cNvPr id="10244" name="Picture 1" descr="C:\Documents and Settings\LMolepo\Desktop\SAHSRC Logo GPrint\SAHRC Logo CMYK GP_Low res.jpg"/>
          <p:cNvPicPr>
            <a:picLocks noChangeAspect="1" noChangeArrowheads="1"/>
          </p:cNvPicPr>
          <p:nvPr/>
        </p:nvPicPr>
        <p:blipFill>
          <a:blip r:embed="rId4" cstate="print"/>
          <a:srcRect/>
          <a:stretch>
            <a:fillRect/>
          </a:stretch>
        </p:blipFill>
        <p:spPr bwMode="auto">
          <a:xfrm>
            <a:off x="3810000" y="457200"/>
            <a:ext cx="1371600" cy="190500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709"/>
            <a:ext cx="9144000" cy="1143000"/>
          </a:xfrm>
          <a:solidFill>
            <a:srgbClr val="800000"/>
          </a:solidFill>
        </p:spPr>
        <p:txBody>
          <a:bodyPr/>
          <a:lstStyle/>
          <a:p>
            <a:r>
              <a:rPr lang="en-ZA" dirty="0" smtClean="0">
                <a:solidFill>
                  <a:srgbClr val="FFCC00"/>
                </a:solidFill>
              </a:rPr>
              <a:t>Recommendations</a:t>
            </a:r>
            <a:endParaRPr lang="en-ZA" dirty="0">
              <a:solidFill>
                <a:srgbClr val="FFCC00"/>
              </a:solidFill>
            </a:endParaRPr>
          </a:p>
        </p:txBody>
      </p:sp>
      <p:sp>
        <p:nvSpPr>
          <p:cNvPr id="3" name="Content Placeholder 2"/>
          <p:cNvSpPr>
            <a:spLocks noGrp="1"/>
          </p:cNvSpPr>
          <p:nvPr>
            <p:ph idx="1"/>
          </p:nvPr>
        </p:nvSpPr>
        <p:spPr/>
        <p:txBody>
          <a:bodyPr>
            <a:normAutofit fontScale="62500" lnSpcReduction="20000"/>
          </a:bodyPr>
          <a:lstStyle/>
          <a:p>
            <a:pPr lvl="1" algn="just"/>
            <a:r>
              <a:rPr lang="en-US" b="1" dirty="0" smtClean="0">
                <a:latin typeface="Arial" panose="020B0604020202020204" pitchFamily="34" charset="0"/>
                <a:cs typeface="Arial" panose="020B0604020202020204" pitchFamily="34" charset="0"/>
              </a:rPr>
              <a:t>The police service needs to focus on developing additional policies to ensure that the Rural Safety Strategy is implemented successfully. The creation of an Agricultural Forum, with cooperation between all role players and stakeholders is needed to provide a platform for the farming community to discuss how to better police their lands.</a:t>
            </a:r>
          </a:p>
          <a:p>
            <a:pPr lvl="2" algn="just"/>
            <a:r>
              <a:rPr lang="en-US" b="1" dirty="0" smtClean="0">
                <a:latin typeface="Arial" panose="020B0604020202020204" pitchFamily="34" charset="0"/>
                <a:cs typeface="Arial" panose="020B0604020202020204" pitchFamily="34" charset="0"/>
              </a:rPr>
              <a:t>Farm Watches  should be incorporated into the Community Policing Forum.</a:t>
            </a:r>
          </a:p>
          <a:p>
            <a:pPr lvl="2" algn="just"/>
            <a:r>
              <a:rPr lang="en-US" b="1" dirty="0" smtClean="0">
                <a:latin typeface="Arial" panose="020B0604020202020204" pitchFamily="34" charset="0"/>
                <a:cs typeface="Arial" panose="020B0604020202020204" pitchFamily="34" charset="0"/>
              </a:rPr>
              <a:t>Farm owners need to allow government services access to their land more frequently.</a:t>
            </a:r>
          </a:p>
          <a:p>
            <a:pPr lvl="2" algn="just"/>
            <a:r>
              <a:rPr lang="en-US" b="1" dirty="0" smtClean="0">
                <a:latin typeface="Arial" panose="020B0604020202020204" pitchFamily="34" charset="0"/>
                <a:cs typeface="Arial" panose="020B0604020202020204" pitchFamily="34" charset="0"/>
              </a:rPr>
              <a:t>An evaluation of the </a:t>
            </a:r>
            <a:r>
              <a:rPr lang="en-US" b="1" dirty="0" err="1" smtClean="0">
                <a:latin typeface="Arial" panose="020B0604020202020204" pitchFamily="34" charset="0"/>
                <a:cs typeface="Arial" panose="020B0604020202020204" pitchFamily="34" charset="0"/>
              </a:rPr>
              <a:t>programme</a:t>
            </a:r>
            <a:r>
              <a:rPr lang="en-US" b="1" dirty="0" smtClean="0">
                <a:latin typeface="Arial" panose="020B0604020202020204" pitchFamily="34" charset="0"/>
                <a:cs typeface="Arial" panose="020B0604020202020204" pitchFamily="34" charset="0"/>
              </a:rPr>
              <a:t> to empower traditional leaders on safety and security in farming communities is needed.</a:t>
            </a:r>
          </a:p>
          <a:p>
            <a:pPr lvl="1" algn="just"/>
            <a:r>
              <a:rPr lang="en-US" b="1" dirty="0" smtClean="0">
                <a:latin typeface="Arial" panose="020B0604020202020204" pitchFamily="34" charset="0"/>
                <a:cs typeface="Arial" panose="020B0604020202020204" pitchFamily="34" charset="0"/>
              </a:rPr>
              <a:t>A special sub-committee to be established by the JCPS Cluster Priority Committee to develop an action plan to address the issues raised, to engage with the community, and also to monitor and evaluate the related activities of the departments.</a:t>
            </a:r>
          </a:p>
          <a:p>
            <a:pPr lvl="1" algn="just"/>
            <a:r>
              <a:rPr lang="en-US" b="1" dirty="0" smtClean="0">
                <a:latin typeface="Arial" panose="020B0604020202020204" pitchFamily="34" charset="0"/>
                <a:cs typeface="Arial" panose="020B0604020202020204" pitchFamily="34" charset="0"/>
              </a:rPr>
              <a:t>The SAJEI needs to provide sufficient detail as to how the court processes work, the improvement of the judicial system, and in particular how to address impunity in farming communities.</a:t>
            </a:r>
          </a:p>
          <a:p>
            <a:endParaRPr lang="en-ZA"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EA283B7-EB78-4D77-B428-AD302E083760}" type="slidenum">
              <a:rPr lang="en-US" smtClean="0"/>
              <a:pPr>
                <a:defRPr/>
              </a:pPr>
              <a:t>10</a:t>
            </a:fld>
            <a:endParaRPr lang="en-US"/>
          </a:p>
        </p:txBody>
      </p:sp>
      <p:pic>
        <p:nvPicPr>
          <p:cNvPr id="6" name="Picture 1" descr="C:\Documents and Settings\LMolepo\Desktop\SAHSRC Logo GPrint\SAHRC Logo CMYK GP_Low res.jpg"/>
          <p:cNvPicPr>
            <a:picLocks noChangeAspect="1" noChangeArrowheads="1"/>
          </p:cNvPicPr>
          <p:nvPr/>
        </p:nvPicPr>
        <p:blipFill>
          <a:blip r:embed="rId2" cstate="print"/>
          <a:srcRect/>
          <a:stretch>
            <a:fillRect/>
          </a:stretch>
        </p:blipFill>
        <p:spPr bwMode="auto">
          <a:xfrm>
            <a:off x="8305800" y="0"/>
            <a:ext cx="838200" cy="11430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800000"/>
          </a:solidFill>
        </p:spPr>
        <p:txBody>
          <a:bodyPr>
            <a:normAutofit/>
          </a:bodyPr>
          <a:lstStyle/>
          <a:p>
            <a:r>
              <a:rPr lang="en-US" sz="2200" dirty="0">
                <a:solidFill>
                  <a:srgbClr val="FFCC00"/>
                </a:solidFill>
                <a:latin typeface="Arial" panose="020B0604020202020204" pitchFamily="34" charset="0"/>
                <a:cs typeface="Arial" panose="020B0604020202020204" pitchFamily="34" charset="0"/>
              </a:rPr>
              <a:t>SAHRC National Investigative Hearing into the Safety and </a:t>
            </a:r>
            <a:br>
              <a:rPr lang="en-US" sz="2200" dirty="0">
                <a:solidFill>
                  <a:srgbClr val="FFCC00"/>
                </a:solidFill>
                <a:latin typeface="Arial" panose="020B0604020202020204" pitchFamily="34" charset="0"/>
                <a:cs typeface="Arial" panose="020B0604020202020204" pitchFamily="34" charset="0"/>
              </a:rPr>
            </a:br>
            <a:r>
              <a:rPr lang="en-US" sz="2200" dirty="0">
                <a:solidFill>
                  <a:srgbClr val="FFCC00"/>
                </a:solidFill>
                <a:latin typeface="Arial" panose="020B0604020202020204" pitchFamily="34" charset="0"/>
                <a:cs typeface="Arial" panose="020B0604020202020204" pitchFamily="34" charset="0"/>
              </a:rPr>
              <a:t>Security Challenges in Farming Communities </a:t>
            </a:r>
            <a:r>
              <a:rPr lang="en-US" sz="2200" dirty="0" smtClean="0">
                <a:solidFill>
                  <a:srgbClr val="FFCC00"/>
                </a:solidFill>
                <a:latin typeface="Arial" panose="020B0604020202020204" pitchFamily="34" charset="0"/>
                <a:cs typeface="Arial" panose="020B0604020202020204" pitchFamily="34" charset="0"/>
              </a:rPr>
              <a:t>(4)</a:t>
            </a:r>
            <a:endParaRPr lang="en-US" sz="2200" dirty="0"/>
          </a:p>
        </p:txBody>
      </p:sp>
      <p:sp>
        <p:nvSpPr>
          <p:cNvPr id="3" name="Content Placeholder 2"/>
          <p:cNvSpPr>
            <a:spLocks noGrp="1"/>
          </p:cNvSpPr>
          <p:nvPr>
            <p:ph idx="1"/>
          </p:nvPr>
        </p:nvSpPr>
        <p:spPr>
          <a:xfrm>
            <a:off x="76200" y="1295400"/>
            <a:ext cx="8991600" cy="5426075"/>
          </a:xfrm>
        </p:spPr>
        <p:txBody>
          <a:bodyPr>
            <a:normAutofit/>
          </a:bodyPr>
          <a:lstStyle/>
          <a:p>
            <a:pPr algn="just"/>
            <a:r>
              <a:rPr lang="en-US" dirty="0" smtClean="0">
                <a:latin typeface="Arial" panose="020B0604020202020204" pitchFamily="34" charset="0"/>
                <a:cs typeface="Arial" panose="020B0604020202020204" pitchFamily="34" charset="0"/>
              </a:rPr>
              <a:t>Follow up</a:t>
            </a:r>
          </a:p>
          <a:p>
            <a:pPr lvl="1" algn="just"/>
            <a:r>
              <a:rPr lang="en-US" dirty="0" smtClean="0">
                <a:latin typeface="Arial" panose="020B0604020202020204" pitchFamily="34" charset="0"/>
                <a:cs typeface="Arial" panose="020B0604020202020204" pitchFamily="34" charset="0"/>
              </a:rPr>
              <a:t>In August 2015, the report for the hearing was launched</a:t>
            </a:r>
          </a:p>
          <a:p>
            <a:pPr lvl="1" algn="just"/>
            <a:r>
              <a:rPr lang="en-US" dirty="0" smtClean="0">
                <a:latin typeface="Arial" panose="020B0604020202020204" pitchFamily="34" charset="0"/>
                <a:cs typeface="Arial" panose="020B0604020202020204" pitchFamily="34" charset="0"/>
              </a:rPr>
              <a:t>In June 2016, the </a:t>
            </a:r>
            <a:r>
              <a:rPr lang="en-US" dirty="0">
                <a:latin typeface="Arial" panose="020B0604020202020204" pitchFamily="34" charset="0"/>
                <a:cs typeface="Arial" panose="020B0604020202020204" pitchFamily="34" charset="0"/>
              </a:rPr>
              <a:t>SAHRC </a:t>
            </a:r>
            <a:r>
              <a:rPr lang="en-US" dirty="0" smtClean="0">
                <a:latin typeface="Arial" panose="020B0604020202020204" pitchFamily="34" charset="0"/>
                <a:cs typeface="Arial" panose="020B0604020202020204" pitchFamily="34" charset="0"/>
              </a:rPr>
              <a:t>presented at the roundtable </a:t>
            </a:r>
            <a:r>
              <a:rPr lang="en-US" dirty="0">
                <a:latin typeface="Arial" panose="020B0604020202020204" pitchFamily="34" charset="0"/>
                <a:cs typeface="Arial" panose="020B0604020202020204" pitchFamily="34" charset="0"/>
              </a:rPr>
              <a:t>discussion between </a:t>
            </a:r>
            <a:r>
              <a:rPr lang="en-US" dirty="0" smtClean="0">
                <a:latin typeface="Arial" panose="020B0604020202020204" pitchFamily="34" charset="0"/>
                <a:cs typeface="Arial" panose="020B0604020202020204" pitchFamily="34" charset="0"/>
              </a:rPr>
              <a:t>the Minister </a:t>
            </a:r>
            <a:r>
              <a:rPr lang="en-US" dirty="0">
                <a:latin typeface="Arial" panose="020B0604020202020204" pitchFamily="34" charset="0"/>
                <a:cs typeface="Arial" panose="020B0604020202020204" pitchFamily="34" charset="0"/>
              </a:rPr>
              <a:t>of Agriculture, Forestry </a:t>
            </a:r>
            <a:r>
              <a:rPr lang="en-US" dirty="0" smtClean="0">
                <a:latin typeface="Arial" panose="020B0604020202020204" pitchFamily="34" charset="0"/>
                <a:cs typeface="Arial" panose="020B0604020202020204" pitchFamily="34" charset="0"/>
              </a:rPr>
              <a:t>and Fisheries </a:t>
            </a:r>
            <a:r>
              <a:rPr lang="en-US" dirty="0">
                <a:latin typeface="Arial" panose="020B0604020202020204" pitchFamily="34" charset="0"/>
                <a:cs typeface="Arial" panose="020B0604020202020204" pitchFamily="34" charset="0"/>
              </a:rPr>
              <a:t>and the stakeholders </a:t>
            </a:r>
            <a:r>
              <a:rPr lang="en-US" dirty="0" smtClean="0">
                <a:latin typeface="Arial" panose="020B0604020202020204" pitchFamily="34" charset="0"/>
                <a:cs typeface="Arial" panose="020B0604020202020204" pitchFamily="34" charset="0"/>
              </a:rPr>
              <a:t>on farm </a:t>
            </a:r>
            <a:r>
              <a:rPr lang="en-US" dirty="0">
                <a:latin typeface="Arial" panose="020B0604020202020204" pitchFamily="34" charset="0"/>
                <a:cs typeface="Arial" panose="020B0604020202020204" pitchFamily="34" charset="0"/>
              </a:rPr>
              <a:t>killings and </a:t>
            </a:r>
            <a:r>
              <a:rPr lang="en-US" dirty="0" smtClean="0">
                <a:latin typeface="Arial" panose="020B0604020202020204" pitchFamily="34" charset="0"/>
                <a:cs typeface="Arial" panose="020B0604020202020204" pitchFamily="34" charset="0"/>
              </a:rPr>
              <a:t>murders</a:t>
            </a:r>
          </a:p>
          <a:p>
            <a:pPr lvl="2" algn="just"/>
            <a:r>
              <a:rPr lang="en-US" dirty="0" smtClean="0">
                <a:latin typeface="Arial" panose="020B0604020202020204" pitchFamily="34" charset="0"/>
                <a:cs typeface="Arial" panose="020B0604020202020204" pitchFamily="34" charset="0"/>
              </a:rPr>
              <a:t>A presentation was conducted on the SAHRC farm report. </a:t>
            </a:r>
          </a:p>
          <a:p>
            <a:pPr lvl="2" algn="just"/>
            <a:r>
              <a:rPr lang="en-US" dirty="0" smtClean="0">
                <a:latin typeface="Arial" panose="020B0604020202020204" pitchFamily="34" charset="0"/>
                <a:cs typeface="Arial" panose="020B0604020202020204" pitchFamily="34" charset="0"/>
              </a:rPr>
              <a:t>At the discussions the Department of Justice and Constitutional Development and other stakeholders used the SAHRC report in their presentations. </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fld id="{8EA283B7-EB78-4D77-B428-AD302E083760}" type="slidenum">
              <a:rPr lang="en-US" smtClean="0"/>
              <a:pPr>
                <a:defRPr/>
              </a:pPr>
              <a:t>11</a:t>
            </a:fld>
            <a:endParaRPr lang="en-US" dirty="0"/>
          </a:p>
        </p:txBody>
      </p:sp>
      <p:pic>
        <p:nvPicPr>
          <p:cNvPr id="6" name="Picture 1" descr="C:\Documents and Settings\LMolepo\Desktop\SAHSRC Logo GPrint\SAHRC Logo CMYK GP_Low res.jpg"/>
          <p:cNvPicPr>
            <a:picLocks noChangeAspect="1" noChangeArrowheads="1"/>
          </p:cNvPicPr>
          <p:nvPr/>
        </p:nvPicPr>
        <p:blipFill>
          <a:blip r:embed="rId2" cstate="print"/>
          <a:srcRect/>
          <a:stretch>
            <a:fillRect/>
          </a:stretch>
        </p:blipFill>
        <p:spPr bwMode="auto">
          <a:xfrm>
            <a:off x="8305800" y="0"/>
            <a:ext cx="838200" cy="1143000"/>
          </a:xfrm>
          <a:prstGeom prst="rect">
            <a:avLst/>
          </a:prstGeom>
          <a:noFill/>
          <a:ln w="9525">
            <a:noFill/>
            <a:miter lim="800000"/>
            <a:headEnd/>
            <a:tailEnd/>
          </a:ln>
        </p:spPr>
      </p:pic>
    </p:spTree>
    <p:extLst>
      <p:ext uri="{BB962C8B-B14F-4D97-AF65-F5344CB8AC3E}">
        <p14:creationId xmlns:p14="http://schemas.microsoft.com/office/powerpoint/2010/main" xmlns="" val="2439583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865"/>
            <a:ext cx="9144000" cy="1143000"/>
          </a:xfrm>
          <a:solidFill>
            <a:srgbClr val="800000"/>
          </a:solidFill>
        </p:spPr>
        <p:txBody>
          <a:bodyPr/>
          <a:lstStyle/>
          <a:p>
            <a:r>
              <a:rPr lang="en-ZA" dirty="0" smtClean="0">
                <a:solidFill>
                  <a:srgbClr val="FFCC00"/>
                </a:solidFill>
              </a:rPr>
              <a:t>Human Rights Conclusions</a:t>
            </a:r>
            <a:endParaRPr lang="en-ZA" dirty="0">
              <a:solidFill>
                <a:srgbClr val="FFCC00"/>
              </a:solidFill>
            </a:endParaRPr>
          </a:p>
        </p:txBody>
      </p:sp>
      <p:sp>
        <p:nvSpPr>
          <p:cNvPr id="3" name="Content Placeholder 2"/>
          <p:cNvSpPr>
            <a:spLocks noGrp="1"/>
          </p:cNvSpPr>
          <p:nvPr>
            <p:ph idx="1"/>
          </p:nvPr>
        </p:nvSpPr>
        <p:spPr/>
        <p:txBody>
          <a:bodyPr>
            <a:normAutofit fontScale="92500" lnSpcReduction="10000"/>
          </a:bodyPr>
          <a:lstStyle/>
          <a:p>
            <a:r>
              <a:rPr lang="en-ZA" dirty="0" smtClean="0"/>
              <a:t>This is clearly a matter of human rights and the rights of farmers, farm workers and the farming community in general.</a:t>
            </a:r>
          </a:p>
          <a:p>
            <a:r>
              <a:rPr lang="en-ZA" dirty="0" smtClean="0"/>
              <a:t>SA Constitution: “South Africa belongs to all who live in it, united in our diversity.”</a:t>
            </a:r>
          </a:p>
          <a:p>
            <a:r>
              <a:rPr lang="en-ZA" dirty="0" smtClean="0"/>
              <a:t>Art 7(1): </a:t>
            </a:r>
            <a:r>
              <a:rPr lang="en-ZA" sz="2800" dirty="0" smtClean="0"/>
              <a:t>“ This Bill of Rights is a cornerstone of democracy in our country and affirms the democratic values of human dignity, equality and freedom.</a:t>
            </a:r>
          </a:p>
          <a:p>
            <a:pPr>
              <a:buNone/>
            </a:pPr>
            <a:r>
              <a:rPr lang="en-ZA" sz="2800" dirty="0" smtClean="0"/>
              <a:t>		(2) The State must respect, protect, promote and </a:t>
            </a:r>
            <a:r>
              <a:rPr lang="en-ZA" sz="2800" dirty="0" err="1" smtClean="0"/>
              <a:t>fulfill</a:t>
            </a:r>
            <a:r>
              <a:rPr lang="en-ZA" sz="2800" dirty="0" smtClean="0"/>
              <a:t> the rights in the Bill of Rights.”</a:t>
            </a:r>
            <a:endParaRPr lang="en-ZA" sz="2800"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EA283B7-EB78-4D77-B428-AD302E083760}" type="slidenum">
              <a:rPr lang="en-US" smtClean="0"/>
              <a:pPr>
                <a:defRPr/>
              </a:pPr>
              <a:t>12</a:t>
            </a:fld>
            <a:endParaRPr lang="en-US"/>
          </a:p>
        </p:txBody>
      </p:sp>
      <p:pic>
        <p:nvPicPr>
          <p:cNvPr id="6" name="Picture 1" descr="C:\Documents and Settings\LMolepo\Desktop\SAHSRC Logo GPrint\SAHRC Logo CMYK GP_Low res.jpg"/>
          <p:cNvPicPr>
            <a:picLocks noChangeAspect="1" noChangeArrowheads="1"/>
          </p:cNvPicPr>
          <p:nvPr/>
        </p:nvPicPr>
        <p:blipFill>
          <a:blip r:embed="rId2" cstate="print"/>
          <a:srcRect/>
          <a:stretch>
            <a:fillRect/>
          </a:stretch>
        </p:blipFill>
        <p:spPr bwMode="auto">
          <a:xfrm>
            <a:off x="8305800" y="0"/>
            <a:ext cx="838200" cy="11430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865"/>
            <a:ext cx="9144000" cy="1143000"/>
          </a:xfrm>
          <a:solidFill>
            <a:srgbClr val="800000"/>
          </a:solidFill>
        </p:spPr>
        <p:txBody>
          <a:bodyPr/>
          <a:lstStyle/>
          <a:p>
            <a:r>
              <a:rPr lang="en-ZA" dirty="0" smtClean="0">
                <a:solidFill>
                  <a:srgbClr val="FFCC00"/>
                </a:solidFill>
              </a:rPr>
              <a:t>Human Rights Conclusions</a:t>
            </a:r>
            <a:endParaRPr lang="en-ZA" dirty="0">
              <a:solidFill>
                <a:srgbClr val="FFCC00"/>
              </a:solidFill>
            </a:endParaRPr>
          </a:p>
        </p:txBody>
      </p:sp>
      <p:sp>
        <p:nvSpPr>
          <p:cNvPr id="3" name="Content Placeholder 2"/>
          <p:cNvSpPr>
            <a:spLocks noGrp="1"/>
          </p:cNvSpPr>
          <p:nvPr>
            <p:ph idx="1"/>
          </p:nvPr>
        </p:nvSpPr>
        <p:spPr/>
        <p:txBody>
          <a:bodyPr/>
          <a:lstStyle/>
          <a:p>
            <a:r>
              <a:rPr lang="en-ZA" dirty="0" smtClean="0"/>
              <a:t>The rights concerned are the fundamental human right to life and the fundamental human right to food.</a:t>
            </a:r>
          </a:p>
          <a:p>
            <a:r>
              <a:rPr lang="en-ZA" dirty="0" smtClean="0"/>
              <a:t>When we observe the brutality of the killings it is clear that there is no respect for life and that perpetrators operate with impunity.</a:t>
            </a:r>
          </a:p>
          <a:p>
            <a:r>
              <a:rPr lang="en-ZA" dirty="0" smtClean="0"/>
              <a:t>The criminal justice system does not appear to provide any deterrent.</a:t>
            </a:r>
            <a:endParaRPr lang="en-ZA"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EA283B7-EB78-4D77-B428-AD302E083760}" type="slidenum">
              <a:rPr lang="en-US" smtClean="0"/>
              <a:pPr>
                <a:defRPr/>
              </a:pPr>
              <a:t>13</a:t>
            </a:fld>
            <a:endParaRPr lang="en-US"/>
          </a:p>
        </p:txBody>
      </p:sp>
      <p:pic>
        <p:nvPicPr>
          <p:cNvPr id="6" name="Picture 1" descr="C:\Documents and Settings\LMolepo\Desktop\SAHSRC Logo GPrint\SAHRC Logo CMYK GP_Low res.jpg"/>
          <p:cNvPicPr>
            <a:picLocks noChangeAspect="1" noChangeArrowheads="1"/>
          </p:cNvPicPr>
          <p:nvPr/>
        </p:nvPicPr>
        <p:blipFill>
          <a:blip r:embed="rId2" cstate="print"/>
          <a:srcRect/>
          <a:stretch>
            <a:fillRect/>
          </a:stretch>
        </p:blipFill>
        <p:spPr bwMode="auto">
          <a:xfrm>
            <a:off x="8305800" y="0"/>
            <a:ext cx="838200" cy="11430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616"/>
            <a:ext cx="9144000" cy="1143000"/>
          </a:xfrm>
          <a:solidFill>
            <a:srgbClr val="800000"/>
          </a:solidFill>
        </p:spPr>
        <p:txBody>
          <a:bodyPr/>
          <a:lstStyle/>
          <a:p>
            <a:r>
              <a:rPr lang="en-ZA" dirty="0" smtClean="0">
                <a:solidFill>
                  <a:srgbClr val="FFCC00"/>
                </a:solidFill>
              </a:rPr>
              <a:t>Human Rights Conclusions</a:t>
            </a:r>
            <a:endParaRPr lang="en-ZA" dirty="0">
              <a:solidFill>
                <a:srgbClr val="FFCC00"/>
              </a:solidFill>
            </a:endParaRPr>
          </a:p>
        </p:txBody>
      </p:sp>
      <p:sp>
        <p:nvSpPr>
          <p:cNvPr id="3" name="Content Placeholder 2"/>
          <p:cNvSpPr>
            <a:spLocks noGrp="1"/>
          </p:cNvSpPr>
          <p:nvPr>
            <p:ph idx="1"/>
          </p:nvPr>
        </p:nvSpPr>
        <p:spPr/>
        <p:txBody>
          <a:bodyPr>
            <a:normAutofit fontScale="92500" lnSpcReduction="20000"/>
          </a:bodyPr>
          <a:lstStyle/>
          <a:p>
            <a:r>
              <a:rPr lang="en-ZA" dirty="0" smtClean="0"/>
              <a:t>The  value of agriculture in our social and economic environment is not understood and acknowledged.</a:t>
            </a:r>
          </a:p>
          <a:p>
            <a:r>
              <a:rPr lang="en-ZA" dirty="0" smtClean="0"/>
              <a:t>Instead evidence presented indicates how farms are perceived as soft targets where easy money can be obtained with relative ease.</a:t>
            </a:r>
          </a:p>
          <a:p>
            <a:r>
              <a:rPr lang="en-ZA" dirty="0" smtClean="0"/>
              <a:t>The perception that this only relate to white farmers is not true as black farmers are equally affected. (Cf. evidence from The National African Farmers Union of SA; The African Farmers Association of SA.).</a:t>
            </a:r>
            <a:endParaRPr lang="en-ZA"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EA283B7-EB78-4D77-B428-AD302E083760}" type="slidenum">
              <a:rPr lang="en-US" smtClean="0"/>
              <a:pPr>
                <a:defRPr/>
              </a:pPr>
              <a:t>14</a:t>
            </a:fld>
            <a:endParaRPr lang="en-US"/>
          </a:p>
        </p:txBody>
      </p:sp>
      <p:pic>
        <p:nvPicPr>
          <p:cNvPr id="6" name="Picture 1" descr="C:\Documents and Settings\LMolepo\Desktop\SAHSRC Logo GPrint\SAHRC Logo CMYK GP_Low res.jpg"/>
          <p:cNvPicPr>
            <a:picLocks noChangeAspect="1" noChangeArrowheads="1"/>
          </p:cNvPicPr>
          <p:nvPr/>
        </p:nvPicPr>
        <p:blipFill>
          <a:blip r:embed="rId2" cstate="print"/>
          <a:srcRect/>
          <a:stretch>
            <a:fillRect/>
          </a:stretch>
        </p:blipFill>
        <p:spPr bwMode="auto">
          <a:xfrm>
            <a:off x="8305800" y="0"/>
            <a:ext cx="838200" cy="11430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616"/>
            <a:ext cx="9144000" cy="1143000"/>
          </a:xfrm>
          <a:solidFill>
            <a:srgbClr val="800000"/>
          </a:solidFill>
        </p:spPr>
        <p:txBody>
          <a:bodyPr/>
          <a:lstStyle/>
          <a:p>
            <a:r>
              <a:rPr lang="en-ZA" dirty="0" smtClean="0">
                <a:solidFill>
                  <a:srgbClr val="FFCC00"/>
                </a:solidFill>
              </a:rPr>
              <a:t>Human Rights Conclusions</a:t>
            </a:r>
            <a:endParaRPr lang="en-ZA" dirty="0">
              <a:solidFill>
                <a:srgbClr val="FFCC00"/>
              </a:solidFill>
            </a:endParaRPr>
          </a:p>
        </p:txBody>
      </p:sp>
      <p:sp>
        <p:nvSpPr>
          <p:cNvPr id="3" name="Content Placeholder 2"/>
          <p:cNvSpPr>
            <a:spLocks noGrp="1"/>
          </p:cNvSpPr>
          <p:nvPr>
            <p:ph idx="1"/>
          </p:nvPr>
        </p:nvSpPr>
        <p:spPr/>
        <p:txBody>
          <a:bodyPr/>
          <a:lstStyle/>
          <a:p>
            <a:r>
              <a:rPr lang="en-ZA" dirty="0" smtClean="0"/>
              <a:t>The SAPS submission was led by the National Commissioner </a:t>
            </a:r>
            <a:r>
              <a:rPr lang="en-ZA" dirty="0" err="1" smtClean="0"/>
              <a:t>Phiyega</a:t>
            </a:r>
            <a:r>
              <a:rPr lang="en-ZA" dirty="0" smtClean="0"/>
              <a:t> at the time. The SAPS’ commitment to deal with this situation on farms is commendable. </a:t>
            </a:r>
          </a:p>
          <a:p>
            <a:r>
              <a:rPr lang="en-ZA" dirty="0" smtClean="0"/>
              <a:t>The HRC looks forward to working with the new National Commissioner and his Back to Basics Programme.</a:t>
            </a:r>
            <a:endParaRPr lang="en-ZA"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EA283B7-EB78-4D77-B428-AD302E083760}" type="slidenum">
              <a:rPr lang="en-US" smtClean="0"/>
              <a:pPr>
                <a:defRPr/>
              </a:pPr>
              <a:t>15</a:t>
            </a:fld>
            <a:endParaRPr lang="en-US"/>
          </a:p>
        </p:txBody>
      </p:sp>
      <p:pic>
        <p:nvPicPr>
          <p:cNvPr id="6" name="Picture 1" descr="C:\Documents and Settings\LMolepo\Desktop\SAHSRC Logo GPrint\SAHRC Logo CMYK GP_Low res.jpg"/>
          <p:cNvPicPr>
            <a:picLocks noChangeAspect="1" noChangeArrowheads="1"/>
          </p:cNvPicPr>
          <p:nvPr/>
        </p:nvPicPr>
        <p:blipFill>
          <a:blip r:embed="rId2" cstate="print"/>
          <a:srcRect/>
          <a:stretch>
            <a:fillRect/>
          </a:stretch>
        </p:blipFill>
        <p:spPr bwMode="auto">
          <a:xfrm>
            <a:off x="8305800" y="0"/>
            <a:ext cx="838200" cy="1143000"/>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740"/>
            <a:ext cx="9144000" cy="1143000"/>
          </a:xfrm>
          <a:solidFill>
            <a:srgbClr val="800000"/>
          </a:solidFill>
        </p:spPr>
        <p:txBody>
          <a:bodyPr/>
          <a:lstStyle/>
          <a:p>
            <a:r>
              <a:rPr lang="en-ZA" dirty="0" smtClean="0">
                <a:solidFill>
                  <a:srgbClr val="FFCC00"/>
                </a:solidFill>
              </a:rPr>
              <a:t>Human Rights Conclusions</a:t>
            </a:r>
            <a:endParaRPr lang="en-ZA" dirty="0">
              <a:solidFill>
                <a:srgbClr val="FFCC00"/>
              </a:solidFill>
            </a:endParaRPr>
          </a:p>
        </p:txBody>
      </p:sp>
      <p:sp>
        <p:nvSpPr>
          <p:cNvPr id="3" name="Content Placeholder 2"/>
          <p:cNvSpPr>
            <a:spLocks noGrp="1"/>
          </p:cNvSpPr>
          <p:nvPr>
            <p:ph idx="1"/>
          </p:nvPr>
        </p:nvSpPr>
        <p:spPr/>
        <p:txBody>
          <a:bodyPr>
            <a:normAutofit fontScale="92500" lnSpcReduction="20000"/>
          </a:bodyPr>
          <a:lstStyle/>
          <a:p>
            <a:r>
              <a:rPr lang="en-ZA" dirty="0" smtClean="0"/>
              <a:t>President Mandela at the Summit on Rural Safety and Security 1998:</a:t>
            </a:r>
          </a:p>
          <a:p>
            <a:r>
              <a:rPr lang="en-ZA" sz="2400" dirty="0" smtClean="0"/>
              <a:t>“Beyond the immediate human suffering lack of security and stability in our rural and farming community causes serious disruption to our economy. It threatens to bring reduced growth or production, loss of wages and profits and in time unemployment. It brings the spectre of deepening poverty, and potential social instability and upheaval.”</a:t>
            </a:r>
          </a:p>
          <a:p>
            <a:r>
              <a:rPr lang="en-ZA" dirty="0" smtClean="0"/>
              <a:t>We would like to encourage political leadership to come out more on the protection and promotion of fundamental human rights like President Mandela did here.</a:t>
            </a:r>
            <a:endParaRPr lang="en-ZA"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EA283B7-EB78-4D77-B428-AD302E083760}" type="slidenum">
              <a:rPr lang="en-US" smtClean="0"/>
              <a:pPr>
                <a:defRPr/>
              </a:pPr>
              <a:t>16</a:t>
            </a:fld>
            <a:endParaRPr lang="en-US"/>
          </a:p>
        </p:txBody>
      </p:sp>
      <p:pic>
        <p:nvPicPr>
          <p:cNvPr id="6" name="Picture 1" descr="C:\Documents and Settings\LMolepo\Desktop\SAHSRC Logo GPrint\SAHRC Logo CMYK GP_Low res.jpg"/>
          <p:cNvPicPr>
            <a:picLocks noChangeAspect="1" noChangeArrowheads="1"/>
          </p:cNvPicPr>
          <p:nvPr/>
        </p:nvPicPr>
        <p:blipFill>
          <a:blip r:embed="rId2" cstate="print"/>
          <a:srcRect/>
          <a:stretch>
            <a:fillRect/>
          </a:stretch>
        </p:blipFill>
        <p:spPr bwMode="auto">
          <a:xfrm>
            <a:off x="8305800" y="0"/>
            <a:ext cx="838200" cy="11430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800000"/>
          </a:solidFill>
        </p:spPr>
        <p:txBody>
          <a:bodyPr>
            <a:normAutofit/>
          </a:bodyPr>
          <a:lstStyle/>
          <a:p>
            <a:r>
              <a:rPr lang="en-US" sz="3200" dirty="0" smtClean="0"/>
              <a:t>Law Enforcement and Human Rights</a:t>
            </a:r>
            <a:endParaRPr lang="en-US" sz="3200" dirty="0"/>
          </a:p>
        </p:txBody>
      </p:sp>
      <p:sp>
        <p:nvSpPr>
          <p:cNvPr id="3" name="Content Placeholder 2"/>
          <p:cNvSpPr>
            <a:spLocks noGrp="1"/>
          </p:cNvSpPr>
          <p:nvPr>
            <p:ph idx="1"/>
          </p:nvPr>
        </p:nvSpPr>
        <p:spPr>
          <a:xfrm>
            <a:off x="76200" y="1295400"/>
            <a:ext cx="8991600" cy="5426075"/>
          </a:xfrm>
        </p:spPr>
        <p:txBody>
          <a:bodyPr>
            <a:normAutofit/>
          </a:bodyPr>
          <a:lstStyle/>
          <a:p>
            <a:pPr marL="0" indent="0" algn="ctr">
              <a:buNone/>
            </a:pPr>
            <a:endParaRPr lang="en-US" dirty="0" smtClean="0">
              <a:latin typeface="Arial" panose="020B0604020202020204" pitchFamily="34" charset="0"/>
              <a:cs typeface="Arial" panose="020B0604020202020204" pitchFamily="34" charset="0"/>
            </a:endParaRPr>
          </a:p>
          <a:p>
            <a:pPr marL="0" indent="0" algn="ctr">
              <a:buNone/>
            </a:pPr>
            <a:endParaRPr lang="en-US" dirty="0">
              <a:latin typeface="Arial" panose="020B0604020202020204" pitchFamily="34" charset="0"/>
              <a:cs typeface="Arial" panose="020B0604020202020204" pitchFamily="34" charset="0"/>
            </a:endParaRPr>
          </a:p>
          <a:p>
            <a:pPr marL="0" indent="0" algn="ctr">
              <a:buNone/>
            </a:pPr>
            <a:endParaRPr lang="en-US" dirty="0" smtClean="0">
              <a:latin typeface="Arial" panose="020B0604020202020204" pitchFamily="34" charset="0"/>
              <a:cs typeface="Arial" panose="020B0604020202020204" pitchFamily="34" charset="0"/>
            </a:endParaRPr>
          </a:p>
          <a:p>
            <a:pPr marL="0" indent="0" algn="ctr">
              <a:buNone/>
            </a:pPr>
            <a:endParaRPr lang="en-US" dirty="0">
              <a:latin typeface="Arial" panose="020B0604020202020204" pitchFamily="34" charset="0"/>
              <a:cs typeface="Arial" panose="020B0604020202020204" pitchFamily="34" charset="0"/>
            </a:endParaRPr>
          </a:p>
          <a:p>
            <a:pPr marL="0" indent="0" algn="ctr">
              <a:buNone/>
            </a:pPr>
            <a:r>
              <a:rPr lang="en-US" b="1" dirty="0" smtClean="0">
                <a:latin typeface="Arial" panose="020B0604020202020204" pitchFamily="34" charset="0"/>
                <a:cs typeface="Arial" panose="020B0604020202020204" pitchFamily="34" charset="0"/>
              </a:rPr>
              <a:t>Policing </a:t>
            </a:r>
            <a:r>
              <a:rPr lang="en-US" b="1" dirty="0">
                <a:latin typeface="Arial" panose="020B0604020202020204" pitchFamily="34" charset="0"/>
                <a:cs typeface="Arial" panose="020B0604020202020204" pitchFamily="34" charset="0"/>
              </a:rPr>
              <a:t>and Human Rights</a:t>
            </a:r>
          </a:p>
          <a:p>
            <a:pPr marL="0" indent="0" algn="just">
              <a:buNone/>
            </a:pP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fld id="{8EA283B7-EB78-4D77-B428-AD302E083760}" type="slidenum">
              <a:rPr lang="en-US" smtClean="0"/>
              <a:pPr>
                <a:defRPr/>
              </a:pPr>
              <a:t>17</a:t>
            </a:fld>
            <a:endParaRPr lang="en-US" dirty="0"/>
          </a:p>
        </p:txBody>
      </p:sp>
      <p:pic>
        <p:nvPicPr>
          <p:cNvPr id="6" name="Picture 1" descr="C:\Documents and Settings\LMolepo\Desktop\SAHSRC Logo GPrint\SAHRC Logo CMYK GP_Low res.jpg"/>
          <p:cNvPicPr>
            <a:picLocks noChangeAspect="1" noChangeArrowheads="1"/>
          </p:cNvPicPr>
          <p:nvPr/>
        </p:nvPicPr>
        <p:blipFill>
          <a:blip r:embed="rId2" cstate="print"/>
          <a:srcRect/>
          <a:stretch>
            <a:fillRect/>
          </a:stretch>
        </p:blipFill>
        <p:spPr bwMode="auto">
          <a:xfrm>
            <a:off x="8305800" y="0"/>
            <a:ext cx="838200" cy="1143000"/>
          </a:xfrm>
          <a:prstGeom prst="rect">
            <a:avLst/>
          </a:prstGeom>
          <a:noFill/>
          <a:ln w="9525">
            <a:noFill/>
            <a:miter lim="800000"/>
            <a:headEnd/>
            <a:tailEnd/>
          </a:ln>
        </p:spPr>
      </p:pic>
    </p:spTree>
    <p:extLst>
      <p:ext uri="{BB962C8B-B14F-4D97-AF65-F5344CB8AC3E}">
        <p14:creationId xmlns:p14="http://schemas.microsoft.com/office/powerpoint/2010/main" xmlns="" val="37768068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800000"/>
          </a:solidFill>
        </p:spPr>
        <p:txBody>
          <a:bodyPr>
            <a:normAutofit/>
          </a:bodyPr>
          <a:lstStyle/>
          <a:p>
            <a:r>
              <a:rPr lang="en-US" sz="2200" dirty="0" smtClean="0">
                <a:solidFill>
                  <a:srgbClr val="FFCC00"/>
                </a:solidFill>
                <a:latin typeface="Arial" panose="020B0604020202020204" pitchFamily="34" charset="0"/>
                <a:cs typeface="Arial" panose="020B0604020202020204" pitchFamily="34" charset="0"/>
              </a:rPr>
              <a:t>Human Rights and Policing (1)</a:t>
            </a:r>
            <a:endParaRPr lang="en-US" sz="2200" dirty="0"/>
          </a:p>
        </p:txBody>
      </p:sp>
      <p:sp>
        <p:nvSpPr>
          <p:cNvPr id="3" name="Content Placeholder 2"/>
          <p:cNvSpPr>
            <a:spLocks noGrp="1"/>
          </p:cNvSpPr>
          <p:nvPr>
            <p:ph idx="1"/>
          </p:nvPr>
        </p:nvSpPr>
        <p:spPr>
          <a:xfrm>
            <a:off x="76200" y="1295400"/>
            <a:ext cx="8991600" cy="5426075"/>
          </a:xfrm>
        </p:spPr>
        <p:txBody>
          <a:bodyPr>
            <a:normAutofit fontScale="85000" lnSpcReduction="10000"/>
          </a:bodyPr>
          <a:lstStyle/>
          <a:p>
            <a:pPr algn="just"/>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policing tight rope of human rights promotion and respect  </a:t>
            </a:r>
            <a:r>
              <a:rPr lang="en-US" dirty="0" smtClean="0">
                <a:latin typeface="Arial" panose="020B0604020202020204" pitchFamily="34" charset="0"/>
                <a:cs typeface="Arial" panose="020B0604020202020204" pitchFamily="34" charset="0"/>
              </a:rPr>
              <a:t>and human </a:t>
            </a:r>
            <a:r>
              <a:rPr lang="en-US" dirty="0">
                <a:latin typeface="Arial" panose="020B0604020202020204" pitchFamily="34" charset="0"/>
                <a:cs typeface="Arial" panose="020B0604020202020204" pitchFamily="34" charset="0"/>
              </a:rPr>
              <a:t>rights infringement.</a:t>
            </a:r>
          </a:p>
          <a:p>
            <a:pPr algn="just"/>
            <a:r>
              <a:rPr lang="en-US" dirty="0" smtClean="0">
                <a:latin typeface="Arial" panose="020B0604020202020204" pitchFamily="34" charset="0"/>
                <a:cs typeface="Arial" panose="020B0604020202020204" pitchFamily="34" charset="0"/>
              </a:rPr>
              <a:t>Restraint </a:t>
            </a:r>
            <a:r>
              <a:rPr lang="en-US" dirty="0">
                <a:latin typeface="Arial" panose="020B0604020202020204" pitchFamily="34" charset="0"/>
                <a:cs typeface="Arial" panose="020B0604020202020204" pitchFamily="34" charset="0"/>
              </a:rPr>
              <a:t>also regarding protestors.</a:t>
            </a:r>
          </a:p>
          <a:p>
            <a:pPr algn="just"/>
            <a:r>
              <a:rPr lang="en-US" dirty="0" smtClean="0">
                <a:latin typeface="Arial" panose="020B0604020202020204" pitchFamily="34" charset="0"/>
                <a:cs typeface="Arial" panose="020B0604020202020204" pitchFamily="34" charset="0"/>
              </a:rPr>
              <a:t>Upstream </a:t>
            </a:r>
            <a:r>
              <a:rPr lang="en-US" dirty="0">
                <a:latin typeface="Arial" panose="020B0604020202020204" pitchFamily="34" charset="0"/>
                <a:cs typeface="Arial" panose="020B0604020202020204" pitchFamily="34" charset="0"/>
              </a:rPr>
              <a:t>downstream involvement.</a:t>
            </a:r>
          </a:p>
          <a:p>
            <a:pPr algn="just"/>
            <a:r>
              <a:rPr lang="en-US" dirty="0" smtClean="0">
                <a:latin typeface="Arial" panose="020B0604020202020204" pitchFamily="34" charset="0"/>
                <a:cs typeface="Arial" panose="020B0604020202020204" pitchFamily="34" charset="0"/>
              </a:rPr>
              <a:t>A </a:t>
            </a:r>
            <a:r>
              <a:rPr lang="en-US" dirty="0">
                <a:latin typeface="Arial" panose="020B0604020202020204" pitchFamily="34" charset="0"/>
                <a:cs typeface="Arial" panose="020B0604020202020204" pitchFamily="34" charset="0"/>
              </a:rPr>
              <a:t>South Africa of lawlessness. Impunity.</a:t>
            </a:r>
          </a:p>
          <a:p>
            <a:pPr algn="just"/>
            <a:r>
              <a:rPr lang="en-US" dirty="0">
                <a:latin typeface="Arial" panose="020B0604020202020204" pitchFamily="34" charset="0"/>
                <a:cs typeface="Arial" panose="020B0604020202020204" pitchFamily="34" charset="0"/>
              </a:rPr>
              <a:t>Breaking the law has become a way of life in our country</a:t>
            </a:r>
          </a:p>
          <a:p>
            <a:pPr algn="just"/>
            <a:r>
              <a:rPr lang="en-US" dirty="0">
                <a:latin typeface="Arial" panose="020B0604020202020204" pitchFamily="34" charset="0"/>
                <a:cs typeface="Arial" panose="020B0604020202020204" pitchFamily="34" charset="0"/>
              </a:rPr>
              <a:t>Perceptions abound from the taxi drivers to the highest office in the land; the private sector, </a:t>
            </a:r>
            <a:r>
              <a:rPr lang="en-US" dirty="0" smtClean="0">
                <a:latin typeface="Arial" panose="020B0604020202020204" pitchFamily="34" charset="0"/>
                <a:cs typeface="Arial" panose="020B0604020202020204" pitchFamily="34" charset="0"/>
              </a:rPr>
              <a:t>parliament, government departments, etc.</a:t>
            </a:r>
            <a:endParaRPr lang="en-US" dirty="0">
              <a:latin typeface="Arial" panose="020B0604020202020204" pitchFamily="34" charset="0"/>
              <a:cs typeface="Arial" panose="020B0604020202020204" pitchFamily="34" charset="0"/>
            </a:endParaRPr>
          </a:p>
          <a:p>
            <a:pPr algn="just"/>
            <a:r>
              <a:rPr lang="en-US" dirty="0" smtClean="0">
                <a:latin typeface="Arial" panose="020B0604020202020204" pitchFamily="34" charset="0"/>
                <a:cs typeface="Arial" panose="020B0604020202020204" pitchFamily="34" charset="0"/>
              </a:rPr>
              <a:t>Turning </a:t>
            </a:r>
            <a:r>
              <a:rPr lang="en-US" dirty="0">
                <a:latin typeface="Arial" panose="020B0604020202020204" pitchFamily="34" charset="0"/>
                <a:cs typeface="Arial" panose="020B0604020202020204" pitchFamily="34" charset="0"/>
              </a:rPr>
              <a:t>this ship around is going to take a long time.</a:t>
            </a:r>
          </a:p>
          <a:p>
            <a:pPr algn="just"/>
            <a:r>
              <a:rPr lang="en-US" dirty="0" smtClean="0">
                <a:latin typeface="Arial" panose="020B0604020202020204" pitchFamily="34" charset="0"/>
                <a:cs typeface="Arial" panose="020B0604020202020204" pitchFamily="34" charset="0"/>
              </a:rPr>
              <a:t>Policing </a:t>
            </a:r>
            <a:r>
              <a:rPr lang="en-US" dirty="0">
                <a:latin typeface="Arial" panose="020B0604020202020204" pitchFamily="34" charset="0"/>
                <a:cs typeface="Arial" panose="020B0604020202020204" pitchFamily="34" charset="0"/>
              </a:rPr>
              <a:t>and human rights in this SA context</a:t>
            </a:r>
            <a:r>
              <a:rPr lang="en-US" dirty="0" smtClean="0">
                <a:latin typeface="Arial" panose="020B0604020202020204" pitchFamily="34" charset="0"/>
                <a:cs typeface="Arial" panose="020B0604020202020204" pitchFamily="34" charset="0"/>
              </a:rPr>
              <a:t>.</a:t>
            </a:r>
          </a:p>
          <a:p>
            <a:pPr marL="0" indent="0" algn="just">
              <a:buNone/>
            </a:pPr>
            <a:endParaRPr lang="en-US" dirty="0"/>
          </a:p>
        </p:txBody>
      </p:sp>
      <p:sp>
        <p:nvSpPr>
          <p:cNvPr id="5" name="Slide Number Placeholder 4"/>
          <p:cNvSpPr>
            <a:spLocks noGrp="1"/>
          </p:cNvSpPr>
          <p:nvPr>
            <p:ph type="sldNum" sz="quarter" idx="12"/>
          </p:nvPr>
        </p:nvSpPr>
        <p:spPr/>
        <p:txBody>
          <a:bodyPr/>
          <a:lstStyle/>
          <a:p>
            <a:pPr>
              <a:defRPr/>
            </a:pPr>
            <a:fld id="{8EA283B7-EB78-4D77-B428-AD302E083760}" type="slidenum">
              <a:rPr lang="en-US" smtClean="0"/>
              <a:pPr>
                <a:defRPr/>
              </a:pPr>
              <a:t>18</a:t>
            </a:fld>
            <a:endParaRPr lang="en-US" dirty="0"/>
          </a:p>
        </p:txBody>
      </p:sp>
      <p:pic>
        <p:nvPicPr>
          <p:cNvPr id="6" name="Picture 1" descr="C:\Documents and Settings\LMolepo\Desktop\SAHSRC Logo GPrint\SAHRC Logo CMYK GP_Low res.jpg"/>
          <p:cNvPicPr>
            <a:picLocks noChangeAspect="1" noChangeArrowheads="1"/>
          </p:cNvPicPr>
          <p:nvPr/>
        </p:nvPicPr>
        <p:blipFill>
          <a:blip r:embed="rId2" cstate="print"/>
          <a:srcRect/>
          <a:stretch>
            <a:fillRect/>
          </a:stretch>
        </p:blipFill>
        <p:spPr bwMode="auto">
          <a:xfrm>
            <a:off x="8305800" y="0"/>
            <a:ext cx="838200" cy="1143000"/>
          </a:xfrm>
          <a:prstGeom prst="rect">
            <a:avLst/>
          </a:prstGeom>
          <a:noFill/>
          <a:ln w="9525">
            <a:noFill/>
            <a:miter lim="800000"/>
            <a:headEnd/>
            <a:tailEnd/>
          </a:ln>
        </p:spPr>
      </p:pic>
    </p:spTree>
    <p:extLst>
      <p:ext uri="{BB962C8B-B14F-4D97-AF65-F5344CB8AC3E}">
        <p14:creationId xmlns:p14="http://schemas.microsoft.com/office/powerpoint/2010/main" xmlns="" val="3932335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800000"/>
          </a:solidFill>
        </p:spPr>
        <p:txBody>
          <a:bodyPr>
            <a:normAutofit/>
          </a:bodyPr>
          <a:lstStyle/>
          <a:p>
            <a:r>
              <a:rPr lang="en-US" sz="2200" dirty="0" smtClean="0">
                <a:solidFill>
                  <a:srgbClr val="FFCC00"/>
                </a:solidFill>
                <a:latin typeface="Arial" panose="020B0604020202020204" pitchFamily="34" charset="0"/>
                <a:cs typeface="Arial" panose="020B0604020202020204" pitchFamily="34" charset="0"/>
              </a:rPr>
              <a:t>Human Rights and Policing (2)</a:t>
            </a:r>
            <a:endParaRPr lang="en-US" sz="2200" dirty="0"/>
          </a:p>
        </p:txBody>
      </p:sp>
      <p:sp>
        <p:nvSpPr>
          <p:cNvPr id="3" name="Content Placeholder 2"/>
          <p:cNvSpPr>
            <a:spLocks noGrp="1"/>
          </p:cNvSpPr>
          <p:nvPr>
            <p:ph idx="1"/>
          </p:nvPr>
        </p:nvSpPr>
        <p:spPr>
          <a:xfrm>
            <a:off x="76200" y="1295400"/>
            <a:ext cx="8991600" cy="5426075"/>
          </a:xfrm>
        </p:spPr>
        <p:txBody>
          <a:bodyPr>
            <a:normAutofit/>
          </a:bodyPr>
          <a:lstStyle/>
          <a:p>
            <a:pPr algn="just"/>
            <a:r>
              <a:rPr lang="en-US" dirty="0" smtClean="0"/>
              <a:t>In February 2014, the SAHRC established a Section 11 Committee on Human Rights and Law Enforcement. </a:t>
            </a:r>
          </a:p>
          <a:p>
            <a:pPr algn="just"/>
            <a:r>
              <a:rPr lang="en-US" dirty="0" smtClean="0"/>
              <a:t>Present at the discussion was the then SAPS National Commissioner Riah Phiyega. </a:t>
            </a:r>
            <a:endParaRPr lang="en-US" dirty="0"/>
          </a:p>
          <a:p>
            <a:pPr algn="just"/>
            <a:r>
              <a:rPr lang="en-US" dirty="0" smtClean="0"/>
              <a:t>In April 2014, a follow up  meeting was hosted between the SAHRC and SAPS. </a:t>
            </a:r>
          </a:p>
          <a:p>
            <a:pPr algn="just"/>
            <a:r>
              <a:rPr lang="en-US" dirty="0" smtClean="0"/>
              <a:t>In May 2015, the Memorandum of Understanding was signed. </a:t>
            </a:r>
            <a:endParaRPr lang="en-US" dirty="0"/>
          </a:p>
        </p:txBody>
      </p:sp>
      <p:sp>
        <p:nvSpPr>
          <p:cNvPr id="5" name="Slide Number Placeholder 4"/>
          <p:cNvSpPr>
            <a:spLocks noGrp="1"/>
          </p:cNvSpPr>
          <p:nvPr>
            <p:ph type="sldNum" sz="quarter" idx="12"/>
          </p:nvPr>
        </p:nvSpPr>
        <p:spPr/>
        <p:txBody>
          <a:bodyPr/>
          <a:lstStyle/>
          <a:p>
            <a:pPr>
              <a:defRPr/>
            </a:pPr>
            <a:fld id="{8EA283B7-EB78-4D77-B428-AD302E083760}" type="slidenum">
              <a:rPr lang="en-US" smtClean="0"/>
              <a:pPr>
                <a:defRPr/>
              </a:pPr>
              <a:t>19</a:t>
            </a:fld>
            <a:endParaRPr lang="en-US" dirty="0"/>
          </a:p>
        </p:txBody>
      </p:sp>
      <p:pic>
        <p:nvPicPr>
          <p:cNvPr id="6" name="Picture 1" descr="C:\Documents and Settings\LMolepo\Desktop\SAHSRC Logo GPrint\SAHRC Logo CMYK GP_Low res.jpg"/>
          <p:cNvPicPr>
            <a:picLocks noChangeAspect="1" noChangeArrowheads="1"/>
          </p:cNvPicPr>
          <p:nvPr/>
        </p:nvPicPr>
        <p:blipFill>
          <a:blip r:embed="rId2" cstate="print"/>
          <a:srcRect/>
          <a:stretch>
            <a:fillRect/>
          </a:stretch>
        </p:blipFill>
        <p:spPr bwMode="auto">
          <a:xfrm>
            <a:off x="8305800" y="0"/>
            <a:ext cx="838200" cy="1143000"/>
          </a:xfrm>
          <a:prstGeom prst="rect">
            <a:avLst/>
          </a:prstGeom>
          <a:noFill/>
          <a:ln w="9525">
            <a:noFill/>
            <a:miter lim="800000"/>
            <a:headEnd/>
            <a:tailEnd/>
          </a:ln>
        </p:spPr>
      </p:pic>
    </p:spTree>
    <p:extLst>
      <p:ext uri="{BB962C8B-B14F-4D97-AF65-F5344CB8AC3E}">
        <p14:creationId xmlns:p14="http://schemas.microsoft.com/office/powerpoint/2010/main" xmlns="" val="2345265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800000"/>
          </a:solidFill>
        </p:spPr>
        <p:txBody>
          <a:bodyPr vert="horz" lIns="91440" tIns="45720" rIns="91440" bIns="45720" rtlCol="0" anchor="ctr">
            <a:normAutofit/>
          </a:bodyPr>
          <a:lstStyle/>
          <a:p>
            <a:pPr>
              <a:defRPr/>
            </a:pPr>
            <a:r>
              <a:rPr lang="en-US" sz="3600" dirty="0" smtClean="0">
                <a:solidFill>
                  <a:srgbClr val="FFCC00"/>
                </a:solidFill>
                <a:effectLst/>
                <a:latin typeface="Arial" panose="020B0604020202020204" pitchFamily="34" charset="0"/>
                <a:cs typeface="Arial" panose="020B0604020202020204" pitchFamily="34" charset="0"/>
              </a:rPr>
              <a:t>Outline</a:t>
            </a:r>
            <a:endParaRPr lang="en-US" sz="3600" dirty="0">
              <a:solidFill>
                <a:srgbClr val="FFCC00"/>
              </a:solidFill>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1371600"/>
            <a:ext cx="8763000" cy="5486400"/>
          </a:xfrm>
        </p:spPr>
        <p:txBody>
          <a:bodyPr vert="horz" lIns="91440" tIns="45720" rIns="91440" bIns="45720" rtlCol="0">
            <a:noAutofit/>
          </a:bodyPr>
          <a:lstStyle/>
          <a:p>
            <a:pPr marL="514350" indent="-514350" algn="just">
              <a:lnSpc>
                <a:spcPct val="130000"/>
              </a:lnSpc>
              <a:spcBef>
                <a:spcPts val="0"/>
              </a:spcBef>
              <a:buClr>
                <a:schemeClr val="accent2">
                  <a:lumMod val="50000"/>
                </a:schemeClr>
              </a:buClr>
              <a:defRPr/>
            </a:pPr>
            <a:r>
              <a:rPr lang="en-US" sz="2400" dirty="0" smtClean="0">
                <a:latin typeface="Arial" pitchFamily="34" charset="0"/>
                <a:cs typeface="Arial" pitchFamily="34" charset="0"/>
              </a:rPr>
              <a:t>Introduction to the SAHRC</a:t>
            </a:r>
          </a:p>
          <a:p>
            <a:pPr marL="514350" indent="-514350" algn="just">
              <a:lnSpc>
                <a:spcPct val="130000"/>
              </a:lnSpc>
              <a:spcBef>
                <a:spcPts val="0"/>
              </a:spcBef>
              <a:buClr>
                <a:schemeClr val="accent2">
                  <a:lumMod val="50000"/>
                </a:schemeClr>
              </a:buClr>
              <a:defRPr/>
            </a:pPr>
            <a:r>
              <a:rPr lang="en-US" sz="2400" dirty="0" smtClean="0">
                <a:latin typeface="Arial" pitchFamily="34" charset="0"/>
                <a:cs typeface="Arial" pitchFamily="34" charset="0"/>
              </a:rPr>
              <a:t>SAHRC National Investigative Hearing into the Safety and Security Challenges in Farming Communities. </a:t>
            </a:r>
          </a:p>
          <a:p>
            <a:pPr marL="514350" indent="-514350" algn="just">
              <a:lnSpc>
                <a:spcPct val="130000"/>
              </a:lnSpc>
              <a:spcBef>
                <a:spcPts val="0"/>
              </a:spcBef>
              <a:buClr>
                <a:schemeClr val="accent2">
                  <a:lumMod val="50000"/>
                </a:schemeClr>
              </a:buClr>
              <a:defRPr/>
            </a:pPr>
            <a:r>
              <a:rPr lang="en-US" sz="2400" dirty="0" smtClean="0">
                <a:latin typeface="Arial" pitchFamily="34" charset="0"/>
                <a:cs typeface="Arial" pitchFamily="34" charset="0"/>
              </a:rPr>
              <a:t>The Prevention of Torture</a:t>
            </a:r>
          </a:p>
          <a:p>
            <a:pPr marL="514350" indent="-514350" algn="just">
              <a:lnSpc>
                <a:spcPct val="130000"/>
              </a:lnSpc>
              <a:spcBef>
                <a:spcPts val="0"/>
              </a:spcBef>
              <a:buClr>
                <a:schemeClr val="accent2">
                  <a:lumMod val="50000"/>
                </a:schemeClr>
              </a:buClr>
              <a:defRPr/>
            </a:pPr>
            <a:r>
              <a:rPr lang="en-US" sz="2400" dirty="0" smtClean="0">
                <a:latin typeface="Arial" pitchFamily="34" charset="0"/>
                <a:cs typeface="Arial" pitchFamily="34" charset="0"/>
              </a:rPr>
              <a:t>Policing and Human Rights</a:t>
            </a:r>
          </a:p>
          <a:p>
            <a:pPr marL="514350" indent="-514350" algn="just">
              <a:lnSpc>
                <a:spcPct val="130000"/>
              </a:lnSpc>
              <a:spcBef>
                <a:spcPts val="0"/>
              </a:spcBef>
              <a:buClr>
                <a:schemeClr val="accent2">
                  <a:lumMod val="50000"/>
                </a:schemeClr>
              </a:buClr>
              <a:defRPr/>
            </a:pPr>
            <a:endParaRPr lang="en-US" sz="2400" dirty="0">
              <a:latin typeface="Arial" pitchFamily="34" charset="0"/>
              <a:cs typeface="Arial" pitchFamily="34" charset="0"/>
            </a:endParaRPr>
          </a:p>
        </p:txBody>
      </p:sp>
      <p:pic>
        <p:nvPicPr>
          <p:cNvPr id="6" name="Picture 1" descr="C:\Documents and Settings\LMolepo\Desktop\SAHSRC Logo GPrint\SAHRC Logo CMYK GP_Low res.jpg"/>
          <p:cNvPicPr>
            <a:picLocks noChangeAspect="1" noChangeArrowheads="1"/>
          </p:cNvPicPr>
          <p:nvPr/>
        </p:nvPicPr>
        <p:blipFill>
          <a:blip r:embed="rId3" cstate="print"/>
          <a:srcRect/>
          <a:stretch>
            <a:fillRect/>
          </a:stretch>
        </p:blipFill>
        <p:spPr bwMode="auto">
          <a:xfrm>
            <a:off x="8305800" y="0"/>
            <a:ext cx="838200" cy="1143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8EA283B7-EB78-4D77-B428-AD302E083760}" type="slidenum">
              <a:rPr lang="en-US" smtClean="0"/>
              <a:pPr>
                <a:defRPr/>
              </a:pPr>
              <a:t>2</a:t>
            </a:fld>
            <a:endParaRPr lang="en-US"/>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800000"/>
          </a:solidFill>
        </p:spPr>
        <p:txBody>
          <a:bodyPr>
            <a:normAutofit/>
          </a:bodyPr>
          <a:lstStyle/>
          <a:p>
            <a:r>
              <a:rPr lang="en-US" sz="2200" dirty="0" smtClean="0">
                <a:solidFill>
                  <a:srgbClr val="FFCC00"/>
                </a:solidFill>
                <a:latin typeface="Arial" panose="020B0604020202020204" pitchFamily="34" charset="0"/>
                <a:cs typeface="Arial" panose="020B0604020202020204" pitchFamily="34" charset="0"/>
              </a:rPr>
              <a:t>Human Rights and Policing (3)</a:t>
            </a:r>
            <a:endParaRPr lang="en-US" sz="2200" dirty="0"/>
          </a:p>
        </p:txBody>
      </p:sp>
      <p:sp>
        <p:nvSpPr>
          <p:cNvPr id="3" name="Content Placeholder 2"/>
          <p:cNvSpPr>
            <a:spLocks noGrp="1"/>
          </p:cNvSpPr>
          <p:nvPr>
            <p:ph idx="1"/>
          </p:nvPr>
        </p:nvSpPr>
        <p:spPr>
          <a:xfrm>
            <a:off x="76200" y="1295400"/>
            <a:ext cx="8991600" cy="5426075"/>
          </a:xfrm>
        </p:spPr>
        <p:txBody>
          <a:bodyPr>
            <a:normAutofit/>
          </a:bodyPr>
          <a:lstStyle/>
          <a:p>
            <a:pPr algn="just"/>
            <a:r>
              <a:rPr lang="en-US" dirty="0" smtClean="0"/>
              <a:t>The MOU</a:t>
            </a:r>
          </a:p>
          <a:p>
            <a:pPr lvl="1" algn="just"/>
            <a:r>
              <a:rPr lang="en-US" dirty="0"/>
              <a:t>A</a:t>
            </a:r>
            <a:r>
              <a:rPr lang="en-US" dirty="0" smtClean="0"/>
              <a:t>greed </a:t>
            </a:r>
            <a:r>
              <a:rPr lang="en-US" dirty="0"/>
              <a:t>to cooperate in the following areas:</a:t>
            </a:r>
          </a:p>
          <a:p>
            <a:pPr lvl="2" algn="just"/>
            <a:r>
              <a:rPr lang="en-US" dirty="0"/>
              <a:t>Curriculum development</a:t>
            </a:r>
          </a:p>
          <a:p>
            <a:pPr lvl="2" algn="just"/>
            <a:r>
              <a:rPr lang="en-US" dirty="0"/>
              <a:t>Visiting lectures – both from </a:t>
            </a:r>
            <a:r>
              <a:rPr lang="en-US" dirty="0" smtClean="0"/>
              <a:t>SAHRC </a:t>
            </a:r>
            <a:r>
              <a:rPr lang="en-US" dirty="0"/>
              <a:t>and SAPS</a:t>
            </a:r>
          </a:p>
          <a:p>
            <a:pPr lvl="2" algn="just"/>
            <a:r>
              <a:rPr lang="en-US" dirty="0"/>
              <a:t>Research</a:t>
            </a:r>
          </a:p>
          <a:p>
            <a:pPr lvl="2" algn="just"/>
            <a:r>
              <a:rPr lang="en-US" dirty="0"/>
              <a:t>Outreach</a:t>
            </a:r>
          </a:p>
          <a:p>
            <a:pPr lvl="2" algn="just"/>
            <a:r>
              <a:rPr lang="en-US" dirty="0"/>
              <a:t>Information sharing</a:t>
            </a:r>
          </a:p>
          <a:p>
            <a:pPr lvl="2" algn="just"/>
            <a:r>
              <a:rPr lang="en-US" dirty="0"/>
              <a:t>Monitoring and Evaluation</a:t>
            </a:r>
          </a:p>
          <a:p>
            <a:pPr lvl="2" algn="just"/>
            <a:r>
              <a:rPr lang="en-US" dirty="0"/>
              <a:t>Media and Communication</a:t>
            </a:r>
          </a:p>
          <a:p>
            <a:pPr lvl="1" algn="just"/>
            <a:endParaRPr lang="en-US" dirty="0"/>
          </a:p>
        </p:txBody>
      </p:sp>
      <p:sp>
        <p:nvSpPr>
          <p:cNvPr id="5" name="Slide Number Placeholder 4"/>
          <p:cNvSpPr>
            <a:spLocks noGrp="1"/>
          </p:cNvSpPr>
          <p:nvPr>
            <p:ph type="sldNum" sz="quarter" idx="12"/>
          </p:nvPr>
        </p:nvSpPr>
        <p:spPr/>
        <p:txBody>
          <a:bodyPr/>
          <a:lstStyle/>
          <a:p>
            <a:pPr>
              <a:defRPr/>
            </a:pPr>
            <a:fld id="{8EA283B7-EB78-4D77-B428-AD302E083760}" type="slidenum">
              <a:rPr lang="en-US" smtClean="0"/>
              <a:pPr>
                <a:defRPr/>
              </a:pPr>
              <a:t>20</a:t>
            </a:fld>
            <a:endParaRPr lang="en-US" dirty="0"/>
          </a:p>
        </p:txBody>
      </p:sp>
      <p:pic>
        <p:nvPicPr>
          <p:cNvPr id="6" name="Picture 1" descr="C:\Documents and Settings\LMolepo\Desktop\SAHSRC Logo GPrint\SAHRC Logo CMYK GP_Low res.jpg"/>
          <p:cNvPicPr>
            <a:picLocks noChangeAspect="1" noChangeArrowheads="1"/>
          </p:cNvPicPr>
          <p:nvPr/>
        </p:nvPicPr>
        <p:blipFill>
          <a:blip r:embed="rId2" cstate="print"/>
          <a:srcRect/>
          <a:stretch>
            <a:fillRect/>
          </a:stretch>
        </p:blipFill>
        <p:spPr bwMode="auto">
          <a:xfrm>
            <a:off x="8305800" y="0"/>
            <a:ext cx="838200" cy="1143000"/>
          </a:xfrm>
          <a:prstGeom prst="rect">
            <a:avLst/>
          </a:prstGeom>
          <a:noFill/>
          <a:ln w="9525">
            <a:noFill/>
            <a:miter lim="800000"/>
            <a:headEnd/>
            <a:tailEnd/>
          </a:ln>
        </p:spPr>
      </p:pic>
    </p:spTree>
    <p:extLst>
      <p:ext uri="{BB962C8B-B14F-4D97-AF65-F5344CB8AC3E}">
        <p14:creationId xmlns:p14="http://schemas.microsoft.com/office/powerpoint/2010/main" xmlns="" val="4238294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800000"/>
          </a:solidFill>
        </p:spPr>
        <p:txBody>
          <a:bodyPr>
            <a:normAutofit/>
          </a:bodyPr>
          <a:lstStyle/>
          <a:p>
            <a:r>
              <a:rPr lang="en-US" sz="2200" dirty="0" smtClean="0">
                <a:solidFill>
                  <a:srgbClr val="FFCC00"/>
                </a:solidFill>
                <a:latin typeface="Arial" panose="020B0604020202020204" pitchFamily="34" charset="0"/>
                <a:cs typeface="Arial" panose="020B0604020202020204" pitchFamily="34" charset="0"/>
              </a:rPr>
              <a:t>Human Rights and Policing (4)</a:t>
            </a:r>
            <a:endParaRPr lang="en-US" sz="2200" dirty="0"/>
          </a:p>
        </p:txBody>
      </p:sp>
      <p:sp>
        <p:nvSpPr>
          <p:cNvPr id="3" name="Content Placeholder 2"/>
          <p:cNvSpPr>
            <a:spLocks noGrp="1"/>
          </p:cNvSpPr>
          <p:nvPr>
            <p:ph idx="1"/>
          </p:nvPr>
        </p:nvSpPr>
        <p:spPr>
          <a:xfrm>
            <a:off x="76200" y="1295400"/>
            <a:ext cx="8991600" cy="5426075"/>
          </a:xfrm>
        </p:spPr>
        <p:txBody>
          <a:bodyPr>
            <a:normAutofit fontScale="70000" lnSpcReduction="20000"/>
          </a:bodyPr>
          <a:lstStyle/>
          <a:p>
            <a:pPr lvl="2" algn="just"/>
            <a:r>
              <a:rPr lang="en-US" b="1" dirty="0" smtClean="0">
                <a:latin typeface="Arial" panose="020B0604020202020204" pitchFamily="34" charset="0"/>
                <a:cs typeface="Arial" panose="020B0604020202020204" pitchFamily="34" charset="0"/>
              </a:rPr>
              <a:t>Curriculum development</a:t>
            </a:r>
          </a:p>
          <a:p>
            <a:pPr lvl="3" algn="just"/>
            <a:r>
              <a:rPr lang="en-US" dirty="0">
                <a:latin typeface="Arial" panose="020B0604020202020204" pitchFamily="34" charset="0"/>
                <a:cs typeface="Arial" panose="020B0604020202020204" pitchFamily="34" charset="0"/>
              </a:rPr>
              <a:t>The review and development of training curricula for officers of SAPS pertaining to the protection of human rights in exercising powers of-</a:t>
            </a:r>
          </a:p>
          <a:p>
            <a:pPr lvl="4" algn="just"/>
            <a:r>
              <a:rPr lang="en-US" dirty="0">
                <a:latin typeface="Arial" panose="020B0604020202020204" pitchFamily="34" charset="0"/>
                <a:cs typeface="Arial" panose="020B0604020202020204" pitchFamily="34" charset="0"/>
              </a:rPr>
              <a:t>arrest, search and seizure;</a:t>
            </a:r>
          </a:p>
          <a:p>
            <a:pPr lvl="4" algn="just"/>
            <a:r>
              <a:rPr lang="en-US" dirty="0">
                <a:latin typeface="Arial" panose="020B0604020202020204" pitchFamily="34" charset="0"/>
                <a:cs typeface="Arial" panose="020B0604020202020204" pitchFamily="34" charset="0"/>
              </a:rPr>
              <a:t>the policing of gatherings and demonstrations; and </a:t>
            </a:r>
          </a:p>
          <a:p>
            <a:pPr lvl="4" algn="just"/>
            <a:r>
              <a:rPr lang="en-US" dirty="0">
                <a:latin typeface="Arial" panose="020B0604020202020204" pitchFamily="34" charset="0"/>
                <a:cs typeface="Arial" panose="020B0604020202020204" pitchFamily="34" charset="0"/>
              </a:rPr>
              <a:t>the use of force, including lethal force, as provided for in law during arrest, the policing of gatherings and demonstrations and to protect the life and property of the community</a:t>
            </a:r>
            <a:r>
              <a:rPr lang="en-US" dirty="0" smtClean="0">
                <a:latin typeface="Arial" panose="020B0604020202020204" pitchFamily="34" charset="0"/>
                <a:cs typeface="Arial" panose="020B0604020202020204" pitchFamily="34" charset="0"/>
              </a:rPr>
              <a:t>.</a:t>
            </a:r>
          </a:p>
          <a:p>
            <a:pPr lvl="4" algn="just"/>
            <a:endParaRPr lang="en-US" dirty="0">
              <a:latin typeface="Arial" panose="020B0604020202020204" pitchFamily="34" charset="0"/>
              <a:cs typeface="Arial" panose="020B0604020202020204" pitchFamily="34" charset="0"/>
            </a:endParaRPr>
          </a:p>
          <a:p>
            <a:pPr lvl="2" algn="just"/>
            <a:r>
              <a:rPr lang="en-US" b="1" dirty="0" smtClean="0">
                <a:latin typeface="Arial" panose="020B0604020202020204" pitchFamily="34" charset="0"/>
                <a:cs typeface="Arial" panose="020B0604020202020204" pitchFamily="34" charset="0"/>
              </a:rPr>
              <a:t>Visiting lectures – both from SAHRC and SAPS</a:t>
            </a:r>
          </a:p>
          <a:p>
            <a:pPr lvl="3" algn="just"/>
            <a:r>
              <a:rPr lang="en-US" dirty="0">
                <a:latin typeface="Arial" panose="020B0604020202020204" pitchFamily="34" charset="0"/>
                <a:cs typeface="Arial" panose="020B0604020202020204" pitchFamily="34" charset="0"/>
              </a:rPr>
              <a:t>The undertaking of visiting lectures by Commissioners and Secretariat of the Commission to the Service to build and enhance the capacity of officers of the Service to execute human rights approaches to policing</a:t>
            </a:r>
            <a:r>
              <a:rPr lang="en-US" dirty="0" smtClean="0">
                <a:latin typeface="Arial" panose="020B0604020202020204" pitchFamily="34" charset="0"/>
                <a:cs typeface="Arial" panose="020B0604020202020204" pitchFamily="34" charset="0"/>
              </a:rPr>
              <a:t>.</a:t>
            </a:r>
          </a:p>
          <a:p>
            <a:pPr lvl="3" algn="just"/>
            <a:endParaRPr lang="en-US" dirty="0" smtClean="0">
              <a:latin typeface="Arial" panose="020B0604020202020204" pitchFamily="34" charset="0"/>
              <a:cs typeface="Arial" panose="020B0604020202020204" pitchFamily="34" charset="0"/>
            </a:endParaRPr>
          </a:p>
          <a:p>
            <a:pPr lvl="2" algn="just"/>
            <a:r>
              <a:rPr lang="en-US" b="1" dirty="0" smtClean="0">
                <a:latin typeface="Arial" panose="020B0604020202020204" pitchFamily="34" charset="0"/>
                <a:cs typeface="Arial" panose="020B0604020202020204" pitchFamily="34" charset="0"/>
              </a:rPr>
              <a:t>Research</a:t>
            </a:r>
          </a:p>
          <a:p>
            <a:pPr lvl="3" algn="just"/>
            <a:r>
              <a:rPr lang="en-US" dirty="0">
                <a:latin typeface="Arial" panose="020B0604020202020204" pitchFamily="34" charset="0"/>
                <a:cs typeface="Arial" panose="020B0604020202020204" pitchFamily="34" charset="0"/>
              </a:rPr>
              <a:t>The undertaking of joint or collaborative research projects to identify, amongst other things, underlying root and systemic causes and consequences of violence, crime, and public protests in South Africa. </a:t>
            </a:r>
            <a:endParaRPr lang="en-US" dirty="0" smtClean="0">
              <a:latin typeface="Arial" panose="020B0604020202020204" pitchFamily="34" charset="0"/>
              <a:cs typeface="Arial" panose="020B0604020202020204" pitchFamily="34" charset="0"/>
            </a:endParaRPr>
          </a:p>
          <a:p>
            <a:pPr lvl="3" algn="just"/>
            <a:endParaRPr lang="en-US" dirty="0" smtClean="0">
              <a:latin typeface="Arial" panose="020B0604020202020204" pitchFamily="34" charset="0"/>
              <a:cs typeface="Arial" panose="020B0604020202020204" pitchFamily="34" charset="0"/>
            </a:endParaRPr>
          </a:p>
          <a:p>
            <a:pPr lvl="2" algn="just"/>
            <a:r>
              <a:rPr lang="en-US" b="1" dirty="0" smtClean="0">
                <a:latin typeface="Arial" panose="020B0604020202020204" pitchFamily="34" charset="0"/>
                <a:cs typeface="Arial" panose="020B0604020202020204" pitchFamily="34" charset="0"/>
              </a:rPr>
              <a:t>Outreach</a:t>
            </a:r>
          </a:p>
          <a:p>
            <a:pPr lvl="3" algn="just"/>
            <a:r>
              <a:rPr lang="en-US" dirty="0">
                <a:latin typeface="Arial" panose="020B0604020202020204" pitchFamily="34" charset="0"/>
                <a:cs typeface="Arial" panose="020B0604020202020204" pitchFamily="34" charset="0"/>
              </a:rPr>
              <a:t>The undertaking of joint or collaborative outreach activities to, amongst other things, sensitize and create awareness amongst members of the community and members of the Service on issues pertaining to human rights, freedoms and associated responsibilities relating to the conduct and oversight of public protests as well as matters of human rights and policing.</a:t>
            </a:r>
          </a:p>
          <a:p>
            <a:pPr lvl="3" algn="just"/>
            <a:endParaRPr lang="en-US" dirty="0" smtClean="0"/>
          </a:p>
          <a:p>
            <a:pPr lvl="1" algn="just"/>
            <a:endParaRPr lang="en-US" dirty="0"/>
          </a:p>
        </p:txBody>
      </p:sp>
      <p:sp>
        <p:nvSpPr>
          <p:cNvPr id="5" name="Slide Number Placeholder 4"/>
          <p:cNvSpPr>
            <a:spLocks noGrp="1"/>
          </p:cNvSpPr>
          <p:nvPr>
            <p:ph type="sldNum" sz="quarter" idx="12"/>
          </p:nvPr>
        </p:nvSpPr>
        <p:spPr/>
        <p:txBody>
          <a:bodyPr/>
          <a:lstStyle/>
          <a:p>
            <a:pPr>
              <a:defRPr/>
            </a:pPr>
            <a:fld id="{8EA283B7-EB78-4D77-B428-AD302E083760}" type="slidenum">
              <a:rPr lang="en-US" smtClean="0"/>
              <a:pPr>
                <a:defRPr/>
              </a:pPr>
              <a:t>21</a:t>
            </a:fld>
            <a:endParaRPr lang="en-US" dirty="0"/>
          </a:p>
        </p:txBody>
      </p:sp>
      <p:pic>
        <p:nvPicPr>
          <p:cNvPr id="6" name="Picture 1" descr="C:\Documents and Settings\LMolepo\Desktop\SAHSRC Logo GPrint\SAHRC Logo CMYK GP_Low res.jpg"/>
          <p:cNvPicPr>
            <a:picLocks noChangeAspect="1" noChangeArrowheads="1"/>
          </p:cNvPicPr>
          <p:nvPr/>
        </p:nvPicPr>
        <p:blipFill>
          <a:blip r:embed="rId2" cstate="print"/>
          <a:srcRect/>
          <a:stretch>
            <a:fillRect/>
          </a:stretch>
        </p:blipFill>
        <p:spPr bwMode="auto">
          <a:xfrm>
            <a:off x="8305800" y="0"/>
            <a:ext cx="838200" cy="1143000"/>
          </a:xfrm>
          <a:prstGeom prst="rect">
            <a:avLst/>
          </a:prstGeom>
          <a:noFill/>
          <a:ln w="9525">
            <a:noFill/>
            <a:miter lim="800000"/>
            <a:headEnd/>
            <a:tailEnd/>
          </a:ln>
        </p:spPr>
      </p:pic>
    </p:spTree>
    <p:extLst>
      <p:ext uri="{BB962C8B-B14F-4D97-AF65-F5344CB8AC3E}">
        <p14:creationId xmlns:p14="http://schemas.microsoft.com/office/powerpoint/2010/main" xmlns="" val="2395374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800000"/>
          </a:solidFill>
        </p:spPr>
        <p:txBody>
          <a:bodyPr>
            <a:normAutofit/>
          </a:bodyPr>
          <a:lstStyle/>
          <a:p>
            <a:r>
              <a:rPr lang="en-US" sz="2200" dirty="0" smtClean="0">
                <a:solidFill>
                  <a:srgbClr val="FFCC00"/>
                </a:solidFill>
                <a:latin typeface="Arial" panose="020B0604020202020204" pitchFamily="34" charset="0"/>
                <a:cs typeface="Arial" panose="020B0604020202020204" pitchFamily="34" charset="0"/>
              </a:rPr>
              <a:t>Human Rights and Policing (5)</a:t>
            </a:r>
            <a:endParaRPr lang="en-US" sz="2200" dirty="0"/>
          </a:p>
        </p:txBody>
      </p:sp>
      <p:sp>
        <p:nvSpPr>
          <p:cNvPr id="3" name="Content Placeholder 2"/>
          <p:cNvSpPr>
            <a:spLocks noGrp="1"/>
          </p:cNvSpPr>
          <p:nvPr>
            <p:ph idx="1"/>
          </p:nvPr>
        </p:nvSpPr>
        <p:spPr>
          <a:xfrm>
            <a:off x="76200" y="1295400"/>
            <a:ext cx="8991600" cy="5426075"/>
          </a:xfrm>
        </p:spPr>
        <p:txBody>
          <a:bodyPr>
            <a:normAutofit fontScale="92500" lnSpcReduction="20000"/>
          </a:bodyPr>
          <a:lstStyle/>
          <a:p>
            <a:pPr lvl="3" algn="just"/>
            <a:endParaRPr lang="en-US" dirty="0" smtClean="0"/>
          </a:p>
          <a:p>
            <a:pPr lvl="2" algn="just"/>
            <a:r>
              <a:rPr lang="en-US" b="1" dirty="0" smtClean="0">
                <a:latin typeface="Arial" panose="020B0604020202020204" pitchFamily="34" charset="0"/>
                <a:cs typeface="Arial" panose="020B0604020202020204" pitchFamily="34" charset="0"/>
              </a:rPr>
              <a:t>Information sharing</a:t>
            </a:r>
          </a:p>
          <a:p>
            <a:pPr lvl="3" algn="just"/>
            <a:r>
              <a:rPr lang="en-US" dirty="0">
                <a:latin typeface="Arial" panose="020B0604020202020204" pitchFamily="34" charset="0"/>
                <a:cs typeface="Arial" panose="020B0604020202020204" pitchFamily="34" charset="0"/>
              </a:rPr>
              <a:t>The exchange of information and research data pertaining to the protection of human rights within the context of policing as well as in respect of promoting awareness of the public’s rights, duties and responsibilities to the extent that they have a bearing on policing in South Africa</a:t>
            </a:r>
            <a:r>
              <a:rPr lang="en-US" dirty="0" smtClean="0">
                <a:latin typeface="Arial" panose="020B0604020202020204" pitchFamily="34" charset="0"/>
                <a:cs typeface="Arial" panose="020B0604020202020204" pitchFamily="34" charset="0"/>
              </a:rPr>
              <a:t>.</a:t>
            </a:r>
          </a:p>
          <a:p>
            <a:pPr lvl="3" algn="just"/>
            <a:endParaRPr lang="en-US" dirty="0" smtClean="0">
              <a:latin typeface="Arial" panose="020B0604020202020204" pitchFamily="34" charset="0"/>
              <a:cs typeface="Arial" panose="020B0604020202020204" pitchFamily="34" charset="0"/>
            </a:endParaRPr>
          </a:p>
          <a:p>
            <a:pPr lvl="2" algn="just"/>
            <a:r>
              <a:rPr lang="en-US" b="1" dirty="0" smtClean="0">
                <a:latin typeface="Arial" panose="020B0604020202020204" pitchFamily="34" charset="0"/>
                <a:cs typeface="Arial" panose="020B0604020202020204" pitchFamily="34" charset="0"/>
              </a:rPr>
              <a:t>Monitoring and Evaluation</a:t>
            </a:r>
          </a:p>
          <a:p>
            <a:pPr lvl="3" algn="just"/>
            <a:r>
              <a:rPr lang="en-US" dirty="0">
                <a:latin typeface="Arial" panose="020B0604020202020204" pitchFamily="34" charset="0"/>
                <a:cs typeface="Arial" panose="020B0604020202020204" pitchFamily="34" charset="0"/>
              </a:rPr>
              <a:t>The joint or collaborative development of monitoring and evaluation tools to assess and report on the extent to which progress is being made towards the achievement of human rights approaches to policing and citizen observance of rules and procedures relating to public protest in South Africa.</a:t>
            </a:r>
          </a:p>
          <a:p>
            <a:pPr lvl="3" algn="just"/>
            <a:endParaRPr lang="en-US" dirty="0" smtClean="0">
              <a:latin typeface="Arial" panose="020B0604020202020204" pitchFamily="34" charset="0"/>
              <a:cs typeface="Arial" panose="020B0604020202020204" pitchFamily="34" charset="0"/>
            </a:endParaRPr>
          </a:p>
          <a:p>
            <a:pPr lvl="2" algn="just"/>
            <a:r>
              <a:rPr lang="en-US" b="1" dirty="0" smtClean="0">
                <a:latin typeface="Arial" panose="020B0604020202020204" pitchFamily="34" charset="0"/>
                <a:cs typeface="Arial" panose="020B0604020202020204" pitchFamily="34" charset="0"/>
              </a:rPr>
              <a:t>Media and Communication</a:t>
            </a:r>
          </a:p>
          <a:p>
            <a:pPr lvl="3" algn="just"/>
            <a:r>
              <a:rPr lang="en-US" dirty="0">
                <a:latin typeface="Arial" panose="020B0604020202020204" pitchFamily="34" charset="0"/>
                <a:cs typeface="Arial" panose="020B0604020202020204" pitchFamily="34" charset="0"/>
              </a:rPr>
              <a:t>The joint or collaborative development of media and public communications and responses to human rights and policing, in cases that both parties consider to be appropriate having regard to dictates of respective institutional independence.</a:t>
            </a:r>
          </a:p>
          <a:p>
            <a:pPr lvl="3" algn="just"/>
            <a:endParaRPr lang="en-US" dirty="0" smtClean="0"/>
          </a:p>
          <a:p>
            <a:pPr lvl="1" algn="just"/>
            <a:endParaRPr lang="en-US" dirty="0"/>
          </a:p>
        </p:txBody>
      </p:sp>
      <p:sp>
        <p:nvSpPr>
          <p:cNvPr id="5" name="Slide Number Placeholder 4"/>
          <p:cNvSpPr>
            <a:spLocks noGrp="1"/>
          </p:cNvSpPr>
          <p:nvPr>
            <p:ph type="sldNum" sz="quarter" idx="12"/>
          </p:nvPr>
        </p:nvSpPr>
        <p:spPr/>
        <p:txBody>
          <a:bodyPr/>
          <a:lstStyle/>
          <a:p>
            <a:pPr>
              <a:defRPr/>
            </a:pPr>
            <a:fld id="{8EA283B7-EB78-4D77-B428-AD302E083760}" type="slidenum">
              <a:rPr lang="en-US" smtClean="0"/>
              <a:pPr>
                <a:defRPr/>
              </a:pPr>
              <a:t>22</a:t>
            </a:fld>
            <a:endParaRPr lang="en-US" dirty="0"/>
          </a:p>
        </p:txBody>
      </p:sp>
      <p:pic>
        <p:nvPicPr>
          <p:cNvPr id="6" name="Picture 1" descr="C:\Documents and Settings\LMolepo\Desktop\SAHSRC Logo GPrint\SAHRC Logo CMYK GP_Low res.jpg"/>
          <p:cNvPicPr>
            <a:picLocks noChangeAspect="1" noChangeArrowheads="1"/>
          </p:cNvPicPr>
          <p:nvPr/>
        </p:nvPicPr>
        <p:blipFill>
          <a:blip r:embed="rId2" cstate="print"/>
          <a:srcRect/>
          <a:stretch>
            <a:fillRect/>
          </a:stretch>
        </p:blipFill>
        <p:spPr bwMode="auto">
          <a:xfrm>
            <a:off x="8305800" y="0"/>
            <a:ext cx="838200" cy="1143000"/>
          </a:xfrm>
          <a:prstGeom prst="rect">
            <a:avLst/>
          </a:prstGeom>
          <a:noFill/>
          <a:ln w="9525">
            <a:noFill/>
            <a:miter lim="800000"/>
            <a:headEnd/>
            <a:tailEnd/>
          </a:ln>
        </p:spPr>
      </p:pic>
    </p:spTree>
    <p:extLst>
      <p:ext uri="{BB962C8B-B14F-4D97-AF65-F5344CB8AC3E}">
        <p14:creationId xmlns:p14="http://schemas.microsoft.com/office/powerpoint/2010/main" xmlns="" val="4169349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800000"/>
          </a:solidFill>
        </p:spPr>
        <p:txBody>
          <a:bodyPr>
            <a:normAutofit/>
          </a:bodyPr>
          <a:lstStyle/>
          <a:p>
            <a:r>
              <a:rPr lang="en-US" sz="2200" dirty="0" smtClean="0">
                <a:solidFill>
                  <a:srgbClr val="FFCC00"/>
                </a:solidFill>
                <a:latin typeface="Arial" panose="020B0604020202020204" pitchFamily="34" charset="0"/>
                <a:cs typeface="Arial" panose="020B0604020202020204" pitchFamily="34" charset="0"/>
              </a:rPr>
              <a:t>Human Rights and Policing (6)</a:t>
            </a:r>
            <a:endParaRPr lang="en-US" sz="2200" dirty="0"/>
          </a:p>
        </p:txBody>
      </p:sp>
      <p:sp>
        <p:nvSpPr>
          <p:cNvPr id="3" name="Content Placeholder 2"/>
          <p:cNvSpPr>
            <a:spLocks noGrp="1"/>
          </p:cNvSpPr>
          <p:nvPr>
            <p:ph idx="1"/>
          </p:nvPr>
        </p:nvSpPr>
        <p:spPr>
          <a:xfrm>
            <a:off x="76200" y="1295400"/>
            <a:ext cx="8991600" cy="5486400"/>
          </a:xfrm>
        </p:spPr>
        <p:txBody>
          <a:bodyPr>
            <a:normAutofit fontScale="85000" lnSpcReduction="10000"/>
          </a:bodyPr>
          <a:lstStyle/>
          <a:p>
            <a:pPr marL="1371600" lvl="3" indent="0" algn="just">
              <a:buNone/>
            </a:pPr>
            <a:endParaRPr lang="en-US" dirty="0" smtClean="0">
              <a:latin typeface="Arial" panose="020B0604020202020204" pitchFamily="34" charset="0"/>
              <a:cs typeface="Arial" panose="020B0604020202020204" pitchFamily="34" charset="0"/>
            </a:endParaRPr>
          </a:p>
          <a:p>
            <a:pPr algn="just"/>
            <a:r>
              <a:rPr lang="en-US" b="1" dirty="0" smtClean="0">
                <a:latin typeface="Arial" panose="020B0604020202020204" pitchFamily="34" charset="0"/>
                <a:cs typeface="Arial" panose="020B0604020202020204" pitchFamily="34" charset="0"/>
              </a:rPr>
              <a:t>Manner of Cooperation</a:t>
            </a:r>
            <a:r>
              <a:rPr lang="en-US" dirty="0" smtClean="0">
                <a:latin typeface="Arial" panose="020B0604020202020204" pitchFamily="34" charset="0"/>
                <a:cs typeface="Arial" panose="020B0604020202020204" pitchFamily="34" charset="0"/>
              </a:rPr>
              <a:t>	</a:t>
            </a:r>
          </a:p>
          <a:p>
            <a:pPr marL="971550" lvl="1" indent="-457200" algn="just"/>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parties undertake to meet with each other at a high level at least bi-annually to discuss matters of concern and common interest pertaining to the areas of co-operation set out in Clause 6 </a:t>
            </a:r>
            <a:r>
              <a:rPr lang="en-US" dirty="0" smtClean="0">
                <a:latin typeface="Arial" panose="020B0604020202020204" pitchFamily="34" charset="0"/>
                <a:cs typeface="Arial" panose="020B0604020202020204" pitchFamily="34" charset="0"/>
              </a:rPr>
              <a:t>hereinabove.</a:t>
            </a:r>
          </a:p>
          <a:p>
            <a:pPr marL="971550" lvl="1" indent="-457200" algn="just"/>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parties undertake to involve each other in research and interactions such as workshops pertaining to human rights in </a:t>
            </a:r>
            <a:r>
              <a:rPr lang="en-US" dirty="0" smtClean="0">
                <a:latin typeface="Arial" panose="020B0604020202020204" pitchFamily="34" charset="0"/>
                <a:cs typeface="Arial" panose="020B0604020202020204" pitchFamily="34" charset="0"/>
              </a:rPr>
              <a:t>policing.</a:t>
            </a:r>
          </a:p>
          <a:p>
            <a:pPr marL="971550" lvl="1" indent="-457200" algn="just"/>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parties undertake to liaise with each other on a frequent basis in terms of communication with the public in respect of human rights issues common to both </a:t>
            </a:r>
            <a:r>
              <a:rPr lang="en-US" dirty="0" smtClean="0">
                <a:latin typeface="Arial" panose="020B0604020202020204" pitchFamily="34" charset="0"/>
                <a:cs typeface="Arial" panose="020B0604020202020204" pitchFamily="34" charset="0"/>
              </a:rPr>
              <a:t>parties.</a:t>
            </a:r>
          </a:p>
          <a:p>
            <a:pPr marL="971550" lvl="1" indent="-457200" algn="just"/>
            <a:r>
              <a:rPr lang="en-US" dirty="0" smtClean="0">
                <a:latin typeface="Arial" panose="020B0604020202020204" pitchFamily="34" charset="0"/>
                <a:cs typeface="Arial" panose="020B0604020202020204" pitchFamily="34" charset="0"/>
              </a:rPr>
              <a:t>When </a:t>
            </a:r>
            <a:r>
              <a:rPr lang="en-US" dirty="0">
                <a:latin typeface="Arial" panose="020B0604020202020204" pitchFamily="34" charset="0"/>
                <a:cs typeface="Arial" panose="020B0604020202020204" pitchFamily="34" charset="0"/>
              </a:rPr>
              <a:t>communicating with the public, the parties must afford each other the necessary respect with due regard to their respective Constitutional mandates</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a:p>
            <a:pPr lvl="2" algn="just"/>
            <a:endParaRPr lang="en-US" dirty="0" smtClean="0"/>
          </a:p>
          <a:p>
            <a:pPr lvl="1" algn="just"/>
            <a:endParaRPr lang="en-US" dirty="0"/>
          </a:p>
        </p:txBody>
      </p:sp>
      <p:sp>
        <p:nvSpPr>
          <p:cNvPr id="5" name="Slide Number Placeholder 4"/>
          <p:cNvSpPr>
            <a:spLocks noGrp="1"/>
          </p:cNvSpPr>
          <p:nvPr>
            <p:ph type="sldNum" sz="quarter" idx="12"/>
          </p:nvPr>
        </p:nvSpPr>
        <p:spPr/>
        <p:txBody>
          <a:bodyPr/>
          <a:lstStyle/>
          <a:p>
            <a:pPr>
              <a:defRPr/>
            </a:pPr>
            <a:fld id="{8EA283B7-EB78-4D77-B428-AD302E083760}" type="slidenum">
              <a:rPr lang="en-US" smtClean="0"/>
              <a:pPr>
                <a:defRPr/>
              </a:pPr>
              <a:t>23</a:t>
            </a:fld>
            <a:endParaRPr lang="en-US" dirty="0"/>
          </a:p>
        </p:txBody>
      </p:sp>
      <p:pic>
        <p:nvPicPr>
          <p:cNvPr id="6" name="Picture 1" descr="C:\Documents and Settings\LMolepo\Desktop\SAHSRC Logo GPrint\SAHRC Logo CMYK GP_Low res.jpg"/>
          <p:cNvPicPr>
            <a:picLocks noChangeAspect="1" noChangeArrowheads="1"/>
          </p:cNvPicPr>
          <p:nvPr/>
        </p:nvPicPr>
        <p:blipFill>
          <a:blip r:embed="rId2" cstate="print"/>
          <a:srcRect/>
          <a:stretch>
            <a:fillRect/>
          </a:stretch>
        </p:blipFill>
        <p:spPr bwMode="auto">
          <a:xfrm>
            <a:off x="8305800" y="0"/>
            <a:ext cx="838200" cy="1143000"/>
          </a:xfrm>
          <a:prstGeom prst="rect">
            <a:avLst/>
          </a:prstGeom>
          <a:noFill/>
          <a:ln w="9525">
            <a:noFill/>
            <a:miter lim="800000"/>
            <a:headEnd/>
            <a:tailEnd/>
          </a:ln>
        </p:spPr>
      </p:pic>
    </p:spTree>
    <p:extLst>
      <p:ext uri="{BB962C8B-B14F-4D97-AF65-F5344CB8AC3E}">
        <p14:creationId xmlns:p14="http://schemas.microsoft.com/office/powerpoint/2010/main" xmlns="" val="17088475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800000"/>
          </a:solidFill>
        </p:spPr>
        <p:txBody>
          <a:bodyPr>
            <a:normAutofit/>
          </a:bodyPr>
          <a:lstStyle/>
          <a:p>
            <a:r>
              <a:rPr lang="en-US" sz="2200" dirty="0" smtClean="0">
                <a:solidFill>
                  <a:srgbClr val="FFCC00"/>
                </a:solidFill>
                <a:latin typeface="Arial" panose="020B0604020202020204" pitchFamily="34" charset="0"/>
                <a:cs typeface="Arial" panose="020B0604020202020204" pitchFamily="34" charset="0"/>
              </a:rPr>
              <a:t>Human Rights and Policing (7)</a:t>
            </a:r>
            <a:endParaRPr lang="en-US" sz="2200" dirty="0"/>
          </a:p>
        </p:txBody>
      </p:sp>
      <p:sp>
        <p:nvSpPr>
          <p:cNvPr id="3" name="Content Placeholder 2"/>
          <p:cNvSpPr>
            <a:spLocks noGrp="1"/>
          </p:cNvSpPr>
          <p:nvPr>
            <p:ph idx="1"/>
          </p:nvPr>
        </p:nvSpPr>
        <p:spPr>
          <a:xfrm>
            <a:off x="76200" y="1295400"/>
            <a:ext cx="8991600" cy="5426075"/>
          </a:xfrm>
        </p:spPr>
        <p:txBody>
          <a:bodyPr>
            <a:normAutofit/>
          </a:bodyPr>
          <a:lstStyle/>
          <a:p>
            <a:pPr algn="just"/>
            <a:r>
              <a:rPr lang="en-US" dirty="0" smtClean="0"/>
              <a:t>The Current status of the MOU</a:t>
            </a:r>
          </a:p>
          <a:p>
            <a:pPr lvl="1" algn="just"/>
            <a:r>
              <a:rPr lang="en-US" dirty="0"/>
              <a:t>The status of the MOU is that it has come to a halt.</a:t>
            </a:r>
          </a:p>
          <a:p>
            <a:pPr lvl="1" algn="just"/>
            <a:r>
              <a:rPr lang="en-US" dirty="0"/>
              <a:t>After the first implementation meeting at the Police Headquarters the suspension of the National Commissioner and other senior officials the work of the committee stopped.</a:t>
            </a:r>
          </a:p>
          <a:p>
            <a:pPr lvl="1" algn="just"/>
            <a:r>
              <a:rPr lang="en-US" dirty="0"/>
              <a:t>At a meeting between the Acting National Commissioner </a:t>
            </a:r>
            <a:r>
              <a:rPr lang="en-US" dirty="0" err="1"/>
              <a:t>Pahlane</a:t>
            </a:r>
            <a:r>
              <a:rPr lang="en-US" dirty="0"/>
              <a:t> and </a:t>
            </a:r>
            <a:r>
              <a:rPr lang="en-US" dirty="0" smtClean="0"/>
              <a:t>Commissioner Titus the two institutions recommitted to </a:t>
            </a:r>
            <a:r>
              <a:rPr lang="en-US" dirty="0"/>
              <a:t>the MOU</a:t>
            </a:r>
            <a:r>
              <a:rPr lang="en-US" dirty="0" smtClean="0"/>
              <a:t>.</a:t>
            </a:r>
          </a:p>
          <a:p>
            <a:pPr lvl="1" algn="just"/>
            <a:r>
              <a:rPr lang="en-US" dirty="0" smtClean="0"/>
              <a:t>Cooperation continues at different levels.</a:t>
            </a:r>
            <a:endParaRPr lang="en-US" dirty="0"/>
          </a:p>
          <a:p>
            <a:pPr lvl="1" algn="just"/>
            <a:endParaRPr lang="en-US" dirty="0"/>
          </a:p>
        </p:txBody>
      </p:sp>
      <p:sp>
        <p:nvSpPr>
          <p:cNvPr id="5" name="Slide Number Placeholder 4"/>
          <p:cNvSpPr>
            <a:spLocks noGrp="1"/>
          </p:cNvSpPr>
          <p:nvPr>
            <p:ph type="sldNum" sz="quarter" idx="12"/>
          </p:nvPr>
        </p:nvSpPr>
        <p:spPr/>
        <p:txBody>
          <a:bodyPr/>
          <a:lstStyle/>
          <a:p>
            <a:pPr>
              <a:defRPr/>
            </a:pPr>
            <a:fld id="{8EA283B7-EB78-4D77-B428-AD302E083760}" type="slidenum">
              <a:rPr lang="en-US" smtClean="0"/>
              <a:pPr>
                <a:defRPr/>
              </a:pPr>
              <a:t>24</a:t>
            </a:fld>
            <a:endParaRPr lang="en-US" dirty="0"/>
          </a:p>
        </p:txBody>
      </p:sp>
      <p:pic>
        <p:nvPicPr>
          <p:cNvPr id="6" name="Picture 1" descr="C:\Documents and Settings\LMolepo\Desktop\SAHSRC Logo GPrint\SAHRC Logo CMYK GP_Low res.jpg"/>
          <p:cNvPicPr>
            <a:picLocks noChangeAspect="1" noChangeArrowheads="1"/>
          </p:cNvPicPr>
          <p:nvPr/>
        </p:nvPicPr>
        <p:blipFill>
          <a:blip r:embed="rId2" cstate="print"/>
          <a:srcRect/>
          <a:stretch>
            <a:fillRect/>
          </a:stretch>
        </p:blipFill>
        <p:spPr bwMode="auto">
          <a:xfrm>
            <a:off x="8305800" y="0"/>
            <a:ext cx="838200" cy="1143000"/>
          </a:xfrm>
          <a:prstGeom prst="rect">
            <a:avLst/>
          </a:prstGeom>
          <a:noFill/>
          <a:ln w="9525">
            <a:noFill/>
            <a:miter lim="800000"/>
            <a:headEnd/>
            <a:tailEnd/>
          </a:ln>
        </p:spPr>
      </p:pic>
    </p:spTree>
    <p:extLst>
      <p:ext uri="{BB962C8B-B14F-4D97-AF65-F5344CB8AC3E}">
        <p14:creationId xmlns:p14="http://schemas.microsoft.com/office/powerpoint/2010/main" xmlns="" val="4659808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800000"/>
          </a:solidFill>
        </p:spPr>
        <p:txBody>
          <a:bodyPr>
            <a:normAutofit/>
          </a:bodyPr>
          <a:lstStyle/>
          <a:p>
            <a:r>
              <a:rPr lang="en-US" sz="3600" dirty="0" smtClean="0"/>
              <a:t>The Prevention of Torture</a:t>
            </a:r>
            <a:endParaRPr lang="en-US" sz="3600" dirty="0"/>
          </a:p>
        </p:txBody>
      </p:sp>
      <p:sp>
        <p:nvSpPr>
          <p:cNvPr id="3" name="Content Placeholder 2"/>
          <p:cNvSpPr>
            <a:spLocks noGrp="1"/>
          </p:cNvSpPr>
          <p:nvPr>
            <p:ph idx="1"/>
          </p:nvPr>
        </p:nvSpPr>
        <p:spPr>
          <a:xfrm>
            <a:off x="76200" y="1295400"/>
            <a:ext cx="8991600" cy="5426075"/>
          </a:xfrm>
        </p:spPr>
        <p:txBody>
          <a:bodyPr>
            <a:normAutofit/>
          </a:bodyPr>
          <a:lstStyle/>
          <a:p>
            <a:pPr marL="1314450" lvl="3" indent="0">
              <a:buNone/>
            </a:pPr>
            <a:r>
              <a:rPr lang="en-US" dirty="0" smtClean="0">
                <a:latin typeface="Arial" pitchFamily="34" charset="0"/>
                <a:cs typeface="Arial" pitchFamily="34" charset="0"/>
              </a:rPr>
              <a:t>	</a:t>
            </a:r>
          </a:p>
          <a:p>
            <a:pPr marL="1314450" lvl="3" indent="0">
              <a:buNone/>
            </a:pPr>
            <a:endParaRPr lang="en-US" sz="3600" b="1" dirty="0">
              <a:latin typeface="Arial" pitchFamily="34" charset="0"/>
              <a:cs typeface="Arial" pitchFamily="34" charset="0"/>
            </a:endParaRPr>
          </a:p>
          <a:p>
            <a:pPr marL="1314450" lvl="3" indent="0">
              <a:buNone/>
            </a:pPr>
            <a:endParaRPr lang="en-US" sz="3600" b="1" dirty="0" smtClean="0">
              <a:latin typeface="Arial" pitchFamily="34" charset="0"/>
              <a:cs typeface="Arial" pitchFamily="34" charset="0"/>
            </a:endParaRPr>
          </a:p>
          <a:p>
            <a:pPr marL="1314450" lvl="3" indent="0">
              <a:buNone/>
            </a:pPr>
            <a:r>
              <a:rPr lang="en-US" sz="3600" b="1" dirty="0">
                <a:latin typeface="Arial" pitchFamily="34" charset="0"/>
                <a:cs typeface="Arial" pitchFamily="34" charset="0"/>
              </a:rPr>
              <a:t>	</a:t>
            </a:r>
            <a:r>
              <a:rPr lang="en-US" sz="3600" b="1" dirty="0" smtClean="0">
                <a:latin typeface="Arial" pitchFamily="34" charset="0"/>
                <a:cs typeface="Arial" pitchFamily="34" charset="0"/>
              </a:rPr>
              <a:t>The </a:t>
            </a:r>
            <a:r>
              <a:rPr lang="en-US" sz="3600" b="1" dirty="0">
                <a:latin typeface="Arial" pitchFamily="34" charset="0"/>
                <a:cs typeface="Arial" pitchFamily="34" charset="0"/>
              </a:rPr>
              <a:t>Prevention of Torture</a:t>
            </a:r>
          </a:p>
          <a:p>
            <a:pPr marL="457200" lvl="1" indent="0" algn="just">
              <a:buNone/>
            </a:pPr>
            <a:endParaRPr lang="en-US" dirty="0"/>
          </a:p>
        </p:txBody>
      </p:sp>
      <p:sp>
        <p:nvSpPr>
          <p:cNvPr id="5" name="Slide Number Placeholder 4"/>
          <p:cNvSpPr>
            <a:spLocks noGrp="1"/>
          </p:cNvSpPr>
          <p:nvPr>
            <p:ph type="sldNum" sz="quarter" idx="12"/>
          </p:nvPr>
        </p:nvSpPr>
        <p:spPr/>
        <p:txBody>
          <a:bodyPr/>
          <a:lstStyle/>
          <a:p>
            <a:pPr>
              <a:defRPr/>
            </a:pPr>
            <a:fld id="{8EA283B7-EB78-4D77-B428-AD302E083760}" type="slidenum">
              <a:rPr lang="en-US" smtClean="0"/>
              <a:pPr>
                <a:defRPr/>
              </a:pPr>
              <a:t>25</a:t>
            </a:fld>
            <a:endParaRPr lang="en-US" dirty="0"/>
          </a:p>
        </p:txBody>
      </p:sp>
      <p:pic>
        <p:nvPicPr>
          <p:cNvPr id="6" name="Picture 1" descr="C:\Documents and Settings\LMolepo\Desktop\SAHSRC Logo GPrint\SAHRC Logo CMYK GP_Low res.jpg"/>
          <p:cNvPicPr>
            <a:picLocks noChangeAspect="1" noChangeArrowheads="1"/>
          </p:cNvPicPr>
          <p:nvPr/>
        </p:nvPicPr>
        <p:blipFill>
          <a:blip r:embed="rId2" cstate="print"/>
          <a:srcRect/>
          <a:stretch>
            <a:fillRect/>
          </a:stretch>
        </p:blipFill>
        <p:spPr bwMode="auto">
          <a:xfrm>
            <a:off x="8305800" y="0"/>
            <a:ext cx="838200" cy="1143000"/>
          </a:xfrm>
          <a:prstGeom prst="rect">
            <a:avLst/>
          </a:prstGeom>
          <a:noFill/>
          <a:ln w="9525">
            <a:noFill/>
            <a:miter lim="800000"/>
            <a:headEnd/>
            <a:tailEnd/>
          </a:ln>
        </p:spPr>
      </p:pic>
    </p:spTree>
    <p:extLst>
      <p:ext uri="{BB962C8B-B14F-4D97-AF65-F5344CB8AC3E}">
        <p14:creationId xmlns:p14="http://schemas.microsoft.com/office/powerpoint/2010/main" xmlns="" val="27657217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800000"/>
          </a:solidFill>
        </p:spPr>
        <p:txBody>
          <a:bodyPr>
            <a:normAutofit/>
          </a:bodyPr>
          <a:lstStyle/>
          <a:p>
            <a:r>
              <a:rPr lang="en-US" sz="2200" dirty="0" smtClean="0">
                <a:solidFill>
                  <a:srgbClr val="FFCC00"/>
                </a:solidFill>
                <a:latin typeface="Arial" panose="020B0604020202020204" pitchFamily="34" charset="0"/>
                <a:cs typeface="Arial" panose="020B0604020202020204" pitchFamily="34" charset="0"/>
              </a:rPr>
              <a:t>South Africa’s international obligations under UN CAT</a:t>
            </a:r>
            <a:endParaRPr lang="en-US" sz="2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6200" y="1295400"/>
            <a:ext cx="8991600" cy="5426075"/>
          </a:xfrm>
        </p:spPr>
        <p:txBody>
          <a:bodyPr>
            <a:normAutofit fontScale="92500" lnSpcReduction="10000"/>
          </a:bodyPr>
          <a:lstStyle/>
          <a:p>
            <a:pPr marL="400050" algn="just"/>
            <a:r>
              <a:rPr lang="en-US" dirty="0" smtClean="0">
                <a:latin typeface="Arial" pitchFamily="34" charset="0"/>
                <a:cs typeface="Arial" pitchFamily="34" charset="0"/>
              </a:rPr>
              <a:t>South African has Signed and ratified the United Nations Convention Against Torture and Other Cruel, Inhuman or Degrading Treatment or Punishment (UN CAT). </a:t>
            </a:r>
          </a:p>
          <a:p>
            <a:pPr marL="400050" algn="just"/>
            <a:r>
              <a:rPr lang="en-US" dirty="0" smtClean="0">
                <a:latin typeface="Arial" pitchFamily="34" charset="0"/>
                <a:cs typeface="Arial" pitchFamily="34" charset="0"/>
              </a:rPr>
              <a:t>South African has signed, but is yet to ratify the Optional Protocol to the UN CAT. This will set up the National Preventative Mechanism (NPM)</a:t>
            </a:r>
          </a:p>
          <a:p>
            <a:pPr marL="800100" lvl="1" algn="just"/>
            <a:r>
              <a:rPr lang="en-US" dirty="0" smtClean="0">
                <a:latin typeface="Arial" pitchFamily="34" charset="0"/>
                <a:cs typeface="Arial" pitchFamily="34" charset="0"/>
              </a:rPr>
              <a:t>The SAHRC and the Deputy Minister of Justice are in discussion regarding the designation of the NPM within the SAHRC. </a:t>
            </a:r>
          </a:p>
          <a:p>
            <a:pPr marL="1200150" lvl="2" algn="just"/>
            <a:r>
              <a:rPr lang="en-US" dirty="0" smtClean="0">
                <a:latin typeface="Arial" pitchFamily="34" charset="0"/>
                <a:cs typeface="Arial" pitchFamily="34" charset="0"/>
              </a:rPr>
              <a:t>The SAHRC has submitted a business plan regarding the financial and operational costs of the NPM (including the role of the IPID and JICS). </a:t>
            </a:r>
          </a:p>
          <a:p>
            <a:pPr marL="400050"/>
            <a:endParaRPr lang="en-US" dirty="0" smtClean="0">
              <a:latin typeface="Arial" pitchFamily="34" charset="0"/>
              <a:cs typeface="Arial" pitchFamily="34" charset="0"/>
            </a:endParaRPr>
          </a:p>
          <a:p>
            <a:pPr marL="400050"/>
            <a:endParaRPr lang="en-US" dirty="0" smtClean="0">
              <a:latin typeface="Arial" pitchFamily="34" charset="0"/>
              <a:cs typeface="Arial" pitchFamily="34" charset="0"/>
            </a:endParaRPr>
          </a:p>
        </p:txBody>
      </p:sp>
      <p:pic>
        <p:nvPicPr>
          <p:cNvPr id="6" name="Picture 1" descr="C:\Documents and Settings\LMolepo\Desktop\SAHSRC Logo GPrint\SAHRC Logo CMYK GP_Low res.jpg"/>
          <p:cNvPicPr>
            <a:picLocks noChangeAspect="1" noChangeArrowheads="1"/>
          </p:cNvPicPr>
          <p:nvPr/>
        </p:nvPicPr>
        <p:blipFill>
          <a:blip r:embed="rId2" cstate="print"/>
          <a:srcRect/>
          <a:stretch>
            <a:fillRect/>
          </a:stretch>
        </p:blipFill>
        <p:spPr bwMode="auto">
          <a:xfrm>
            <a:off x="8305800" y="0"/>
            <a:ext cx="838200" cy="1143000"/>
          </a:xfrm>
          <a:prstGeom prst="rect">
            <a:avLst/>
          </a:prstGeom>
          <a:noFill/>
          <a:ln w="9525">
            <a:noFill/>
            <a:miter lim="800000"/>
            <a:headEnd/>
            <a:tailEnd/>
          </a:ln>
        </p:spPr>
      </p:pic>
    </p:spTree>
    <p:extLst>
      <p:ext uri="{BB962C8B-B14F-4D97-AF65-F5344CB8AC3E}">
        <p14:creationId xmlns:p14="http://schemas.microsoft.com/office/powerpoint/2010/main" xmlns="" val="9040505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800000"/>
          </a:solidFill>
        </p:spPr>
        <p:txBody>
          <a:bodyPr>
            <a:noAutofit/>
          </a:bodyPr>
          <a:lstStyle/>
          <a:p>
            <a:r>
              <a:rPr lang="en-ZA" sz="2400" dirty="0" smtClean="0">
                <a:solidFill>
                  <a:srgbClr val="FFCC00"/>
                </a:solidFill>
              </a:rPr>
              <a:t>The Prevention and Combating of </a:t>
            </a:r>
            <a:br>
              <a:rPr lang="en-ZA" sz="2400" dirty="0" smtClean="0">
                <a:solidFill>
                  <a:srgbClr val="FFCC00"/>
                </a:solidFill>
              </a:rPr>
            </a:br>
            <a:r>
              <a:rPr lang="en-ZA" sz="2400" dirty="0" smtClean="0">
                <a:solidFill>
                  <a:srgbClr val="FFCC00"/>
                </a:solidFill>
              </a:rPr>
              <a:t>Torture</a:t>
            </a:r>
            <a:br>
              <a:rPr lang="en-ZA" sz="2400" dirty="0" smtClean="0">
                <a:solidFill>
                  <a:srgbClr val="FFCC00"/>
                </a:solidFill>
              </a:rPr>
            </a:br>
            <a:r>
              <a:rPr lang="en-ZA" sz="2400" dirty="0" smtClean="0">
                <a:solidFill>
                  <a:srgbClr val="FFCC00"/>
                </a:solidFill>
              </a:rPr>
              <a:t> of Persons Act 13 of 2013</a:t>
            </a:r>
            <a:endParaRPr lang="en-ZA" sz="2400" dirty="0">
              <a:solidFill>
                <a:srgbClr val="FFCC00"/>
              </a:solidFill>
            </a:endParaRPr>
          </a:p>
        </p:txBody>
      </p:sp>
      <p:sp>
        <p:nvSpPr>
          <p:cNvPr id="3" name="Content Placeholder 2"/>
          <p:cNvSpPr>
            <a:spLocks noGrp="1"/>
          </p:cNvSpPr>
          <p:nvPr>
            <p:ph idx="1"/>
          </p:nvPr>
        </p:nvSpPr>
        <p:spPr/>
        <p:txBody>
          <a:bodyPr>
            <a:normAutofit fontScale="92500" lnSpcReduction="10000"/>
          </a:bodyPr>
          <a:lstStyle/>
          <a:p>
            <a:r>
              <a:rPr lang="en-ZA" dirty="0" smtClean="0"/>
              <a:t>Purpose: “To give effect to the Republic’s obligations in terms of the United Nations Convention Against Torture, and Other Cruel and Inhuman Treatment or Punishment,</a:t>
            </a:r>
          </a:p>
          <a:p>
            <a:r>
              <a:rPr lang="en-ZA" dirty="0" smtClean="0"/>
              <a:t>to provide for the offence of torture of persons and other offences associated with the torture of persons; and to </a:t>
            </a:r>
          </a:p>
          <a:p>
            <a:r>
              <a:rPr lang="en-ZA" dirty="0" smtClean="0"/>
              <a:t>Prevent and combat the torture of persons within or across the borders of the Republic,</a:t>
            </a:r>
          </a:p>
          <a:p>
            <a:r>
              <a:rPr lang="en-ZA" dirty="0" smtClean="0"/>
              <a:t>And to provide for matters connected therewith.”</a:t>
            </a:r>
            <a:endParaRPr lang="en-ZA"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EA283B7-EB78-4D77-B428-AD302E083760}" type="slidenum">
              <a:rPr lang="en-US" smtClean="0"/>
              <a:pPr>
                <a:defRPr/>
              </a:pPr>
              <a:t>27</a:t>
            </a:fld>
            <a:endParaRPr lang="en-US"/>
          </a:p>
        </p:txBody>
      </p:sp>
      <p:pic>
        <p:nvPicPr>
          <p:cNvPr id="6" name="Picture 1" descr="C:\Documents and Settings\LMolepo\Desktop\SAHSRC Logo GPrint\SAHRC Logo CMYK GP_Low res.jpg"/>
          <p:cNvPicPr>
            <a:picLocks noChangeAspect="1" noChangeArrowheads="1"/>
          </p:cNvPicPr>
          <p:nvPr/>
        </p:nvPicPr>
        <p:blipFill>
          <a:blip r:embed="rId2" cstate="print"/>
          <a:srcRect/>
          <a:stretch>
            <a:fillRect/>
          </a:stretch>
        </p:blipFill>
        <p:spPr bwMode="auto">
          <a:xfrm>
            <a:off x="8305800" y="0"/>
            <a:ext cx="838200" cy="11430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740"/>
            <a:ext cx="9144000" cy="1143000"/>
          </a:xfrm>
          <a:solidFill>
            <a:srgbClr val="800000"/>
          </a:solidFill>
        </p:spPr>
        <p:txBody>
          <a:bodyPr/>
          <a:lstStyle/>
          <a:p>
            <a:r>
              <a:rPr lang="en-ZA" dirty="0" smtClean="0">
                <a:solidFill>
                  <a:srgbClr val="FFCC00"/>
                </a:solidFill>
              </a:rPr>
              <a:t>SA shameful history</a:t>
            </a:r>
            <a:endParaRPr lang="en-ZA" dirty="0">
              <a:solidFill>
                <a:srgbClr val="FFCC00"/>
              </a:solidFill>
            </a:endParaRPr>
          </a:p>
        </p:txBody>
      </p:sp>
      <p:sp>
        <p:nvSpPr>
          <p:cNvPr id="3" name="Content Placeholder 2"/>
          <p:cNvSpPr>
            <a:spLocks noGrp="1"/>
          </p:cNvSpPr>
          <p:nvPr>
            <p:ph idx="1"/>
          </p:nvPr>
        </p:nvSpPr>
        <p:spPr/>
        <p:txBody>
          <a:bodyPr>
            <a:normAutofit fontScale="92500" lnSpcReduction="10000"/>
          </a:bodyPr>
          <a:lstStyle/>
          <a:p>
            <a:r>
              <a:rPr lang="en-ZA" dirty="0" smtClean="0"/>
              <a:t>“…The Republic of South Africa,</a:t>
            </a:r>
          </a:p>
          <a:p>
            <a:r>
              <a:rPr lang="en-ZA" dirty="0" smtClean="0"/>
              <a:t>Has a shameful history of gross human rights abuses including the torture of many of its citizens and inhabitants;</a:t>
            </a:r>
          </a:p>
          <a:p>
            <a:r>
              <a:rPr lang="en-ZA" dirty="0" smtClean="0"/>
              <a:t>Has, since 1994 become an integral and accepted member of the community of nations;</a:t>
            </a:r>
          </a:p>
          <a:p>
            <a:r>
              <a:rPr lang="en-ZA" dirty="0" smtClean="0"/>
              <a:t>Is committed to the preventing and combating of torture of persons, … by bringing persons who carry out acts of torture to justice as required by international law.</a:t>
            </a:r>
            <a:endParaRPr lang="en-ZA"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EA283B7-EB78-4D77-B428-AD302E083760}" type="slidenum">
              <a:rPr lang="en-US" smtClean="0"/>
              <a:pPr>
                <a:defRPr/>
              </a:pPr>
              <a:t>28</a:t>
            </a:fld>
            <a:endParaRPr lang="en-US"/>
          </a:p>
        </p:txBody>
      </p:sp>
      <p:pic>
        <p:nvPicPr>
          <p:cNvPr id="6" name="Picture 1" descr="C:\Documents and Settings\LMolepo\Desktop\SAHSRC Logo GPrint\SAHRC Logo CMYK GP_Low res.jpg"/>
          <p:cNvPicPr>
            <a:picLocks noChangeAspect="1" noChangeArrowheads="1"/>
          </p:cNvPicPr>
          <p:nvPr/>
        </p:nvPicPr>
        <p:blipFill>
          <a:blip r:embed="rId2" cstate="print"/>
          <a:srcRect/>
          <a:stretch>
            <a:fillRect/>
          </a:stretch>
        </p:blipFill>
        <p:spPr bwMode="auto">
          <a:xfrm>
            <a:off x="8305800" y="0"/>
            <a:ext cx="838200" cy="1143000"/>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800000"/>
          </a:solidFill>
        </p:spPr>
        <p:txBody>
          <a:bodyPr>
            <a:normAutofit/>
          </a:bodyPr>
          <a:lstStyle/>
          <a:p>
            <a:r>
              <a:rPr lang="en-US" sz="2200" dirty="0" smtClean="0">
                <a:solidFill>
                  <a:srgbClr val="FFCC00"/>
                </a:solidFill>
                <a:latin typeface="Arial" panose="020B0604020202020204" pitchFamily="34" charset="0"/>
                <a:cs typeface="Arial" panose="020B0604020202020204" pitchFamily="34" charset="0"/>
              </a:rPr>
              <a:t>And yet torture continues</a:t>
            </a:r>
            <a:endParaRPr lang="en-US" sz="2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6200" y="1295400"/>
            <a:ext cx="8991600" cy="5426075"/>
          </a:xfrm>
        </p:spPr>
        <p:txBody>
          <a:bodyPr>
            <a:normAutofit fontScale="70000" lnSpcReduction="20000"/>
          </a:bodyPr>
          <a:lstStyle/>
          <a:p>
            <a:pPr marL="400050" algn="just"/>
            <a:r>
              <a:rPr lang="en-US" dirty="0">
                <a:latin typeface="Arial" pitchFamily="34" charset="0"/>
                <a:cs typeface="Arial" pitchFamily="34" charset="0"/>
              </a:rPr>
              <a:t>R</a:t>
            </a:r>
            <a:r>
              <a:rPr lang="en-US" dirty="0" smtClean="0">
                <a:latin typeface="Arial" pitchFamily="34" charset="0"/>
                <a:cs typeface="Arial" pitchFamily="34" charset="0"/>
              </a:rPr>
              <a:t>ecommendations by the UN on South Africa’s submission to the UN CAT focused on the need to </a:t>
            </a:r>
            <a:r>
              <a:rPr lang="en-US" dirty="0" err="1" smtClean="0">
                <a:latin typeface="Arial" pitchFamily="34" charset="0"/>
                <a:cs typeface="Arial" pitchFamily="34" charset="0"/>
              </a:rPr>
              <a:t>criminalise</a:t>
            </a:r>
            <a:r>
              <a:rPr lang="en-US" dirty="0" smtClean="0">
                <a:latin typeface="Arial" pitchFamily="34" charset="0"/>
                <a:cs typeface="Arial" pitchFamily="34" charset="0"/>
              </a:rPr>
              <a:t> torture.  </a:t>
            </a:r>
          </a:p>
          <a:p>
            <a:pPr marL="400050" algn="just"/>
            <a:r>
              <a:rPr lang="en-US" dirty="0" smtClean="0">
                <a:latin typeface="Arial" pitchFamily="34" charset="0"/>
                <a:cs typeface="Arial" pitchFamily="34" charset="0"/>
              </a:rPr>
              <a:t>The Prevention of Combating and Torture of Persons Act (13 of 2013). </a:t>
            </a:r>
          </a:p>
          <a:p>
            <a:pPr marL="400050" algn="just"/>
            <a:r>
              <a:rPr lang="en-US" dirty="0" smtClean="0">
                <a:latin typeface="Arial" pitchFamily="34" charset="0"/>
                <a:cs typeface="Arial" pitchFamily="34" charset="0"/>
              </a:rPr>
              <a:t>As of yet, there is no public official charged with torture. Continue to see public officials charged with assault. </a:t>
            </a:r>
          </a:p>
          <a:p>
            <a:pPr marL="400050" algn="just"/>
            <a:endParaRPr lang="en-US" dirty="0" smtClean="0">
              <a:latin typeface="Arial" pitchFamily="34" charset="0"/>
              <a:cs typeface="Arial" pitchFamily="34" charset="0"/>
            </a:endParaRPr>
          </a:p>
          <a:p>
            <a:pPr marL="400050" algn="just"/>
            <a:r>
              <a:rPr lang="en-US" b="1" dirty="0" smtClean="0">
                <a:latin typeface="Arial" pitchFamily="34" charset="0"/>
                <a:cs typeface="Arial" pitchFamily="34" charset="0"/>
              </a:rPr>
              <a:t>The IPID </a:t>
            </a:r>
            <a:r>
              <a:rPr lang="en-US" b="1" dirty="0">
                <a:latin typeface="Arial" pitchFamily="34" charset="0"/>
                <a:cs typeface="Arial" pitchFamily="34" charset="0"/>
              </a:rPr>
              <a:t>2014/2015 report </a:t>
            </a:r>
            <a:r>
              <a:rPr lang="en-US" b="1" dirty="0" smtClean="0">
                <a:latin typeface="Arial" pitchFamily="34" charset="0"/>
                <a:cs typeface="Arial" pitchFamily="34" charset="0"/>
              </a:rPr>
              <a:t>indicated</a:t>
            </a:r>
            <a:r>
              <a:rPr lang="en-US" dirty="0" smtClean="0">
                <a:latin typeface="Arial" pitchFamily="34" charset="0"/>
                <a:cs typeface="Arial" pitchFamily="34" charset="0"/>
              </a:rPr>
              <a:t>:</a:t>
            </a:r>
          </a:p>
          <a:p>
            <a:pPr marL="800100" lvl="1" algn="just"/>
            <a:r>
              <a:rPr lang="en-US" dirty="0" smtClean="0">
                <a:latin typeface="Arial" pitchFamily="34" charset="0"/>
                <a:cs typeface="Arial" pitchFamily="34" charset="0"/>
              </a:rPr>
              <a:t>244 </a:t>
            </a:r>
            <a:r>
              <a:rPr lang="en-US" dirty="0">
                <a:latin typeface="Arial" pitchFamily="34" charset="0"/>
                <a:cs typeface="Arial" pitchFamily="34" charset="0"/>
              </a:rPr>
              <a:t>deaths in </a:t>
            </a:r>
            <a:r>
              <a:rPr lang="en-US" dirty="0" smtClean="0">
                <a:latin typeface="Arial" pitchFamily="34" charset="0"/>
                <a:cs typeface="Arial" pitchFamily="34" charset="0"/>
              </a:rPr>
              <a:t>police custody.</a:t>
            </a:r>
          </a:p>
          <a:p>
            <a:pPr marL="800100" lvl="1" algn="just"/>
            <a:r>
              <a:rPr lang="en-US" dirty="0" smtClean="0">
                <a:latin typeface="Arial" pitchFamily="34" charset="0"/>
                <a:cs typeface="Arial" pitchFamily="34" charset="0"/>
              </a:rPr>
              <a:t>145 </a:t>
            </a:r>
            <a:r>
              <a:rPr lang="en-US" dirty="0">
                <a:latin typeface="Arial" pitchFamily="34" charset="0"/>
                <a:cs typeface="Arial" pitchFamily="34" charset="0"/>
              </a:rPr>
              <a:t>cases of </a:t>
            </a:r>
            <a:r>
              <a:rPr lang="en-US" dirty="0" smtClean="0">
                <a:latin typeface="Arial" pitchFamily="34" charset="0"/>
                <a:cs typeface="Arial" pitchFamily="34" charset="0"/>
              </a:rPr>
              <a:t>torture</a:t>
            </a:r>
            <a:r>
              <a:rPr lang="en-US" dirty="0">
                <a:latin typeface="Arial" pitchFamily="34" charset="0"/>
                <a:cs typeface="Arial" pitchFamily="34" charset="0"/>
              </a:rPr>
              <a:t>.</a:t>
            </a:r>
            <a:endParaRPr lang="en-US" dirty="0" smtClean="0">
              <a:latin typeface="Arial" pitchFamily="34" charset="0"/>
              <a:cs typeface="Arial" pitchFamily="34" charset="0"/>
            </a:endParaRPr>
          </a:p>
          <a:p>
            <a:pPr marL="800100" lvl="1" algn="just"/>
            <a:r>
              <a:rPr lang="en-US" dirty="0" smtClean="0">
                <a:latin typeface="Arial" pitchFamily="34" charset="0"/>
                <a:cs typeface="Arial" pitchFamily="34" charset="0"/>
              </a:rPr>
              <a:t>34 </a:t>
            </a:r>
            <a:r>
              <a:rPr lang="en-US" dirty="0">
                <a:latin typeface="Arial" pitchFamily="34" charset="0"/>
                <a:cs typeface="Arial" pitchFamily="34" charset="0"/>
              </a:rPr>
              <a:t>cases of </a:t>
            </a:r>
            <a:r>
              <a:rPr lang="en-US" dirty="0" smtClean="0">
                <a:latin typeface="Arial" pitchFamily="34" charset="0"/>
                <a:cs typeface="Arial" pitchFamily="34" charset="0"/>
              </a:rPr>
              <a:t>rape.</a:t>
            </a:r>
          </a:p>
          <a:p>
            <a:pPr marL="800100" lvl="1" algn="just"/>
            <a:r>
              <a:rPr lang="en-US" dirty="0" smtClean="0">
                <a:latin typeface="Arial" pitchFamily="34" charset="0"/>
                <a:cs typeface="Arial" pitchFamily="34" charset="0"/>
              </a:rPr>
              <a:t>3,711 </a:t>
            </a:r>
            <a:r>
              <a:rPr lang="en-US" dirty="0">
                <a:latin typeface="Arial" pitchFamily="34" charset="0"/>
                <a:cs typeface="Arial" pitchFamily="34" charset="0"/>
              </a:rPr>
              <a:t>cases of assault by police </a:t>
            </a:r>
            <a:r>
              <a:rPr lang="en-US" dirty="0" smtClean="0">
                <a:latin typeface="Arial" pitchFamily="34" charset="0"/>
                <a:cs typeface="Arial" pitchFamily="34" charset="0"/>
              </a:rPr>
              <a:t>officers.</a:t>
            </a:r>
          </a:p>
          <a:p>
            <a:pPr marL="800100" lvl="1" algn="just"/>
            <a:endParaRPr lang="en-US" dirty="0" smtClean="0">
              <a:latin typeface="Arial" pitchFamily="34" charset="0"/>
              <a:cs typeface="Arial" pitchFamily="34" charset="0"/>
            </a:endParaRPr>
          </a:p>
          <a:p>
            <a:pPr marL="400050" algn="just"/>
            <a:r>
              <a:rPr lang="en-US" b="1" dirty="0" smtClean="0">
                <a:latin typeface="Arial" pitchFamily="34" charset="0"/>
                <a:cs typeface="Arial" pitchFamily="34" charset="0"/>
              </a:rPr>
              <a:t>The JICS 2014/2015 annual report indicated: </a:t>
            </a:r>
          </a:p>
          <a:p>
            <a:pPr marL="800100" lvl="1" algn="just"/>
            <a:r>
              <a:rPr lang="en-US" dirty="0" smtClean="0">
                <a:latin typeface="Arial" pitchFamily="34" charset="0"/>
                <a:cs typeface="Arial" pitchFamily="34" charset="0"/>
              </a:rPr>
              <a:t>46 unnatural deaths in correctional centers. </a:t>
            </a:r>
          </a:p>
          <a:p>
            <a:pPr marL="800100" lvl="1" algn="just"/>
            <a:r>
              <a:rPr lang="en-US" dirty="0" smtClean="0">
                <a:latin typeface="Arial" pitchFamily="34" charset="0"/>
                <a:cs typeface="Arial" pitchFamily="34" charset="0"/>
              </a:rPr>
              <a:t>461 complaints regarding use of force. </a:t>
            </a:r>
          </a:p>
          <a:p>
            <a:pPr marL="800100" lvl="1" algn="just"/>
            <a:r>
              <a:rPr lang="en-US" dirty="0" smtClean="0">
                <a:latin typeface="Arial" pitchFamily="34" charset="0"/>
                <a:cs typeface="Arial" pitchFamily="34" charset="0"/>
              </a:rPr>
              <a:t>263 complaints regarding </a:t>
            </a:r>
            <a:r>
              <a:rPr lang="en-US" dirty="0">
                <a:latin typeface="Arial" panose="020B0604020202020204" pitchFamily="34" charset="0"/>
                <a:cs typeface="Arial" panose="020B0604020202020204" pitchFamily="34" charset="0"/>
              </a:rPr>
              <a:t>of mechanical </a:t>
            </a:r>
            <a:r>
              <a:rPr lang="en-US" dirty="0" smtClean="0">
                <a:latin typeface="Arial" pitchFamily="34" charset="0"/>
                <a:cs typeface="Arial" pitchFamily="34" charset="0"/>
              </a:rPr>
              <a:t>restraints</a:t>
            </a:r>
          </a:p>
          <a:p>
            <a:pPr marL="400050"/>
            <a:endParaRPr lang="en-US" dirty="0" smtClean="0">
              <a:latin typeface="Arial" pitchFamily="34" charset="0"/>
              <a:cs typeface="Arial" pitchFamily="34" charset="0"/>
            </a:endParaRPr>
          </a:p>
        </p:txBody>
      </p:sp>
      <p:pic>
        <p:nvPicPr>
          <p:cNvPr id="6" name="Picture 1" descr="C:\Documents and Settings\LMolepo\Desktop\SAHSRC Logo GPrint\SAHRC Logo CMYK GP_Low res.jpg"/>
          <p:cNvPicPr>
            <a:picLocks noChangeAspect="1" noChangeArrowheads="1"/>
          </p:cNvPicPr>
          <p:nvPr/>
        </p:nvPicPr>
        <p:blipFill>
          <a:blip r:embed="rId2" cstate="print"/>
          <a:srcRect/>
          <a:stretch>
            <a:fillRect/>
          </a:stretch>
        </p:blipFill>
        <p:spPr bwMode="auto">
          <a:xfrm>
            <a:off x="8305800" y="0"/>
            <a:ext cx="838200" cy="1143000"/>
          </a:xfrm>
          <a:prstGeom prst="rect">
            <a:avLst/>
          </a:prstGeom>
          <a:noFill/>
          <a:ln w="9525">
            <a:noFill/>
            <a:miter lim="800000"/>
            <a:headEnd/>
            <a:tailEnd/>
          </a:ln>
        </p:spPr>
      </p:pic>
    </p:spTree>
    <p:extLst>
      <p:ext uri="{BB962C8B-B14F-4D97-AF65-F5344CB8AC3E}">
        <p14:creationId xmlns:p14="http://schemas.microsoft.com/office/powerpoint/2010/main" xmlns="" val="457989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800000"/>
          </a:solidFill>
        </p:spPr>
        <p:txBody>
          <a:bodyPr vert="horz" lIns="91440" tIns="45720" rIns="91440" bIns="45720" rtlCol="0" anchor="ctr">
            <a:normAutofit/>
          </a:bodyPr>
          <a:lstStyle/>
          <a:p>
            <a:pPr>
              <a:defRPr/>
            </a:pPr>
            <a:endParaRPr lang="en-US" sz="3600" dirty="0">
              <a:solidFill>
                <a:srgbClr val="FFCC00"/>
              </a:solidFill>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1371600"/>
            <a:ext cx="8763000" cy="5486400"/>
          </a:xfrm>
        </p:spPr>
        <p:txBody>
          <a:bodyPr vert="horz" lIns="91440" tIns="45720" rIns="91440" bIns="45720" rtlCol="0">
            <a:noAutofit/>
          </a:bodyPr>
          <a:lstStyle/>
          <a:p>
            <a:pPr marL="0" indent="0" algn="ctr">
              <a:lnSpc>
                <a:spcPct val="130000"/>
              </a:lnSpc>
              <a:spcBef>
                <a:spcPts val="0"/>
              </a:spcBef>
              <a:buClr>
                <a:schemeClr val="accent2">
                  <a:lumMod val="50000"/>
                </a:schemeClr>
              </a:buClr>
              <a:buNone/>
              <a:defRPr/>
            </a:pPr>
            <a:endParaRPr lang="en-US" sz="2400" dirty="0" smtClean="0">
              <a:latin typeface="Arial" pitchFamily="34" charset="0"/>
              <a:cs typeface="Arial" pitchFamily="34" charset="0"/>
            </a:endParaRPr>
          </a:p>
          <a:p>
            <a:pPr marL="0" indent="0" algn="ctr">
              <a:lnSpc>
                <a:spcPct val="130000"/>
              </a:lnSpc>
              <a:spcBef>
                <a:spcPts val="0"/>
              </a:spcBef>
              <a:buClr>
                <a:schemeClr val="accent2">
                  <a:lumMod val="50000"/>
                </a:schemeClr>
              </a:buClr>
              <a:buNone/>
              <a:defRPr/>
            </a:pPr>
            <a:endParaRPr lang="en-US" sz="2400" dirty="0">
              <a:latin typeface="Arial" pitchFamily="34" charset="0"/>
              <a:cs typeface="Arial" pitchFamily="34" charset="0"/>
            </a:endParaRPr>
          </a:p>
          <a:p>
            <a:pPr marL="0" indent="0" algn="ctr">
              <a:lnSpc>
                <a:spcPct val="130000"/>
              </a:lnSpc>
              <a:spcBef>
                <a:spcPts val="0"/>
              </a:spcBef>
              <a:buClr>
                <a:schemeClr val="accent2">
                  <a:lumMod val="50000"/>
                </a:schemeClr>
              </a:buClr>
              <a:buNone/>
              <a:defRPr/>
            </a:pPr>
            <a:endParaRPr lang="en-US" sz="2400" dirty="0" smtClean="0">
              <a:latin typeface="Arial" pitchFamily="34" charset="0"/>
              <a:cs typeface="Arial" pitchFamily="34" charset="0"/>
            </a:endParaRPr>
          </a:p>
          <a:p>
            <a:pPr marL="0" indent="0" algn="ctr">
              <a:lnSpc>
                <a:spcPct val="130000"/>
              </a:lnSpc>
              <a:spcBef>
                <a:spcPts val="0"/>
              </a:spcBef>
              <a:buClr>
                <a:schemeClr val="accent2">
                  <a:lumMod val="50000"/>
                </a:schemeClr>
              </a:buClr>
              <a:buNone/>
              <a:defRPr/>
            </a:pPr>
            <a:endParaRPr lang="en-US" sz="3600" dirty="0" smtClean="0">
              <a:latin typeface="Arial" pitchFamily="34" charset="0"/>
              <a:cs typeface="Arial" pitchFamily="34" charset="0"/>
            </a:endParaRPr>
          </a:p>
          <a:p>
            <a:pPr marL="0" indent="0" algn="ctr">
              <a:lnSpc>
                <a:spcPct val="130000"/>
              </a:lnSpc>
              <a:spcBef>
                <a:spcPts val="0"/>
              </a:spcBef>
              <a:buClr>
                <a:schemeClr val="accent2">
                  <a:lumMod val="50000"/>
                </a:schemeClr>
              </a:buClr>
              <a:buNone/>
              <a:defRPr/>
            </a:pPr>
            <a:r>
              <a:rPr lang="en-US" sz="3600" b="1" dirty="0" smtClean="0">
                <a:latin typeface="Arial" pitchFamily="34" charset="0"/>
                <a:cs typeface="Arial" pitchFamily="34" charset="0"/>
              </a:rPr>
              <a:t>Introduction to the SAHRC</a:t>
            </a:r>
          </a:p>
        </p:txBody>
      </p:sp>
      <p:pic>
        <p:nvPicPr>
          <p:cNvPr id="6" name="Picture 1" descr="C:\Documents and Settings\LMolepo\Desktop\SAHSRC Logo GPrint\SAHRC Logo CMYK GP_Low res.jpg"/>
          <p:cNvPicPr>
            <a:picLocks noChangeAspect="1" noChangeArrowheads="1"/>
          </p:cNvPicPr>
          <p:nvPr/>
        </p:nvPicPr>
        <p:blipFill>
          <a:blip r:embed="rId3" cstate="print"/>
          <a:srcRect/>
          <a:stretch>
            <a:fillRect/>
          </a:stretch>
        </p:blipFill>
        <p:spPr bwMode="auto">
          <a:xfrm>
            <a:off x="8305800" y="0"/>
            <a:ext cx="838200" cy="1143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8EA283B7-EB78-4D77-B428-AD302E083760}" type="slidenum">
              <a:rPr lang="en-US" smtClean="0"/>
              <a:pPr>
                <a:defRPr/>
              </a:pPr>
              <a:t>3</a:t>
            </a:fld>
            <a:endParaRPr lang="en-US"/>
          </a:p>
        </p:txBody>
      </p:sp>
    </p:spTree>
    <p:extLst>
      <p:ext uri="{BB962C8B-B14F-4D97-AF65-F5344CB8AC3E}">
        <p14:creationId xmlns:p14="http://schemas.microsoft.com/office/powerpoint/2010/main" xmlns="" val="13716280"/>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800000"/>
          </a:solidFill>
        </p:spPr>
        <p:txBody>
          <a:bodyPr>
            <a:normAutofit/>
          </a:bodyPr>
          <a:lstStyle/>
          <a:p>
            <a:r>
              <a:rPr lang="en-US" sz="2200" dirty="0" smtClean="0">
                <a:solidFill>
                  <a:srgbClr val="FFCC00"/>
                </a:solidFill>
                <a:latin typeface="Arial" panose="020B0604020202020204" pitchFamily="34" charset="0"/>
                <a:cs typeface="Arial" panose="020B0604020202020204" pitchFamily="34" charset="0"/>
              </a:rPr>
              <a:t>Victims and Torture</a:t>
            </a:r>
            <a:endParaRPr lang="en-US" sz="2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6200" y="1295400"/>
            <a:ext cx="8991600" cy="5426075"/>
          </a:xfrm>
        </p:spPr>
        <p:txBody>
          <a:bodyPr>
            <a:normAutofit/>
          </a:bodyPr>
          <a:lstStyle/>
          <a:p>
            <a:pPr marL="400050"/>
            <a:r>
              <a:rPr lang="en-US" dirty="0" smtClean="0">
                <a:latin typeface="Arial" pitchFamily="34" charset="0"/>
                <a:cs typeface="Arial" pitchFamily="34" charset="0"/>
              </a:rPr>
              <a:t>The Centre for the Study on Violence and Reconciliation continues to produce reports on torture. For example, gender and torture; intervening with victims of torture in </a:t>
            </a:r>
            <a:r>
              <a:rPr lang="en-US" dirty="0" err="1" smtClean="0">
                <a:latin typeface="Arial" pitchFamily="34" charset="0"/>
                <a:cs typeface="Arial" pitchFamily="34" charset="0"/>
              </a:rPr>
              <a:t>Kagiso</a:t>
            </a:r>
            <a:r>
              <a:rPr lang="en-US" dirty="0" smtClean="0">
                <a:latin typeface="Arial" pitchFamily="34" charset="0"/>
                <a:cs typeface="Arial" pitchFamily="34" charset="0"/>
              </a:rPr>
              <a:t>;  analysis of torture date 2007-2011. </a:t>
            </a:r>
          </a:p>
          <a:p>
            <a:pPr marL="400050"/>
            <a:r>
              <a:rPr lang="en-US" dirty="0" smtClean="0">
                <a:latin typeface="Arial" pitchFamily="34" charset="0"/>
                <a:cs typeface="Arial" pitchFamily="34" charset="0"/>
              </a:rPr>
              <a:t>In 2015, the SAHRC handed over some of these reports to the National Commissioner of the SAPS. </a:t>
            </a:r>
          </a:p>
          <a:p>
            <a:pPr marL="57150" indent="0">
              <a:buNone/>
            </a:pPr>
            <a:endParaRPr lang="en-US" dirty="0" smtClean="0">
              <a:latin typeface="Arial" pitchFamily="34" charset="0"/>
              <a:cs typeface="Arial" pitchFamily="34" charset="0"/>
            </a:endParaRPr>
          </a:p>
        </p:txBody>
      </p:sp>
      <p:pic>
        <p:nvPicPr>
          <p:cNvPr id="6" name="Picture 1" descr="C:\Documents and Settings\LMolepo\Desktop\SAHSRC Logo GPrint\SAHRC Logo CMYK GP_Low res.jpg"/>
          <p:cNvPicPr>
            <a:picLocks noChangeAspect="1" noChangeArrowheads="1"/>
          </p:cNvPicPr>
          <p:nvPr/>
        </p:nvPicPr>
        <p:blipFill>
          <a:blip r:embed="rId2" cstate="print"/>
          <a:srcRect/>
          <a:stretch>
            <a:fillRect/>
          </a:stretch>
        </p:blipFill>
        <p:spPr bwMode="auto">
          <a:xfrm>
            <a:off x="8305800" y="0"/>
            <a:ext cx="838200" cy="1143000"/>
          </a:xfrm>
          <a:prstGeom prst="rect">
            <a:avLst/>
          </a:prstGeom>
          <a:noFill/>
          <a:ln w="9525">
            <a:noFill/>
            <a:miter lim="800000"/>
            <a:headEnd/>
            <a:tailEnd/>
          </a:ln>
        </p:spPr>
      </p:pic>
    </p:spTree>
    <p:extLst>
      <p:ext uri="{BB962C8B-B14F-4D97-AF65-F5344CB8AC3E}">
        <p14:creationId xmlns:p14="http://schemas.microsoft.com/office/powerpoint/2010/main" xmlns="" val="37391160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800000"/>
          </a:solidFill>
        </p:spPr>
        <p:txBody>
          <a:bodyPr>
            <a:normAutofit/>
          </a:bodyPr>
          <a:lstStyle/>
          <a:p>
            <a:r>
              <a:rPr lang="en-US" sz="2200" dirty="0" smtClean="0">
                <a:solidFill>
                  <a:srgbClr val="FFCC00"/>
                </a:solidFill>
                <a:latin typeface="Arial" panose="020B0604020202020204" pitchFamily="34" charset="0"/>
                <a:cs typeface="Arial" panose="020B0604020202020204" pitchFamily="34" charset="0"/>
              </a:rPr>
              <a:t>Section 11 Committee </a:t>
            </a:r>
            <a:endParaRPr lang="en-US" sz="2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6200" y="1295400"/>
            <a:ext cx="8991600" cy="5426075"/>
          </a:xfrm>
        </p:spPr>
        <p:txBody>
          <a:bodyPr>
            <a:normAutofit fontScale="62500" lnSpcReduction="20000"/>
          </a:bodyPr>
          <a:lstStyle/>
          <a:p>
            <a:pPr marL="400050"/>
            <a:r>
              <a:rPr lang="en-US" dirty="0" smtClean="0">
                <a:latin typeface="Arial" pitchFamily="34" charset="0"/>
                <a:cs typeface="Arial" pitchFamily="34" charset="0"/>
              </a:rPr>
              <a:t>The SAHRC Section 11 Committee on the Prevention of Torture met recently (Monday, 22 August 2016). </a:t>
            </a:r>
          </a:p>
          <a:p>
            <a:pPr marL="400050"/>
            <a:r>
              <a:rPr lang="en-US" dirty="0" smtClean="0">
                <a:latin typeface="Arial" pitchFamily="34" charset="0"/>
                <a:cs typeface="Arial" pitchFamily="34" charset="0"/>
              </a:rPr>
              <a:t>Members comprise of</a:t>
            </a:r>
          </a:p>
          <a:p>
            <a:pPr marL="800100" lvl="1"/>
            <a:r>
              <a:rPr lang="en-US" dirty="0" smtClean="0">
                <a:latin typeface="Arial" pitchFamily="34" charset="0"/>
                <a:cs typeface="Arial" pitchFamily="34" charset="0"/>
              </a:rPr>
              <a:t>The SAPS (National Commissioner [General], Deputy National Commissioners [Major Generals, Lieutenant Generals], Heads of Department- Legal) </a:t>
            </a:r>
          </a:p>
          <a:p>
            <a:pPr marL="800100" lvl="1"/>
            <a:r>
              <a:rPr lang="en-US" dirty="0" smtClean="0">
                <a:latin typeface="Arial" pitchFamily="34" charset="0"/>
                <a:cs typeface="Arial" pitchFamily="34" charset="0"/>
              </a:rPr>
              <a:t>The DCS (National Commissioner, Deputy National Commissioners, Head’s of Departments – Legal Services and Remand Detention)</a:t>
            </a:r>
          </a:p>
          <a:p>
            <a:pPr marL="800100" lvl="1"/>
            <a:r>
              <a:rPr lang="en-US" dirty="0" smtClean="0">
                <a:latin typeface="Arial" pitchFamily="34" charset="0"/>
                <a:cs typeface="Arial" pitchFamily="34" charset="0"/>
              </a:rPr>
              <a:t>The IPID</a:t>
            </a:r>
          </a:p>
          <a:p>
            <a:pPr marL="800100" lvl="1"/>
            <a:r>
              <a:rPr lang="en-US" dirty="0" smtClean="0">
                <a:latin typeface="Arial" pitchFamily="34" charset="0"/>
                <a:cs typeface="Arial" pitchFamily="34" charset="0"/>
              </a:rPr>
              <a:t>The JICS</a:t>
            </a:r>
          </a:p>
          <a:p>
            <a:pPr marL="800100" lvl="1"/>
            <a:r>
              <a:rPr lang="en-US" dirty="0" smtClean="0">
                <a:latin typeface="Arial" pitchFamily="34" charset="0"/>
                <a:cs typeface="Arial" pitchFamily="34" charset="0"/>
              </a:rPr>
              <a:t>The Department of Justice and Constitutional Development</a:t>
            </a:r>
          </a:p>
          <a:p>
            <a:pPr marL="800100" lvl="1"/>
            <a:r>
              <a:rPr lang="en-US" dirty="0" smtClean="0">
                <a:latin typeface="Arial" pitchFamily="34" charset="0"/>
                <a:cs typeface="Arial" pitchFamily="34" charset="0"/>
              </a:rPr>
              <a:t>The CSVR</a:t>
            </a:r>
          </a:p>
          <a:p>
            <a:pPr marL="800100" lvl="1"/>
            <a:r>
              <a:rPr lang="en-US" dirty="0" smtClean="0">
                <a:latin typeface="Arial" pitchFamily="34" charset="0"/>
                <a:cs typeface="Arial" pitchFamily="34" charset="0"/>
              </a:rPr>
              <a:t>Amnesty International</a:t>
            </a:r>
          </a:p>
          <a:p>
            <a:pPr marL="800100" lvl="1"/>
            <a:r>
              <a:rPr lang="en-US" dirty="0" smtClean="0">
                <a:latin typeface="Arial" pitchFamily="34" charset="0"/>
                <a:cs typeface="Arial" pitchFamily="34" charset="0"/>
              </a:rPr>
              <a:t>Institute for Security Studies</a:t>
            </a:r>
          </a:p>
          <a:p>
            <a:pPr marL="800100" lvl="1"/>
            <a:r>
              <a:rPr lang="en-US" dirty="0" smtClean="0">
                <a:latin typeface="Arial" pitchFamily="34" charset="0"/>
                <a:cs typeface="Arial" pitchFamily="34" charset="0"/>
              </a:rPr>
              <a:t>The Wits Justice Project</a:t>
            </a:r>
          </a:p>
          <a:p>
            <a:pPr marL="800100" lvl="1"/>
            <a:r>
              <a:rPr lang="en-US" dirty="0" smtClean="0">
                <a:latin typeface="Arial" pitchFamily="34" charset="0"/>
                <a:cs typeface="Arial" pitchFamily="34" charset="0"/>
              </a:rPr>
              <a:t>Private attorneys (Mr. Egon Oswald)</a:t>
            </a:r>
          </a:p>
          <a:p>
            <a:pPr marL="800100" lvl="1"/>
            <a:r>
              <a:rPr lang="en-US" dirty="0" smtClean="0">
                <a:latin typeface="Arial" pitchFamily="34" charset="0"/>
                <a:cs typeface="Arial" pitchFamily="34" charset="0"/>
              </a:rPr>
              <a:t>Private doctors and pathologists</a:t>
            </a:r>
          </a:p>
          <a:p>
            <a:pPr marL="800100" lvl="1"/>
            <a:r>
              <a:rPr lang="en-US" dirty="0" smtClean="0">
                <a:latin typeface="Arial" pitchFamily="34" charset="0"/>
                <a:cs typeface="Arial" pitchFamily="34" charset="0"/>
              </a:rPr>
              <a:t>Human Rights activists</a:t>
            </a:r>
          </a:p>
          <a:p>
            <a:pPr marL="800100" lvl="1"/>
            <a:r>
              <a:rPr lang="en-US" dirty="0" smtClean="0">
                <a:latin typeface="Arial" pitchFamily="34" charset="0"/>
                <a:cs typeface="Arial" pitchFamily="34" charset="0"/>
              </a:rPr>
              <a:t>Academics</a:t>
            </a:r>
          </a:p>
          <a:p>
            <a:pPr marL="800100" lvl="1"/>
            <a:endParaRPr lang="en-US" dirty="0" smtClean="0">
              <a:latin typeface="Arial" pitchFamily="34" charset="0"/>
              <a:cs typeface="Arial" pitchFamily="34" charset="0"/>
            </a:endParaRPr>
          </a:p>
          <a:p>
            <a:pPr marL="57150" indent="0">
              <a:buNone/>
            </a:pPr>
            <a:endParaRPr lang="en-US" dirty="0" smtClean="0">
              <a:latin typeface="Arial" pitchFamily="34" charset="0"/>
              <a:cs typeface="Arial" pitchFamily="34" charset="0"/>
            </a:endParaRPr>
          </a:p>
        </p:txBody>
      </p:sp>
      <p:pic>
        <p:nvPicPr>
          <p:cNvPr id="6" name="Picture 1" descr="C:\Documents and Settings\LMolepo\Desktop\SAHSRC Logo GPrint\SAHRC Logo CMYK GP_Low res.jpg"/>
          <p:cNvPicPr>
            <a:picLocks noChangeAspect="1" noChangeArrowheads="1"/>
          </p:cNvPicPr>
          <p:nvPr/>
        </p:nvPicPr>
        <p:blipFill>
          <a:blip r:embed="rId2" cstate="print"/>
          <a:srcRect/>
          <a:stretch>
            <a:fillRect/>
          </a:stretch>
        </p:blipFill>
        <p:spPr bwMode="auto">
          <a:xfrm>
            <a:off x="8305800" y="0"/>
            <a:ext cx="838200" cy="1143000"/>
          </a:xfrm>
          <a:prstGeom prst="rect">
            <a:avLst/>
          </a:prstGeom>
          <a:noFill/>
          <a:ln w="9525">
            <a:noFill/>
            <a:miter lim="800000"/>
            <a:headEnd/>
            <a:tailEnd/>
          </a:ln>
        </p:spPr>
      </p:pic>
    </p:spTree>
    <p:extLst>
      <p:ext uri="{BB962C8B-B14F-4D97-AF65-F5344CB8AC3E}">
        <p14:creationId xmlns:p14="http://schemas.microsoft.com/office/powerpoint/2010/main" xmlns="" val="11129242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800000"/>
          </a:solidFill>
        </p:spPr>
        <p:txBody>
          <a:bodyPr>
            <a:normAutofit/>
          </a:bodyPr>
          <a:lstStyle/>
          <a:p>
            <a:r>
              <a:rPr lang="en-US" sz="2200" dirty="0" smtClean="0">
                <a:solidFill>
                  <a:srgbClr val="FFCC00"/>
                </a:solidFill>
                <a:latin typeface="Arial" panose="020B0604020202020204" pitchFamily="34" charset="0"/>
                <a:cs typeface="Arial" panose="020B0604020202020204" pitchFamily="34" charset="0"/>
              </a:rPr>
              <a:t>Recommendations</a:t>
            </a:r>
            <a:endParaRPr lang="en-US" sz="2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6200" y="1295400"/>
            <a:ext cx="8991600" cy="5426075"/>
          </a:xfrm>
        </p:spPr>
        <p:txBody>
          <a:bodyPr>
            <a:normAutofit lnSpcReduction="10000"/>
          </a:bodyPr>
          <a:lstStyle/>
          <a:p>
            <a:pPr marL="400050" algn="just"/>
            <a:r>
              <a:rPr lang="en-US" dirty="0" smtClean="0">
                <a:latin typeface="Arial" pitchFamily="34" charset="0"/>
                <a:cs typeface="Arial" pitchFamily="34" charset="0"/>
              </a:rPr>
              <a:t>Recommendations for the SAHRC to put forth to parliament:</a:t>
            </a:r>
          </a:p>
          <a:p>
            <a:pPr marL="800100" lvl="1" algn="just"/>
            <a:r>
              <a:rPr lang="en-US" dirty="0" smtClean="0">
                <a:latin typeface="Arial" pitchFamily="34" charset="0"/>
                <a:cs typeface="Arial" pitchFamily="34" charset="0"/>
              </a:rPr>
              <a:t>Ratification of OPCAT (NPM for places of detention)</a:t>
            </a:r>
          </a:p>
          <a:p>
            <a:pPr marL="800100" lvl="1" algn="just"/>
            <a:r>
              <a:rPr lang="en-US" dirty="0" smtClean="0">
                <a:latin typeface="Arial" pitchFamily="34" charset="0"/>
                <a:cs typeface="Arial" pitchFamily="34" charset="0"/>
              </a:rPr>
              <a:t>The incorporation for victims of torture in the Prevention of Torture Act. </a:t>
            </a:r>
          </a:p>
          <a:p>
            <a:pPr marL="1200150" lvl="2" algn="just"/>
            <a:r>
              <a:rPr lang="en-US" dirty="0" smtClean="0">
                <a:latin typeface="Arial" pitchFamily="34" charset="0"/>
                <a:cs typeface="Arial" pitchFamily="34" charset="0"/>
              </a:rPr>
              <a:t>Appropriate redress for victims (compensation and rehabilitation)</a:t>
            </a:r>
          </a:p>
          <a:p>
            <a:pPr marL="800100" lvl="1" algn="just"/>
            <a:r>
              <a:rPr lang="en-US" dirty="0" smtClean="0">
                <a:latin typeface="Arial" pitchFamily="34" charset="0"/>
                <a:cs typeface="Arial" pitchFamily="34" charset="0"/>
              </a:rPr>
              <a:t>Redefining the attitudes of the police and correctional services.</a:t>
            </a:r>
          </a:p>
          <a:p>
            <a:pPr marL="800100" lvl="1" algn="just"/>
            <a:r>
              <a:rPr lang="en-US" dirty="0" smtClean="0">
                <a:latin typeface="Arial" pitchFamily="34" charset="0"/>
                <a:cs typeface="Arial" pitchFamily="34" charset="0"/>
              </a:rPr>
              <a:t> More funding for IPID and JICS</a:t>
            </a:r>
          </a:p>
          <a:p>
            <a:pPr marL="800100" lvl="1" algn="just"/>
            <a:r>
              <a:rPr lang="en-US" dirty="0" smtClean="0">
                <a:latin typeface="Arial" pitchFamily="34" charset="0"/>
                <a:cs typeface="Arial" pitchFamily="34" charset="0"/>
              </a:rPr>
              <a:t>JICS independence </a:t>
            </a:r>
            <a:r>
              <a:rPr lang="en-US" smtClean="0">
                <a:latin typeface="Arial" pitchFamily="34" charset="0"/>
                <a:cs typeface="Arial" pitchFamily="34" charset="0"/>
              </a:rPr>
              <a:t>is needed. </a:t>
            </a:r>
            <a:endParaRPr lang="en-US" dirty="0" smtClean="0">
              <a:latin typeface="Arial" pitchFamily="34" charset="0"/>
              <a:cs typeface="Arial" pitchFamily="34" charset="0"/>
            </a:endParaRPr>
          </a:p>
          <a:p>
            <a:pPr marL="800100" lvl="1"/>
            <a:endParaRPr lang="en-US" dirty="0" smtClean="0">
              <a:latin typeface="Arial" pitchFamily="34" charset="0"/>
              <a:cs typeface="Arial" pitchFamily="34" charset="0"/>
            </a:endParaRPr>
          </a:p>
          <a:p>
            <a:pPr marL="57150" indent="0">
              <a:buNone/>
            </a:pPr>
            <a:endParaRPr lang="en-US" dirty="0" smtClean="0">
              <a:latin typeface="Arial" pitchFamily="34" charset="0"/>
              <a:cs typeface="Arial" pitchFamily="34" charset="0"/>
            </a:endParaRPr>
          </a:p>
        </p:txBody>
      </p:sp>
      <p:pic>
        <p:nvPicPr>
          <p:cNvPr id="6" name="Picture 1" descr="C:\Documents and Settings\LMolepo\Desktop\SAHSRC Logo GPrint\SAHRC Logo CMYK GP_Low res.jpg"/>
          <p:cNvPicPr>
            <a:picLocks noChangeAspect="1" noChangeArrowheads="1"/>
          </p:cNvPicPr>
          <p:nvPr/>
        </p:nvPicPr>
        <p:blipFill>
          <a:blip r:embed="rId2" cstate="print"/>
          <a:srcRect/>
          <a:stretch>
            <a:fillRect/>
          </a:stretch>
        </p:blipFill>
        <p:spPr bwMode="auto">
          <a:xfrm>
            <a:off x="8305800" y="0"/>
            <a:ext cx="838200" cy="1143000"/>
          </a:xfrm>
          <a:prstGeom prst="rect">
            <a:avLst/>
          </a:prstGeom>
          <a:noFill/>
          <a:ln w="9525">
            <a:noFill/>
            <a:miter lim="800000"/>
            <a:headEnd/>
            <a:tailEnd/>
          </a:ln>
        </p:spPr>
      </p:pic>
    </p:spTree>
    <p:extLst>
      <p:ext uri="{BB962C8B-B14F-4D97-AF65-F5344CB8AC3E}">
        <p14:creationId xmlns:p14="http://schemas.microsoft.com/office/powerpoint/2010/main" xmlns="" val="27452335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792"/>
            <a:ext cx="9144000" cy="1143000"/>
          </a:xfrm>
          <a:solidFill>
            <a:srgbClr val="800000"/>
          </a:solidFill>
        </p:spPr>
        <p:txBody>
          <a:bodyPr/>
          <a:lstStyle/>
          <a:p>
            <a:r>
              <a:rPr lang="en-ZA" dirty="0" smtClean="0">
                <a:solidFill>
                  <a:srgbClr val="FFCC00"/>
                </a:solidFill>
              </a:rPr>
              <a:t>Concluding remarks</a:t>
            </a:r>
            <a:endParaRPr lang="en-ZA" dirty="0">
              <a:solidFill>
                <a:srgbClr val="FFCC00"/>
              </a:solidFill>
            </a:endParaRPr>
          </a:p>
        </p:txBody>
      </p:sp>
      <p:sp>
        <p:nvSpPr>
          <p:cNvPr id="3" name="Content Placeholder 2"/>
          <p:cNvSpPr>
            <a:spLocks noGrp="1"/>
          </p:cNvSpPr>
          <p:nvPr>
            <p:ph idx="1"/>
          </p:nvPr>
        </p:nvSpPr>
        <p:spPr/>
        <p:txBody>
          <a:bodyPr/>
          <a:lstStyle/>
          <a:p>
            <a:r>
              <a:rPr lang="en-ZA" dirty="0" smtClean="0"/>
              <a:t>At section 11 meeting: A sea change.</a:t>
            </a:r>
          </a:p>
          <a:p>
            <a:r>
              <a:rPr lang="en-ZA" dirty="0" smtClean="0"/>
              <a:t>Different inputs</a:t>
            </a:r>
          </a:p>
          <a:p>
            <a:r>
              <a:rPr lang="en-ZA" dirty="0" smtClean="0"/>
              <a:t>Mary de Haas’ submission.</a:t>
            </a:r>
            <a:endParaRPr lang="en-ZA"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EA283B7-EB78-4D77-B428-AD302E083760}" type="slidenum">
              <a:rPr lang="en-US" smtClean="0"/>
              <a:pPr>
                <a:defRPr/>
              </a:pPr>
              <a:t>33</a:t>
            </a:fld>
            <a:endParaRPr lang="en-US"/>
          </a:p>
        </p:txBody>
      </p:sp>
      <p:pic>
        <p:nvPicPr>
          <p:cNvPr id="6" name="Picture 1" descr="C:\Documents and Settings\LMolepo\Desktop\SAHSRC Logo GPrint\SAHRC Logo CMYK GP_Low res.jpg"/>
          <p:cNvPicPr>
            <a:picLocks noChangeAspect="1" noChangeArrowheads="1"/>
          </p:cNvPicPr>
          <p:nvPr/>
        </p:nvPicPr>
        <p:blipFill>
          <a:blip r:embed="rId2" cstate="print"/>
          <a:srcRect/>
          <a:stretch>
            <a:fillRect/>
          </a:stretch>
        </p:blipFill>
        <p:spPr bwMode="auto">
          <a:xfrm>
            <a:off x="8305800" y="0"/>
            <a:ext cx="838200" cy="1143000"/>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800000"/>
        </a:solidFill>
        <a:effectLst/>
      </p:bgPr>
    </p:bg>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152400" y="762000"/>
            <a:ext cx="8839200" cy="5791200"/>
          </a:xfrm>
        </p:spPr>
        <p:txBody>
          <a:bodyPr>
            <a:normAutofit/>
          </a:bodyPr>
          <a:lstStyle/>
          <a:p>
            <a:pPr marL="0" indent="0" algn="ctr">
              <a:buNone/>
            </a:pPr>
            <a:r>
              <a:rPr lang="en-US" sz="6600" smtClean="0">
                <a:solidFill>
                  <a:srgbClr val="FFCC00"/>
                </a:solidFill>
              </a:rPr>
              <a:t>Thank You</a:t>
            </a:r>
          </a:p>
          <a:p>
            <a:pPr marL="0" indent="0" algn="ctr">
              <a:buNone/>
            </a:pPr>
            <a:endParaRPr lang="en-US" sz="8000" dirty="0" smtClean="0">
              <a:solidFill>
                <a:srgbClr val="FFCC00"/>
              </a:solidFill>
            </a:endParaRPr>
          </a:p>
          <a:p>
            <a:pPr marL="0" indent="0" algn="ctr">
              <a:buNone/>
            </a:pPr>
            <a:r>
              <a:rPr lang="en-US" sz="4000" dirty="0" smtClean="0">
                <a:solidFill>
                  <a:srgbClr val="FFCC00"/>
                </a:solidFill>
              </a:rPr>
              <a:t>South African Human Rights Commission</a:t>
            </a:r>
          </a:p>
          <a:p>
            <a:pPr marL="0" indent="0" algn="ctr">
              <a:buNone/>
            </a:pPr>
            <a:r>
              <a:rPr lang="en-US" sz="2800" i="1" dirty="0" smtClean="0">
                <a:solidFill>
                  <a:srgbClr val="FFCC00"/>
                </a:solidFill>
              </a:rPr>
              <a:t>Transforming Society. Securing Rights. Restoring Dignity. </a:t>
            </a:r>
          </a:p>
        </p:txBody>
      </p:sp>
      <p:pic>
        <p:nvPicPr>
          <p:cNvPr id="4" name="Picture 1" descr="C:\Documents and Settings\LMolepo\Desktop\SAHSRC Logo GPrint\SAHRC Logo CMYK GP_Low res.jpg"/>
          <p:cNvPicPr>
            <a:picLocks noChangeAspect="1" noChangeArrowheads="1"/>
          </p:cNvPicPr>
          <p:nvPr/>
        </p:nvPicPr>
        <p:blipFill>
          <a:blip r:embed="rId2" cstate="print"/>
          <a:srcRect/>
          <a:stretch>
            <a:fillRect/>
          </a:stretch>
        </p:blipFill>
        <p:spPr bwMode="auto">
          <a:xfrm>
            <a:off x="7688655" y="76200"/>
            <a:ext cx="1447800" cy="18288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839200" cy="1143000"/>
          </a:xfrm>
          <a:solidFill>
            <a:srgbClr val="800000"/>
          </a:solidFill>
        </p:spPr>
        <p:txBody>
          <a:bodyPr vert="horz" lIns="91440" tIns="45720" rIns="91440" bIns="45720" rtlCol="0" anchor="ctr">
            <a:normAutofit/>
          </a:bodyPr>
          <a:lstStyle/>
          <a:p>
            <a:pPr fontAlgn="auto">
              <a:spcAft>
                <a:spcPts val="0"/>
              </a:spcAft>
              <a:defRPr/>
            </a:pPr>
            <a:r>
              <a:rPr lang="en-US" sz="4000" dirty="0" smtClean="0">
                <a:solidFill>
                  <a:srgbClr val="FFCC00"/>
                </a:solidFill>
                <a:effectLst/>
                <a:latin typeface="Arial" panose="020B0604020202020204" pitchFamily="34" charset="0"/>
                <a:cs typeface="Arial" panose="020B0604020202020204" pitchFamily="34" charset="0"/>
              </a:rPr>
              <a:t>Introduction to the SAHRC (1)</a:t>
            </a:r>
            <a:endParaRPr lang="en-US" sz="4000" dirty="0">
              <a:solidFill>
                <a:srgbClr val="FFCC00"/>
              </a:solidFill>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1295400"/>
            <a:ext cx="8839200" cy="5562600"/>
          </a:xfrm>
        </p:spPr>
        <p:txBody>
          <a:bodyPr vert="horz" lIns="91440" tIns="45720" rIns="91440" bIns="45720" rtlCol="0">
            <a:noAutofit/>
          </a:bodyPr>
          <a:lstStyle/>
          <a:p>
            <a:pPr algn="just"/>
            <a:r>
              <a:rPr lang="en-US" sz="2400" dirty="0">
                <a:latin typeface="Arial" panose="020B0604020202020204" pitchFamily="34" charset="0"/>
                <a:cs typeface="Arial" panose="020B0604020202020204" pitchFamily="34" charset="0"/>
              </a:rPr>
              <a:t>The SAHRC is mandated by section 184 of the Constitution Act 108 of 1996 as well as the Human Rights </a:t>
            </a:r>
            <a:r>
              <a:rPr lang="en-US" sz="2400" dirty="0" smtClean="0">
                <a:latin typeface="Arial" panose="020B0604020202020204" pitchFamily="34" charset="0"/>
                <a:cs typeface="Arial" panose="020B0604020202020204" pitchFamily="34" charset="0"/>
              </a:rPr>
              <a:t>Commission Act 40 </a:t>
            </a:r>
            <a:r>
              <a:rPr lang="en-US" sz="2400" dirty="0">
                <a:latin typeface="Arial" panose="020B0604020202020204" pitchFamily="34" charset="0"/>
                <a:cs typeface="Arial" panose="020B0604020202020204" pitchFamily="34" charset="0"/>
              </a:rPr>
              <a:t>of </a:t>
            </a:r>
            <a:r>
              <a:rPr lang="en-US" sz="2400" dirty="0" smtClean="0">
                <a:latin typeface="Arial" panose="020B0604020202020204" pitchFamily="34" charset="0"/>
                <a:cs typeface="Arial" panose="020B0604020202020204" pitchFamily="34" charset="0"/>
              </a:rPr>
              <a:t>2013.</a:t>
            </a:r>
          </a:p>
          <a:p>
            <a:pPr lvl="1" algn="just"/>
            <a:r>
              <a:rPr lang="en-US" sz="2000" dirty="0" smtClean="0">
                <a:latin typeface="Arial" panose="020B0604020202020204" pitchFamily="34" charset="0"/>
                <a:cs typeface="Arial" panose="020B0604020202020204" pitchFamily="34" charset="0"/>
              </a:rPr>
              <a:t>The </a:t>
            </a:r>
            <a:r>
              <a:rPr lang="en-US" sz="2000" dirty="0">
                <a:latin typeface="Arial" panose="020B0604020202020204" pitchFamily="34" charset="0"/>
                <a:cs typeface="Arial" panose="020B0604020202020204" pitchFamily="34" charset="0"/>
              </a:rPr>
              <a:t>functions of the SAHRC </a:t>
            </a:r>
            <a:r>
              <a:rPr lang="en-US" sz="2000" dirty="0" smtClean="0">
                <a:latin typeface="Arial" panose="020B0604020202020204" pitchFamily="34" charset="0"/>
                <a:cs typeface="Arial" panose="020B0604020202020204" pitchFamily="34" charset="0"/>
              </a:rPr>
              <a:t>are:</a:t>
            </a:r>
          </a:p>
          <a:p>
            <a:pPr lvl="2" algn="just"/>
            <a:r>
              <a:rPr lang="en-US" sz="1600" dirty="0" smtClean="0">
                <a:latin typeface="Arial" panose="020B0604020202020204" pitchFamily="34" charset="0"/>
                <a:cs typeface="Arial" panose="020B0604020202020204" pitchFamily="34" charset="0"/>
              </a:rPr>
              <a:t>To </a:t>
            </a:r>
            <a:r>
              <a:rPr lang="en-US" sz="1600" dirty="0">
                <a:latin typeface="Arial" panose="020B0604020202020204" pitchFamily="34" charset="0"/>
                <a:cs typeface="Arial" panose="020B0604020202020204" pitchFamily="34" charset="0"/>
              </a:rPr>
              <a:t>promote respect for human rights and a culture of human </a:t>
            </a:r>
            <a:r>
              <a:rPr lang="en-US" sz="1600" dirty="0" smtClean="0">
                <a:latin typeface="Arial" panose="020B0604020202020204" pitchFamily="34" charset="0"/>
                <a:cs typeface="Arial" panose="020B0604020202020204" pitchFamily="34" charset="0"/>
              </a:rPr>
              <a:t>rights;</a:t>
            </a:r>
          </a:p>
          <a:p>
            <a:pPr lvl="2" algn="just"/>
            <a:r>
              <a:rPr lang="en-US" sz="1600" dirty="0" smtClean="0">
                <a:latin typeface="Arial" panose="020B0604020202020204" pitchFamily="34" charset="0"/>
                <a:cs typeface="Arial" panose="020B0604020202020204" pitchFamily="34" charset="0"/>
              </a:rPr>
              <a:t>To </a:t>
            </a:r>
            <a:r>
              <a:rPr lang="en-US" sz="1600" dirty="0">
                <a:latin typeface="Arial" panose="020B0604020202020204" pitchFamily="34" charset="0"/>
                <a:cs typeface="Arial" panose="020B0604020202020204" pitchFamily="34" charset="0"/>
              </a:rPr>
              <a:t>promote the protection, development and attainment of human rights; </a:t>
            </a:r>
            <a:r>
              <a:rPr lang="en-US" sz="1600" dirty="0" smtClean="0">
                <a:latin typeface="Arial" panose="020B0604020202020204" pitchFamily="34" charset="0"/>
                <a:cs typeface="Arial" panose="020B0604020202020204" pitchFamily="34" charset="0"/>
              </a:rPr>
              <a:t>and</a:t>
            </a:r>
          </a:p>
          <a:p>
            <a:pPr lvl="2" algn="just"/>
            <a:r>
              <a:rPr lang="en-US" sz="1600" dirty="0" smtClean="0">
                <a:latin typeface="Arial" panose="020B0604020202020204" pitchFamily="34" charset="0"/>
                <a:cs typeface="Arial" panose="020B0604020202020204" pitchFamily="34" charset="0"/>
              </a:rPr>
              <a:t>To </a:t>
            </a:r>
            <a:r>
              <a:rPr lang="en-US" sz="1600" dirty="0">
                <a:latin typeface="Arial" panose="020B0604020202020204" pitchFamily="34" charset="0"/>
                <a:cs typeface="Arial" panose="020B0604020202020204" pitchFamily="34" charset="0"/>
              </a:rPr>
              <a:t>monitor and assess the observance of human rights in the republic</a:t>
            </a:r>
            <a:r>
              <a:rPr lang="en-US" sz="1600" dirty="0" smtClean="0">
                <a:latin typeface="Arial" panose="020B0604020202020204" pitchFamily="34" charset="0"/>
                <a:cs typeface="Arial" panose="020B0604020202020204" pitchFamily="34" charset="0"/>
              </a:rPr>
              <a:t>.</a:t>
            </a:r>
          </a:p>
          <a:p>
            <a:pPr marL="914400" lvl="2" indent="0" algn="just">
              <a:buNone/>
            </a:pPr>
            <a:endParaRPr lang="en-US" sz="1600" dirty="0">
              <a:latin typeface="Arial" panose="020B0604020202020204" pitchFamily="34" charset="0"/>
              <a:cs typeface="Arial" panose="020B0604020202020204" pitchFamily="34" charset="0"/>
            </a:endParaRPr>
          </a:p>
          <a:p>
            <a:pPr lvl="1" algn="just"/>
            <a:r>
              <a:rPr lang="en-US" sz="2000" dirty="0">
                <a:latin typeface="Arial" panose="020B0604020202020204" pitchFamily="34" charset="0"/>
                <a:cs typeface="Arial" panose="020B0604020202020204" pitchFamily="34" charset="0"/>
              </a:rPr>
              <a:t>The SAHRC has the power </a:t>
            </a:r>
            <a:r>
              <a:rPr lang="en-US" sz="2000" dirty="0" smtClean="0">
                <a:latin typeface="Arial" panose="020B0604020202020204" pitchFamily="34" charset="0"/>
                <a:cs typeface="Arial" panose="020B0604020202020204" pitchFamily="34" charset="0"/>
              </a:rPr>
              <a:t>to:</a:t>
            </a:r>
          </a:p>
          <a:p>
            <a:pPr lvl="2" algn="just"/>
            <a:r>
              <a:rPr lang="en-US" sz="1600" dirty="0" smtClean="0">
                <a:latin typeface="Arial" panose="020B0604020202020204" pitchFamily="34" charset="0"/>
                <a:cs typeface="Arial" panose="020B0604020202020204" pitchFamily="34" charset="0"/>
              </a:rPr>
              <a:t>Investigate </a:t>
            </a:r>
            <a:r>
              <a:rPr lang="en-US" sz="1600" dirty="0">
                <a:latin typeface="Arial" panose="020B0604020202020204" pitchFamily="34" charset="0"/>
                <a:cs typeface="Arial" panose="020B0604020202020204" pitchFamily="34" charset="0"/>
              </a:rPr>
              <a:t>and report on the observance of human </a:t>
            </a:r>
            <a:r>
              <a:rPr lang="en-US" sz="1600" dirty="0" smtClean="0">
                <a:latin typeface="Arial" panose="020B0604020202020204" pitchFamily="34" charset="0"/>
                <a:cs typeface="Arial" panose="020B0604020202020204" pitchFamily="34" charset="0"/>
              </a:rPr>
              <a:t>rights;</a:t>
            </a:r>
          </a:p>
          <a:p>
            <a:pPr lvl="2" algn="just"/>
            <a:r>
              <a:rPr lang="en-US" sz="1600" dirty="0" smtClean="0">
                <a:latin typeface="Arial" panose="020B0604020202020204" pitchFamily="34" charset="0"/>
                <a:cs typeface="Arial" panose="020B0604020202020204" pitchFamily="34" charset="0"/>
              </a:rPr>
              <a:t>Take </a:t>
            </a:r>
            <a:r>
              <a:rPr lang="en-US" sz="1600" dirty="0">
                <a:latin typeface="Arial" panose="020B0604020202020204" pitchFamily="34" charset="0"/>
                <a:cs typeface="Arial" panose="020B0604020202020204" pitchFamily="34" charset="0"/>
              </a:rPr>
              <a:t>steps to secure appropriate redress where human rights have been </a:t>
            </a:r>
            <a:r>
              <a:rPr lang="en-US" sz="1600" dirty="0" smtClean="0">
                <a:latin typeface="Arial" panose="020B0604020202020204" pitchFamily="34" charset="0"/>
                <a:cs typeface="Arial" panose="020B0604020202020204" pitchFamily="34" charset="0"/>
              </a:rPr>
              <a:t>violated;</a:t>
            </a:r>
          </a:p>
          <a:p>
            <a:pPr lvl="2" algn="just"/>
            <a:r>
              <a:rPr lang="en-US" sz="1600" dirty="0" smtClean="0">
                <a:latin typeface="Arial" panose="020B0604020202020204" pitchFamily="34" charset="0"/>
                <a:cs typeface="Arial" panose="020B0604020202020204" pitchFamily="34" charset="0"/>
              </a:rPr>
              <a:t>carry </a:t>
            </a:r>
            <a:r>
              <a:rPr lang="en-US" sz="1600" dirty="0">
                <a:latin typeface="Arial" panose="020B0604020202020204" pitchFamily="34" charset="0"/>
                <a:cs typeface="Arial" panose="020B0604020202020204" pitchFamily="34" charset="0"/>
              </a:rPr>
              <a:t>out research; </a:t>
            </a:r>
            <a:r>
              <a:rPr lang="en-US" sz="1600" dirty="0" smtClean="0">
                <a:latin typeface="Arial" panose="020B0604020202020204" pitchFamily="34" charset="0"/>
                <a:cs typeface="Arial" panose="020B0604020202020204" pitchFamily="34" charset="0"/>
              </a:rPr>
              <a:t>and</a:t>
            </a:r>
          </a:p>
          <a:p>
            <a:pPr lvl="2" algn="just"/>
            <a:r>
              <a:rPr lang="en-US" sz="1600" dirty="0" smtClean="0">
                <a:latin typeface="Arial" panose="020B0604020202020204" pitchFamily="34" charset="0"/>
                <a:cs typeface="Arial" panose="020B0604020202020204" pitchFamily="34" charset="0"/>
              </a:rPr>
              <a:t>educate</a:t>
            </a:r>
            <a:r>
              <a:rPr lang="en-US" sz="1600" dirty="0">
                <a:latin typeface="Arial" panose="020B0604020202020204" pitchFamily="34" charset="0"/>
                <a:cs typeface="Arial" panose="020B0604020202020204" pitchFamily="34" charset="0"/>
              </a:rPr>
              <a:t>. </a:t>
            </a:r>
          </a:p>
          <a:p>
            <a:pPr marL="0" indent="0">
              <a:lnSpc>
                <a:spcPct val="140000"/>
              </a:lnSpc>
              <a:spcBef>
                <a:spcPts val="0"/>
              </a:spcBef>
              <a:buClr>
                <a:schemeClr val="accent2">
                  <a:lumMod val="50000"/>
                </a:schemeClr>
              </a:buClr>
              <a:buNone/>
              <a:defRPr/>
            </a:pPr>
            <a:endParaRPr lang="en-US" sz="2300" dirty="0" smtClean="0">
              <a:latin typeface="Arial" pitchFamily="34" charset="0"/>
              <a:cs typeface="Arial" pitchFamily="34" charset="0"/>
            </a:endParaRPr>
          </a:p>
        </p:txBody>
      </p:sp>
      <p:pic>
        <p:nvPicPr>
          <p:cNvPr id="5" name="Picture 1" descr="C:\Documents and Settings\LMolepo\Desktop\SAHSRC Logo GPrint\SAHRC Logo CMYK GP_Low res.jpg"/>
          <p:cNvPicPr>
            <a:picLocks noChangeAspect="1" noChangeArrowheads="1"/>
          </p:cNvPicPr>
          <p:nvPr/>
        </p:nvPicPr>
        <p:blipFill>
          <a:blip r:embed="rId3" cstate="print"/>
          <a:srcRect/>
          <a:stretch>
            <a:fillRect/>
          </a:stretch>
        </p:blipFill>
        <p:spPr bwMode="auto">
          <a:xfrm>
            <a:off x="8305800" y="0"/>
            <a:ext cx="838200" cy="11430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8EA283B7-EB78-4D77-B428-AD302E083760}" type="slidenum">
              <a:rPr lang="en-US" smtClean="0"/>
              <a:pPr>
                <a:defRPr/>
              </a:pPr>
              <a:t>4</a:t>
            </a:fld>
            <a:endParaRPr lang="en-US"/>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800000"/>
          </a:solidFill>
        </p:spPr>
        <p:txBody>
          <a:bodyPr vert="horz" lIns="91440" tIns="45720" rIns="91440" bIns="45720" rtlCol="0" anchor="ctr">
            <a:normAutofit/>
          </a:bodyPr>
          <a:lstStyle/>
          <a:p>
            <a:pPr>
              <a:defRPr/>
            </a:pPr>
            <a:r>
              <a:rPr lang="en-US" sz="3600" dirty="0">
                <a:solidFill>
                  <a:srgbClr val="FFCC00"/>
                </a:solidFill>
                <a:latin typeface="Arial" panose="020B0604020202020204" pitchFamily="34" charset="0"/>
                <a:cs typeface="Arial" panose="020B0604020202020204" pitchFamily="34" charset="0"/>
              </a:rPr>
              <a:t>Introduction to the SAHRC </a:t>
            </a:r>
            <a:r>
              <a:rPr lang="en-US" sz="3600" dirty="0" smtClean="0">
                <a:solidFill>
                  <a:srgbClr val="FFCC00"/>
                </a:solidFill>
                <a:latin typeface="Arial" panose="020B0604020202020204" pitchFamily="34" charset="0"/>
                <a:cs typeface="Arial" panose="020B0604020202020204" pitchFamily="34" charset="0"/>
              </a:rPr>
              <a:t>(2)</a:t>
            </a:r>
            <a:endParaRPr lang="en-US" sz="3800" dirty="0">
              <a:solidFill>
                <a:srgbClr val="FFCC00"/>
              </a:solidFill>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1219200"/>
            <a:ext cx="8763000" cy="5638800"/>
          </a:xfrm>
        </p:spPr>
        <p:txBody>
          <a:bodyPr vert="horz" lIns="91440" tIns="45720" rIns="91440" bIns="45720" rtlCol="0">
            <a:noAutofit/>
          </a:bodyPr>
          <a:lstStyle/>
          <a:p>
            <a:pPr marL="514350" indent="-514350" algn="just" fontAlgn="auto">
              <a:lnSpc>
                <a:spcPct val="150000"/>
              </a:lnSpc>
              <a:spcBef>
                <a:spcPts val="0"/>
              </a:spcBef>
              <a:spcAft>
                <a:spcPts val="0"/>
              </a:spcAft>
              <a:buClr>
                <a:schemeClr val="accent2">
                  <a:lumMod val="50000"/>
                </a:schemeClr>
              </a:buClr>
              <a:defRPr/>
            </a:pPr>
            <a:r>
              <a:rPr lang="en-US" sz="2000" dirty="0" smtClean="0">
                <a:latin typeface="Arial" pitchFamily="34" charset="0"/>
                <a:cs typeface="Arial" pitchFamily="34" charset="0"/>
              </a:rPr>
              <a:t>The SAHRC currently has 5 Commissioners employed (4 full-time and 1 part-time)</a:t>
            </a:r>
          </a:p>
          <a:p>
            <a:pPr marL="514350" indent="-514350" algn="just" fontAlgn="auto">
              <a:lnSpc>
                <a:spcPct val="150000"/>
              </a:lnSpc>
              <a:spcBef>
                <a:spcPts val="0"/>
              </a:spcBef>
              <a:spcAft>
                <a:spcPts val="0"/>
              </a:spcAft>
              <a:buClr>
                <a:schemeClr val="accent2">
                  <a:lumMod val="50000"/>
                </a:schemeClr>
              </a:buClr>
              <a:defRPr/>
            </a:pPr>
            <a:r>
              <a:rPr lang="en-US" sz="2000" dirty="0" smtClean="0">
                <a:latin typeface="Arial" pitchFamily="34" charset="0"/>
                <a:cs typeface="Arial" pitchFamily="34" charset="0"/>
              </a:rPr>
              <a:t>Commissioners have different focus areas. For example; migration and equality; access to justice and housing; disability and older persons; children's’ rights and basic education; basic services and health care; environment, natural resources and rural development; and the prevention of torture and human rights and law enforcement. </a:t>
            </a:r>
          </a:p>
          <a:p>
            <a:pPr marL="514350" indent="-514350" algn="just" fontAlgn="auto">
              <a:lnSpc>
                <a:spcPct val="150000"/>
              </a:lnSpc>
              <a:spcBef>
                <a:spcPts val="0"/>
              </a:spcBef>
              <a:spcAft>
                <a:spcPts val="0"/>
              </a:spcAft>
              <a:buClr>
                <a:schemeClr val="accent2">
                  <a:lumMod val="50000"/>
                </a:schemeClr>
              </a:buClr>
              <a:defRPr/>
            </a:pPr>
            <a:r>
              <a:rPr lang="en-US" sz="2000" dirty="0" smtClean="0">
                <a:latin typeface="Arial" pitchFamily="34" charset="0"/>
                <a:cs typeface="Arial" pitchFamily="34" charset="0"/>
              </a:rPr>
              <a:t>Commissioner Dr. Danny Titus is a part-time Commissioner who oversees the Prevention of Torture and Human </a:t>
            </a:r>
            <a:r>
              <a:rPr lang="en-US" sz="2000" dirty="0">
                <a:latin typeface="Arial" pitchFamily="34" charset="0"/>
                <a:cs typeface="Arial" pitchFamily="34" charset="0"/>
              </a:rPr>
              <a:t>R</a:t>
            </a:r>
            <a:r>
              <a:rPr lang="en-US" sz="2000" dirty="0" smtClean="0">
                <a:latin typeface="Arial" pitchFamily="34" charset="0"/>
                <a:cs typeface="Arial" pitchFamily="34" charset="0"/>
              </a:rPr>
              <a:t>ights in Law Enforcement </a:t>
            </a:r>
            <a:r>
              <a:rPr lang="en-US" sz="2000" dirty="0">
                <a:latin typeface="Arial" pitchFamily="34" charset="0"/>
                <a:cs typeface="Arial" pitchFamily="34" charset="0"/>
              </a:rPr>
              <a:t>P</a:t>
            </a:r>
            <a:r>
              <a:rPr lang="en-US" sz="2000" dirty="0" smtClean="0">
                <a:latin typeface="Arial" pitchFamily="34" charset="0"/>
                <a:cs typeface="Arial" pitchFamily="34" charset="0"/>
              </a:rPr>
              <a:t>ortfolio. </a:t>
            </a:r>
          </a:p>
          <a:p>
            <a:pPr marL="514350" indent="-514350" fontAlgn="auto">
              <a:lnSpc>
                <a:spcPct val="150000"/>
              </a:lnSpc>
              <a:spcBef>
                <a:spcPts val="0"/>
              </a:spcBef>
              <a:spcAft>
                <a:spcPts val="0"/>
              </a:spcAft>
              <a:buClr>
                <a:schemeClr val="accent2">
                  <a:lumMod val="50000"/>
                </a:schemeClr>
              </a:buClr>
              <a:defRPr/>
            </a:pPr>
            <a:endParaRPr lang="en-US" sz="2000" dirty="0" smtClean="0">
              <a:latin typeface="Arial" pitchFamily="34" charset="0"/>
              <a:cs typeface="Arial" pitchFamily="34" charset="0"/>
            </a:endParaRPr>
          </a:p>
        </p:txBody>
      </p:sp>
      <p:pic>
        <p:nvPicPr>
          <p:cNvPr id="6" name="Picture 1" descr="C:\Documents and Settings\LMolepo\Desktop\SAHSRC Logo GPrint\SAHRC Logo CMYK GP_Low res.jpg"/>
          <p:cNvPicPr>
            <a:picLocks noChangeAspect="1" noChangeArrowheads="1"/>
          </p:cNvPicPr>
          <p:nvPr/>
        </p:nvPicPr>
        <p:blipFill>
          <a:blip r:embed="rId2" cstate="print"/>
          <a:srcRect/>
          <a:stretch>
            <a:fillRect/>
          </a:stretch>
        </p:blipFill>
        <p:spPr bwMode="auto">
          <a:xfrm>
            <a:off x="8305800" y="0"/>
            <a:ext cx="838200" cy="1143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8EA283B7-EB78-4D77-B428-AD302E083760}" type="slidenum">
              <a:rPr lang="en-US" smtClean="0"/>
              <a:pPr>
                <a:defRPr/>
              </a:pPr>
              <a:t>5</a:t>
            </a:fld>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800000"/>
          </a:solidFill>
        </p:spPr>
        <p:txBody>
          <a:bodyPr vert="horz" lIns="91440" tIns="45720" rIns="91440" bIns="45720" rtlCol="0" anchor="ctr">
            <a:normAutofit/>
          </a:bodyPr>
          <a:lstStyle/>
          <a:p>
            <a:pPr>
              <a:defRPr/>
            </a:pPr>
            <a:r>
              <a:rPr lang="en-US" sz="3800" dirty="0" smtClean="0">
                <a:solidFill>
                  <a:srgbClr val="FFCC00"/>
                </a:solidFill>
                <a:effectLst/>
                <a:latin typeface="Arial" panose="020B0604020202020204" pitchFamily="34" charset="0"/>
                <a:cs typeface="Arial" panose="020B0604020202020204" pitchFamily="34" charset="0"/>
              </a:rPr>
              <a:t>The 2014 Nationa</a:t>
            </a:r>
            <a:r>
              <a:rPr lang="en-US" sz="3800" dirty="0" smtClean="0">
                <a:solidFill>
                  <a:srgbClr val="FFCC00"/>
                </a:solidFill>
                <a:latin typeface="Arial" panose="020B0604020202020204" pitchFamily="34" charset="0"/>
                <a:cs typeface="Arial" panose="020B0604020202020204" pitchFamily="34" charset="0"/>
              </a:rPr>
              <a:t>l Hearing</a:t>
            </a:r>
            <a:endParaRPr lang="en-US" sz="3800" dirty="0">
              <a:solidFill>
                <a:srgbClr val="FFCC00"/>
              </a:solidFill>
              <a:effectLst/>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1219200"/>
            <a:ext cx="8763000" cy="5638800"/>
          </a:xfrm>
        </p:spPr>
        <p:txBody>
          <a:bodyPr vert="horz" lIns="91440" tIns="45720" rIns="91440" bIns="45720" rtlCol="0">
            <a:noAutofit/>
          </a:bodyPr>
          <a:lstStyle/>
          <a:p>
            <a:pPr marL="0" indent="0" algn="ctr" fontAlgn="auto">
              <a:lnSpc>
                <a:spcPct val="150000"/>
              </a:lnSpc>
              <a:spcBef>
                <a:spcPts val="0"/>
              </a:spcBef>
              <a:spcAft>
                <a:spcPts val="0"/>
              </a:spcAft>
              <a:buClr>
                <a:schemeClr val="accent2">
                  <a:lumMod val="50000"/>
                </a:schemeClr>
              </a:buClr>
              <a:buNone/>
              <a:defRPr/>
            </a:pPr>
            <a:endParaRPr lang="en-US" sz="2000" dirty="0" smtClean="0">
              <a:latin typeface="Arial" pitchFamily="34" charset="0"/>
              <a:cs typeface="Arial" pitchFamily="34" charset="0"/>
            </a:endParaRPr>
          </a:p>
          <a:p>
            <a:pPr marL="0" indent="0" algn="ctr" fontAlgn="auto">
              <a:lnSpc>
                <a:spcPct val="150000"/>
              </a:lnSpc>
              <a:spcBef>
                <a:spcPts val="0"/>
              </a:spcBef>
              <a:spcAft>
                <a:spcPts val="0"/>
              </a:spcAft>
              <a:buClr>
                <a:schemeClr val="accent2">
                  <a:lumMod val="50000"/>
                </a:schemeClr>
              </a:buClr>
              <a:buNone/>
              <a:defRPr/>
            </a:pPr>
            <a:endParaRPr lang="en-US" sz="2000" dirty="0">
              <a:latin typeface="Arial" pitchFamily="34" charset="0"/>
              <a:cs typeface="Arial" pitchFamily="34" charset="0"/>
            </a:endParaRPr>
          </a:p>
          <a:p>
            <a:pPr marL="0" indent="0" algn="ctr" fontAlgn="auto">
              <a:lnSpc>
                <a:spcPct val="150000"/>
              </a:lnSpc>
              <a:spcBef>
                <a:spcPts val="0"/>
              </a:spcBef>
              <a:spcAft>
                <a:spcPts val="0"/>
              </a:spcAft>
              <a:buClr>
                <a:schemeClr val="accent2">
                  <a:lumMod val="50000"/>
                </a:schemeClr>
              </a:buClr>
              <a:buNone/>
              <a:defRPr/>
            </a:pPr>
            <a:endParaRPr lang="en-US" sz="2000" dirty="0">
              <a:latin typeface="Arial" pitchFamily="34" charset="0"/>
              <a:cs typeface="Arial" pitchFamily="34" charset="0"/>
            </a:endParaRPr>
          </a:p>
          <a:p>
            <a:pPr marL="0" indent="0" algn="ctr" fontAlgn="auto">
              <a:lnSpc>
                <a:spcPct val="150000"/>
              </a:lnSpc>
              <a:spcBef>
                <a:spcPts val="0"/>
              </a:spcBef>
              <a:spcAft>
                <a:spcPts val="0"/>
              </a:spcAft>
              <a:buClr>
                <a:schemeClr val="accent2">
                  <a:lumMod val="50000"/>
                </a:schemeClr>
              </a:buClr>
              <a:buNone/>
              <a:defRPr/>
            </a:pPr>
            <a:r>
              <a:rPr lang="en-US" b="1" dirty="0" smtClean="0">
                <a:latin typeface="Arial" pitchFamily="34" charset="0"/>
                <a:cs typeface="Arial" pitchFamily="34" charset="0"/>
              </a:rPr>
              <a:t>SAHRC </a:t>
            </a:r>
            <a:r>
              <a:rPr lang="en-US" b="1" dirty="0">
                <a:latin typeface="Arial" pitchFamily="34" charset="0"/>
                <a:cs typeface="Arial" pitchFamily="34" charset="0"/>
              </a:rPr>
              <a:t>National Investigative Hearing into the Safety and Security Challenges in Farming Communities. </a:t>
            </a:r>
          </a:p>
          <a:p>
            <a:pPr marL="0" indent="0" fontAlgn="auto">
              <a:lnSpc>
                <a:spcPct val="150000"/>
              </a:lnSpc>
              <a:spcBef>
                <a:spcPts val="0"/>
              </a:spcBef>
              <a:spcAft>
                <a:spcPts val="0"/>
              </a:spcAft>
              <a:buClr>
                <a:schemeClr val="accent2">
                  <a:lumMod val="50000"/>
                </a:schemeClr>
              </a:buClr>
              <a:buNone/>
              <a:defRPr/>
            </a:pPr>
            <a:endParaRPr lang="en-US" sz="2000" dirty="0" smtClean="0">
              <a:latin typeface="Arial" pitchFamily="34" charset="0"/>
              <a:cs typeface="Arial" pitchFamily="34" charset="0"/>
            </a:endParaRPr>
          </a:p>
        </p:txBody>
      </p:sp>
      <p:pic>
        <p:nvPicPr>
          <p:cNvPr id="6" name="Picture 1" descr="C:\Documents and Settings\LMolepo\Desktop\SAHSRC Logo GPrint\SAHRC Logo CMYK GP_Low res.jpg"/>
          <p:cNvPicPr>
            <a:picLocks noChangeAspect="1" noChangeArrowheads="1"/>
          </p:cNvPicPr>
          <p:nvPr/>
        </p:nvPicPr>
        <p:blipFill>
          <a:blip r:embed="rId2" cstate="print"/>
          <a:srcRect/>
          <a:stretch>
            <a:fillRect/>
          </a:stretch>
        </p:blipFill>
        <p:spPr bwMode="auto">
          <a:xfrm>
            <a:off x="8305800" y="0"/>
            <a:ext cx="838200" cy="1143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8EA283B7-EB78-4D77-B428-AD302E083760}" type="slidenum">
              <a:rPr lang="en-US" smtClean="0"/>
              <a:pPr>
                <a:defRPr/>
              </a:pPr>
              <a:t>6</a:t>
            </a:fld>
            <a:endParaRPr lang="en-US"/>
          </a:p>
        </p:txBody>
      </p:sp>
    </p:spTree>
    <p:extLst>
      <p:ext uri="{BB962C8B-B14F-4D97-AF65-F5344CB8AC3E}">
        <p14:creationId xmlns:p14="http://schemas.microsoft.com/office/powerpoint/2010/main" xmlns="" val="15617227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800000"/>
          </a:solidFill>
        </p:spPr>
        <p:txBody>
          <a:bodyPr vert="horz" lIns="91440" tIns="45720" rIns="91440" bIns="45720" rtlCol="0" anchor="ctr">
            <a:normAutofit/>
          </a:bodyPr>
          <a:lstStyle/>
          <a:p>
            <a:pPr>
              <a:defRPr/>
            </a:pPr>
            <a:r>
              <a:rPr lang="en-US" sz="2200" dirty="0">
                <a:solidFill>
                  <a:srgbClr val="FFCC00"/>
                </a:solidFill>
                <a:latin typeface="Arial" panose="020B0604020202020204" pitchFamily="34" charset="0"/>
                <a:cs typeface="Arial" panose="020B0604020202020204" pitchFamily="34" charset="0"/>
              </a:rPr>
              <a:t>SAHRC National Investigative Hearing into the Safety </a:t>
            </a:r>
            <a:r>
              <a:rPr lang="en-US" sz="2200" dirty="0" smtClean="0">
                <a:solidFill>
                  <a:srgbClr val="FFCC00"/>
                </a:solidFill>
                <a:latin typeface="Arial" panose="020B0604020202020204" pitchFamily="34" charset="0"/>
                <a:cs typeface="Arial" panose="020B0604020202020204" pitchFamily="34" charset="0"/>
              </a:rPr>
              <a:t>and </a:t>
            </a:r>
            <a:br>
              <a:rPr lang="en-US" sz="2200" dirty="0" smtClean="0">
                <a:solidFill>
                  <a:srgbClr val="FFCC00"/>
                </a:solidFill>
                <a:latin typeface="Arial" panose="020B0604020202020204" pitchFamily="34" charset="0"/>
                <a:cs typeface="Arial" panose="020B0604020202020204" pitchFamily="34" charset="0"/>
              </a:rPr>
            </a:br>
            <a:r>
              <a:rPr lang="en-US" sz="2200" dirty="0" smtClean="0">
                <a:solidFill>
                  <a:srgbClr val="FFCC00"/>
                </a:solidFill>
                <a:latin typeface="Arial" panose="020B0604020202020204" pitchFamily="34" charset="0"/>
                <a:cs typeface="Arial" panose="020B0604020202020204" pitchFamily="34" charset="0"/>
              </a:rPr>
              <a:t>Security </a:t>
            </a:r>
            <a:r>
              <a:rPr lang="en-US" sz="2200" dirty="0">
                <a:solidFill>
                  <a:srgbClr val="FFCC00"/>
                </a:solidFill>
                <a:latin typeface="Arial" panose="020B0604020202020204" pitchFamily="34" charset="0"/>
                <a:cs typeface="Arial" panose="020B0604020202020204" pitchFamily="34" charset="0"/>
              </a:rPr>
              <a:t>Challenges in Farming </a:t>
            </a:r>
            <a:r>
              <a:rPr lang="en-US" sz="2200" dirty="0" smtClean="0">
                <a:solidFill>
                  <a:srgbClr val="FFCC00"/>
                </a:solidFill>
                <a:latin typeface="Arial" panose="020B0604020202020204" pitchFamily="34" charset="0"/>
                <a:cs typeface="Arial" panose="020B0604020202020204" pitchFamily="34" charset="0"/>
              </a:rPr>
              <a:t>Communities</a:t>
            </a:r>
            <a:r>
              <a:rPr lang="en-US" sz="2200" dirty="0">
                <a:solidFill>
                  <a:srgbClr val="FFCC00"/>
                </a:solidFill>
                <a:latin typeface="Arial" panose="020B0604020202020204" pitchFamily="34" charset="0"/>
                <a:cs typeface="Arial" panose="020B0604020202020204" pitchFamily="34" charset="0"/>
              </a:rPr>
              <a:t> </a:t>
            </a:r>
            <a:r>
              <a:rPr lang="en-US" sz="2200" dirty="0" smtClean="0">
                <a:solidFill>
                  <a:srgbClr val="FFCC00"/>
                </a:solidFill>
                <a:latin typeface="Arial" panose="020B0604020202020204" pitchFamily="34" charset="0"/>
                <a:cs typeface="Arial" panose="020B0604020202020204" pitchFamily="34" charset="0"/>
              </a:rPr>
              <a:t>(1)</a:t>
            </a:r>
            <a:endParaRPr lang="en-US" sz="4000" dirty="0">
              <a:solidFill>
                <a:srgbClr val="FFCC00"/>
              </a:solidFill>
              <a:effectLst/>
            </a:endParaRPr>
          </a:p>
        </p:txBody>
      </p:sp>
      <p:sp>
        <p:nvSpPr>
          <p:cNvPr id="3" name="Content Placeholder 2"/>
          <p:cNvSpPr>
            <a:spLocks noGrp="1"/>
          </p:cNvSpPr>
          <p:nvPr>
            <p:ph idx="1"/>
          </p:nvPr>
        </p:nvSpPr>
        <p:spPr>
          <a:xfrm>
            <a:off x="152400" y="1371600"/>
            <a:ext cx="8763000" cy="5486400"/>
          </a:xfrm>
        </p:spPr>
        <p:txBody>
          <a:bodyPr vert="horz" lIns="91440" tIns="45720" rIns="91440" bIns="45720" rtlCol="0">
            <a:noAutofit/>
          </a:bodyPr>
          <a:lstStyle/>
          <a:p>
            <a:pPr marL="514350" indent="-514350" algn="just" fontAlgn="auto">
              <a:lnSpc>
                <a:spcPct val="140000"/>
              </a:lnSpc>
              <a:spcBef>
                <a:spcPts val="0"/>
              </a:spcBef>
              <a:spcAft>
                <a:spcPts val="0"/>
              </a:spcAft>
              <a:buClr>
                <a:schemeClr val="accent2">
                  <a:lumMod val="50000"/>
                </a:schemeClr>
              </a:buClr>
              <a:defRPr/>
            </a:pPr>
            <a:r>
              <a:rPr lang="en-US" sz="1800" dirty="0" smtClean="0">
                <a:latin typeface="Arial" pitchFamily="34" charset="0"/>
                <a:cs typeface="Arial" pitchFamily="34" charset="0"/>
              </a:rPr>
              <a:t>The SAHRC has hosted two previous hearings into the human rights situation in farming communities (2003 and 2008 reports)</a:t>
            </a:r>
          </a:p>
          <a:p>
            <a:pPr marL="514350" indent="-514350" algn="just" fontAlgn="auto">
              <a:lnSpc>
                <a:spcPct val="140000"/>
              </a:lnSpc>
              <a:spcBef>
                <a:spcPts val="0"/>
              </a:spcBef>
              <a:spcAft>
                <a:spcPts val="0"/>
              </a:spcAft>
              <a:buClr>
                <a:schemeClr val="accent2">
                  <a:lumMod val="50000"/>
                </a:schemeClr>
              </a:buClr>
              <a:defRPr/>
            </a:pPr>
            <a:r>
              <a:rPr lang="en-US" sz="1800" dirty="0" smtClean="0">
                <a:latin typeface="Arial" pitchFamily="34" charset="0"/>
                <a:cs typeface="Arial" pitchFamily="34" charset="0"/>
              </a:rPr>
              <a:t>The 2014 hearing was not a follow-up hearing but rather limited </a:t>
            </a:r>
            <a:r>
              <a:rPr lang="en-US" sz="1800" dirty="0">
                <a:latin typeface="Arial" pitchFamily="34" charset="0"/>
                <a:cs typeface="Arial" pitchFamily="34" charset="0"/>
              </a:rPr>
              <a:t>its focus to the challenges regarding safety and security </a:t>
            </a:r>
            <a:r>
              <a:rPr lang="en-US" sz="1800" dirty="0" smtClean="0">
                <a:latin typeface="Arial" pitchFamily="34" charset="0"/>
                <a:cs typeface="Arial" pitchFamily="34" charset="0"/>
              </a:rPr>
              <a:t>in farming </a:t>
            </a:r>
            <a:r>
              <a:rPr lang="en-US" sz="1800" dirty="0">
                <a:latin typeface="Arial" pitchFamily="34" charset="0"/>
                <a:cs typeface="Arial" pitchFamily="34" charset="0"/>
              </a:rPr>
              <a:t>communities in particular. However, this is not to say that other crucial human </a:t>
            </a:r>
            <a:r>
              <a:rPr lang="en-US" sz="1800" dirty="0" smtClean="0">
                <a:latin typeface="Arial" pitchFamily="34" charset="0"/>
                <a:cs typeface="Arial" pitchFamily="34" charset="0"/>
              </a:rPr>
              <a:t>rights concerns </a:t>
            </a:r>
            <a:r>
              <a:rPr lang="en-US" sz="1800" dirty="0">
                <a:latin typeface="Arial" pitchFamily="34" charset="0"/>
                <a:cs typeface="Arial" pitchFamily="34" charset="0"/>
              </a:rPr>
              <a:t>contextualised in farming communities and/or rural areas will not be investigated </a:t>
            </a:r>
            <a:r>
              <a:rPr lang="en-US" sz="1800" dirty="0" smtClean="0">
                <a:latin typeface="Arial" pitchFamily="34" charset="0"/>
                <a:cs typeface="Arial" pitchFamily="34" charset="0"/>
              </a:rPr>
              <a:t>by the </a:t>
            </a:r>
            <a:r>
              <a:rPr lang="en-US" sz="1800" dirty="0">
                <a:latin typeface="Arial" pitchFamily="34" charset="0"/>
                <a:cs typeface="Arial" pitchFamily="34" charset="0"/>
              </a:rPr>
              <a:t>Commission at a later stage</a:t>
            </a:r>
            <a:r>
              <a:rPr lang="en-US" sz="1800" dirty="0" smtClean="0">
                <a:latin typeface="Arial" pitchFamily="34" charset="0"/>
                <a:cs typeface="Arial" pitchFamily="34" charset="0"/>
              </a:rPr>
              <a:t>.</a:t>
            </a:r>
          </a:p>
          <a:p>
            <a:pPr marL="514350" indent="-514350" algn="just" fontAlgn="auto">
              <a:lnSpc>
                <a:spcPct val="140000"/>
              </a:lnSpc>
              <a:spcBef>
                <a:spcPts val="0"/>
              </a:spcBef>
              <a:spcAft>
                <a:spcPts val="0"/>
              </a:spcAft>
              <a:buClr>
                <a:schemeClr val="accent2">
                  <a:lumMod val="50000"/>
                </a:schemeClr>
              </a:buClr>
              <a:defRPr/>
            </a:pPr>
            <a:r>
              <a:rPr lang="en-US" sz="1800" dirty="0">
                <a:latin typeface="Arial" pitchFamily="34" charset="0"/>
                <a:cs typeface="Arial" pitchFamily="34" charset="0"/>
              </a:rPr>
              <a:t>The benefit of hosting a</a:t>
            </a:r>
            <a:r>
              <a:rPr lang="en-US" sz="1800" dirty="0" smtClean="0">
                <a:latin typeface="Arial" pitchFamily="34" charset="0"/>
                <a:cs typeface="Arial" pitchFamily="34" charset="0"/>
              </a:rPr>
              <a:t> </a:t>
            </a:r>
            <a:r>
              <a:rPr lang="en-US" sz="1800" dirty="0">
                <a:latin typeface="Arial" pitchFamily="34" charset="0"/>
                <a:cs typeface="Arial" pitchFamily="34" charset="0"/>
              </a:rPr>
              <a:t>public hearing </a:t>
            </a:r>
            <a:r>
              <a:rPr lang="en-US" sz="1800" dirty="0" smtClean="0">
                <a:latin typeface="Arial" pitchFamily="34" charset="0"/>
                <a:cs typeface="Arial" pitchFamily="34" charset="0"/>
              </a:rPr>
              <a:t>is twofold. </a:t>
            </a:r>
          </a:p>
          <a:p>
            <a:pPr marL="914400" lvl="1" indent="-514350" algn="just">
              <a:lnSpc>
                <a:spcPct val="140000"/>
              </a:lnSpc>
              <a:spcBef>
                <a:spcPts val="0"/>
              </a:spcBef>
              <a:buClr>
                <a:schemeClr val="accent2">
                  <a:lumMod val="50000"/>
                </a:schemeClr>
              </a:buClr>
              <a:defRPr/>
            </a:pPr>
            <a:r>
              <a:rPr lang="en-US" sz="1400" dirty="0">
                <a:latin typeface="Arial" pitchFamily="34" charset="0"/>
                <a:cs typeface="Arial" pitchFamily="34" charset="0"/>
              </a:rPr>
              <a:t>T</a:t>
            </a:r>
            <a:r>
              <a:rPr lang="en-US" sz="1400" dirty="0" smtClean="0">
                <a:latin typeface="Arial" pitchFamily="34" charset="0"/>
                <a:cs typeface="Arial" pitchFamily="34" charset="0"/>
              </a:rPr>
              <a:t>he </a:t>
            </a:r>
            <a:r>
              <a:rPr lang="en-US" sz="1400" dirty="0">
                <a:latin typeface="Arial" pitchFamily="34" charset="0"/>
                <a:cs typeface="Arial" pitchFamily="34" charset="0"/>
              </a:rPr>
              <a:t>format of a </a:t>
            </a:r>
            <a:r>
              <a:rPr lang="en-US" sz="1400" dirty="0" smtClean="0">
                <a:latin typeface="Arial" pitchFamily="34" charset="0"/>
                <a:cs typeface="Arial" pitchFamily="34" charset="0"/>
              </a:rPr>
              <a:t>public hearing allows </a:t>
            </a:r>
            <a:r>
              <a:rPr lang="en-US" sz="1400" dirty="0">
                <a:latin typeface="Arial" pitchFamily="34" charset="0"/>
                <a:cs typeface="Arial" pitchFamily="34" charset="0"/>
              </a:rPr>
              <a:t>the Commission to deal </a:t>
            </a:r>
            <a:r>
              <a:rPr lang="en-US" sz="1400" dirty="0" smtClean="0">
                <a:latin typeface="Arial" pitchFamily="34" charset="0"/>
                <a:cs typeface="Arial" pitchFamily="34" charset="0"/>
              </a:rPr>
              <a:t>with </a:t>
            </a:r>
            <a:r>
              <a:rPr lang="en-US" sz="1400" dirty="0">
                <a:latin typeface="Arial" pitchFamily="34" charset="0"/>
                <a:cs typeface="Arial" pitchFamily="34" charset="0"/>
              </a:rPr>
              <a:t>multiple complaints, in one sitting. </a:t>
            </a:r>
            <a:endParaRPr lang="en-US" sz="1400" dirty="0" smtClean="0">
              <a:latin typeface="Arial" pitchFamily="34" charset="0"/>
              <a:cs typeface="Arial" pitchFamily="34" charset="0"/>
            </a:endParaRPr>
          </a:p>
          <a:p>
            <a:pPr marL="914400" lvl="1" indent="-514350" algn="just">
              <a:lnSpc>
                <a:spcPct val="140000"/>
              </a:lnSpc>
              <a:spcBef>
                <a:spcPts val="0"/>
              </a:spcBef>
              <a:buClr>
                <a:schemeClr val="accent2">
                  <a:lumMod val="50000"/>
                </a:schemeClr>
              </a:buClr>
              <a:defRPr/>
            </a:pPr>
            <a:r>
              <a:rPr lang="en-US" sz="1400" dirty="0">
                <a:latin typeface="Arial" pitchFamily="34" charset="0"/>
                <a:cs typeface="Arial" pitchFamily="34" charset="0"/>
              </a:rPr>
              <a:t>T</a:t>
            </a:r>
            <a:r>
              <a:rPr lang="en-US" sz="1400" dirty="0" smtClean="0">
                <a:latin typeface="Arial" pitchFamily="34" charset="0"/>
                <a:cs typeface="Arial" pitchFamily="34" charset="0"/>
              </a:rPr>
              <a:t>he </a:t>
            </a:r>
            <a:r>
              <a:rPr lang="en-US" sz="1400" dirty="0">
                <a:latin typeface="Arial" pitchFamily="34" charset="0"/>
                <a:cs typeface="Arial" pitchFamily="34" charset="0"/>
              </a:rPr>
              <a:t>public hearing </a:t>
            </a:r>
            <a:r>
              <a:rPr lang="en-US" sz="1400" dirty="0" smtClean="0">
                <a:latin typeface="Arial" pitchFamily="34" charset="0"/>
                <a:cs typeface="Arial" pitchFamily="34" charset="0"/>
              </a:rPr>
              <a:t>is organised </a:t>
            </a:r>
            <a:r>
              <a:rPr lang="en-US" sz="1400" dirty="0">
                <a:latin typeface="Arial" pitchFamily="34" charset="0"/>
                <a:cs typeface="Arial" pitchFamily="34" charset="0"/>
              </a:rPr>
              <a:t>under the Commission’s legislative mandate, notably </a:t>
            </a:r>
            <a:r>
              <a:rPr lang="en-US" sz="1400" dirty="0" smtClean="0">
                <a:latin typeface="Arial" pitchFamily="34" charset="0"/>
                <a:cs typeface="Arial" pitchFamily="34" charset="0"/>
              </a:rPr>
              <a:t>inquisitorial as </a:t>
            </a:r>
            <a:r>
              <a:rPr lang="en-US" sz="1400" dirty="0">
                <a:latin typeface="Arial" pitchFamily="34" charset="0"/>
                <a:cs typeface="Arial" pitchFamily="34" charset="0"/>
              </a:rPr>
              <a:t>opposed to accusatorial or adversarial, allowed for the submission of a wide range </a:t>
            </a:r>
            <a:r>
              <a:rPr lang="en-US" sz="1400" dirty="0" smtClean="0">
                <a:latin typeface="Arial" pitchFamily="34" charset="0"/>
                <a:cs typeface="Arial" pitchFamily="34" charset="0"/>
              </a:rPr>
              <a:t>of information </a:t>
            </a:r>
            <a:r>
              <a:rPr lang="en-US" sz="1400" dirty="0">
                <a:latin typeface="Arial" pitchFamily="34" charset="0"/>
                <a:cs typeface="Arial" pitchFamily="34" charset="0"/>
              </a:rPr>
              <a:t>that was shared with the Commission, thus allowing the Commission to </a:t>
            </a:r>
            <a:r>
              <a:rPr lang="en-US" sz="1400" dirty="0" smtClean="0">
                <a:latin typeface="Arial" pitchFamily="34" charset="0"/>
                <a:cs typeface="Arial" pitchFamily="34" charset="0"/>
              </a:rPr>
              <a:t>further identify </a:t>
            </a:r>
            <a:r>
              <a:rPr lang="en-US" sz="1400" dirty="0">
                <a:latin typeface="Arial" pitchFamily="34" charset="0"/>
                <a:cs typeface="Arial" pitchFamily="34" charset="0"/>
              </a:rPr>
              <a:t>and understand the challenges that inhibit the realisation of rights</a:t>
            </a:r>
            <a:r>
              <a:rPr lang="en-US" sz="1400" dirty="0" smtClean="0">
                <a:latin typeface="Arial" pitchFamily="34" charset="0"/>
                <a:cs typeface="Arial" pitchFamily="34" charset="0"/>
              </a:rPr>
              <a:t>. </a:t>
            </a:r>
          </a:p>
          <a:p>
            <a:pPr marL="914400" lvl="1" indent="-514350" algn="just">
              <a:lnSpc>
                <a:spcPct val="140000"/>
              </a:lnSpc>
              <a:spcBef>
                <a:spcPts val="0"/>
              </a:spcBef>
              <a:buClr>
                <a:schemeClr val="accent2">
                  <a:lumMod val="50000"/>
                </a:schemeClr>
              </a:buClr>
              <a:defRPr/>
            </a:pPr>
            <a:endParaRPr lang="en-US" sz="1400" dirty="0">
              <a:latin typeface="Arial" pitchFamily="34" charset="0"/>
              <a:cs typeface="Arial" pitchFamily="34" charset="0"/>
            </a:endParaRPr>
          </a:p>
          <a:p>
            <a:pPr marL="400050" lvl="1" indent="0" algn="just">
              <a:lnSpc>
                <a:spcPct val="140000"/>
              </a:lnSpc>
              <a:spcBef>
                <a:spcPts val="0"/>
              </a:spcBef>
              <a:buClr>
                <a:schemeClr val="accent2">
                  <a:lumMod val="50000"/>
                </a:schemeClr>
              </a:buClr>
              <a:buNone/>
              <a:defRPr/>
            </a:pPr>
            <a:endParaRPr lang="en-US" sz="1400" dirty="0">
              <a:latin typeface="Arial" pitchFamily="34" charset="0"/>
              <a:cs typeface="Arial" pitchFamily="34" charset="0"/>
            </a:endParaRPr>
          </a:p>
        </p:txBody>
      </p:sp>
      <p:pic>
        <p:nvPicPr>
          <p:cNvPr id="6" name="Picture 1" descr="C:\Documents and Settings\LMolepo\Desktop\SAHSRC Logo GPrint\SAHRC Logo CMYK GP_Low res.jpg"/>
          <p:cNvPicPr>
            <a:picLocks noChangeAspect="1" noChangeArrowheads="1"/>
          </p:cNvPicPr>
          <p:nvPr/>
        </p:nvPicPr>
        <p:blipFill>
          <a:blip r:embed="rId2" cstate="print"/>
          <a:srcRect/>
          <a:stretch>
            <a:fillRect/>
          </a:stretch>
        </p:blipFill>
        <p:spPr bwMode="auto">
          <a:xfrm>
            <a:off x="8305800" y="0"/>
            <a:ext cx="838200" cy="1143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8EA283B7-EB78-4D77-B428-AD302E083760}" type="slidenum">
              <a:rPr lang="en-US" smtClean="0"/>
              <a:pPr>
                <a:defRPr/>
              </a:pPr>
              <a:t>7</a:t>
            </a:fld>
            <a:endParaRPr lang="en-US"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800000"/>
          </a:solidFill>
        </p:spPr>
        <p:txBody>
          <a:bodyPr vert="horz" lIns="91440" tIns="45720" rIns="91440" bIns="45720" rtlCol="0" anchor="ctr">
            <a:normAutofit/>
          </a:bodyPr>
          <a:lstStyle/>
          <a:p>
            <a:r>
              <a:rPr lang="en-US" sz="2200" dirty="0" smtClean="0">
                <a:solidFill>
                  <a:srgbClr val="FFCC00"/>
                </a:solidFill>
                <a:latin typeface="Arial" panose="020B0604020202020204" pitchFamily="34" charset="0"/>
                <a:cs typeface="Arial" panose="020B0604020202020204" pitchFamily="34" charset="0"/>
              </a:rPr>
              <a:t>Respondents from a wide range of stakeholders</a:t>
            </a:r>
            <a:endParaRPr lang="en-US" sz="2200" dirty="0">
              <a:solidFill>
                <a:srgbClr val="FFCC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52400" y="1219200"/>
            <a:ext cx="8991600" cy="5638800"/>
          </a:xfrm>
        </p:spPr>
        <p:txBody>
          <a:bodyPr vert="horz" lIns="91440" tIns="45720" rIns="91440" bIns="45720" rtlCol="0">
            <a:noAutofit/>
          </a:bodyPr>
          <a:lstStyle/>
          <a:p>
            <a:pPr marL="514350" lvl="0" indent="-514350">
              <a:lnSpc>
                <a:spcPct val="150000"/>
              </a:lnSpc>
              <a:spcBef>
                <a:spcPts val="0"/>
              </a:spcBef>
              <a:buClr>
                <a:schemeClr val="accent2">
                  <a:lumMod val="50000"/>
                </a:schemeClr>
              </a:buClr>
              <a:defRPr/>
            </a:pPr>
            <a:r>
              <a:rPr lang="en-US" sz="2400" dirty="0" smtClean="0">
                <a:latin typeface="Arial" pitchFamily="34" charset="0"/>
                <a:cs typeface="Arial" pitchFamily="34" charset="0"/>
              </a:rPr>
              <a:t>Challenges identified by respondents:</a:t>
            </a:r>
          </a:p>
          <a:p>
            <a:pPr marL="914400" lvl="1" indent="-514350">
              <a:lnSpc>
                <a:spcPct val="150000"/>
              </a:lnSpc>
              <a:spcBef>
                <a:spcPts val="0"/>
              </a:spcBef>
              <a:buClr>
                <a:schemeClr val="accent2">
                  <a:lumMod val="50000"/>
                </a:schemeClr>
              </a:buClr>
              <a:defRPr/>
            </a:pPr>
            <a:r>
              <a:rPr lang="en-US" sz="1600" dirty="0">
                <a:latin typeface="Arial" pitchFamily="34" charset="0"/>
                <a:cs typeface="Arial" pitchFamily="34" charset="0"/>
              </a:rPr>
              <a:t>Continued issues with the policing of farming communities;</a:t>
            </a:r>
          </a:p>
          <a:p>
            <a:pPr marL="914400" lvl="1" indent="-514350">
              <a:lnSpc>
                <a:spcPct val="150000"/>
              </a:lnSpc>
              <a:spcBef>
                <a:spcPts val="0"/>
              </a:spcBef>
              <a:buClr>
                <a:schemeClr val="accent2">
                  <a:lumMod val="50000"/>
                </a:schemeClr>
              </a:buClr>
              <a:defRPr/>
            </a:pPr>
            <a:r>
              <a:rPr lang="en-US" sz="1600" dirty="0" smtClean="0">
                <a:latin typeface="Arial" pitchFamily="34" charset="0"/>
                <a:cs typeface="Arial" pitchFamily="34" charset="0"/>
              </a:rPr>
              <a:t>Contention </a:t>
            </a:r>
            <a:r>
              <a:rPr lang="en-US" sz="1600" dirty="0">
                <a:latin typeface="Arial" pitchFamily="34" charset="0"/>
                <a:cs typeface="Arial" pitchFamily="34" charset="0"/>
              </a:rPr>
              <a:t>with the terminology used to describe acts of violence on farms;</a:t>
            </a:r>
          </a:p>
          <a:p>
            <a:pPr marL="914400" lvl="1" indent="-514350">
              <a:lnSpc>
                <a:spcPct val="150000"/>
              </a:lnSpc>
              <a:spcBef>
                <a:spcPts val="0"/>
              </a:spcBef>
              <a:buClr>
                <a:schemeClr val="accent2">
                  <a:lumMod val="50000"/>
                </a:schemeClr>
              </a:buClr>
              <a:defRPr/>
            </a:pPr>
            <a:r>
              <a:rPr lang="en-US" sz="1600" dirty="0" smtClean="0">
                <a:latin typeface="Arial" pitchFamily="34" charset="0"/>
                <a:cs typeface="Arial" pitchFamily="34" charset="0"/>
              </a:rPr>
              <a:t>Farm </a:t>
            </a:r>
            <a:r>
              <a:rPr lang="en-US" sz="1600" dirty="0">
                <a:latin typeface="Arial" pitchFamily="34" charset="0"/>
                <a:cs typeface="Arial" pitchFamily="34" charset="0"/>
              </a:rPr>
              <a:t>owners feel that government and the police should be keeping statistics on </a:t>
            </a:r>
            <a:r>
              <a:rPr lang="en-US" sz="1600" dirty="0" smtClean="0">
                <a:latin typeface="Arial" pitchFamily="34" charset="0"/>
                <a:cs typeface="Arial" pitchFamily="34" charset="0"/>
              </a:rPr>
              <a:t>the prevalence </a:t>
            </a:r>
            <a:r>
              <a:rPr lang="en-US" sz="1600" dirty="0">
                <a:latin typeface="Arial" pitchFamily="34" charset="0"/>
                <a:cs typeface="Arial" pitchFamily="34" charset="0"/>
              </a:rPr>
              <a:t>of ‘farm attacks and/or murders’</a:t>
            </a:r>
          </a:p>
          <a:p>
            <a:pPr marL="914400" lvl="1" indent="-514350">
              <a:lnSpc>
                <a:spcPct val="150000"/>
              </a:lnSpc>
              <a:spcBef>
                <a:spcPts val="0"/>
              </a:spcBef>
              <a:buClr>
                <a:schemeClr val="accent2">
                  <a:lumMod val="50000"/>
                </a:schemeClr>
              </a:buClr>
              <a:defRPr/>
            </a:pPr>
            <a:r>
              <a:rPr lang="en-US" sz="1600" dirty="0" smtClean="0">
                <a:latin typeface="Arial" pitchFamily="34" charset="0"/>
                <a:cs typeface="Arial" pitchFamily="34" charset="0"/>
              </a:rPr>
              <a:t>Farm </a:t>
            </a:r>
            <a:r>
              <a:rPr lang="en-US" sz="1600" dirty="0">
                <a:latin typeface="Arial" pitchFamily="34" charset="0"/>
                <a:cs typeface="Arial" pitchFamily="34" charset="0"/>
              </a:rPr>
              <a:t>owners feel that ‘farm attacks and/or murders’ should be made a priority </a:t>
            </a:r>
            <a:r>
              <a:rPr lang="en-US" sz="1600" dirty="0" smtClean="0">
                <a:latin typeface="Arial" pitchFamily="34" charset="0"/>
                <a:cs typeface="Arial" pitchFamily="34" charset="0"/>
              </a:rPr>
              <a:t>crime by </a:t>
            </a:r>
            <a:r>
              <a:rPr lang="en-US" sz="1600" dirty="0">
                <a:latin typeface="Arial" pitchFamily="34" charset="0"/>
                <a:cs typeface="Arial" pitchFamily="34" charset="0"/>
              </a:rPr>
              <a:t>the police.</a:t>
            </a:r>
          </a:p>
          <a:p>
            <a:pPr marL="914400" lvl="1" indent="-514350">
              <a:lnSpc>
                <a:spcPct val="150000"/>
              </a:lnSpc>
              <a:spcBef>
                <a:spcPts val="0"/>
              </a:spcBef>
              <a:buClr>
                <a:schemeClr val="accent2">
                  <a:lumMod val="50000"/>
                </a:schemeClr>
              </a:buClr>
              <a:defRPr/>
            </a:pPr>
            <a:r>
              <a:rPr lang="en-US" sz="1600" dirty="0" smtClean="0">
                <a:latin typeface="Arial" pitchFamily="34" charset="0"/>
                <a:cs typeface="Arial" pitchFamily="34" charset="0"/>
              </a:rPr>
              <a:t>Unacceptable </a:t>
            </a:r>
            <a:r>
              <a:rPr lang="en-US" sz="1600" dirty="0">
                <a:latin typeface="Arial" pitchFamily="34" charset="0"/>
                <a:cs typeface="Arial" pitchFamily="34" charset="0"/>
              </a:rPr>
              <a:t>high levels of violence and crime experienced by the farming community;</a:t>
            </a:r>
          </a:p>
          <a:p>
            <a:pPr marL="914400" lvl="1" indent="-514350">
              <a:lnSpc>
                <a:spcPct val="150000"/>
              </a:lnSpc>
              <a:spcBef>
                <a:spcPts val="0"/>
              </a:spcBef>
              <a:buClr>
                <a:schemeClr val="accent2">
                  <a:lumMod val="50000"/>
                </a:schemeClr>
              </a:buClr>
              <a:defRPr/>
            </a:pPr>
            <a:r>
              <a:rPr lang="en-US" sz="1600" dirty="0" smtClean="0">
                <a:latin typeface="Arial" pitchFamily="34" charset="0"/>
                <a:cs typeface="Arial" pitchFamily="34" charset="0"/>
              </a:rPr>
              <a:t>Limited </a:t>
            </a:r>
            <a:r>
              <a:rPr lang="en-US" sz="1600" dirty="0">
                <a:latin typeface="Arial" pitchFamily="34" charset="0"/>
                <a:cs typeface="Arial" pitchFamily="34" charset="0"/>
              </a:rPr>
              <a:t>access of government services and adequate housing in farming communities;</a:t>
            </a:r>
          </a:p>
          <a:p>
            <a:pPr marL="914400" lvl="1" indent="-514350">
              <a:lnSpc>
                <a:spcPct val="150000"/>
              </a:lnSpc>
              <a:spcBef>
                <a:spcPts val="0"/>
              </a:spcBef>
              <a:buClr>
                <a:schemeClr val="accent2">
                  <a:lumMod val="50000"/>
                </a:schemeClr>
              </a:buClr>
              <a:defRPr/>
            </a:pPr>
            <a:r>
              <a:rPr lang="en-US" sz="1600" dirty="0" smtClean="0">
                <a:latin typeface="Arial" pitchFamily="34" charset="0"/>
                <a:cs typeface="Arial" pitchFamily="34" charset="0"/>
              </a:rPr>
              <a:t>A  </a:t>
            </a:r>
            <a:r>
              <a:rPr lang="en-US" sz="1600" dirty="0">
                <a:latin typeface="Arial" pitchFamily="34" charset="0"/>
                <a:cs typeface="Arial" pitchFamily="34" charset="0"/>
              </a:rPr>
              <a:t>lack of confidence in the ability of the legal system to address the extreme level of</a:t>
            </a:r>
          </a:p>
          <a:p>
            <a:pPr marL="914400" lvl="1" indent="-514350">
              <a:lnSpc>
                <a:spcPct val="150000"/>
              </a:lnSpc>
              <a:spcBef>
                <a:spcPts val="0"/>
              </a:spcBef>
              <a:buClr>
                <a:schemeClr val="accent2">
                  <a:lumMod val="50000"/>
                </a:schemeClr>
              </a:buClr>
              <a:defRPr/>
            </a:pPr>
            <a:r>
              <a:rPr lang="en-US" sz="1600" dirty="0">
                <a:latin typeface="Arial" pitchFamily="34" charset="0"/>
                <a:cs typeface="Arial" pitchFamily="34" charset="0"/>
              </a:rPr>
              <a:t>violence in farming communities; and</a:t>
            </a:r>
          </a:p>
          <a:p>
            <a:pPr marL="914400" lvl="1" indent="-514350">
              <a:lnSpc>
                <a:spcPct val="150000"/>
              </a:lnSpc>
              <a:spcBef>
                <a:spcPts val="0"/>
              </a:spcBef>
              <a:buClr>
                <a:schemeClr val="accent2">
                  <a:lumMod val="50000"/>
                </a:schemeClr>
              </a:buClr>
              <a:defRPr/>
            </a:pPr>
            <a:r>
              <a:rPr lang="en-US" sz="1600" dirty="0" smtClean="0">
                <a:latin typeface="Arial" pitchFamily="34" charset="0"/>
                <a:cs typeface="Arial" pitchFamily="34" charset="0"/>
              </a:rPr>
              <a:t>The </a:t>
            </a:r>
            <a:r>
              <a:rPr lang="en-US" sz="1600" dirty="0">
                <a:latin typeface="Arial" pitchFamily="34" charset="0"/>
                <a:cs typeface="Arial" pitchFamily="34" charset="0"/>
              </a:rPr>
              <a:t>vulnerability and interdependency of the farming </a:t>
            </a:r>
            <a:r>
              <a:rPr lang="en-US" sz="1600" dirty="0" smtClean="0">
                <a:latin typeface="Arial" pitchFamily="34" charset="0"/>
                <a:cs typeface="Arial" pitchFamily="34" charset="0"/>
              </a:rPr>
              <a:t>community.</a:t>
            </a:r>
          </a:p>
          <a:p>
            <a:pPr marL="0" lvl="0" indent="0">
              <a:lnSpc>
                <a:spcPct val="150000"/>
              </a:lnSpc>
              <a:spcBef>
                <a:spcPts val="0"/>
              </a:spcBef>
              <a:buClr>
                <a:schemeClr val="accent2">
                  <a:lumMod val="50000"/>
                </a:schemeClr>
              </a:buClr>
              <a:buNone/>
              <a:defRPr/>
            </a:pPr>
            <a:endParaRPr lang="en-US" sz="2000" dirty="0" smtClean="0">
              <a:latin typeface="Arial" pitchFamily="34" charset="0"/>
              <a:cs typeface="Arial" pitchFamily="34" charset="0"/>
            </a:endParaRPr>
          </a:p>
          <a:p>
            <a:pPr marL="514350" lvl="0" indent="-514350">
              <a:lnSpc>
                <a:spcPct val="150000"/>
              </a:lnSpc>
              <a:spcBef>
                <a:spcPts val="0"/>
              </a:spcBef>
              <a:buClr>
                <a:schemeClr val="accent2">
                  <a:lumMod val="50000"/>
                </a:schemeClr>
              </a:buClr>
              <a:defRPr/>
            </a:pPr>
            <a:endParaRPr lang="en-US" sz="2000" dirty="0" smtClean="0">
              <a:latin typeface="Arial" pitchFamily="34" charset="0"/>
              <a:cs typeface="Arial" pitchFamily="34" charset="0"/>
            </a:endParaRPr>
          </a:p>
          <a:p>
            <a:pPr marL="514350" lvl="0" indent="-514350">
              <a:lnSpc>
                <a:spcPct val="150000"/>
              </a:lnSpc>
              <a:spcBef>
                <a:spcPts val="0"/>
              </a:spcBef>
              <a:buClr>
                <a:schemeClr val="accent2">
                  <a:lumMod val="50000"/>
                </a:schemeClr>
              </a:buClr>
              <a:defRPr/>
            </a:pPr>
            <a:endParaRPr lang="en-US" sz="2000" dirty="0" smtClean="0">
              <a:latin typeface="Arial" pitchFamily="34" charset="0"/>
              <a:cs typeface="Arial" pitchFamily="34" charset="0"/>
            </a:endParaRPr>
          </a:p>
          <a:p>
            <a:pPr lvl="0"/>
            <a:endParaRPr lang="en-US" sz="2000" dirty="0" smtClean="0">
              <a:latin typeface="Arial" pitchFamily="34" charset="0"/>
              <a:cs typeface="Arial" pitchFamily="34" charset="0"/>
            </a:endParaRPr>
          </a:p>
          <a:p>
            <a:pPr marL="514350" indent="-514350">
              <a:lnSpc>
                <a:spcPct val="150000"/>
              </a:lnSpc>
              <a:spcBef>
                <a:spcPts val="0"/>
              </a:spcBef>
              <a:buClr>
                <a:schemeClr val="accent2">
                  <a:lumMod val="50000"/>
                </a:schemeClr>
              </a:buClr>
              <a:defRPr/>
            </a:pPr>
            <a:endParaRPr lang="en-US" sz="2000" dirty="0" smtClean="0">
              <a:latin typeface="Arial" pitchFamily="34" charset="0"/>
              <a:cs typeface="Arial" pitchFamily="34" charset="0"/>
            </a:endParaRPr>
          </a:p>
        </p:txBody>
      </p:sp>
      <p:pic>
        <p:nvPicPr>
          <p:cNvPr id="6" name="Picture 1" descr="C:\Documents and Settings\LMolepo\Desktop\SAHSRC Logo GPrint\SAHRC Logo CMYK GP_Low res.jpg"/>
          <p:cNvPicPr>
            <a:picLocks noChangeAspect="1" noChangeArrowheads="1"/>
          </p:cNvPicPr>
          <p:nvPr/>
        </p:nvPicPr>
        <p:blipFill>
          <a:blip r:embed="rId3" cstate="print"/>
          <a:srcRect/>
          <a:stretch>
            <a:fillRect/>
          </a:stretch>
        </p:blipFill>
        <p:spPr bwMode="auto">
          <a:xfrm>
            <a:off x="8305800" y="0"/>
            <a:ext cx="838200" cy="114300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8EA283B7-EB78-4D77-B428-AD302E083760}" type="slidenum">
              <a:rPr lang="en-US"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a:solidFill>
            <a:srgbClr val="800000"/>
          </a:solidFill>
        </p:spPr>
        <p:txBody>
          <a:bodyPr>
            <a:normAutofit/>
          </a:bodyPr>
          <a:lstStyle/>
          <a:p>
            <a:r>
              <a:rPr lang="en-US" sz="2200" dirty="0" smtClean="0">
                <a:solidFill>
                  <a:srgbClr val="FFCC00"/>
                </a:solidFill>
                <a:latin typeface="Arial" panose="020B0604020202020204" pitchFamily="34" charset="0"/>
                <a:cs typeface="Arial" panose="020B0604020202020204" pitchFamily="34" charset="0"/>
              </a:rPr>
              <a:t>Recommendations</a:t>
            </a:r>
            <a:endParaRPr lang="en-US" sz="2200" dirty="0"/>
          </a:p>
        </p:txBody>
      </p:sp>
      <p:sp>
        <p:nvSpPr>
          <p:cNvPr id="3" name="Content Placeholder 2"/>
          <p:cNvSpPr>
            <a:spLocks noGrp="1"/>
          </p:cNvSpPr>
          <p:nvPr>
            <p:ph idx="1"/>
          </p:nvPr>
        </p:nvSpPr>
        <p:spPr>
          <a:xfrm>
            <a:off x="76200" y="1295400"/>
            <a:ext cx="8991600" cy="5426075"/>
          </a:xfrm>
        </p:spPr>
        <p:txBody>
          <a:bodyPr>
            <a:normAutofit fontScale="70000" lnSpcReduction="20000"/>
          </a:bodyPr>
          <a:lstStyle/>
          <a:p>
            <a:pPr algn="just"/>
            <a:r>
              <a:rPr lang="en-US" dirty="0" smtClean="0">
                <a:latin typeface="Arial" panose="020B0604020202020204" pitchFamily="34" charset="0"/>
                <a:cs typeface="Arial" panose="020B0604020202020204" pitchFamily="34" charset="0"/>
              </a:rPr>
              <a:t>Recommendations by the SAHRC:</a:t>
            </a:r>
          </a:p>
          <a:p>
            <a:pPr lvl="1" algn="just"/>
            <a:r>
              <a:rPr lang="en-US" dirty="0">
                <a:latin typeface="Arial" panose="020B0604020202020204" pitchFamily="34" charset="0"/>
                <a:cs typeface="Arial" panose="020B0604020202020204" pitchFamily="34" charset="0"/>
              </a:rPr>
              <a:t>The SAPS and the NPA step up their involvement in combating the crimes </a:t>
            </a:r>
            <a:r>
              <a:rPr lang="en-US" dirty="0" smtClean="0">
                <a:latin typeface="Arial" panose="020B0604020202020204" pitchFamily="34" charset="0"/>
                <a:cs typeface="Arial" panose="020B0604020202020204" pitchFamily="34" charset="0"/>
              </a:rPr>
              <a:t>against farming </a:t>
            </a:r>
            <a:r>
              <a:rPr lang="en-US" dirty="0">
                <a:latin typeface="Arial" panose="020B0604020202020204" pitchFamily="34" charset="0"/>
                <a:cs typeface="Arial" panose="020B0604020202020204" pitchFamily="34" charset="0"/>
              </a:rPr>
              <a:t>communities.</a:t>
            </a:r>
          </a:p>
          <a:p>
            <a:pPr lvl="1" algn="just"/>
            <a:r>
              <a:rPr lang="en-US" dirty="0" smtClean="0">
                <a:latin typeface="Arial" panose="020B0604020202020204" pitchFamily="34" charset="0"/>
                <a:cs typeface="Arial" panose="020B0604020202020204" pitchFamily="34" charset="0"/>
              </a:rPr>
              <a:t>Particular </a:t>
            </a:r>
            <a:r>
              <a:rPr lang="en-US" dirty="0">
                <a:latin typeface="Arial" panose="020B0604020202020204" pitchFamily="34" charset="0"/>
                <a:cs typeface="Arial" panose="020B0604020202020204" pitchFamily="34" charset="0"/>
              </a:rPr>
              <a:t>attention is given to race relations in farming communities at the </a:t>
            </a:r>
            <a:r>
              <a:rPr lang="en-US" dirty="0" smtClean="0">
                <a:latin typeface="Arial" panose="020B0604020202020204" pitchFamily="34" charset="0"/>
                <a:cs typeface="Arial" panose="020B0604020202020204" pitchFamily="34" charset="0"/>
              </a:rPr>
              <a:t>respective dialogues </a:t>
            </a:r>
            <a:r>
              <a:rPr lang="en-US" dirty="0">
                <a:latin typeface="Arial" panose="020B0604020202020204" pitchFamily="34" charset="0"/>
                <a:cs typeface="Arial" panose="020B0604020202020204" pitchFamily="34" charset="0"/>
              </a:rPr>
              <a:t>that are proposed.</a:t>
            </a:r>
          </a:p>
          <a:p>
            <a:pPr lvl="1" algn="just"/>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stereotypes on farming in South Africa are addressed in the overall </a:t>
            </a:r>
            <a:r>
              <a:rPr lang="en-US" dirty="0" smtClean="0">
                <a:latin typeface="Arial" panose="020B0604020202020204" pitchFamily="34" charset="0"/>
                <a:cs typeface="Arial" panose="020B0604020202020204" pitchFamily="34" charset="0"/>
              </a:rPr>
              <a:t>awareness raising</a:t>
            </a:r>
            <a:r>
              <a:rPr lang="en-US" dirty="0">
                <a:latin typeface="Arial" panose="020B0604020202020204" pitchFamily="34" charset="0"/>
                <a:cs typeface="Arial" panose="020B0604020202020204" pitchFamily="34" charset="0"/>
              </a:rPr>
              <a:t>.</a:t>
            </a:r>
          </a:p>
          <a:p>
            <a:pPr lvl="1" algn="just"/>
            <a:r>
              <a:rPr lang="en-US" dirty="0" smtClean="0">
                <a:latin typeface="Arial" panose="020B0604020202020204" pitchFamily="34" charset="0"/>
                <a:cs typeface="Arial" panose="020B0604020202020204" pitchFamily="34" charset="0"/>
              </a:rPr>
              <a:t>Research </a:t>
            </a:r>
            <a:r>
              <a:rPr lang="en-US" dirty="0">
                <a:latin typeface="Arial" panose="020B0604020202020204" pitchFamily="34" charset="0"/>
                <a:cs typeface="Arial" panose="020B0604020202020204" pitchFamily="34" charset="0"/>
              </a:rPr>
              <a:t>on safety and security challenges are important and should continue.</a:t>
            </a:r>
          </a:p>
          <a:p>
            <a:pPr lvl="1" algn="just"/>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Department of Rural Development and Land Reform establish the </a:t>
            </a:r>
            <a:r>
              <a:rPr lang="en-US" dirty="0" smtClean="0">
                <a:latin typeface="Arial" panose="020B0604020202020204" pitchFamily="34" charset="0"/>
                <a:cs typeface="Arial" panose="020B0604020202020204" pitchFamily="34" charset="0"/>
              </a:rPr>
              <a:t>standard of housing, </a:t>
            </a:r>
            <a:r>
              <a:rPr lang="en-US" dirty="0">
                <a:latin typeface="Arial" panose="020B0604020202020204" pitchFamily="34" charset="0"/>
                <a:cs typeface="Arial" panose="020B0604020202020204" pitchFamily="34" charset="0"/>
              </a:rPr>
              <a:t>in </a:t>
            </a:r>
            <a:r>
              <a:rPr lang="en-US" dirty="0" smtClean="0">
                <a:latin typeface="Arial" panose="020B0604020202020204" pitchFamily="34" charset="0"/>
                <a:cs typeface="Arial" panose="020B0604020202020204" pitchFamily="34" charset="0"/>
              </a:rPr>
              <a:t>the form </a:t>
            </a:r>
            <a:r>
              <a:rPr lang="en-US" dirty="0">
                <a:latin typeface="Arial" panose="020B0604020202020204" pitchFamily="34" charset="0"/>
                <a:cs typeface="Arial" panose="020B0604020202020204" pitchFamily="34" charset="0"/>
              </a:rPr>
              <a:t>of a policy document.</a:t>
            </a:r>
          </a:p>
          <a:p>
            <a:pPr lvl="1" algn="just"/>
            <a:r>
              <a:rPr lang="en-US" dirty="0" smtClean="0">
                <a:latin typeface="Arial" panose="020B0604020202020204" pitchFamily="34" charset="0"/>
                <a:cs typeface="Arial" panose="020B0604020202020204" pitchFamily="34" charset="0"/>
              </a:rPr>
              <a:t>The </a:t>
            </a:r>
            <a:r>
              <a:rPr lang="en-US" dirty="0">
                <a:latin typeface="Arial" panose="020B0604020202020204" pitchFamily="34" charset="0"/>
                <a:cs typeface="Arial" panose="020B0604020202020204" pitchFamily="34" charset="0"/>
              </a:rPr>
              <a:t>Department of Justice and </a:t>
            </a:r>
            <a:r>
              <a:rPr lang="en-US" dirty="0" smtClean="0">
                <a:latin typeface="Arial" panose="020B0604020202020204" pitchFamily="34" charset="0"/>
                <a:cs typeface="Arial" panose="020B0604020202020204" pitchFamily="34" charset="0"/>
              </a:rPr>
              <a:t>Constitutional </a:t>
            </a:r>
            <a:r>
              <a:rPr lang="en-US" dirty="0">
                <a:latin typeface="Arial" panose="020B0604020202020204" pitchFamily="34" charset="0"/>
                <a:cs typeface="Arial" panose="020B0604020202020204" pitchFamily="34" charset="0"/>
              </a:rPr>
              <a:t>Development </a:t>
            </a:r>
            <a:r>
              <a:rPr lang="en-US" dirty="0" smtClean="0">
                <a:latin typeface="Arial" panose="020B0604020202020204" pitchFamily="34" charset="0"/>
                <a:cs typeface="Arial" panose="020B0604020202020204" pitchFamily="34" charset="0"/>
              </a:rPr>
              <a:t>needs to focus </a:t>
            </a:r>
            <a:r>
              <a:rPr lang="en-US" dirty="0">
                <a:latin typeface="Arial" panose="020B0604020202020204" pitchFamily="34" charset="0"/>
                <a:cs typeface="Arial" panose="020B0604020202020204" pitchFamily="34" charset="0"/>
              </a:rPr>
              <a:t>on </a:t>
            </a:r>
            <a:r>
              <a:rPr lang="en-US" dirty="0" smtClean="0">
                <a:latin typeface="Arial" panose="020B0604020202020204" pitchFamily="34" charset="0"/>
                <a:cs typeface="Arial" panose="020B0604020202020204" pitchFamily="34" charset="0"/>
              </a:rPr>
              <a:t>farming communities</a:t>
            </a:r>
            <a:r>
              <a:rPr lang="en-US" dirty="0">
                <a:latin typeface="Arial" panose="020B0604020202020204" pitchFamily="34" charset="0"/>
                <a:cs typeface="Arial" panose="020B0604020202020204" pitchFamily="34" charset="0"/>
              </a:rPr>
              <a:t>, and how justice is achieved. This includes the classification of </a:t>
            </a:r>
            <a:r>
              <a:rPr lang="en-US" dirty="0" smtClean="0">
                <a:latin typeface="Arial" panose="020B0604020202020204" pitchFamily="34" charset="0"/>
                <a:cs typeface="Arial" panose="020B0604020202020204" pitchFamily="34" charset="0"/>
              </a:rPr>
              <a:t>the farming </a:t>
            </a:r>
            <a:r>
              <a:rPr lang="en-US" dirty="0">
                <a:latin typeface="Arial" panose="020B0604020202020204" pitchFamily="34" charset="0"/>
                <a:cs typeface="Arial" panose="020B0604020202020204" pitchFamily="34" charset="0"/>
              </a:rPr>
              <a:t>community as a vulnerable group. A need for more detailed explanation of </a:t>
            </a:r>
            <a:r>
              <a:rPr lang="en-US" dirty="0" smtClean="0">
                <a:latin typeface="Arial" panose="020B0604020202020204" pitchFamily="34" charset="0"/>
                <a:cs typeface="Arial" panose="020B0604020202020204" pitchFamily="34" charset="0"/>
              </a:rPr>
              <a:t>the court </a:t>
            </a:r>
            <a:r>
              <a:rPr lang="en-US" dirty="0">
                <a:latin typeface="Arial" panose="020B0604020202020204" pitchFamily="34" charset="0"/>
                <a:cs typeface="Arial" panose="020B0604020202020204" pitchFamily="34" charset="0"/>
              </a:rPr>
              <a:t>processes and how the farming community understands it, exists. Additionally, </a:t>
            </a:r>
            <a:r>
              <a:rPr lang="en-US" dirty="0" smtClean="0">
                <a:latin typeface="Arial" panose="020B0604020202020204" pitchFamily="34" charset="0"/>
                <a:cs typeface="Arial" panose="020B0604020202020204" pitchFamily="34" charset="0"/>
              </a:rPr>
              <a:t>an evaluation </a:t>
            </a:r>
            <a:r>
              <a:rPr lang="en-US" dirty="0">
                <a:latin typeface="Arial" panose="020B0604020202020204" pitchFamily="34" charset="0"/>
                <a:cs typeface="Arial" panose="020B0604020202020204" pitchFamily="34" charset="0"/>
              </a:rPr>
              <a:t>of the Victims’ Charter needs to be conducted</a:t>
            </a:r>
            <a:r>
              <a:rPr lang="en-US" dirty="0" smtClean="0">
                <a:latin typeface="Arial" panose="020B0604020202020204" pitchFamily="34" charset="0"/>
                <a:cs typeface="Arial" panose="020B0604020202020204" pitchFamily="34" charset="0"/>
              </a:rPr>
              <a:t>.</a:t>
            </a:r>
            <a:endParaRPr lang="en-US"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p:txBody>
          <a:bodyPr/>
          <a:lstStyle/>
          <a:p>
            <a:pPr>
              <a:defRPr/>
            </a:pPr>
            <a:fld id="{8EA283B7-EB78-4D77-B428-AD302E083760}" type="slidenum">
              <a:rPr lang="en-US" smtClean="0"/>
              <a:pPr>
                <a:defRPr/>
              </a:pPr>
              <a:t>9</a:t>
            </a:fld>
            <a:endParaRPr lang="en-US" dirty="0"/>
          </a:p>
        </p:txBody>
      </p:sp>
      <p:pic>
        <p:nvPicPr>
          <p:cNvPr id="6" name="Picture 1" descr="C:\Documents and Settings\LMolepo\Desktop\SAHSRC Logo GPrint\SAHRC Logo CMYK GP_Low res.jpg"/>
          <p:cNvPicPr>
            <a:picLocks noChangeAspect="1" noChangeArrowheads="1"/>
          </p:cNvPicPr>
          <p:nvPr/>
        </p:nvPicPr>
        <p:blipFill>
          <a:blip r:embed="rId2" cstate="print"/>
          <a:srcRect/>
          <a:stretch>
            <a:fillRect/>
          </a:stretch>
        </p:blipFill>
        <p:spPr bwMode="auto">
          <a:xfrm>
            <a:off x="8305800" y="0"/>
            <a:ext cx="838200" cy="1143000"/>
          </a:xfrm>
          <a:prstGeom prst="rect">
            <a:avLst/>
          </a:prstGeom>
          <a:noFill/>
          <a:ln w="9525">
            <a:noFill/>
            <a:miter lim="800000"/>
            <a:headEnd/>
            <a:tailEnd/>
          </a:ln>
        </p:spPr>
      </p:pic>
    </p:spTree>
    <p:extLst>
      <p:ext uri="{BB962C8B-B14F-4D97-AF65-F5344CB8AC3E}">
        <p14:creationId xmlns:p14="http://schemas.microsoft.com/office/powerpoint/2010/main" xmlns="" val="2047696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3849</TotalTime>
  <Words>2697</Words>
  <Application>Microsoft Office PowerPoint</Application>
  <PresentationFormat>On-screen Show (4:3)</PresentationFormat>
  <Paragraphs>271</Paragraphs>
  <Slides>34</Slides>
  <Notes>2</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Slide 1</vt:lpstr>
      <vt:lpstr>Outline</vt:lpstr>
      <vt:lpstr>Slide 3</vt:lpstr>
      <vt:lpstr>Introduction to the SAHRC (1)</vt:lpstr>
      <vt:lpstr>Introduction to the SAHRC (2)</vt:lpstr>
      <vt:lpstr>The 2014 National Hearing</vt:lpstr>
      <vt:lpstr>SAHRC National Investigative Hearing into the Safety and  Security Challenges in Farming Communities (1)</vt:lpstr>
      <vt:lpstr>Respondents from a wide range of stakeholders</vt:lpstr>
      <vt:lpstr>Recommendations</vt:lpstr>
      <vt:lpstr>Recommendations</vt:lpstr>
      <vt:lpstr>SAHRC National Investigative Hearing into the Safety and  Security Challenges in Farming Communities (4)</vt:lpstr>
      <vt:lpstr>Human Rights Conclusions</vt:lpstr>
      <vt:lpstr>Human Rights Conclusions</vt:lpstr>
      <vt:lpstr>Human Rights Conclusions</vt:lpstr>
      <vt:lpstr>Human Rights Conclusions</vt:lpstr>
      <vt:lpstr>Human Rights Conclusions</vt:lpstr>
      <vt:lpstr>Law Enforcement and Human Rights</vt:lpstr>
      <vt:lpstr>Human Rights and Policing (1)</vt:lpstr>
      <vt:lpstr>Human Rights and Policing (2)</vt:lpstr>
      <vt:lpstr>Human Rights and Policing (3)</vt:lpstr>
      <vt:lpstr>Human Rights and Policing (4)</vt:lpstr>
      <vt:lpstr>Human Rights and Policing (5)</vt:lpstr>
      <vt:lpstr>Human Rights and Policing (6)</vt:lpstr>
      <vt:lpstr>Human Rights and Policing (7)</vt:lpstr>
      <vt:lpstr>The Prevention of Torture</vt:lpstr>
      <vt:lpstr>South Africa’s international obligations under UN CAT</vt:lpstr>
      <vt:lpstr>The Prevention and Combating of  Torture  of Persons Act 13 of 2013</vt:lpstr>
      <vt:lpstr>SA shameful history</vt:lpstr>
      <vt:lpstr>And yet torture continues</vt:lpstr>
      <vt:lpstr>Victims and Torture</vt:lpstr>
      <vt:lpstr>Section 11 Committee </vt:lpstr>
      <vt:lpstr>Recommendations</vt:lpstr>
      <vt:lpstr>Concluding remarks</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INDUCTION presentation: Research Documentation and Policy Analysis Programme</dc:title>
  <dc:creator>rkalake</dc:creator>
  <cp:lastModifiedBy>PUMZA</cp:lastModifiedBy>
  <cp:revision>289</cp:revision>
  <dcterms:created xsi:type="dcterms:W3CDTF">2009-11-20T08:16:08Z</dcterms:created>
  <dcterms:modified xsi:type="dcterms:W3CDTF">2016-08-30T13:50:45Z</dcterms:modified>
</cp:coreProperties>
</file>