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84" r:id="rId2"/>
    <p:sldId id="658" r:id="rId3"/>
    <p:sldId id="659" r:id="rId4"/>
    <p:sldId id="660" r:id="rId5"/>
    <p:sldId id="661" r:id="rId6"/>
    <p:sldId id="662" r:id="rId7"/>
    <p:sldId id="663" r:id="rId8"/>
    <p:sldId id="664" r:id="rId9"/>
    <p:sldId id="358" r:id="rId10"/>
  </p:sldIdLst>
  <p:sldSz cx="9144000" cy="6858000" type="screen4x3"/>
  <p:notesSz cx="6797675" cy="9872663"/>
  <p:defaultTextStyle>
    <a:defPPr>
      <a:defRPr lang="en-US"/>
    </a:defPPr>
    <a:lvl1pPr algn="l" rtl="0" fontAlgn="base">
      <a:spcBef>
        <a:spcPct val="0"/>
      </a:spcBef>
      <a:spcAft>
        <a:spcPct val="0"/>
      </a:spcAft>
      <a:defRPr sz="2400" kern="1200">
        <a:solidFill>
          <a:schemeClr val="tx1"/>
        </a:solidFill>
        <a:latin typeface="Times" charset="0"/>
        <a:ea typeface="MS PGothic" pitchFamily="34" charset="-128"/>
        <a:cs typeface="+mn-cs"/>
      </a:defRPr>
    </a:lvl1pPr>
    <a:lvl2pPr marL="457200" algn="l" rtl="0" fontAlgn="base">
      <a:spcBef>
        <a:spcPct val="0"/>
      </a:spcBef>
      <a:spcAft>
        <a:spcPct val="0"/>
      </a:spcAft>
      <a:defRPr sz="2400" kern="1200">
        <a:solidFill>
          <a:schemeClr val="tx1"/>
        </a:solidFill>
        <a:latin typeface="Times" charset="0"/>
        <a:ea typeface="MS PGothic" pitchFamily="34" charset="-128"/>
        <a:cs typeface="+mn-cs"/>
      </a:defRPr>
    </a:lvl2pPr>
    <a:lvl3pPr marL="914400" algn="l" rtl="0" fontAlgn="base">
      <a:spcBef>
        <a:spcPct val="0"/>
      </a:spcBef>
      <a:spcAft>
        <a:spcPct val="0"/>
      </a:spcAft>
      <a:defRPr sz="2400" kern="1200">
        <a:solidFill>
          <a:schemeClr val="tx1"/>
        </a:solidFill>
        <a:latin typeface="Times"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CC0000"/>
    <a:srgbClr val="FF0066"/>
    <a:srgbClr val="CC3300"/>
    <a:srgbClr val="66FF3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94660"/>
  </p:normalViewPr>
  <p:slideViewPr>
    <p:cSldViewPr>
      <p:cViewPr varScale="1">
        <p:scale>
          <a:sx n="110" d="100"/>
          <a:sy n="110" d="100"/>
        </p:scale>
        <p:origin x="-1644" y="-9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4339" name="Rectangle 3"/>
          <p:cNvSpPr>
            <a:spLocks noGrp="1" noChangeArrowheads="1"/>
          </p:cNvSpPr>
          <p:nvPr>
            <p:ph type="dt" sz="quarter" idx="1"/>
          </p:nvPr>
        </p:nvSpPr>
        <p:spPr bwMode="auto">
          <a:xfrm>
            <a:off x="3851401"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ea typeface="+mn-ea"/>
                <a:cs typeface="+mn-cs"/>
              </a:defRPr>
            </a:lvl1pPr>
          </a:lstStyle>
          <a:p>
            <a:pPr>
              <a:defRPr/>
            </a:pPr>
            <a:endParaRPr lang="en-US" dirty="0"/>
          </a:p>
        </p:txBody>
      </p:sp>
      <p:sp>
        <p:nvSpPr>
          <p:cNvPr id="14340" name="Rectangle 4"/>
          <p:cNvSpPr>
            <a:spLocks noGrp="1" noChangeArrowheads="1"/>
          </p:cNvSpPr>
          <p:nvPr>
            <p:ph type="ftr" sz="quarter" idx="2"/>
          </p:nvPr>
        </p:nvSpPr>
        <p:spPr bwMode="auto">
          <a:xfrm>
            <a:off x="0"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4341" name="Rectangle 5"/>
          <p:cNvSpPr>
            <a:spLocks noGrp="1" noChangeArrowheads="1"/>
          </p:cNvSpPr>
          <p:nvPr>
            <p:ph type="sldNum" sz="quarter" idx="3"/>
          </p:nvPr>
        </p:nvSpPr>
        <p:spPr bwMode="auto">
          <a:xfrm>
            <a:off x="3851401"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06CD2213-D635-4289-A010-2C385DCB444B}" type="slidenum">
              <a:rPr lang="en-US"/>
              <a:pPr>
                <a:defRPr/>
              </a:pPr>
              <a:t>‹#›</a:t>
            </a:fld>
            <a:endParaRPr lang="en-US" dirty="0"/>
          </a:p>
        </p:txBody>
      </p:sp>
    </p:spTree>
    <p:extLst>
      <p:ext uri="{BB962C8B-B14F-4D97-AF65-F5344CB8AC3E}">
        <p14:creationId xmlns:p14="http://schemas.microsoft.com/office/powerpoint/2010/main" xmlns="" val="14068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1267" name="Rectangle 3"/>
          <p:cNvSpPr>
            <a:spLocks noGrp="1" noChangeArrowheads="1"/>
          </p:cNvSpPr>
          <p:nvPr>
            <p:ph type="dt" idx="1"/>
          </p:nvPr>
        </p:nvSpPr>
        <p:spPr bwMode="auto">
          <a:xfrm>
            <a:off x="3851401"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ea typeface="+mn-ea"/>
                <a:cs typeface="+mn-cs"/>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931863" y="739775"/>
            <a:ext cx="4933950" cy="37020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5" y="4690190"/>
            <a:ext cx="4984346" cy="444236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1271" name="Rectangle 7"/>
          <p:cNvSpPr>
            <a:spLocks noGrp="1" noChangeArrowheads="1"/>
          </p:cNvSpPr>
          <p:nvPr>
            <p:ph type="sldNum" sz="quarter" idx="5"/>
          </p:nvPr>
        </p:nvSpPr>
        <p:spPr bwMode="auto">
          <a:xfrm>
            <a:off x="3851401"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74DBADD2-E077-4E72-A543-AA479F939231}" type="slidenum">
              <a:rPr lang="en-US"/>
              <a:pPr>
                <a:defRPr/>
              </a:pPr>
              <a:t>‹#›</a:t>
            </a:fld>
            <a:endParaRPr lang="en-US" dirty="0"/>
          </a:p>
        </p:txBody>
      </p:sp>
    </p:spTree>
    <p:extLst>
      <p:ext uri="{BB962C8B-B14F-4D97-AF65-F5344CB8AC3E}">
        <p14:creationId xmlns:p14="http://schemas.microsoft.com/office/powerpoint/2010/main" xmlns="" val="3610863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1</a:t>
            </a:fld>
            <a:endParaRPr lang="en-US" dirty="0"/>
          </a:p>
        </p:txBody>
      </p:sp>
    </p:spTree>
    <p:extLst>
      <p:ext uri="{BB962C8B-B14F-4D97-AF65-F5344CB8AC3E}">
        <p14:creationId xmlns:p14="http://schemas.microsoft.com/office/powerpoint/2010/main" xmlns="" val="141178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2</a:t>
            </a:fld>
            <a:endParaRPr lang="en-US" dirty="0"/>
          </a:p>
        </p:txBody>
      </p:sp>
    </p:spTree>
    <p:extLst>
      <p:ext uri="{BB962C8B-B14F-4D97-AF65-F5344CB8AC3E}">
        <p14:creationId xmlns:p14="http://schemas.microsoft.com/office/powerpoint/2010/main" xmlns="" val="42378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S PGothic" pitchFamily="34" charset="-128"/>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3</a:t>
            </a:fld>
            <a:endParaRPr lang="en-US" dirty="0"/>
          </a:p>
        </p:txBody>
      </p:sp>
    </p:spTree>
    <p:extLst>
      <p:ext uri="{BB962C8B-B14F-4D97-AF65-F5344CB8AC3E}">
        <p14:creationId xmlns:p14="http://schemas.microsoft.com/office/powerpoint/2010/main" xmlns="" val="410905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S PGothic" pitchFamily="34" charset="-128"/>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4</a:t>
            </a:fld>
            <a:endParaRPr lang="en-US" dirty="0"/>
          </a:p>
        </p:txBody>
      </p:sp>
    </p:spTree>
    <p:extLst>
      <p:ext uri="{BB962C8B-B14F-4D97-AF65-F5344CB8AC3E}">
        <p14:creationId xmlns:p14="http://schemas.microsoft.com/office/powerpoint/2010/main" xmlns="" val="225413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S PGothic" pitchFamily="34" charset="-128"/>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5</a:t>
            </a:fld>
            <a:endParaRPr lang="en-US" dirty="0"/>
          </a:p>
        </p:txBody>
      </p:sp>
    </p:spTree>
    <p:extLst>
      <p:ext uri="{BB962C8B-B14F-4D97-AF65-F5344CB8AC3E}">
        <p14:creationId xmlns:p14="http://schemas.microsoft.com/office/powerpoint/2010/main" xmlns="" val="45631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S PGothic" pitchFamily="34" charset="-128"/>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6</a:t>
            </a:fld>
            <a:endParaRPr lang="en-US" dirty="0"/>
          </a:p>
        </p:txBody>
      </p:sp>
    </p:spTree>
    <p:extLst>
      <p:ext uri="{BB962C8B-B14F-4D97-AF65-F5344CB8AC3E}">
        <p14:creationId xmlns:p14="http://schemas.microsoft.com/office/powerpoint/2010/main" xmlns="" val="1814447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S PGothic" pitchFamily="34" charset="-128"/>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7</a:t>
            </a:fld>
            <a:endParaRPr lang="en-US" dirty="0"/>
          </a:p>
        </p:txBody>
      </p:sp>
    </p:spTree>
    <p:extLst>
      <p:ext uri="{BB962C8B-B14F-4D97-AF65-F5344CB8AC3E}">
        <p14:creationId xmlns:p14="http://schemas.microsoft.com/office/powerpoint/2010/main" xmlns="" val="1183638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S PGothic" pitchFamily="34" charset="-128"/>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8</a:t>
            </a:fld>
            <a:endParaRPr lang="en-US" dirty="0"/>
          </a:p>
        </p:txBody>
      </p:sp>
    </p:spTree>
    <p:extLst>
      <p:ext uri="{BB962C8B-B14F-4D97-AF65-F5344CB8AC3E}">
        <p14:creationId xmlns:p14="http://schemas.microsoft.com/office/powerpoint/2010/main" xmlns="" val="8931679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smtClean="0"/>
            </a:lvl1pPr>
          </a:lstStyle>
          <a:p>
            <a:pPr>
              <a:defRPr/>
            </a:pPr>
            <a:fld id="{162C112F-DFEF-4154-8E75-CF4B4FA2F3F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85813" y="1124744"/>
            <a:ext cx="7672387" cy="1875631"/>
          </a:xfrm>
        </p:spPr>
        <p:txBody>
          <a:bodyPr/>
          <a:lstStyle/>
          <a:p>
            <a:pPr eaLnBrk="1" hangingPunct="1"/>
            <a:r>
              <a:rPr lang="en-ZA" dirty="0" smtClean="0"/>
              <a:t/>
            </a:r>
            <a:br>
              <a:rPr lang="en-ZA" dirty="0" smtClean="0"/>
            </a:br>
            <a:r>
              <a:rPr lang="en-ZA" dirty="0" smtClean="0"/>
              <a:t> PROGRESS MADE UNDER UN AUSPICES TOWARDS THE REALISATION OF THE RIGHT TO SELF DETERMINATION BY THE PEOPLE OF WESTERN SAHARA</a:t>
            </a:r>
            <a:r>
              <a:rPr lang="en-ZA" sz="3600" dirty="0" smtClean="0"/>
              <a:t/>
            </a:r>
            <a:br>
              <a:rPr lang="en-ZA" sz="3600" dirty="0" smtClean="0"/>
            </a:br>
            <a:r>
              <a:rPr lang="en-ZA" sz="3600" dirty="0" smtClean="0"/>
              <a:t/>
            </a:r>
            <a:br>
              <a:rPr lang="en-ZA" sz="3600" dirty="0" smtClean="0"/>
            </a:br>
            <a:endParaRPr lang="en-ZA" sz="3600" dirty="0" smtClean="0"/>
          </a:p>
        </p:txBody>
      </p:sp>
      <p:sp>
        <p:nvSpPr>
          <p:cNvPr id="3075" name="Subtitle 2"/>
          <p:cNvSpPr>
            <a:spLocks noGrp="1"/>
          </p:cNvSpPr>
          <p:nvPr>
            <p:ph type="subTitle" idx="1"/>
          </p:nvPr>
        </p:nvSpPr>
        <p:spPr>
          <a:xfrm>
            <a:off x="1157287" y="3429000"/>
            <a:ext cx="6929437" cy="1682303"/>
          </a:xfrm>
        </p:spPr>
        <p:txBody>
          <a:bodyPr/>
          <a:lstStyle/>
          <a:p>
            <a:pPr eaLnBrk="1" hangingPunct="1"/>
            <a:endParaRPr lang="en-ZA" dirty="0" smtClean="0"/>
          </a:p>
          <a:p>
            <a:pPr eaLnBrk="1" hangingPunct="1"/>
            <a:endParaRPr lang="en-ZA" dirty="0"/>
          </a:p>
          <a:p>
            <a:pPr eaLnBrk="1" hangingPunct="1"/>
            <a:r>
              <a:rPr lang="en-ZA" dirty="0" smtClean="0"/>
              <a:t>Presentation to the Portfolio Committee on International Relations and Cooperation</a:t>
            </a:r>
          </a:p>
          <a:p>
            <a:pPr eaLnBrk="1" hangingPunct="1"/>
            <a:r>
              <a:rPr lang="en-ZA" dirty="0" smtClean="0"/>
              <a:t>24 </a:t>
            </a:r>
            <a:r>
              <a:rPr lang="en-ZA" dirty="0"/>
              <a:t>August 2016</a:t>
            </a:r>
          </a:p>
        </p:txBody>
      </p:sp>
      <p:sp>
        <p:nvSpPr>
          <p:cNvPr id="3076" name="Slide Number Placeholder 3"/>
          <p:cNvSpPr>
            <a:spLocks noGrp="1"/>
          </p:cNvSpPr>
          <p:nvPr>
            <p:ph type="sldNum" sz="quarter" idx="4294967295"/>
          </p:nvPr>
        </p:nvSpPr>
        <p:spPr>
          <a:xfrm>
            <a:off x="10476654" y="6408738"/>
            <a:ext cx="288033" cy="365125"/>
          </a:xfrm>
          <a:noFill/>
        </p:spPr>
        <p:txBody>
          <a:bodyPr/>
          <a:lstStyle/>
          <a:p>
            <a:endParaRPr lang="en-Z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2</a:t>
            </a:fld>
            <a:endParaRPr lang="en-GB" dirty="0"/>
          </a:p>
        </p:txBody>
      </p:sp>
      <p:sp>
        <p:nvSpPr>
          <p:cNvPr id="4099" name="Rectangle 4"/>
          <p:cNvSpPr>
            <a:spLocks noGrp="1" noChangeArrowheads="1"/>
          </p:cNvSpPr>
          <p:nvPr>
            <p:ph type="title"/>
          </p:nvPr>
        </p:nvSpPr>
        <p:spPr>
          <a:xfrm>
            <a:off x="179512" y="-104625"/>
            <a:ext cx="9144000" cy="797322"/>
          </a:xfrm>
        </p:spPr>
        <p:txBody>
          <a:bodyPr/>
          <a:lstStyle/>
          <a:p>
            <a:pPr eaLnBrk="1" hangingPunct="1"/>
            <a:r>
              <a:rPr lang="en-ZA" sz="2400" dirty="0" smtClean="0">
                <a:solidFill>
                  <a:srgbClr val="00B050"/>
                </a:solidFill>
              </a:rPr>
              <a:t>INTRODUCTION</a:t>
            </a:r>
            <a:endParaRPr lang="en-GB" sz="2400" dirty="0" smtClean="0">
              <a:solidFill>
                <a:srgbClr val="00B050"/>
              </a:solidFill>
            </a:endParaRPr>
          </a:p>
        </p:txBody>
      </p:sp>
      <p:sp>
        <p:nvSpPr>
          <p:cNvPr id="4100" name="Rectangle 5"/>
          <p:cNvSpPr>
            <a:spLocks noGrp="1" noChangeArrowheads="1"/>
          </p:cNvSpPr>
          <p:nvPr>
            <p:ph type="body" idx="1"/>
          </p:nvPr>
        </p:nvSpPr>
        <p:spPr>
          <a:xfrm>
            <a:off x="-29367" y="548680"/>
            <a:ext cx="9144000" cy="4392488"/>
          </a:xfrm>
        </p:spPr>
        <p:txBody>
          <a:bodyPr/>
          <a:lstStyle/>
          <a:p>
            <a:pPr lvl="0" algn="just">
              <a:buFont typeface="Wingdings" panose="05000000000000000000" pitchFamily="2" charset="2"/>
              <a:buChar char="§"/>
            </a:pPr>
            <a:r>
              <a:rPr lang="en-US" dirty="0" smtClean="0"/>
              <a:t>T</a:t>
            </a:r>
            <a:r>
              <a:rPr lang="en-GB" dirty="0" smtClean="0"/>
              <a:t>he conflict in Western Sahara has been on the decolonisation agenda for more than fifty years.  </a:t>
            </a:r>
          </a:p>
          <a:p>
            <a:pPr lvl="0" algn="just">
              <a:buFont typeface="Wingdings" panose="05000000000000000000" pitchFamily="2" charset="2"/>
              <a:buChar char="§"/>
            </a:pPr>
            <a:r>
              <a:rPr lang="en-GB" dirty="0" smtClean="0"/>
              <a:t>In 1963, Western Sahara was included on the list of non-self-governing territories under Article 73 of the UN Charter to which the UN General Assembly resolution 1514 (XV) of 1960 on the Granting of Independence to Colonial Countries and People’s applies.</a:t>
            </a:r>
          </a:p>
          <a:p>
            <a:pPr algn="just">
              <a:buFont typeface="Wingdings" panose="05000000000000000000" pitchFamily="2" charset="2"/>
              <a:buChar char="§"/>
            </a:pPr>
            <a:r>
              <a:rPr lang="en-ZA" dirty="0" smtClean="0"/>
              <a:t>South </a:t>
            </a:r>
            <a:r>
              <a:rPr lang="en-ZA" dirty="0"/>
              <a:t>Africa affirms the right of the peoples of the Sahrawi Arab Democratic Republic to self-determination and continues to call on the African Union and the United Nations to work towards the resolution of the dispute</a:t>
            </a:r>
            <a:r>
              <a:rPr lang="en-ZA" dirty="0" smtClean="0"/>
              <a:t>.</a:t>
            </a:r>
            <a:r>
              <a:rPr lang="en-ZA" dirty="0"/>
              <a:t> </a:t>
            </a:r>
            <a:endParaRPr lang="en-ZA" dirty="0" smtClean="0"/>
          </a:p>
          <a:p>
            <a:pPr algn="just">
              <a:buFont typeface="Wingdings" panose="05000000000000000000" pitchFamily="2" charset="2"/>
              <a:buChar char="§"/>
            </a:pPr>
            <a:r>
              <a:rPr lang="en-ZA" dirty="0" smtClean="0"/>
              <a:t>The </a:t>
            </a:r>
            <a:r>
              <a:rPr lang="en-ZA" dirty="0"/>
              <a:t>United Nations Mission for the Referendum in Western Sahara (MINURSO) was established by Security Council resolution 690 of 29 April 1991 in accordance with settlement proposals accepted by Morocco and the POLISARIO. </a:t>
            </a:r>
          </a:p>
          <a:p>
            <a:pPr algn="just">
              <a:buFont typeface="Wingdings" panose="05000000000000000000" pitchFamily="2" charset="2"/>
              <a:buChar char="§"/>
            </a:pPr>
            <a:endParaRPr lang="en-ZA" dirty="0" smtClean="0"/>
          </a:p>
          <a:p>
            <a:pPr>
              <a:buFont typeface="Wingdings" panose="05000000000000000000" pitchFamily="2" charset="2"/>
              <a:buChar char="§"/>
            </a:pPr>
            <a:endParaRPr lang="en-ZA" sz="2400" dirty="0" smtClean="0"/>
          </a:p>
          <a:p>
            <a:pPr lvl="0">
              <a:buFont typeface="Wingdings" panose="05000000000000000000" pitchFamily="2" charset="2"/>
              <a:buChar char="§"/>
            </a:pPr>
            <a:endParaRPr lang="en-US" sz="2400" dirty="0" smtClean="0">
              <a:latin typeface="+mj-lt"/>
            </a:endParaRPr>
          </a:p>
          <a:p>
            <a:pPr algn="just" eaLnBrk="1" hangingPunct="1">
              <a:buFontTx/>
              <a:buNone/>
            </a:pPr>
            <a:endParaRPr lang="en-US" sz="2400" b="1" dirty="0" smtClean="0">
              <a:latin typeface="+mj-lt"/>
            </a:endParaRPr>
          </a:p>
          <a:p>
            <a:pPr algn="just" eaLnBrk="1" hangingPunct="1">
              <a:buFontTx/>
              <a:buNone/>
            </a:pPr>
            <a:endParaRPr lang="en-GB" sz="2400" dirty="0" smtClean="0">
              <a:latin typeface="+mj-lt"/>
            </a:endParaRPr>
          </a:p>
        </p:txBody>
      </p:sp>
    </p:spTree>
    <p:extLst>
      <p:ext uri="{BB962C8B-B14F-4D97-AF65-F5344CB8AC3E}">
        <p14:creationId xmlns:p14="http://schemas.microsoft.com/office/powerpoint/2010/main" xmlns="" val="3889894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3</a:t>
            </a:fld>
            <a:endParaRPr lang="en-GB" dirty="0"/>
          </a:p>
        </p:txBody>
      </p:sp>
      <p:sp>
        <p:nvSpPr>
          <p:cNvPr id="4099" name="Rectangle 4"/>
          <p:cNvSpPr>
            <a:spLocks noGrp="1" noChangeArrowheads="1"/>
          </p:cNvSpPr>
          <p:nvPr>
            <p:ph type="title"/>
          </p:nvPr>
        </p:nvSpPr>
        <p:spPr>
          <a:xfrm>
            <a:off x="107504" y="-243408"/>
            <a:ext cx="9144000" cy="1082675"/>
          </a:xfrm>
        </p:spPr>
        <p:txBody>
          <a:bodyPr/>
          <a:lstStyle/>
          <a:p>
            <a:pPr eaLnBrk="1" hangingPunct="1"/>
            <a:r>
              <a:rPr lang="en-ZA" sz="2400" dirty="0" smtClean="0">
                <a:solidFill>
                  <a:srgbClr val="00B050"/>
                </a:solidFill>
              </a:rPr>
              <a:t>RECENT DEVELOPMENTS AT THE UNITED NATIONS</a:t>
            </a:r>
            <a:endParaRPr lang="en-GB" sz="2400" dirty="0" smtClean="0">
              <a:solidFill>
                <a:srgbClr val="00B050"/>
              </a:solidFill>
            </a:endParaRPr>
          </a:p>
        </p:txBody>
      </p:sp>
      <p:sp>
        <p:nvSpPr>
          <p:cNvPr id="4100" name="Rectangle 5"/>
          <p:cNvSpPr>
            <a:spLocks noGrp="1" noChangeArrowheads="1"/>
          </p:cNvSpPr>
          <p:nvPr>
            <p:ph type="body" idx="1"/>
          </p:nvPr>
        </p:nvSpPr>
        <p:spPr>
          <a:xfrm>
            <a:off x="-23258" y="692696"/>
            <a:ext cx="9144000" cy="4392488"/>
          </a:xfrm>
        </p:spPr>
        <p:txBody>
          <a:bodyPr/>
          <a:lstStyle/>
          <a:p>
            <a:pPr algn="just">
              <a:buFont typeface="Wingdings" panose="05000000000000000000" pitchFamily="2" charset="2"/>
              <a:buChar char="§"/>
            </a:pPr>
            <a:r>
              <a:rPr lang="en-ZA" sz="2150" dirty="0" smtClean="0">
                <a:latin typeface="+mj-lt"/>
              </a:rPr>
              <a:t>MINURSO’S primary mandate is to conduct a referendum in order for the people of Western Sahara to exercise their right to self-determination.</a:t>
            </a:r>
          </a:p>
          <a:p>
            <a:pPr algn="just">
              <a:buFont typeface="Wingdings" panose="05000000000000000000" pitchFamily="2" charset="2"/>
              <a:buChar char="§"/>
            </a:pPr>
            <a:r>
              <a:rPr lang="en-ZA" sz="2150" dirty="0" smtClean="0">
                <a:latin typeface="+mj-lt"/>
              </a:rPr>
              <a:t>While </a:t>
            </a:r>
            <a:r>
              <a:rPr lang="en-ZA" sz="2150" dirty="0">
                <a:latin typeface="+mj-lt"/>
              </a:rPr>
              <a:t>the organization of the referendum has not been possible to date, other requirements of the mandate have been pursued </a:t>
            </a:r>
            <a:r>
              <a:rPr lang="en-ZA" sz="2150" dirty="0" smtClean="0">
                <a:latin typeface="+mj-lt"/>
              </a:rPr>
              <a:t>successfully. These include: monitoring </a:t>
            </a:r>
            <a:r>
              <a:rPr lang="en-ZA" sz="2150" dirty="0">
                <a:latin typeface="+mj-lt"/>
              </a:rPr>
              <a:t>the </a:t>
            </a:r>
            <a:r>
              <a:rPr lang="en-ZA" sz="2150" dirty="0" smtClean="0">
                <a:latin typeface="+mj-lt"/>
              </a:rPr>
              <a:t>ceasefire; reducing </a:t>
            </a:r>
            <a:r>
              <a:rPr lang="en-ZA" sz="2150" dirty="0">
                <a:latin typeface="+mj-lt"/>
              </a:rPr>
              <a:t>the threat of mines and unexploded </a:t>
            </a:r>
            <a:r>
              <a:rPr lang="en-ZA" sz="2150" dirty="0" smtClean="0">
                <a:latin typeface="+mj-lt"/>
              </a:rPr>
              <a:t>ordinances and supporting </a:t>
            </a:r>
            <a:r>
              <a:rPr lang="en-ZA" sz="2150" dirty="0">
                <a:latin typeface="+mj-lt"/>
              </a:rPr>
              <a:t>the confidence-building measures. </a:t>
            </a:r>
          </a:p>
          <a:p>
            <a:pPr algn="just">
              <a:buFont typeface="Wingdings" panose="05000000000000000000" pitchFamily="2" charset="2"/>
              <a:buChar char="§"/>
            </a:pPr>
            <a:r>
              <a:rPr lang="en-ZA" sz="2150" dirty="0">
                <a:latin typeface="+mj-lt"/>
              </a:rPr>
              <a:t>In March 2016 Morocco expelled 73 civilian staff members from </a:t>
            </a:r>
            <a:r>
              <a:rPr lang="en-ZA" sz="2150" dirty="0" smtClean="0">
                <a:latin typeface="+mj-lt"/>
              </a:rPr>
              <a:t>MINURSO in angry retaliation </a:t>
            </a:r>
            <a:r>
              <a:rPr lang="en-ZA" sz="2150" dirty="0">
                <a:latin typeface="+mj-lt"/>
              </a:rPr>
              <a:t>over Secretary General Ban Ki-moon's use of the term "occupation" to describe the status of the territory it claims as its own. The staff members perform a wide range of duties, including crucial logistical tasks, and the UN DPKO is of the opinion that in their absence MINURSO cannot carry out its mission as mandated by the UN Security Council</a:t>
            </a:r>
            <a:r>
              <a:rPr lang="en-ZA" sz="2150" dirty="0" smtClean="0">
                <a:latin typeface="+mj-lt"/>
              </a:rPr>
              <a:t>.</a:t>
            </a:r>
            <a:endParaRPr lang="en-ZA" sz="2150" dirty="0">
              <a:latin typeface="+mj-lt"/>
            </a:endParaRPr>
          </a:p>
        </p:txBody>
      </p:sp>
    </p:spTree>
    <p:extLst>
      <p:ext uri="{BB962C8B-B14F-4D97-AF65-F5344CB8AC3E}">
        <p14:creationId xmlns:p14="http://schemas.microsoft.com/office/powerpoint/2010/main" xmlns="" val="3389861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4</a:t>
            </a:fld>
            <a:endParaRPr lang="en-GB" dirty="0"/>
          </a:p>
        </p:txBody>
      </p:sp>
      <p:sp>
        <p:nvSpPr>
          <p:cNvPr id="4099" name="Rectangle 4"/>
          <p:cNvSpPr>
            <a:spLocks noGrp="1" noChangeArrowheads="1"/>
          </p:cNvSpPr>
          <p:nvPr>
            <p:ph type="title"/>
          </p:nvPr>
        </p:nvSpPr>
        <p:spPr>
          <a:xfrm>
            <a:off x="179512" y="-104626"/>
            <a:ext cx="9144000" cy="1082675"/>
          </a:xfrm>
        </p:spPr>
        <p:txBody>
          <a:bodyPr/>
          <a:lstStyle/>
          <a:p>
            <a:pPr eaLnBrk="1" hangingPunct="1"/>
            <a:r>
              <a:rPr lang="en-ZA" sz="2400" dirty="0">
                <a:solidFill>
                  <a:srgbClr val="00B050"/>
                </a:solidFill>
              </a:rPr>
              <a:t>RECENT DEVELOPMENTS AT THE UNITED NATIONS</a:t>
            </a:r>
            <a:endParaRPr lang="en-GB" sz="2400" dirty="0" smtClean="0">
              <a:solidFill>
                <a:srgbClr val="00B050"/>
              </a:solidFill>
            </a:endParaRPr>
          </a:p>
        </p:txBody>
      </p:sp>
      <p:sp>
        <p:nvSpPr>
          <p:cNvPr id="4100" name="Rectangle 5"/>
          <p:cNvSpPr>
            <a:spLocks noGrp="1" noChangeArrowheads="1"/>
          </p:cNvSpPr>
          <p:nvPr>
            <p:ph type="body" idx="1"/>
          </p:nvPr>
        </p:nvSpPr>
        <p:spPr>
          <a:xfrm>
            <a:off x="0" y="836712"/>
            <a:ext cx="9144000" cy="4392488"/>
          </a:xfrm>
        </p:spPr>
        <p:txBody>
          <a:bodyPr/>
          <a:lstStyle/>
          <a:p>
            <a:pPr algn="just">
              <a:buFont typeface="Wingdings" panose="05000000000000000000" pitchFamily="2" charset="2"/>
              <a:buChar char="§"/>
            </a:pPr>
            <a:r>
              <a:rPr lang="en-ZA" sz="2400" dirty="0" smtClean="0"/>
              <a:t>The UN Secretary-General has reported that </a:t>
            </a:r>
            <a:r>
              <a:rPr lang="en-ZA" sz="2400" dirty="0"/>
              <a:t>the expulsion of most of MINURSO’s international civilian component has essentially resulted in the “de facto alteration of the mandate of MINURSO</a:t>
            </a:r>
            <a:r>
              <a:rPr lang="en-ZA" sz="2400" dirty="0" smtClean="0"/>
              <a:t>”. It </a:t>
            </a:r>
            <a:r>
              <a:rPr lang="en-ZA" sz="2400" dirty="0"/>
              <a:t>warned that the inability of the mission to execute its mandated tasks would entail, in the short to middle-term, significant implications for the stability of the region as well as for the credibility of the Council and peacekeeping operations and political missions globally.</a:t>
            </a:r>
          </a:p>
          <a:p>
            <a:pPr algn="just">
              <a:buFont typeface="Wingdings" panose="05000000000000000000" pitchFamily="2" charset="2"/>
              <a:buChar char="§"/>
            </a:pPr>
            <a:r>
              <a:rPr lang="en-ZA" sz="2400" dirty="0"/>
              <a:t>On 29 April 2016 the UN Security Council </a:t>
            </a:r>
            <a:r>
              <a:rPr lang="en-ZA" sz="2400" dirty="0" smtClean="0"/>
              <a:t>(UNSC) voted </a:t>
            </a:r>
            <a:r>
              <a:rPr lang="en-ZA" sz="2400" dirty="0"/>
              <a:t>to extend the mandate of MINURSO for a year and emphasised "the urgent need" for the mission to return to its "full functionality", thus to bring the peacekeeping force back to full operations. </a:t>
            </a:r>
            <a:r>
              <a:rPr lang="en-ZA" sz="2400" dirty="0" smtClean="0"/>
              <a:t> </a:t>
            </a:r>
            <a:endParaRPr lang="en-ZA" sz="2400" dirty="0"/>
          </a:p>
          <a:p>
            <a:endParaRPr lang="en-ZA" sz="2400" dirty="0">
              <a:latin typeface="+mj-lt"/>
            </a:endParaRPr>
          </a:p>
        </p:txBody>
      </p:sp>
    </p:spTree>
    <p:extLst>
      <p:ext uri="{BB962C8B-B14F-4D97-AF65-F5344CB8AC3E}">
        <p14:creationId xmlns:p14="http://schemas.microsoft.com/office/powerpoint/2010/main" xmlns="" val="22571934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5</a:t>
            </a:fld>
            <a:endParaRPr lang="en-GB" dirty="0"/>
          </a:p>
        </p:txBody>
      </p:sp>
      <p:sp>
        <p:nvSpPr>
          <p:cNvPr id="4099" name="Rectangle 4"/>
          <p:cNvSpPr>
            <a:spLocks noGrp="1" noChangeArrowheads="1"/>
          </p:cNvSpPr>
          <p:nvPr>
            <p:ph type="title"/>
          </p:nvPr>
        </p:nvSpPr>
        <p:spPr>
          <a:xfrm>
            <a:off x="179512" y="-104625"/>
            <a:ext cx="9144000" cy="941338"/>
          </a:xfrm>
        </p:spPr>
        <p:txBody>
          <a:bodyPr/>
          <a:lstStyle/>
          <a:p>
            <a:pPr eaLnBrk="1" hangingPunct="1"/>
            <a:r>
              <a:rPr lang="en-ZA" sz="2400" dirty="0">
                <a:solidFill>
                  <a:srgbClr val="00B050"/>
                </a:solidFill>
              </a:rPr>
              <a:t>RECENT DEVELOPMENTS AT THE UNITED NATIONS</a:t>
            </a:r>
            <a:endParaRPr lang="en-GB" sz="2400" dirty="0" smtClean="0">
              <a:solidFill>
                <a:srgbClr val="00B050"/>
              </a:solidFill>
            </a:endParaRPr>
          </a:p>
        </p:txBody>
      </p:sp>
      <p:sp>
        <p:nvSpPr>
          <p:cNvPr id="4100" name="Rectangle 5"/>
          <p:cNvSpPr>
            <a:spLocks noGrp="1" noChangeArrowheads="1"/>
          </p:cNvSpPr>
          <p:nvPr>
            <p:ph type="body" idx="1"/>
          </p:nvPr>
        </p:nvSpPr>
        <p:spPr>
          <a:xfrm>
            <a:off x="0" y="620688"/>
            <a:ext cx="9144000" cy="4392488"/>
          </a:xfrm>
        </p:spPr>
        <p:txBody>
          <a:bodyPr/>
          <a:lstStyle/>
          <a:p>
            <a:pPr algn="just">
              <a:buFont typeface="Wingdings" panose="05000000000000000000" pitchFamily="2" charset="2"/>
              <a:buChar char="§"/>
            </a:pPr>
            <a:r>
              <a:rPr lang="en-ZA" sz="2100" dirty="0" smtClean="0"/>
              <a:t>The </a:t>
            </a:r>
            <a:r>
              <a:rPr lang="en-ZA" sz="2100" dirty="0"/>
              <a:t>US-led resolution was </a:t>
            </a:r>
            <a:r>
              <a:rPr lang="en-ZA" sz="2100" dirty="0" smtClean="0"/>
              <a:t>supported by </a:t>
            </a:r>
            <a:r>
              <a:rPr lang="en-ZA" sz="2100" dirty="0"/>
              <a:t>10 countries </a:t>
            </a:r>
            <a:r>
              <a:rPr lang="en-ZA" sz="2100" dirty="0" smtClean="0"/>
              <a:t>in the UNSC, </a:t>
            </a:r>
            <a:r>
              <a:rPr lang="en-ZA" sz="2100" dirty="0"/>
              <a:t>with Venezuela and Uruguay voting against the resolution, while Russia, Angola and New Zealand abstained. The countries that did not support the resolution were concerned that the Council did not take stronger measures against Morocco in response to its restrictions placed on </a:t>
            </a:r>
            <a:r>
              <a:rPr lang="en-ZA" sz="2100" dirty="0" smtClean="0"/>
              <a:t>MINURSO. These countries expressed concerns over perceived </a:t>
            </a:r>
            <a:r>
              <a:rPr lang="en-ZA" sz="2100" dirty="0"/>
              <a:t>double standards by </a:t>
            </a:r>
            <a:r>
              <a:rPr lang="en-ZA" sz="2100" dirty="0" smtClean="0"/>
              <a:t>the Council. Some argued that without </a:t>
            </a:r>
            <a:r>
              <a:rPr lang="en-ZA" sz="2100" dirty="0"/>
              <a:t>the backing of friends on the Council, measures would be imposed on Morocco, as they are on other African </a:t>
            </a:r>
            <a:r>
              <a:rPr lang="en-ZA" sz="2100" dirty="0" smtClean="0"/>
              <a:t>countries.</a:t>
            </a:r>
          </a:p>
          <a:p>
            <a:pPr algn="just">
              <a:buFont typeface="Wingdings" panose="05000000000000000000" pitchFamily="2" charset="2"/>
              <a:buChar char="§"/>
            </a:pPr>
            <a:r>
              <a:rPr lang="en-ZA" sz="2100" dirty="0"/>
              <a:t>On 15 July 2016, the Head of the UN Department of Peacekeeping Operations (DPKO) informed the UN Security Council that a gradual return of MINURSO civilian staff had begun, and so far 25 staff members have returned to the mission. He also reported that there had been positive momentum in talks with Morocco, and that it had been agreed in principle that the mission would gradually resume full functionality.</a:t>
            </a:r>
          </a:p>
          <a:p>
            <a:pPr algn="just"/>
            <a:endParaRPr lang="en-ZA" sz="2100" dirty="0">
              <a:latin typeface="+mj-lt"/>
            </a:endParaRPr>
          </a:p>
        </p:txBody>
      </p:sp>
    </p:spTree>
    <p:extLst>
      <p:ext uri="{BB962C8B-B14F-4D97-AF65-F5344CB8AC3E}">
        <p14:creationId xmlns:p14="http://schemas.microsoft.com/office/powerpoint/2010/main" xmlns="" val="17428627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6</a:t>
            </a:fld>
            <a:endParaRPr lang="en-GB" dirty="0"/>
          </a:p>
        </p:txBody>
      </p:sp>
      <p:sp>
        <p:nvSpPr>
          <p:cNvPr id="4099" name="Rectangle 4"/>
          <p:cNvSpPr>
            <a:spLocks noGrp="1" noChangeArrowheads="1"/>
          </p:cNvSpPr>
          <p:nvPr>
            <p:ph type="title"/>
          </p:nvPr>
        </p:nvSpPr>
        <p:spPr>
          <a:xfrm>
            <a:off x="179512" y="-243408"/>
            <a:ext cx="9144000" cy="941338"/>
          </a:xfrm>
        </p:spPr>
        <p:txBody>
          <a:bodyPr/>
          <a:lstStyle/>
          <a:p>
            <a:r>
              <a:rPr lang="en-ZA" sz="2400" dirty="0" smtClean="0">
                <a:solidFill>
                  <a:srgbClr val="00B050"/>
                </a:solidFill>
              </a:rPr>
              <a:t>DEVELOPMENTS AT THE AFRICAN UNION</a:t>
            </a:r>
            <a:endParaRPr lang="en-ZA" sz="2400" dirty="0">
              <a:solidFill>
                <a:srgbClr val="00B050"/>
              </a:solidFill>
            </a:endParaRPr>
          </a:p>
        </p:txBody>
      </p:sp>
      <p:sp>
        <p:nvSpPr>
          <p:cNvPr id="4100" name="Rectangle 5"/>
          <p:cNvSpPr>
            <a:spLocks noGrp="1" noChangeArrowheads="1"/>
          </p:cNvSpPr>
          <p:nvPr>
            <p:ph type="body" idx="1"/>
          </p:nvPr>
        </p:nvSpPr>
        <p:spPr>
          <a:xfrm>
            <a:off x="0" y="548680"/>
            <a:ext cx="9144000" cy="4392488"/>
          </a:xfrm>
        </p:spPr>
        <p:txBody>
          <a:bodyPr/>
          <a:lstStyle/>
          <a:p>
            <a:pPr>
              <a:buFont typeface="Wingdings" panose="05000000000000000000" pitchFamily="2" charset="2"/>
              <a:buChar char="§"/>
            </a:pPr>
            <a:r>
              <a:rPr lang="en-ZA" sz="2100" dirty="0" smtClean="0"/>
              <a:t>In </a:t>
            </a:r>
            <a:r>
              <a:rPr lang="en-ZA" sz="2100" dirty="0"/>
              <a:t>reaction to the recent </a:t>
            </a:r>
            <a:r>
              <a:rPr lang="en-ZA" sz="2100" dirty="0" smtClean="0"/>
              <a:t>developments pertaining to MINURSO, </a:t>
            </a:r>
            <a:r>
              <a:rPr lang="en-ZA" sz="2100" dirty="0"/>
              <a:t>the AU Peace and Security Council </a:t>
            </a:r>
            <a:r>
              <a:rPr lang="en-ZA" sz="2100" dirty="0" smtClean="0"/>
              <a:t>noted </a:t>
            </a:r>
            <a:r>
              <a:rPr lang="en-ZA" sz="2100" dirty="0"/>
              <a:t>with deep concern the lack of progress in the resolution of this dispute, and reiterated its commitment to continue to work towards the early resolution of the conflict in Western Sahara on the basis of international legality. In addition, it called on the </a:t>
            </a:r>
            <a:r>
              <a:rPr lang="en-ZA" sz="2100" dirty="0" smtClean="0"/>
              <a:t>UN Security Council to </a:t>
            </a:r>
            <a:r>
              <a:rPr lang="en-ZA" sz="2100" dirty="0"/>
              <a:t>fully assume its responsibility in the matter. </a:t>
            </a:r>
            <a:endParaRPr lang="en-ZA" sz="2100" dirty="0" smtClean="0"/>
          </a:p>
          <a:p>
            <a:pPr>
              <a:buFont typeface="Wingdings" panose="05000000000000000000" pitchFamily="2" charset="2"/>
              <a:buChar char="§"/>
            </a:pPr>
            <a:r>
              <a:rPr lang="en-ZA" sz="2100" dirty="0" smtClean="0"/>
              <a:t>The </a:t>
            </a:r>
            <a:r>
              <a:rPr lang="en-ZA" sz="2100" dirty="0"/>
              <a:t>Chair of the AU Commission appointed former </a:t>
            </a:r>
            <a:r>
              <a:rPr lang="en-ZA" sz="2100" dirty="0" smtClean="0"/>
              <a:t>president, Joaquim </a:t>
            </a:r>
            <a:r>
              <a:rPr lang="en-ZA" sz="2100" dirty="0"/>
              <a:t>Chissano as her Special Envoy on Western Sahara. Mr Chissano briefed an informal meeting of the </a:t>
            </a:r>
            <a:r>
              <a:rPr lang="en-ZA" sz="2100" dirty="0" smtClean="0"/>
              <a:t>UNSC during </a:t>
            </a:r>
            <a:r>
              <a:rPr lang="en-ZA" sz="2100" dirty="0"/>
              <a:t>which he criticized Morocco's decision to expel the civilian members of the mission, naming this step a “very dangerous precedent". He warned of the risk of military escalation in the region, lamented the lack of progress in the organization of a referendum of self-determination and requested that a date for a referendum be set. </a:t>
            </a:r>
            <a:r>
              <a:rPr lang="en-ZA" sz="2100" dirty="0" smtClean="0"/>
              <a:t>Mr </a:t>
            </a:r>
            <a:r>
              <a:rPr lang="en-ZA" sz="2100" dirty="0"/>
              <a:t>Chissano requested the UNSC to include the protection of human rights in the mandate of MINURSO and to denounce the "illegal exploitation of natural resources of </a:t>
            </a:r>
            <a:r>
              <a:rPr lang="en-ZA" sz="2100" dirty="0" smtClean="0"/>
              <a:t>by </a:t>
            </a:r>
            <a:r>
              <a:rPr lang="en-ZA" sz="2100" dirty="0"/>
              <a:t>Morocco</a:t>
            </a:r>
            <a:r>
              <a:rPr lang="en-ZA" sz="2100" dirty="0" smtClean="0"/>
              <a:t>”.</a:t>
            </a:r>
            <a:endParaRPr lang="en-ZA" sz="2100" dirty="0"/>
          </a:p>
        </p:txBody>
      </p:sp>
    </p:spTree>
    <p:extLst>
      <p:ext uri="{BB962C8B-B14F-4D97-AF65-F5344CB8AC3E}">
        <p14:creationId xmlns:p14="http://schemas.microsoft.com/office/powerpoint/2010/main" xmlns="" val="165565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7</a:t>
            </a:fld>
            <a:endParaRPr lang="en-GB" dirty="0"/>
          </a:p>
        </p:txBody>
      </p:sp>
      <p:sp>
        <p:nvSpPr>
          <p:cNvPr id="4099" name="Rectangle 4"/>
          <p:cNvSpPr>
            <a:spLocks noGrp="1" noChangeArrowheads="1"/>
          </p:cNvSpPr>
          <p:nvPr>
            <p:ph type="title"/>
          </p:nvPr>
        </p:nvSpPr>
        <p:spPr>
          <a:xfrm>
            <a:off x="179512" y="-104625"/>
            <a:ext cx="9144000" cy="941338"/>
          </a:xfrm>
        </p:spPr>
        <p:txBody>
          <a:bodyPr/>
          <a:lstStyle/>
          <a:p>
            <a:r>
              <a:rPr lang="en-ZA" sz="2400" dirty="0" smtClean="0">
                <a:solidFill>
                  <a:srgbClr val="00B050"/>
                </a:solidFill>
              </a:rPr>
              <a:t>DEVELOPMENTS AT THE AFRICAN UNION</a:t>
            </a:r>
            <a:endParaRPr lang="en-ZA" sz="2400" dirty="0">
              <a:solidFill>
                <a:srgbClr val="00B050"/>
              </a:solidFill>
            </a:endParaRPr>
          </a:p>
        </p:txBody>
      </p:sp>
      <p:sp>
        <p:nvSpPr>
          <p:cNvPr id="4100" name="Rectangle 5"/>
          <p:cNvSpPr>
            <a:spLocks noGrp="1" noChangeArrowheads="1"/>
          </p:cNvSpPr>
          <p:nvPr>
            <p:ph type="body" idx="1"/>
          </p:nvPr>
        </p:nvSpPr>
        <p:spPr>
          <a:xfrm>
            <a:off x="0" y="620688"/>
            <a:ext cx="9144000" cy="4392488"/>
          </a:xfrm>
        </p:spPr>
        <p:txBody>
          <a:bodyPr/>
          <a:lstStyle/>
          <a:p>
            <a:pPr marL="0" indent="0" algn="just">
              <a:buNone/>
            </a:pPr>
            <a:endParaRPr lang="en-ZA" sz="2100" dirty="0"/>
          </a:p>
          <a:p>
            <a:pPr algn="just">
              <a:buFont typeface="Wingdings" panose="05000000000000000000" pitchFamily="2" charset="2"/>
              <a:buChar char="§"/>
            </a:pPr>
            <a:r>
              <a:rPr lang="en-ZA" dirty="0" smtClean="0"/>
              <a:t>Morocco </a:t>
            </a:r>
            <a:r>
              <a:rPr lang="en-ZA" dirty="0"/>
              <a:t>is vehemently opposed to any role or involvement of the African Union in the question of the Western Sahara and recently wrote a letter to this effect to the UN Secretary-General. </a:t>
            </a:r>
            <a:endParaRPr lang="en-ZA" dirty="0" smtClean="0"/>
          </a:p>
          <a:p>
            <a:pPr algn="just">
              <a:buFont typeface="Wingdings" panose="05000000000000000000" pitchFamily="2" charset="2"/>
              <a:buChar char="§"/>
            </a:pPr>
            <a:r>
              <a:rPr lang="en-ZA" dirty="0" smtClean="0"/>
              <a:t>In </a:t>
            </a:r>
            <a:r>
              <a:rPr lang="en-ZA" dirty="0"/>
              <a:t>an </a:t>
            </a:r>
            <a:r>
              <a:rPr lang="en-ZA" dirty="0" smtClean="0"/>
              <a:t>letter by </a:t>
            </a:r>
            <a:r>
              <a:rPr lang="en-ZA" dirty="0"/>
              <a:t>the Moroccan King to the </a:t>
            </a:r>
            <a:r>
              <a:rPr lang="en-ZA" dirty="0" smtClean="0"/>
              <a:t>Chairperson </a:t>
            </a:r>
            <a:r>
              <a:rPr lang="en-ZA" dirty="0"/>
              <a:t>of the </a:t>
            </a:r>
            <a:r>
              <a:rPr lang="en-ZA" dirty="0" smtClean="0"/>
              <a:t>AU during the AU’s </a:t>
            </a:r>
            <a:r>
              <a:rPr lang="en-ZA" dirty="0"/>
              <a:t>recent Summit held from 17-19 July 2016 in Kigali, </a:t>
            </a:r>
            <a:r>
              <a:rPr lang="en-ZA" dirty="0" smtClean="0"/>
              <a:t>the King indicated Morocco’s intention to rejoin </a:t>
            </a:r>
            <a:r>
              <a:rPr lang="en-ZA" dirty="0"/>
              <a:t>the AU.  The King also urged the AU to reconsider its stance on the </a:t>
            </a:r>
            <a:r>
              <a:rPr lang="en-ZA" dirty="0" smtClean="0"/>
              <a:t>SADR.</a:t>
            </a:r>
          </a:p>
          <a:p>
            <a:pPr algn="just">
              <a:buFont typeface="Wingdings" panose="05000000000000000000" pitchFamily="2" charset="2"/>
              <a:buChar char="§"/>
            </a:pPr>
            <a:r>
              <a:rPr lang="en-ZA" dirty="0" smtClean="0"/>
              <a:t>In response, the Chairperson of the AU Commission indicated that her Office had not received any formal communication in this regard and stressed the fact that any country wishing to become a member of the AU needs to inform the Chairperson the AU Commission who then transmits the request to member states for consideration. </a:t>
            </a:r>
            <a:endParaRPr lang="en-ZA" dirty="0"/>
          </a:p>
          <a:p>
            <a:pPr algn="just"/>
            <a:endParaRPr lang="en-ZA" dirty="0"/>
          </a:p>
        </p:txBody>
      </p:sp>
    </p:spTree>
    <p:extLst>
      <p:ext uri="{BB962C8B-B14F-4D97-AF65-F5344CB8AC3E}">
        <p14:creationId xmlns:p14="http://schemas.microsoft.com/office/powerpoint/2010/main" xmlns="" val="510614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FB27152-4049-4EB7-86AF-8746620D223A}" type="slidenum">
              <a:rPr lang="en-GB"/>
              <a:pPr/>
              <a:t>8</a:t>
            </a:fld>
            <a:endParaRPr lang="en-GB" dirty="0"/>
          </a:p>
        </p:txBody>
      </p:sp>
      <p:sp>
        <p:nvSpPr>
          <p:cNvPr id="4099" name="Rectangle 4"/>
          <p:cNvSpPr>
            <a:spLocks noGrp="1" noChangeArrowheads="1"/>
          </p:cNvSpPr>
          <p:nvPr>
            <p:ph type="title"/>
          </p:nvPr>
        </p:nvSpPr>
        <p:spPr>
          <a:xfrm>
            <a:off x="107504" y="0"/>
            <a:ext cx="9144000" cy="941338"/>
          </a:xfrm>
        </p:spPr>
        <p:txBody>
          <a:bodyPr/>
          <a:lstStyle/>
          <a:p>
            <a:r>
              <a:rPr lang="en-ZA" sz="2400" dirty="0" smtClean="0">
                <a:solidFill>
                  <a:srgbClr val="00B050"/>
                </a:solidFill>
              </a:rPr>
              <a:t>POLITICAL PROCESS</a:t>
            </a:r>
            <a:endParaRPr lang="en-ZA" sz="2400" dirty="0">
              <a:solidFill>
                <a:srgbClr val="00B050"/>
              </a:solidFill>
            </a:endParaRPr>
          </a:p>
        </p:txBody>
      </p:sp>
      <p:sp>
        <p:nvSpPr>
          <p:cNvPr id="4100" name="Rectangle 5"/>
          <p:cNvSpPr>
            <a:spLocks noGrp="1" noChangeArrowheads="1"/>
          </p:cNvSpPr>
          <p:nvPr>
            <p:ph type="body" idx="1"/>
          </p:nvPr>
        </p:nvSpPr>
        <p:spPr>
          <a:xfrm>
            <a:off x="0" y="548680"/>
            <a:ext cx="9144000" cy="4392488"/>
          </a:xfrm>
        </p:spPr>
        <p:txBody>
          <a:bodyPr/>
          <a:lstStyle/>
          <a:p>
            <a:pPr marL="0" indent="0" algn="just">
              <a:buNone/>
            </a:pPr>
            <a:endParaRPr lang="en-ZA" sz="2100" dirty="0"/>
          </a:p>
          <a:p>
            <a:pPr algn="just">
              <a:buFont typeface="Wingdings" panose="05000000000000000000" pitchFamily="2" charset="2"/>
              <a:buChar char="§"/>
            </a:pPr>
            <a:r>
              <a:rPr lang="en-ZA" dirty="0" smtClean="0"/>
              <a:t>Political negotiations to </a:t>
            </a:r>
            <a:r>
              <a:rPr lang="en-ZA" dirty="0"/>
              <a:t>search for a negotiated settlement under UN </a:t>
            </a:r>
            <a:r>
              <a:rPr lang="en-ZA" dirty="0" smtClean="0"/>
              <a:t>auspices is conducted by the Personal </a:t>
            </a:r>
            <a:r>
              <a:rPr lang="en-ZA" dirty="0"/>
              <a:t>Envoy of the Secretary-General for Western Sahara, Ambassador </a:t>
            </a:r>
            <a:r>
              <a:rPr lang="en-ZA" dirty="0" smtClean="0"/>
              <a:t>Christopher Ross.</a:t>
            </a:r>
          </a:p>
          <a:p>
            <a:pPr algn="just">
              <a:buFont typeface="Wingdings" panose="05000000000000000000" pitchFamily="2" charset="2"/>
              <a:buChar char="§"/>
            </a:pPr>
            <a:r>
              <a:rPr lang="en-ZA" dirty="0" smtClean="0"/>
              <a:t>Negotiations however  </a:t>
            </a:r>
            <a:r>
              <a:rPr lang="en-ZA" dirty="0"/>
              <a:t>remain deadlocked and the political process has stalled due to the fact that the parties’ proposals for the basis of a political solution </a:t>
            </a:r>
            <a:r>
              <a:rPr lang="en-ZA" dirty="0" smtClean="0"/>
              <a:t>are </a:t>
            </a:r>
            <a:r>
              <a:rPr lang="en-ZA" dirty="0"/>
              <a:t>mutually exclusive. </a:t>
            </a:r>
            <a:r>
              <a:rPr lang="en-ZA" dirty="0" smtClean="0"/>
              <a:t> </a:t>
            </a:r>
          </a:p>
          <a:p>
            <a:pPr algn="just">
              <a:buFont typeface="Wingdings" panose="05000000000000000000" pitchFamily="2" charset="2"/>
              <a:buChar char="§"/>
            </a:pPr>
            <a:r>
              <a:rPr lang="en-ZA" dirty="0" smtClean="0"/>
              <a:t>The UN Security </a:t>
            </a:r>
            <a:r>
              <a:rPr lang="en-ZA" dirty="0"/>
              <a:t>Council </a:t>
            </a:r>
            <a:r>
              <a:rPr lang="en-ZA" dirty="0" smtClean="0"/>
              <a:t>recently reiterated its call for </a:t>
            </a:r>
            <a:r>
              <a:rPr lang="en-ZA" dirty="0"/>
              <a:t>the resumption of talks between the Polisario Front and Morocco culminating in the holding of a referendum on Western Sahara people's self-determination.</a:t>
            </a:r>
            <a:endParaRPr lang="en-ZA" dirty="0" smtClean="0"/>
          </a:p>
          <a:p>
            <a:pPr algn="just">
              <a:buFont typeface="Wingdings" panose="05000000000000000000" pitchFamily="2" charset="2"/>
              <a:buChar char="§"/>
            </a:pPr>
            <a:r>
              <a:rPr lang="en-ZA" dirty="0" smtClean="0"/>
              <a:t>A </a:t>
            </a:r>
            <a:r>
              <a:rPr lang="en-ZA" dirty="0"/>
              <a:t>renewed effort is seemingly now being made </a:t>
            </a:r>
            <a:r>
              <a:rPr lang="en-ZA" dirty="0" smtClean="0"/>
              <a:t>by Ambassador Ross who intends to visit the region to resuscitate the negotiations.  </a:t>
            </a:r>
            <a:endParaRPr lang="en-ZA" dirty="0"/>
          </a:p>
          <a:p>
            <a:pPr marL="0" indent="0">
              <a:buNone/>
            </a:pPr>
            <a:r>
              <a:rPr lang="en-ZA" sz="2000" dirty="0"/>
              <a:t> </a:t>
            </a:r>
          </a:p>
          <a:p>
            <a:pPr>
              <a:buFont typeface="Wingdings" panose="05000000000000000000" pitchFamily="2" charset="2"/>
              <a:buChar char="§"/>
            </a:pPr>
            <a:endParaRPr lang="en-ZA" sz="2100" dirty="0"/>
          </a:p>
        </p:txBody>
      </p:sp>
    </p:spTree>
    <p:extLst>
      <p:ext uri="{BB962C8B-B14F-4D97-AF65-F5344CB8AC3E}">
        <p14:creationId xmlns:p14="http://schemas.microsoft.com/office/powerpoint/2010/main" xmlns="" val="3551434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582612"/>
          </a:xfrm>
        </p:spPr>
        <p:txBody>
          <a:bodyPr/>
          <a:lstStyle/>
          <a:p>
            <a:r>
              <a:rPr lang="en-US" sz="2400" dirty="0" smtClean="0"/>
              <a:t>                     </a:t>
            </a:r>
          </a:p>
        </p:txBody>
      </p:sp>
      <p:sp>
        <p:nvSpPr>
          <p:cNvPr id="36867" name="Content Placeholder 2"/>
          <p:cNvSpPr>
            <a:spLocks noGrp="1"/>
          </p:cNvSpPr>
          <p:nvPr>
            <p:ph idx="1"/>
          </p:nvPr>
        </p:nvSpPr>
        <p:spPr>
          <a:xfrm>
            <a:off x="457200" y="857250"/>
            <a:ext cx="8229600" cy="4781550"/>
          </a:xfrm>
        </p:spPr>
        <p:txBody>
          <a:bodyPr/>
          <a:lstStyle/>
          <a:p>
            <a:pPr eaLnBrk="1" hangingPunct="1">
              <a:buFontTx/>
              <a:buNone/>
            </a:pPr>
            <a:endParaRPr lang="en-ZA" sz="1600" dirty="0" smtClean="0"/>
          </a:p>
          <a:p>
            <a:pPr algn="ctr" eaLnBrk="1" hangingPunct="1">
              <a:buFontTx/>
              <a:buNone/>
            </a:pPr>
            <a:endParaRPr lang="en-ZA" sz="1600" dirty="0" smtClean="0"/>
          </a:p>
          <a:p>
            <a:pPr algn="ctr" eaLnBrk="1" hangingPunct="1">
              <a:buFontTx/>
              <a:buNone/>
            </a:pPr>
            <a:endParaRPr lang="en-ZA" sz="1600" dirty="0" smtClean="0"/>
          </a:p>
          <a:p>
            <a:pPr algn="ctr" eaLnBrk="1" hangingPunct="1">
              <a:buFontTx/>
              <a:buNone/>
            </a:pPr>
            <a:endParaRPr lang="en-ZA" sz="1600" dirty="0" smtClean="0"/>
          </a:p>
          <a:p>
            <a:pPr algn="ctr" eaLnBrk="1" hangingPunct="1">
              <a:buFontTx/>
              <a:buNone/>
            </a:pPr>
            <a:endParaRPr lang="en-ZA" sz="1600" dirty="0" smtClean="0"/>
          </a:p>
          <a:p>
            <a:pPr algn="ctr" eaLnBrk="1" hangingPunct="1">
              <a:buFontTx/>
              <a:buNone/>
            </a:pPr>
            <a:endParaRPr lang="en-ZA" sz="1600" dirty="0" smtClean="0"/>
          </a:p>
          <a:p>
            <a:pPr algn="ctr" eaLnBrk="1" hangingPunct="1">
              <a:buFontTx/>
              <a:buNone/>
            </a:pPr>
            <a:r>
              <a:rPr lang="en-ZA" sz="4400" b="1" dirty="0" smtClean="0">
                <a:solidFill>
                  <a:srgbClr val="00B050"/>
                </a:solidFill>
              </a:rPr>
              <a:t>THANK YOU</a:t>
            </a:r>
          </a:p>
        </p:txBody>
      </p:sp>
      <p:sp>
        <p:nvSpPr>
          <p:cNvPr id="36868" name="Slide Number Placeholder 3"/>
          <p:cNvSpPr>
            <a:spLocks noGrp="1"/>
          </p:cNvSpPr>
          <p:nvPr>
            <p:ph type="sldNum" sz="quarter" idx="10"/>
          </p:nvPr>
        </p:nvSpPr>
        <p:spPr>
          <a:noFill/>
        </p:spPr>
        <p:txBody>
          <a:bodyPr/>
          <a:lstStyle/>
          <a:p>
            <a:fld id="{98C9E165-EBBD-49A0-88E3-F5B3C39DFF5C}" type="slidenum">
              <a:rPr lang="en-GB"/>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2970</TotalTime>
  <Words>1099</Words>
  <Application>Microsoft Office PowerPoint</Application>
  <PresentationFormat>On-screen Show (4:3)</PresentationFormat>
  <Paragraphs>68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  PROGRESS MADE UNDER UN AUSPICES TOWARDS THE REALISATION OF THE RIGHT TO SELF DETERMINATION BY THE PEOPLE OF WESTERN SAHARA  </vt:lpstr>
      <vt:lpstr>INTRODUCTION</vt:lpstr>
      <vt:lpstr>RECENT DEVELOPMENTS AT THE UNITED NATIONS</vt:lpstr>
      <vt:lpstr>RECENT DEVELOPMENTS AT THE UNITED NATIONS</vt:lpstr>
      <vt:lpstr>RECENT DEVELOPMENTS AT THE UNITED NATIONS</vt:lpstr>
      <vt:lpstr>DEVELOPMENTS AT THE AFRICAN UNION</vt:lpstr>
      <vt:lpstr>DEVELOPMENTS AT THE AFRICAN UNION</vt:lpstr>
      <vt:lpstr>POLITICAL PROCESS</vt:lpstr>
      <vt:lpstr>                     </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Oosthuizen, Annelize Ms : CD: UN (Political)</dc:creator>
  <cp:lastModifiedBy>PUMZA</cp:lastModifiedBy>
  <cp:revision>743</cp:revision>
  <cp:lastPrinted>2016-08-12T13:54:47Z</cp:lastPrinted>
  <dcterms:created xsi:type="dcterms:W3CDTF">2005-10-07T13:50:53Z</dcterms:created>
  <dcterms:modified xsi:type="dcterms:W3CDTF">2016-08-25T11:11:34Z</dcterms:modified>
</cp:coreProperties>
</file>