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25"/>
  </p:notesMasterIdLst>
  <p:sldIdLst>
    <p:sldId id="284" r:id="rId2"/>
    <p:sldId id="389" r:id="rId3"/>
    <p:sldId id="393" r:id="rId4"/>
    <p:sldId id="392" r:id="rId5"/>
    <p:sldId id="401" r:id="rId6"/>
    <p:sldId id="377" r:id="rId7"/>
    <p:sldId id="394" r:id="rId8"/>
    <p:sldId id="395" r:id="rId9"/>
    <p:sldId id="400" r:id="rId10"/>
    <p:sldId id="382" r:id="rId11"/>
    <p:sldId id="396" r:id="rId12"/>
    <p:sldId id="402" r:id="rId13"/>
    <p:sldId id="384" r:id="rId14"/>
    <p:sldId id="397" r:id="rId15"/>
    <p:sldId id="403" r:id="rId16"/>
    <p:sldId id="387" r:id="rId17"/>
    <p:sldId id="404" r:id="rId18"/>
    <p:sldId id="399" r:id="rId19"/>
    <p:sldId id="407" r:id="rId20"/>
    <p:sldId id="408" r:id="rId21"/>
    <p:sldId id="409" r:id="rId22"/>
    <p:sldId id="406" r:id="rId23"/>
    <p:sldId id="356" r:id="rId24"/>
  </p:sldIdLst>
  <p:sldSz cx="9144000" cy="6858000" type="screen4x3"/>
  <p:notesSz cx="6858000" cy="9947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66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2814" y="-9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0" d="100"/>
        <a:sy n="140" d="100"/>
      </p:scale>
      <p:origin x="0" y="876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41D991-8DE4-4D45-897A-C05726660A68}" type="datetimeFigureOut">
              <a:rPr lang="en-GB" smtClean="0"/>
              <a:pPr/>
              <a:t>26/08/2016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EF231C-0390-4744-9F06-E611C36E181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444292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B43EF-5D92-4F0D-BEB8-A398EB731ECB}" type="datetimeFigureOut">
              <a:rPr lang="en-GB" smtClean="0"/>
              <a:pPr/>
              <a:t>26/08/2016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BFD4E-8501-427C-9EDD-7522A388D7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726651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B43EF-5D92-4F0D-BEB8-A398EB731ECB}" type="datetimeFigureOut">
              <a:rPr lang="en-GB" smtClean="0"/>
              <a:pPr/>
              <a:t>26/08/2016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BFD4E-8501-427C-9EDD-7522A388D7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719422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B43EF-5D92-4F0D-BEB8-A398EB731ECB}" type="datetimeFigureOut">
              <a:rPr lang="en-GB" smtClean="0"/>
              <a:pPr/>
              <a:t>26/08/2016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BFD4E-8501-427C-9EDD-7522A388D7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475819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B43EF-5D92-4F0D-BEB8-A398EB731ECB}" type="datetimeFigureOut">
              <a:rPr lang="en-GB" smtClean="0"/>
              <a:pPr/>
              <a:t>26/08/2016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BFD4E-8501-427C-9EDD-7522A388D7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681389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B43EF-5D92-4F0D-BEB8-A398EB731ECB}" type="datetimeFigureOut">
              <a:rPr lang="en-GB" smtClean="0"/>
              <a:pPr/>
              <a:t>26/08/2016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BFD4E-8501-427C-9EDD-7522A388D7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850028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B43EF-5D92-4F0D-BEB8-A398EB731ECB}" type="datetimeFigureOut">
              <a:rPr lang="en-GB" smtClean="0"/>
              <a:pPr/>
              <a:t>26/08/2016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BFD4E-8501-427C-9EDD-7522A388D7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899189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B43EF-5D92-4F0D-BEB8-A398EB731ECB}" type="datetimeFigureOut">
              <a:rPr lang="en-GB" smtClean="0"/>
              <a:pPr/>
              <a:t>26/08/2016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BFD4E-8501-427C-9EDD-7522A388D7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703708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B43EF-5D92-4F0D-BEB8-A398EB731ECB}" type="datetimeFigureOut">
              <a:rPr lang="en-GB" smtClean="0"/>
              <a:pPr/>
              <a:t>26/08/2016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BFD4E-8501-427C-9EDD-7522A388D7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260652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B43EF-5D92-4F0D-BEB8-A398EB731ECB}" type="datetimeFigureOut">
              <a:rPr lang="en-GB" smtClean="0"/>
              <a:pPr/>
              <a:t>26/08/2016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BFD4E-8501-427C-9EDD-7522A388D7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165598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B43EF-5D92-4F0D-BEB8-A398EB731ECB}" type="datetimeFigureOut">
              <a:rPr lang="en-GB" smtClean="0"/>
              <a:pPr/>
              <a:t>26/08/2016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BFD4E-8501-427C-9EDD-7522A388D7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698257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B43EF-5D92-4F0D-BEB8-A398EB731ECB}" type="datetimeFigureOut">
              <a:rPr lang="en-GB" smtClean="0"/>
              <a:pPr/>
              <a:t>26/08/2016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BFD4E-8501-427C-9EDD-7522A388D7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036838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7B43EF-5D92-4F0D-BEB8-A398EB731ECB}" type="datetimeFigureOut">
              <a:rPr lang="en-GB" smtClean="0"/>
              <a:pPr/>
              <a:t>26/08/2016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FBFD4E-8501-427C-9EDD-7522A388D7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111668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iSimang_ppt_template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14350" y="-387350"/>
            <a:ext cx="10172700" cy="763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ontent Placeholder 5"/>
          <p:cNvSpPr txBox="1">
            <a:spLocks/>
          </p:cNvSpPr>
          <p:nvPr/>
        </p:nvSpPr>
        <p:spPr>
          <a:xfrm>
            <a:off x="457200" y="4908301"/>
            <a:ext cx="8229600" cy="1473027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  <a:defRPr/>
            </a:pPr>
            <a:endParaRPr lang="en-ZA" dirty="0" smtClean="0"/>
          </a:p>
          <a:p>
            <a:pPr>
              <a:defRPr/>
            </a:pPr>
            <a:r>
              <a:rPr lang="en-GB" dirty="0" smtClean="0">
                <a:solidFill>
                  <a:schemeClr val="bg1"/>
                </a:solidFill>
              </a:rPr>
              <a:t/>
            </a:r>
            <a:br>
              <a:rPr lang="en-GB" dirty="0" smtClean="0">
                <a:solidFill>
                  <a:schemeClr val="bg1"/>
                </a:solidFill>
              </a:rPr>
            </a:br>
            <a:r>
              <a:rPr lang="en-GB" sz="5800" dirty="0" smtClean="0">
                <a:solidFill>
                  <a:schemeClr val="bg1"/>
                </a:solidFill>
              </a:rPr>
              <a:t> </a:t>
            </a:r>
            <a:r>
              <a:rPr lang="en-GB" sz="9600" b="1" dirty="0" smtClean="0">
                <a:solidFill>
                  <a:schemeClr val="bg1"/>
                </a:solidFill>
              </a:rPr>
              <a:t>Portfolio and Select Committees </a:t>
            </a:r>
          </a:p>
          <a:p>
            <a:pPr>
              <a:defRPr/>
            </a:pPr>
            <a:r>
              <a:rPr lang="en-GB" sz="9600" b="1" dirty="0" smtClean="0">
                <a:solidFill>
                  <a:schemeClr val="bg1"/>
                </a:solidFill>
              </a:rPr>
              <a:t>Quarter 4 2015/16 &amp; Quarter 1 2016/17 Report Presentation</a:t>
            </a:r>
          </a:p>
          <a:p>
            <a:pPr>
              <a:defRPr/>
            </a:pPr>
            <a:r>
              <a:rPr lang="en-GB" sz="9600" b="1" dirty="0" smtClean="0">
                <a:solidFill>
                  <a:schemeClr val="bg1"/>
                </a:solidFill>
              </a:rPr>
              <a:t>August 2016</a:t>
            </a:r>
            <a:endParaRPr lang="en-ZA" sz="9600" b="1" dirty="0" smtClean="0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endParaRPr lang="en-Z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1113"/>
            <a:ext cx="9144000" cy="686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023851"/>
            <a:ext cx="8784976" cy="2799184"/>
          </a:xfrm>
        </p:spPr>
        <p:txBody>
          <a:bodyPr>
            <a:normAutofit fontScale="90000"/>
          </a:bodyPr>
          <a:lstStyle/>
          <a:p>
            <a:pPr algn="l"/>
            <a:r>
              <a:rPr lang="en-GB" sz="4000" dirty="0"/>
              <a:t>Programme </a:t>
            </a:r>
            <a:r>
              <a:rPr lang="en-GB" sz="4000" dirty="0" smtClean="0"/>
              <a:t>Two: </a:t>
            </a:r>
            <a:r>
              <a:rPr lang="en-GB" sz="4000" i="1" dirty="0" smtClean="0"/>
              <a:t>Transformation</a:t>
            </a:r>
            <a:r>
              <a:rPr lang="en-GB" sz="4000" dirty="0" smtClean="0"/>
              <a:t/>
            </a:r>
            <a:br>
              <a:rPr lang="en-GB" sz="4000" dirty="0" smtClean="0"/>
            </a:br>
            <a:r>
              <a:rPr lang="en-GB" sz="4000" dirty="0" smtClean="0"/>
              <a:t>Strategic objective: </a:t>
            </a:r>
            <a:r>
              <a:rPr lang="en-GB" sz="4000" i="1" dirty="0" smtClean="0"/>
              <a:t>to optimise the empowerment in all activities of the Park in a way that will improve the livelihoods of previously-disadvantaged</a:t>
            </a:r>
            <a:endParaRPr lang="en-GB" sz="4000" i="1" dirty="0"/>
          </a:p>
        </p:txBody>
      </p:sp>
    </p:spTree>
    <p:extLst>
      <p:ext uri="{BB962C8B-B14F-4D97-AF65-F5344CB8AC3E}">
        <p14:creationId xmlns:p14="http://schemas.microsoft.com/office/powerpoint/2010/main" xmlns="" val="414481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1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591075832"/>
              </p:ext>
            </p:extLst>
          </p:nvPr>
        </p:nvGraphicFramePr>
        <p:xfrm>
          <a:off x="251520" y="164154"/>
          <a:ext cx="8568952" cy="6448164"/>
        </p:xfrm>
        <a:graphic>
          <a:graphicData uri="http://schemas.openxmlformats.org/drawingml/2006/table">
            <a:tbl>
              <a:tblPr/>
              <a:tblGrid>
                <a:gridCol w="1119746"/>
                <a:gridCol w="824470"/>
                <a:gridCol w="1152128"/>
                <a:gridCol w="1584176"/>
                <a:gridCol w="1728192"/>
                <a:gridCol w="2160240"/>
              </a:tblGrid>
              <a:tr h="432048"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SO: to improve access to work and income generation activities</a:t>
                      </a:r>
                    </a:p>
                  </a:txBody>
                  <a:tcPr marL="91454" marR="9145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91454" marR="9145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91454" marR="9145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</a:tr>
              <a:tr h="62586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pitchFamily="34" charset="0"/>
                        </a:rPr>
                        <a:t>Performance indicator </a:t>
                      </a:r>
                    </a:p>
                  </a:txBody>
                  <a:tcPr marL="91454" marR="9145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ZA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pitchFamily="34" charset="0"/>
                        </a:rPr>
                        <a:t>Baseline </a:t>
                      </a:r>
                      <a:endParaRPr kumimoji="0" lang="en-ZA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ZA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pitchFamily="34" charset="0"/>
                        </a:rPr>
                        <a:t>Annual target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ZA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pitchFamily="34" charset="0"/>
                        </a:rPr>
                        <a:t>2015/16</a:t>
                      </a:r>
                      <a:endParaRPr kumimoji="0" lang="en-ZA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Achievements/Challenges/Corrective Measures</a:t>
                      </a:r>
                    </a:p>
                  </a:txBody>
                  <a:tcPr marL="91454" marR="9145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2016/17 Target Qu1</a:t>
                      </a:r>
                    </a:p>
                  </a:txBody>
                  <a:tcPr marL="91454" marR="9145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Achievements/Challenges/Corrective Measures</a:t>
                      </a:r>
                    </a:p>
                  </a:txBody>
                  <a:tcPr marL="91454" marR="9145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53800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Creation of temporary jobs</a:t>
                      </a:r>
                    </a:p>
                  </a:txBody>
                  <a:tcPr marL="45728" marR="45728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ZA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1514</a:t>
                      </a:r>
                      <a:endParaRPr kumimoji="0" lang="en-ZA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ZA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1530</a:t>
                      </a:r>
                      <a:endParaRPr kumimoji="0" lang="en-ZA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ZA" sz="1400" b="0" i="0" u="sng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Achievement</a:t>
                      </a:r>
                      <a:r>
                        <a:rPr kumimoji="0" lang="en-ZA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: 1547</a:t>
                      </a:r>
                      <a:endParaRPr kumimoji="0" lang="en-ZA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kern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440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u="sng" kern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Achievement:</a:t>
                      </a:r>
                      <a:r>
                        <a:rPr lang="en-ZA" sz="1400" u="none" kern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 767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u="none" kern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Contractors</a:t>
                      </a:r>
                      <a:r>
                        <a:rPr lang="en-ZA" sz="140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 have exceeded commitments </a:t>
                      </a:r>
                      <a:r>
                        <a:rPr lang="en-ZA" sz="1400" u="none" kern="1200" baseline="0" dirty="0" err="1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iro</a:t>
                      </a:r>
                      <a:r>
                        <a:rPr lang="en-ZA" sz="140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 job creation targets</a:t>
                      </a:r>
                      <a:endParaRPr lang="en-ZA" sz="1400" u="none" kern="1200" dirty="0" smtClean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</a:tr>
              <a:tr h="621066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Permanent jobs from park-related activities </a:t>
                      </a:r>
                    </a:p>
                  </a:txBody>
                  <a:tcPr marL="45728" marR="45728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ZA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23</a:t>
                      </a:r>
                      <a:endParaRPr kumimoji="0" lang="en-ZA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ZA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10</a:t>
                      </a:r>
                      <a:endParaRPr kumimoji="0" lang="en-ZA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ZA" sz="1400" b="0" i="0" u="sng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Achievement</a:t>
                      </a:r>
                      <a:r>
                        <a:rPr kumimoji="0" lang="en-ZA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: 15</a:t>
                      </a:r>
                      <a:endParaRPr kumimoji="0" lang="en-ZA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kumimoji="0" lang="en-ZA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n/a</a:t>
                      </a:r>
                      <a:endParaRPr kumimoji="0" lang="en-ZA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endParaRPr kumimoji="0" lang="en-ZA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1066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BEE </a:t>
                      </a:r>
                      <a:r>
                        <a:rPr kumimoji="0" lang="en-US" sz="14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smme’s</a:t>
                      </a: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 through iSimangaliso </a:t>
                      </a:r>
                      <a:r>
                        <a:rPr kumimoji="0" lang="en-US" sz="14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programme</a:t>
                      </a:r>
                      <a:endParaRPr kumimoji="0" 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45728" marR="45728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ZA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82</a:t>
                      </a:r>
                      <a:endParaRPr kumimoji="0" lang="en-ZA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ZA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50</a:t>
                      </a:r>
                      <a:endParaRPr kumimoji="0" lang="en-ZA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ZA" sz="1400" b="0" i="0" u="sng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Achievement</a:t>
                      </a:r>
                      <a:r>
                        <a:rPr kumimoji="0" lang="en-ZA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: 94</a:t>
                      </a:r>
                      <a:endParaRPr kumimoji="0" lang="en-ZA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endParaRPr kumimoji="0" lang="en-ZA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endParaRPr kumimoji="0" lang="en-ZA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1066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BEE procurement </a:t>
                      </a:r>
                    </a:p>
                  </a:txBody>
                  <a:tcPr marL="45728" marR="45728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ZA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71%</a:t>
                      </a:r>
                      <a:endParaRPr kumimoji="0" lang="en-ZA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ZA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71%</a:t>
                      </a:r>
                      <a:endParaRPr kumimoji="0" lang="en-ZA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kumimoji="0" lang="en-ZA" sz="1400" b="0" i="0" u="sng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Achievement</a:t>
                      </a:r>
                      <a:r>
                        <a:rPr kumimoji="0" lang="en-ZA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: 93%</a:t>
                      </a:r>
                      <a:endParaRPr kumimoji="0" lang="en-ZA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endParaRPr kumimoji="0" lang="en-ZA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endParaRPr kumimoji="0" lang="en-ZA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1066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Training</a:t>
                      </a:r>
                    </a:p>
                  </a:txBody>
                  <a:tcPr marL="45728" marR="45728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ZA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400 people</a:t>
                      </a:r>
                      <a:endParaRPr kumimoji="0" lang="en-ZA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ZA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400 people</a:t>
                      </a:r>
                      <a:endParaRPr kumimoji="0" lang="en-ZA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kumimoji="0" lang="en-ZA" sz="1400" b="0" i="0" u="sng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Achievement</a:t>
                      </a:r>
                      <a:r>
                        <a:rPr kumimoji="0" lang="en-ZA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: 1425 </a:t>
                      </a:r>
                      <a:endParaRPr kumimoji="0" lang="en-ZA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kumimoji="0" lang="en-ZA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1200 days</a:t>
                      </a:r>
                      <a:endParaRPr kumimoji="0" lang="en-ZA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kumimoji="0" lang="en-ZA" sz="1400" b="0" i="0" u="sng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Achievement:</a:t>
                      </a:r>
                      <a:r>
                        <a:rPr kumimoji="0" lang="en-ZA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 419</a:t>
                      </a:r>
                    </a:p>
                    <a:p>
                      <a:pPr algn="l" font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kumimoji="0" lang="en-ZA" sz="1400" b="0" i="0" u="sng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Challenges: </a:t>
                      </a:r>
                      <a:r>
                        <a:rPr kumimoji="0" lang="en-ZA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 delays with NRM funding and implementation translate into delays in training</a:t>
                      </a:r>
                      <a:endParaRPr kumimoji="0" lang="en-ZA" sz="1400" b="0" i="0" u="sng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621066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# people in skills development </a:t>
                      </a:r>
                      <a:r>
                        <a:rPr kumimoji="0" lang="en-US" sz="14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programmes</a:t>
                      </a:r>
                      <a:endParaRPr kumimoji="0" 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45728" marR="45728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ZA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n/a</a:t>
                      </a:r>
                      <a:endParaRPr kumimoji="0" lang="en-ZA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ZA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n/a</a:t>
                      </a:r>
                      <a:endParaRPr kumimoji="0" lang="en-ZA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kumimoji="0" lang="en-ZA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n/a</a:t>
                      </a:r>
                      <a:endParaRPr kumimoji="0" lang="en-ZA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kumimoji="0" lang="en-ZA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120</a:t>
                      </a:r>
                      <a:endParaRPr kumimoji="0" lang="en-ZA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kumimoji="0" lang="en-ZA" sz="1400" b="0" i="0" u="sng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Achievement</a:t>
                      </a:r>
                      <a:r>
                        <a:rPr kumimoji="0" lang="en-ZA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: 126</a:t>
                      </a:r>
                      <a:endParaRPr kumimoji="0" lang="en-ZA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235144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1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351044988"/>
              </p:ext>
            </p:extLst>
          </p:nvPr>
        </p:nvGraphicFramePr>
        <p:xfrm>
          <a:off x="251520" y="164154"/>
          <a:ext cx="8568952" cy="4121023"/>
        </p:xfrm>
        <a:graphic>
          <a:graphicData uri="http://schemas.openxmlformats.org/drawingml/2006/table">
            <a:tbl>
              <a:tblPr/>
              <a:tblGrid>
                <a:gridCol w="1119746"/>
                <a:gridCol w="824470"/>
                <a:gridCol w="1152128"/>
                <a:gridCol w="1584176"/>
                <a:gridCol w="1728192"/>
                <a:gridCol w="2160240"/>
              </a:tblGrid>
              <a:tr h="432048"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SO: to improve access to work and income generation activities</a:t>
                      </a:r>
                    </a:p>
                  </a:txBody>
                  <a:tcPr marL="91454" marR="9145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91454" marR="9145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91454" marR="9145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</a:tr>
              <a:tr h="62586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pitchFamily="34" charset="0"/>
                        </a:rPr>
                        <a:t>Performance indicator </a:t>
                      </a:r>
                    </a:p>
                  </a:txBody>
                  <a:tcPr marL="91454" marR="9145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ZA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pitchFamily="34" charset="0"/>
                        </a:rPr>
                        <a:t>Baseline </a:t>
                      </a:r>
                      <a:endParaRPr kumimoji="0" lang="en-ZA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ZA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pitchFamily="34" charset="0"/>
                        </a:rPr>
                        <a:t>Annual target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ZA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pitchFamily="34" charset="0"/>
                        </a:rPr>
                        <a:t>2015/16</a:t>
                      </a:r>
                      <a:endParaRPr kumimoji="0" lang="en-ZA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Achievements/Challenges/Corrective Measures</a:t>
                      </a:r>
                    </a:p>
                  </a:txBody>
                  <a:tcPr marL="91454" marR="9145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2016/17 Target Qu1</a:t>
                      </a:r>
                    </a:p>
                  </a:txBody>
                  <a:tcPr marL="91454" marR="9145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Achievements/Challenges/Corrective Measures</a:t>
                      </a:r>
                    </a:p>
                  </a:txBody>
                  <a:tcPr marL="91454" marR="9145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53800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# bursaries awarded</a:t>
                      </a:r>
                    </a:p>
                  </a:txBody>
                  <a:tcPr marL="45728" marR="45728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ZA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n/a</a:t>
                      </a:r>
                      <a:endParaRPr kumimoji="0" lang="en-ZA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ZA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n/a</a:t>
                      </a:r>
                      <a:endParaRPr kumimoji="0" lang="en-ZA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ZA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n/a</a:t>
                      </a:r>
                      <a:endParaRPr kumimoji="0" lang="en-ZA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kern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24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u="sng" kern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Achievement: </a:t>
                      </a:r>
                      <a:r>
                        <a:rPr lang="en-ZA" sz="1400" u="none" kern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26</a:t>
                      </a:r>
                      <a:endParaRPr lang="en-ZA" sz="1400" u="sng" kern="1200" dirty="0" smtClean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</a:tr>
              <a:tr h="621066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Permanent jobs from park-related activities </a:t>
                      </a:r>
                    </a:p>
                  </a:txBody>
                  <a:tcPr marL="45728" marR="45728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ZA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23</a:t>
                      </a:r>
                      <a:endParaRPr kumimoji="0" lang="en-ZA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ZA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10</a:t>
                      </a:r>
                      <a:endParaRPr kumimoji="0" lang="en-ZA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ZA" sz="1400" b="0" i="0" u="sng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Achievement</a:t>
                      </a:r>
                      <a:r>
                        <a:rPr kumimoji="0" lang="en-ZA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: 15</a:t>
                      </a:r>
                      <a:endParaRPr kumimoji="0" lang="en-ZA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kumimoji="0" lang="en-ZA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n/a</a:t>
                      </a:r>
                      <a:endParaRPr kumimoji="0" lang="en-ZA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endParaRPr kumimoji="0" lang="en-ZA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1066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BEE </a:t>
                      </a:r>
                      <a:r>
                        <a:rPr kumimoji="0" lang="en-US" sz="14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smme’s</a:t>
                      </a: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 through iSimangaliso </a:t>
                      </a:r>
                      <a:r>
                        <a:rPr kumimoji="0" lang="en-US" sz="14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programme</a:t>
                      </a:r>
                      <a:endParaRPr kumimoji="0" 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45728" marR="45728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ZA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82</a:t>
                      </a:r>
                      <a:endParaRPr kumimoji="0" lang="en-ZA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ZA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50</a:t>
                      </a:r>
                      <a:endParaRPr kumimoji="0" lang="en-ZA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ZA" sz="1400" b="0" i="0" u="sng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Achievement</a:t>
                      </a:r>
                      <a:r>
                        <a:rPr kumimoji="0" lang="en-ZA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: 94</a:t>
                      </a:r>
                      <a:endParaRPr kumimoji="0" lang="en-ZA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kumimoji="0" lang="en-ZA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n/a</a:t>
                      </a:r>
                      <a:endParaRPr kumimoji="0" lang="en-ZA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endParaRPr kumimoji="0" lang="en-ZA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1066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BEE procurement </a:t>
                      </a:r>
                    </a:p>
                  </a:txBody>
                  <a:tcPr marL="45728" marR="45728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ZA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71%</a:t>
                      </a:r>
                      <a:endParaRPr kumimoji="0" lang="en-ZA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ZA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71%</a:t>
                      </a:r>
                      <a:endParaRPr kumimoji="0" lang="en-ZA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kumimoji="0" lang="en-ZA" sz="1400" b="0" i="0" u="sng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Achievement</a:t>
                      </a:r>
                      <a:r>
                        <a:rPr kumimoji="0" lang="en-ZA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: 93%</a:t>
                      </a:r>
                      <a:endParaRPr kumimoji="0" lang="en-ZA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kumimoji="0" lang="en-ZA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71%</a:t>
                      </a:r>
                      <a:endParaRPr kumimoji="0" lang="en-ZA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kumimoji="0" lang="en-ZA" sz="1400" b="0" i="0" u="sng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Achievement: </a:t>
                      </a:r>
                      <a:r>
                        <a:rPr kumimoji="0" lang="en-ZA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77</a:t>
                      </a:r>
                      <a:endParaRPr kumimoji="0" lang="en-ZA" sz="1400" b="0" i="0" u="sng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592194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1113"/>
            <a:ext cx="9144000" cy="686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844824"/>
            <a:ext cx="8784976" cy="3565390"/>
          </a:xfrm>
        </p:spPr>
        <p:txBody>
          <a:bodyPr>
            <a:normAutofit fontScale="90000"/>
          </a:bodyPr>
          <a:lstStyle/>
          <a:p>
            <a:pPr algn="l"/>
            <a:r>
              <a:rPr lang="en-GB" sz="4000" dirty="0"/>
              <a:t>Programme </a:t>
            </a:r>
            <a:r>
              <a:rPr lang="en-GB" sz="4000" dirty="0" smtClean="0"/>
              <a:t>Three: </a:t>
            </a:r>
            <a:r>
              <a:rPr lang="en-GB" sz="4000" i="1" dirty="0" smtClean="0"/>
              <a:t>Tourism/Commercial</a:t>
            </a:r>
            <a:br>
              <a:rPr lang="en-GB" sz="4000" i="1" dirty="0" smtClean="0"/>
            </a:br>
            <a:r>
              <a:rPr lang="en-GB" sz="4000" dirty="0" smtClean="0"/>
              <a:t>Strategic objective: </a:t>
            </a:r>
            <a:r>
              <a:rPr lang="en-GB" sz="4000" i="1" dirty="0" smtClean="0"/>
              <a:t>to optimise the Park’s revenue generation in a commercially- and environmentally-sustainable manner, that fosters job creation and empowerment of historically-disadvantaged communities</a:t>
            </a:r>
            <a:endParaRPr lang="en-GB" sz="4000" i="1" dirty="0"/>
          </a:p>
        </p:txBody>
      </p:sp>
    </p:spTree>
    <p:extLst>
      <p:ext uri="{BB962C8B-B14F-4D97-AF65-F5344CB8AC3E}">
        <p14:creationId xmlns:p14="http://schemas.microsoft.com/office/powerpoint/2010/main" xmlns="" val="3149284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1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352287214"/>
              </p:ext>
            </p:extLst>
          </p:nvPr>
        </p:nvGraphicFramePr>
        <p:xfrm>
          <a:off x="251520" y="164154"/>
          <a:ext cx="8568952" cy="5574024"/>
        </p:xfrm>
        <a:graphic>
          <a:graphicData uri="http://schemas.openxmlformats.org/drawingml/2006/table">
            <a:tbl>
              <a:tblPr/>
              <a:tblGrid>
                <a:gridCol w="1119746"/>
                <a:gridCol w="968486"/>
                <a:gridCol w="1008112"/>
                <a:gridCol w="1728192"/>
                <a:gridCol w="1584176"/>
                <a:gridCol w="2160240"/>
              </a:tblGrid>
              <a:tr h="432048"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SO: to improve financial sustainability</a:t>
                      </a:r>
                    </a:p>
                  </a:txBody>
                  <a:tcPr marL="91454" marR="9145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91454" marR="9145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91454" marR="9145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</a:tr>
              <a:tr h="62586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pitchFamily="34" charset="0"/>
                        </a:rPr>
                        <a:t>Performance indicator </a:t>
                      </a:r>
                    </a:p>
                  </a:txBody>
                  <a:tcPr marL="91454" marR="9145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ZA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pitchFamily="34" charset="0"/>
                        </a:rPr>
                        <a:t>Baseline </a:t>
                      </a:r>
                      <a:endParaRPr kumimoji="0" lang="en-ZA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ZA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pitchFamily="34" charset="0"/>
                        </a:rPr>
                        <a:t>Annual target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ZA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pitchFamily="34" charset="0"/>
                        </a:rPr>
                        <a:t>2015/16</a:t>
                      </a:r>
                      <a:endParaRPr kumimoji="0" lang="en-ZA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Achievements/Challenges/Corrective Measures</a:t>
                      </a:r>
                    </a:p>
                  </a:txBody>
                  <a:tcPr marL="91454" marR="9145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2016/17 Target Qu1</a:t>
                      </a:r>
                    </a:p>
                  </a:txBody>
                  <a:tcPr marL="91454" marR="9145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Achievements/Challenges/Corrective Measures</a:t>
                      </a:r>
                    </a:p>
                  </a:txBody>
                  <a:tcPr marL="91454" marR="9145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53800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Increase revenue</a:t>
                      </a:r>
                    </a:p>
                  </a:txBody>
                  <a:tcPr marL="45728" marR="45728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ZA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R11.9m</a:t>
                      </a:r>
                      <a:endParaRPr kumimoji="0" lang="en-ZA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ZA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R16.1m</a:t>
                      </a:r>
                      <a:endParaRPr kumimoji="0" lang="en-ZA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ZA" sz="1400" b="0" i="0" u="sng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Achievement</a:t>
                      </a:r>
                      <a:r>
                        <a:rPr kumimoji="0" lang="en-ZA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: R18.5m</a:t>
                      </a:r>
                      <a:endParaRPr kumimoji="0" lang="en-ZA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kern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R4.35m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u="sng" kern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Achievement:</a:t>
                      </a:r>
                      <a:r>
                        <a:rPr lang="en-ZA" sz="1400" u="none" kern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 R3.24m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u="sng" kern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Challenges</a:t>
                      </a:r>
                      <a:r>
                        <a:rPr lang="en-ZA" sz="1400" u="none" kern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:</a:t>
                      </a:r>
                      <a:r>
                        <a:rPr lang="en-ZA" sz="140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 recessionary factors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u="sng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Corrective Measures:  </a:t>
                      </a:r>
                      <a:r>
                        <a:rPr lang="en-ZA" sz="140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promotion of area to encourage South African residents who would ordinarily travel abroad to travel to iSimangaliso </a:t>
                      </a:r>
                      <a:endParaRPr lang="en-ZA" sz="1400" u="none" kern="1200" dirty="0" smtClean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621066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Visitor entries</a:t>
                      </a:r>
                    </a:p>
                  </a:txBody>
                  <a:tcPr marL="45728" marR="45728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ZA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533451</a:t>
                      </a:r>
                      <a:endParaRPr kumimoji="0" lang="en-ZA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ZA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533451</a:t>
                      </a:r>
                      <a:endParaRPr kumimoji="0" lang="en-ZA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ZA" sz="1400" b="0" i="0" u="sng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Achievement</a:t>
                      </a:r>
                      <a:r>
                        <a:rPr kumimoji="0" lang="en-ZA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: 537173</a:t>
                      </a:r>
                      <a:endParaRPr kumimoji="0" lang="en-ZA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kumimoji="0" lang="en-ZA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125000</a:t>
                      </a:r>
                      <a:endParaRPr kumimoji="0" lang="en-ZA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kumimoji="0" lang="en-ZA" sz="1400" b="0" i="0" u="sng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Achievement:</a:t>
                      </a:r>
                      <a:r>
                        <a:rPr kumimoji="0" lang="en-ZA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 102394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u="sng" kern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Challenges</a:t>
                      </a:r>
                      <a:r>
                        <a:rPr lang="en-ZA" sz="1400" u="none" kern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:</a:t>
                      </a:r>
                      <a:r>
                        <a:rPr lang="en-ZA" sz="140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 recessionary factors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u="sng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Corrective Measures:  </a:t>
                      </a:r>
                      <a:r>
                        <a:rPr lang="en-ZA" sz="140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promotion of area to encourage South African residents who would ordinarily travel abroad to travel to iSimangaliso </a:t>
                      </a:r>
                      <a:endParaRPr lang="en-ZA" sz="1400" u="none" kern="1200" dirty="0" smtClean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52295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1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097023391"/>
              </p:ext>
            </p:extLst>
          </p:nvPr>
        </p:nvGraphicFramePr>
        <p:xfrm>
          <a:off x="251520" y="164154"/>
          <a:ext cx="8568952" cy="6073302"/>
        </p:xfrm>
        <a:graphic>
          <a:graphicData uri="http://schemas.openxmlformats.org/drawingml/2006/table">
            <a:tbl>
              <a:tblPr/>
              <a:tblGrid>
                <a:gridCol w="1119746"/>
                <a:gridCol w="968486"/>
                <a:gridCol w="1008112"/>
                <a:gridCol w="1728192"/>
                <a:gridCol w="1584176"/>
                <a:gridCol w="2160240"/>
              </a:tblGrid>
              <a:tr h="432048"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SO: to improve financial sustainability</a:t>
                      </a:r>
                    </a:p>
                  </a:txBody>
                  <a:tcPr marL="91454" marR="9145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91454" marR="9145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91454" marR="9145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</a:tr>
              <a:tr h="62586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pitchFamily="34" charset="0"/>
                        </a:rPr>
                        <a:t>Performance indicator </a:t>
                      </a:r>
                    </a:p>
                  </a:txBody>
                  <a:tcPr marL="91454" marR="9145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ZA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pitchFamily="34" charset="0"/>
                        </a:rPr>
                        <a:t>Baseline </a:t>
                      </a:r>
                      <a:endParaRPr kumimoji="0" lang="en-ZA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ZA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pitchFamily="34" charset="0"/>
                        </a:rPr>
                        <a:t>Annual target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ZA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pitchFamily="34" charset="0"/>
                        </a:rPr>
                        <a:t>2015/16</a:t>
                      </a:r>
                      <a:endParaRPr kumimoji="0" lang="en-ZA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Achievements/Challenges/Corrective Measures</a:t>
                      </a:r>
                    </a:p>
                  </a:txBody>
                  <a:tcPr marL="91454" marR="9145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2016/17 Target Qu1</a:t>
                      </a:r>
                    </a:p>
                  </a:txBody>
                  <a:tcPr marL="91454" marR="9145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Achievements/Challenges/Corrective Measures</a:t>
                      </a:r>
                    </a:p>
                  </a:txBody>
                  <a:tcPr marL="91454" marR="9145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621066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% lapsed concessions retendered</a:t>
                      </a:r>
                    </a:p>
                  </a:txBody>
                  <a:tcPr marL="45728" marR="45728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ZA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n/a</a:t>
                      </a:r>
                      <a:endParaRPr kumimoji="0" lang="en-ZA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ZA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n/a</a:t>
                      </a:r>
                      <a:endParaRPr kumimoji="0" lang="en-ZA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kumimoji="0" lang="en-ZA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kumimoji="0" lang="en-ZA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80%</a:t>
                      </a:r>
                      <a:endParaRPr kumimoji="0" lang="en-ZA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kumimoji="0" lang="en-ZA" sz="1400" b="0" i="0" u="sng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Achievement:</a:t>
                      </a:r>
                      <a:r>
                        <a:rPr kumimoji="0" lang="en-ZA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 0% </a:t>
                      </a:r>
                    </a:p>
                    <a:p>
                      <a:pPr algn="l" font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kumimoji="0" lang="en-ZA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All licences operational – tenders will be issued next quarter</a:t>
                      </a:r>
                      <a:endParaRPr kumimoji="0" lang="en-ZA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</a:tr>
              <a:tr h="621066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% implementation of plan </a:t>
                      </a:r>
                      <a:r>
                        <a:rPr kumimoji="0" lang="en-US" sz="14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wrt</a:t>
                      </a: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 tourism developments</a:t>
                      </a:r>
                    </a:p>
                  </a:txBody>
                  <a:tcPr marL="45728" marR="45728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ZA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n/a</a:t>
                      </a:r>
                      <a:endParaRPr kumimoji="0" lang="en-ZA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ZA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n/a</a:t>
                      </a:r>
                      <a:endParaRPr kumimoji="0" lang="en-ZA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kumimoji="0" lang="en-ZA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kumimoji="0" lang="en-ZA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10%</a:t>
                      </a:r>
                      <a:endParaRPr kumimoji="0" lang="en-ZA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kumimoji="0" lang="en-ZA" sz="1400" b="0" i="0" u="sng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Achievement: </a:t>
                      </a:r>
                      <a:r>
                        <a:rPr kumimoji="0" lang="en-ZA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10%</a:t>
                      </a:r>
                      <a:endParaRPr kumimoji="0" lang="en-ZA" sz="1400" b="0" i="0" u="sng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</a:tr>
              <a:tr h="621066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# annual events</a:t>
                      </a:r>
                    </a:p>
                  </a:txBody>
                  <a:tcPr marL="45728" marR="45728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ZA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n/a</a:t>
                      </a:r>
                      <a:endParaRPr kumimoji="0" lang="en-ZA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ZA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n/a</a:t>
                      </a:r>
                      <a:endParaRPr kumimoji="0" lang="en-ZA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kumimoji="0" lang="en-ZA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kumimoji="0" lang="en-ZA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1</a:t>
                      </a:r>
                      <a:endParaRPr kumimoji="0" lang="en-ZA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kumimoji="0" lang="en-ZA" sz="1400" b="0" i="0" u="sng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Achievement:</a:t>
                      </a:r>
                      <a:r>
                        <a:rPr kumimoji="0" lang="en-ZA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 1</a:t>
                      </a:r>
                      <a:endParaRPr kumimoji="0" lang="en-ZA" sz="1400" b="0" i="0" u="sng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</a:tr>
              <a:tr h="621066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% implementation of annual PR plan</a:t>
                      </a:r>
                    </a:p>
                  </a:txBody>
                  <a:tcPr marL="45728" marR="45728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ZA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n/a</a:t>
                      </a:r>
                      <a:endParaRPr kumimoji="0" lang="en-ZA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ZA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n/a</a:t>
                      </a:r>
                      <a:endParaRPr kumimoji="0" lang="en-ZA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kumimoji="0" lang="en-ZA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kumimoji="0" lang="en-ZA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25%</a:t>
                      </a:r>
                      <a:endParaRPr kumimoji="0" lang="en-ZA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kumimoji="0" lang="en-ZA" sz="1400" b="0" i="0" u="sng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Achievement</a:t>
                      </a:r>
                      <a:r>
                        <a:rPr kumimoji="0" lang="en-ZA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: 25%</a:t>
                      </a:r>
                      <a:endParaRPr kumimoji="0" lang="en-ZA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</a:tr>
              <a:tr h="124213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Implementation of annual infrastructure </a:t>
                      </a:r>
                      <a:r>
                        <a:rPr kumimoji="0" lang="en-US" sz="14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programme</a:t>
                      </a:r>
                      <a:endParaRPr kumimoji="0" 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45728" marR="45728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ZA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Refer </a:t>
                      </a:r>
                      <a:r>
                        <a:rPr kumimoji="0" lang="en-ZA" sz="14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prog</a:t>
                      </a:r>
                      <a:r>
                        <a:rPr kumimoji="0" lang="en-ZA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 1</a:t>
                      </a:r>
                      <a:endParaRPr kumimoji="0" lang="en-ZA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kumimoji="0" lang="en-ZA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kumimoji="0" lang="en-ZA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kumimoji="0" lang="en-ZA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10</a:t>
                      </a:r>
                      <a:endParaRPr kumimoji="0" lang="en-ZA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kumimoji="0" lang="en-ZA" sz="1400" b="0" i="0" u="sng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Achievement:</a:t>
                      </a:r>
                      <a:r>
                        <a:rPr kumimoji="0" lang="en-ZA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 10%</a:t>
                      </a:r>
                      <a:endParaRPr kumimoji="0" lang="en-ZA" sz="1400" b="0" i="0" u="sng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799022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1113"/>
            <a:ext cx="9144000" cy="686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844824"/>
            <a:ext cx="8784976" cy="3565390"/>
          </a:xfrm>
        </p:spPr>
        <p:txBody>
          <a:bodyPr>
            <a:normAutofit fontScale="90000"/>
          </a:bodyPr>
          <a:lstStyle/>
          <a:p>
            <a:pPr algn="l"/>
            <a:r>
              <a:rPr lang="en-GB" sz="4000" dirty="0"/>
              <a:t>Programme </a:t>
            </a:r>
            <a:r>
              <a:rPr lang="en-GB" sz="4000" dirty="0" smtClean="0"/>
              <a:t>Four: </a:t>
            </a:r>
            <a:r>
              <a:rPr lang="en-GB" sz="4000" i="1" dirty="0" smtClean="0"/>
              <a:t>Corporate Governance</a:t>
            </a:r>
            <a:br>
              <a:rPr lang="en-GB" sz="4000" i="1" dirty="0" smtClean="0"/>
            </a:br>
            <a:r>
              <a:rPr lang="en-GB" sz="4000" dirty="0" smtClean="0"/>
              <a:t>Strategic objective: </a:t>
            </a:r>
            <a:r>
              <a:rPr lang="en-GB" sz="4000" i="1" dirty="0" smtClean="0"/>
              <a:t>to ensure that </a:t>
            </a:r>
            <a:r>
              <a:rPr lang="en-GB" sz="4000" i="1" dirty="0" err="1" smtClean="0"/>
              <a:t>iSimangaliso’s</a:t>
            </a:r>
            <a:r>
              <a:rPr lang="en-GB" sz="4000" i="1" dirty="0" smtClean="0"/>
              <a:t> operations are properly funded and cost-effectively managed while maintaining an appropriate system of internal control and reporting of accounting, management, and statutory information </a:t>
            </a:r>
            <a:endParaRPr lang="en-GB" sz="4000" i="1" dirty="0"/>
          </a:p>
        </p:txBody>
      </p:sp>
    </p:spTree>
    <p:extLst>
      <p:ext uri="{BB962C8B-B14F-4D97-AF65-F5344CB8AC3E}">
        <p14:creationId xmlns:p14="http://schemas.microsoft.com/office/powerpoint/2010/main" xmlns="" val="141970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01344828"/>
              </p:ext>
            </p:extLst>
          </p:nvPr>
        </p:nvGraphicFramePr>
        <p:xfrm>
          <a:off x="107504" y="116632"/>
          <a:ext cx="8928992" cy="6567866"/>
        </p:xfrm>
        <a:graphic>
          <a:graphicData uri="http://schemas.openxmlformats.org/drawingml/2006/table">
            <a:tbl>
              <a:tblPr/>
              <a:tblGrid>
                <a:gridCol w="1512168"/>
                <a:gridCol w="720080"/>
                <a:gridCol w="1296144"/>
                <a:gridCol w="1440160"/>
                <a:gridCol w="1800200"/>
                <a:gridCol w="2160240"/>
              </a:tblGrid>
              <a:tr h="432048"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SO: to make research relevant to park management and transform the research sector</a:t>
                      </a:r>
                    </a:p>
                  </a:txBody>
                  <a:tcPr marL="91454" marR="9145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91454" marR="9145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91454" marR="9145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</a:tr>
              <a:tr h="62586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pitchFamily="34" charset="0"/>
                        </a:rPr>
                        <a:t>Performance indicator </a:t>
                      </a:r>
                    </a:p>
                  </a:txBody>
                  <a:tcPr marL="91454" marR="9145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ZA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pitchFamily="34" charset="0"/>
                        </a:rPr>
                        <a:t>Baseline </a:t>
                      </a:r>
                      <a:endParaRPr kumimoji="0" lang="en-ZA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ZA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pitchFamily="34" charset="0"/>
                        </a:rPr>
                        <a:t>Annual target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ZA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pitchFamily="34" charset="0"/>
                        </a:rPr>
                        <a:t>2015/16</a:t>
                      </a:r>
                      <a:endParaRPr kumimoji="0" lang="en-ZA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Achievements/Challenges/Corrective Measures</a:t>
                      </a:r>
                    </a:p>
                  </a:txBody>
                  <a:tcPr marL="91454" marR="9145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2016/17 Target Qu1</a:t>
                      </a:r>
                    </a:p>
                  </a:txBody>
                  <a:tcPr marL="91454" marR="9145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Achievements/Challenges/Corrective Measures</a:t>
                      </a:r>
                    </a:p>
                  </a:txBody>
                  <a:tcPr marL="91454" marR="9145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53800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Reports tabled quarterly</a:t>
                      </a:r>
                    </a:p>
                  </a:txBody>
                  <a:tcPr marL="45728" marR="45728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ZA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4 reports</a:t>
                      </a:r>
                      <a:endParaRPr kumimoji="0" lang="en-ZA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ZA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4 reports</a:t>
                      </a:r>
                      <a:endParaRPr kumimoji="0" lang="en-ZA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ZA" sz="1400" b="0" i="0" u="sng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Achievement</a:t>
                      </a:r>
                      <a:r>
                        <a:rPr kumimoji="0" lang="en-ZA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: 4</a:t>
                      </a:r>
                      <a:endParaRPr kumimoji="0" lang="en-ZA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kern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kern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800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% new applications approved relevant to park </a:t>
                      </a:r>
                      <a:r>
                        <a:rPr kumimoji="0" lang="en-US" sz="14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mngmt</a:t>
                      </a:r>
                      <a:endParaRPr kumimoji="0" 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45728" marR="45728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ZA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n/a</a:t>
                      </a:r>
                      <a:endParaRPr kumimoji="0" lang="en-ZA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ZA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n/a</a:t>
                      </a:r>
                      <a:endParaRPr kumimoji="0" lang="en-ZA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kumimoji="0" lang="en-ZA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kern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u="sng" kern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Achievement:</a:t>
                      </a:r>
                      <a:r>
                        <a:rPr lang="en-ZA" sz="1400" u="none" kern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 60%</a:t>
                      </a:r>
                      <a:endParaRPr lang="en-ZA" sz="1400" u="sng" kern="1200" dirty="0" smtClean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</a:tr>
              <a:tr h="53800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Implementation of effective monitoring </a:t>
                      </a:r>
                      <a:r>
                        <a:rPr kumimoji="0" lang="en-US" sz="14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programme</a:t>
                      </a: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 for the park</a:t>
                      </a:r>
                    </a:p>
                  </a:txBody>
                  <a:tcPr marL="45728" marR="45728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ZA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n/a</a:t>
                      </a:r>
                      <a:endParaRPr kumimoji="0" lang="en-ZA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ZA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n/a</a:t>
                      </a:r>
                      <a:endParaRPr kumimoji="0" lang="en-ZA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kumimoji="0" lang="en-ZA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kern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Review report </a:t>
                      </a:r>
                      <a:r>
                        <a:rPr lang="en-ZA" sz="1400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completed</a:t>
                      </a:r>
                      <a:endParaRPr lang="en-ZA" sz="1400" kern="1200" dirty="0" smtClean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u="sng" kern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Achievement: </a:t>
                      </a:r>
                      <a:r>
                        <a:rPr lang="en-ZA" sz="1400" u="none" kern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 review report</a:t>
                      </a:r>
                      <a:r>
                        <a:rPr lang="en-ZA" sz="140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 completed</a:t>
                      </a:r>
                      <a:endParaRPr lang="en-ZA" sz="1400" u="sng" kern="1200" dirty="0" smtClean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</a:tr>
              <a:tr h="53800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# visitor market surveys</a:t>
                      </a:r>
                    </a:p>
                  </a:txBody>
                  <a:tcPr marL="45728" marR="45728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ZA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n/a</a:t>
                      </a:r>
                      <a:endParaRPr kumimoji="0" lang="en-ZA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ZA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n/a</a:t>
                      </a:r>
                      <a:endParaRPr kumimoji="0" lang="en-ZA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kumimoji="0" lang="en-ZA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kern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sz="1400" u="sng" kern="1200" dirty="0" smtClean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800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GB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Percentage implementation of plans to mitigate impact of identified threats to rare and endangered species and ecosystems</a:t>
                      </a:r>
                      <a:endParaRPr kumimoji="0" 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45728" marR="45728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ZA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n/a</a:t>
                      </a:r>
                      <a:endParaRPr kumimoji="0" lang="en-ZA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ZA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n/a</a:t>
                      </a:r>
                      <a:endParaRPr kumimoji="0" lang="en-ZA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kumimoji="0" lang="en-ZA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kern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10%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u="sng" kern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Achievement:</a:t>
                      </a:r>
                      <a:r>
                        <a:rPr lang="en-ZA" sz="1400" u="none" kern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 10%</a:t>
                      </a:r>
                      <a:endParaRPr lang="en-ZA" sz="1400" u="sng" kern="1200" dirty="0" smtClean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</a:tr>
              <a:tr h="53800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GB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Percentage completion of plans requested/required within the financial year</a:t>
                      </a:r>
                      <a:endParaRPr kumimoji="0" 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45728" marR="45728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ZA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n/a</a:t>
                      </a:r>
                      <a:endParaRPr kumimoji="0" lang="en-ZA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ZA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n/a</a:t>
                      </a:r>
                      <a:endParaRPr kumimoji="0" lang="en-ZA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kumimoji="0" lang="en-ZA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kern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10%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u="sng" kern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Achievement</a:t>
                      </a:r>
                      <a:r>
                        <a:rPr lang="en-ZA" sz="1400" u="none" kern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:</a:t>
                      </a:r>
                      <a:r>
                        <a:rPr lang="en-ZA" sz="140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 25%</a:t>
                      </a:r>
                      <a:endParaRPr lang="en-ZA" sz="1400" u="none" kern="1200" dirty="0" smtClean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775939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1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786377729"/>
              </p:ext>
            </p:extLst>
          </p:nvPr>
        </p:nvGraphicFramePr>
        <p:xfrm>
          <a:off x="251520" y="164154"/>
          <a:ext cx="8640960" cy="3600511"/>
        </p:xfrm>
        <a:graphic>
          <a:graphicData uri="http://schemas.openxmlformats.org/drawingml/2006/table">
            <a:tbl>
              <a:tblPr/>
              <a:tblGrid>
                <a:gridCol w="1119746"/>
                <a:gridCol w="968486"/>
                <a:gridCol w="1008112"/>
                <a:gridCol w="1800200"/>
                <a:gridCol w="1728192"/>
                <a:gridCol w="2016224"/>
              </a:tblGrid>
              <a:tr h="432048"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SO: effective financial management</a:t>
                      </a:r>
                    </a:p>
                  </a:txBody>
                  <a:tcPr marL="91454" marR="9145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91454" marR="9145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91454" marR="9145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</a:tr>
              <a:tr h="62586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pitchFamily="34" charset="0"/>
                        </a:rPr>
                        <a:t>Performance indicator </a:t>
                      </a:r>
                    </a:p>
                  </a:txBody>
                  <a:tcPr marL="91454" marR="9145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ZA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pitchFamily="34" charset="0"/>
                        </a:rPr>
                        <a:t>Baseline </a:t>
                      </a:r>
                      <a:endParaRPr kumimoji="0" lang="en-ZA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ZA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pitchFamily="34" charset="0"/>
                        </a:rPr>
                        <a:t>Annual target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ZA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pitchFamily="34" charset="0"/>
                        </a:rPr>
                        <a:t>2015/16</a:t>
                      </a:r>
                      <a:endParaRPr kumimoji="0" lang="en-ZA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Achievements/Challenges/Corrective Measures</a:t>
                      </a:r>
                    </a:p>
                  </a:txBody>
                  <a:tcPr marL="91454" marR="9145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2016/17 Target Qu1</a:t>
                      </a:r>
                    </a:p>
                  </a:txBody>
                  <a:tcPr marL="91454" marR="9145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Achievements/Challenges/Corrective Measures</a:t>
                      </a:r>
                    </a:p>
                  </a:txBody>
                  <a:tcPr marL="91454" marR="9145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53800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Unqualified audit</a:t>
                      </a:r>
                    </a:p>
                  </a:txBody>
                  <a:tcPr marL="45728" marR="45728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ZA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Unqualified audit</a:t>
                      </a:r>
                      <a:endParaRPr kumimoji="0" lang="en-ZA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ZA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Unqualified audit</a:t>
                      </a:r>
                      <a:endParaRPr kumimoji="0" lang="en-ZA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ZA" sz="1400" b="0" i="0" u="sng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Achievement: </a:t>
                      </a:r>
                      <a:r>
                        <a:rPr kumimoji="0" lang="en-ZA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Unqualified audit</a:t>
                      </a:r>
                      <a:endParaRPr kumimoji="0" lang="en-ZA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sz="1400" kern="1200" dirty="0" smtClean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sz="1400" kern="1200" dirty="0" smtClean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800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Tabling of annual report </a:t>
                      </a:r>
                    </a:p>
                  </a:txBody>
                  <a:tcPr marL="45728" marR="45728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ZA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On 31 August</a:t>
                      </a:r>
                      <a:endParaRPr kumimoji="0" lang="en-ZA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On 31 August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kumimoji="0" lang="en-ZA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400" b="0" i="0" u="sng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Achievement: </a:t>
                      </a:r>
                      <a:r>
                        <a:rPr kumimoji="0" lang="en-ZA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Tabled on due date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kumimoji="0" lang="en-ZA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kern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sz="1400" kern="1200" dirty="0" smtClean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800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GB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Assessment of and percentage implementation of business improvements</a:t>
                      </a:r>
                      <a:endParaRPr kumimoji="0" 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45728" marR="45728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ZA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n/a</a:t>
                      </a:r>
                      <a:endParaRPr kumimoji="0" lang="en-ZA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ZA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n/a</a:t>
                      </a:r>
                      <a:endParaRPr kumimoji="0" lang="en-ZA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kumimoji="0" lang="en-ZA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kern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sz="1400" kern="1200" dirty="0" smtClean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46512153"/>
              </p:ext>
            </p:extLst>
          </p:nvPr>
        </p:nvGraphicFramePr>
        <p:xfrm>
          <a:off x="270864" y="4077072"/>
          <a:ext cx="8621616" cy="1706149"/>
        </p:xfrm>
        <a:graphic>
          <a:graphicData uri="http://schemas.openxmlformats.org/drawingml/2006/table">
            <a:tbl>
              <a:tblPr/>
              <a:tblGrid>
                <a:gridCol w="1119746"/>
                <a:gridCol w="968486"/>
                <a:gridCol w="1008112"/>
                <a:gridCol w="1852864"/>
                <a:gridCol w="1656184"/>
                <a:gridCol w="2016224"/>
              </a:tblGrid>
              <a:tr h="432048"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SO: to cultivate an environment that will make iSimangaliso an employer of choice</a:t>
                      </a:r>
                    </a:p>
                  </a:txBody>
                  <a:tcPr marL="91454" marR="9145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91454" marR="9145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91454" marR="9145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</a:tr>
              <a:tr h="62586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pitchFamily="34" charset="0"/>
                        </a:rPr>
                        <a:t>Performance indicator </a:t>
                      </a:r>
                    </a:p>
                  </a:txBody>
                  <a:tcPr marL="91454" marR="9145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ZA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pitchFamily="34" charset="0"/>
                        </a:rPr>
                        <a:t>Baseline </a:t>
                      </a:r>
                      <a:endParaRPr kumimoji="0" lang="en-ZA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ZA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pitchFamily="34" charset="0"/>
                        </a:rPr>
                        <a:t>Annual target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ZA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pitchFamily="34" charset="0"/>
                        </a:rPr>
                        <a:t>2015/16</a:t>
                      </a:r>
                      <a:endParaRPr kumimoji="0" lang="en-ZA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Achievements/Challenges/Corrective Measures</a:t>
                      </a:r>
                    </a:p>
                  </a:txBody>
                  <a:tcPr marL="91454" marR="9145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2016/17 Target Qu1</a:t>
                      </a:r>
                    </a:p>
                  </a:txBody>
                  <a:tcPr marL="91454" marR="9145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Achievements/Challenges/Corrective Measures</a:t>
                      </a:r>
                    </a:p>
                  </a:txBody>
                  <a:tcPr marL="91454" marR="9145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53800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Staff retention rate</a:t>
                      </a:r>
                    </a:p>
                  </a:txBody>
                  <a:tcPr marL="45728" marR="45728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ZA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80%</a:t>
                      </a:r>
                      <a:endParaRPr kumimoji="0" lang="en-ZA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ZA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80%</a:t>
                      </a:r>
                      <a:endParaRPr kumimoji="0" lang="en-ZA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ZA" sz="1400" b="0" i="0" u="sng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Achievement: </a:t>
                      </a:r>
                      <a:r>
                        <a:rPr kumimoji="0" lang="en-ZA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100%</a:t>
                      </a:r>
                      <a:endParaRPr kumimoji="0" lang="en-ZA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kern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90%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u="sng" kern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Achievement: </a:t>
                      </a:r>
                      <a:r>
                        <a:rPr lang="en-ZA" sz="1400" u="none" kern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90%</a:t>
                      </a:r>
                      <a:endParaRPr lang="en-ZA" sz="1400" u="sng" kern="1200" dirty="0" smtClean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045565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49" y="116632"/>
            <a:ext cx="9144000" cy="686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6512" y="-27384"/>
            <a:ext cx="6696744" cy="1152128"/>
          </a:xfrm>
        </p:spPr>
        <p:txBody>
          <a:bodyPr>
            <a:normAutofit/>
          </a:bodyPr>
          <a:lstStyle/>
          <a:p>
            <a:pPr algn="l"/>
            <a:r>
              <a:rPr lang="en-GB" sz="4000" dirty="0" smtClean="0"/>
              <a:t>2015/16 Financial Performance</a:t>
            </a:r>
            <a:endParaRPr lang="en-GB" sz="4000" i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84817917"/>
              </p:ext>
            </p:extLst>
          </p:nvPr>
        </p:nvGraphicFramePr>
        <p:xfrm>
          <a:off x="251520" y="908720"/>
          <a:ext cx="6465372" cy="57354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5561"/>
                <a:gridCol w="104941"/>
                <a:gridCol w="2586478"/>
                <a:gridCol w="1800200"/>
                <a:gridCol w="1728192"/>
              </a:tblGrid>
              <a:tr h="139681"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t"/>
                      <a:endParaRPr lang="en-GB" sz="12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2015/16</a:t>
                      </a:r>
                      <a:endParaRPr lang="en-GB" sz="12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2014/15</a:t>
                      </a:r>
                      <a:endParaRPr lang="en-GB" sz="12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</a:tr>
              <a:tr h="139681"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t"/>
                      <a:endParaRPr lang="en-GB" sz="12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endParaRPr lang="en-GB" sz="12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endParaRPr lang="en-GB" sz="12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</a:tr>
              <a:tr h="139681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REVENUE</a:t>
                      </a:r>
                      <a:endParaRPr lang="en-GB" sz="12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186 696 270 </a:t>
                      </a:r>
                      <a:endParaRPr lang="en-GB" sz="12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126 379 483 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139681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Revenue from Non-Exchange Transactions</a:t>
                      </a:r>
                      <a:endParaRPr lang="en-GB" sz="12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165 757 281 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108 904 320 </a:t>
                      </a:r>
                      <a:endParaRPr lang="en-GB" sz="12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139681">
                <a:tc>
                  <a:txBody>
                    <a:bodyPr/>
                    <a:lstStyle/>
                    <a:p>
                      <a:pPr algn="l" fontAlgn="ctr"/>
                      <a:endParaRPr lang="en-GB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1644" marR="0" marT="0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Grants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160 849 220 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105 644 945 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132697"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Management Fees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1 731 009 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1 097 642 </a:t>
                      </a:r>
                      <a:endParaRPr lang="en-GB" sz="12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132697"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Administration Fees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3 073 509 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2 062 332 </a:t>
                      </a:r>
                      <a:endParaRPr lang="en-GB" sz="12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139681"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Donations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103 281 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 </a:t>
                      </a:r>
                      <a:endParaRPr lang="en-GB" sz="12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139681"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Penalties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262 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99 400 </a:t>
                      </a:r>
                      <a:endParaRPr lang="en-GB" sz="12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139681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Revenue from Exchange Transactions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20 938 989 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17 475 163 </a:t>
                      </a:r>
                      <a:endParaRPr lang="en-GB" sz="12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139681"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Interest income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1 764 874 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1 036 061 </a:t>
                      </a:r>
                      <a:endParaRPr lang="en-GB" sz="12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139681"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Park revenue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18 521 610 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15 843 871 </a:t>
                      </a:r>
                      <a:endParaRPr lang="en-GB" sz="12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139681"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Other income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652 505 </a:t>
                      </a:r>
                      <a:endParaRPr lang="en-GB" sz="12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595 231 </a:t>
                      </a:r>
                      <a:endParaRPr lang="en-GB" sz="12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139681"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GB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GB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139681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EXPENDITURE</a:t>
                      </a:r>
                      <a:endParaRPr lang="en-GB" sz="12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124 299 422 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116 065 217 </a:t>
                      </a:r>
                      <a:endParaRPr lang="en-GB" sz="12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139681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Co-management agreement payments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1 307 471 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1 136 685 </a:t>
                      </a:r>
                      <a:endParaRPr lang="en-GB" sz="12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139681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Project costs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37 778 894 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32 166 883 </a:t>
                      </a:r>
                      <a:endParaRPr lang="en-GB" sz="12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139681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Personnel costs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9 697 003 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10 554 585 </a:t>
                      </a:r>
                      <a:endParaRPr lang="en-GB" sz="12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139681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Depreciation: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2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431968">
                <a:tc>
                  <a:txBody>
                    <a:bodyPr/>
                    <a:lstStyle/>
                    <a:p>
                      <a:pPr algn="l" fontAlgn="ctr"/>
                      <a:endParaRPr lang="en-GB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property, plant &amp; equipment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18 389 182 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18 276 390 </a:t>
                      </a:r>
                      <a:endParaRPr lang="en-GB" sz="12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139681">
                <a:tc>
                  <a:txBody>
                    <a:bodyPr/>
                    <a:lstStyle/>
                    <a:p>
                      <a:pPr algn="l" fontAlgn="ctr"/>
                      <a:endParaRPr lang="en-GB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intangible assets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19 945 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1 511 </a:t>
                      </a:r>
                      <a:endParaRPr lang="en-GB" sz="12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139681">
                <a:tc>
                  <a:txBody>
                    <a:bodyPr/>
                    <a:lstStyle/>
                    <a:p>
                      <a:pPr algn="l" fontAlgn="ctr"/>
                      <a:endParaRPr lang="en-GB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investment property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4 484 005 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4 444 791 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139681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Professional fees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7 485 872 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5 739 723 </a:t>
                      </a:r>
                      <a:endParaRPr lang="en-GB" sz="12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139681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Bad debts written off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 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70 205 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139681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ZA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Loss on disposal of fixed assets:</a:t>
                      </a:r>
                      <a:endParaRPr lang="en-ZA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2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139681"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property, plant &amp; equipment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9 876 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2 940 355 </a:t>
                      </a:r>
                      <a:endParaRPr lang="en-GB" sz="12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139681"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intangible assets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 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139681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Other operating expenses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45 127 131 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40 734 082 </a:t>
                      </a:r>
                      <a:endParaRPr lang="en-GB" sz="12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139681">
                <a:tc>
                  <a:txBody>
                    <a:bodyPr/>
                    <a:lstStyle/>
                    <a:p>
                      <a:pPr algn="l" fontAlgn="ctr"/>
                      <a:endParaRPr lang="en-GB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GB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GB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en-GB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en-GB" sz="12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139681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SURPLUS FOR YEAR</a:t>
                      </a:r>
                      <a:endParaRPr lang="en-GB" sz="12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62 396 848 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10 314 266 </a:t>
                      </a:r>
                      <a:endParaRPr lang="en-GB" sz="12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052751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1113"/>
            <a:ext cx="9144000" cy="686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202309"/>
            <a:ext cx="8784976" cy="1938659"/>
          </a:xfrm>
        </p:spPr>
        <p:txBody>
          <a:bodyPr>
            <a:normAutofit/>
          </a:bodyPr>
          <a:lstStyle/>
          <a:p>
            <a:pPr algn="l"/>
            <a:r>
              <a:rPr lang="en-GB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Vision: to create </a:t>
            </a:r>
            <a:r>
              <a:rPr lang="en-GB" sz="2800" i="1" dirty="0">
                <a:latin typeface="Arial" panose="020B0604020202020204" pitchFamily="34" charset="0"/>
                <a:cs typeface="Arial" panose="020B0604020202020204" pitchFamily="34" charset="0"/>
              </a:rPr>
              <a:t>Africa’s greatest conservation-based tourism </a:t>
            </a:r>
            <a:r>
              <a:rPr lang="en-GB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destination </a:t>
            </a:r>
            <a:r>
              <a:rPr lang="en-GB" sz="2800" i="1" dirty="0">
                <a:latin typeface="Arial" panose="020B0604020202020204" pitchFamily="34" charset="0"/>
                <a:cs typeface="Arial" panose="020B0604020202020204" pitchFamily="34" charset="0"/>
              </a:rPr>
              <a:t>driven by community empowerment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79512" y="3212976"/>
            <a:ext cx="8784976" cy="31683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en-GB" sz="11200" i="1" dirty="0">
                <a:latin typeface="Arial" panose="020B0604020202020204" pitchFamily="34" charset="0"/>
                <a:cs typeface="Arial" panose="020B0604020202020204" pitchFamily="34" charset="0"/>
              </a:rPr>
              <a:t>Mission: </a:t>
            </a:r>
            <a:r>
              <a:rPr lang="en-US" sz="11200" i="1" dirty="0">
                <a:latin typeface="Arial" panose="020B0604020202020204" pitchFamily="34" charset="0"/>
                <a:cs typeface="Arial" panose="020B0604020202020204" pitchFamily="34" charset="0"/>
              </a:rPr>
              <a:t>To protect, conserve and present the Wetland Park and its World Heritage Values </a:t>
            </a:r>
            <a:r>
              <a:rPr lang="en-US" sz="1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sz="11200" i="1" dirty="0">
                <a:latin typeface="Arial" panose="020B0604020202020204" pitchFamily="34" charset="0"/>
                <a:cs typeface="Arial" panose="020B0604020202020204" pitchFamily="34" charset="0"/>
              </a:rPr>
              <a:t>current and future generations in line with the standards laid down by UNESCO </a:t>
            </a:r>
            <a:r>
              <a:rPr lang="en-US" sz="1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11200" i="1" dirty="0">
                <a:latin typeface="Arial" panose="020B0604020202020204" pitchFamily="34" charset="0"/>
                <a:cs typeface="Arial" panose="020B0604020202020204" pitchFamily="34" charset="0"/>
              </a:rPr>
              <a:t>the World Heritage Act, and to deliver benefits to communities living in and adjacent </a:t>
            </a:r>
            <a:r>
              <a:rPr lang="en-US" sz="1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11200" i="1" dirty="0">
                <a:latin typeface="Arial" panose="020B0604020202020204" pitchFamily="34" charset="0"/>
                <a:cs typeface="Arial" panose="020B0604020202020204" pitchFamily="34" charset="0"/>
              </a:rPr>
              <a:t>the Park by facilitating optimal tourism and related </a:t>
            </a:r>
            <a:r>
              <a:rPr lang="en-US" sz="1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  <a:endParaRPr lang="en-US" sz="112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GB" sz="4000" i="1" dirty="0"/>
          </a:p>
        </p:txBody>
      </p:sp>
    </p:spTree>
    <p:extLst>
      <p:ext uri="{BB962C8B-B14F-4D97-AF65-F5344CB8AC3E}">
        <p14:creationId xmlns:p14="http://schemas.microsoft.com/office/powerpoint/2010/main" xmlns="" val="1097682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49" y="116632"/>
            <a:ext cx="9144000" cy="686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6512" y="-27384"/>
            <a:ext cx="6696744" cy="1152128"/>
          </a:xfrm>
        </p:spPr>
        <p:txBody>
          <a:bodyPr>
            <a:normAutofit fontScale="90000"/>
          </a:bodyPr>
          <a:lstStyle/>
          <a:p>
            <a:pPr algn="l"/>
            <a:r>
              <a:rPr lang="en-GB" sz="4000" dirty="0" smtClean="0"/>
              <a:t>2016/17 Q1 Financial Performance</a:t>
            </a:r>
            <a:endParaRPr lang="en-GB" sz="4000" i="1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63479793"/>
              </p:ext>
            </p:extLst>
          </p:nvPr>
        </p:nvGraphicFramePr>
        <p:xfrm>
          <a:off x="107504" y="990868"/>
          <a:ext cx="5688632" cy="51206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8032"/>
                <a:gridCol w="1800199"/>
                <a:gridCol w="173939"/>
                <a:gridCol w="580996"/>
                <a:gridCol w="37154"/>
                <a:gridCol w="936104"/>
                <a:gridCol w="936104"/>
                <a:gridCol w="200569"/>
                <a:gridCol w="735535"/>
              </a:tblGrid>
              <a:tr h="137605">
                <a:tc gridSpan="3"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effectLst/>
                        <a:latin typeface="Arial Narrow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effectLst/>
                        <a:latin typeface="Arial Narrow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effectLst/>
                        <a:latin typeface="Arial Narrow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effectLst/>
                        <a:latin typeface="Arial Narrow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effectLst/>
                        <a:latin typeface="Arial Narrow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effectLst/>
                        <a:latin typeface="Arial Narrow"/>
                      </a:endParaRPr>
                    </a:p>
                  </a:txBody>
                  <a:tcPr marL="0" marR="0" marT="0" marB="0" anchor="b"/>
                </a:tc>
              </a:tr>
              <a:tr h="137605">
                <a:tc gridSpan="3"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Mar-16</a:t>
                      </a:r>
                      <a:endParaRPr lang="en-GB" sz="12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May-16</a:t>
                      </a:r>
                      <a:endParaRPr lang="en-GB" sz="12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Jun-16</a:t>
                      </a:r>
                      <a:endParaRPr lang="en-GB" sz="12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37605">
                <a:tc gridSpan="3"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Actual</a:t>
                      </a:r>
                      <a:endParaRPr lang="en-GB" sz="12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Actual</a:t>
                      </a:r>
                      <a:endParaRPr lang="en-GB" sz="12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Actual</a:t>
                      </a:r>
                      <a:endParaRPr lang="en-GB" sz="12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GB" sz="12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145249"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Working capital:</a:t>
                      </a:r>
                      <a:endParaRPr lang="en-GB" sz="12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137605"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Current assets</a:t>
                      </a:r>
                      <a:endParaRPr lang="en-GB" sz="12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3"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303.3 m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261.7 m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236.4 m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en-GB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137605"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bank &amp; cash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3">
                  <a:txBody>
                    <a:bodyPr/>
                    <a:lstStyle/>
                    <a:p>
                      <a:endParaRPr lang="en-GB"/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300.7 m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260.1 m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234.7 m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en-GB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137605"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other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3">
                  <a:txBody>
                    <a:bodyPr/>
                    <a:lstStyle/>
                    <a:p>
                      <a:endParaRPr lang="en-GB"/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2.7 m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1.7 m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1.7 m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en-GB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145249"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Current liabilities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278.6 m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237.1 m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211.3 m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en-GB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137605"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deferred grants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215.2 m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194.9 m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173.9 m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en-GB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137605"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other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63.4 m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42.2 m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37.4 m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en-GB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145249"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Net current assets/(liabilities)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24.8 m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24.6 m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25.1 m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en-GB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137605"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Current ratio</a:t>
                      </a:r>
                      <a:endParaRPr lang="en-GB" sz="1200" b="0" i="1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GB" sz="1200" b="0" i="1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1.09 </a:t>
                      </a:r>
                      <a:endParaRPr lang="en-GB" sz="1200" b="0" i="1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1.10 </a:t>
                      </a:r>
                      <a:endParaRPr lang="en-GB" sz="1200" b="0" i="1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1.12 </a:t>
                      </a:r>
                      <a:endParaRPr lang="en-GB" sz="1200" b="0" i="1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en-GB" sz="1200" b="0" i="1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137605"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3">
                  <a:txBody>
                    <a:bodyPr/>
                    <a:lstStyle/>
                    <a:p>
                      <a:endParaRPr lang="en-GB"/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137605"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Non-current assets:</a:t>
                      </a:r>
                      <a:endParaRPr lang="en-GB" sz="12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137605"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Property, plant &amp; equipment</a:t>
                      </a:r>
                      <a:endParaRPr lang="en-GB" sz="12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332.4 m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331.7 m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330.2 m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en-GB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137605"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Investment property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86.9 m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86.1 m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85.7 m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en-GB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145249"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Other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0.1 m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0.1 m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0.1 m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en-GB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145249"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3">
                  <a:txBody>
                    <a:bodyPr/>
                    <a:lstStyle/>
                    <a:p>
                      <a:endParaRPr lang="en-GB"/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419.4 m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417.9 m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416.0 m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en-GB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137605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Capital:</a:t>
                      </a:r>
                      <a:endParaRPr lang="en-GB" sz="12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137605"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ZA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Value of assets taken over</a:t>
                      </a:r>
                      <a:endParaRPr lang="en-ZA" sz="12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ZA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265.7 m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265.7 m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265.7 m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en-GB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145249"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Accumulated profits/(losses)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178.4 m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176.8 m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175.4 m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en-GB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145249"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3">
                  <a:txBody>
                    <a:bodyPr/>
                    <a:lstStyle/>
                    <a:p>
                      <a:endParaRPr lang="en-GB"/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444.2 m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442.5 m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441.1 m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en-GB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137605"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Debt ratio</a:t>
                      </a:r>
                      <a:endParaRPr lang="en-GB" sz="1200" b="0" i="1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GB" sz="1200" b="0" i="1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14.3 %</a:t>
                      </a:r>
                      <a:endParaRPr lang="en-GB" sz="1200" b="0" i="1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9.5 %</a:t>
                      </a:r>
                      <a:endParaRPr lang="en-GB" sz="1200" b="0" i="1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8.5 %</a:t>
                      </a:r>
                      <a:endParaRPr lang="en-GB" sz="1200" b="0" i="1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en-GB" sz="1200" b="0" i="1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137605"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3">
                  <a:txBody>
                    <a:bodyPr/>
                    <a:lstStyle/>
                    <a:p>
                      <a:endParaRPr lang="en-GB"/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780053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49" y="116632"/>
            <a:ext cx="9144000" cy="686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6512" y="260648"/>
            <a:ext cx="6696744" cy="1152128"/>
          </a:xfrm>
        </p:spPr>
        <p:txBody>
          <a:bodyPr>
            <a:normAutofit fontScale="90000"/>
          </a:bodyPr>
          <a:lstStyle/>
          <a:p>
            <a:pPr algn="l"/>
            <a:r>
              <a:rPr lang="en-GB" sz="4000" dirty="0" smtClean="0"/>
              <a:t>2016/17 Q1 Financial Performance</a:t>
            </a:r>
            <a:endParaRPr lang="en-GB" sz="4000" i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19117787"/>
              </p:ext>
            </p:extLst>
          </p:nvPr>
        </p:nvGraphicFramePr>
        <p:xfrm>
          <a:off x="251520" y="1802859"/>
          <a:ext cx="6696744" cy="40024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7583"/>
                <a:gridCol w="727221"/>
                <a:gridCol w="441340"/>
                <a:gridCol w="576064"/>
                <a:gridCol w="720080"/>
                <a:gridCol w="792088"/>
                <a:gridCol w="792088"/>
                <a:gridCol w="792088"/>
                <a:gridCol w="864096"/>
                <a:gridCol w="864096"/>
              </a:tblGrid>
              <a:tr h="171450"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Month</a:t>
                      </a:r>
                      <a:endParaRPr lang="en-GB" sz="12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Months to date</a:t>
                      </a:r>
                      <a:endParaRPr lang="en-GB" sz="12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71450"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Jun-15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Jun-16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Budget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 Jun-15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 Jun-16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Budget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71450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Operating results:</a:t>
                      </a:r>
                      <a:endParaRPr lang="en-GB" sz="12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80975"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Income</a:t>
                      </a:r>
                      <a:endParaRPr lang="en-GB" sz="12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5.3 m</a:t>
                      </a:r>
                      <a:endParaRPr lang="en-GB" sz="12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4.6 m</a:t>
                      </a:r>
                      <a:endParaRPr lang="en-GB" sz="12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8.7 m</a:t>
                      </a:r>
                      <a:endParaRPr lang="en-GB" sz="12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5.3 m</a:t>
                      </a:r>
                      <a:endParaRPr lang="en-GB" sz="12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15.8 m</a:t>
                      </a:r>
                      <a:endParaRPr lang="en-GB" sz="12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26.2 m</a:t>
                      </a:r>
                      <a:endParaRPr lang="en-GB" sz="12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71450"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grants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2.1 m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2.2 m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2.2 m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2.1 m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6.7 m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6.7 m</a:t>
                      </a:r>
                      <a:endParaRPr lang="en-GB" sz="12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71450"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Park revenue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2.0 m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0.9 m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1.4 m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1.9 m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3.4 m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4.3 m</a:t>
                      </a:r>
                      <a:endParaRPr lang="en-GB" sz="12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71450"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projects net profit/(loss)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0.5 m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0.6 m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3.8 m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0.5 m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3.9 m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11.3 m</a:t>
                      </a:r>
                      <a:endParaRPr lang="en-GB" sz="12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80975"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other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0.7 m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0.9 m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1.3 m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0.7 m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1.9 m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4.0 m</a:t>
                      </a:r>
                      <a:endParaRPr lang="en-GB" sz="12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71450"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Expenditure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4.7 m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6.0 m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6.5 m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4.7 m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18.8 m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19.5 m</a:t>
                      </a:r>
                      <a:endParaRPr lang="en-GB" sz="12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71450"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depreciation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1.9 m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1.9 m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2.4 m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1.9 m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5.7 m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7.3 m</a:t>
                      </a:r>
                      <a:endParaRPr lang="en-GB" sz="12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71450"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maintenance &amp; repairs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1.2 m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0.7 m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0.9 m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1.2 m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3.0 m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2.7 m</a:t>
                      </a:r>
                      <a:endParaRPr lang="en-GB" sz="12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71450"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personnel costs (net)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0.5 m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0.4 m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0.5 m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0.5 m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2.4 m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1.4 m</a:t>
                      </a:r>
                      <a:endParaRPr lang="en-GB" sz="12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71450"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professional fees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R(0.0)m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0.9 m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0.6 m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R(0.0)m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2.8 m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1.8 m</a:t>
                      </a:r>
                      <a:endParaRPr lang="en-GB" sz="12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71450"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other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1.1 m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2.1 m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2.1 m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1.0 m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4.9 m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6.3 m</a:t>
                      </a:r>
                      <a:endParaRPr lang="en-GB" sz="12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80975"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Net profit/(loss)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0.7 m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R(1.4)m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2.2 m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0.6 m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R(3.0)m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6.7 m</a:t>
                      </a:r>
                      <a:endParaRPr lang="en-GB" sz="12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71450"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Grants to total income</a:t>
                      </a:r>
                      <a:endParaRPr lang="en-GB" sz="1200" b="0" i="1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40.1 %</a:t>
                      </a:r>
                      <a:endParaRPr lang="en-GB" sz="1200" b="0" i="1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48.6 %</a:t>
                      </a:r>
                      <a:endParaRPr lang="en-GB" sz="1200" b="0" i="1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25.6 %</a:t>
                      </a:r>
                      <a:endParaRPr lang="en-GB" sz="1200" b="0" i="1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40.8 %</a:t>
                      </a:r>
                      <a:endParaRPr lang="en-GB" sz="1200" b="0" i="1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42.4 %</a:t>
                      </a:r>
                      <a:endParaRPr lang="en-GB" sz="1200" b="0" i="1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25.6 %</a:t>
                      </a:r>
                      <a:endParaRPr lang="en-GB" sz="1200" b="0" i="1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71450"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Profit to revenue</a:t>
                      </a:r>
                      <a:endParaRPr lang="en-GB" sz="1200" b="0" i="1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13.0 %</a:t>
                      </a:r>
                      <a:endParaRPr lang="en-GB" sz="1200" b="0" i="1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(29.4)%</a:t>
                      </a:r>
                      <a:endParaRPr lang="en-GB" sz="1200" b="0" i="1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25.6 %</a:t>
                      </a:r>
                      <a:endParaRPr lang="en-GB" sz="1200" b="0" i="1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11.5 %</a:t>
                      </a:r>
                      <a:endParaRPr lang="en-GB" sz="1200" b="0" i="1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(19.0)%</a:t>
                      </a:r>
                      <a:endParaRPr lang="en-GB" sz="1200" b="0" i="1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25.6 %</a:t>
                      </a:r>
                      <a:endParaRPr lang="en-GB" sz="1200" b="0" i="1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911849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476673"/>
            <a:ext cx="6858000" cy="936103"/>
          </a:xfrm>
        </p:spPr>
        <p:txBody>
          <a:bodyPr>
            <a:normAutofit fontScale="90000"/>
          </a:bodyPr>
          <a:lstStyle/>
          <a:p>
            <a:r>
              <a:rPr lang="en-ZA" b="1" dirty="0" smtClean="0"/>
              <a:t>STAFF DEMOGRAPHICS</a:t>
            </a:r>
            <a:br>
              <a:rPr lang="en-ZA" b="1" dirty="0" smtClean="0"/>
            </a:br>
            <a:r>
              <a:rPr lang="en-ZA" b="1" dirty="0" smtClean="0"/>
              <a:t>Qu4 (15/16) &amp; Qu1 (16/17)</a:t>
            </a:r>
            <a:br>
              <a:rPr lang="en-ZA" b="1" dirty="0" smtClean="0"/>
            </a:br>
            <a:endParaRPr lang="en-ZA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ZA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54975604"/>
              </p:ext>
            </p:extLst>
          </p:nvPr>
        </p:nvGraphicFramePr>
        <p:xfrm>
          <a:off x="305527" y="1664216"/>
          <a:ext cx="8298413" cy="4717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0054"/>
                <a:gridCol w="833753"/>
                <a:gridCol w="1458162"/>
                <a:gridCol w="1296144"/>
                <a:gridCol w="1350150"/>
                <a:gridCol w="1350150"/>
              </a:tblGrid>
              <a:tr h="432048"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ZA" dirty="0"/>
                    </a:p>
                  </a:txBody>
                  <a:tcPr marL="68580" marR="6858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BASELINE:</a:t>
                      </a:r>
                      <a:endParaRPr lang="en-ZA" dirty="0"/>
                    </a:p>
                  </a:txBody>
                  <a:tcPr marL="68580" marR="6858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TARGET:</a:t>
                      </a:r>
                      <a:endParaRPr lang="en-ZA" dirty="0"/>
                    </a:p>
                  </a:txBody>
                  <a:tcPr marL="68580" marR="6858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QUARTER 2</a:t>
                      </a:r>
                      <a:endParaRPr lang="en-ZA" dirty="0"/>
                    </a:p>
                  </a:txBody>
                  <a:tcPr marL="68580" marR="6858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QUARTER</a:t>
                      </a:r>
                      <a:r>
                        <a:rPr lang="en-ZA" baseline="0" dirty="0" smtClean="0"/>
                        <a:t> 3</a:t>
                      </a:r>
                      <a:endParaRPr lang="en-ZA" dirty="0"/>
                    </a:p>
                  </a:txBody>
                  <a:tcPr marL="68580" marR="6858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 rowSpan="2">
                  <a:txBody>
                    <a:bodyPr/>
                    <a:lstStyle/>
                    <a:p>
                      <a:r>
                        <a:rPr lang="en-ZA" dirty="0" smtClean="0"/>
                        <a:t>AFRICAN</a:t>
                      </a:r>
                      <a:endParaRPr lang="en-ZA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Male</a:t>
                      </a:r>
                      <a:endParaRPr lang="en-ZA" dirty="0"/>
                    </a:p>
                  </a:txBody>
                  <a:tcPr marL="68580" marR="6858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9</a:t>
                      </a:r>
                      <a:endParaRPr lang="en-ZA" dirty="0"/>
                    </a:p>
                  </a:txBody>
                  <a:tcPr marL="68580" marR="6858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-</a:t>
                      </a:r>
                      <a:endParaRPr lang="en-ZA" dirty="0"/>
                    </a:p>
                  </a:txBody>
                  <a:tcPr marL="68580" marR="6858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15</a:t>
                      </a:r>
                      <a:endParaRPr lang="en-ZA" dirty="0"/>
                    </a:p>
                  </a:txBody>
                  <a:tcPr marL="68580" marR="6858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15</a:t>
                      </a:r>
                      <a:endParaRPr lang="en-ZA" dirty="0"/>
                    </a:p>
                  </a:txBody>
                  <a:tcPr marL="68580" marR="6858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54320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Female</a:t>
                      </a:r>
                      <a:endParaRPr lang="en-ZA" dirty="0"/>
                    </a:p>
                  </a:txBody>
                  <a:tcPr marL="68580" marR="6858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11           </a:t>
                      </a:r>
                      <a:endParaRPr lang="en-ZA" dirty="0"/>
                    </a:p>
                  </a:txBody>
                  <a:tcPr marL="68580" marR="6858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-</a:t>
                      </a:r>
                      <a:endParaRPr lang="en-ZA" dirty="0"/>
                    </a:p>
                  </a:txBody>
                  <a:tcPr marL="68580" marR="6858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15</a:t>
                      </a:r>
                      <a:endParaRPr lang="en-ZA" dirty="0"/>
                    </a:p>
                  </a:txBody>
                  <a:tcPr marL="68580" marR="6858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15</a:t>
                      </a:r>
                      <a:endParaRPr lang="en-ZA" dirty="0"/>
                    </a:p>
                  </a:txBody>
                  <a:tcPr marL="68580" marR="6858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48600">
                <a:tc rowSpan="2">
                  <a:txBody>
                    <a:bodyPr/>
                    <a:lstStyle/>
                    <a:p>
                      <a:r>
                        <a:rPr lang="en-ZA" dirty="0" smtClean="0"/>
                        <a:t>WHITE</a:t>
                      </a:r>
                      <a:endParaRPr lang="en-ZA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Male</a:t>
                      </a:r>
                      <a:endParaRPr lang="en-ZA" dirty="0"/>
                    </a:p>
                  </a:txBody>
                  <a:tcPr marL="68580" marR="6858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3</a:t>
                      </a:r>
                      <a:endParaRPr lang="en-ZA" dirty="0"/>
                    </a:p>
                  </a:txBody>
                  <a:tcPr marL="68580" marR="6858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-</a:t>
                      </a:r>
                      <a:endParaRPr lang="en-ZA" dirty="0"/>
                    </a:p>
                  </a:txBody>
                  <a:tcPr marL="68580" marR="6858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3</a:t>
                      </a:r>
                      <a:endParaRPr lang="en-ZA" dirty="0"/>
                    </a:p>
                  </a:txBody>
                  <a:tcPr marL="68580" marR="6858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3</a:t>
                      </a:r>
                      <a:endParaRPr lang="en-ZA" dirty="0"/>
                    </a:p>
                  </a:txBody>
                  <a:tcPr marL="68580" marR="6858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42880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Female</a:t>
                      </a:r>
                      <a:endParaRPr lang="en-ZA" dirty="0"/>
                    </a:p>
                  </a:txBody>
                  <a:tcPr marL="68580" marR="6858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6           </a:t>
                      </a:r>
                      <a:endParaRPr lang="en-ZA" dirty="0"/>
                    </a:p>
                  </a:txBody>
                  <a:tcPr marL="68580" marR="6858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-</a:t>
                      </a:r>
                      <a:endParaRPr lang="en-ZA" dirty="0"/>
                    </a:p>
                  </a:txBody>
                  <a:tcPr marL="68580" marR="6858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6</a:t>
                      </a:r>
                      <a:endParaRPr lang="en-ZA" dirty="0"/>
                    </a:p>
                  </a:txBody>
                  <a:tcPr marL="68580" marR="6858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6</a:t>
                      </a:r>
                      <a:endParaRPr lang="en-ZA" dirty="0"/>
                    </a:p>
                  </a:txBody>
                  <a:tcPr marL="68580" marR="6858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09168">
                <a:tc rowSpan="2">
                  <a:txBody>
                    <a:bodyPr/>
                    <a:lstStyle/>
                    <a:p>
                      <a:r>
                        <a:rPr lang="en-ZA" dirty="0" smtClean="0"/>
                        <a:t>INDIAN</a:t>
                      </a:r>
                      <a:endParaRPr lang="en-ZA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Male</a:t>
                      </a:r>
                      <a:endParaRPr lang="en-ZA" dirty="0"/>
                    </a:p>
                  </a:txBody>
                  <a:tcPr marL="68580" marR="6858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0</a:t>
                      </a:r>
                      <a:endParaRPr lang="en-ZA" dirty="0"/>
                    </a:p>
                  </a:txBody>
                  <a:tcPr marL="68580" marR="6858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-</a:t>
                      </a:r>
                      <a:endParaRPr lang="en-ZA" dirty="0"/>
                    </a:p>
                  </a:txBody>
                  <a:tcPr marL="68580" marR="6858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0</a:t>
                      </a:r>
                      <a:endParaRPr lang="en-ZA" dirty="0"/>
                    </a:p>
                  </a:txBody>
                  <a:tcPr marL="68580" marR="6858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0</a:t>
                      </a:r>
                      <a:endParaRPr lang="en-ZA" dirty="0"/>
                    </a:p>
                  </a:txBody>
                  <a:tcPr marL="68580" marR="6858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60040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Female</a:t>
                      </a:r>
                      <a:endParaRPr lang="en-ZA" dirty="0"/>
                    </a:p>
                  </a:txBody>
                  <a:tcPr marL="68580" marR="6858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3</a:t>
                      </a:r>
                      <a:endParaRPr lang="en-ZA" dirty="0"/>
                    </a:p>
                  </a:txBody>
                  <a:tcPr marL="68580" marR="6858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-</a:t>
                      </a:r>
                      <a:endParaRPr lang="en-ZA" dirty="0"/>
                    </a:p>
                  </a:txBody>
                  <a:tcPr marL="68580" marR="6858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3</a:t>
                      </a:r>
                      <a:endParaRPr lang="en-ZA" dirty="0"/>
                    </a:p>
                  </a:txBody>
                  <a:tcPr marL="68580" marR="6858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3</a:t>
                      </a:r>
                      <a:endParaRPr lang="en-ZA" dirty="0"/>
                    </a:p>
                  </a:txBody>
                  <a:tcPr marL="68580" marR="6858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26328">
                <a:tc rowSpan="2">
                  <a:txBody>
                    <a:bodyPr/>
                    <a:lstStyle/>
                    <a:p>
                      <a:r>
                        <a:rPr lang="en-ZA" dirty="0" smtClean="0"/>
                        <a:t>COLORED</a:t>
                      </a:r>
                      <a:endParaRPr lang="en-ZA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Male</a:t>
                      </a:r>
                      <a:endParaRPr lang="en-ZA" dirty="0"/>
                    </a:p>
                  </a:txBody>
                  <a:tcPr marL="68580" marR="6858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0     </a:t>
                      </a:r>
                      <a:endParaRPr lang="en-ZA" dirty="0"/>
                    </a:p>
                  </a:txBody>
                  <a:tcPr marL="68580" marR="6858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-</a:t>
                      </a:r>
                      <a:endParaRPr lang="en-ZA" dirty="0"/>
                    </a:p>
                  </a:txBody>
                  <a:tcPr marL="68580" marR="6858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0</a:t>
                      </a:r>
                      <a:endParaRPr lang="en-ZA" dirty="0"/>
                    </a:p>
                  </a:txBody>
                  <a:tcPr marL="68580" marR="6858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0</a:t>
                      </a:r>
                      <a:endParaRPr lang="en-ZA" dirty="0"/>
                    </a:p>
                  </a:txBody>
                  <a:tcPr marL="68580" marR="6858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32048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Female</a:t>
                      </a:r>
                      <a:endParaRPr lang="en-ZA" dirty="0"/>
                    </a:p>
                  </a:txBody>
                  <a:tcPr marL="68580" marR="6858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0</a:t>
                      </a:r>
                      <a:endParaRPr lang="en-ZA" dirty="0"/>
                    </a:p>
                  </a:txBody>
                  <a:tcPr marL="68580" marR="6858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-</a:t>
                      </a:r>
                      <a:endParaRPr lang="en-ZA" dirty="0"/>
                    </a:p>
                  </a:txBody>
                  <a:tcPr marL="68580" marR="6858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0</a:t>
                      </a:r>
                      <a:endParaRPr lang="en-ZA" dirty="0"/>
                    </a:p>
                  </a:txBody>
                  <a:tcPr marL="68580" marR="6858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0</a:t>
                      </a:r>
                      <a:endParaRPr lang="en-ZA" dirty="0"/>
                    </a:p>
                  </a:txBody>
                  <a:tcPr marL="68580" marR="6858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904117">
                <a:tc>
                  <a:txBody>
                    <a:bodyPr/>
                    <a:lstStyle/>
                    <a:p>
                      <a:r>
                        <a:rPr lang="en-ZA" dirty="0" smtClean="0"/>
                        <a:t>% </a:t>
                      </a:r>
                      <a:r>
                        <a:rPr lang="en-ZA" baseline="0" dirty="0" smtClean="0"/>
                        <a:t> </a:t>
                      </a:r>
                      <a:r>
                        <a:rPr lang="en-ZA" dirty="0" smtClean="0"/>
                        <a:t>African</a:t>
                      </a:r>
                    </a:p>
                    <a:p>
                      <a:r>
                        <a:rPr lang="en-ZA" dirty="0" smtClean="0"/>
                        <a:t>%  Female</a:t>
                      </a:r>
                    </a:p>
                    <a:p>
                      <a:r>
                        <a:rPr lang="en-ZA" dirty="0" smtClean="0"/>
                        <a:t>%  </a:t>
                      </a:r>
                      <a:r>
                        <a:rPr lang="en-ZA" dirty="0" err="1" smtClean="0"/>
                        <a:t>Mngmt</a:t>
                      </a:r>
                      <a:r>
                        <a:rPr lang="en-ZA" dirty="0" smtClean="0"/>
                        <a:t> - Female </a:t>
                      </a:r>
                    </a:p>
                    <a:p>
                      <a:r>
                        <a:rPr lang="en-ZA" dirty="0" smtClean="0"/>
                        <a:t>%</a:t>
                      </a:r>
                      <a:r>
                        <a:rPr lang="en-ZA" baseline="0" dirty="0" smtClean="0"/>
                        <a:t> PWD</a:t>
                      </a:r>
                      <a:endParaRPr lang="en-ZA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ZA" dirty="0" smtClean="0"/>
                    </a:p>
                    <a:p>
                      <a:pPr algn="ctr"/>
                      <a:endParaRPr lang="en-ZA" dirty="0" smtClean="0"/>
                    </a:p>
                    <a:p>
                      <a:pPr algn="ctr"/>
                      <a:r>
                        <a:rPr lang="en-ZA" i="1" dirty="0" smtClean="0">
                          <a:solidFill>
                            <a:srgbClr val="FF0000"/>
                          </a:solidFill>
                        </a:rPr>
                        <a:t>46%bl</a:t>
                      </a:r>
                      <a:endParaRPr lang="en-ZA" i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63%</a:t>
                      </a:r>
                    </a:p>
                    <a:p>
                      <a:pPr algn="ctr"/>
                      <a:r>
                        <a:rPr lang="en-ZA" dirty="0" smtClean="0"/>
                        <a:t>63%</a:t>
                      </a:r>
                    </a:p>
                    <a:p>
                      <a:pPr algn="ctr"/>
                      <a:r>
                        <a:rPr lang="en-ZA" dirty="0" smtClean="0"/>
                        <a:t>60%</a:t>
                      </a:r>
                    </a:p>
                    <a:p>
                      <a:pPr algn="ctr"/>
                      <a:r>
                        <a:rPr lang="en-ZA" dirty="0" smtClean="0"/>
                        <a:t>0%</a:t>
                      </a:r>
                      <a:endParaRPr lang="en-ZA" dirty="0"/>
                    </a:p>
                  </a:txBody>
                  <a:tcPr marL="68580" marR="6858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65%</a:t>
                      </a:r>
                    </a:p>
                    <a:p>
                      <a:pPr algn="ctr"/>
                      <a:r>
                        <a:rPr lang="en-ZA" dirty="0" smtClean="0"/>
                        <a:t>51%</a:t>
                      </a:r>
                    </a:p>
                    <a:p>
                      <a:pPr algn="ctr"/>
                      <a:r>
                        <a:rPr lang="en-ZA" dirty="0" smtClean="0"/>
                        <a:t>55%</a:t>
                      </a:r>
                    </a:p>
                    <a:p>
                      <a:pPr algn="ctr"/>
                      <a:r>
                        <a:rPr lang="en-ZA" dirty="0" smtClean="0"/>
                        <a:t>2%</a:t>
                      </a:r>
                      <a:endParaRPr lang="en-ZA" dirty="0"/>
                    </a:p>
                  </a:txBody>
                  <a:tcPr marL="68580" marR="6858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71%</a:t>
                      </a:r>
                    </a:p>
                    <a:p>
                      <a:pPr algn="ctr"/>
                      <a:r>
                        <a:rPr lang="en-ZA" dirty="0" smtClean="0"/>
                        <a:t>57%</a:t>
                      </a:r>
                    </a:p>
                    <a:p>
                      <a:pPr algn="ctr"/>
                      <a:r>
                        <a:rPr lang="en-ZA" dirty="0" smtClean="0"/>
                        <a:t>59%</a:t>
                      </a:r>
                    </a:p>
                    <a:p>
                      <a:pPr algn="ctr"/>
                      <a:r>
                        <a:rPr lang="en-ZA" dirty="0" smtClean="0"/>
                        <a:t>2%</a:t>
                      </a:r>
                      <a:endParaRPr lang="en-ZA" dirty="0"/>
                    </a:p>
                  </a:txBody>
                  <a:tcPr marL="68580" marR="6858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71%</a:t>
                      </a:r>
                    </a:p>
                    <a:p>
                      <a:pPr algn="ctr"/>
                      <a:r>
                        <a:rPr lang="en-ZA" dirty="0" smtClean="0"/>
                        <a:t>57%</a:t>
                      </a:r>
                    </a:p>
                    <a:p>
                      <a:pPr algn="ctr"/>
                      <a:r>
                        <a:rPr lang="en-ZA" dirty="0" smtClean="0"/>
                        <a:t>59%</a:t>
                      </a:r>
                    </a:p>
                    <a:p>
                      <a:pPr algn="ctr"/>
                      <a:r>
                        <a:rPr lang="en-ZA" dirty="0" smtClean="0"/>
                        <a:t>2%</a:t>
                      </a:r>
                      <a:endParaRPr lang="en-ZA" dirty="0"/>
                    </a:p>
                  </a:txBody>
                  <a:tcPr marL="68580" marR="6858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968492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 altLang="en-US" smtClean="0"/>
          </a:p>
        </p:txBody>
      </p:sp>
      <p:pic>
        <p:nvPicPr>
          <p:cNvPr id="4099" name="Picture 7" descr="launch pic 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95263" y="188913"/>
            <a:ext cx="8697912" cy="5822950"/>
          </a:xfrm>
          <a:noFill/>
        </p:spPr>
      </p:pic>
      <p:sp>
        <p:nvSpPr>
          <p:cNvPr id="4100" name="Text Box 10"/>
          <p:cNvSpPr txBox="1">
            <a:spLocks noChangeArrowheads="1"/>
          </p:cNvSpPr>
          <p:nvPr/>
        </p:nvSpPr>
        <p:spPr bwMode="auto">
          <a:xfrm>
            <a:off x="468313" y="6237288"/>
            <a:ext cx="79914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/>
              <a:t>SIYABONGA – THANK YOU</a:t>
            </a:r>
          </a:p>
        </p:txBody>
      </p:sp>
    </p:spTree>
    <p:extLst>
      <p:ext uri="{BB962C8B-B14F-4D97-AF65-F5344CB8AC3E}">
        <p14:creationId xmlns:p14="http://schemas.microsoft.com/office/powerpoint/2010/main" xmlns="" val="873391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1113"/>
            <a:ext cx="9144000" cy="686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784976" cy="1290587"/>
          </a:xfrm>
        </p:spPr>
        <p:txBody>
          <a:bodyPr>
            <a:normAutofit/>
          </a:bodyPr>
          <a:lstStyle/>
          <a:p>
            <a:pPr algn="l"/>
            <a:r>
              <a:rPr lang="en-GB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High-Level Structure</a:t>
            </a:r>
            <a:endParaRPr lang="en-GB" sz="2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-324544" y="1844824"/>
            <a:ext cx="9721080" cy="3816424"/>
            <a:chOff x="-324544" y="1844824"/>
            <a:chExt cx="9721080" cy="3816424"/>
          </a:xfrm>
        </p:grpSpPr>
        <p:grpSp>
          <p:nvGrpSpPr>
            <p:cNvPr id="6" name="Group 5"/>
            <p:cNvGrpSpPr/>
            <p:nvPr/>
          </p:nvGrpSpPr>
          <p:grpSpPr>
            <a:xfrm>
              <a:off x="2915816" y="1844824"/>
              <a:ext cx="3240360" cy="2017385"/>
              <a:chOff x="2915817" y="1844824"/>
              <a:chExt cx="3240360" cy="2017385"/>
            </a:xfrm>
          </p:grpSpPr>
          <p:sp>
            <p:nvSpPr>
              <p:cNvPr id="3" name="TextBox 2"/>
              <p:cNvSpPr txBox="1"/>
              <p:nvPr/>
            </p:nvSpPr>
            <p:spPr>
              <a:xfrm>
                <a:off x="3818320" y="1844824"/>
                <a:ext cx="1435355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200" dirty="0" smtClean="0"/>
                  <a:t>Minister</a:t>
                </a:r>
                <a:endParaRPr lang="en-GB" sz="2200" dirty="0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3818320" y="2638073"/>
                <a:ext cx="1435355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200" dirty="0" smtClean="0"/>
                  <a:t>Board</a:t>
                </a:r>
                <a:endParaRPr lang="en-GB" sz="2200" dirty="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915817" y="3431322"/>
                <a:ext cx="324036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200" dirty="0" smtClean="0"/>
                  <a:t>Chief Executive Officer</a:t>
                </a:r>
                <a:endParaRPr lang="en-GB" sz="2200" dirty="0"/>
              </a:p>
            </p:txBody>
          </p:sp>
        </p:grpSp>
        <p:grpSp>
          <p:nvGrpSpPr>
            <p:cNvPr id="5" name="Group 4"/>
            <p:cNvGrpSpPr/>
            <p:nvPr/>
          </p:nvGrpSpPr>
          <p:grpSpPr>
            <a:xfrm>
              <a:off x="-324544" y="4553252"/>
              <a:ext cx="9721080" cy="1107996"/>
              <a:chOff x="107504" y="4222249"/>
              <a:chExt cx="9721080" cy="1107996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107504" y="4222249"/>
                <a:ext cx="324036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200" dirty="0" smtClean="0"/>
                  <a:t>Park Operations </a:t>
                </a:r>
              </a:p>
              <a:p>
                <a:pPr algn="ctr"/>
                <a:r>
                  <a:rPr lang="en-GB" sz="2200" dirty="0" smtClean="0"/>
                  <a:t>Director</a:t>
                </a:r>
                <a:endParaRPr lang="en-GB" sz="2200" dirty="0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67744" y="4222249"/>
                <a:ext cx="324036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200" dirty="0" smtClean="0"/>
                  <a:t>Business</a:t>
                </a:r>
              </a:p>
              <a:p>
                <a:pPr algn="ctr"/>
                <a:r>
                  <a:rPr lang="en-GB" sz="2200" dirty="0" smtClean="0"/>
                  <a:t>Director</a:t>
                </a:r>
                <a:endParaRPr lang="en-GB" sz="2200" dirty="0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4427984" y="4222249"/>
                <a:ext cx="3240360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200" dirty="0" smtClean="0"/>
                  <a:t>Research, Policy &amp; Planning</a:t>
                </a:r>
              </a:p>
              <a:p>
                <a:pPr algn="ctr"/>
                <a:r>
                  <a:rPr lang="en-GB" sz="2200" dirty="0" smtClean="0"/>
                  <a:t>Senior Manager</a:t>
                </a:r>
                <a:endParaRPr lang="en-GB" sz="2200" dirty="0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6588224" y="4222249"/>
                <a:ext cx="324036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200" dirty="0" smtClean="0"/>
                  <a:t>CFO</a:t>
                </a:r>
                <a:endParaRPr lang="en-GB" sz="2200" dirty="0"/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>
              <a:off x="1115616" y="2275711"/>
              <a:ext cx="6660740" cy="2277541"/>
              <a:chOff x="1115616" y="2275711"/>
              <a:chExt cx="6660740" cy="2277541"/>
            </a:xfrm>
          </p:grpSpPr>
          <p:cxnSp>
            <p:nvCxnSpPr>
              <p:cNvPr id="14" name="Straight Arrow Connector 13"/>
              <p:cNvCxnSpPr>
                <a:stCxn id="3" idx="2"/>
                <a:endCxn id="7" idx="0"/>
              </p:cNvCxnSpPr>
              <p:nvPr/>
            </p:nvCxnSpPr>
            <p:spPr>
              <a:xfrm>
                <a:off x="4535997" y="2275711"/>
                <a:ext cx="0" cy="36236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/>
              <p:cNvCxnSpPr>
                <a:endCxn id="8" idx="0"/>
              </p:cNvCxnSpPr>
              <p:nvPr/>
            </p:nvCxnSpPr>
            <p:spPr>
              <a:xfrm>
                <a:off x="4535996" y="3068960"/>
                <a:ext cx="0" cy="36236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>
                <a:stCxn id="8" idx="2"/>
              </p:cNvCxnSpPr>
              <p:nvPr/>
            </p:nvCxnSpPr>
            <p:spPr>
              <a:xfrm>
                <a:off x="4535996" y="3862209"/>
                <a:ext cx="0" cy="50289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1115616" y="4365104"/>
                <a:ext cx="666074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/>
              <p:cNvCxnSpPr/>
              <p:nvPr/>
            </p:nvCxnSpPr>
            <p:spPr>
              <a:xfrm>
                <a:off x="1115616" y="4365104"/>
                <a:ext cx="0" cy="18814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/>
              <p:cNvCxnSpPr>
                <a:endCxn id="10" idx="0"/>
              </p:cNvCxnSpPr>
              <p:nvPr/>
            </p:nvCxnSpPr>
            <p:spPr>
              <a:xfrm>
                <a:off x="3455876" y="4365104"/>
                <a:ext cx="0" cy="18814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28"/>
              <p:cNvCxnSpPr>
                <a:endCxn id="11" idx="0"/>
              </p:cNvCxnSpPr>
              <p:nvPr/>
            </p:nvCxnSpPr>
            <p:spPr>
              <a:xfrm>
                <a:off x="5616116" y="4365104"/>
                <a:ext cx="0" cy="18814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/>
              <p:cNvCxnSpPr/>
              <p:nvPr/>
            </p:nvCxnSpPr>
            <p:spPr>
              <a:xfrm>
                <a:off x="7776356" y="4365104"/>
                <a:ext cx="0" cy="18814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xmlns="" val="1018909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1113"/>
            <a:ext cx="9144000" cy="686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8784976" cy="1152128"/>
          </a:xfrm>
        </p:spPr>
        <p:txBody>
          <a:bodyPr>
            <a:normAutofit fontScale="90000"/>
          </a:bodyPr>
          <a:lstStyle/>
          <a:p>
            <a:pPr algn="l"/>
            <a:r>
              <a:rPr lang="en-GB" sz="4000" dirty="0" smtClean="0"/>
              <a:t>Synopsis Fourth Quarter 2015/16</a:t>
            </a:r>
            <a:br>
              <a:rPr lang="en-GB" sz="4000" dirty="0" smtClean="0"/>
            </a:br>
            <a:r>
              <a:rPr lang="en-GB" sz="4000" dirty="0" smtClean="0"/>
              <a:t>Results</a:t>
            </a:r>
            <a:endParaRPr lang="en-GB" sz="4000" i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57165458"/>
              </p:ext>
            </p:extLst>
          </p:nvPr>
        </p:nvGraphicFramePr>
        <p:xfrm>
          <a:off x="395536" y="1628800"/>
          <a:ext cx="8208912" cy="4116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92288"/>
                <a:gridCol w="1152128"/>
                <a:gridCol w="1008112"/>
                <a:gridCol w="1152128"/>
                <a:gridCol w="1152128"/>
                <a:gridCol w="1152128"/>
              </a:tblGrid>
              <a:tr h="588000">
                <a:tc>
                  <a:txBody>
                    <a:bodyPr/>
                    <a:lstStyle/>
                    <a:p>
                      <a:pPr algn="ctr" fontAlgn="b"/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Key Performance Indicator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5880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Programme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Info not provided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6633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milestone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Off target 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Work in progress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 target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66FF33"/>
                    </a:solidFill>
                  </a:tcPr>
                </a:tc>
              </a:tr>
              <a:tr h="58800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Park</a:t>
                      </a:r>
                      <a:r>
                        <a:rPr lang="en-GB" sz="16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Operations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6633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66FF33"/>
                    </a:solidFill>
                  </a:tcPr>
                </a:tc>
              </a:tr>
              <a:tr h="58800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Transformation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6633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66FF33"/>
                    </a:solidFill>
                  </a:tcPr>
                </a:tc>
              </a:tr>
              <a:tr h="58800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Commercialisation/Tourism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6633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66FF33"/>
                    </a:solidFill>
                  </a:tcPr>
                </a:tc>
              </a:tr>
              <a:tr h="58800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Corporate</a:t>
                      </a:r>
                      <a:r>
                        <a:rPr lang="en-GB" sz="16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Governance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6633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66FF33"/>
                    </a:solidFill>
                  </a:tcPr>
                </a:tc>
              </a:tr>
              <a:tr h="58800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6633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66FF33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3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512" y="5877272"/>
            <a:ext cx="9144000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22293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1113"/>
            <a:ext cx="9144000" cy="686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8784976" cy="1152128"/>
          </a:xfrm>
        </p:spPr>
        <p:txBody>
          <a:bodyPr>
            <a:normAutofit fontScale="90000"/>
          </a:bodyPr>
          <a:lstStyle/>
          <a:p>
            <a:pPr algn="l"/>
            <a:r>
              <a:rPr lang="en-GB" sz="4000" dirty="0" smtClean="0"/>
              <a:t>Synopsis First Quarter 2016/17</a:t>
            </a:r>
            <a:br>
              <a:rPr lang="en-GB" sz="4000" dirty="0" smtClean="0"/>
            </a:br>
            <a:r>
              <a:rPr lang="en-GB" sz="4000" dirty="0" smtClean="0"/>
              <a:t>Results</a:t>
            </a:r>
            <a:endParaRPr lang="en-GB" sz="4000" i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75051040"/>
              </p:ext>
            </p:extLst>
          </p:nvPr>
        </p:nvGraphicFramePr>
        <p:xfrm>
          <a:off x="395536" y="1628800"/>
          <a:ext cx="8208912" cy="4116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92288"/>
                <a:gridCol w="1152128"/>
                <a:gridCol w="1008112"/>
                <a:gridCol w="1152128"/>
                <a:gridCol w="1152128"/>
                <a:gridCol w="1152128"/>
              </a:tblGrid>
              <a:tr h="588000">
                <a:tc>
                  <a:txBody>
                    <a:bodyPr/>
                    <a:lstStyle/>
                    <a:p>
                      <a:pPr algn="ctr" fontAlgn="b"/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Key Performance Indicator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5880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Programme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Info not provided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6633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milestone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Off target 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Work in progress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 target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66FF33"/>
                    </a:solidFill>
                  </a:tcPr>
                </a:tc>
              </a:tr>
              <a:tr h="58800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Park</a:t>
                      </a:r>
                      <a:r>
                        <a:rPr lang="en-GB" sz="16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Operations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6633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66FF33"/>
                    </a:solidFill>
                  </a:tcPr>
                </a:tc>
              </a:tr>
              <a:tr h="58800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Transformation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6633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66FF33"/>
                    </a:solidFill>
                  </a:tcPr>
                </a:tc>
              </a:tr>
              <a:tr h="58800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Commercialisation/Tourism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6633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66FF33"/>
                    </a:solidFill>
                  </a:tcPr>
                </a:tc>
              </a:tr>
              <a:tr h="58800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Corporate</a:t>
                      </a:r>
                      <a:r>
                        <a:rPr lang="en-GB" sz="16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Governance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6633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66FF33"/>
                    </a:solidFill>
                  </a:tcPr>
                </a:tc>
              </a:tr>
              <a:tr h="58800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6633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66FF33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3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512" y="5877272"/>
            <a:ext cx="9144000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3843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1113"/>
            <a:ext cx="9144000" cy="686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023851"/>
            <a:ext cx="8784976" cy="2799184"/>
          </a:xfrm>
        </p:spPr>
        <p:txBody>
          <a:bodyPr>
            <a:normAutofit/>
          </a:bodyPr>
          <a:lstStyle/>
          <a:p>
            <a:pPr algn="l"/>
            <a:r>
              <a:rPr lang="en-GB" sz="4000" dirty="0"/>
              <a:t>Programme </a:t>
            </a:r>
            <a:r>
              <a:rPr lang="en-GB" sz="4000" dirty="0" smtClean="0"/>
              <a:t>One: </a:t>
            </a:r>
            <a:r>
              <a:rPr lang="en-GB" sz="4000" i="1" dirty="0" smtClean="0"/>
              <a:t>Conservation &amp; Park Operations</a:t>
            </a:r>
            <a:r>
              <a:rPr lang="en-GB" sz="4000" dirty="0" smtClean="0"/>
              <a:t/>
            </a:r>
            <a:br>
              <a:rPr lang="en-GB" sz="4000" dirty="0" smtClean="0"/>
            </a:br>
            <a:r>
              <a:rPr lang="en-GB" sz="4000" dirty="0" smtClean="0"/>
              <a:t>Strategic objective: </a:t>
            </a:r>
            <a:r>
              <a:rPr lang="en-GB" sz="4000" i="1" dirty="0" smtClean="0"/>
              <a:t>to </a:t>
            </a:r>
            <a:r>
              <a:rPr lang="en-GB" sz="4000" i="1" dirty="0"/>
              <a:t>ensure the world heritage values are conserved</a:t>
            </a:r>
          </a:p>
        </p:txBody>
      </p:sp>
    </p:spTree>
    <p:extLst>
      <p:ext uri="{BB962C8B-B14F-4D97-AF65-F5344CB8AC3E}">
        <p14:creationId xmlns:p14="http://schemas.microsoft.com/office/powerpoint/2010/main" xmlns="" val="3234425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1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139413504"/>
              </p:ext>
            </p:extLst>
          </p:nvPr>
        </p:nvGraphicFramePr>
        <p:xfrm>
          <a:off x="107504" y="188640"/>
          <a:ext cx="8928992" cy="5985892"/>
        </p:xfrm>
        <a:graphic>
          <a:graphicData uri="http://schemas.openxmlformats.org/drawingml/2006/table">
            <a:tbl>
              <a:tblPr/>
              <a:tblGrid>
                <a:gridCol w="1335770"/>
                <a:gridCol w="914400"/>
                <a:gridCol w="1134206"/>
                <a:gridCol w="2232248"/>
                <a:gridCol w="1296144"/>
                <a:gridCol w="2016224"/>
              </a:tblGrid>
              <a:tr h="432048"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SO: To ensure the World Heritage Values are conserved</a:t>
                      </a:r>
                    </a:p>
                  </a:txBody>
                  <a:tcPr marL="91454" marR="9145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91454" marR="9145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91454" marR="9145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</a:tr>
              <a:tr h="62586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pitchFamily="34" charset="0"/>
                        </a:rPr>
                        <a:t>Performance indicator </a:t>
                      </a:r>
                    </a:p>
                  </a:txBody>
                  <a:tcPr marL="91454" marR="9145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ZA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pitchFamily="34" charset="0"/>
                        </a:rPr>
                        <a:t>Baseline </a:t>
                      </a:r>
                      <a:endParaRPr kumimoji="0" lang="en-ZA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ZA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pitchFamily="34" charset="0"/>
                        </a:rPr>
                        <a:t>Annual target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ZA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pitchFamily="34" charset="0"/>
                        </a:rPr>
                        <a:t>2015/16</a:t>
                      </a:r>
                      <a:endParaRPr kumimoji="0" lang="en-ZA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Achievements/Challenges/Corrective Measures </a:t>
                      </a:r>
                    </a:p>
                  </a:txBody>
                  <a:tcPr marL="91454" marR="9145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2016/17 Target  Qu1</a:t>
                      </a:r>
                    </a:p>
                  </a:txBody>
                  <a:tcPr marL="91454" marR="9145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Achievements/Challenges/Corrective Measures </a:t>
                      </a:r>
                    </a:p>
                  </a:txBody>
                  <a:tcPr marL="91454" marR="9145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53800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Detection of poaching incidents within 2 weeks</a:t>
                      </a:r>
                    </a:p>
                  </a:txBody>
                  <a:tcPr marL="45728" marR="45728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ZA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2 weeks</a:t>
                      </a:r>
                      <a:endParaRPr kumimoji="0" lang="en-ZA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ZA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2 weeks</a:t>
                      </a:r>
                      <a:endParaRPr kumimoji="0" lang="en-ZA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ZA" sz="1400" b="0" i="0" u="sng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Achievement:</a:t>
                      </a:r>
                      <a:r>
                        <a:rPr kumimoji="0" lang="en-ZA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 2 weeks</a:t>
                      </a:r>
                      <a:endParaRPr kumimoji="0" lang="en-ZA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kern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sz="1400" kern="1200" dirty="0" smtClean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1066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Detection of illegal developments within 48 hours</a:t>
                      </a:r>
                    </a:p>
                  </a:txBody>
                  <a:tcPr marL="45728" marR="45728"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ZA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48 hours</a:t>
                      </a:r>
                      <a:endParaRPr kumimoji="0" lang="en-ZA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ZA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48 hours</a:t>
                      </a:r>
                      <a:endParaRPr kumimoji="0" lang="en-ZA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ZA" sz="1400" b="0" i="0" u="sng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Achievement</a:t>
                      </a:r>
                      <a:r>
                        <a:rPr kumimoji="0" lang="en-ZA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: 48 hours</a:t>
                      </a:r>
                      <a:endParaRPr kumimoji="0" lang="en-ZA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kumimoji="0" lang="en-ZA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n/a</a:t>
                      </a:r>
                      <a:endParaRPr kumimoji="0" lang="en-ZA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endParaRPr kumimoji="0" lang="en-ZA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1066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Response to EIA’s and reported developments</a:t>
                      </a:r>
                    </a:p>
                  </a:txBody>
                  <a:tcPr marL="45728" marR="45728"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ZA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100%</a:t>
                      </a:r>
                      <a:endParaRPr kumimoji="0" lang="en-ZA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ZA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100%</a:t>
                      </a:r>
                      <a:endParaRPr kumimoji="0" lang="en-ZA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ZA" sz="1400" b="0" i="0" u="sng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Achievement</a:t>
                      </a:r>
                      <a:r>
                        <a:rPr kumimoji="0" lang="en-ZA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: 100%</a:t>
                      </a:r>
                      <a:endParaRPr kumimoji="0" lang="en-ZA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kumimoji="0" lang="en-ZA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n/a</a:t>
                      </a:r>
                      <a:endParaRPr kumimoji="0" lang="en-ZA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endParaRPr kumimoji="0" lang="en-ZA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1066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5 environmental audits</a:t>
                      </a:r>
                    </a:p>
                  </a:txBody>
                  <a:tcPr marL="45728" marR="45728"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ZA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5</a:t>
                      </a:r>
                      <a:endParaRPr kumimoji="0" lang="en-ZA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ZA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5</a:t>
                      </a:r>
                      <a:endParaRPr kumimoji="0" lang="en-ZA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kumimoji="0" lang="en-ZA" sz="1400" b="0" i="0" u="sng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Achievement</a:t>
                      </a:r>
                      <a:r>
                        <a:rPr kumimoji="0" lang="en-ZA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: 5</a:t>
                      </a:r>
                      <a:endParaRPr kumimoji="0" lang="en-ZA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kumimoji="0" lang="en-ZA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1 new</a:t>
                      </a:r>
                    </a:p>
                    <a:p>
                      <a:pPr algn="l" font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kumimoji="0" lang="en-ZA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0 follow-up</a:t>
                      </a:r>
                      <a:endParaRPr kumimoji="0" lang="en-ZA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kumimoji="0" lang="en-ZA" sz="1400" b="0" i="0" u="sng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Achievement:</a:t>
                      </a:r>
                      <a:r>
                        <a:rPr kumimoji="0" lang="en-ZA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 1 new</a:t>
                      </a:r>
                      <a:endParaRPr kumimoji="0" lang="en-ZA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</a:tr>
              <a:tr h="621066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15000ha of land rehabilitation</a:t>
                      </a:r>
                    </a:p>
                  </a:txBody>
                  <a:tcPr marL="45728" marR="45728"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ZA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15000ha</a:t>
                      </a:r>
                      <a:endParaRPr kumimoji="0" lang="en-ZA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ZA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15000ha follow-up/ 500ha initial/ 4 wetlands</a:t>
                      </a:r>
                      <a:endParaRPr kumimoji="0" lang="en-ZA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kumimoji="0" lang="en-ZA" sz="1400" b="0" i="0" u="sng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Achievement</a:t>
                      </a:r>
                      <a:r>
                        <a:rPr kumimoji="0" lang="en-ZA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: 41618ha follow-up</a:t>
                      </a:r>
                    </a:p>
                    <a:p>
                      <a:pPr algn="l" font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kumimoji="0" lang="en-ZA" sz="1400" b="0" i="0" u="sng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Challenges</a:t>
                      </a:r>
                      <a:r>
                        <a:rPr kumimoji="0" lang="en-ZA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: securing funding for new clearing</a:t>
                      </a:r>
                    </a:p>
                    <a:p>
                      <a:pPr algn="l" font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kumimoji="0" lang="en-ZA" sz="1400" b="0" i="0" u="sng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Corrective Measure</a:t>
                      </a:r>
                      <a:r>
                        <a:rPr kumimoji="0" lang="en-ZA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: developing a strategy for funding and/or improving the efficiencies with the available funds</a:t>
                      </a:r>
                      <a:endParaRPr kumimoji="0" lang="en-ZA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kumimoji="0" lang="en-ZA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3750ha</a:t>
                      </a:r>
                      <a:endParaRPr kumimoji="0" lang="en-ZA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kumimoji="0" lang="en-ZA" sz="1400" b="0" i="0" u="sng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Achievement: </a:t>
                      </a:r>
                      <a:r>
                        <a:rPr kumimoji="0" lang="en-ZA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1108ha</a:t>
                      </a:r>
                    </a:p>
                    <a:p>
                      <a:pPr algn="l" font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kumimoji="0" lang="en-ZA" sz="1400" b="0" i="0" u="sng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Challenge</a:t>
                      </a:r>
                      <a:r>
                        <a:rPr kumimoji="0" lang="en-ZA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: delays in receipt of funding from DEA:NRM impacts on roll-out schedule</a:t>
                      </a:r>
                    </a:p>
                    <a:p>
                      <a:pPr algn="l" font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kumimoji="0" lang="en-ZA" sz="1400" b="0" i="0" u="sng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Corrective Measure:</a:t>
                      </a:r>
                      <a:r>
                        <a:rPr kumimoji="0" lang="en-ZA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 work will be accelerated in future quarters; discussions scheduled with DEA to try to resolve the matter </a:t>
                      </a:r>
                      <a:endParaRPr kumimoji="0" lang="en-ZA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511244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1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479625431"/>
              </p:ext>
            </p:extLst>
          </p:nvPr>
        </p:nvGraphicFramePr>
        <p:xfrm>
          <a:off x="107504" y="208462"/>
          <a:ext cx="8928992" cy="5668810"/>
        </p:xfrm>
        <a:graphic>
          <a:graphicData uri="http://schemas.openxmlformats.org/drawingml/2006/table">
            <a:tbl>
              <a:tblPr/>
              <a:tblGrid>
                <a:gridCol w="1263762"/>
                <a:gridCol w="914400"/>
                <a:gridCol w="1308295"/>
                <a:gridCol w="1914143"/>
                <a:gridCol w="1440160"/>
                <a:gridCol w="2088232"/>
              </a:tblGrid>
              <a:tr h="432048"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SO: To ensure the World Heritage Values are conserved</a:t>
                      </a:r>
                    </a:p>
                  </a:txBody>
                  <a:tcPr marL="91454" marR="9145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91454" marR="9145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91454" marR="9145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</a:tr>
              <a:tr h="62586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pitchFamily="34" charset="0"/>
                        </a:rPr>
                        <a:t>Performance indicator </a:t>
                      </a:r>
                    </a:p>
                  </a:txBody>
                  <a:tcPr marL="91454" marR="9145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ZA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pitchFamily="34" charset="0"/>
                        </a:rPr>
                        <a:t>Baseline </a:t>
                      </a:r>
                      <a:endParaRPr kumimoji="0" lang="en-ZA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ZA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pitchFamily="34" charset="0"/>
                        </a:rPr>
                        <a:t>Annual target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ZA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pitchFamily="34" charset="0"/>
                        </a:rPr>
                        <a:t>2015/16</a:t>
                      </a:r>
                      <a:endParaRPr kumimoji="0" lang="en-ZA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Achievements/Challenges/Corrective Measures</a:t>
                      </a:r>
                    </a:p>
                  </a:txBody>
                  <a:tcPr marL="91454" marR="9145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2016/17 Target Qu1</a:t>
                      </a:r>
                    </a:p>
                  </a:txBody>
                  <a:tcPr marL="91454" marR="9145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Achievements/Challenges/Corrective Measures</a:t>
                      </a:r>
                    </a:p>
                  </a:txBody>
                  <a:tcPr marL="91454" marR="9145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53800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Completion of annual  game management </a:t>
                      </a:r>
                      <a:r>
                        <a:rPr kumimoji="0" lang="en-US" sz="14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programme</a:t>
                      </a:r>
                      <a:endParaRPr kumimoji="0" 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45728" marR="45728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ZA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Completion of annual programme</a:t>
                      </a:r>
                      <a:endParaRPr kumimoji="0" lang="en-ZA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ZA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Annual game management programme completed</a:t>
                      </a:r>
                      <a:endParaRPr kumimoji="0" lang="en-ZA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kumimoji="0" lang="en-ZA" sz="1400" b="0" i="0" u="sng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Achievements</a:t>
                      </a:r>
                      <a:r>
                        <a:rPr kumimoji="0" lang="en-ZA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: Game introduction plan achieved</a:t>
                      </a: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400" b="0" i="0" u="sng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Challenges</a:t>
                      </a:r>
                      <a:r>
                        <a:rPr kumimoji="0" lang="en-ZA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: The drought is deepening – water may have to be trucked in – this will have cost implications</a:t>
                      </a: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400" b="0" i="0" u="sng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Corrective Measures</a:t>
                      </a:r>
                      <a:r>
                        <a:rPr kumimoji="0" lang="en-ZA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: n/a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kumimoji="0" lang="en-ZA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n/a</a:t>
                      </a:r>
                      <a:endParaRPr kumimoji="0" lang="en-ZA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endParaRPr kumimoji="0" lang="en-ZA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1066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Applications in buffer actioned</a:t>
                      </a:r>
                    </a:p>
                  </a:txBody>
                  <a:tcPr marL="45728" marR="45728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ZA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80%</a:t>
                      </a:r>
                      <a:endParaRPr kumimoji="0" lang="en-ZA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ZA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80%</a:t>
                      </a:r>
                      <a:endParaRPr kumimoji="0" lang="en-ZA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kumimoji="0" lang="en-ZA" sz="1400" b="0" i="0" u="sng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Achievement</a:t>
                      </a:r>
                      <a:r>
                        <a:rPr kumimoji="0" lang="en-ZA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: 100%</a:t>
                      </a:r>
                      <a:endParaRPr kumimoji="0" lang="en-ZA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kumimoji="0" lang="en-ZA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80%</a:t>
                      </a:r>
                      <a:endParaRPr kumimoji="0" lang="en-ZA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kumimoji="0" lang="en-ZA" sz="1400" b="0" i="0" u="sng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Achievement: </a:t>
                      </a:r>
                      <a:r>
                        <a:rPr kumimoji="0" lang="en-ZA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100%</a:t>
                      </a:r>
                    </a:p>
                    <a:p>
                      <a:pPr algn="l" font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endParaRPr kumimoji="0" lang="en-ZA" sz="1400" b="0" i="0" u="sng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</a:tr>
              <a:tr h="621066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Initiate implementation of hydrological solution for St Lucia Estuary</a:t>
                      </a:r>
                    </a:p>
                  </a:txBody>
                  <a:tcPr marL="45728" marR="45728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ZA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Preferred solution initiated</a:t>
                      </a:r>
                      <a:endParaRPr kumimoji="0" lang="en-ZA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ZA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Implementation of preferred solution subject to availability of funds</a:t>
                      </a:r>
                      <a:endParaRPr kumimoji="0" lang="en-ZA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kumimoji="0" lang="en-ZA" sz="1400" b="0" i="0" u="sng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Achievement</a:t>
                      </a:r>
                      <a:r>
                        <a:rPr kumimoji="0" lang="en-ZA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: Tender concluded and awarded</a:t>
                      </a: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400" b="0" i="0" u="sng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Challenge:</a:t>
                      </a:r>
                      <a:r>
                        <a:rPr kumimoji="0" lang="en-ZA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 contract is for 100k cubic metres. Challenge sourcing funding for additional work</a:t>
                      </a: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400" b="0" i="0" u="sng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Corrective Measure</a:t>
                      </a:r>
                      <a:r>
                        <a:rPr kumimoji="0" lang="en-ZA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: Additional funding is being sought/ tender is a cost effective solution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kumimoji="0" lang="en-ZA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Moved to programme four</a:t>
                      </a:r>
                      <a:endParaRPr kumimoji="0" lang="en-ZA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endParaRPr kumimoji="0" lang="en-ZA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630019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1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546167496"/>
              </p:ext>
            </p:extLst>
          </p:nvPr>
        </p:nvGraphicFramePr>
        <p:xfrm>
          <a:off x="107505" y="116632"/>
          <a:ext cx="8928991" cy="6695850"/>
        </p:xfrm>
        <a:graphic>
          <a:graphicData uri="http://schemas.openxmlformats.org/drawingml/2006/table">
            <a:tbl>
              <a:tblPr/>
              <a:tblGrid>
                <a:gridCol w="1512167"/>
                <a:gridCol w="1008112"/>
                <a:gridCol w="936104"/>
                <a:gridCol w="2088232"/>
                <a:gridCol w="1296145"/>
                <a:gridCol w="2088231"/>
              </a:tblGrid>
              <a:tr h="432048"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SO: To ensure the World Heritage Values are conserved</a:t>
                      </a:r>
                    </a:p>
                  </a:txBody>
                  <a:tcPr marL="91454" marR="9145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91454" marR="9145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91454" marR="9145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</a:tr>
              <a:tr h="62586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pitchFamily="34" charset="0"/>
                        </a:rPr>
                        <a:t>Performance indicator </a:t>
                      </a:r>
                    </a:p>
                  </a:txBody>
                  <a:tcPr marL="91454" marR="9145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ZA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pitchFamily="34" charset="0"/>
                        </a:rPr>
                        <a:t>Baseline </a:t>
                      </a:r>
                      <a:endParaRPr kumimoji="0" lang="en-ZA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ZA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pitchFamily="34" charset="0"/>
                        </a:rPr>
                        <a:t>Annual target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ZA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pitchFamily="34" charset="0"/>
                        </a:rPr>
                        <a:t>2015/16</a:t>
                      </a:r>
                      <a:endParaRPr kumimoji="0" lang="en-ZA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Achievements/Challenges/Corrective Measures</a:t>
                      </a:r>
                    </a:p>
                  </a:txBody>
                  <a:tcPr marL="91454" marR="9145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2016/17 Target Qu1</a:t>
                      </a:r>
                    </a:p>
                  </a:txBody>
                  <a:tcPr marL="91454" marR="9145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Achievements/Challenges/Corrective Measures</a:t>
                      </a:r>
                    </a:p>
                  </a:txBody>
                  <a:tcPr marL="91454" marR="9145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621066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Complete annual infrastructure </a:t>
                      </a:r>
                      <a:r>
                        <a:rPr kumimoji="0" lang="en-US" sz="14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programme</a:t>
                      </a:r>
                      <a:endParaRPr kumimoji="0" 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45728" marR="45728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ZA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Annual programme achieved</a:t>
                      </a:r>
                      <a:endParaRPr kumimoji="0" lang="en-ZA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ZA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Annual programme achieved</a:t>
                      </a:r>
                      <a:endParaRPr kumimoji="0" lang="en-ZA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kumimoji="0" lang="en-ZA" sz="1400" b="0" i="0" u="sng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Achievement</a:t>
                      </a:r>
                      <a:r>
                        <a:rPr kumimoji="0" lang="en-ZA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: Annual programme achieved </a:t>
                      </a:r>
                      <a:r>
                        <a:rPr kumimoji="0" lang="en-ZA" sz="1400" b="0" i="0" u="sng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Challenges</a:t>
                      </a:r>
                      <a:r>
                        <a:rPr kumimoji="0" lang="en-ZA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: environmental compliance by one of the contractors and delays in the programme</a:t>
                      </a:r>
                    </a:p>
                    <a:p>
                      <a:pPr algn="l" font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kumimoji="0" lang="en-ZA" sz="1400" b="0" i="0" u="sng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Corrective measure</a:t>
                      </a:r>
                      <a:r>
                        <a:rPr kumimoji="0" lang="en-ZA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: penalties and weekend work</a:t>
                      </a:r>
                      <a:endParaRPr kumimoji="0" lang="en-ZA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kumimoji="0" lang="en-ZA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Moved to programme 3</a:t>
                      </a:r>
                      <a:endParaRPr kumimoji="0" lang="en-ZA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endParaRPr kumimoji="0" lang="en-ZA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1066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# Park management meetings with conservation </a:t>
                      </a:r>
                      <a:r>
                        <a:rPr kumimoji="0" lang="en-US" sz="14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mgr</a:t>
                      </a:r>
                      <a:endParaRPr kumimoji="0" 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45728" marR="45728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ZA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n/a</a:t>
                      </a:r>
                      <a:endParaRPr kumimoji="0" lang="en-ZA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ZA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n/a</a:t>
                      </a:r>
                      <a:endParaRPr kumimoji="0" lang="en-ZA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kumimoji="0" lang="en-ZA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n/a</a:t>
                      </a:r>
                      <a:endParaRPr kumimoji="0" lang="en-ZA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kumimoji="0" lang="en-ZA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1</a:t>
                      </a:r>
                      <a:endParaRPr kumimoji="0" lang="en-ZA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kumimoji="0" lang="en-ZA" sz="1400" b="0" i="0" u="sng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Achievement:</a:t>
                      </a:r>
                      <a:r>
                        <a:rPr kumimoji="0" lang="en-ZA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 1</a:t>
                      </a:r>
                      <a:endParaRPr kumimoji="0" lang="en-ZA" sz="1400" b="0" i="0" u="sng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</a:tr>
              <a:tr h="621066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# environmental monitors deployed</a:t>
                      </a:r>
                    </a:p>
                  </a:txBody>
                  <a:tcPr marL="45728" marR="45728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ZA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n/a</a:t>
                      </a:r>
                      <a:endParaRPr kumimoji="0" lang="en-ZA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ZA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n/a</a:t>
                      </a:r>
                      <a:endParaRPr kumimoji="0" lang="en-ZA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kumimoji="0" lang="en-ZA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n/a</a:t>
                      </a:r>
                      <a:endParaRPr kumimoji="0" lang="en-ZA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kumimoji="0" lang="en-ZA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30</a:t>
                      </a:r>
                      <a:endParaRPr kumimoji="0" lang="en-ZA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kumimoji="0" lang="en-ZA" sz="1400" b="0" i="0" u="sng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Achievement:</a:t>
                      </a:r>
                      <a:r>
                        <a:rPr kumimoji="0" lang="en-ZA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 30</a:t>
                      </a:r>
                      <a:endParaRPr kumimoji="0" lang="en-ZA" sz="1400" b="0" i="0" u="sng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</a:tr>
              <a:tr h="621066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# km coastline cleaned</a:t>
                      </a:r>
                    </a:p>
                  </a:txBody>
                  <a:tcPr marL="45728" marR="45728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ZA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n/a</a:t>
                      </a:r>
                      <a:endParaRPr kumimoji="0" lang="en-ZA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ZA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n/a</a:t>
                      </a:r>
                      <a:endParaRPr kumimoji="0" lang="en-ZA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kumimoji="0" lang="en-ZA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n/a</a:t>
                      </a:r>
                      <a:endParaRPr kumimoji="0" lang="en-ZA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kumimoji="0" lang="en-ZA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320</a:t>
                      </a:r>
                      <a:endParaRPr kumimoji="0" lang="en-ZA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kumimoji="0" lang="en-ZA" sz="1400" b="0" i="0" u="sng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Achievement:</a:t>
                      </a:r>
                      <a:r>
                        <a:rPr kumimoji="0" lang="en-ZA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 320</a:t>
                      </a:r>
                      <a:endParaRPr kumimoji="0" lang="en-ZA" sz="1400" b="0" i="0" u="sng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</a:tr>
              <a:tr h="621066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% completion of annual controlled burning </a:t>
                      </a:r>
                      <a:r>
                        <a:rPr kumimoji="0" lang="en-US" sz="14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programme</a:t>
                      </a:r>
                      <a:endParaRPr kumimoji="0" 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45728" marR="45728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ZA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n/a</a:t>
                      </a:r>
                      <a:endParaRPr kumimoji="0" lang="en-ZA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ZA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n/a</a:t>
                      </a:r>
                      <a:endParaRPr kumimoji="0" lang="en-ZA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kumimoji="0" lang="en-ZA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n/a</a:t>
                      </a:r>
                      <a:endParaRPr kumimoji="0" lang="en-ZA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kumimoji="0" lang="en-ZA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0</a:t>
                      </a:r>
                      <a:endParaRPr kumimoji="0" lang="en-ZA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kumimoji="0" lang="en-ZA" sz="1400" b="0" i="0" u="sng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Achievement:</a:t>
                      </a:r>
                      <a:r>
                        <a:rPr kumimoji="0" lang="en-ZA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 0</a:t>
                      </a:r>
                      <a:endParaRPr kumimoji="0" lang="en-ZA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</a:tr>
              <a:tr h="621066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% completion infrastructure maintenance </a:t>
                      </a:r>
                      <a:r>
                        <a:rPr kumimoji="0" lang="en-US" sz="14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programme</a:t>
                      </a:r>
                      <a:endParaRPr kumimoji="0" 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45728" marR="45728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ZA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n/a</a:t>
                      </a:r>
                      <a:endParaRPr kumimoji="0" lang="en-ZA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ZA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n/a</a:t>
                      </a:r>
                      <a:endParaRPr kumimoji="0" lang="en-ZA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kumimoji="0" lang="en-ZA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n/a</a:t>
                      </a:r>
                      <a:endParaRPr kumimoji="0" lang="en-ZA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kumimoji="0" lang="en-ZA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25%</a:t>
                      </a:r>
                      <a:endParaRPr kumimoji="0" lang="en-ZA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kumimoji="0" lang="en-ZA" sz="1400" b="0" i="0" u="sng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Achievement:</a:t>
                      </a:r>
                      <a:r>
                        <a:rPr kumimoji="0" lang="en-ZA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 25%</a:t>
                      </a:r>
                      <a:endParaRPr kumimoji="0" lang="en-ZA" sz="1400" b="0" i="0" u="sng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42139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1416</TotalTime>
  <Words>2040</Words>
  <Application>Microsoft Office PowerPoint</Application>
  <PresentationFormat>On-screen Show (4:3)</PresentationFormat>
  <Paragraphs>753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Slide 1</vt:lpstr>
      <vt:lpstr>Vision: to create Africa’s greatest conservation-based tourism destination driven by community empowerment</vt:lpstr>
      <vt:lpstr>High-Level Structure</vt:lpstr>
      <vt:lpstr>Synopsis Fourth Quarter 2015/16 Results</vt:lpstr>
      <vt:lpstr>Synopsis First Quarter 2016/17 Results</vt:lpstr>
      <vt:lpstr>Programme One: Conservation &amp; Park Operations Strategic objective: to ensure the world heritage values are conserved</vt:lpstr>
      <vt:lpstr>Slide 7</vt:lpstr>
      <vt:lpstr>Slide 8</vt:lpstr>
      <vt:lpstr>Slide 9</vt:lpstr>
      <vt:lpstr>Programme Two: Transformation Strategic objective: to optimise the empowerment in all activities of the Park in a way that will improve the livelihoods of previously-disadvantaged</vt:lpstr>
      <vt:lpstr>Slide 11</vt:lpstr>
      <vt:lpstr>Slide 12</vt:lpstr>
      <vt:lpstr>Programme Three: Tourism/Commercial Strategic objective: to optimise the Park’s revenue generation in a commercially- and environmentally-sustainable manner, that fosters job creation and empowerment of historically-disadvantaged communities</vt:lpstr>
      <vt:lpstr>Slide 14</vt:lpstr>
      <vt:lpstr>Slide 15</vt:lpstr>
      <vt:lpstr>Programme Four: Corporate Governance Strategic objective: to ensure that iSimangaliso’s operations are properly funded and cost-effectively managed while maintaining an appropriate system of internal control and reporting of accounting, management, and statutory information </vt:lpstr>
      <vt:lpstr>Slide 17</vt:lpstr>
      <vt:lpstr>Slide 18</vt:lpstr>
      <vt:lpstr>2015/16 Financial Performance</vt:lpstr>
      <vt:lpstr>2016/17 Q1 Financial Performance</vt:lpstr>
      <vt:lpstr>2016/17 Q1 Financial Performance</vt:lpstr>
      <vt:lpstr>STAFF DEMOGRAPHICS Qu4 (15/16) &amp; Qu1 (16/17) </vt:lpstr>
      <vt:lpstr>Slide 23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iSimangaliso Wetland Park Authority</dc:title>
  <dc:creator>Terri</dc:creator>
  <cp:lastModifiedBy>PUMZA</cp:lastModifiedBy>
  <cp:revision>119</cp:revision>
  <cp:lastPrinted>2015-11-10T06:48:34Z</cp:lastPrinted>
  <dcterms:created xsi:type="dcterms:W3CDTF">2014-06-03T10:23:54Z</dcterms:created>
  <dcterms:modified xsi:type="dcterms:W3CDTF">2016-08-26T08:45:41Z</dcterms:modified>
</cp:coreProperties>
</file>