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handoutMasterIdLst>
    <p:handoutMasterId r:id="rId17"/>
  </p:handoutMasterIdLst>
  <p:sldIdLst>
    <p:sldId id="486" r:id="rId3"/>
    <p:sldId id="467" r:id="rId4"/>
    <p:sldId id="504" r:id="rId5"/>
    <p:sldId id="506" r:id="rId6"/>
    <p:sldId id="505" r:id="rId7"/>
    <p:sldId id="489" r:id="rId8"/>
    <p:sldId id="488" r:id="rId9"/>
    <p:sldId id="485" r:id="rId10"/>
    <p:sldId id="447" r:id="rId11"/>
    <p:sldId id="452" r:id="rId12"/>
    <p:sldId id="453" r:id="rId13"/>
    <p:sldId id="502" r:id="rId14"/>
    <p:sldId id="487"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DEE7D1"/>
    <a:srgbClr val="003300"/>
    <a:srgbClr val="6780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5" autoAdjust="0"/>
    <p:restoredTop sz="96140" autoAdjust="0"/>
  </p:normalViewPr>
  <p:slideViewPr>
    <p:cSldViewPr snapToObjects="1">
      <p:cViewPr varScale="1">
        <p:scale>
          <a:sx n="112" d="100"/>
          <a:sy n="112" d="100"/>
        </p:scale>
        <p:origin x="-1584" y="-78"/>
      </p:cViewPr>
      <p:guideLst>
        <p:guide orient="horz" pos="2160"/>
        <p:guide pos="2880"/>
      </p:guideLst>
    </p:cSldViewPr>
  </p:slideViewPr>
  <p:outlineViewPr>
    <p:cViewPr>
      <p:scale>
        <a:sx n="33" d="100"/>
        <a:sy n="33" d="100"/>
      </p:scale>
      <p:origin x="6" y="2862"/>
    </p:cViewPr>
  </p:outlineViewPr>
  <p:notesTextViewPr>
    <p:cViewPr>
      <p:scale>
        <a:sx n="100" d="100"/>
        <a:sy n="100" d="100"/>
      </p:scale>
      <p:origin x="0" y="0"/>
    </p:cViewPr>
  </p:notesTextViewPr>
  <p:sorterViewPr>
    <p:cViewPr>
      <p:scale>
        <a:sx n="66" d="100"/>
        <a:sy n="66" d="100"/>
      </p:scale>
      <p:origin x="0" y="208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7A66A0D-9166-44B3-B189-F8A56E1C28B3}" type="datetimeFigureOut">
              <a:rPr lang="en-US"/>
              <a:pPr>
                <a:defRPr/>
              </a:pPr>
              <a:t>8/25/2016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049E891-2CDA-4A9A-B46F-CA7926FDE21D}" type="slidenum">
              <a:rPr lang="en-US"/>
              <a:pPr>
                <a:defRPr/>
              </a:pPr>
              <a:t>‹#›</a:t>
            </a:fld>
            <a:endParaRPr lang="en-US" dirty="0"/>
          </a:p>
        </p:txBody>
      </p:sp>
    </p:spTree>
    <p:extLst>
      <p:ext uri="{BB962C8B-B14F-4D97-AF65-F5344CB8AC3E}">
        <p14:creationId xmlns:p14="http://schemas.microsoft.com/office/powerpoint/2010/main" xmlns="" val="3373665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0A8C392-B21B-47B5-99FE-838FC635C8CA}" type="datetimeFigureOut">
              <a:rPr lang="en-US"/>
              <a:pPr>
                <a:defRPr/>
              </a:pPr>
              <a:t>8/25/2016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3EC0DCF-C3C6-4EAC-AA24-8A0BDEF94872}" type="slidenum">
              <a:rPr lang="en-US"/>
              <a:pPr>
                <a:defRPr/>
              </a:pPr>
              <a:t>‹#›</a:t>
            </a:fld>
            <a:endParaRPr lang="en-US" dirty="0"/>
          </a:p>
        </p:txBody>
      </p:sp>
    </p:spTree>
    <p:extLst>
      <p:ext uri="{BB962C8B-B14F-4D97-AF65-F5344CB8AC3E}">
        <p14:creationId xmlns:p14="http://schemas.microsoft.com/office/powerpoint/2010/main" xmlns="" val="3169529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ZA" dirty="0">
              <a:latin typeface="Calibri" charset="0"/>
              <a:ea typeface="MS PGothic" charset="0"/>
            </a:endParaRPr>
          </a:p>
        </p:txBody>
      </p:sp>
      <p:sp>
        <p:nvSpPr>
          <p:cNvPr id="1843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C3A449-8619-6E43-B120-8D69E071B00D}" type="slidenum">
              <a:rPr lang="en-US" sz="1200">
                <a:solidFill>
                  <a:prstClr val="black"/>
                </a:solidFill>
              </a:rPr>
              <a:pPr/>
              <a:t>1</a:t>
            </a:fld>
            <a:endParaRPr lang="en-US" sz="1200" dirty="0">
              <a:solidFill>
                <a:prstClr val="black"/>
              </a:solidFill>
            </a:endParaRPr>
          </a:p>
        </p:txBody>
      </p:sp>
      <p:sp>
        <p:nvSpPr>
          <p:cNvPr id="18436" name="Date Placeholder 4"/>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endParaRPr lang="en-US" sz="1200" dirty="0">
              <a:solidFill>
                <a:prstClr val="black"/>
              </a:solidFill>
            </a:endParaRPr>
          </a:p>
        </p:txBody>
      </p:sp>
    </p:spTree>
    <p:extLst>
      <p:ext uri="{BB962C8B-B14F-4D97-AF65-F5344CB8AC3E}">
        <p14:creationId xmlns:p14="http://schemas.microsoft.com/office/powerpoint/2010/main" xmlns="" val="262241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ZA" dirty="0">
              <a:latin typeface="Arial" charset="0"/>
              <a:ea typeface="MS PGothic"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90D23E5-75D3-954B-9B05-DDC697573470}" type="slidenum">
              <a:rPr lang="en-GB" sz="1200">
                <a:solidFill>
                  <a:srgbClr val="000000"/>
                </a:solidFill>
              </a:rPr>
              <a:pPr/>
              <a:t>3</a:t>
            </a:fld>
            <a:endParaRPr lang="en-GB" sz="1200" dirty="0">
              <a:solidFill>
                <a:srgbClr val="000000"/>
              </a:solidFill>
            </a:endParaRPr>
          </a:p>
        </p:txBody>
      </p:sp>
    </p:spTree>
    <p:extLst>
      <p:ext uri="{BB962C8B-B14F-4D97-AF65-F5344CB8AC3E}">
        <p14:creationId xmlns:p14="http://schemas.microsoft.com/office/powerpoint/2010/main" xmlns="" val="2495625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ZA" dirty="0">
              <a:latin typeface="Arial" charset="0"/>
              <a:ea typeface="MS PGothic"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90D23E5-75D3-954B-9B05-DDC697573470}" type="slidenum">
              <a:rPr lang="en-GB" sz="1200">
                <a:solidFill>
                  <a:srgbClr val="000000"/>
                </a:solidFill>
              </a:rPr>
              <a:pPr/>
              <a:t>4</a:t>
            </a:fld>
            <a:endParaRPr lang="en-GB" sz="1200" dirty="0">
              <a:solidFill>
                <a:srgbClr val="000000"/>
              </a:solidFill>
            </a:endParaRPr>
          </a:p>
        </p:txBody>
      </p:sp>
    </p:spTree>
    <p:extLst>
      <p:ext uri="{BB962C8B-B14F-4D97-AF65-F5344CB8AC3E}">
        <p14:creationId xmlns:p14="http://schemas.microsoft.com/office/powerpoint/2010/main" xmlns="" val="4119515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ZA" dirty="0">
              <a:latin typeface="Arial" charset="0"/>
              <a:ea typeface="MS PGothic" charset="0"/>
            </a:endParaRPr>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90D23E5-75D3-954B-9B05-DDC697573470}" type="slidenum">
              <a:rPr lang="en-GB" sz="1200">
                <a:solidFill>
                  <a:srgbClr val="000000"/>
                </a:solidFill>
              </a:rPr>
              <a:pPr/>
              <a:t>5</a:t>
            </a:fld>
            <a:endParaRPr lang="en-GB" sz="1200" dirty="0">
              <a:solidFill>
                <a:srgbClr val="000000"/>
              </a:solidFill>
            </a:endParaRPr>
          </a:p>
        </p:txBody>
      </p:sp>
    </p:spTree>
    <p:extLst>
      <p:ext uri="{BB962C8B-B14F-4D97-AF65-F5344CB8AC3E}">
        <p14:creationId xmlns:p14="http://schemas.microsoft.com/office/powerpoint/2010/main" xmlns="" val="4146918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53CBAE-144E-4692-8203-4A1616D7BC24}" type="datetime1">
              <a:rPr lang="en-US"/>
              <a:pPr>
                <a:defRPr/>
              </a:pPr>
              <a:t>8/25/2016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C5084C-8449-4CED-B08C-2A191F1F10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AEB35C-F078-4DD0-8F75-A2217E22B4D1}" type="datetime1">
              <a:rPr lang="en-US"/>
              <a:pPr>
                <a:defRPr/>
              </a:pPr>
              <a:t>8/25/2016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CB5163B-BBBB-4B3F-8E0B-924482108F4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F53D88-1EE6-4F72-8BF1-E05FE8D60B3C}" type="datetime1">
              <a:rPr lang="en-US"/>
              <a:pPr>
                <a:defRPr/>
              </a:pPr>
              <a:t>8/25/2016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857DE8-2198-42D5-83AE-6DED90CDF2D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084367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46604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33530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288886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395385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437425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157299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33651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F0446F-8624-4456-9C52-50F36B61EA11}" type="datetime1">
              <a:rPr lang="en-US"/>
              <a:pPr>
                <a:defRPr/>
              </a:pPr>
              <a:t>8/25/2016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B05C931-9D50-4B89-8FB7-5D5706783DE0}"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78233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358126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EE6E2F-CC14-2D44-A3B5-D96EDE0F4D3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19860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eaLnBrk="0" hangingPunct="0">
              <a:defRPr sz="1400" b="0">
                <a:solidFill>
                  <a:srgbClr val="800080"/>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extLst>
      <p:ext uri="{BB962C8B-B14F-4D97-AF65-F5344CB8AC3E}">
        <p14:creationId xmlns:p14="http://schemas.microsoft.com/office/powerpoint/2010/main" xmlns="" val="424112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401C12-1986-488A-8AC0-743D55344815}" type="datetime1">
              <a:rPr lang="en-US"/>
              <a:pPr>
                <a:defRPr/>
              </a:pPr>
              <a:t>8/25/2016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6A6DD8-B9E2-4E46-8771-660AD0ED14B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C7CA28D-7914-4209-A4D8-8BDFDE507390}" type="datetime1">
              <a:rPr lang="en-US"/>
              <a:pPr>
                <a:defRPr/>
              </a:pPr>
              <a:t>8/25/2016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9009A87-C826-43D7-984B-E8856A07DA0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5AA282-6BD6-4468-9183-6AAD980790BF}" type="datetime1">
              <a:rPr lang="en-US"/>
              <a:pPr>
                <a:defRPr/>
              </a:pPr>
              <a:t>8/25/2016</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281A73-950E-44D3-9638-32014ECD9F9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B8C95A6-E4C6-4630-AAFF-3BD8D7DC0E7B}" type="datetime1">
              <a:rPr lang="en-US"/>
              <a:pPr>
                <a:defRPr/>
              </a:pPr>
              <a:t>8/25/2016</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5CEEA6E-9288-426A-B397-BDB597F0E6E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50DED3-FBDC-496B-98FE-88C4393743B3}" type="datetime1">
              <a:rPr lang="en-US"/>
              <a:pPr>
                <a:defRPr/>
              </a:pPr>
              <a:t>8/25/2016</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DB74D8A-B220-44F3-B25A-918BCBC6742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D77DBE-A294-4990-BC1A-5D5ED1930342}" type="datetime1">
              <a:rPr lang="en-US"/>
              <a:pPr>
                <a:defRPr/>
              </a:pPr>
              <a:t>8/25/2016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AF7C599-E2EA-45C7-B8BE-BC3D2415FDC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AC93D3-961C-4FF0-A3F8-E9F77FFA9F67}" type="datetime1">
              <a:rPr lang="en-US"/>
              <a:pPr>
                <a:defRPr/>
              </a:pPr>
              <a:t>8/25/2016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sv-SE"/>
              <a:t>DHET LEKGOTLA 210710 SECRET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1644286-644F-470D-8C5C-993D8348A3B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A9560C9-CD70-4196-A21D-0253D2AF641E}" type="datetime1">
              <a:rPr lang="en-US"/>
              <a:pPr>
                <a:defRPr/>
              </a:pPr>
              <a:t>8/25/2016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sv-SE"/>
              <a:t>DHET LEKGOTLA 210710 SECRET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2F7C879-F460-48A3-A754-7748FC4A87C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1EE6E2F-CC14-2D44-A3B5-D96EDE0F4D3B}" type="slidenum">
              <a:rPr lang="en-US" smtClean="0">
                <a:solidFill>
                  <a:prstClr val="black">
                    <a:tint val="75000"/>
                  </a:prstClr>
                </a:solidFill>
                <a:latin typeface="Calibri"/>
              </a:rPr>
              <a:pPr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xmlns="" val="208659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551780" y="474162"/>
            <a:ext cx="8077200" cy="5715000"/>
          </a:xfrm>
          <a:prstGeom prst="rect">
            <a:avLst/>
          </a:prstGeom>
        </p:spPr>
        <p:txBody>
          <a:bodyPr/>
          <a:lstStyle/>
          <a:p>
            <a:pPr marL="342900" indent="-342900" algn="ctr" fontAlgn="auto">
              <a:lnSpc>
                <a:spcPct val="90000"/>
              </a:lnSpc>
              <a:spcBef>
                <a:spcPct val="20000"/>
              </a:spcBef>
              <a:spcAft>
                <a:spcPts val="0"/>
              </a:spcAft>
              <a:defRPr/>
            </a:pPr>
            <a:r>
              <a:rPr lang="en-US" sz="3600" b="1" kern="0" dirty="0">
                <a:solidFill>
                  <a:prstClr val="black"/>
                </a:solidFill>
                <a:latin typeface="Calibri"/>
              </a:rPr>
              <a:t>Department of </a:t>
            </a:r>
          </a:p>
          <a:p>
            <a:pPr marL="342900" indent="-342900" algn="ctr" fontAlgn="auto">
              <a:lnSpc>
                <a:spcPct val="90000"/>
              </a:lnSpc>
              <a:spcBef>
                <a:spcPct val="20000"/>
              </a:spcBef>
              <a:spcAft>
                <a:spcPts val="0"/>
              </a:spcAft>
              <a:defRPr/>
            </a:pPr>
            <a:r>
              <a:rPr lang="en-US" sz="3600" b="1" kern="0" dirty="0">
                <a:solidFill>
                  <a:prstClr val="black"/>
                </a:solidFill>
                <a:latin typeface="Calibri"/>
              </a:rPr>
              <a:t>Higher Education and Training</a:t>
            </a:r>
            <a:endParaRPr lang="en-US" sz="3200" kern="0" dirty="0">
              <a:solidFill>
                <a:srgbClr val="FF0000"/>
              </a:solidFill>
              <a:latin typeface="Calibri"/>
            </a:endParaRPr>
          </a:p>
          <a:p>
            <a:pPr marL="342900" indent="-342900" algn="ctr" fontAlgn="auto">
              <a:lnSpc>
                <a:spcPct val="90000"/>
              </a:lnSpc>
              <a:spcBef>
                <a:spcPct val="20000"/>
              </a:spcBef>
              <a:spcAft>
                <a:spcPts val="0"/>
              </a:spcAft>
              <a:defRPr/>
            </a:pPr>
            <a:endParaRPr lang="en-US" sz="3200" b="1" dirty="0" smtClean="0">
              <a:solidFill>
                <a:srgbClr val="FF0000"/>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endParaRPr lang="en-US" sz="3200" b="1" dirty="0">
              <a:solidFill>
                <a:srgbClr val="FF0000"/>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r>
              <a:rPr lang="en-ZA" sz="2800" b="1" dirty="0" smtClean="0">
                <a:solidFill>
                  <a:srgbClr val="FF0000"/>
                </a:solidFill>
                <a:latin typeface="Calibri"/>
              </a:rPr>
              <a:t>Portfolio Committee on Higher Education and Training</a:t>
            </a:r>
          </a:p>
          <a:p>
            <a:pPr marL="342900" indent="-342900" algn="ctr" fontAlgn="auto">
              <a:lnSpc>
                <a:spcPct val="90000"/>
              </a:lnSpc>
              <a:spcBef>
                <a:spcPct val="20000"/>
              </a:spcBef>
              <a:spcAft>
                <a:spcPts val="0"/>
              </a:spcAft>
              <a:defRPr/>
            </a:pPr>
            <a:endParaRPr lang="en-ZA" sz="2400" b="1" dirty="0" smtClean="0">
              <a:solidFill>
                <a:srgbClr val="FF0000"/>
              </a:solidFill>
              <a:latin typeface="Calibri"/>
            </a:endParaRPr>
          </a:p>
          <a:p>
            <a:pPr marL="342900" indent="-342900" algn="ctr" fontAlgn="auto">
              <a:lnSpc>
                <a:spcPct val="90000"/>
              </a:lnSpc>
              <a:spcBef>
                <a:spcPct val="20000"/>
              </a:spcBef>
              <a:spcAft>
                <a:spcPts val="0"/>
              </a:spcAft>
              <a:defRPr/>
            </a:pPr>
            <a:r>
              <a:rPr lang="en-ZA" sz="2400" b="1" dirty="0" smtClean="0">
                <a:solidFill>
                  <a:srgbClr val="FF0000"/>
                </a:solidFill>
                <a:latin typeface="Calibri"/>
              </a:rPr>
              <a:t>CHE report on university fee adjustments </a:t>
            </a:r>
            <a:r>
              <a:rPr lang="en-ZA" sz="2400" b="1" dirty="0">
                <a:solidFill>
                  <a:srgbClr val="FF0000"/>
                </a:solidFill>
                <a:latin typeface="Calibri"/>
              </a:rPr>
              <a:t>at </a:t>
            </a:r>
            <a:endParaRPr lang="en-ZA" sz="2400" b="1" dirty="0" smtClean="0">
              <a:solidFill>
                <a:srgbClr val="FF0000"/>
              </a:solidFill>
              <a:latin typeface="Calibri"/>
            </a:endParaRPr>
          </a:p>
          <a:p>
            <a:pPr marL="342900" indent="-342900" algn="ctr" fontAlgn="auto">
              <a:lnSpc>
                <a:spcPct val="90000"/>
              </a:lnSpc>
              <a:spcBef>
                <a:spcPct val="20000"/>
              </a:spcBef>
              <a:spcAft>
                <a:spcPts val="0"/>
              </a:spcAft>
              <a:defRPr/>
            </a:pPr>
            <a:r>
              <a:rPr lang="en-ZA" sz="2400" b="1" dirty="0" smtClean="0">
                <a:solidFill>
                  <a:srgbClr val="FF0000"/>
                </a:solidFill>
                <a:latin typeface="Calibri"/>
              </a:rPr>
              <a:t>public </a:t>
            </a:r>
            <a:r>
              <a:rPr lang="en-ZA" sz="2400" b="1" dirty="0">
                <a:solidFill>
                  <a:srgbClr val="FF0000"/>
                </a:solidFill>
                <a:latin typeface="Calibri"/>
              </a:rPr>
              <a:t>u</a:t>
            </a:r>
            <a:r>
              <a:rPr lang="en-ZA" sz="2400" b="1" dirty="0" smtClean="0">
                <a:solidFill>
                  <a:srgbClr val="FF0000"/>
                </a:solidFill>
                <a:latin typeface="Calibri"/>
              </a:rPr>
              <a:t>niversities for </a:t>
            </a:r>
            <a:r>
              <a:rPr lang="en-ZA" sz="2400" b="1" dirty="0">
                <a:solidFill>
                  <a:srgbClr val="FF0000"/>
                </a:solidFill>
                <a:latin typeface="Calibri"/>
              </a:rPr>
              <a:t>2017</a:t>
            </a:r>
            <a:br>
              <a:rPr lang="en-ZA" sz="2400" b="1" dirty="0">
                <a:solidFill>
                  <a:srgbClr val="FF0000"/>
                </a:solidFill>
                <a:latin typeface="Calibri"/>
              </a:rPr>
            </a:br>
            <a:endParaRPr lang="en-ZA" sz="2400" b="1" dirty="0" smtClean="0">
              <a:solidFill>
                <a:srgbClr val="FF0000"/>
              </a:solidFill>
              <a:latin typeface="Calibri"/>
            </a:endParaRPr>
          </a:p>
          <a:p>
            <a:pPr marL="342900" indent="-342900" algn="ctr" fontAlgn="auto">
              <a:lnSpc>
                <a:spcPct val="90000"/>
              </a:lnSpc>
              <a:spcBef>
                <a:spcPct val="20000"/>
              </a:spcBef>
              <a:spcAft>
                <a:spcPts val="0"/>
              </a:spcAft>
              <a:defRPr/>
            </a:pPr>
            <a:r>
              <a:rPr lang="en-ZA" sz="2000" b="1" dirty="0" smtClean="0">
                <a:solidFill>
                  <a:srgbClr val="FF0000"/>
                </a:solidFill>
                <a:latin typeface="Calibri"/>
                <a:ea typeface="MS PGothic" panose="020B0600070205080204" pitchFamily="34" charset="-128"/>
              </a:rPr>
              <a:t>24 August 2016</a:t>
            </a:r>
            <a:endParaRPr lang="en-US" sz="2000" b="1" dirty="0" smtClean="0">
              <a:solidFill>
                <a:srgbClr val="FF0000"/>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endParaRPr lang="en-ZA" sz="1050" b="1" dirty="0">
              <a:solidFill>
                <a:prstClr val="black"/>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endParaRPr lang="en-ZA" sz="2400" b="1" dirty="0" smtClean="0">
              <a:solidFill>
                <a:prstClr val="black"/>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endParaRPr lang="en-ZA" sz="2400" b="1" dirty="0">
              <a:solidFill>
                <a:srgbClr val="FF0000"/>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endParaRPr lang="en-ZA" sz="2400" b="1" dirty="0">
              <a:solidFill>
                <a:srgbClr val="FF0000"/>
              </a:solidFill>
              <a:latin typeface="Arial" panose="020B0604020202020204" pitchFamily="34" charset="0"/>
              <a:ea typeface="MS PGothic" panose="020B0600070205080204" pitchFamily="34" charset="-128"/>
            </a:endParaRPr>
          </a:p>
          <a:p>
            <a:pPr marL="342900" indent="-342900" algn="ctr" fontAlgn="auto">
              <a:lnSpc>
                <a:spcPct val="90000"/>
              </a:lnSpc>
              <a:spcBef>
                <a:spcPct val="20000"/>
              </a:spcBef>
              <a:spcAft>
                <a:spcPts val="0"/>
              </a:spcAft>
              <a:defRPr/>
            </a:pPr>
            <a:endParaRPr lang="en-US" sz="6000" kern="0" dirty="0">
              <a:solidFill>
                <a:srgbClr val="FF0000"/>
              </a:solidFill>
              <a:latin typeface="Calibri"/>
            </a:endParaRPr>
          </a:p>
        </p:txBody>
      </p:sp>
      <p:pic>
        <p:nvPicPr>
          <p:cNvPr id="17410" name="Picture 6" descr="C:\Users\Lefifi.T\AppData\Local\Microsoft\Windows\Temporary Internet Files\Content.Outlook\XAEMJRW7\Higher Education LOGO (6).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rcRect t="1932" r="67960"/>
          <a:stretch>
            <a:fillRect/>
          </a:stretch>
        </p:blipFill>
        <p:spPr bwMode="auto">
          <a:xfrm>
            <a:off x="7318375" y="4583113"/>
            <a:ext cx="1825625" cy="2203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3914154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7463"/>
            <a:ext cx="9144000" cy="6875463"/>
          </a:xfrm>
          <a:prstGeom prst="rect">
            <a:avLst/>
          </a:prstGeom>
          <a:noFill/>
          <a:ln w="9525">
            <a:noFill/>
            <a:miter lim="800000"/>
            <a:headEnd/>
            <a:tailEnd/>
          </a:ln>
        </p:spPr>
      </p:pic>
      <p:sp>
        <p:nvSpPr>
          <p:cNvPr id="5" name="TextBox 4"/>
          <p:cNvSpPr txBox="1"/>
          <p:nvPr/>
        </p:nvSpPr>
        <p:spPr>
          <a:xfrm>
            <a:off x="539750" y="476672"/>
            <a:ext cx="80645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ZA" sz="2800" b="1" dirty="0" smtClean="0"/>
              <a:t>RECOMMENDATIONS </a:t>
            </a:r>
            <a:endParaRPr lang="en-ZA" sz="2800" b="1" dirty="0"/>
          </a:p>
        </p:txBody>
      </p:sp>
      <p:sp>
        <p:nvSpPr>
          <p:cNvPr id="3076" name="TextBox 5"/>
          <p:cNvSpPr txBox="1">
            <a:spLocks noChangeArrowheads="1"/>
          </p:cNvSpPr>
          <p:nvPr/>
        </p:nvSpPr>
        <p:spPr bwMode="auto">
          <a:xfrm>
            <a:off x="323528" y="980728"/>
            <a:ext cx="8424936" cy="5909310"/>
          </a:xfrm>
          <a:prstGeom prst="rect">
            <a:avLst/>
          </a:prstGeom>
          <a:noFill/>
          <a:ln w="9525">
            <a:noFill/>
            <a:miter lim="800000"/>
            <a:headEnd/>
            <a:tailEnd/>
          </a:ln>
        </p:spPr>
        <p:txBody>
          <a:bodyPr wrap="square">
            <a:spAutoFit/>
          </a:bodyPr>
          <a:lstStyle/>
          <a:p>
            <a:pPr marL="446088" indent="-357188">
              <a:spcAft>
                <a:spcPts val="1200"/>
              </a:spcAft>
              <a:buFont typeface="Arial" panose="020B0604020202020204" pitchFamily="34" charset="0"/>
              <a:buChar char="•"/>
            </a:pPr>
            <a:r>
              <a:rPr lang="en-ZA" sz="2000" dirty="0" smtClean="0"/>
              <a:t>The best solution from the institutions’ point of view would be a fee </a:t>
            </a:r>
            <a:r>
              <a:rPr lang="en-ZA" sz="2000" dirty="0"/>
              <a:t>increase of the CPI+2% </a:t>
            </a:r>
            <a:r>
              <a:rPr lang="en-ZA" sz="2000" dirty="0" smtClean="0"/>
              <a:t>(HEPI). </a:t>
            </a:r>
          </a:p>
          <a:p>
            <a:pPr marL="446088" indent="-357188">
              <a:spcAft>
                <a:spcPts val="1200"/>
              </a:spcAft>
              <a:buFont typeface="Arial" panose="020B0604020202020204" pitchFamily="34" charset="0"/>
              <a:buChar char="•"/>
            </a:pPr>
            <a:r>
              <a:rPr lang="en-ZA" sz="2000" dirty="0" smtClean="0"/>
              <a:t>The CHE Task Team did not consider a HEPI adjustment justifiable since the largest </a:t>
            </a:r>
            <a:r>
              <a:rPr lang="en-ZA" sz="2000" dirty="0"/>
              <a:t>proportion of university expenses comprises the wage </a:t>
            </a:r>
            <a:r>
              <a:rPr lang="en-ZA" sz="2000" dirty="0" smtClean="0"/>
              <a:t>bill. In </a:t>
            </a:r>
            <a:r>
              <a:rPr lang="en-ZA" sz="2000" dirty="0"/>
              <a:t>a deteriorating economic climate it is undesirable that in 2017 </a:t>
            </a:r>
            <a:r>
              <a:rPr lang="en-ZA" sz="2000" dirty="0" smtClean="0"/>
              <a:t>wages </a:t>
            </a:r>
            <a:r>
              <a:rPr lang="en-ZA" sz="2000" dirty="0"/>
              <a:t>should increase by more than the CPI. Non-personnel expenditure spent on imports is subjected to exchange rate fluctuations and it is unlikely to be as severe as </a:t>
            </a:r>
            <a:r>
              <a:rPr lang="en-ZA" sz="2000" dirty="0" smtClean="0"/>
              <a:t>in previous years. </a:t>
            </a:r>
          </a:p>
          <a:p>
            <a:pPr marL="446088" indent="-357188">
              <a:spcAft>
                <a:spcPts val="1200"/>
              </a:spcAft>
              <a:buFont typeface="Arial" panose="020B0604020202020204" pitchFamily="34" charset="0"/>
              <a:buChar char="•"/>
            </a:pPr>
            <a:r>
              <a:rPr lang="en-ZA" sz="2000" dirty="0" smtClean="0"/>
              <a:t>It is important to balance social </a:t>
            </a:r>
            <a:r>
              <a:rPr lang="en-ZA" sz="2000" dirty="0"/>
              <a:t>justice imperatives with the sustainability of the higher education system and </a:t>
            </a:r>
            <a:r>
              <a:rPr lang="en-ZA" sz="2000" dirty="0" smtClean="0"/>
              <a:t>its </a:t>
            </a:r>
            <a:r>
              <a:rPr lang="en-ZA" sz="2000" dirty="0"/>
              <a:t>overall financial </a:t>
            </a:r>
            <a:r>
              <a:rPr lang="en-ZA" sz="2000" dirty="0" smtClean="0"/>
              <a:t>stability – therefore a 0% adjustment is not defensible since it will result in a non sustainable system, decrease in quality and likely retrenchments of staff</a:t>
            </a:r>
            <a:endParaRPr lang="en-ZA" sz="2000" dirty="0"/>
          </a:p>
          <a:p>
            <a:pPr marL="446088" indent="-357188">
              <a:spcAft>
                <a:spcPts val="1200"/>
              </a:spcAft>
              <a:buFont typeface="Arial" panose="020B0604020202020204" pitchFamily="34" charset="0"/>
              <a:buChar char="•"/>
            </a:pPr>
            <a:r>
              <a:rPr lang="en-ZA" sz="2000" dirty="0" smtClean="0"/>
              <a:t>An </a:t>
            </a:r>
            <a:r>
              <a:rPr lang="en-ZA" sz="2000" dirty="0"/>
              <a:t>across the board fee </a:t>
            </a:r>
            <a:r>
              <a:rPr lang="en-ZA" sz="2000" dirty="0" smtClean="0"/>
              <a:t>adjustment at </a:t>
            </a:r>
            <a:r>
              <a:rPr lang="en-ZA" sz="2000" dirty="0"/>
              <a:t>the level </a:t>
            </a:r>
            <a:r>
              <a:rPr lang="en-ZA" sz="2000" dirty="0" smtClean="0"/>
              <a:t>of CPI, is the </a:t>
            </a:r>
            <a:r>
              <a:rPr lang="en-ZA" sz="2000" dirty="0"/>
              <a:t>most </a:t>
            </a:r>
            <a:r>
              <a:rPr lang="en-ZA" sz="2000" dirty="0" smtClean="0"/>
              <a:t>defensible solution, as this results in no </a:t>
            </a:r>
            <a:r>
              <a:rPr lang="en-ZA" sz="2000" dirty="0"/>
              <a:t>real cost increase to </a:t>
            </a:r>
            <a:r>
              <a:rPr lang="en-ZA" sz="2000" dirty="0" smtClean="0"/>
              <a:t>students and institutions are likely to recover the 2016/17 deficits</a:t>
            </a:r>
            <a:endParaRPr lang="en-ZA" sz="2000" dirty="0"/>
          </a:p>
          <a:p>
            <a:pPr marL="722313" lvl="1" indent="-368300">
              <a:buFont typeface="Arial" charset="0"/>
              <a:buChar char="•"/>
            </a:pPr>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17463"/>
            <a:ext cx="9144000" cy="6875463"/>
          </a:xfrm>
          <a:prstGeom prst="rect">
            <a:avLst/>
          </a:prstGeom>
          <a:noFill/>
          <a:ln w="9525">
            <a:noFill/>
            <a:miter lim="800000"/>
            <a:headEnd/>
            <a:tailEnd/>
          </a:ln>
        </p:spPr>
      </p:pic>
      <p:sp>
        <p:nvSpPr>
          <p:cNvPr id="5" name="TextBox 4"/>
          <p:cNvSpPr txBox="1"/>
          <p:nvPr/>
        </p:nvSpPr>
        <p:spPr>
          <a:xfrm>
            <a:off x="539750" y="456853"/>
            <a:ext cx="80645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ZA" sz="2800" b="1" dirty="0" smtClean="0"/>
              <a:t>CHE ADVICE</a:t>
            </a:r>
            <a:endParaRPr lang="en-ZA" sz="2800" b="1" dirty="0"/>
          </a:p>
        </p:txBody>
      </p:sp>
      <p:sp>
        <p:nvSpPr>
          <p:cNvPr id="4100" name="TextBox 5"/>
          <p:cNvSpPr txBox="1">
            <a:spLocks noChangeArrowheads="1"/>
          </p:cNvSpPr>
          <p:nvPr/>
        </p:nvSpPr>
        <p:spPr bwMode="auto">
          <a:xfrm>
            <a:off x="323528" y="980728"/>
            <a:ext cx="8496944" cy="5478423"/>
          </a:xfrm>
          <a:prstGeom prst="rect">
            <a:avLst/>
          </a:prstGeom>
          <a:noFill/>
          <a:ln w="9525">
            <a:noFill/>
            <a:miter lim="800000"/>
            <a:headEnd/>
            <a:tailEnd/>
          </a:ln>
        </p:spPr>
        <p:txBody>
          <a:bodyPr wrap="square">
            <a:spAutoFit/>
          </a:bodyPr>
          <a:lstStyle/>
          <a:p>
            <a:pPr marL="357188" lvl="1" indent="-357188">
              <a:spcAft>
                <a:spcPts val="1200"/>
              </a:spcAft>
              <a:buFont typeface="Arial" panose="020B0604020202020204" pitchFamily="34" charset="0"/>
              <a:buChar char="•"/>
            </a:pPr>
            <a:r>
              <a:rPr lang="en-ZA" sz="2000" dirty="0" smtClean="0"/>
              <a:t>The authority for determining fee increases rests with university councils.</a:t>
            </a:r>
          </a:p>
          <a:p>
            <a:pPr marL="357188" lvl="1" indent="-357188">
              <a:spcAft>
                <a:spcPts val="1200"/>
              </a:spcAft>
              <a:buFont typeface="Arial" panose="020B0604020202020204" pitchFamily="34" charset="0"/>
              <a:buChar char="•"/>
            </a:pPr>
            <a:r>
              <a:rPr lang="en-ZA" sz="2000" dirty="0" smtClean="0"/>
              <a:t>Through </a:t>
            </a:r>
            <a:r>
              <a:rPr lang="en-ZA" sz="2000" dirty="0"/>
              <a:t>Universities South Africa (</a:t>
            </a:r>
            <a:r>
              <a:rPr lang="en-ZA" sz="2000" dirty="0" err="1"/>
              <a:t>USAf</a:t>
            </a:r>
            <a:r>
              <a:rPr lang="en-ZA" sz="2000" dirty="0"/>
              <a:t>), a</a:t>
            </a:r>
            <a:r>
              <a:rPr lang="en-ZA" sz="2000" dirty="0" smtClean="0"/>
              <a:t>ll </a:t>
            </a:r>
            <a:r>
              <a:rPr lang="en-ZA" sz="2000" dirty="0"/>
              <a:t>universities </a:t>
            </a:r>
            <a:r>
              <a:rPr lang="en-ZA" sz="2000" dirty="0" smtClean="0"/>
              <a:t>should be </a:t>
            </a:r>
            <a:r>
              <a:rPr lang="en-ZA" sz="2000" dirty="0"/>
              <a:t>requested to </a:t>
            </a:r>
            <a:r>
              <a:rPr lang="en-ZA" sz="2000" dirty="0" smtClean="0"/>
              <a:t>commit </a:t>
            </a:r>
            <a:r>
              <a:rPr lang="en-ZA" sz="2000" dirty="0"/>
              <a:t>to </a:t>
            </a:r>
            <a:r>
              <a:rPr lang="en-ZA" sz="2000" dirty="0" smtClean="0"/>
              <a:t>a system wide agreement on fee adjustments</a:t>
            </a:r>
          </a:p>
          <a:p>
            <a:pPr marL="357188" lvl="1" indent="-357188">
              <a:spcAft>
                <a:spcPts val="1200"/>
              </a:spcAft>
              <a:buFont typeface="Arial" panose="020B0604020202020204" pitchFamily="34" charset="0"/>
              <a:buChar char="•"/>
            </a:pPr>
            <a:r>
              <a:rPr lang="en-ZA" sz="2000" dirty="0" smtClean="0"/>
              <a:t>A position on the adjustment agreed to between universities and the DHET, and should be </a:t>
            </a:r>
            <a:r>
              <a:rPr lang="en-ZA" sz="2000" dirty="0"/>
              <a:t>fully supported by government</a:t>
            </a:r>
            <a:r>
              <a:rPr lang="en-ZA" sz="2000" dirty="0" smtClean="0"/>
              <a:t>.</a:t>
            </a:r>
          </a:p>
          <a:p>
            <a:pPr marL="357188" lvl="1" indent="-357188">
              <a:spcAft>
                <a:spcPts val="1200"/>
              </a:spcAft>
              <a:buFont typeface="Arial" panose="020B0604020202020204" pitchFamily="34" charset="0"/>
              <a:buChar char="•"/>
            </a:pPr>
            <a:r>
              <a:rPr lang="en-ZA" sz="2000" dirty="0" smtClean="0"/>
              <a:t>The CHE advises a CPI </a:t>
            </a:r>
            <a:r>
              <a:rPr lang="en-ZA" sz="2000" dirty="0"/>
              <a:t>fee </a:t>
            </a:r>
            <a:r>
              <a:rPr lang="en-ZA" sz="2000" dirty="0" smtClean="0"/>
              <a:t>adjustment, the most defensible position in the interests of social justice and sustainability of HE; an alternative could be to agree to CPI as a maximum cap for any fee adjustments </a:t>
            </a:r>
            <a:endParaRPr lang="en-ZA" sz="2000" dirty="0"/>
          </a:p>
          <a:p>
            <a:pPr marL="357188" lvl="1" indent="-357188">
              <a:spcAft>
                <a:spcPts val="1200"/>
              </a:spcAft>
              <a:buFont typeface="Arial" panose="020B0604020202020204" pitchFamily="34" charset="0"/>
              <a:buChar char="•"/>
            </a:pPr>
            <a:r>
              <a:rPr lang="en-ZA" sz="2000" dirty="0" smtClean="0"/>
              <a:t>All </a:t>
            </a:r>
            <a:r>
              <a:rPr lang="en-ZA" sz="2000" dirty="0"/>
              <a:t>universities must undertake to carry out comprehensive communication and/or consultative processes with stakeholders, especially </a:t>
            </a:r>
            <a:r>
              <a:rPr lang="en-ZA" sz="2000" dirty="0" smtClean="0"/>
              <a:t>students</a:t>
            </a:r>
            <a:endParaRPr lang="en-ZA" sz="2000" dirty="0"/>
          </a:p>
          <a:p>
            <a:pPr marL="357188" lvl="1" indent="-357188">
              <a:spcAft>
                <a:spcPts val="1200"/>
              </a:spcAft>
              <a:buFont typeface="Arial" panose="020B0604020202020204" pitchFamily="34" charset="0"/>
              <a:buChar char="•"/>
            </a:pPr>
            <a:r>
              <a:rPr lang="en-ZA" sz="2000" dirty="0" smtClean="0"/>
              <a:t>Current efforts underway to develop an improved better, more affordable and better funded financial aid system for poor and missing middle students should be supported and expedited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17463"/>
            <a:ext cx="9144000" cy="6875463"/>
          </a:xfrm>
          <a:prstGeom prst="rect">
            <a:avLst/>
          </a:prstGeom>
          <a:noFill/>
          <a:ln w="9525">
            <a:noFill/>
            <a:miter lim="800000"/>
            <a:headEnd/>
            <a:tailEnd/>
          </a:ln>
        </p:spPr>
      </p:pic>
      <p:sp>
        <p:nvSpPr>
          <p:cNvPr id="5" name="TextBox 4"/>
          <p:cNvSpPr txBox="1"/>
          <p:nvPr/>
        </p:nvSpPr>
        <p:spPr>
          <a:xfrm>
            <a:off x="539750" y="456853"/>
            <a:ext cx="80645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ZA" sz="2800" b="1" dirty="0" smtClean="0"/>
              <a:t>Process going forward</a:t>
            </a:r>
            <a:endParaRPr lang="en-ZA" sz="2800" b="1" dirty="0"/>
          </a:p>
        </p:txBody>
      </p:sp>
      <p:sp>
        <p:nvSpPr>
          <p:cNvPr id="4100" name="TextBox 5"/>
          <p:cNvSpPr txBox="1">
            <a:spLocks noChangeArrowheads="1"/>
          </p:cNvSpPr>
          <p:nvPr/>
        </p:nvSpPr>
        <p:spPr bwMode="auto">
          <a:xfrm>
            <a:off x="323528" y="980728"/>
            <a:ext cx="8496944" cy="4862870"/>
          </a:xfrm>
          <a:prstGeom prst="rect">
            <a:avLst/>
          </a:prstGeom>
          <a:noFill/>
          <a:ln w="9525">
            <a:noFill/>
            <a:miter lim="800000"/>
            <a:headEnd/>
            <a:tailEnd/>
          </a:ln>
        </p:spPr>
        <p:txBody>
          <a:bodyPr wrap="square">
            <a:spAutoFit/>
          </a:bodyPr>
          <a:lstStyle/>
          <a:p>
            <a:pPr marL="357188" lvl="1" indent="-357188">
              <a:spcAft>
                <a:spcPts val="1200"/>
              </a:spcAft>
              <a:buFont typeface="Arial" panose="020B0604020202020204" pitchFamily="34" charset="0"/>
              <a:buChar char="•"/>
            </a:pPr>
            <a:r>
              <a:rPr lang="en-ZA" sz="2000" dirty="0" smtClean="0"/>
              <a:t>The Minister held discussions with </a:t>
            </a:r>
            <a:r>
              <a:rPr lang="en-ZA" sz="2000" dirty="0" err="1" smtClean="0"/>
              <a:t>USAf</a:t>
            </a:r>
            <a:r>
              <a:rPr lang="en-ZA" sz="2000" dirty="0" smtClean="0"/>
              <a:t> and UCCF; institutions have informed the Minister that they believe that the system requires an 8% (i.e. in line with HEPI) increase on the 2015 baseline</a:t>
            </a:r>
          </a:p>
          <a:p>
            <a:pPr marL="357188" lvl="1" indent="-357188">
              <a:spcAft>
                <a:spcPts val="1200"/>
              </a:spcAft>
              <a:buFont typeface="Arial" panose="020B0604020202020204" pitchFamily="34" charset="0"/>
              <a:buChar char="•"/>
            </a:pPr>
            <a:r>
              <a:rPr lang="en-ZA" sz="2000" dirty="0" smtClean="0"/>
              <a:t>The Minister met with various student leaders and leaders of youth organisations; both groups informed the Minister that they would not accept anything more than a 0% fee increment on the 2015 fee in 2017</a:t>
            </a:r>
          </a:p>
          <a:p>
            <a:pPr marL="357188" lvl="1" indent="-357188">
              <a:spcAft>
                <a:spcPts val="1200"/>
              </a:spcAft>
              <a:buFont typeface="Arial" panose="020B0604020202020204" pitchFamily="34" charset="0"/>
              <a:buChar char="•"/>
            </a:pPr>
            <a:r>
              <a:rPr lang="en-ZA" sz="2000" dirty="0" smtClean="0"/>
              <a:t>The Minister is currently engaging with a range of stakeholders including: Business and Industry leaders; labour unions; faith based leaders; civic organisations; students; other government departments, in particular National Treasury</a:t>
            </a:r>
          </a:p>
          <a:p>
            <a:pPr marL="357188" lvl="1" indent="-357188">
              <a:spcAft>
                <a:spcPts val="1200"/>
              </a:spcAft>
              <a:buFont typeface="Arial" panose="020B0604020202020204" pitchFamily="34" charset="0"/>
              <a:buChar char="•"/>
            </a:pPr>
            <a:r>
              <a:rPr lang="en-ZA" sz="2000" dirty="0" smtClean="0"/>
              <a:t>The Minister is considering the various options available to find short term solutions to the issue including sourcing funds from the private sector and government</a:t>
            </a:r>
          </a:p>
        </p:txBody>
      </p:sp>
    </p:spTree>
    <p:extLst>
      <p:ext uri="{BB962C8B-B14F-4D97-AF65-F5344CB8AC3E}">
        <p14:creationId xmlns:p14="http://schemas.microsoft.com/office/powerpoint/2010/main" xmlns="" val="337508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4" descr="SLIDE LAYOUT.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6323" name="Picture 6" descr="C:\Users\Lefifi.T\AppData\Local\Microsoft\Windows\Temporary Internet Files\Content.Outlook\XAEMJRW7\Higher Education LOGO (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55775" y="1557338"/>
            <a:ext cx="5695950"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324" name="TextBox 7"/>
          <p:cNvSpPr txBox="1">
            <a:spLocks noChangeArrowheads="1"/>
          </p:cNvSpPr>
          <p:nvPr/>
        </p:nvSpPr>
        <p:spPr bwMode="auto">
          <a:xfrm>
            <a:off x="2484438" y="4005263"/>
            <a:ext cx="4103687"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6000" b="1" i="1" dirty="0"/>
              <a:t>Thank You</a:t>
            </a:r>
          </a:p>
        </p:txBody>
      </p:sp>
    </p:spTree>
    <p:extLst>
      <p:ext uri="{BB962C8B-B14F-4D97-AF65-F5344CB8AC3E}">
        <p14:creationId xmlns:p14="http://schemas.microsoft.com/office/powerpoint/2010/main" xmlns="" val="73032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23528" y="404664"/>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BACKGROUND </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a:t>
            </a:fld>
            <a:endParaRPr lang="en-US" sz="1400" b="1" dirty="0">
              <a:solidFill>
                <a:schemeClr val="tx1"/>
              </a:solidFill>
            </a:endParaRPr>
          </a:p>
        </p:txBody>
      </p:sp>
      <p:sp>
        <p:nvSpPr>
          <p:cNvPr id="6" name="Content Placeholder 2"/>
          <p:cNvSpPr txBox="1">
            <a:spLocks/>
          </p:cNvSpPr>
          <p:nvPr/>
        </p:nvSpPr>
        <p:spPr>
          <a:xfrm>
            <a:off x="323528" y="980728"/>
            <a:ext cx="8424936" cy="5112568"/>
          </a:xfrm>
          <a:prstGeom prst="rect">
            <a:avLst/>
          </a:prstGeom>
        </p:spPr>
        <p:txBody>
          <a:bodyPr vert="horz" lIns="91440" tIns="45720" rIns="91440" bIns="45720" rtlCol="0">
            <a:noAutofit/>
          </a:bodyPr>
          <a:lstStyle/>
          <a:p>
            <a:pPr marL="446088" indent="-357188">
              <a:spcAft>
                <a:spcPts val="1200"/>
              </a:spcAft>
              <a:buFont typeface="Arial" panose="020B0604020202020204" pitchFamily="34" charset="0"/>
              <a:buChar char="•"/>
            </a:pPr>
            <a:r>
              <a:rPr lang="en-ZA" sz="2100" dirty="0" smtClean="0"/>
              <a:t>On 6 October 2015 the President, Honourable Jacob </a:t>
            </a:r>
            <a:r>
              <a:rPr lang="en-ZA" sz="2100" dirty="0" err="1" smtClean="0"/>
              <a:t>Zuma</a:t>
            </a:r>
            <a:r>
              <a:rPr lang="en-ZA" sz="2100" dirty="0" smtClean="0"/>
              <a:t> met with University VCs, Chairs of Council, the Minister of Higher Education and Training, as well as other members of cabinet to discuss challenges in funding universities, student fees and other issues that were likely to lead to disruptions in the university system later in the year</a:t>
            </a:r>
          </a:p>
          <a:p>
            <a:pPr marL="446088" indent="-357188">
              <a:spcAft>
                <a:spcPts val="1200"/>
              </a:spcAft>
              <a:buFont typeface="Arial" panose="020B0604020202020204" pitchFamily="34" charset="0"/>
              <a:buChar char="•"/>
            </a:pPr>
            <a:r>
              <a:rPr lang="en-ZA" sz="2100" dirty="0" smtClean="0"/>
              <a:t>After the meeting the President announced that a Presidential Task Team would be appointed to deal with short term student funding challenges at universities. The Task Team would be expected to report by the end of November 2015</a:t>
            </a:r>
          </a:p>
          <a:p>
            <a:pPr marL="446088" indent="-357188">
              <a:spcAft>
                <a:spcPts val="1200"/>
              </a:spcAft>
              <a:buFont typeface="Arial" panose="020B0604020202020204" pitchFamily="34" charset="0"/>
              <a:buChar char="•"/>
            </a:pPr>
            <a:r>
              <a:rPr lang="en-ZA" sz="2100" dirty="0" smtClean="0"/>
              <a:t>On 15 October, the issue of fee increases came under the spotlight when Wits university announced a double digit fee increase for 2016</a:t>
            </a:r>
          </a:p>
          <a:p>
            <a:pPr marL="446088" indent="-357188">
              <a:spcAft>
                <a:spcPts val="1200"/>
              </a:spcAft>
              <a:buFont typeface="Arial" panose="020B0604020202020204" pitchFamily="34" charset="0"/>
              <a:buChar char="•"/>
            </a:pPr>
            <a:r>
              <a:rPr lang="en-ZA" sz="2100" dirty="0" smtClean="0"/>
              <a:t>Protests erupted at Wits; the #</a:t>
            </a:r>
            <a:r>
              <a:rPr lang="en-ZA" sz="2100" dirty="0" err="1" smtClean="0"/>
              <a:t>feesmust</a:t>
            </a:r>
            <a:r>
              <a:rPr lang="en-ZA" sz="2100" dirty="0" smtClean="0"/>
              <a:t> fall movement emerged</a:t>
            </a:r>
            <a:endParaRPr lang="en-ZA"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0407"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529389" y="1191074"/>
            <a:ext cx="8069180" cy="5324535"/>
          </a:xfrm>
          <a:prstGeom prst="rect">
            <a:avLst/>
          </a:prstGeom>
          <a:noFill/>
        </p:spPr>
        <p:txBody>
          <a:bodyPr wrap="square" rtlCol="0">
            <a:spAutoFit/>
          </a:bodyPr>
          <a:lstStyle/>
          <a:p>
            <a:pPr marL="352425" lvl="0" indent="-352425">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Following the protests the Minister attempted to broker a solution with universities (represented by the </a:t>
            </a:r>
            <a:r>
              <a:rPr lang="en-ZA" sz="2000" dirty="0">
                <a:latin typeface="Arial" panose="020B0604020202020204" pitchFamily="34" charset="0"/>
                <a:cs typeface="Arial" panose="020B0604020202020204" pitchFamily="34" charset="0"/>
              </a:rPr>
              <a:t>e</a:t>
            </a:r>
            <a:r>
              <a:rPr lang="en-ZA" sz="2000" dirty="0" smtClean="0">
                <a:latin typeface="Arial" panose="020B0604020202020204" pitchFamily="34" charset="0"/>
                <a:cs typeface="Arial" panose="020B0604020202020204" pitchFamily="34" charset="0"/>
              </a:rPr>
              <a:t>xecutive committees of </a:t>
            </a:r>
            <a:r>
              <a:rPr lang="en-ZA" sz="2000" dirty="0" err="1" smtClean="0">
                <a:latin typeface="Arial" panose="020B0604020202020204" pitchFamily="34" charset="0"/>
                <a:cs typeface="Arial" panose="020B0604020202020204" pitchFamily="34" charset="0"/>
              </a:rPr>
              <a:t>USAf</a:t>
            </a:r>
            <a:r>
              <a:rPr lang="en-ZA" sz="2000" dirty="0" smtClean="0">
                <a:latin typeface="Arial" panose="020B0604020202020204" pitchFamily="34" charset="0"/>
                <a:cs typeface="Arial" panose="020B0604020202020204" pitchFamily="34" charset="0"/>
              </a:rPr>
              <a:t> and the UCCF), students (represented by SAUS) and Staff Unions – a cap of 6% was agreed upon as a reasonable compromise and stakeholders were requested to go back and negotiate at the institutional level to find a solution </a:t>
            </a:r>
          </a:p>
          <a:p>
            <a:pPr marL="352425" lvl="0" indent="-352425">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Students rejected this proposal, protests escalated across the system,  and students demanded a 0% increment across all universities</a:t>
            </a:r>
          </a:p>
          <a:p>
            <a:pPr marL="352425" lvl="0" indent="-352425">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The President called a meeting of students, universities and relevant Ministers to discuss the crisis on 22 October 2016</a:t>
            </a:r>
          </a:p>
          <a:p>
            <a:pPr marL="352425" indent="-352425">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A</a:t>
            </a:r>
            <a:r>
              <a:rPr lang="en-ZA" sz="2000" dirty="0" smtClean="0">
                <a:latin typeface="Arial" panose="020B0604020202020204" pitchFamily="34" charset="0"/>
                <a:cs typeface="Arial" panose="020B0604020202020204" pitchFamily="34" charset="0"/>
              </a:rPr>
              <a:t>fter the meeting the President announced an </a:t>
            </a:r>
            <a:r>
              <a:rPr lang="en-ZA" sz="2000" dirty="0">
                <a:latin typeface="Arial" panose="020B0604020202020204" pitchFamily="34" charset="0"/>
                <a:cs typeface="Arial" panose="020B0604020202020204" pitchFamily="34" charset="0"/>
              </a:rPr>
              <a:t>agreement on no fee increase for 2016; </a:t>
            </a:r>
            <a:r>
              <a:rPr lang="en-ZA" sz="2000" dirty="0" smtClean="0">
                <a:latin typeface="Arial" panose="020B0604020202020204" pitchFamily="34" charset="0"/>
                <a:cs typeface="Arial" panose="020B0604020202020204" pitchFamily="34" charset="0"/>
              </a:rPr>
              <a:t>and that government </a:t>
            </a:r>
            <a:r>
              <a:rPr lang="en-ZA" sz="2000" dirty="0">
                <a:latin typeface="Arial" panose="020B0604020202020204" pitchFamily="34" charset="0"/>
                <a:cs typeface="Arial" panose="020B0604020202020204" pitchFamily="34" charset="0"/>
              </a:rPr>
              <a:t>would lead a process that would look at broader issues affecting the funding of higher education</a:t>
            </a:r>
          </a:p>
          <a:p>
            <a:pPr marL="352425" lvl="0" indent="-352425">
              <a:spcAft>
                <a:spcPts val="600"/>
              </a:spcAft>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p:txBody>
      </p:sp>
      <p:sp>
        <p:nvSpPr>
          <p:cNvPr id="7" name="Slide Number Placeholder 4"/>
          <p:cNvSpPr>
            <a:spLocks noGrp="1"/>
          </p:cNvSpPr>
          <p:nvPr>
            <p:ph type="sldNum" sz="quarter" idx="12"/>
          </p:nvPr>
        </p:nvSpPr>
        <p:spPr bwMode="auto">
          <a:xfrm>
            <a:off x="7006807" y="65198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49B6818-8696-4843-9F49-4E366692EB26}" type="slidenum">
              <a:rPr lang="en-US" sz="1200">
                <a:latin typeface="Calibri" charset="0"/>
                <a:cs typeface="Arial" charset="0"/>
              </a:rPr>
              <a:pPr/>
              <a:t>3</a:t>
            </a:fld>
            <a:endParaRPr lang="en-US" sz="1400" dirty="0">
              <a:latin typeface="Calibri" charset="0"/>
              <a:cs typeface="Arial" charset="0"/>
            </a:endParaRPr>
          </a:p>
        </p:txBody>
      </p:sp>
      <p:sp>
        <p:nvSpPr>
          <p:cNvPr id="8" name="TextBox 7"/>
          <p:cNvSpPr txBox="1"/>
          <p:nvPr/>
        </p:nvSpPr>
        <p:spPr>
          <a:xfrm>
            <a:off x="529389" y="515732"/>
            <a:ext cx="8069180" cy="523220"/>
          </a:xfrm>
          <a:prstGeom prst="rect">
            <a:avLst/>
          </a:prstGeom>
          <a:solidFill>
            <a:srgbClr val="008000"/>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3200" b="1"/>
            </a:lvl1pPr>
          </a:lstStyle>
          <a:p>
            <a:r>
              <a:rPr lang="en-ZA" sz="2800" dirty="0" smtClean="0"/>
              <a:t>BACKGROUND</a:t>
            </a:r>
            <a:endParaRPr lang="en-ZA" sz="2800" dirty="0"/>
          </a:p>
        </p:txBody>
      </p:sp>
    </p:spTree>
    <p:extLst>
      <p:ext uri="{BB962C8B-B14F-4D97-AF65-F5344CB8AC3E}">
        <p14:creationId xmlns:p14="http://schemas.microsoft.com/office/powerpoint/2010/main" xmlns="" val="1312383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0407"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395536" y="1124744"/>
            <a:ext cx="8201845" cy="5324535"/>
          </a:xfrm>
          <a:prstGeom prst="rect">
            <a:avLst/>
          </a:prstGeom>
          <a:noFill/>
        </p:spPr>
        <p:txBody>
          <a:bodyPr wrap="square" rtlCol="0">
            <a:spAutoFit/>
          </a:bodyPr>
          <a:lstStyle/>
          <a:p>
            <a:pPr marL="446088" indent="-357188">
              <a:spcAft>
                <a:spcPts val="1200"/>
              </a:spcAft>
              <a:buFont typeface="Arial" panose="020B0604020202020204" pitchFamily="34" charset="0"/>
              <a:buChar char="•"/>
            </a:pPr>
            <a:r>
              <a:rPr lang="en-ZA" sz="2000" dirty="0" smtClean="0"/>
              <a:t>The Presidential </a:t>
            </a:r>
            <a:r>
              <a:rPr lang="en-ZA" sz="2000" dirty="0"/>
              <a:t>Task Team Report </a:t>
            </a:r>
            <a:r>
              <a:rPr lang="en-ZA" sz="2000" dirty="0" smtClean="0"/>
              <a:t>(31 November 2015) quantified the immediate shortfall in NSFAS, student debt owed by NSFAS qualifying students who could not be supported through available funding, as well as the financial implication of the 0% agreement</a:t>
            </a:r>
          </a:p>
          <a:p>
            <a:pPr marL="446088" indent="-357188">
              <a:spcAft>
                <a:spcPts val="1200"/>
              </a:spcAft>
              <a:buFont typeface="Arial" panose="020B0604020202020204" pitchFamily="34" charset="0"/>
              <a:buChar char="•"/>
            </a:pPr>
            <a:r>
              <a:rPr lang="en-ZA" sz="2000" dirty="0" smtClean="0"/>
              <a:t>The Task Team recommended </a:t>
            </a:r>
            <a:r>
              <a:rPr lang="en-ZA" sz="2000" dirty="0"/>
              <a:t>a regulatory framework be developed for setting university fees and a process for extending the financial aid scheme to support the so called ‘missing middle’ students</a:t>
            </a:r>
          </a:p>
          <a:p>
            <a:pPr marL="446088" indent="-357188">
              <a:spcAft>
                <a:spcPts val="1200"/>
              </a:spcAft>
              <a:buFont typeface="Arial" panose="020B0604020202020204" pitchFamily="34" charset="0"/>
              <a:buChar char="•"/>
            </a:pPr>
            <a:r>
              <a:rPr lang="en-ZA" sz="2000" dirty="0" smtClean="0"/>
              <a:t>After </a:t>
            </a:r>
            <a:r>
              <a:rPr lang="en-ZA" sz="2000" dirty="0"/>
              <a:t>discussion with </a:t>
            </a:r>
            <a:r>
              <a:rPr lang="en-ZA" sz="2000" dirty="0" err="1" smtClean="0"/>
              <a:t>USAf</a:t>
            </a:r>
            <a:r>
              <a:rPr lang="en-ZA" sz="2000" dirty="0" smtClean="0"/>
              <a:t> in early January 2016, the </a:t>
            </a:r>
            <a:r>
              <a:rPr lang="en-ZA" sz="2000" dirty="0"/>
              <a:t>Minister requested the CHE to advise on a regulatory framework for setting fees in HE</a:t>
            </a:r>
          </a:p>
          <a:p>
            <a:pPr marL="446088" indent="-357188">
              <a:spcAft>
                <a:spcPts val="1200"/>
              </a:spcAft>
              <a:buFont typeface="Arial" panose="020B0604020202020204" pitchFamily="34" charset="0"/>
              <a:buChar char="•"/>
            </a:pPr>
            <a:r>
              <a:rPr lang="en-ZA" sz="2000" dirty="0"/>
              <a:t>CHE advice: Phase 1 a short term solution for 2017 only; Phase 2 a longer term solution taking into account the recommendations of the Presidential Commission and decisions flowing from that  </a:t>
            </a:r>
          </a:p>
          <a:p>
            <a:pPr marL="446088" indent="-357188">
              <a:spcAft>
                <a:spcPts val="1200"/>
              </a:spcAft>
              <a:buFont typeface="Arial" panose="020B0604020202020204" pitchFamily="34" charset="0"/>
              <a:buChar char="•"/>
            </a:pPr>
            <a:r>
              <a:rPr lang="en-ZA" sz="2000" dirty="0"/>
              <a:t>CHE handed over its </a:t>
            </a:r>
            <a:r>
              <a:rPr lang="en-ZA" sz="2000" dirty="0" smtClean="0"/>
              <a:t>Phase 1 report </a:t>
            </a:r>
            <a:r>
              <a:rPr lang="en-ZA" sz="2000" dirty="0"/>
              <a:t>to Minister on 11 August </a:t>
            </a:r>
            <a:r>
              <a:rPr lang="en-ZA" sz="2000" dirty="0" smtClean="0"/>
              <a:t>2016</a:t>
            </a:r>
            <a:endParaRPr lang="en-ZA" sz="2000" dirty="0" smtClean="0">
              <a:latin typeface="Arial" panose="020B0604020202020204" pitchFamily="34" charset="0"/>
              <a:cs typeface="Arial" panose="020B0604020202020204" pitchFamily="34" charset="0"/>
            </a:endParaRPr>
          </a:p>
        </p:txBody>
      </p:sp>
      <p:sp>
        <p:nvSpPr>
          <p:cNvPr id="7" name="Slide Number Placeholder 4"/>
          <p:cNvSpPr>
            <a:spLocks noGrp="1"/>
          </p:cNvSpPr>
          <p:nvPr>
            <p:ph type="sldNum" sz="quarter" idx="12"/>
          </p:nvPr>
        </p:nvSpPr>
        <p:spPr bwMode="auto">
          <a:xfrm>
            <a:off x="7006807" y="65198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49B6818-8696-4843-9F49-4E366692EB26}" type="slidenum">
              <a:rPr lang="en-US" sz="1200">
                <a:latin typeface="Calibri" charset="0"/>
                <a:cs typeface="Arial" charset="0"/>
              </a:rPr>
              <a:pPr/>
              <a:t>4</a:t>
            </a:fld>
            <a:endParaRPr lang="en-US" sz="1400" dirty="0">
              <a:latin typeface="Calibri" charset="0"/>
              <a:cs typeface="Arial" charset="0"/>
            </a:endParaRPr>
          </a:p>
        </p:txBody>
      </p:sp>
      <p:sp>
        <p:nvSpPr>
          <p:cNvPr id="8" name="TextBox 7"/>
          <p:cNvSpPr txBox="1"/>
          <p:nvPr/>
        </p:nvSpPr>
        <p:spPr>
          <a:xfrm>
            <a:off x="529780" y="511036"/>
            <a:ext cx="8067600" cy="523220"/>
          </a:xfrm>
          <a:prstGeom prst="rect">
            <a:avLst/>
          </a:prstGeom>
          <a:solidFill>
            <a:srgbClr val="008000"/>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vl1pPr>
          </a:lstStyle>
          <a:p>
            <a:r>
              <a:rPr lang="en-ZA" dirty="0"/>
              <a:t>The </a:t>
            </a:r>
            <a:r>
              <a:rPr lang="en-ZA" dirty="0" smtClean="0"/>
              <a:t>Context  </a:t>
            </a:r>
            <a:endParaRPr lang="en-ZA" dirty="0"/>
          </a:p>
        </p:txBody>
      </p:sp>
    </p:spTree>
    <p:extLst>
      <p:ext uri="{BB962C8B-B14F-4D97-AF65-F5344CB8AC3E}">
        <p14:creationId xmlns:p14="http://schemas.microsoft.com/office/powerpoint/2010/main" xmlns="" val="2472285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0407"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395536" y="1052736"/>
            <a:ext cx="8352927" cy="570925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In a parallel process, on 22 January 2015, </a:t>
            </a:r>
            <a:r>
              <a:rPr lang="en-ZA" sz="2000" dirty="0" smtClean="0"/>
              <a:t>the </a:t>
            </a:r>
            <a:r>
              <a:rPr lang="en-ZA" sz="2000" dirty="0"/>
              <a:t>President set up the </a:t>
            </a:r>
            <a:r>
              <a:rPr lang="en-ZA" sz="2000" dirty="0" err="1"/>
              <a:t>Herher</a:t>
            </a:r>
            <a:r>
              <a:rPr lang="en-ZA" sz="2000" dirty="0"/>
              <a:t> Commission </a:t>
            </a:r>
            <a:r>
              <a:rPr lang="en-ZA" sz="2000" dirty="0" smtClean="0"/>
              <a:t>to </a:t>
            </a:r>
            <a:r>
              <a:rPr lang="en-ZA" sz="2000" dirty="0"/>
              <a:t>investigate the feasibility of fee free higher </a:t>
            </a:r>
            <a:r>
              <a:rPr lang="en-ZA" sz="2000" dirty="0" smtClean="0"/>
              <a:t>education and training; </a:t>
            </a:r>
            <a:r>
              <a:rPr lang="en-ZA" sz="2000" dirty="0"/>
              <a:t>the Commission </a:t>
            </a:r>
            <a:r>
              <a:rPr lang="en-ZA" sz="2000" dirty="0" smtClean="0"/>
              <a:t>is due to </a:t>
            </a:r>
            <a:r>
              <a:rPr lang="en-ZA" sz="2000" dirty="0"/>
              <a:t>report in June 2017 </a:t>
            </a:r>
          </a:p>
          <a:p>
            <a:pPr marL="342900" lvl="0" indent="-342900">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This process is an independent judicial inquiry into the question of the overall funding of higher education and training (including university education and TVET) </a:t>
            </a:r>
          </a:p>
          <a:p>
            <a:pPr marL="342900" lvl="0" indent="-342900">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It will not deal with short term funding issues. Once it has made recommendations to the President in June 2017, processes would unfold linked to longer term solutions</a:t>
            </a:r>
          </a:p>
          <a:p>
            <a:pPr marL="342900" lvl="0" indent="-342900">
              <a:spcAft>
                <a:spcPts val="600"/>
              </a:spcAft>
              <a:buFont typeface="Arial" panose="020B0604020202020204" pitchFamily="34" charset="0"/>
              <a:buChar char="•"/>
            </a:pPr>
            <a:r>
              <a:rPr lang="en-ZA" sz="2000" dirty="0" smtClean="0">
                <a:latin typeface="Arial" panose="020B0604020202020204" pitchFamily="34" charset="0"/>
                <a:cs typeface="Arial" panose="020B0604020202020204" pitchFamily="34" charset="0"/>
              </a:rPr>
              <a:t>In the sort term the current policy remains in place (cost sharing fee regime); therefore the status quo continues while longer term issues are dealt with to ensure affordable quality higher education for all </a:t>
            </a:r>
          </a:p>
          <a:p>
            <a:pPr marL="342900" indent="-342900">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The </a:t>
            </a:r>
            <a:r>
              <a:rPr lang="en-ZA" sz="2000" dirty="0" smtClean="0">
                <a:latin typeface="Arial" panose="020B0604020202020204" pitchFamily="34" charset="0"/>
                <a:cs typeface="Arial" panose="020B0604020202020204" pitchFamily="34" charset="0"/>
              </a:rPr>
              <a:t>CHE’s advice was to assist with finding a short term solution to ensure that the system continues to operate; and to </a:t>
            </a:r>
            <a:r>
              <a:rPr lang="en-ZA" sz="2000" dirty="0">
                <a:latin typeface="Arial" panose="020B0604020202020204" pitchFamily="34" charset="0"/>
                <a:cs typeface="Arial" panose="020B0604020202020204" pitchFamily="34" charset="0"/>
              </a:rPr>
              <a:t>advise on a regulatory </a:t>
            </a:r>
            <a:r>
              <a:rPr lang="en-ZA" sz="2000" dirty="0" smtClean="0">
                <a:latin typeface="Arial" panose="020B0604020202020204" pitchFamily="34" charset="0"/>
                <a:cs typeface="Arial" panose="020B0604020202020204" pitchFamily="34" charset="0"/>
              </a:rPr>
              <a:t>framework in the longer term to ensure that university fees remained affordable </a:t>
            </a:r>
            <a:endParaRPr lang="en-ZA" sz="20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p:txBody>
      </p:sp>
      <p:sp>
        <p:nvSpPr>
          <p:cNvPr id="7" name="Slide Number Placeholder 4"/>
          <p:cNvSpPr>
            <a:spLocks noGrp="1"/>
          </p:cNvSpPr>
          <p:nvPr>
            <p:ph type="sldNum" sz="quarter" idx="12"/>
          </p:nvPr>
        </p:nvSpPr>
        <p:spPr bwMode="auto">
          <a:xfrm>
            <a:off x="7006807" y="651986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49B6818-8696-4843-9F49-4E366692EB26}" type="slidenum">
              <a:rPr lang="en-US" sz="1200">
                <a:latin typeface="Calibri" charset="0"/>
                <a:cs typeface="Arial" charset="0"/>
              </a:rPr>
              <a:pPr/>
              <a:t>5</a:t>
            </a:fld>
            <a:endParaRPr lang="en-US" sz="1400" dirty="0">
              <a:latin typeface="Calibri" charset="0"/>
              <a:cs typeface="Arial" charset="0"/>
            </a:endParaRPr>
          </a:p>
        </p:txBody>
      </p:sp>
      <p:sp>
        <p:nvSpPr>
          <p:cNvPr id="8" name="TextBox 7"/>
          <p:cNvSpPr txBox="1"/>
          <p:nvPr/>
        </p:nvSpPr>
        <p:spPr>
          <a:xfrm>
            <a:off x="529780" y="511036"/>
            <a:ext cx="8067600" cy="523220"/>
          </a:xfrm>
          <a:prstGeom prst="rect">
            <a:avLst/>
          </a:prstGeom>
          <a:solidFill>
            <a:srgbClr val="008000"/>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vl1pPr>
          </a:lstStyle>
          <a:p>
            <a:r>
              <a:rPr lang="en-ZA" dirty="0" smtClean="0"/>
              <a:t>BACKGROUND</a:t>
            </a:r>
            <a:endParaRPr lang="en-ZA" dirty="0"/>
          </a:p>
        </p:txBody>
      </p:sp>
    </p:spTree>
    <p:extLst>
      <p:ext uri="{BB962C8B-B14F-4D97-AF65-F5344CB8AC3E}">
        <p14:creationId xmlns:p14="http://schemas.microsoft.com/office/powerpoint/2010/main" xmlns="" val="1813079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9552" y="404664"/>
            <a:ext cx="806489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600" b="1" dirty="0" smtClean="0"/>
              <a:t>Financial sustainability and affordable higher education </a:t>
            </a:r>
            <a:r>
              <a:rPr lang="en-ZA" sz="2800" b="1" dirty="0" smtClean="0"/>
              <a:t> </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6</a:t>
            </a:fld>
            <a:endParaRPr lang="en-US" sz="1400" b="1" dirty="0">
              <a:solidFill>
                <a:schemeClr val="tx1"/>
              </a:solidFill>
            </a:endParaRPr>
          </a:p>
        </p:txBody>
      </p:sp>
      <p:sp>
        <p:nvSpPr>
          <p:cNvPr id="6" name="Content Placeholder 2"/>
          <p:cNvSpPr txBox="1">
            <a:spLocks/>
          </p:cNvSpPr>
          <p:nvPr/>
        </p:nvSpPr>
        <p:spPr>
          <a:xfrm>
            <a:off x="323528" y="980728"/>
            <a:ext cx="8424936" cy="5112568"/>
          </a:xfrm>
          <a:prstGeom prst="rect">
            <a:avLst/>
          </a:prstGeom>
        </p:spPr>
        <p:txBody>
          <a:bodyPr vert="horz" lIns="91440" tIns="45720" rIns="91440" bIns="45720" rtlCol="0">
            <a:noAutofit/>
          </a:bodyPr>
          <a:lstStyle/>
          <a:p>
            <a:pPr marL="446088" indent="-357188">
              <a:spcAft>
                <a:spcPts val="1200"/>
              </a:spcAft>
              <a:buFont typeface="Arial" panose="020B0604020202020204" pitchFamily="34" charset="0"/>
              <a:buChar char="•"/>
            </a:pPr>
            <a:r>
              <a:rPr lang="en-ZA" sz="2000" dirty="0" smtClean="0"/>
              <a:t>Following the no fee agreement in 2015 the demand was for </a:t>
            </a:r>
            <a:r>
              <a:rPr lang="en-ZA" sz="2000" dirty="0"/>
              <a:t>free higher </a:t>
            </a:r>
            <a:r>
              <a:rPr lang="en-ZA" sz="2000" dirty="0" smtClean="0"/>
              <a:t>education for all; government’s current position is for the poor </a:t>
            </a:r>
          </a:p>
          <a:p>
            <a:pPr marL="446088" indent="-357188">
              <a:spcAft>
                <a:spcPts val="1200"/>
              </a:spcAft>
              <a:buFont typeface="Arial" panose="020B0604020202020204" pitchFamily="34" charset="0"/>
              <a:buChar char="•"/>
            </a:pPr>
            <a:r>
              <a:rPr lang="en-ZA" sz="2000" dirty="0" smtClean="0"/>
              <a:t>Also other demands were made on the system - insourcing of services; cancelling student debt; destruction of property (R500 million in damages between Oct 2015 and July 2016); security costs to protect lives and policy</a:t>
            </a:r>
          </a:p>
          <a:p>
            <a:pPr marL="446088" indent="-357188">
              <a:spcAft>
                <a:spcPts val="1200"/>
              </a:spcAft>
              <a:buFont typeface="Arial" panose="020B0604020202020204" pitchFamily="34" charset="0"/>
              <a:buChar char="•"/>
            </a:pPr>
            <a:r>
              <a:rPr lang="en-ZA" sz="2000" dirty="0" smtClean="0"/>
              <a:t>Financial sustainability of the system is at risk</a:t>
            </a:r>
          </a:p>
          <a:p>
            <a:pPr marL="446088" indent="-357188">
              <a:spcAft>
                <a:spcPts val="1200"/>
              </a:spcAft>
              <a:buFont typeface="Arial" panose="020B0604020202020204" pitchFamily="34" charset="0"/>
              <a:buChar char="•"/>
            </a:pPr>
            <a:r>
              <a:rPr lang="en-ZA" sz="2000" dirty="0" smtClean="0"/>
              <a:t>Current policy position is cost sharing (HE is a public and private good); universities are responsible for setting fees </a:t>
            </a:r>
          </a:p>
          <a:p>
            <a:pPr marL="446088" indent="-357188">
              <a:spcAft>
                <a:spcPts val="1200"/>
              </a:spcAft>
              <a:buFont typeface="Arial" panose="020B0604020202020204" pitchFamily="34" charset="0"/>
              <a:buChar char="•"/>
            </a:pPr>
            <a:r>
              <a:rPr lang="en-ZA" sz="2000" dirty="0" smtClean="0"/>
              <a:t>Differentiated fees exist across the system:</a:t>
            </a:r>
          </a:p>
          <a:p>
            <a:pPr marL="903288" lvl="1" indent="-357188">
              <a:spcAft>
                <a:spcPts val="1200"/>
              </a:spcAft>
              <a:buFont typeface="Wingdings" panose="05000000000000000000" pitchFamily="2" charset="2"/>
              <a:buChar char="§"/>
            </a:pPr>
            <a:r>
              <a:rPr lang="en-ZA" sz="2000" dirty="0" smtClean="0"/>
              <a:t>Average tuition fees at universities range from about R18 000 per annum (UNISA) to R55 000 per year (UCT)</a:t>
            </a:r>
          </a:p>
          <a:p>
            <a:pPr marL="903288" lvl="1" indent="-357188">
              <a:spcAft>
                <a:spcPts val="1200"/>
              </a:spcAft>
              <a:buFont typeface="Wingdings" panose="05000000000000000000" pitchFamily="2" charset="2"/>
              <a:buChar char="§"/>
            </a:pPr>
            <a:r>
              <a:rPr lang="en-ZA" sz="2000" dirty="0" smtClean="0"/>
              <a:t>Average full cost of study ranges from about R18 000 (UNISA - no accommodation) to just under R120 000 per annum (UCT) </a:t>
            </a:r>
          </a:p>
          <a:p>
            <a:pPr marL="88900">
              <a:spcAft>
                <a:spcPts val="1200"/>
              </a:spcAft>
            </a:pPr>
            <a:endParaRPr lang="en-ZA" sz="2000" dirty="0" smtClean="0"/>
          </a:p>
        </p:txBody>
      </p:sp>
    </p:spTree>
    <p:extLst>
      <p:ext uri="{BB962C8B-B14F-4D97-AF65-F5344CB8AC3E}">
        <p14:creationId xmlns:p14="http://schemas.microsoft.com/office/powerpoint/2010/main" xmlns="" val="1947854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9552" y="476672"/>
            <a:ext cx="806489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CHE TASK TEAM </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7</a:t>
            </a:fld>
            <a:endParaRPr lang="en-US" sz="1400" b="1" dirty="0">
              <a:solidFill>
                <a:schemeClr val="tx1"/>
              </a:solidFill>
            </a:endParaRPr>
          </a:p>
        </p:txBody>
      </p:sp>
      <p:sp>
        <p:nvSpPr>
          <p:cNvPr id="6" name="Content Placeholder 2"/>
          <p:cNvSpPr txBox="1">
            <a:spLocks/>
          </p:cNvSpPr>
          <p:nvPr/>
        </p:nvSpPr>
        <p:spPr>
          <a:xfrm>
            <a:off x="395536" y="1124744"/>
            <a:ext cx="8403441" cy="5112568"/>
          </a:xfrm>
          <a:prstGeom prst="rect">
            <a:avLst/>
          </a:prstGeom>
        </p:spPr>
        <p:txBody>
          <a:bodyPr vert="horz" lIns="91440" tIns="45720" rIns="91440" bIns="45720" rtlCol="0">
            <a:noAutofit/>
          </a:bodyPr>
          <a:lstStyle/>
          <a:p>
            <a:pPr marL="446088" indent="-357188">
              <a:spcAft>
                <a:spcPts val="1200"/>
              </a:spcAft>
              <a:buFont typeface="Arial" panose="020B0604020202020204" pitchFamily="34" charset="0"/>
              <a:buChar char="•"/>
            </a:pPr>
            <a:r>
              <a:rPr lang="en-ZA" sz="2000" dirty="0" smtClean="0"/>
              <a:t>CHE set up a task team including members from the CHE, DHET and experts in higher education; elicited inputs from key stakeholders</a:t>
            </a:r>
          </a:p>
          <a:p>
            <a:pPr marL="446088" indent="-357188">
              <a:spcAft>
                <a:spcPts val="1200"/>
              </a:spcAft>
              <a:buFont typeface="Arial" panose="020B0604020202020204" pitchFamily="34" charset="0"/>
              <a:buChar char="•"/>
            </a:pPr>
            <a:r>
              <a:rPr lang="en-ZA" sz="2000" dirty="0" smtClean="0"/>
              <a:t>CHE envisages transformed </a:t>
            </a:r>
            <a:r>
              <a:rPr lang="en-ZA" sz="2000" dirty="0"/>
              <a:t>higher education system characterised by equity, quality, financial sustainability, responsiveness, as well as effective and efficient governance and </a:t>
            </a:r>
            <a:r>
              <a:rPr lang="en-ZA" sz="2000" dirty="0" smtClean="0"/>
              <a:t>management</a:t>
            </a:r>
          </a:p>
          <a:p>
            <a:pPr marL="446088" indent="-357188">
              <a:spcAft>
                <a:spcPts val="1200"/>
              </a:spcAft>
              <a:buFont typeface="Arial" panose="020B0604020202020204" pitchFamily="34" charset="0"/>
              <a:buChar char="•"/>
            </a:pPr>
            <a:r>
              <a:rPr lang="en-ZA" sz="2000" dirty="0" smtClean="0"/>
              <a:t>Key principles </a:t>
            </a:r>
            <a:r>
              <a:rPr lang="en-ZA" sz="2000" dirty="0"/>
              <a:t>of </a:t>
            </a:r>
            <a:r>
              <a:rPr lang="en-ZA" sz="2000" i="1" dirty="0"/>
              <a:t>transformation</a:t>
            </a:r>
            <a:r>
              <a:rPr lang="en-ZA" sz="2000" dirty="0"/>
              <a:t> and </a:t>
            </a:r>
            <a:r>
              <a:rPr lang="en-ZA" sz="2000" i="1" dirty="0"/>
              <a:t>social justice </a:t>
            </a:r>
            <a:r>
              <a:rPr lang="en-ZA" sz="2000" dirty="0" smtClean="0"/>
              <a:t>underpin the work</a:t>
            </a:r>
            <a:endParaRPr lang="en-ZA" sz="2000" dirty="0"/>
          </a:p>
          <a:p>
            <a:pPr marL="446088" indent="-357188">
              <a:spcAft>
                <a:spcPts val="1200"/>
              </a:spcAft>
              <a:buFont typeface="Arial" panose="020B0604020202020204" pitchFamily="34" charset="0"/>
              <a:buChar char="•"/>
            </a:pPr>
            <a:r>
              <a:rPr lang="en-ZA" sz="2000" dirty="0" smtClean="0"/>
              <a:t>Need </a:t>
            </a:r>
            <a:r>
              <a:rPr lang="en-ZA" sz="2000" dirty="0"/>
              <a:t>to balance </a:t>
            </a:r>
            <a:r>
              <a:rPr lang="en-ZA" sz="2000" dirty="0" smtClean="0"/>
              <a:t>constitutional </a:t>
            </a:r>
            <a:r>
              <a:rPr lang="en-ZA" sz="2000" dirty="0"/>
              <a:t>and policy commitments to social justice, and the needs of a </a:t>
            </a:r>
            <a:r>
              <a:rPr lang="en-ZA" sz="2000" dirty="0" smtClean="0"/>
              <a:t>differentiated </a:t>
            </a:r>
            <a:r>
              <a:rPr lang="en-ZA" sz="2000" dirty="0"/>
              <a:t>higher education sector </a:t>
            </a:r>
            <a:endParaRPr lang="en-ZA" sz="2000" dirty="0" smtClean="0"/>
          </a:p>
          <a:p>
            <a:pPr marL="446088" indent="-357188">
              <a:spcAft>
                <a:spcPts val="1200"/>
              </a:spcAft>
              <a:buFont typeface="Arial" panose="020B0604020202020204" pitchFamily="34" charset="0"/>
              <a:buChar char="•"/>
            </a:pPr>
            <a:r>
              <a:rPr lang="en-ZA" sz="2000" dirty="0" smtClean="0"/>
              <a:t>CHE Task Team based its short term advice on the assumption that by September 2016 the current cost sharing model would still exist, university fees would be implemented; and, the need to ensure that universities could continue to operate and offer higher education</a:t>
            </a:r>
          </a:p>
          <a:p>
            <a:pPr marL="446088" indent="-357188">
              <a:spcAft>
                <a:spcPts val="1200"/>
              </a:spcAft>
              <a:buFont typeface="Arial" panose="020B0604020202020204" pitchFamily="34" charset="0"/>
              <a:buChar char="•"/>
            </a:pPr>
            <a:r>
              <a:rPr lang="en-ZA" sz="2000" dirty="0" smtClean="0"/>
              <a:t>An economic study of the effects and implications of different levels of fee adjustments was therefore the basis of this advice </a:t>
            </a:r>
          </a:p>
        </p:txBody>
      </p:sp>
    </p:spTree>
    <p:extLst>
      <p:ext uri="{BB962C8B-B14F-4D97-AF65-F5344CB8AC3E}">
        <p14:creationId xmlns:p14="http://schemas.microsoft.com/office/powerpoint/2010/main" xmlns="" val="3301802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9552" y="559282"/>
            <a:ext cx="806489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CONSIDERATIONS AND ASSUMPTIONS </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8</a:t>
            </a:fld>
            <a:endParaRPr lang="en-US" sz="1400" b="1" dirty="0">
              <a:solidFill>
                <a:schemeClr val="tx1"/>
              </a:solidFill>
            </a:endParaRPr>
          </a:p>
        </p:txBody>
      </p:sp>
      <p:sp>
        <p:nvSpPr>
          <p:cNvPr id="6" name="Content Placeholder 2"/>
          <p:cNvSpPr txBox="1">
            <a:spLocks/>
          </p:cNvSpPr>
          <p:nvPr/>
        </p:nvSpPr>
        <p:spPr>
          <a:xfrm>
            <a:off x="395536" y="1196752"/>
            <a:ext cx="8352928" cy="5112568"/>
          </a:xfrm>
          <a:prstGeom prst="rect">
            <a:avLst/>
          </a:prstGeom>
        </p:spPr>
        <p:txBody>
          <a:bodyPr vert="horz" lIns="91440" tIns="45720" rIns="91440" bIns="45720" rtlCol="0">
            <a:normAutofit fontScale="92500" lnSpcReduction="10000"/>
          </a:bodyPr>
          <a:lstStyle/>
          <a:p>
            <a:pPr marL="446088" indent="-357188">
              <a:spcAft>
                <a:spcPts val="1200"/>
              </a:spcAft>
              <a:buFont typeface="Arial" panose="020B0604020202020204" pitchFamily="34" charset="0"/>
              <a:buChar char="•"/>
            </a:pPr>
            <a:r>
              <a:rPr lang="en-ZA" sz="2200" dirty="0" smtClean="0"/>
              <a:t>Economic modelling considered the </a:t>
            </a:r>
            <a:r>
              <a:rPr lang="en-ZA" sz="2200" dirty="0"/>
              <a:t>impact of different levels of fee </a:t>
            </a:r>
            <a:r>
              <a:rPr lang="en-ZA" sz="2200" dirty="0" smtClean="0"/>
              <a:t>increases on individual universities</a:t>
            </a:r>
            <a:endParaRPr lang="en-ZA" sz="2200" dirty="0"/>
          </a:p>
          <a:p>
            <a:pPr marL="446088" indent="-357188">
              <a:spcAft>
                <a:spcPts val="1200"/>
              </a:spcAft>
              <a:buFont typeface="Arial" panose="020B0604020202020204" pitchFamily="34" charset="0"/>
              <a:buChar char="•"/>
            </a:pPr>
            <a:r>
              <a:rPr lang="en-ZA" sz="2200" dirty="0" smtClean="0"/>
              <a:t>Universities’ </a:t>
            </a:r>
            <a:r>
              <a:rPr lang="en-ZA" sz="2200" dirty="0"/>
              <a:t>income and expenditure in </a:t>
            </a:r>
            <a:r>
              <a:rPr lang="en-ZA" sz="2200" dirty="0" smtClean="0"/>
              <a:t>2014 as well as operating </a:t>
            </a:r>
            <a:r>
              <a:rPr lang="en-ZA" sz="2200" dirty="0"/>
              <a:t>surpluses or deficits </a:t>
            </a:r>
            <a:r>
              <a:rPr lang="en-ZA" sz="2200" dirty="0" smtClean="0"/>
              <a:t>were analysed</a:t>
            </a:r>
          </a:p>
          <a:p>
            <a:pPr marL="446088" indent="-357188">
              <a:spcAft>
                <a:spcPts val="1200"/>
              </a:spcAft>
              <a:buFont typeface="Arial" panose="020B0604020202020204" pitchFamily="34" charset="0"/>
              <a:buChar char="•"/>
            </a:pPr>
            <a:r>
              <a:rPr lang="en-ZA" sz="2200" dirty="0"/>
              <a:t>A</a:t>
            </a:r>
            <a:r>
              <a:rPr lang="en-ZA" sz="2200" dirty="0" smtClean="0"/>
              <a:t> </a:t>
            </a:r>
            <a:r>
              <a:rPr lang="en-ZA" sz="2200" dirty="0"/>
              <a:t>constant staff: student </a:t>
            </a:r>
            <a:r>
              <a:rPr lang="en-ZA" sz="2200" dirty="0" smtClean="0"/>
              <a:t>ratio was assumed</a:t>
            </a:r>
            <a:endParaRPr lang="en-ZA" sz="2200" dirty="0"/>
          </a:p>
          <a:p>
            <a:pPr marL="446088" indent="-357188">
              <a:spcAft>
                <a:spcPts val="1200"/>
              </a:spcAft>
              <a:buFont typeface="Arial" panose="020B0604020202020204" pitchFamily="34" charset="0"/>
              <a:buChar char="•"/>
            </a:pPr>
            <a:r>
              <a:rPr lang="en-ZA" sz="2200" dirty="0"/>
              <a:t>A</a:t>
            </a:r>
            <a:r>
              <a:rPr lang="en-ZA" sz="2200" dirty="0" smtClean="0"/>
              <a:t> </a:t>
            </a:r>
            <a:r>
              <a:rPr lang="en-ZA" sz="2200" dirty="0"/>
              <a:t>nominal increase in </a:t>
            </a:r>
            <a:r>
              <a:rPr lang="en-ZA" sz="2200" dirty="0" smtClean="0"/>
              <a:t>staff wages of CPI over the next year  was assumed </a:t>
            </a:r>
          </a:p>
          <a:p>
            <a:pPr marL="446088" indent="-357188">
              <a:spcAft>
                <a:spcPts val="1200"/>
              </a:spcAft>
              <a:buFont typeface="Arial" panose="020B0604020202020204" pitchFamily="34" charset="0"/>
              <a:buChar char="•"/>
            </a:pPr>
            <a:r>
              <a:rPr lang="en-ZA" sz="2200" dirty="0"/>
              <a:t>A</a:t>
            </a:r>
            <a:r>
              <a:rPr lang="en-ZA" sz="2200" dirty="0" smtClean="0"/>
              <a:t>ny </a:t>
            </a:r>
            <a:r>
              <a:rPr lang="en-ZA" sz="2200" dirty="0"/>
              <a:t>fee increases, even a 0% fee increase, are likely to be met with resistance. </a:t>
            </a:r>
          </a:p>
          <a:p>
            <a:pPr marL="446088" indent="-357188">
              <a:spcAft>
                <a:spcPts val="1200"/>
              </a:spcAft>
              <a:buFont typeface="Arial" panose="020B0604020202020204" pitchFamily="34" charset="0"/>
              <a:buChar char="•"/>
            </a:pPr>
            <a:r>
              <a:rPr lang="en-ZA" sz="2200" dirty="0" smtClean="0"/>
              <a:t>Higher </a:t>
            </a:r>
            <a:r>
              <a:rPr lang="en-ZA" sz="2200" dirty="0"/>
              <a:t>education funding (including NSFAS</a:t>
            </a:r>
            <a:r>
              <a:rPr lang="en-ZA" sz="2200" dirty="0" smtClean="0"/>
              <a:t>) by the </a:t>
            </a:r>
            <a:r>
              <a:rPr lang="en-ZA" sz="2200" dirty="0"/>
              <a:t>state </a:t>
            </a:r>
            <a:r>
              <a:rPr lang="en-ZA" sz="2200" dirty="0" smtClean="0"/>
              <a:t>in </a:t>
            </a:r>
            <a:r>
              <a:rPr lang="en-ZA" sz="2200" dirty="0"/>
              <a:t>2017/18 </a:t>
            </a:r>
            <a:r>
              <a:rPr lang="en-ZA" sz="2200" dirty="0" smtClean="0"/>
              <a:t>over </a:t>
            </a:r>
            <a:r>
              <a:rPr lang="en-ZA" sz="2200" dirty="0"/>
              <a:t>the Medium Term Expenditure </a:t>
            </a:r>
            <a:r>
              <a:rPr lang="en-ZA" sz="2200" dirty="0" smtClean="0"/>
              <a:t>Framework will </a:t>
            </a:r>
            <a:r>
              <a:rPr lang="en-ZA" sz="2200" dirty="0"/>
              <a:t>remain at </a:t>
            </a:r>
            <a:r>
              <a:rPr lang="en-ZA" sz="2200" dirty="0" smtClean="0"/>
              <a:t>the 2014 level of </a:t>
            </a:r>
            <a:r>
              <a:rPr lang="en-ZA" sz="2200" dirty="0"/>
              <a:t>0.75% of </a:t>
            </a:r>
            <a:r>
              <a:rPr lang="en-ZA" sz="2200" dirty="0" smtClean="0"/>
              <a:t>GDP, </a:t>
            </a:r>
            <a:r>
              <a:rPr lang="en-ZA" sz="2200" dirty="0"/>
              <a:t>and 2.49% of the state </a:t>
            </a:r>
            <a:r>
              <a:rPr lang="en-ZA" sz="2200" dirty="0" smtClean="0"/>
              <a:t>budget; this is </a:t>
            </a:r>
            <a:r>
              <a:rPr lang="en-ZA" sz="2200" dirty="0"/>
              <a:t>low by international comparison </a:t>
            </a:r>
            <a:endParaRPr lang="en-ZA" sz="2200" dirty="0" smtClean="0"/>
          </a:p>
          <a:p>
            <a:pPr marL="446088" indent="-357188">
              <a:spcAft>
                <a:spcPts val="1200"/>
              </a:spcAft>
              <a:buFont typeface="Arial" panose="020B0604020202020204" pitchFamily="34" charset="0"/>
              <a:buChar char="•"/>
            </a:pPr>
            <a:r>
              <a:rPr lang="en-ZA" sz="2200" dirty="0" smtClean="0"/>
              <a:t>No </a:t>
            </a:r>
            <a:r>
              <a:rPr lang="en-ZA" sz="2200" dirty="0"/>
              <a:t>new </a:t>
            </a:r>
            <a:r>
              <a:rPr lang="en-ZA" sz="2200" dirty="0" smtClean="0"/>
              <a:t>funding from the state for institutions is expected</a:t>
            </a:r>
          </a:p>
          <a:p>
            <a:pPr marL="355600"/>
            <a:endParaRPr lang="en-ZA" dirty="0" smtClean="0"/>
          </a:p>
        </p:txBody>
      </p:sp>
    </p:spTree>
    <p:extLst>
      <p:ext uri="{BB962C8B-B14F-4D97-AF65-F5344CB8AC3E}">
        <p14:creationId xmlns:p14="http://schemas.microsoft.com/office/powerpoint/2010/main" xmlns="" val="1069355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7384"/>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39552" y="476672"/>
            <a:ext cx="806489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KEY RESULTS</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9</a:t>
            </a:fld>
            <a:endParaRPr lang="en-US" sz="1400" b="1" dirty="0">
              <a:solidFill>
                <a:schemeClr val="tx1"/>
              </a:solidFill>
            </a:endParaRPr>
          </a:p>
        </p:txBody>
      </p:sp>
      <p:sp>
        <p:nvSpPr>
          <p:cNvPr id="6" name="Content Placeholder 2"/>
          <p:cNvSpPr txBox="1">
            <a:spLocks/>
          </p:cNvSpPr>
          <p:nvPr/>
        </p:nvSpPr>
        <p:spPr>
          <a:xfrm>
            <a:off x="323528" y="1052736"/>
            <a:ext cx="8496944" cy="5688632"/>
          </a:xfrm>
          <a:prstGeom prst="rect">
            <a:avLst/>
          </a:prstGeom>
        </p:spPr>
        <p:txBody>
          <a:bodyPr vert="horz" lIns="91440" tIns="45720" rIns="91440" bIns="45720" rtlCol="0">
            <a:normAutofit/>
          </a:bodyPr>
          <a:lstStyle/>
          <a:p>
            <a:pPr marL="355600" indent="-355600">
              <a:spcAft>
                <a:spcPts val="1200"/>
              </a:spcAft>
              <a:buFont typeface="Arial" panose="020B0604020202020204" pitchFamily="34" charset="0"/>
              <a:buChar char="•"/>
            </a:pPr>
            <a:r>
              <a:rPr lang="en-ZA" dirty="0" smtClean="0"/>
              <a:t>Three scenarios considered: 0%; Consumer Price Index (CPI); Higher Education Price Index (HEPI – CPI + 2%) linked fee adjustments</a:t>
            </a:r>
          </a:p>
          <a:p>
            <a:pPr marL="355600" indent="-355600">
              <a:spcAft>
                <a:spcPts val="1200"/>
              </a:spcAft>
              <a:buFont typeface="Arial" panose="020B0604020202020204" pitchFamily="34" charset="0"/>
              <a:buChar char="•"/>
            </a:pPr>
            <a:r>
              <a:rPr lang="en-ZA" dirty="0" smtClean="0"/>
              <a:t>Allocations </a:t>
            </a:r>
            <a:r>
              <a:rPr lang="en-ZA" dirty="0"/>
              <a:t>to universities per student </a:t>
            </a:r>
            <a:r>
              <a:rPr lang="en-ZA" dirty="0" smtClean="0"/>
              <a:t>will continue to decline </a:t>
            </a:r>
            <a:r>
              <a:rPr lang="en-ZA" dirty="0"/>
              <a:t>in real </a:t>
            </a:r>
            <a:r>
              <a:rPr lang="en-ZA" dirty="0" smtClean="0"/>
              <a:t>terms (including additional block grant allocated to ensure the carry through effect of the 2016 0</a:t>
            </a:r>
            <a:r>
              <a:rPr lang="en-ZA" dirty="0"/>
              <a:t>% fee </a:t>
            </a:r>
            <a:r>
              <a:rPr lang="en-ZA" dirty="0" smtClean="0"/>
              <a:t>increase)</a:t>
            </a:r>
            <a:endParaRPr lang="en-ZA" dirty="0"/>
          </a:p>
          <a:p>
            <a:pPr marL="355600" indent="-355600">
              <a:spcAft>
                <a:spcPts val="1200"/>
              </a:spcAft>
              <a:buFont typeface="Arial" panose="020B0604020202020204" pitchFamily="34" charset="0"/>
              <a:buChar char="•"/>
            </a:pPr>
            <a:r>
              <a:rPr lang="en-ZA" dirty="0" smtClean="0"/>
              <a:t>If a 0% fee </a:t>
            </a:r>
            <a:r>
              <a:rPr lang="en-ZA" dirty="0"/>
              <a:t>increase </a:t>
            </a:r>
            <a:r>
              <a:rPr lang="en-ZA" dirty="0" smtClean="0"/>
              <a:t>implemented in 2017 - 19 </a:t>
            </a:r>
            <a:r>
              <a:rPr lang="en-ZA" dirty="0"/>
              <a:t>of the </a:t>
            </a:r>
            <a:r>
              <a:rPr lang="en-ZA" dirty="0" smtClean="0"/>
              <a:t>26 institutions in </a:t>
            </a:r>
            <a:r>
              <a:rPr lang="en-ZA" dirty="0"/>
              <a:t>a worse financial </a:t>
            </a:r>
            <a:r>
              <a:rPr lang="en-ZA" dirty="0" smtClean="0"/>
              <a:t>position; the sustainability of institutions and system at considerable risk. But student fees would decrease considerably from the 2015 baseline in real terms </a:t>
            </a:r>
          </a:p>
          <a:p>
            <a:pPr marL="355600" lvl="1" indent="-355600">
              <a:spcAft>
                <a:spcPts val="1200"/>
              </a:spcAft>
              <a:buFont typeface="Arial" panose="020B0604020202020204" pitchFamily="34" charset="0"/>
              <a:buChar char="•"/>
            </a:pPr>
            <a:r>
              <a:rPr lang="en-ZA" dirty="0" smtClean="0"/>
              <a:t>If CPI fee adjustment implemented -10 </a:t>
            </a:r>
            <a:r>
              <a:rPr lang="en-ZA" dirty="0"/>
              <a:t>universities </a:t>
            </a:r>
            <a:r>
              <a:rPr lang="en-ZA" dirty="0" smtClean="0"/>
              <a:t>in </a:t>
            </a:r>
            <a:r>
              <a:rPr lang="en-ZA" dirty="0"/>
              <a:t>a worse financial </a:t>
            </a:r>
            <a:r>
              <a:rPr lang="en-ZA" dirty="0" smtClean="0"/>
              <a:t>position; however it is likely that universities would </a:t>
            </a:r>
            <a:r>
              <a:rPr lang="en-ZA" dirty="0"/>
              <a:t>recover from </a:t>
            </a:r>
            <a:r>
              <a:rPr lang="en-ZA" dirty="0" smtClean="0"/>
              <a:t>2016/17 deficits. While there would be a nominal increase on the 2015 university fees, in real terms there would </a:t>
            </a:r>
            <a:r>
              <a:rPr lang="en-ZA" dirty="0"/>
              <a:t>be </a:t>
            </a:r>
            <a:r>
              <a:rPr lang="en-ZA" dirty="0" smtClean="0"/>
              <a:t>a slight real decrease in student fees</a:t>
            </a:r>
            <a:endParaRPr lang="en-ZA" dirty="0"/>
          </a:p>
          <a:p>
            <a:pPr marL="355600" indent="-355600">
              <a:spcAft>
                <a:spcPts val="1200"/>
              </a:spcAft>
              <a:buFont typeface="Arial" panose="020B0604020202020204" pitchFamily="34" charset="0"/>
              <a:buChar char="•"/>
            </a:pPr>
            <a:r>
              <a:rPr lang="en-ZA" dirty="0" smtClean="0"/>
              <a:t>If HEPI fee adjustment is implemented - 8 universities in a worse financial position, however all universities would recover from the 2016/17 deficits. There will be no real increase </a:t>
            </a:r>
            <a:r>
              <a:rPr lang="en-ZA" dirty="0"/>
              <a:t>in </a:t>
            </a:r>
            <a:r>
              <a:rPr lang="en-ZA" dirty="0" smtClean="0"/>
              <a:t>student fees; the </a:t>
            </a:r>
            <a:r>
              <a:rPr lang="en-ZA" dirty="0"/>
              <a:t>NSFAS shortfall would </a:t>
            </a:r>
            <a:r>
              <a:rPr lang="en-ZA" dirty="0" smtClean="0"/>
              <a:t>increase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6265</TotalTime>
  <Words>1714</Words>
  <Application>Microsoft Office PowerPoint</Application>
  <PresentationFormat>On-screen Show (4:3)</PresentationFormat>
  <Paragraphs>93</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African Graphix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Leruo Sandamela</dc:creator>
  <cp:lastModifiedBy>PUMZA</cp:lastModifiedBy>
  <cp:revision>402</cp:revision>
  <dcterms:created xsi:type="dcterms:W3CDTF">2010-05-06T10:51:46Z</dcterms:created>
  <dcterms:modified xsi:type="dcterms:W3CDTF">2016-08-25T11:16:27Z</dcterms:modified>
</cp:coreProperties>
</file>