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49"/>
  </p:notesMasterIdLst>
  <p:handoutMasterIdLst>
    <p:handoutMasterId r:id="rId50"/>
  </p:handoutMasterIdLst>
  <p:sldIdLst>
    <p:sldId id="406" r:id="rId2"/>
    <p:sldId id="336" r:id="rId3"/>
    <p:sldId id="330" r:id="rId4"/>
    <p:sldId id="394" r:id="rId5"/>
    <p:sldId id="347" r:id="rId6"/>
    <p:sldId id="416" r:id="rId7"/>
    <p:sldId id="457" r:id="rId8"/>
    <p:sldId id="391" r:id="rId9"/>
    <p:sldId id="385" r:id="rId10"/>
    <p:sldId id="514" r:id="rId11"/>
    <p:sldId id="524" r:id="rId12"/>
    <p:sldId id="525" r:id="rId13"/>
    <p:sldId id="526" r:id="rId14"/>
    <p:sldId id="452" r:id="rId15"/>
    <p:sldId id="386" r:id="rId16"/>
    <p:sldId id="528" r:id="rId17"/>
    <p:sldId id="529" r:id="rId18"/>
    <p:sldId id="560" r:id="rId19"/>
    <p:sldId id="531" r:id="rId20"/>
    <p:sldId id="559" r:id="rId21"/>
    <p:sldId id="532" r:id="rId22"/>
    <p:sldId id="533" r:id="rId23"/>
    <p:sldId id="338" r:id="rId24"/>
    <p:sldId id="387" r:id="rId25"/>
    <p:sldId id="325" r:id="rId26"/>
    <p:sldId id="539" r:id="rId27"/>
    <p:sldId id="542" r:id="rId28"/>
    <p:sldId id="541" r:id="rId29"/>
    <p:sldId id="561" r:id="rId30"/>
    <p:sldId id="453" r:id="rId31"/>
    <p:sldId id="388" r:id="rId32"/>
    <p:sldId id="538" r:id="rId33"/>
    <p:sldId id="558" r:id="rId34"/>
    <p:sldId id="340" r:id="rId35"/>
    <p:sldId id="389" r:id="rId36"/>
    <p:sldId id="540" r:id="rId37"/>
    <p:sldId id="523" r:id="rId38"/>
    <p:sldId id="536" r:id="rId39"/>
    <p:sldId id="537" r:id="rId40"/>
    <p:sldId id="454" r:id="rId41"/>
    <p:sldId id="520" r:id="rId42"/>
    <p:sldId id="521" r:id="rId43"/>
    <p:sldId id="455" r:id="rId44"/>
    <p:sldId id="344" r:id="rId45"/>
    <p:sldId id="456" r:id="rId46"/>
    <p:sldId id="557" r:id="rId47"/>
    <p:sldId id="563" r:id="rId48"/>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50" clrIdx="0"/>
  <p:cmAuthor id="1" name="Microsoft account" initials="Ma" lastIdx="13" clrIdx="1">
    <p:extLst/>
  </p:cmAuthor>
  <p:cmAuthor id="2" name="Microsoft account" initials="Ma [2]" lastIdx="1" clrIdx="2">
    <p:extLst/>
  </p:cmAuthor>
  <p:cmAuthor id="3" name="Microsoft account" initials="Ma [3]" lastIdx="1" clrIdx="3">
    <p:extLst/>
  </p:cmAuthor>
  <p:cmAuthor id="4" name="Madoda Hlongwane" initials="EM"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45A"/>
    <a:srgbClr val="FAD711"/>
    <a:srgbClr val="E4EEFB"/>
    <a:srgbClr val="009545"/>
    <a:srgbClr val="009644"/>
    <a:srgbClr val="DCE7F3"/>
    <a:srgbClr val="E8E8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91" autoAdjust="0"/>
    <p:restoredTop sz="95408" autoAdjust="0"/>
  </p:normalViewPr>
  <p:slideViewPr>
    <p:cSldViewPr snapToGrid="0" snapToObjects="1">
      <p:cViewPr>
        <p:scale>
          <a:sx n="100" d="100"/>
          <a:sy n="100" d="100"/>
        </p:scale>
        <p:origin x="-2076" y="-450"/>
      </p:cViewPr>
      <p:guideLst>
        <p:guide orient="horz" pos="2160"/>
        <p:guide pos="3120"/>
      </p:guideLst>
    </p:cSldViewPr>
  </p:slideViewPr>
  <p:notesTextViewPr>
    <p:cViewPr>
      <p:scale>
        <a:sx n="100" d="100"/>
        <a:sy n="100" d="100"/>
      </p:scale>
      <p:origin x="0" y="0"/>
    </p:cViewPr>
  </p:notesTextViewPr>
  <p:sorterViewPr>
    <p:cViewPr>
      <p:scale>
        <a:sx n="72" d="100"/>
        <a:sy n="72" d="100"/>
      </p:scale>
      <p:origin x="0" y="26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MHlongwaneMac\Google%20Drive\@Work-Synch\DRDLR\@REPORTING\@REGULATORY%20REPORTS\@QPR\@QUARTERLY\2015-16\Quarter%204\@Final-Actual\Workbook_Q4&amp;APR_Actual_2605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MHlongwaneMac\Google%20Drive\@Work-Synch\DRDLR\@REPORTING\@REGULATORY%20REPORTS\@QPR%20-%20APP\@QUARTERLY\2015-16\Quarter%204\@Final-Actual\Workbook_Q4&amp;APR_Actual_1105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Users\MHlongwaneMac\Google%20Drive\@Work-Synch\DRDLR\@REPORTING\@REGULATORY%20REPORTS\@QPR\@QUARTERLY\2015-16\Quarter%204\@Final-Actual\Workbook_Q4&amp;APR_Actual_2605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ocalhost\Users\MHlongwaneMac\Google%20Drive\@Work-Synch\DRDLR\@REPORTING\@REGULATORY%20REPORTS\@QPR%20-%20APP\@QUARTERLY\2015-16\Quarter%204\@Final-Actual\Workbook_Q4&amp;APR_Actual_1105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5.2114035677690209E-3"/>
          <c:y val="1.54766091075912E-2"/>
          <c:w val="0.99119968960194793"/>
          <c:h val="0.80484669005421705"/>
        </c:manualLayout>
      </c:layout>
      <c:barChart>
        <c:barDir val="col"/>
        <c:grouping val="clustered"/>
        <c:ser>
          <c:idx val="0"/>
          <c:order val="0"/>
          <c:tx>
            <c:strRef>
              <c:f>Graphs!$B$2</c:f>
              <c:strCache>
                <c:ptCount val="1"/>
                <c:pt idx="0">
                  <c:v>Achieved</c:v>
                </c:pt>
              </c:strCache>
            </c:strRef>
          </c:tx>
          <c:spPr>
            <a:solidFill>
              <a:srgbClr val="00B050"/>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Graphs!$A$3:$A$7</c:f>
              <c:strCache>
                <c:ptCount val="5"/>
                <c:pt idx="0">
                  <c:v>APR</c:v>
                </c:pt>
                <c:pt idx="1">
                  <c:v>Quarter 4</c:v>
                </c:pt>
                <c:pt idx="2">
                  <c:v>Quarter 3</c:v>
                </c:pt>
                <c:pt idx="3">
                  <c:v>Quarter 2</c:v>
                </c:pt>
                <c:pt idx="4">
                  <c:v>Quarter 1</c:v>
                </c:pt>
              </c:strCache>
            </c:strRef>
          </c:cat>
          <c:val>
            <c:numRef>
              <c:f>Graphs!$B$3:$B$7</c:f>
              <c:numCache>
                <c:formatCode>0%</c:formatCode>
                <c:ptCount val="5"/>
                <c:pt idx="0">
                  <c:v>0.70689655172413801</c:v>
                </c:pt>
                <c:pt idx="1">
                  <c:v>0.67857142857142916</c:v>
                </c:pt>
                <c:pt idx="2">
                  <c:v>0.46808510638297907</c:v>
                </c:pt>
                <c:pt idx="3">
                  <c:v>0.44186046511627913</c:v>
                </c:pt>
                <c:pt idx="4">
                  <c:v>0.32558139534883712</c:v>
                </c:pt>
              </c:numCache>
            </c:numRef>
          </c:val>
        </c:ser>
        <c:ser>
          <c:idx val="1"/>
          <c:order val="1"/>
          <c:tx>
            <c:strRef>
              <c:f>Graphs!$C$2</c:f>
              <c:strCache>
                <c:ptCount val="1"/>
                <c:pt idx="0">
                  <c:v>Partially-achieved</c:v>
                </c:pt>
              </c:strCache>
            </c:strRef>
          </c:tx>
          <c:spPr>
            <a:solidFill>
              <a:srgbClr val="FFC000"/>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Graphs!$A$3:$A$7</c:f>
              <c:strCache>
                <c:ptCount val="5"/>
                <c:pt idx="0">
                  <c:v>APR</c:v>
                </c:pt>
                <c:pt idx="1">
                  <c:v>Quarter 4</c:v>
                </c:pt>
                <c:pt idx="2">
                  <c:v>Quarter 3</c:v>
                </c:pt>
                <c:pt idx="3">
                  <c:v>Quarter 2</c:v>
                </c:pt>
                <c:pt idx="4">
                  <c:v>Quarter 1</c:v>
                </c:pt>
              </c:strCache>
            </c:strRef>
          </c:cat>
          <c:val>
            <c:numRef>
              <c:f>Graphs!$C$3:$C$7</c:f>
              <c:numCache>
                <c:formatCode>0%</c:formatCode>
                <c:ptCount val="5"/>
                <c:pt idx="0">
                  <c:v>0.20689655172413801</c:v>
                </c:pt>
                <c:pt idx="1">
                  <c:v>0.214285714285714</c:v>
                </c:pt>
                <c:pt idx="2">
                  <c:v>0.27659574468085102</c:v>
                </c:pt>
                <c:pt idx="3">
                  <c:v>0.30232558139534915</c:v>
                </c:pt>
                <c:pt idx="4">
                  <c:v>0.18604651162790703</c:v>
                </c:pt>
              </c:numCache>
            </c:numRef>
          </c:val>
        </c:ser>
        <c:ser>
          <c:idx val="2"/>
          <c:order val="2"/>
          <c:tx>
            <c:strRef>
              <c:f>Graphs!$D$2</c:f>
              <c:strCache>
                <c:ptCount val="1"/>
                <c:pt idx="0">
                  <c:v>Not-achieved</c:v>
                </c:pt>
              </c:strCache>
            </c:strRef>
          </c:tx>
          <c:spPr>
            <a:solidFill>
              <a:srgbClr val="FF0000"/>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Graphs!$A$3:$A$7</c:f>
              <c:strCache>
                <c:ptCount val="5"/>
                <c:pt idx="0">
                  <c:v>APR</c:v>
                </c:pt>
                <c:pt idx="1">
                  <c:v>Quarter 4</c:v>
                </c:pt>
                <c:pt idx="2">
                  <c:v>Quarter 3</c:v>
                </c:pt>
                <c:pt idx="3">
                  <c:v>Quarter 2</c:v>
                </c:pt>
                <c:pt idx="4">
                  <c:v>Quarter 1</c:v>
                </c:pt>
              </c:strCache>
            </c:strRef>
          </c:cat>
          <c:val>
            <c:numRef>
              <c:f>Graphs!$D$3:$D$7</c:f>
              <c:numCache>
                <c:formatCode>0%</c:formatCode>
                <c:ptCount val="5"/>
                <c:pt idx="0">
                  <c:v>8.620689655172413E-2</c:v>
                </c:pt>
                <c:pt idx="1">
                  <c:v>0.107142857142857</c:v>
                </c:pt>
                <c:pt idx="2">
                  <c:v>0.25531914893617003</c:v>
                </c:pt>
                <c:pt idx="3">
                  <c:v>0.25581395348837199</c:v>
                </c:pt>
                <c:pt idx="4">
                  <c:v>0.48837209302325613</c:v>
                </c:pt>
              </c:numCache>
            </c:numRef>
          </c:val>
        </c:ser>
        <c:dLbls>
          <c:showVal val="1"/>
        </c:dLbls>
        <c:gapWidth val="65"/>
        <c:axId val="64857984"/>
        <c:axId val="64859520"/>
      </c:barChart>
      <c:catAx>
        <c:axId val="6485798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bg1"/>
                </a:solidFill>
                <a:latin typeface="+mn-lt"/>
                <a:ea typeface="+mn-ea"/>
                <a:cs typeface="+mn-cs"/>
              </a:defRPr>
            </a:pPr>
            <a:endParaRPr lang="en-US"/>
          </a:p>
        </c:txPr>
        <c:crossAx val="64859520"/>
        <c:crosses val="autoZero"/>
        <c:auto val="1"/>
        <c:lblAlgn val="ctr"/>
        <c:lblOffset val="100"/>
      </c:catAx>
      <c:valAx>
        <c:axId val="64859520"/>
        <c:scaling>
          <c:orientation val="minMax"/>
          <c:max val="0.75000000000000011"/>
          <c:min val="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tickLblPos val="none"/>
        <c:crossAx val="64857984"/>
        <c:crosses val="autoZero"/>
        <c:crossBetween val="between"/>
      </c:valAx>
      <c:spPr>
        <a:solidFill>
          <a:schemeClr val="bg1">
            <a:lumMod val="65000"/>
          </a:schemeClr>
        </a:solidFill>
        <a:ln>
          <a:noFill/>
        </a:ln>
        <a:effectLst/>
      </c:spPr>
    </c:plotArea>
    <c:legend>
      <c:legendPos val="b"/>
      <c:layout>
        <c:manualLayout>
          <c:xMode val="edge"/>
          <c:yMode val="edge"/>
          <c:x val="0.25110753732733992"/>
          <c:y val="0.92273037433709904"/>
          <c:w val="0.54875465782618715"/>
          <c:h val="7.0191435446683714E-2"/>
        </c:manualLayout>
      </c:layout>
      <c:spPr>
        <a:solidFill>
          <a:schemeClr val="bg1">
            <a:lumMod val="65000"/>
            <a:alpha val="39000"/>
          </a:schemeClr>
        </a:solid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chart>
  <c:spPr>
    <a:solidFill>
      <a:schemeClr val="bg1">
        <a:lumMod val="65000"/>
      </a:schemeClr>
    </a:soli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1.3974152293648802E-2"/>
          <c:y val="3.0322554344244489E-2"/>
          <c:w val="0.97896690243520801"/>
          <c:h val="0.80687984978972005"/>
        </c:manualLayout>
      </c:layout>
      <c:barChart>
        <c:barDir val="col"/>
        <c:grouping val="clustered"/>
        <c:ser>
          <c:idx val="0"/>
          <c:order val="0"/>
          <c:tx>
            <c:strRef>
              <c:f>Graphs!$B$36</c:f>
              <c:strCache>
                <c:ptCount val="1"/>
                <c:pt idx="0">
                  <c:v>Quarter 4</c:v>
                </c:pt>
              </c:strCache>
            </c:strRef>
          </c:tx>
          <c:spPr>
            <a:solidFill>
              <a:srgbClr val="00B0F0">
                <a:alpha val="85000"/>
              </a:srgb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Graphs!$A$37:$A$43</c:f>
              <c:strCache>
                <c:ptCount val="7"/>
                <c:pt idx="0">
                  <c:v>Prog 1</c:v>
                </c:pt>
                <c:pt idx="1">
                  <c:v>Prog 2</c:v>
                </c:pt>
                <c:pt idx="2">
                  <c:v>Prog 3</c:v>
                </c:pt>
                <c:pt idx="3">
                  <c:v>Prog 4</c:v>
                </c:pt>
                <c:pt idx="4">
                  <c:v>Prog 5</c:v>
                </c:pt>
                <c:pt idx="5">
                  <c:v>Prog 5.1 (LRD)</c:v>
                </c:pt>
                <c:pt idx="6">
                  <c:v>Prog 5.2 (LTA)</c:v>
                </c:pt>
              </c:strCache>
            </c:strRef>
          </c:cat>
          <c:val>
            <c:numRef>
              <c:f>Graphs!$B$37:$B$43</c:f>
              <c:numCache>
                <c:formatCode>0%</c:formatCode>
                <c:ptCount val="7"/>
                <c:pt idx="0">
                  <c:v>0.55555555555555602</c:v>
                </c:pt>
                <c:pt idx="1">
                  <c:v>0.76923076923076894</c:v>
                </c:pt>
                <c:pt idx="2">
                  <c:v>0.71428571428571408</c:v>
                </c:pt>
                <c:pt idx="3">
                  <c:v>1</c:v>
                </c:pt>
                <c:pt idx="4">
                  <c:v>0.5625</c:v>
                </c:pt>
                <c:pt idx="5">
                  <c:v>0.54545454545454497</c:v>
                </c:pt>
                <c:pt idx="6">
                  <c:v>0.60000000000000009</c:v>
                </c:pt>
              </c:numCache>
            </c:numRef>
          </c:val>
        </c:ser>
        <c:ser>
          <c:idx val="1"/>
          <c:order val="1"/>
          <c:tx>
            <c:strRef>
              <c:f>Graphs!$C$36</c:f>
              <c:strCache>
                <c:ptCount val="1"/>
                <c:pt idx="0">
                  <c:v>APR</c:v>
                </c:pt>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Graphs!$A$37:$A$43</c:f>
              <c:strCache>
                <c:ptCount val="7"/>
                <c:pt idx="0">
                  <c:v>Prog 1</c:v>
                </c:pt>
                <c:pt idx="1">
                  <c:v>Prog 2</c:v>
                </c:pt>
                <c:pt idx="2">
                  <c:v>Prog 3</c:v>
                </c:pt>
                <c:pt idx="3">
                  <c:v>Prog 4</c:v>
                </c:pt>
                <c:pt idx="4">
                  <c:v>Prog 5</c:v>
                </c:pt>
                <c:pt idx="5">
                  <c:v>Prog 5.1 (LRD)</c:v>
                </c:pt>
                <c:pt idx="6">
                  <c:v>Prog 5.2 (LTA)</c:v>
                </c:pt>
              </c:strCache>
            </c:strRef>
          </c:cat>
          <c:val>
            <c:numRef>
              <c:f>Graphs!$C$37:$C$43</c:f>
              <c:numCache>
                <c:formatCode>0%</c:formatCode>
                <c:ptCount val="7"/>
                <c:pt idx="0">
                  <c:v>0.5</c:v>
                </c:pt>
                <c:pt idx="1">
                  <c:v>0.69230769230769207</c:v>
                </c:pt>
                <c:pt idx="2">
                  <c:v>0.8571428571428571</c:v>
                </c:pt>
                <c:pt idx="3">
                  <c:v>1</c:v>
                </c:pt>
                <c:pt idx="4">
                  <c:v>0.63636363636363613</c:v>
                </c:pt>
                <c:pt idx="5">
                  <c:v>0.60000000000000009</c:v>
                </c:pt>
                <c:pt idx="6">
                  <c:v>0.62500000000000011</c:v>
                </c:pt>
              </c:numCache>
            </c:numRef>
          </c:val>
        </c:ser>
        <c:dLbls>
          <c:showVal val="1"/>
        </c:dLbls>
        <c:gapWidth val="65"/>
        <c:axId val="65196416"/>
        <c:axId val="65197952"/>
      </c:barChart>
      <c:catAx>
        <c:axId val="6519641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bg1"/>
                </a:solidFill>
                <a:latin typeface="+mn-lt"/>
                <a:ea typeface="+mn-ea"/>
                <a:cs typeface="+mn-cs"/>
              </a:defRPr>
            </a:pPr>
            <a:endParaRPr lang="en-US"/>
          </a:p>
        </c:txPr>
        <c:crossAx val="65197952"/>
        <c:crosses val="autoZero"/>
        <c:auto val="1"/>
        <c:lblAlgn val="ctr"/>
        <c:lblOffset val="100"/>
      </c:catAx>
      <c:valAx>
        <c:axId val="65197952"/>
        <c:scaling>
          <c:orientation val="minMax"/>
          <c:max val="1.05"/>
          <c:min val="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tickLblPos val="none"/>
        <c:crossAx val="65196416"/>
        <c:crosses val="autoZero"/>
        <c:crossBetween val="between"/>
      </c:valAx>
      <c:spPr>
        <a:solidFill>
          <a:schemeClr val="bg1">
            <a:lumMod val="65000"/>
          </a:schemeClr>
        </a:solidFill>
        <a:ln>
          <a:noFill/>
        </a:ln>
        <a:effectLst/>
      </c:spPr>
    </c:plotArea>
    <c:legend>
      <c:legendPos val="b"/>
      <c:layout>
        <c:manualLayout>
          <c:xMode val="edge"/>
          <c:yMode val="edge"/>
          <c:x val="0.39901461642634606"/>
          <c:y val="0.92158941806229"/>
          <c:w val="0.23003068224673201"/>
          <c:h val="7.0601895973546394E-2"/>
        </c:manualLayout>
      </c:layout>
      <c:spPr>
        <a:solidFill>
          <a:schemeClr val="bg1">
            <a:lumMod val="65000"/>
            <a:alpha val="39000"/>
          </a:schemeClr>
        </a:solid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chart>
  <c:spPr>
    <a:solidFill>
      <a:schemeClr val="bg1">
        <a:lumMod val="65000"/>
      </a:schemeClr>
    </a:soli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4.1005812353336708E-3"/>
          <c:y val="1.4490527562162903E-2"/>
          <c:w val="0.98735829931366093"/>
          <c:h val="0.795231600993619"/>
        </c:manualLayout>
      </c:layout>
      <c:barChart>
        <c:barDir val="col"/>
        <c:grouping val="clustered"/>
        <c:ser>
          <c:idx val="0"/>
          <c:order val="0"/>
          <c:tx>
            <c:strRef>
              <c:f>Graphs!$B$19</c:f>
              <c:strCache>
                <c:ptCount val="1"/>
                <c:pt idx="0">
                  <c:v>Achieved</c:v>
                </c:pt>
              </c:strCache>
            </c:strRef>
          </c:tx>
          <c:spPr>
            <a:solidFill>
              <a:srgbClr val="00B050"/>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Val val="1"/>
            <c:extLst>
              <c:ext xmlns:c15="http://schemas.microsoft.com/office/drawing/2012/chart" uri="{CE6537A1-D6FC-4f65-9D91-7224C49458BB}">
                <c15:showLeaderLines val="0"/>
              </c:ext>
            </c:extLst>
          </c:dLbls>
          <c:cat>
            <c:strRef>
              <c:f>Graphs!$A$20:$A$27</c:f>
              <c:strCache>
                <c:ptCount val="8"/>
                <c:pt idx="0">
                  <c:v>Q4-15/16</c:v>
                </c:pt>
                <c:pt idx="1">
                  <c:v>APR-15/16</c:v>
                </c:pt>
                <c:pt idx="2">
                  <c:v>Q4-14/15</c:v>
                </c:pt>
                <c:pt idx="3">
                  <c:v>APR-14/15</c:v>
                </c:pt>
                <c:pt idx="4">
                  <c:v>Q4-13/14</c:v>
                </c:pt>
                <c:pt idx="5">
                  <c:v>APR-13/14</c:v>
                </c:pt>
                <c:pt idx="6">
                  <c:v>Q4-12/13</c:v>
                </c:pt>
                <c:pt idx="7">
                  <c:v>APR-12/13</c:v>
                </c:pt>
              </c:strCache>
            </c:strRef>
          </c:cat>
          <c:val>
            <c:numRef>
              <c:f>Graphs!$B$20:$B$27</c:f>
              <c:numCache>
                <c:formatCode>0%</c:formatCode>
                <c:ptCount val="8"/>
                <c:pt idx="0">
                  <c:v>0.67857142857142916</c:v>
                </c:pt>
                <c:pt idx="1">
                  <c:v>0.70689655172413801</c:v>
                </c:pt>
                <c:pt idx="2">
                  <c:v>0.55000000000000004</c:v>
                </c:pt>
                <c:pt idx="3">
                  <c:v>0.59</c:v>
                </c:pt>
                <c:pt idx="4">
                  <c:v>0.72000000000000008</c:v>
                </c:pt>
                <c:pt idx="5">
                  <c:v>0.68</c:v>
                </c:pt>
                <c:pt idx="6">
                  <c:v>0.42000000000000004</c:v>
                </c:pt>
                <c:pt idx="7">
                  <c:v>0.38000000000000006</c:v>
                </c:pt>
              </c:numCache>
            </c:numRef>
          </c:val>
        </c:ser>
        <c:ser>
          <c:idx val="1"/>
          <c:order val="1"/>
          <c:tx>
            <c:strRef>
              <c:f>Graphs!$C$19</c:f>
              <c:strCache>
                <c:ptCount val="1"/>
                <c:pt idx="0">
                  <c:v>Partially-achieved</c:v>
                </c:pt>
              </c:strCache>
            </c:strRef>
          </c:tx>
          <c:spPr>
            <a:solidFill>
              <a:srgbClr val="FFC000"/>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Val val="1"/>
            <c:extLst>
              <c:ext xmlns:c15="http://schemas.microsoft.com/office/drawing/2012/chart" uri="{CE6537A1-D6FC-4f65-9D91-7224C49458BB}">
                <c15:showLeaderLines val="0"/>
              </c:ext>
            </c:extLst>
          </c:dLbls>
          <c:cat>
            <c:strRef>
              <c:f>Graphs!$A$20:$A$27</c:f>
              <c:strCache>
                <c:ptCount val="8"/>
                <c:pt idx="0">
                  <c:v>Q4-15/16</c:v>
                </c:pt>
                <c:pt idx="1">
                  <c:v>APR-15/16</c:v>
                </c:pt>
                <c:pt idx="2">
                  <c:v>Q4-14/15</c:v>
                </c:pt>
                <c:pt idx="3">
                  <c:v>APR-14/15</c:v>
                </c:pt>
                <c:pt idx="4">
                  <c:v>Q4-13/14</c:v>
                </c:pt>
                <c:pt idx="5">
                  <c:v>APR-13/14</c:v>
                </c:pt>
                <c:pt idx="6">
                  <c:v>Q4-12/13</c:v>
                </c:pt>
                <c:pt idx="7">
                  <c:v>APR-12/13</c:v>
                </c:pt>
              </c:strCache>
            </c:strRef>
          </c:cat>
          <c:val>
            <c:numRef>
              <c:f>Graphs!$C$20:$C$27</c:f>
              <c:numCache>
                <c:formatCode>0%</c:formatCode>
                <c:ptCount val="8"/>
                <c:pt idx="0">
                  <c:v>0.214285714285714</c:v>
                </c:pt>
                <c:pt idx="1">
                  <c:v>0.20689655172413801</c:v>
                </c:pt>
                <c:pt idx="2">
                  <c:v>0.23</c:v>
                </c:pt>
                <c:pt idx="3">
                  <c:v>0.26</c:v>
                </c:pt>
                <c:pt idx="4">
                  <c:v>0.15000000000000002</c:v>
                </c:pt>
                <c:pt idx="5">
                  <c:v>0.15000000000000002</c:v>
                </c:pt>
                <c:pt idx="6">
                  <c:v>0.23</c:v>
                </c:pt>
                <c:pt idx="7">
                  <c:v>0.31000000000000005</c:v>
                </c:pt>
              </c:numCache>
            </c:numRef>
          </c:val>
        </c:ser>
        <c:ser>
          <c:idx val="2"/>
          <c:order val="2"/>
          <c:tx>
            <c:strRef>
              <c:f>Graphs!$D$19</c:f>
              <c:strCache>
                <c:ptCount val="1"/>
                <c:pt idx="0">
                  <c:v>Not-achieved</c:v>
                </c:pt>
              </c:strCache>
            </c:strRef>
          </c:tx>
          <c:spPr>
            <a:solidFill>
              <a:srgbClr val="FF0000"/>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Val val="1"/>
            <c:extLst>
              <c:ext xmlns:c15="http://schemas.microsoft.com/office/drawing/2012/chart" uri="{CE6537A1-D6FC-4f65-9D91-7224C49458BB}">
                <c15:showLeaderLines val="0"/>
              </c:ext>
            </c:extLst>
          </c:dLbls>
          <c:cat>
            <c:strRef>
              <c:f>Graphs!$A$20:$A$27</c:f>
              <c:strCache>
                <c:ptCount val="8"/>
                <c:pt idx="0">
                  <c:v>Q4-15/16</c:v>
                </c:pt>
                <c:pt idx="1">
                  <c:v>APR-15/16</c:v>
                </c:pt>
                <c:pt idx="2">
                  <c:v>Q4-14/15</c:v>
                </c:pt>
                <c:pt idx="3">
                  <c:v>APR-14/15</c:v>
                </c:pt>
                <c:pt idx="4">
                  <c:v>Q4-13/14</c:v>
                </c:pt>
                <c:pt idx="5">
                  <c:v>APR-13/14</c:v>
                </c:pt>
                <c:pt idx="6">
                  <c:v>Q4-12/13</c:v>
                </c:pt>
                <c:pt idx="7">
                  <c:v>APR-12/13</c:v>
                </c:pt>
              </c:strCache>
            </c:strRef>
          </c:cat>
          <c:val>
            <c:numRef>
              <c:f>Graphs!$D$20:$D$27</c:f>
              <c:numCache>
                <c:formatCode>0%</c:formatCode>
                <c:ptCount val="8"/>
                <c:pt idx="0">
                  <c:v>0.107142857142857</c:v>
                </c:pt>
                <c:pt idx="1">
                  <c:v>8.6206896551724116E-2</c:v>
                </c:pt>
                <c:pt idx="2">
                  <c:v>0.22</c:v>
                </c:pt>
                <c:pt idx="3">
                  <c:v>0.15000000000000002</c:v>
                </c:pt>
                <c:pt idx="4">
                  <c:v>0.13</c:v>
                </c:pt>
                <c:pt idx="5">
                  <c:v>0.17</c:v>
                </c:pt>
                <c:pt idx="6">
                  <c:v>0.35000000000000003</c:v>
                </c:pt>
                <c:pt idx="7">
                  <c:v>0.31000000000000005</c:v>
                </c:pt>
              </c:numCache>
            </c:numRef>
          </c:val>
        </c:ser>
        <c:dLbls>
          <c:showVal val="1"/>
        </c:dLbls>
        <c:gapWidth val="65"/>
        <c:axId val="64758912"/>
        <c:axId val="64760448"/>
      </c:barChart>
      <c:catAx>
        <c:axId val="64758912"/>
        <c:scaling>
          <c:orientation val="minMax"/>
        </c:scaling>
        <c:axPos val="b"/>
        <c:numFmt formatCode="General" sourceLinked="0"/>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bg1"/>
                </a:solidFill>
                <a:latin typeface="+mn-lt"/>
                <a:ea typeface="+mn-ea"/>
                <a:cs typeface="+mn-cs"/>
              </a:defRPr>
            </a:pPr>
            <a:endParaRPr lang="en-US"/>
          </a:p>
        </c:txPr>
        <c:crossAx val="64760448"/>
        <c:crosses val="autoZero"/>
        <c:auto val="1"/>
        <c:lblAlgn val="ctr"/>
        <c:lblOffset val="100"/>
      </c:catAx>
      <c:valAx>
        <c:axId val="64760448"/>
        <c:scaling>
          <c:orientation val="minMax"/>
          <c:max val="0.72000000000000008"/>
          <c:min val="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tickLblPos val="none"/>
        <c:crossAx val="64758912"/>
        <c:crosses val="autoZero"/>
        <c:crossBetween val="between"/>
      </c:valAx>
      <c:spPr>
        <a:solidFill>
          <a:schemeClr val="bg1">
            <a:lumMod val="65000"/>
          </a:schemeClr>
        </a:solidFill>
        <a:ln>
          <a:noFill/>
        </a:ln>
        <a:effectLst/>
      </c:spPr>
    </c:plotArea>
    <c:legend>
      <c:legendPos val="b"/>
      <c:layout>
        <c:manualLayout>
          <c:xMode val="edge"/>
          <c:yMode val="edge"/>
          <c:x val="0.22507187007999296"/>
          <c:y val="0.90783437821088209"/>
          <c:w val="0.53941023617340511"/>
          <c:h val="8.8953756084725694E-2"/>
        </c:manualLayout>
      </c:layout>
      <c:spPr>
        <a:solidFill>
          <a:schemeClr val="bg1">
            <a:lumMod val="65000"/>
          </a:schemeClr>
        </a:solid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legend>
    <c:plotVisOnly val="1"/>
    <c:dispBlanksAs val="gap"/>
  </c:chart>
  <c:spPr>
    <a:solidFill>
      <a:schemeClr val="bg1">
        <a:lumMod val="65000"/>
      </a:schemeClr>
    </a:soli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8.3250792745929343E-3"/>
          <c:y val="1.1568570344933306E-2"/>
          <c:w val="0.99167489197151004"/>
          <c:h val="0.80265356593057602"/>
        </c:manualLayout>
      </c:layout>
      <c:lineChart>
        <c:grouping val="standard"/>
        <c:ser>
          <c:idx val="0"/>
          <c:order val="0"/>
          <c:tx>
            <c:strRef>
              <c:f>Graphs!$G$76</c:f>
              <c:strCache>
                <c:ptCount val="1"/>
                <c:pt idx="0">
                  <c:v>Average </c:v>
                </c:pt>
              </c:strCache>
            </c:strRef>
          </c:tx>
          <c:spPr>
            <a:ln w="31750" cap="rnd">
              <a:solidFill>
                <a:schemeClr val="accent1"/>
              </a:solidFill>
              <a:round/>
            </a:ln>
            <a:effectLst/>
          </c:spPr>
          <c:marker>
            <c:symbol val="circle"/>
            <c:size val="17"/>
            <c:spPr>
              <a:solidFill>
                <a:schemeClr val="accent1"/>
              </a:solidFill>
              <a:ln>
                <a:noFill/>
              </a:ln>
              <a:effectLst/>
            </c:spPr>
          </c:marker>
          <c:dPt>
            <c:idx val="1"/>
          </c:dPt>
          <c:dPt>
            <c:idx val="2"/>
          </c:dPt>
          <c:dPt>
            <c:idx val="3"/>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Val val="1"/>
            <c:extLst>
              <c:ext xmlns:c15="http://schemas.microsoft.com/office/drawing/2012/chart" uri="{CE6537A1-D6FC-4f65-9D91-7224C49458BB}">
                <c15:showLeaderLines val="0"/>
              </c:ext>
            </c:extLst>
          </c:dLbls>
          <c:cat>
            <c:strRef>
              <c:f>Graphs!$F$77:$F$80</c:f>
              <c:strCache>
                <c:ptCount val="4"/>
                <c:pt idx="0">
                  <c:v>Quarter 1</c:v>
                </c:pt>
                <c:pt idx="1">
                  <c:v>Quarter 2</c:v>
                </c:pt>
                <c:pt idx="2">
                  <c:v>Quarter 3</c:v>
                </c:pt>
                <c:pt idx="3">
                  <c:v>Quarter 4</c:v>
                </c:pt>
              </c:strCache>
            </c:strRef>
          </c:cat>
          <c:val>
            <c:numRef>
              <c:f>Graphs!$G$77:$G$80</c:f>
              <c:numCache>
                <c:formatCode>0%</c:formatCode>
                <c:ptCount val="4"/>
                <c:pt idx="0">
                  <c:v>0.49186046511627912</c:v>
                </c:pt>
                <c:pt idx="1">
                  <c:v>0.29395348837209306</c:v>
                </c:pt>
                <c:pt idx="2">
                  <c:v>0.57936170212765992</c:v>
                </c:pt>
                <c:pt idx="3">
                  <c:v>0.50333333333333297</c:v>
                </c:pt>
              </c:numCache>
            </c:numRef>
          </c:val>
        </c:ser>
        <c:ser>
          <c:idx val="1"/>
          <c:order val="1"/>
          <c:tx>
            <c:strRef>
              <c:f>Graphs!$H$76</c:f>
              <c:strCache>
                <c:ptCount val="1"/>
                <c:pt idx="0">
                  <c:v>Actual</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Val val="1"/>
            <c:extLst>
              <c:ext xmlns:c15="http://schemas.microsoft.com/office/drawing/2012/chart" uri="{CE6537A1-D6FC-4f65-9D91-7224C49458BB}">
                <c15:showLeaderLines val="0"/>
              </c:ext>
            </c:extLst>
          </c:dLbls>
          <c:cat>
            <c:strRef>
              <c:f>Graphs!$F$77:$F$80</c:f>
              <c:strCache>
                <c:ptCount val="4"/>
                <c:pt idx="0">
                  <c:v>Quarter 1</c:v>
                </c:pt>
                <c:pt idx="1">
                  <c:v>Quarter 2</c:v>
                </c:pt>
                <c:pt idx="2">
                  <c:v>Quarter 3</c:v>
                </c:pt>
                <c:pt idx="3">
                  <c:v>Quarter 4</c:v>
                </c:pt>
              </c:strCache>
            </c:strRef>
          </c:cat>
          <c:val>
            <c:numRef>
              <c:f>Graphs!$H$77:$H$80</c:f>
              <c:numCache>
                <c:formatCode>0%</c:formatCode>
                <c:ptCount val="4"/>
                <c:pt idx="0">
                  <c:v>0.32558139534883712</c:v>
                </c:pt>
                <c:pt idx="1">
                  <c:v>0.44186046511627908</c:v>
                </c:pt>
                <c:pt idx="2">
                  <c:v>0.46808510638297907</c:v>
                </c:pt>
                <c:pt idx="3">
                  <c:v>0.67857142857142916</c:v>
                </c:pt>
              </c:numCache>
            </c:numRef>
          </c:val>
        </c:ser>
        <c:ser>
          <c:idx val="2"/>
          <c:order val="2"/>
          <c:tx>
            <c:strRef>
              <c:f>Graphs!$I$76</c:f>
              <c:strCache>
                <c:ptCount val="1"/>
                <c:pt idx="0">
                  <c:v>APR</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Graphs!$F$77:$F$80</c:f>
              <c:strCache>
                <c:ptCount val="4"/>
                <c:pt idx="0">
                  <c:v>Quarter 1</c:v>
                </c:pt>
                <c:pt idx="1">
                  <c:v>Quarter 2</c:v>
                </c:pt>
                <c:pt idx="2">
                  <c:v>Quarter 3</c:v>
                </c:pt>
                <c:pt idx="3">
                  <c:v>Quarter 4</c:v>
                </c:pt>
              </c:strCache>
            </c:strRef>
          </c:cat>
          <c:val>
            <c:numRef>
              <c:f>Graphs!$I$77:$I$80</c:f>
              <c:numCache>
                <c:formatCode>General</c:formatCode>
                <c:ptCount val="4"/>
                <c:pt idx="3" formatCode="0%">
                  <c:v>0.70689655172413801</c:v>
                </c:pt>
              </c:numCache>
            </c:numRef>
          </c:val>
        </c:ser>
        <c:dLbls>
          <c:showVal val="1"/>
        </c:dLbls>
        <c:marker val="1"/>
        <c:axId val="58950784"/>
        <c:axId val="58952320"/>
      </c:lineChart>
      <c:catAx>
        <c:axId val="5895078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58952320"/>
        <c:crosses val="autoZero"/>
        <c:auto val="1"/>
        <c:lblAlgn val="ctr"/>
        <c:lblOffset val="100"/>
      </c:catAx>
      <c:valAx>
        <c:axId val="58952320"/>
        <c:scaling>
          <c:orientation val="minMax"/>
          <c:max val="0.75000000000000011"/>
          <c:min val="0.2"/>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tickLblPos val="none"/>
        <c:crossAx val="58950784"/>
        <c:crosses val="autoZero"/>
        <c:crossBetween val="between"/>
      </c:valAx>
      <c:spPr>
        <a:noFill/>
        <a:ln w="25400">
          <a:noFill/>
        </a:ln>
        <a:effectLst/>
      </c:spPr>
    </c:plotArea>
    <c:legend>
      <c:legendPos val="b"/>
      <c:layout>
        <c:manualLayout>
          <c:xMode val="edge"/>
          <c:yMode val="edge"/>
          <c:x val="0.35402261810818808"/>
          <c:y val="0.90557922025958015"/>
          <c:w val="0.40368543347145108"/>
          <c:h val="7.621786987924882E-2"/>
        </c:manualLayout>
      </c:layout>
      <c:spPr>
        <a:solidFill>
          <a:schemeClr val="bg1">
            <a:lumMod val="65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solidFill>
      <a:schemeClr val="bg1">
        <a:lumMod val="65000"/>
      </a:schemeClr>
    </a:solidFill>
    <a:ln w="9525" cap="flat" cmpd="sng" algn="ctr">
      <a:solidFill>
        <a:schemeClr val="dk1">
          <a:lumMod val="25000"/>
          <a:lumOff val="75000"/>
        </a:schemeClr>
      </a:solidFill>
      <a:round/>
    </a:ln>
    <a:effectLst/>
  </c:spPr>
  <c:txPr>
    <a:bodyPr/>
    <a:lstStyle/>
    <a:p>
      <a:pPr>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D43C779-0E4F-5944-BC5B-80225CF2A52F}" type="datetimeFigureOut">
              <a:rPr lang="en-US" smtClean="0"/>
              <a:pPr/>
              <a:t>8/25/2016</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2BD8973-A30F-6E49-80BA-E6CC4A8C9EC7}" type="slidenum">
              <a:rPr lang="en-US" smtClean="0"/>
              <a:pPr/>
              <a:t>‹#›</a:t>
            </a:fld>
            <a:endParaRPr lang="en-US"/>
          </a:p>
        </p:txBody>
      </p:sp>
    </p:spTree>
    <p:extLst>
      <p:ext uri="{BB962C8B-B14F-4D97-AF65-F5344CB8AC3E}">
        <p14:creationId xmlns:p14="http://schemas.microsoft.com/office/powerpoint/2010/main" xmlns="" val="2038908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D85433A-016B-EB4D-B397-3A5C0D9B1556}" type="datetimeFigureOut">
              <a:rPr lang="en-US" smtClean="0"/>
              <a:pPr/>
              <a:t>8/25/2016</a:t>
            </a:fld>
            <a:endParaRPr lang="en-US"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9A3C99D-9873-964C-8B29-AE0235D99399}" type="slidenum">
              <a:rPr lang="en-US" smtClean="0"/>
              <a:pPr/>
              <a:t>‹#›</a:t>
            </a:fld>
            <a:endParaRPr lang="en-US" dirty="0"/>
          </a:p>
        </p:txBody>
      </p:sp>
    </p:spTree>
    <p:extLst>
      <p:ext uri="{BB962C8B-B14F-4D97-AF65-F5344CB8AC3E}">
        <p14:creationId xmlns:p14="http://schemas.microsoft.com/office/powerpoint/2010/main" xmlns="" val="7148733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10</a:t>
            </a:fld>
            <a:endParaRPr lang="en-ZA" sz="1200" dirty="0">
              <a:solidFill>
                <a:srgbClr val="000000"/>
              </a:solidFill>
            </a:endParaRPr>
          </a:p>
        </p:txBody>
      </p:sp>
    </p:spTree>
    <p:extLst>
      <p:ext uri="{BB962C8B-B14F-4D97-AF65-F5344CB8AC3E}">
        <p14:creationId xmlns:p14="http://schemas.microsoft.com/office/powerpoint/2010/main" xmlns="" val="59651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20</a:t>
            </a:fld>
            <a:endParaRPr lang="en-ZA" sz="1200" dirty="0">
              <a:solidFill>
                <a:srgbClr val="000000"/>
              </a:solidFill>
            </a:endParaRPr>
          </a:p>
        </p:txBody>
      </p:sp>
    </p:spTree>
    <p:extLst>
      <p:ext uri="{BB962C8B-B14F-4D97-AF65-F5344CB8AC3E}">
        <p14:creationId xmlns:p14="http://schemas.microsoft.com/office/powerpoint/2010/main" xmlns="" val="53445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21</a:t>
            </a:fld>
            <a:endParaRPr lang="en-ZA" sz="1200" dirty="0">
              <a:solidFill>
                <a:srgbClr val="000000"/>
              </a:solidFill>
            </a:endParaRPr>
          </a:p>
        </p:txBody>
      </p:sp>
    </p:spTree>
    <p:extLst>
      <p:ext uri="{BB962C8B-B14F-4D97-AF65-F5344CB8AC3E}">
        <p14:creationId xmlns:p14="http://schemas.microsoft.com/office/powerpoint/2010/main" xmlns="" val="208196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22</a:t>
            </a:fld>
            <a:endParaRPr lang="en-ZA" sz="1200" dirty="0">
              <a:solidFill>
                <a:srgbClr val="000000"/>
              </a:solidFill>
            </a:endParaRPr>
          </a:p>
        </p:txBody>
      </p:sp>
    </p:spTree>
    <p:extLst>
      <p:ext uri="{BB962C8B-B14F-4D97-AF65-F5344CB8AC3E}">
        <p14:creationId xmlns:p14="http://schemas.microsoft.com/office/powerpoint/2010/main" xmlns="" val="31863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237EB4-5903-4994-929B-C09504984FD6}" type="slidenum">
              <a:rPr lang="en-ZA" altLang="en-US" smtClean="0"/>
              <a:pPr eaLnBrk="1" hangingPunct="1">
                <a:spcBef>
                  <a:spcPct val="0"/>
                </a:spcBef>
              </a:pPr>
              <a:t>23</a:t>
            </a:fld>
            <a:endParaRPr lang="en-ZA" altLang="en-US" dirty="0" smtClean="0"/>
          </a:p>
        </p:txBody>
      </p:sp>
    </p:spTree>
    <p:extLst>
      <p:ext uri="{BB962C8B-B14F-4D97-AF65-F5344CB8AC3E}">
        <p14:creationId xmlns:p14="http://schemas.microsoft.com/office/powerpoint/2010/main" xmlns=""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25</a:t>
            </a:fld>
            <a:endParaRPr lang="en-ZA" sz="1200" dirty="0">
              <a:solidFill>
                <a:srgbClr val="000000"/>
              </a:solidFill>
            </a:endParaRPr>
          </a:p>
        </p:txBody>
      </p:sp>
    </p:spTree>
    <p:extLst>
      <p:ext uri="{BB962C8B-B14F-4D97-AF65-F5344CB8AC3E}">
        <p14:creationId xmlns:p14="http://schemas.microsoft.com/office/powerpoint/2010/main" xmlns="" val="2089018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26</a:t>
            </a:fld>
            <a:endParaRPr lang="en-ZA" sz="1200" dirty="0">
              <a:solidFill>
                <a:srgbClr val="000000"/>
              </a:solidFill>
            </a:endParaRPr>
          </a:p>
        </p:txBody>
      </p:sp>
    </p:spTree>
    <p:extLst>
      <p:ext uri="{BB962C8B-B14F-4D97-AF65-F5344CB8AC3E}">
        <p14:creationId xmlns:p14="http://schemas.microsoft.com/office/powerpoint/2010/main" xmlns="" val="598632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27</a:t>
            </a:fld>
            <a:endParaRPr lang="en-ZA" sz="1200" dirty="0">
              <a:solidFill>
                <a:srgbClr val="000000"/>
              </a:solidFill>
            </a:endParaRPr>
          </a:p>
        </p:txBody>
      </p:sp>
    </p:spTree>
    <p:extLst>
      <p:ext uri="{BB962C8B-B14F-4D97-AF65-F5344CB8AC3E}">
        <p14:creationId xmlns:p14="http://schemas.microsoft.com/office/powerpoint/2010/main" xmlns="" val="1349302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28</a:t>
            </a:fld>
            <a:endParaRPr lang="en-ZA" sz="1200" dirty="0">
              <a:solidFill>
                <a:srgbClr val="000000"/>
              </a:solidFill>
            </a:endParaRPr>
          </a:p>
        </p:txBody>
      </p:sp>
    </p:spTree>
    <p:extLst>
      <p:ext uri="{BB962C8B-B14F-4D97-AF65-F5344CB8AC3E}">
        <p14:creationId xmlns:p14="http://schemas.microsoft.com/office/powerpoint/2010/main" xmlns="" val="1349302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29</a:t>
            </a:fld>
            <a:endParaRPr lang="en-ZA" sz="1200" dirty="0">
              <a:solidFill>
                <a:srgbClr val="000000"/>
              </a:solidFill>
            </a:endParaRPr>
          </a:p>
        </p:txBody>
      </p:sp>
    </p:spTree>
    <p:extLst>
      <p:ext uri="{BB962C8B-B14F-4D97-AF65-F5344CB8AC3E}">
        <p14:creationId xmlns:p14="http://schemas.microsoft.com/office/powerpoint/2010/main" xmlns="" val="1349302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237EB4-5903-4994-929B-C09504984FD6}" type="slidenum">
              <a:rPr lang="en-ZA" altLang="en-US" smtClean="0">
                <a:solidFill>
                  <a:prstClr val="black"/>
                </a:solidFill>
              </a:rPr>
              <a:pPr eaLnBrk="1" hangingPunct="1">
                <a:spcBef>
                  <a:spcPct val="0"/>
                </a:spcBef>
              </a:pPr>
              <a:t>30</a:t>
            </a:fld>
            <a:endParaRPr lang="en-ZA" altLang="en-US" dirty="0" smtClean="0">
              <a:solidFill>
                <a:prstClr val="black"/>
              </a:solidFill>
            </a:endParaRPr>
          </a:p>
        </p:txBody>
      </p:sp>
    </p:spTree>
    <p:extLst>
      <p:ext uri="{BB962C8B-B14F-4D97-AF65-F5344CB8AC3E}">
        <p14:creationId xmlns:p14="http://schemas.microsoft.com/office/powerpoint/2010/main" xmlns="" val="138345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11</a:t>
            </a:fld>
            <a:endParaRPr lang="en-ZA" sz="1200" dirty="0">
              <a:solidFill>
                <a:srgbClr val="000000"/>
              </a:solidFill>
            </a:endParaRPr>
          </a:p>
        </p:txBody>
      </p:sp>
    </p:spTree>
    <p:extLst>
      <p:ext uri="{BB962C8B-B14F-4D97-AF65-F5344CB8AC3E}">
        <p14:creationId xmlns:p14="http://schemas.microsoft.com/office/powerpoint/2010/main" xmlns="" val="816900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32</a:t>
            </a:fld>
            <a:endParaRPr lang="en-ZA" sz="1200" dirty="0">
              <a:solidFill>
                <a:srgbClr val="000000"/>
              </a:solidFill>
            </a:endParaRPr>
          </a:p>
        </p:txBody>
      </p:sp>
    </p:spTree>
    <p:extLst>
      <p:ext uri="{BB962C8B-B14F-4D97-AF65-F5344CB8AC3E}">
        <p14:creationId xmlns:p14="http://schemas.microsoft.com/office/powerpoint/2010/main" xmlns="" val="1979278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33</a:t>
            </a:fld>
            <a:endParaRPr lang="en-ZA" sz="1200" dirty="0">
              <a:solidFill>
                <a:srgbClr val="000000"/>
              </a:solidFill>
            </a:endParaRPr>
          </a:p>
        </p:txBody>
      </p:sp>
    </p:spTree>
    <p:extLst>
      <p:ext uri="{BB962C8B-B14F-4D97-AF65-F5344CB8AC3E}">
        <p14:creationId xmlns:p14="http://schemas.microsoft.com/office/powerpoint/2010/main" xmlns="" val="65069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237EB4-5903-4994-929B-C09504984FD6}" type="slidenum">
              <a:rPr lang="en-ZA" altLang="en-US" smtClean="0"/>
              <a:pPr eaLnBrk="1" hangingPunct="1">
                <a:spcBef>
                  <a:spcPct val="0"/>
                </a:spcBef>
              </a:pPr>
              <a:t>34</a:t>
            </a:fld>
            <a:endParaRPr lang="en-ZA" altLang="en-US" dirty="0" smtClean="0"/>
          </a:p>
        </p:txBody>
      </p:sp>
    </p:spTree>
    <p:extLst>
      <p:ext uri="{BB962C8B-B14F-4D97-AF65-F5344CB8AC3E}">
        <p14:creationId xmlns:p14="http://schemas.microsoft.com/office/powerpoint/2010/main" xmlns="" val="1131176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36</a:t>
            </a:fld>
            <a:endParaRPr lang="en-ZA" sz="1200" dirty="0">
              <a:solidFill>
                <a:srgbClr val="000000"/>
              </a:solidFill>
            </a:endParaRPr>
          </a:p>
        </p:txBody>
      </p:sp>
    </p:spTree>
    <p:extLst>
      <p:ext uri="{BB962C8B-B14F-4D97-AF65-F5344CB8AC3E}">
        <p14:creationId xmlns:p14="http://schemas.microsoft.com/office/powerpoint/2010/main" xmlns="" val="1349302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37</a:t>
            </a:fld>
            <a:endParaRPr lang="en-ZA" sz="1200" dirty="0">
              <a:solidFill>
                <a:srgbClr val="000000"/>
              </a:solidFill>
            </a:endParaRPr>
          </a:p>
        </p:txBody>
      </p:sp>
    </p:spTree>
    <p:extLst>
      <p:ext uri="{BB962C8B-B14F-4D97-AF65-F5344CB8AC3E}">
        <p14:creationId xmlns:p14="http://schemas.microsoft.com/office/powerpoint/2010/main" xmlns="" val="46193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38</a:t>
            </a:fld>
            <a:endParaRPr lang="en-ZA" sz="1200" dirty="0">
              <a:solidFill>
                <a:srgbClr val="000000"/>
              </a:solidFill>
            </a:endParaRPr>
          </a:p>
        </p:txBody>
      </p:sp>
    </p:spTree>
    <p:extLst>
      <p:ext uri="{BB962C8B-B14F-4D97-AF65-F5344CB8AC3E}">
        <p14:creationId xmlns:p14="http://schemas.microsoft.com/office/powerpoint/2010/main" xmlns="" val="986151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39</a:t>
            </a:fld>
            <a:endParaRPr lang="en-ZA" sz="1200" dirty="0">
              <a:solidFill>
                <a:srgbClr val="000000"/>
              </a:solidFill>
            </a:endParaRPr>
          </a:p>
        </p:txBody>
      </p:sp>
    </p:spTree>
    <p:extLst>
      <p:ext uri="{BB962C8B-B14F-4D97-AF65-F5344CB8AC3E}">
        <p14:creationId xmlns:p14="http://schemas.microsoft.com/office/powerpoint/2010/main" xmlns="" val="828968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237EB4-5903-4994-929B-C09504984FD6}" type="slidenum">
              <a:rPr lang="en-ZA" altLang="en-US" smtClean="0">
                <a:solidFill>
                  <a:prstClr val="black"/>
                </a:solidFill>
              </a:rPr>
              <a:pPr eaLnBrk="1" hangingPunct="1">
                <a:spcBef>
                  <a:spcPct val="0"/>
                </a:spcBef>
              </a:pPr>
              <a:t>40</a:t>
            </a:fld>
            <a:endParaRPr lang="en-ZA" altLang="en-US" dirty="0" smtClean="0">
              <a:solidFill>
                <a:prstClr val="black"/>
              </a:solidFill>
            </a:endParaRPr>
          </a:p>
        </p:txBody>
      </p:sp>
    </p:spTree>
    <p:extLst>
      <p:ext uri="{BB962C8B-B14F-4D97-AF65-F5344CB8AC3E}">
        <p14:creationId xmlns:p14="http://schemas.microsoft.com/office/powerpoint/2010/main" xmlns="" val="1176577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41</a:t>
            </a:fld>
            <a:endParaRPr lang="en-ZA" sz="1200" dirty="0">
              <a:solidFill>
                <a:srgbClr val="000000"/>
              </a:solidFill>
            </a:endParaRPr>
          </a:p>
        </p:txBody>
      </p:sp>
    </p:spTree>
    <p:extLst>
      <p:ext uri="{BB962C8B-B14F-4D97-AF65-F5344CB8AC3E}">
        <p14:creationId xmlns:p14="http://schemas.microsoft.com/office/powerpoint/2010/main" xmlns="" val="1469186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42</a:t>
            </a:fld>
            <a:endParaRPr lang="en-ZA" sz="1200" dirty="0">
              <a:solidFill>
                <a:srgbClr val="000000"/>
              </a:solidFill>
            </a:endParaRPr>
          </a:p>
        </p:txBody>
      </p:sp>
    </p:spTree>
    <p:extLst>
      <p:ext uri="{BB962C8B-B14F-4D97-AF65-F5344CB8AC3E}">
        <p14:creationId xmlns:p14="http://schemas.microsoft.com/office/powerpoint/2010/main" xmlns="" val="186611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12</a:t>
            </a:fld>
            <a:endParaRPr lang="en-ZA" sz="1200" dirty="0">
              <a:solidFill>
                <a:srgbClr val="000000"/>
              </a:solidFill>
            </a:endParaRPr>
          </a:p>
        </p:txBody>
      </p:sp>
    </p:spTree>
    <p:extLst>
      <p:ext uri="{BB962C8B-B14F-4D97-AF65-F5344CB8AC3E}">
        <p14:creationId xmlns:p14="http://schemas.microsoft.com/office/powerpoint/2010/main" xmlns="" val="1187784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237EB4-5903-4994-929B-C09504984FD6}" type="slidenum">
              <a:rPr lang="en-ZA" altLang="en-US" smtClean="0"/>
              <a:pPr eaLnBrk="1" hangingPunct="1">
                <a:spcBef>
                  <a:spcPct val="0"/>
                </a:spcBef>
              </a:pPr>
              <a:t>43</a:t>
            </a:fld>
            <a:endParaRPr lang="en-ZA" altLang="en-US" dirty="0" smtClean="0"/>
          </a:p>
        </p:txBody>
      </p:sp>
    </p:spTree>
    <p:extLst>
      <p:ext uri="{BB962C8B-B14F-4D97-AF65-F5344CB8AC3E}">
        <p14:creationId xmlns:p14="http://schemas.microsoft.com/office/powerpoint/2010/main" xmlns="" val="743083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237EB4-5903-4994-929B-C09504984FD6}" type="slidenum">
              <a:rPr lang="en-ZA" altLang="en-US" smtClean="0"/>
              <a:pPr eaLnBrk="1" hangingPunct="1">
                <a:spcBef>
                  <a:spcPct val="0"/>
                </a:spcBef>
              </a:pPr>
              <a:t>44</a:t>
            </a:fld>
            <a:endParaRPr lang="en-ZA" altLang="en-US" dirty="0" smtClean="0"/>
          </a:p>
        </p:txBody>
      </p:sp>
    </p:spTree>
    <p:extLst>
      <p:ext uri="{BB962C8B-B14F-4D97-AF65-F5344CB8AC3E}">
        <p14:creationId xmlns:p14="http://schemas.microsoft.com/office/powerpoint/2010/main" xmlns="" val="13780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13</a:t>
            </a:fld>
            <a:endParaRPr lang="en-ZA" sz="1200" dirty="0">
              <a:solidFill>
                <a:srgbClr val="000000"/>
              </a:solidFill>
            </a:endParaRPr>
          </a:p>
        </p:txBody>
      </p:sp>
    </p:spTree>
    <p:extLst>
      <p:ext uri="{BB962C8B-B14F-4D97-AF65-F5344CB8AC3E}">
        <p14:creationId xmlns:p14="http://schemas.microsoft.com/office/powerpoint/2010/main" xmlns="" val="53474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237EB4-5903-4994-929B-C09504984FD6}" type="slidenum">
              <a:rPr lang="en-ZA" altLang="en-US" smtClean="0"/>
              <a:pPr eaLnBrk="1" hangingPunct="1">
                <a:spcBef>
                  <a:spcPct val="0"/>
                </a:spcBef>
              </a:pPr>
              <a:t>14</a:t>
            </a:fld>
            <a:endParaRPr lang="en-ZA" altLang="en-US" dirty="0" smtClean="0"/>
          </a:p>
        </p:txBody>
      </p:sp>
    </p:spTree>
    <p:extLst>
      <p:ext uri="{BB962C8B-B14F-4D97-AF65-F5344CB8AC3E}">
        <p14:creationId xmlns:p14="http://schemas.microsoft.com/office/powerpoint/2010/main" xmlns="" val="854187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16</a:t>
            </a:fld>
            <a:endParaRPr lang="en-ZA" sz="1200" dirty="0">
              <a:solidFill>
                <a:srgbClr val="000000"/>
              </a:solidFill>
            </a:endParaRPr>
          </a:p>
        </p:txBody>
      </p:sp>
    </p:spTree>
    <p:extLst>
      <p:ext uri="{BB962C8B-B14F-4D97-AF65-F5344CB8AC3E}">
        <p14:creationId xmlns:p14="http://schemas.microsoft.com/office/powerpoint/2010/main" xmlns="" val="32714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17</a:t>
            </a:fld>
            <a:endParaRPr lang="en-ZA" sz="1200" dirty="0">
              <a:solidFill>
                <a:srgbClr val="000000"/>
              </a:solidFill>
            </a:endParaRPr>
          </a:p>
        </p:txBody>
      </p:sp>
    </p:spTree>
    <p:extLst>
      <p:ext uri="{BB962C8B-B14F-4D97-AF65-F5344CB8AC3E}">
        <p14:creationId xmlns:p14="http://schemas.microsoft.com/office/powerpoint/2010/main" xmlns="" val="71287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18</a:t>
            </a:fld>
            <a:endParaRPr lang="en-ZA" sz="1200" dirty="0">
              <a:solidFill>
                <a:srgbClr val="000000"/>
              </a:solidFill>
            </a:endParaRPr>
          </a:p>
        </p:txBody>
      </p:sp>
    </p:spTree>
    <p:extLst>
      <p:ext uri="{BB962C8B-B14F-4D97-AF65-F5344CB8AC3E}">
        <p14:creationId xmlns:p14="http://schemas.microsoft.com/office/powerpoint/2010/main" xmlns="" val="7128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2788" y="746125"/>
            <a:ext cx="5372100" cy="3721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tabLst>
                <a:tab pos="571500" algn="l"/>
              </a:tabLst>
            </a:pPr>
            <a:endParaRPr lang="en-ZA" dirty="0">
              <a:solidFill>
                <a:srgbClr val="FF0000"/>
              </a:solidFill>
              <a:latin typeface="Arial" charset="0"/>
              <a:cs typeface="Arial"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21322-E6B8-4542-9F09-3AD9EEE46870}" type="slidenum">
              <a:rPr lang="en-ZA" sz="1200">
                <a:solidFill>
                  <a:srgbClr val="000000"/>
                </a:solidFill>
              </a:rPr>
              <a:pPr/>
              <a:t>19</a:t>
            </a:fld>
            <a:endParaRPr lang="en-ZA" sz="1200" dirty="0">
              <a:solidFill>
                <a:srgbClr val="000000"/>
              </a:solidFill>
            </a:endParaRPr>
          </a:p>
        </p:txBody>
      </p:sp>
    </p:spTree>
    <p:extLst>
      <p:ext uri="{BB962C8B-B14F-4D97-AF65-F5344CB8AC3E}">
        <p14:creationId xmlns:p14="http://schemas.microsoft.com/office/powerpoint/2010/main" xmlns="" val="534451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DLR Powerpoint Presentation.jpg"/>
          <p:cNvPicPr>
            <a:picLocks noChangeAspect="1"/>
          </p:cNvPicPr>
          <p:nvPr/>
        </p:nvPicPr>
        <p:blipFill rotWithShape="1">
          <a:blip r:embed="rId2"/>
          <a:srcRect b="20133"/>
          <a:stretch/>
        </p:blipFill>
        <p:spPr>
          <a:xfrm>
            <a:off x="-6470" y="0"/>
            <a:ext cx="9912470" cy="5733256"/>
          </a:xfrm>
          <a:prstGeom prst="rect">
            <a:avLst/>
          </a:prstGeom>
        </p:spPr>
      </p:pic>
      <p:sp>
        <p:nvSpPr>
          <p:cNvPr id="2" name="Title 1"/>
          <p:cNvSpPr>
            <a:spLocks noGrp="1"/>
          </p:cNvSpPr>
          <p:nvPr>
            <p:ph type="ctrTitle"/>
          </p:nvPr>
        </p:nvSpPr>
        <p:spPr>
          <a:xfrm>
            <a:off x="742950" y="1295402"/>
            <a:ext cx="8420100" cy="147002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85900" y="3051174"/>
            <a:ext cx="6934200" cy="175260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DG INITIALS.............................</a:t>
            </a:r>
            <a:endParaRPr lang="en-US" dirty="0"/>
          </a:p>
        </p:txBody>
      </p:sp>
      <p:sp>
        <p:nvSpPr>
          <p:cNvPr id="6" name="Slide Number Placeholder 5"/>
          <p:cNvSpPr>
            <a:spLocks noGrp="1"/>
          </p:cNvSpPr>
          <p:nvPr>
            <p:ph type="sldNum" sz="quarter" idx="12"/>
          </p:nvPr>
        </p:nvSpPr>
        <p:spPr/>
        <p:txBody>
          <a:bodyPr/>
          <a:lstStyle/>
          <a:p>
            <a:fld id="{3B2938F2-5168-4B3A-8FCA-5A188010D12C}" type="slidenum">
              <a:rPr lang="en-US" smtClean="0"/>
              <a:pPr/>
              <a:t>‹#›</a:t>
            </a:fld>
            <a:endParaRPr lang="en-US" dirty="0"/>
          </a:p>
        </p:txBody>
      </p:sp>
    </p:spTree>
    <p:extLst>
      <p:ext uri="{BB962C8B-B14F-4D97-AF65-F5344CB8AC3E}">
        <p14:creationId xmlns:p14="http://schemas.microsoft.com/office/powerpoint/2010/main" xmlns="" val="127440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95300" y="1600203"/>
            <a:ext cx="8915400" cy="398903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DG INITIALS.............................</a:t>
            </a:r>
            <a:endParaRPr lang="en-US" dirty="0"/>
          </a:p>
        </p:txBody>
      </p:sp>
      <p:sp>
        <p:nvSpPr>
          <p:cNvPr id="6" name="Slide Number Placeholder 5"/>
          <p:cNvSpPr>
            <a:spLocks noGrp="1"/>
          </p:cNvSpPr>
          <p:nvPr>
            <p:ph type="sldNum" sz="quarter" idx="12"/>
          </p:nvPr>
        </p:nvSpPr>
        <p:spPr/>
        <p:txBody>
          <a:bodyPr/>
          <a:lstStyle/>
          <a:p>
            <a:fld id="{3B2938F2-5168-4B3A-8FCA-5A188010D12C}" type="slidenum">
              <a:rPr lang="en-US" smtClean="0"/>
              <a:pPr/>
              <a:t>‹#›</a:t>
            </a:fld>
            <a:endParaRPr lang="en-US" dirty="0"/>
          </a:p>
        </p:txBody>
      </p:sp>
    </p:spTree>
    <p:extLst>
      <p:ext uri="{BB962C8B-B14F-4D97-AF65-F5344CB8AC3E}">
        <p14:creationId xmlns:p14="http://schemas.microsoft.com/office/powerpoint/2010/main" xmlns="" val="342997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95300" y="1600203"/>
            <a:ext cx="4375150" cy="4038599"/>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0" y="1600202"/>
            <a:ext cx="4375150" cy="4114799"/>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4"/>
          <p:cNvSpPr>
            <a:spLocks noGrp="1"/>
          </p:cNvSpPr>
          <p:nvPr>
            <p:ph type="ftr" sz="quarter" idx="11"/>
          </p:nvPr>
        </p:nvSpPr>
        <p:spPr>
          <a:xfrm>
            <a:off x="3384550" y="6356353"/>
            <a:ext cx="3136900" cy="365125"/>
          </a:xfrm>
        </p:spPr>
        <p:txBody>
          <a:bodyPr/>
          <a:lstStyle/>
          <a:p>
            <a:r>
              <a:rPr lang="en-US" smtClean="0"/>
              <a:t>DG INITIALS.............................</a:t>
            </a:r>
            <a:endParaRPr lang="en-US" dirty="0"/>
          </a:p>
        </p:txBody>
      </p:sp>
      <p:sp>
        <p:nvSpPr>
          <p:cNvPr id="14" name="Slide Number Placeholder 5"/>
          <p:cNvSpPr>
            <a:spLocks noGrp="1"/>
          </p:cNvSpPr>
          <p:nvPr>
            <p:ph type="sldNum" sz="quarter" idx="12"/>
          </p:nvPr>
        </p:nvSpPr>
        <p:spPr>
          <a:xfrm>
            <a:off x="7099300" y="6356353"/>
            <a:ext cx="2311400" cy="365125"/>
          </a:xfrm>
        </p:spPr>
        <p:txBody>
          <a:bodyPr/>
          <a:lstStyle/>
          <a:p>
            <a:fld id="{3B2938F2-5168-4B3A-8FCA-5A188010D12C}" type="slidenum">
              <a:rPr lang="en-US" smtClean="0"/>
              <a:pPr/>
              <a:t>‹#›</a:t>
            </a:fld>
            <a:endParaRPr lang="en-US" dirty="0"/>
          </a:p>
        </p:txBody>
      </p:sp>
    </p:spTree>
    <p:extLst>
      <p:ext uri="{BB962C8B-B14F-4D97-AF65-F5344CB8AC3E}">
        <p14:creationId xmlns:p14="http://schemas.microsoft.com/office/powerpoint/2010/main" xmlns="" val="381362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544312"/>
            <a:ext cx="9906000" cy="1313688"/>
          </a:xfrm>
          <a:prstGeom prst="rect">
            <a:avLst/>
          </a:prstGeom>
        </p:spPr>
      </p:pic>
      <p:sp>
        <p:nvSpPr>
          <p:cNvPr id="8" name="Footer Placeholder 4"/>
          <p:cNvSpPr>
            <a:spLocks noGrp="1"/>
          </p:cNvSpPr>
          <p:nvPr>
            <p:ph type="ftr" sz="quarter" idx="11"/>
          </p:nvPr>
        </p:nvSpPr>
        <p:spPr>
          <a:xfrm>
            <a:off x="3384550" y="6356353"/>
            <a:ext cx="3136900" cy="365125"/>
          </a:xfrm>
        </p:spPr>
        <p:txBody>
          <a:bodyPr/>
          <a:lstStyle/>
          <a:p>
            <a:r>
              <a:rPr lang="en-US" smtClean="0"/>
              <a:t>DG INITIALS.............................</a:t>
            </a:r>
            <a:endParaRPr lang="en-US" dirty="0"/>
          </a:p>
        </p:txBody>
      </p:sp>
      <p:sp>
        <p:nvSpPr>
          <p:cNvPr id="9" name="Slide Number Placeholder 5"/>
          <p:cNvSpPr>
            <a:spLocks noGrp="1"/>
          </p:cNvSpPr>
          <p:nvPr>
            <p:ph type="sldNum" sz="quarter" idx="12"/>
          </p:nvPr>
        </p:nvSpPr>
        <p:spPr>
          <a:xfrm>
            <a:off x="7099300" y="6356353"/>
            <a:ext cx="2311400" cy="365125"/>
          </a:xfrm>
        </p:spPr>
        <p:txBody>
          <a:bodyPr/>
          <a:lstStyle/>
          <a:p>
            <a:fld id="{3B2938F2-5168-4B3A-8FCA-5A188010D12C}" type="slidenum">
              <a:rPr lang="en-US" smtClean="0"/>
              <a:pPr/>
              <a:t>‹#›</a:t>
            </a:fld>
            <a:endParaRPr lang="en-US" dirty="0"/>
          </a:p>
        </p:txBody>
      </p:sp>
    </p:spTree>
    <p:extLst>
      <p:ext uri="{BB962C8B-B14F-4D97-AF65-F5344CB8AC3E}">
        <p14:creationId xmlns:p14="http://schemas.microsoft.com/office/powerpoint/2010/main" xmlns="" val="289365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49903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39441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r>
              <a:rPr lang="en-US" smtClean="0"/>
              <a:t>DG INITIALS.............................</a:t>
            </a:r>
            <a:endParaRPr lang="en-US" dirty="0"/>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3B2938F2-5168-4B3A-8FCA-5A188010D12C}" type="slidenum">
              <a:rPr lang="en-US" smtClean="0"/>
              <a:pPr/>
              <a:t>‹#›</a:t>
            </a:fld>
            <a:endParaRPr lang="en-US" dirty="0"/>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xmlns="" val="0"/>
              </a:ext>
            </a:extLst>
          </a:blip>
          <a:srcRect l="450"/>
          <a:stretch/>
        </p:blipFill>
        <p:spPr>
          <a:xfrm>
            <a:off x="0" y="5544312"/>
            <a:ext cx="9906000" cy="1313688"/>
          </a:xfrm>
          <a:prstGeom prst="rect">
            <a:avLst/>
          </a:prstGeom>
        </p:spPr>
      </p:pic>
      <p:sp>
        <p:nvSpPr>
          <p:cNvPr id="9" name="Slide Number Placeholder 5"/>
          <p:cNvSpPr txBox="1">
            <a:spLocks/>
          </p:cNvSpPr>
          <p:nvPr/>
        </p:nvSpPr>
        <p:spPr>
          <a:xfrm>
            <a:off x="7099300" y="6356353"/>
            <a:ext cx="2311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2938F2-5168-4B3A-8FCA-5A188010D12C}" type="slidenum">
              <a:rPr lang="en-US" sz="1300" smtClean="0"/>
              <a:pPr algn="r"/>
              <a:t>‹#›</a:t>
            </a:fld>
            <a:endParaRPr lang="en-US" sz="1950" dirty="0"/>
          </a:p>
        </p:txBody>
      </p:sp>
    </p:spTree>
    <p:extLst>
      <p:ext uri="{BB962C8B-B14F-4D97-AF65-F5344CB8AC3E}">
        <p14:creationId xmlns:p14="http://schemas.microsoft.com/office/powerpoint/2010/main" xmlns="" val="14844735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sldNum="0" hdr="0" dt="0"/>
  <p:txStyles>
    <p:titleStyle>
      <a:lvl1pPr algn="ctr" defTabSz="990570" rtl="0" eaLnBrk="1" latinLnBrk="0" hangingPunct="1">
        <a:spcBef>
          <a:spcPct val="0"/>
        </a:spcBef>
        <a:buNone/>
        <a:defRPr sz="4767" kern="1200">
          <a:solidFill>
            <a:schemeClr val="tx1"/>
          </a:solidFill>
          <a:latin typeface="Arial" panose="020B0604020202020204" pitchFamily="34" charset="0"/>
          <a:ea typeface="+mj-ea"/>
          <a:cs typeface="Arial" panose="020B0604020202020204" pitchFamily="34" charset="0"/>
        </a:defRPr>
      </a:lvl1pPr>
    </p:titleStyle>
    <p:bodyStyle>
      <a:lvl1pPr marL="371464" indent="-371464" algn="l" defTabSz="9905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804838" indent="-309553" algn="l" defTabSz="990570" rtl="0" eaLnBrk="1" latinLnBrk="0" hangingPunct="1">
        <a:spcBef>
          <a:spcPct val="20000"/>
        </a:spcBef>
        <a:buFont typeface="Arial" panose="020B0604020202020204" pitchFamily="34" charset="0"/>
        <a:buChar char="–"/>
        <a:defRPr sz="3033" kern="1200">
          <a:solidFill>
            <a:schemeClr val="tx1"/>
          </a:solidFill>
          <a:latin typeface="Arial" panose="020B0604020202020204" pitchFamily="34" charset="0"/>
          <a:ea typeface="+mn-ea"/>
          <a:cs typeface="Arial" panose="020B0604020202020204" pitchFamily="34" charset="0"/>
        </a:defRPr>
      </a:lvl2pPr>
      <a:lvl3pPr marL="1238212" indent="-247642" algn="l" defTabSz="99057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733497" indent="-247642" algn="l" defTabSz="990570" rtl="0" eaLnBrk="1" latinLnBrk="0" hangingPunct="1">
        <a:spcBef>
          <a:spcPct val="20000"/>
        </a:spcBef>
        <a:buFont typeface="Arial" panose="020B0604020202020204" pitchFamily="34" charset="0"/>
        <a:buChar char="–"/>
        <a:defRPr sz="2167" kern="1200">
          <a:solidFill>
            <a:schemeClr val="tx1"/>
          </a:solidFill>
          <a:latin typeface="Arial" panose="020B0604020202020204" pitchFamily="34" charset="0"/>
          <a:ea typeface="+mn-ea"/>
          <a:cs typeface="Arial" panose="020B0604020202020204" pitchFamily="34" charset="0"/>
        </a:defRPr>
      </a:lvl4pPr>
      <a:lvl5pPr marL="2228781" indent="-247642" algn="l" defTabSz="990570" rtl="0" eaLnBrk="1" latinLnBrk="0" hangingPunct="1">
        <a:spcBef>
          <a:spcPct val="20000"/>
        </a:spcBef>
        <a:buFont typeface="Arial" panose="020B0604020202020204" pitchFamily="34" charset="0"/>
        <a:buChar char="»"/>
        <a:defRPr sz="2167" kern="1200">
          <a:solidFill>
            <a:schemeClr val="tx1"/>
          </a:solidFill>
          <a:latin typeface="Arial" panose="020B0604020202020204" pitchFamily="34" charset="0"/>
          <a:ea typeface="+mn-ea"/>
          <a:cs typeface="Arial" panose="020B0604020202020204" pitchFamily="34" charset="0"/>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638" y="362139"/>
            <a:ext cx="9724006" cy="5383053"/>
          </a:xfrm>
        </p:spPr>
        <p:txBody>
          <a:bodyPr>
            <a:normAutofit/>
          </a:bodyPr>
          <a:lstStyle/>
          <a:p>
            <a:pPr fontAlgn="base">
              <a:spcBef>
                <a:spcPct val="0"/>
              </a:spcBef>
              <a:spcAft>
                <a:spcPct val="0"/>
              </a:spcAft>
            </a:pPr>
            <a:r>
              <a:rPr lang="en-ZA" sz="3600" b="1" kern="0" dirty="0" smtClean="0">
                <a:solidFill>
                  <a:srgbClr val="000000"/>
                </a:solidFill>
                <a:latin typeface="Century Gothic" pitchFamily="34" charset="0"/>
                <a:ea typeface="ＭＳ Ｐゴシック"/>
                <a:cs typeface="Arial" charset="0"/>
              </a:rPr>
              <a:t>ACTUAL QUARTER 4 AND APR </a:t>
            </a:r>
            <a:r>
              <a:rPr lang="en-US" sz="3600" b="1" kern="0" dirty="0" smtClean="0">
                <a:solidFill>
                  <a:srgbClr val="000000"/>
                </a:solidFill>
                <a:latin typeface="Century Gothic" pitchFamily="34" charset="0"/>
                <a:ea typeface="ＭＳ Ｐゴシック"/>
              </a:rPr>
              <a:t>PERFORMANCE REPORT</a:t>
            </a:r>
          </a:p>
          <a:p>
            <a:pPr fontAlgn="base">
              <a:lnSpc>
                <a:spcPct val="150000"/>
              </a:lnSpc>
              <a:spcBef>
                <a:spcPts val="2400"/>
              </a:spcBef>
              <a:spcAft>
                <a:spcPct val="0"/>
              </a:spcAft>
            </a:pPr>
            <a:r>
              <a:rPr lang="en-US" sz="3600" b="1" kern="0" dirty="0" smtClean="0">
                <a:solidFill>
                  <a:srgbClr val="000000"/>
                </a:solidFill>
                <a:latin typeface="Century Gothic" pitchFamily="34" charset="0"/>
                <a:ea typeface="ＭＳ Ｐゴシック"/>
              </a:rPr>
              <a:t>2015/2016 </a:t>
            </a:r>
            <a:r>
              <a:rPr lang="en-US" sz="3600" b="1" kern="0" dirty="0">
                <a:solidFill>
                  <a:srgbClr val="000000"/>
                </a:solidFill>
                <a:latin typeface="Century Gothic" pitchFamily="34" charset="0"/>
                <a:ea typeface="ＭＳ Ｐゴシック"/>
              </a:rPr>
              <a:t>FINANCIAL YEAR</a:t>
            </a:r>
          </a:p>
          <a:p>
            <a:pPr fontAlgn="base">
              <a:spcBef>
                <a:spcPts val="4200"/>
              </a:spcBef>
              <a:spcAft>
                <a:spcPct val="0"/>
              </a:spcAft>
            </a:pPr>
            <a:r>
              <a:rPr lang="en-ZA" sz="3200" b="1" kern="0" dirty="0">
                <a:solidFill>
                  <a:srgbClr val="000000"/>
                </a:solidFill>
                <a:latin typeface="Century Gothic" pitchFamily="34" charset="0"/>
                <a:ea typeface="ＭＳ Ｐゴシック"/>
              </a:rPr>
              <a:t>PRESENTATION TO THE PORTFOLIO COMMITTEE ON RURAL DEVELOPMENT AND LAND </a:t>
            </a:r>
            <a:r>
              <a:rPr lang="en-ZA" sz="3200" b="1" kern="0" dirty="0" smtClean="0">
                <a:solidFill>
                  <a:srgbClr val="000000"/>
                </a:solidFill>
                <a:latin typeface="Century Gothic" pitchFamily="34" charset="0"/>
                <a:ea typeface="ＭＳ Ｐゴシック"/>
              </a:rPr>
              <a:t>REFORM</a:t>
            </a:r>
          </a:p>
          <a:p>
            <a:pPr fontAlgn="base">
              <a:spcBef>
                <a:spcPts val="4200"/>
              </a:spcBef>
              <a:spcAft>
                <a:spcPct val="0"/>
              </a:spcAft>
            </a:pPr>
            <a:r>
              <a:rPr lang="en-ZA" sz="3600" b="1" kern="0" dirty="0" smtClean="0">
                <a:solidFill>
                  <a:srgbClr val="000000"/>
                </a:solidFill>
                <a:latin typeface="Century Gothic" pitchFamily="34" charset="0"/>
                <a:ea typeface="ＭＳ Ｐゴシック"/>
              </a:rPr>
              <a:t>24 AUGUST 2016</a:t>
            </a:r>
            <a:endParaRPr lang="en-ZA" sz="3600" b="1" kern="0" dirty="0">
              <a:solidFill>
                <a:srgbClr val="000000"/>
              </a:solidFill>
              <a:latin typeface="Century Gothic" pitchFamily="34" charset="0"/>
              <a:ea typeface="ＭＳ Ｐゴシック"/>
            </a:endParaRPr>
          </a:p>
        </p:txBody>
      </p:sp>
      <p:sp>
        <p:nvSpPr>
          <p:cNvPr id="4" name="Footer Placeholder 1"/>
          <p:cNvSpPr>
            <a:spLocks noGrp="1"/>
          </p:cNvSpPr>
          <p:nvPr>
            <p:ph type="ftr" sz="quarter" idx="11"/>
          </p:nvPr>
        </p:nvSpPr>
        <p:spPr>
          <a:xfrm>
            <a:off x="3384550" y="6310603"/>
            <a:ext cx="3136900" cy="395552"/>
          </a:xfrm>
        </p:spPr>
        <p:txBody>
          <a:bodyPr/>
          <a:lstStyle/>
          <a:p>
            <a:endParaRPr lang="en-US" dirty="0"/>
          </a:p>
        </p:txBody>
      </p:sp>
    </p:spTree>
    <p:extLst>
      <p:ext uri="{BB962C8B-B14F-4D97-AF65-F5344CB8AC3E}">
        <p14:creationId xmlns:p14="http://schemas.microsoft.com/office/powerpoint/2010/main" xmlns="" val="21652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latin typeface="Century Gothic" panose="020B0502020202020204" pitchFamily="34" charset="0"/>
              </a:rPr>
              <a:t>PROGRAMME 1: ADMINISTRATION</a:t>
            </a:r>
          </a:p>
        </p:txBody>
      </p:sp>
      <p:graphicFrame>
        <p:nvGraphicFramePr>
          <p:cNvPr id="8" name="Table 7"/>
          <p:cNvGraphicFramePr>
            <a:graphicFrameLocks noGrp="1"/>
          </p:cNvGraphicFramePr>
          <p:nvPr>
            <p:extLst>
              <p:ext uri="{D42A27DB-BD31-4B8C-83A1-F6EECF244321}">
                <p14:modId xmlns:p14="http://schemas.microsoft.com/office/powerpoint/2010/main" xmlns="" val="721201520"/>
              </p:ext>
            </p:extLst>
          </p:nvPr>
        </p:nvGraphicFramePr>
        <p:xfrm>
          <a:off x="82807" y="651087"/>
          <a:ext cx="9795697" cy="3048477"/>
        </p:xfrm>
        <a:graphic>
          <a:graphicData uri="http://schemas.openxmlformats.org/drawingml/2006/table">
            <a:tbl>
              <a:tblPr>
                <a:tableStyleId>{5C22544A-7EE6-4342-B048-85BDC9FD1C3A}</a:tableStyleId>
              </a:tblPr>
              <a:tblGrid>
                <a:gridCol w="866099"/>
                <a:gridCol w="577969"/>
                <a:gridCol w="526212"/>
                <a:gridCol w="465826"/>
                <a:gridCol w="414068"/>
                <a:gridCol w="448574"/>
                <a:gridCol w="456282"/>
                <a:gridCol w="458118"/>
                <a:gridCol w="448573"/>
                <a:gridCol w="448574"/>
                <a:gridCol w="638355"/>
                <a:gridCol w="1742535"/>
                <a:gridCol w="1138687"/>
                <a:gridCol w="748605"/>
                <a:gridCol w="417220"/>
              </a:tblGrid>
              <a:tr h="24606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 %</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61880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dirty="0" smtClean="0">
                          <a:effectLst/>
                          <a:latin typeface="Century Gothic" charset="0"/>
                          <a:ea typeface="Century Gothic" charset="0"/>
                          <a:cs typeface="Century Gothic" charset="0"/>
                        </a:rPr>
                        <a:t>% of allocated budget spent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0" u="none" strike="noStrike" dirty="0" smtClean="0">
                          <a:effectLst/>
                          <a:latin typeface="Century Gothic" charset="0"/>
                          <a:ea typeface="Century Gothic" charset="0"/>
                          <a:cs typeface="Century Gothic" charset="0"/>
                        </a:rPr>
                        <a:t> </a:t>
                      </a:r>
                      <a:r>
                        <a:rPr lang="en-ZA" sz="1000" b="0" dirty="0" smtClean="0">
                          <a:effectLst/>
                          <a:latin typeface="Century Gothic" charset="0"/>
                          <a:ea typeface="Century Gothic" charset="0"/>
                          <a:cs typeface="Century Gothic" charset="0"/>
                        </a:rPr>
                        <a:t>100 %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0" u="none" strike="noStrike" dirty="0" smtClean="0">
                          <a:effectLst/>
                          <a:latin typeface="Century Gothic" charset="0"/>
                          <a:ea typeface="Century Gothic" charset="0"/>
                          <a:cs typeface="Century Gothic" charset="0"/>
                        </a:rPr>
                        <a:t> </a:t>
                      </a:r>
                      <a:r>
                        <a:rPr lang="en-ZA" sz="1000" b="0" dirty="0" smtClean="0">
                          <a:effectLst/>
                          <a:latin typeface="Century Gothic" charset="0"/>
                          <a:ea typeface="Century Gothic" charset="0"/>
                          <a:cs typeface="Century Gothic" charset="0"/>
                        </a:rPr>
                        <a:t>25%</a:t>
                      </a:r>
                    </a:p>
                  </a:txBody>
                  <a:tcPr marL="10319" marR="10319" marT="10319" marB="0">
                    <a:solidFill>
                      <a:srgbClr val="E4EEFB"/>
                    </a:solidFill>
                  </a:tcPr>
                </a:tc>
                <a:tc>
                  <a:txBody>
                    <a:bodyPr/>
                    <a:lstStyle/>
                    <a:p>
                      <a:pPr algn="ctr" fontAlgn="b"/>
                      <a:r>
                        <a:rPr lang="en-ZA" sz="1000" b="1" u="none" strike="noStrike" dirty="0">
                          <a:effectLst/>
                          <a:latin typeface="Century Gothic" charset="0"/>
                          <a:ea typeface="Century Gothic" charset="0"/>
                          <a:cs typeface="Century Gothic" charset="0"/>
                        </a:rPr>
                        <a:t> </a:t>
                      </a:r>
                      <a:r>
                        <a:rPr lang="en-ZA" sz="1000" b="1" u="none" strike="noStrike" dirty="0" smtClean="0">
                          <a:effectLst/>
                          <a:latin typeface="Century Gothic" charset="0"/>
                          <a:ea typeface="Century Gothic" charset="0"/>
                          <a:cs typeface="Century Gothic" charset="0"/>
                        </a:rPr>
                        <a:t>15,8%</a:t>
                      </a:r>
                      <a:endParaRPr lang="en-ZA" sz="10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pPr algn="ctr" fontAlgn="b"/>
                      <a:r>
                        <a:rPr lang="en-ZA" sz="1000" b="0" i="0" u="none" strike="noStrike" dirty="0" smtClean="0">
                          <a:solidFill>
                            <a:srgbClr val="000000"/>
                          </a:solidFill>
                          <a:effectLst/>
                          <a:latin typeface="Century Gothic" charset="0"/>
                          <a:ea typeface="Century Gothic" charset="0"/>
                          <a:cs typeface="Century Gothic" charset="0"/>
                        </a:rPr>
                        <a:t>50%</a:t>
                      </a:r>
                      <a:endParaRPr lang="en-ZA" sz="10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1000" b="1" i="0" u="none" strike="noStrike" dirty="0" smtClean="0">
                          <a:solidFill>
                            <a:srgbClr val="000000"/>
                          </a:solidFill>
                          <a:effectLst/>
                          <a:latin typeface="Century Gothic" charset="0"/>
                          <a:ea typeface="Century Gothic" charset="0"/>
                          <a:cs typeface="Century Gothic" charset="0"/>
                        </a:rPr>
                        <a:t>38,5%</a:t>
                      </a:r>
                      <a:endParaRPr lang="en-ZA" sz="10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pPr algn="ctr" fontAlgn="b"/>
                      <a:r>
                        <a:rPr lang="en-ZA" sz="1000" b="0" i="0" u="none" strike="noStrike" dirty="0" smtClean="0">
                          <a:solidFill>
                            <a:srgbClr val="000000"/>
                          </a:solidFill>
                          <a:effectLst/>
                          <a:latin typeface="Century Gothic" charset="0"/>
                          <a:ea typeface="Century Gothic" charset="0"/>
                          <a:cs typeface="Century Gothic" charset="0"/>
                        </a:rPr>
                        <a:t>75%</a:t>
                      </a:r>
                      <a:endParaRPr lang="en-ZA" sz="10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1000" b="1" i="0" u="none" strike="noStrike" dirty="0" smtClean="0">
                          <a:solidFill>
                            <a:srgbClr val="000000"/>
                          </a:solidFill>
                          <a:effectLst/>
                          <a:latin typeface="Century Gothic" charset="0"/>
                          <a:ea typeface="Century Gothic" charset="0"/>
                          <a:cs typeface="Century Gothic" charset="0"/>
                        </a:rPr>
                        <a:t>67,5%</a:t>
                      </a:r>
                      <a:endParaRPr lang="en-ZA" sz="10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1000" dirty="0" smtClean="0">
                          <a:latin typeface="Century Gothic" charset="0"/>
                          <a:ea typeface="Century Gothic" charset="0"/>
                          <a:cs typeface="Century Gothic" charset="0"/>
                        </a:rPr>
                        <a:t>100%</a:t>
                      </a:r>
                      <a:endParaRPr lang="en-US" sz="10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1000" b="1" dirty="0" smtClean="0">
                          <a:latin typeface="Century Gothic" charset="0"/>
                          <a:ea typeface="Century Gothic" charset="0"/>
                          <a:cs typeface="Century Gothic" charset="0"/>
                        </a:rPr>
                        <a:t>99.7%</a:t>
                      </a:r>
                      <a:endParaRPr lang="en-US" sz="10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1000" dirty="0" smtClean="0">
                          <a:latin typeface="Century Gothic" charset="0"/>
                          <a:ea typeface="Century Gothic" charset="0"/>
                          <a:cs typeface="Century Gothic" charset="0"/>
                        </a:rPr>
                        <a:t>-0.3%</a:t>
                      </a:r>
                      <a:endParaRPr lang="en-US" sz="10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The under-achievement is due to vacant positions not filled. Some projects did not progress as planned due to various reasons.</a:t>
                      </a:r>
                      <a:endParaRPr kumimoji="0" lang="en-ZA" altLang="en-US" sz="1000" b="0" i="0" u="none" strike="noStrike" cap="none" normalizeH="0" baseline="0" dirty="0" smtClean="0">
                        <a:ln>
                          <a:noFill/>
                        </a:ln>
                        <a:solidFill>
                          <a:schemeClr val="tx1"/>
                        </a:solidFill>
                        <a:effectLst/>
                        <a:latin typeface="Century Gothic" panose="020B0502020202020204" pitchFamily="34" charset="0"/>
                        <a:ea typeface="Calibri" pitchFamily="34" charset="0"/>
                        <a:cs typeface="Times New Roman" pitchFamily="18" charset="0"/>
                      </a:endParaRPr>
                    </a:p>
                  </a:txBody>
                  <a:tcPr marL="10319" marR="10319" marT="10319" marB="0">
                    <a:solidFill>
                      <a:srgbClr val="E4EEFB"/>
                    </a:solidFill>
                  </a:tcPr>
                </a:tc>
                <a:tc>
                  <a:txBody>
                    <a:bodyPr/>
                    <a:lstStyle/>
                    <a:p>
                      <a:r>
                        <a:rPr lang="en-US" sz="1000" dirty="0" smtClean="0">
                          <a:latin typeface="Century Gothic" charset="0"/>
                          <a:ea typeface="Century Gothic" charset="0"/>
                          <a:cs typeface="Century Gothic" charset="0"/>
                        </a:rPr>
                        <a:t>The saving realized under Compensation of Employees will be utilized to offset overspending under other Economic Classification Items.</a:t>
                      </a:r>
                      <a:endParaRPr lang="en-US" sz="10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1000" dirty="0" smtClean="0">
                          <a:latin typeface="Century Gothic" charset="0"/>
                          <a:ea typeface="Century Gothic" charset="0"/>
                          <a:cs typeface="Century Gothic" charset="0"/>
                        </a:rPr>
                        <a:t>None</a:t>
                      </a:r>
                      <a:endParaRPr lang="en-US" sz="1000" dirty="0">
                        <a:latin typeface="Century Gothic" charset="0"/>
                        <a:ea typeface="Century Gothic" charset="0"/>
                        <a:cs typeface="Century Gothic" charset="0"/>
                      </a:endParaRPr>
                    </a:p>
                  </a:txBody>
                  <a:tcPr marL="74295" marR="74295" marT="0" marB="0">
                    <a:solidFill>
                      <a:srgbClr val="E4EEFB"/>
                    </a:solidFill>
                  </a:tcPr>
                </a:tc>
                <a:tc>
                  <a:txBody>
                    <a:bodyPr/>
                    <a:lstStyle/>
                    <a:p>
                      <a:pPr algn="ctr" fontAlgn="b"/>
                      <a:r>
                        <a:rPr lang="en-US" sz="1000" b="1" dirty="0" smtClean="0">
                          <a:latin typeface="Century Gothic" charset="0"/>
                          <a:ea typeface="Century Gothic" charset="0"/>
                          <a:cs typeface="Century Gothic" charset="0"/>
                        </a:rPr>
                        <a:t>99.7%</a:t>
                      </a:r>
                      <a:endParaRPr lang="en-ZA" sz="10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r>
              <a:tr h="80568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000" b="0" i="0" u="none" strike="noStrike" kern="1200" baseline="0" dirty="0" smtClean="0">
                          <a:solidFill>
                            <a:schemeClr val="dk1"/>
                          </a:solidFill>
                          <a:latin typeface="Century Gothic" charset="0"/>
                          <a:ea typeface="Century Gothic" charset="0"/>
                          <a:cs typeface="Century Gothic" charset="0"/>
                        </a:rPr>
                        <a:t>% of valid invoices paid within 30 days upon receipt by supply chain management</a:t>
                      </a:r>
                    </a:p>
                  </a:txBody>
                  <a:tcPr marL="10319" marR="10319" marT="10319" marB="0">
                    <a:solidFill>
                      <a:srgbClr val="E4EEFB"/>
                    </a:solidFill>
                  </a:tcPr>
                </a:tc>
                <a:tc>
                  <a:txBody>
                    <a:bodyPr/>
                    <a:lstStyle/>
                    <a:p>
                      <a:pPr algn="ctr" fontAlgn="b"/>
                      <a:r>
                        <a:rPr lang="en-ZA" sz="1000" b="0" i="0" u="none" strike="noStrike" dirty="0" smtClean="0">
                          <a:solidFill>
                            <a:srgbClr val="000000"/>
                          </a:solidFill>
                          <a:effectLst/>
                          <a:latin typeface="Century Gothic" charset="0"/>
                          <a:ea typeface="Century Gothic" charset="0"/>
                          <a:cs typeface="Century Gothic" charset="0"/>
                        </a:rPr>
                        <a:t>100%</a:t>
                      </a:r>
                      <a:endParaRPr lang="en-ZA" sz="10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1000" b="0" i="0" u="none" strike="noStrike" dirty="0" smtClean="0">
                          <a:solidFill>
                            <a:srgbClr val="000000"/>
                          </a:solidFill>
                          <a:effectLst/>
                          <a:latin typeface="Century Gothic" charset="0"/>
                          <a:ea typeface="Century Gothic" charset="0"/>
                          <a:cs typeface="Century Gothic" charset="0"/>
                        </a:rPr>
                        <a:t>100%</a:t>
                      </a:r>
                      <a:endParaRPr lang="en-ZA" sz="10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u="none" strike="noStrike" dirty="0">
                          <a:effectLst/>
                          <a:latin typeface="Century Gothic" charset="0"/>
                          <a:ea typeface="Century Gothic" charset="0"/>
                          <a:cs typeface="Century Gothic" charset="0"/>
                        </a:rPr>
                        <a:t> </a:t>
                      </a:r>
                      <a:r>
                        <a:rPr lang="en-ZA" sz="1000" b="1" u="none" strike="noStrike" dirty="0" smtClean="0">
                          <a:effectLst/>
                          <a:latin typeface="Century Gothic" charset="0"/>
                          <a:ea typeface="Century Gothic" charset="0"/>
                          <a:cs typeface="Century Gothic" charset="0"/>
                        </a:rPr>
                        <a:t>81%</a:t>
                      </a:r>
                      <a:endParaRPr lang="en-ZA" sz="10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pPr algn="ctr" fontAlgn="b"/>
                      <a:r>
                        <a:rPr lang="en-ZA" sz="1000" b="0" i="0" u="none" strike="noStrike" dirty="0" smtClean="0">
                          <a:solidFill>
                            <a:srgbClr val="000000"/>
                          </a:solidFill>
                          <a:effectLst/>
                          <a:latin typeface="Century Gothic" charset="0"/>
                          <a:ea typeface="Century Gothic" charset="0"/>
                          <a:cs typeface="Century Gothic" charset="0"/>
                        </a:rPr>
                        <a:t>100%</a:t>
                      </a:r>
                      <a:endParaRPr lang="en-ZA" sz="10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u="none" strike="noStrike" dirty="0">
                          <a:effectLst/>
                          <a:latin typeface="Century Gothic" charset="0"/>
                          <a:ea typeface="Century Gothic" charset="0"/>
                          <a:cs typeface="Century Gothic" charset="0"/>
                        </a:rPr>
                        <a:t> </a:t>
                      </a:r>
                      <a:r>
                        <a:rPr lang="en-ZA" sz="1000" b="1" u="none" strike="noStrike" dirty="0" smtClean="0">
                          <a:effectLst/>
                          <a:latin typeface="Century Gothic" charset="0"/>
                          <a:ea typeface="Century Gothic" charset="0"/>
                          <a:cs typeface="Century Gothic" charset="0"/>
                        </a:rPr>
                        <a:t>86,4%</a:t>
                      </a:r>
                      <a:endParaRPr lang="en-ZA" sz="10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entury Gothic" charset="0"/>
                          <a:ea typeface="Century Gothic" charset="0"/>
                          <a:cs typeface="Century Gothic" charset="0"/>
                        </a:rPr>
                        <a:t>100%</a:t>
                      </a:r>
                      <a:endParaRPr lang="en-ZA" sz="10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i="0" u="none" strike="noStrike" dirty="0" smtClean="0">
                          <a:solidFill>
                            <a:srgbClr val="000000"/>
                          </a:solidFill>
                          <a:effectLst/>
                          <a:latin typeface="Century Gothic" charset="0"/>
                          <a:ea typeface="Century Gothic" charset="0"/>
                          <a:cs typeface="Century Gothic" charset="0"/>
                        </a:rPr>
                        <a:t>84%</a:t>
                      </a:r>
                      <a:endParaRPr lang="en-ZA" sz="10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1000" dirty="0" smtClean="0">
                          <a:latin typeface="Century Gothic" charset="0"/>
                          <a:ea typeface="Century Gothic" charset="0"/>
                          <a:cs typeface="Century Gothic" charset="0"/>
                        </a:rPr>
                        <a:t>100%</a:t>
                      </a:r>
                      <a:endParaRPr lang="en-US" sz="10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1000" b="1" dirty="0" smtClean="0">
                          <a:latin typeface="Century Gothic" charset="0"/>
                          <a:ea typeface="Century Gothic" charset="0"/>
                          <a:cs typeface="Century Gothic" charset="0"/>
                        </a:rPr>
                        <a:t>97%</a:t>
                      </a:r>
                      <a:endParaRPr lang="en-US" sz="10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1000" dirty="0" smtClean="0">
                          <a:latin typeface="Century Gothic" charset="0"/>
                          <a:ea typeface="Century Gothic" charset="0"/>
                          <a:cs typeface="Century Gothic" charset="0"/>
                        </a:rPr>
                        <a:t>-3%</a:t>
                      </a:r>
                      <a:endParaRPr lang="en-US" sz="10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entury Gothic" pitchFamily="34" charset="0"/>
                          <a:cs typeface="Arial" pitchFamily="34" charset="0"/>
                        </a:rPr>
                        <a:t>The under-achievement was due to invoice discrepancies', Tax Clearance Certificates that expired and ex-post fact invoices.</a:t>
                      </a:r>
                      <a:endParaRPr kumimoji="0" lang="en-ZA" altLang="en-US" sz="1000" b="1" i="0" u="none" strike="noStrike" cap="none" normalizeH="0" baseline="0" dirty="0" smtClean="0">
                        <a:ln>
                          <a:noFill/>
                        </a:ln>
                        <a:solidFill>
                          <a:schemeClr val="tx1"/>
                        </a:solidFill>
                        <a:effectLst/>
                        <a:latin typeface="Century Gothic" panose="020B0502020202020204" pitchFamily="34" charset="0"/>
                        <a:ea typeface="Calibri" pitchFamily="34" charset="0"/>
                        <a:cs typeface="Times New Roman" pitchFamily="18" charset="0"/>
                      </a:endParaRPr>
                    </a:p>
                  </a:txBody>
                  <a:tcPr marL="10319" marR="10319" marT="10319" marB="0">
                    <a:solidFill>
                      <a:srgbClr val="E4EEFB"/>
                    </a:solidFill>
                  </a:tcPr>
                </a:tc>
                <a:tc>
                  <a:txBody>
                    <a:bodyPr/>
                    <a:lstStyle/>
                    <a:p>
                      <a:r>
                        <a:rPr lang="en-US" sz="1000" dirty="0" smtClean="0">
                          <a:latin typeface="Century Gothic" charset="0"/>
                          <a:ea typeface="Century Gothic" charset="0"/>
                          <a:cs typeface="Century Gothic" charset="0"/>
                        </a:rPr>
                        <a:t>IT must ensure that our server is up and running </a:t>
                      </a:r>
                      <a:endParaRPr lang="en-US" sz="10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1000" dirty="0" smtClean="0">
                          <a:latin typeface="Century Gothic" charset="0"/>
                          <a:ea typeface="Century Gothic" charset="0"/>
                          <a:cs typeface="Century Gothic" charset="0"/>
                        </a:rPr>
                        <a:t>None</a:t>
                      </a:r>
                      <a:endParaRPr lang="en-US" sz="1000" dirty="0">
                        <a:latin typeface="Century Gothic" charset="0"/>
                        <a:ea typeface="Century Gothic" charset="0"/>
                        <a:cs typeface="Century Gothic" charset="0"/>
                      </a:endParaRPr>
                    </a:p>
                  </a:txBody>
                  <a:tcPr marL="74295" marR="74295" marT="0"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u="none" strike="noStrike" dirty="0" smtClean="0">
                          <a:effectLst/>
                          <a:latin typeface="Century Gothic" panose="020B0502020202020204" pitchFamily="34" charset="0"/>
                        </a:rPr>
                        <a:t>97%</a:t>
                      </a:r>
                      <a:endParaRPr lang="en-ZA" sz="10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3759562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latin typeface="Century Gothic" panose="020B0502020202020204" pitchFamily="34" charset="0"/>
              </a:rPr>
              <a:t>PROGRAMME 1: </a:t>
            </a:r>
            <a:r>
              <a:rPr lang="en-ZA" sz="2600" b="1" dirty="0" smtClean="0">
                <a:latin typeface="Century Gothic" panose="020B0502020202020204" pitchFamily="34" charset="0"/>
              </a:rPr>
              <a:t>ADMINISTRATION (2)</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419007071"/>
              </p:ext>
            </p:extLst>
          </p:nvPr>
        </p:nvGraphicFramePr>
        <p:xfrm>
          <a:off x="82807" y="651087"/>
          <a:ext cx="9795698" cy="4306736"/>
        </p:xfrm>
        <a:graphic>
          <a:graphicData uri="http://schemas.openxmlformats.org/drawingml/2006/table">
            <a:tbl>
              <a:tblPr>
                <a:tableStyleId>{5C22544A-7EE6-4342-B048-85BDC9FD1C3A}</a:tableStyleId>
              </a:tblPr>
              <a:tblGrid>
                <a:gridCol w="661133"/>
                <a:gridCol w="500418"/>
                <a:gridCol w="438138"/>
                <a:gridCol w="463296"/>
                <a:gridCol w="573024"/>
                <a:gridCol w="475488"/>
                <a:gridCol w="426720"/>
                <a:gridCol w="512064"/>
                <a:gridCol w="512064"/>
                <a:gridCol w="451104"/>
                <a:gridCol w="597408"/>
                <a:gridCol w="1755648"/>
                <a:gridCol w="1194816"/>
                <a:gridCol w="707136"/>
                <a:gridCol w="527241"/>
              </a:tblGrid>
              <a:tr h="32369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 %</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8453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charset="0"/>
                          <a:ea typeface="Century Gothic" charset="0"/>
                          <a:cs typeface="Century Gothic" charset="0"/>
                        </a:rPr>
                        <a:t>% of disciplinary cases finalised within 90 days</a:t>
                      </a:r>
                    </a:p>
                  </a:txBody>
                  <a:tcPr marL="10319" marR="10319" marT="10319" marB="0">
                    <a:solidFill>
                      <a:srgbClr val="E4EEFB"/>
                    </a:solidFill>
                  </a:tcPr>
                </a:tc>
                <a:tc>
                  <a:txBody>
                    <a:bodyPr/>
                    <a:lstStyle/>
                    <a:p>
                      <a:pPr algn="ctr" fontAlgn="b"/>
                      <a:r>
                        <a:rPr lang="en-ZA" sz="900" b="0" i="0" u="none" strike="noStrike" dirty="0" smtClean="0">
                          <a:solidFill>
                            <a:schemeClr val="tx1"/>
                          </a:solidFill>
                          <a:effectLst/>
                          <a:latin typeface="Century Gothic" charset="0"/>
                          <a:ea typeface="Century Gothic" charset="0"/>
                          <a:cs typeface="Century Gothic" charset="0"/>
                        </a:rPr>
                        <a:t>60%</a:t>
                      </a:r>
                      <a:endParaRPr lang="en-ZA" sz="900" b="0" i="0" u="none" strike="noStrike" dirty="0">
                        <a:solidFill>
                          <a:schemeClr val="tx1"/>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0" i="0" u="none" strike="noStrike" dirty="0" smtClean="0">
                          <a:solidFill>
                            <a:srgbClr val="000000"/>
                          </a:solidFill>
                          <a:effectLst/>
                          <a:latin typeface="Century Gothic" charset="0"/>
                          <a:ea typeface="Century Gothic" charset="0"/>
                          <a:cs typeface="Century Gothic" charset="0"/>
                        </a:rPr>
                        <a:t>60%</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1" u="none" strike="noStrike" dirty="0">
                          <a:effectLst/>
                          <a:latin typeface="Century Gothic" charset="0"/>
                          <a:ea typeface="Century Gothic" charset="0"/>
                          <a:cs typeface="Century Gothic" charset="0"/>
                        </a:rPr>
                        <a:t> </a:t>
                      </a:r>
                      <a:r>
                        <a:rPr lang="en-ZA" sz="900" b="1" u="none" strike="noStrike" dirty="0" smtClean="0">
                          <a:effectLst/>
                          <a:latin typeface="Century Gothic" charset="0"/>
                          <a:ea typeface="Century Gothic" charset="0"/>
                          <a:cs typeface="Century Gothic" charset="0"/>
                        </a:rPr>
                        <a:t>19%</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F0000"/>
                    </a:solidFill>
                  </a:tcPr>
                </a:tc>
                <a:tc>
                  <a:txBody>
                    <a:bodyPr/>
                    <a:lstStyle/>
                    <a:p>
                      <a:pPr algn="ctr" fontAlgn="b"/>
                      <a:r>
                        <a:rPr lang="en-ZA" sz="900" b="0" i="0" u="none" strike="noStrike" dirty="0" smtClean="0">
                          <a:solidFill>
                            <a:srgbClr val="000000"/>
                          </a:solidFill>
                          <a:effectLst/>
                          <a:latin typeface="Century Gothic" charset="0"/>
                          <a:ea typeface="Century Gothic" charset="0"/>
                          <a:cs typeface="Century Gothic" charset="0"/>
                        </a:rPr>
                        <a:t>60%</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charset="0"/>
                          <a:ea typeface="Century Gothic" charset="0"/>
                          <a:cs typeface="Century Gothic" charset="0"/>
                        </a:rPr>
                        <a:t>29%</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F0000"/>
                    </a:solidFill>
                  </a:tcPr>
                </a:tc>
                <a:tc>
                  <a:txBody>
                    <a:bodyPr/>
                    <a:lstStyle/>
                    <a:p>
                      <a:pPr algn="ctr" fontAlgn="b"/>
                      <a:r>
                        <a:rPr lang="en-ZA" sz="900" b="0" i="0" u="none" strike="noStrike" dirty="0" smtClean="0">
                          <a:solidFill>
                            <a:srgbClr val="000000"/>
                          </a:solidFill>
                          <a:effectLst/>
                          <a:latin typeface="Century Gothic" charset="0"/>
                          <a:ea typeface="Century Gothic" charset="0"/>
                          <a:cs typeface="Century Gothic" charset="0"/>
                        </a:rPr>
                        <a:t>60%</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charset="0"/>
                          <a:ea typeface="Century Gothic" charset="0"/>
                          <a:cs typeface="Century Gothic" charset="0"/>
                        </a:rPr>
                        <a:t>42%</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900" dirty="0" smtClean="0">
                          <a:latin typeface="Century Gothic" charset="0"/>
                          <a:ea typeface="Century Gothic" charset="0"/>
                          <a:cs typeface="Century Gothic" charset="0"/>
                        </a:rPr>
                        <a:t>60%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40%</a:t>
                      </a:r>
                      <a:endParaRPr lang="en-US" sz="900" b="1" dirty="0">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900" dirty="0" smtClean="0">
                          <a:latin typeface="Century Gothic" charset="0"/>
                          <a:ea typeface="Century Gothic" charset="0"/>
                          <a:cs typeface="Century Gothic" charset="0"/>
                        </a:rPr>
                        <a:t>-20%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This was due to complexity of some of the cases which required a lot of time for investigations leading to less than the targeted cases being finalised on time. </a:t>
                      </a:r>
                    </a:p>
                  </a:txBody>
                  <a:tcPr marL="10319" marR="10319" marT="10319" marB="0">
                    <a:solidFill>
                      <a:srgbClr val="E4EEFB"/>
                    </a:solidFill>
                  </a:tcPr>
                </a:tc>
                <a:tc>
                  <a:txBody>
                    <a:bodyPr/>
                    <a:lstStyle/>
                    <a:p>
                      <a:r>
                        <a:rPr lang="en-US" sz="1000" dirty="0" smtClean="0">
                          <a:latin typeface="Century Gothic" charset="0"/>
                          <a:ea typeface="Century Gothic" charset="0"/>
                          <a:cs typeface="Century Gothic" charset="0"/>
                        </a:rPr>
                        <a:t>The appointment of a panel of external</a:t>
                      </a:r>
                      <a:r>
                        <a:rPr lang="en-US" sz="1000" baseline="0" dirty="0" smtClean="0">
                          <a:latin typeface="Century Gothic" charset="0"/>
                          <a:ea typeface="Century Gothic" charset="0"/>
                          <a:cs typeface="Century Gothic" charset="0"/>
                        </a:rPr>
                        <a:t> investigators and presiding officer for a period of 36 months. Tender advertised on 22/4/16.</a:t>
                      </a:r>
                      <a:endParaRPr lang="en-US" sz="10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40%</a:t>
                      </a:r>
                    </a:p>
                    <a:p>
                      <a:pPr algn="ctr" fontAlgn="b"/>
                      <a:r>
                        <a:rPr lang="en-ZA" sz="900" b="1" i="0" u="none" strike="noStrike" dirty="0" smtClean="0">
                          <a:solidFill>
                            <a:srgbClr val="000000"/>
                          </a:solidFill>
                          <a:effectLst/>
                          <a:latin typeface="Century Gothic" panose="020B0502020202020204" pitchFamily="34" charset="0"/>
                        </a:rPr>
                        <a:t>(20%)</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AD711"/>
                    </a:solidFill>
                  </a:tcPr>
                </a:tc>
              </a:tr>
              <a:tr h="80568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 of vacancies filled within 120 days from the advert date</a:t>
                      </a:r>
                    </a:p>
                  </a:txBody>
                  <a:tcPr marL="10319" marR="10319" marT="10319" marB="0">
                    <a:solidFill>
                      <a:srgbClr val="E4EEFB"/>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70%</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70%</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ZA" sz="900" b="1" u="none" strike="noStrike" dirty="0">
                          <a:effectLst/>
                          <a:latin typeface="Century Gothic" panose="020B0502020202020204" pitchFamily="34" charset="0"/>
                        </a:rPr>
                        <a:t> </a:t>
                      </a:r>
                      <a:r>
                        <a:rPr lang="en-US" sz="900" b="1" dirty="0" smtClean="0">
                          <a:latin typeface="Century Gothic" panose="020B0502020202020204" pitchFamily="34" charset="0"/>
                          <a:cs typeface="Arial" panose="020B0604020202020204" pitchFamily="34" charset="0"/>
                        </a:rPr>
                        <a:t>37%</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AD711"/>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70%</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31%</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r>
                        <a:rPr lang="en-US" sz="900" b="0" dirty="0" smtClean="0">
                          <a:latin typeface="Century Gothic" charset="0"/>
                          <a:ea typeface="Century Gothic" charset="0"/>
                          <a:cs typeface="Century Gothic" charset="0"/>
                        </a:rPr>
                        <a:t>70%</a:t>
                      </a:r>
                      <a:endParaRPr lang="en-US" sz="900" b="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charset="0"/>
                          <a:ea typeface="Century Gothic" charset="0"/>
                          <a:cs typeface="Century Gothic" charset="0"/>
                        </a:rPr>
                        <a:t>33%</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F0000"/>
                    </a:solidFill>
                  </a:tcPr>
                </a:tc>
                <a:tc>
                  <a:txBody>
                    <a:bodyPr/>
                    <a:lstStyle/>
                    <a:p>
                      <a:pPr algn="ctr"/>
                      <a:r>
                        <a:rPr lang="en-US" sz="900" dirty="0" smtClean="0">
                          <a:latin typeface="Century Gothic" charset="0"/>
                          <a:ea typeface="Century Gothic" charset="0"/>
                          <a:cs typeface="Century Gothic" charset="0"/>
                        </a:rPr>
                        <a:t>70%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40%</a:t>
                      </a:r>
                      <a:endParaRPr lang="en-US" sz="900" b="1" dirty="0">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900" dirty="0" smtClean="0">
                          <a:latin typeface="Century Gothic" charset="0"/>
                          <a:ea typeface="Century Gothic" charset="0"/>
                          <a:cs typeface="Century Gothic" charset="0"/>
                        </a:rPr>
                        <a:t>-30%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pPr>
                      <a:r>
                        <a:rPr kumimoji="0" lang="en-ZA" altLang="en-US" sz="10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The security vetting process for some posts took longer than the normal turn-around times. In addition when the National Treasury indicated the cut on COE over the MTSF the Department had to review its recruitment process and set up structures to ensure prudent process and prioritisation of posts is effectively and efficiently managed. </a:t>
                      </a:r>
                    </a:p>
                  </a:txBody>
                  <a:tcPr marL="10319" marR="10319" marT="10319" marB="0">
                    <a:solidFill>
                      <a:srgbClr val="E4EEFB"/>
                    </a:solidFill>
                  </a:tcPr>
                </a:tc>
                <a:tc>
                  <a:txBody>
                    <a:bodyPr/>
                    <a:lstStyle/>
                    <a:p>
                      <a:r>
                        <a:rPr lang="en-US" sz="1000" kern="1200" dirty="0" smtClean="0">
                          <a:solidFill>
                            <a:schemeClr val="dk1"/>
                          </a:solidFill>
                          <a:latin typeface="Century Gothic" charset="0"/>
                          <a:ea typeface="Century Gothic" charset="0"/>
                          <a:cs typeface="Century Gothic" charset="0"/>
                        </a:rPr>
                        <a:t>The moratorium on the filling of posts has been lifted. DG appointed Human Resource Oversight Committee to monitor allocation of funds to fill posts. The Committee will also monitor the filling of advertised posts within 120 days from the date of advertisement.</a:t>
                      </a:r>
                      <a:endParaRPr lang="en-US" sz="10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ctr"/>
                      <a:r>
                        <a:rPr lang="en-ZA" sz="900" b="1" dirty="0" smtClean="0">
                          <a:latin typeface="Century Gothic" charset="0"/>
                          <a:ea typeface="Century Gothic" charset="0"/>
                          <a:cs typeface="Century Gothic" charset="0"/>
                        </a:rPr>
                        <a:t>40%</a:t>
                      </a:r>
                    </a:p>
                    <a:p>
                      <a:pPr algn="ctr"/>
                      <a:r>
                        <a:rPr lang="en-ZA" sz="900" b="1" dirty="0" smtClean="0">
                          <a:latin typeface="Century Gothic" charset="0"/>
                          <a:ea typeface="Century Gothic" charset="0"/>
                          <a:cs typeface="Century Gothic" charset="0"/>
                        </a:rPr>
                        <a:t>(30%)</a:t>
                      </a:r>
                      <a:endParaRPr lang="en-ZA" sz="900" b="1" dirty="0">
                        <a:latin typeface="Century Gothic" charset="0"/>
                        <a:ea typeface="Century Gothic" charset="0"/>
                        <a:cs typeface="Century Gothic" charset="0"/>
                      </a:endParaRPr>
                    </a:p>
                  </a:txBody>
                  <a:tcPr marL="107315" marR="107315" marT="49530" marB="49530">
                    <a:solidFill>
                      <a:srgbClr val="FAD711"/>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2027297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latin typeface="Century Gothic" panose="020B0502020202020204" pitchFamily="34" charset="0"/>
              </a:rPr>
              <a:t>PROGRAMME 1: </a:t>
            </a:r>
            <a:r>
              <a:rPr lang="en-ZA" sz="2600" b="1" dirty="0" smtClean="0">
                <a:latin typeface="Century Gothic" panose="020B0502020202020204" pitchFamily="34" charset="0"/>
              </a:rPr>
              <a:t>ADMINISTRATION (3)</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39054987"/>
              </p:ext>
            </p:extLst>
          </p:nvPr>
        </p:nvGraphicFramePr>
        <p:xfrm>
          <a:off x="82807" y="651087"/>
          <a:ext cx="9795698" cy="5314326"/>
        </p:xfrm>
        <a:graphic>
          <a:graphicData uri="http://schemas.openxmlformats.org/drawingml/2006/table">
            <a:tbl>
              <a:tblPr>
                <a:tableStyleId>{5C22544A-7EE6-4342-B048-85BDC9FD1C3A}</a:tableStyleId>
              </a:tblPr>
              <a:tblGrid>
                <a:gridCol w="661133"/>
                <a:gridCol w="500418"/>
                <a:gridCol w="539924"/>
                <a:gridCol w="526754"/>
                <a:gridCol w="697950"/>
                <a:gridCol w="671612"/>
                <a:gridCol w="658443"/>
                <a:gridCol w="632105"/>
                <a:gridCol w="684781"/>
                <a:gridCol w="436504"/>
                <a:gridCol w="627546"/>
                <a:gridCol w="918536"/>
                <a:gridCol w="766954"/>
                <a:gridCol w="718259"/>
                <a:gridCol w="754779"/>
              </a:tblGrid>
              <a:tr h="2998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 %</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58222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 network uptime and availability maintained</a:t>
                      </a:r>
                    </a:p>
                  </a:txBody>
                  <a:tcPr marL="10319" marR="10319" marT="10319" marB="0">
                    <a:solidFill>
                      <a:srgbClr val="E4EEFB"/>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80%</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80%</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95,4%</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80%</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93,8%</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p>
                      <a:pPr algn="ctr"/>
                      <a:r>
                        <a:rPr lang="en-US" sz="900" b="0" dirty="0" smtClean="0">
                          <a:latin typeface="Century Gothic" charset="0"/>
                          <a:ea typeface="Century Gothic" charset="0"/>
                          <a:cs typeface="Century Gothic" charset="0"/>
                        </a:rPr>
                        <a:t>80%</a:t>
                      </a:r>
                      <a:endParaRPr lang="en-US" sz="900" b="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charset="0"/>
                          <a:ea typeface="Century Gothic" charset="0"/>
                          <a:cs typeface="Century Gothic" charset="0"/>
                        </a:rPr>
                        <a:t>95,57%</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80%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93%</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13%</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ZA" sz="900" kern="1200" dirty="0" smtClean="0">
                          <a:solidFill>
                            <a:schemeClr val="dk1"/>
                          </a:solidFill>
                          <a:effectLst/>
                          <a:latin typeface="Century Gothic" pitchFamily="34" charset="0"/>
                          <a:ea typeface="+mn-ea"/>
                          <a:cs typeface="+mn-cs"/>
                        </a:rPr>
                        <a:t>The target was over-achieved due to strategies put in place such as monthly monitoring and review meetings held between the department and Telkom. </a:t>
                      </a:r>
                      <a:endParaRPr lang="en-US" sz="90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93%</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r>
              <a:tr h="80568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Number of media assessment reports submitted indicating the departments profile in the</a:t>
                      </a:r>
                    </a:p>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Media.</a:t>
                      </a:r>
                    </a:p>
                  </a:txBody>
                  <a:tcPr marL="10319" marR="10319" marT="10319" marB="0">
                    <a:solidFill>
                      <a:srgbClr val="E4EEFB"/>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4</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1</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1</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1</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1</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p>
                      <a:pPr algn="ctr"/>
                      <a:r>
                        <a:rPr lang="en-US" sz="900" b="0" dirty="0" smtClean="0">
                          <a:latin typeface="Century Gothic" charset="0"/>
                          <a:ea typeface="Century Gothic" charset="0"/>
                          <a:cs typeface="Century Gothic" charset="0"/>
                        </a:rPr>
                        <a:t>1</a:t>
                      </a:r>
                      <a:endParaRPr lang="en-US" sz="900" b="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charset="0"/>
                          <a:ea typeface="Century Gothic" charset="0"/>
                          <a:cs typeface="Century Gothic" charset="0"/>
                        </a:rPr>
                        <a:t>1</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1</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1</a:t>
                      </a:r>
                      <a:endParaRPr lang="en-US" sz="9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4 quarterly reports produced</a:t>
                      </a:r>
                    </a:p>
                  </a:txBody>
                  <a:tcPr marL="10319" marR="10319" marT="10319" marB="0">
                    <a:solidFill>
                      <a:srgbClr val="00C45A"/>
                    </a:solidFill>
                  </a:tcPr>
                </a:tc>
              </a:tr>
              <a:tr h="80568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900" b="0" i="0" u="none" strike="noStrike" kern="1200" baseline="0" noProof="0" dirty="0" smtClean="0">
                          <a:solidFill>
                            <a:schemeClr val="dk1"/>
                          </a:solidFill>
                          <a:latin typeface="Century Gothic" panose="020B0502020202020204" pitchFamily="34" charset="0"/>
                          <a:ea typeface="+mn-ea"/>
                          <a:cs typeface="+mn-cs"/>
                        </a:rPr>
                        <a:t>% of external audit findings resolved</a:t>
                      </a:r>
                    </a:p>
                  </a:txBody>
                  <a:tcPr marL="10319" marR="10319" marT="10319" marB="0">
                    <a:solidFill>
                      <a:srgbClr val="E4EEFB"/>
                    </a:solidFill>
                  </a:tcPr>
                </a:tc>
                <a:tc>
                  <a:txBody>
                    <a:bodyPr/>
                    <a:lstStyle/>
                    <a:p>
                      <a:pPr algn="l" fontAlgn="b"/>
                      <a:r>
                        <a:rPr lang="en-GB" sz="900" b="0" i="0" u="none" strike="noStrike" kern="1200" baseline="0" noProof="0" dirty="0" smtClean="0">
                          <a:solidFill>
                            <a:schemeClr val="dk1"/>
                          </a:solidFill>
                          <a:latin typeface="Century Gothic" panose="020B0502020202020204" pitchFamily="34" charset="0"/>
                          <a:ea typeface="+mn-ea"/>
                          <a:cs typeface="+mn-cs"/>
                        </a:rPr>
                        <a:t>100%</a:t>
                      </a:r>
                      <a:endParaRPr lang="en-GB" sz="900" b="0" i="0" u="none" strike="noStrike" noProof="0"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l" fontAlgn="b"/>
                      <a:r>
                        <a:rPr lang="en-GB" sz="900" b="0" i="0" u="none" strike="noStrike" noProof="0" dirty="0" smtClean="0">
                          <a:solidFill>
                            <a:srgbClr val="000000"/>
                          </a:solidFill>
                          <a:effectLst/>
                          <a:latin typeface="Century Gothic" panose="020B0502020202020204" pitchFamily="34" charset="0"/>
                        </a:rPr>
                        <a:t>None</a:t>
                      </a:r>
                      <a:endParaRPr lang="en-GB" sz="900" b="0" i="0" u="none" strike="noStrike" noProof="0"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l" fontAlgn="b"/>
                      <a:r>
                        <a:rPr lang="en-GB" sz="900" b="0" u="none" strike="noStrike" noProof="0" dirty="0" smtClean="0">
                          <a:effectLst/>
                          <a:latin typeface="Century Gothic" panose="020B0502020202020204" pitchFamily="34" charset="0"/>
                        </a:rPr>
                        <a:t> No target</a:t>
                      </a:r>
                      <a:endParaRPr lang="en-GB" sz="900" b="0" i="0" u="none" strike="noStrike" noProof="0"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100%</a:t>
                      </a:r>
                      <a:endParaRPr kumimoji="0" lang="en-GB" sz="900" b="0"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endParaRPr>
                    </a:p>
                  </a:txBody>
                  <a:tcPr marL="10319" marR="10319" marT="10319" marB="0">
                    <a:solidFill>
                      <a:srgbClr val="E4EEFB"/>
                    </a:solidFill>
                  </a:tcPr>
                </a:tc>
                <a:tc>
                  <a:txBody>
                    <a:bodyPr/>
                    <a:lstStyle/>
                    <a:p>
                      <a:pPr algn="ctr" fontAlgn="b"/>
                      <a:r>
                        <a:rPr lang="en-GB" sz="900" b="1" i="0" u="none" strike="noStrike" noProof="0" dirty="0" smtClean="0">
                          <a:solidFill>
                            <a:srgbClr val="000000"/>
                          </a:solidFill>
                          <a:effectLst/>
                          <a:latin typeface="Century Gothic" panose="020B0502020202020204" pitchFamily="34" charset="0"/>
                        </a:rPr>
                        <a:t>89%</a:t>
                      </a:r>
                      <a:endParaRPr lang="en-GB" sz="900" b="1" i="0" u="none" strike="noStrike" noProof="0" dirty="0">
                        <a:solidFill>
                          <a:srgbClr val="000000"/>
                        </a:solidFill>
                        <a:effectLst/>
                        <a:latin typeface="Century Gothic" panose="020B0502020202020204" pitchFamily="34" charset="0"/>
                      </a:endParaRPr>
                    </a:p>
                  </a:txBody>
                  <a:tcPr marL="10319" marR="10319" marT="10319" marB="0">
                    <a:solidFill>
                      <a:srgbClr val="FFC000"/>
                    </a:solidFill>
                  </a:tcPr>
                </a:tc>
                <a:tc>
                  <a:txBody>
                    <a:bodyPr/>
                    <a:lstStyle/>
                    <a:p>
                      <a:r>
                        <a:rPr lang="en-GB" sz="900" noProof="0" dirty="0" smtClean="0">
                          <a:latin typeface="Century Gothic" pitchFamily="34" charset="0"/>
                          <a:ea typeface="Century Gothic" charset="0"/>
                          <a:cs typeface="Century Gothic" charset="0"/>
                        </a:rPr>
                        <a:t>100%</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fontAlgn="b"/>
                      <a:r>
                        <a:rPr lang="en-GB" sz="900" b="1" noProof="0" dirty="0" smtClean="0">
                          <a:latin typeface="Century Gothic" pitchFamily="34" charset="0"/>
                          <a:ea typeface="Century Gothic" charset="0"/>
                          <a:cs typeface="Century Gothic" charset="0"/>
                        </a:rPr>
                        <a:t>100%</a:t>
                      </a:r>
                      <a:endParaRPr lang="en-GB" sz="900" b="1" i="0" u="none" strike="noStrike" noProof="0" dirty="0">
                        <a:solidFill>
                          <a:srgbClr val="000000"/>
                        </a:solidFill>
                        <a:effectLst/>
                        <a:latin typeface="Century Gothic" pitchFamily="34" charset="0"/>
                        <a:ea typeface="Century Gothic" charset="0"/>
                        <a:cs typeface="Century Gothic" charset="0"/>
                      </a:endParaRPr>
                    </a:p>
                  </a:txBody>
                  <a:tcPr marL="10319" marR="10319" marT="10319" marB="0">
                    <a:solidFill>
                      <a:srgbClr val="00C45A"/>
                    </a:solidFill>
                  </a:tcPr>
                </a:tc>
                <a:tc>
                  <a:txBody>
                    <a:bodyPr/>
                    <a:lstStyle/>
                    <a:p>
                      <a:pPr algn="ctr"/>
                      <a:r>
                        <a:rPr lang="en-GB" sz="900" noProof="0" dirty="0" smtClean="0">
                          <a:latin typeface="Century Gothic" pitchFamily="34" charset="0"/>
                          <a:ea typeface="Century Gothic" charset="0"/>
                          <a:cs typeface="Century Gothic" charset="0"/>
                        </a:rPr>
                        <a:t>100%</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a:r>
                        <a:rPr lang="en-GB" sz="900" b="1" noProof="0" dirty="0" smtClean="0">
                          <a:latin typeface="Century Gothic" pitchFamily="34" charset="0"/>
                          <a:ea typeface="Century Gothic" charset="0"/>
                          <a:cs typeface="Century Gothic" charset="0"/>
                        </a:rPr>
                        <a:t>88%</a:t>
                      </a:r>
                      <a:endParaRPr lang="en-GB" sz="900" b="1" noProof="0" dirty="0">
                        <a:latin typeface="Century Gothic" pitchFamily="34" charset="0"/>
                        <a:ea typeface="Century Gothic" charset="0"/>
                        <a:cs typeface="Century Gothic" charset="0"/>
                      </a:endParaRPr>
                    </a:p>
                  </a:txBody>
                  <a:tcPr marL="10319" marR="10319" marT="10319" marB="0">
                    <a:solidFill>
                      <a:srgbClr val="FFC000"/>
                    </a:solidFill>
                  </a:tcPr>
                </a:tc>
                <a:tc>
                  <a:txBody>
                    <a:bodyPr/>
                    <a:lstStyle/>
                    <a:p>
                      <a:pPr algn="ctr"/>
                      <a:r>
                        <a:rPr lang="en-GB" sz="900" noProof="0" dirty="0" smtClean="0">
                          <a:latin typeface="Century Gothic" pitchFamily="34" charset="0"/>
                          <a:ea typeface="Century Gothic" charset="0"/>
                          <a:cs typeface="Century Gothic" charset="0"/>
                        </a:rPr>
                        <a:t>-12%</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GB" sz="800" noProof="0" dirty="0" smtClean="0">
                          <a:latin typeface="Century Gothic" pitchFamily="34" charset="0"/>
                          <a:ea typeface="Century Gothic" charset="0"/>
                          <a:cs typeface="Century Gothic" charset="0"/>
                        </a:rPr>
                        <a:t>The</a:t>
                      </a:r>
                      <a:r>
                        <a:rPr lang="en-GB" sz="800" baseline="0" noProof="0" dirty="0" smtClean="0">
                          <a:latin typeface="Century Gothic" pitchFamily="34" charset="0"/>
                          <a:ea typeface="Century Gothic" charset="0"/>
                          <a:cs typeface="Century Gothic" charset="0"/>
                        </a:rPr>
                        <a:t> target was partially achieved due to f</a:t>
                      </a:r>
                      <a:r>
                        <a:rPr lang="en-GB" sz="800" noProof="0" dirty="0" smtClean="0">
                          <a:latin typeface="Century Gothic" pitchFamily="34" charset="0"/>
                          <a:ea typeface="Century Gothic" charset="0"/>
                          <a:cs typeface="Century Gothic" charset="0"/>
                        </a:rPr>
                        <a:t>inalisation of  state land lease contracts still in progress, Payment of invoices still a challenge, ICT projects still in progress, Dept. litigation cases a challenge to obtain from state attorney .</a:t>
                      </a:r>
                      <a:endParaRPr lang="en-GB" sz="8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GB" sz="800" noProof="0" dirty="0" smtClean="0">
                          <a:latin typeface="Century Gothic" pitchFamily="34" charset="0"/>
                          <a:ea typeface="Century Gothic" charset="0"/>
                          <a:cs typeface="Century Gothic" charset="0"/>
                        </a:rPr>
                        <a:t>The department has appointed SP to assess recoverability of leases, Action plan on payment of invoice is being revisited, ICT project are in progress </a:t>
                      </a:r>
                      <a:endParaRPr lang="en-GB" sz="8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pitchFamily="34" charset="0"/>
                          <a:ea typeface="Century Gothic" charset="0"/>
                          <a:cs typeface="Century Gothic" charset="0"/>
                        </a:rPr>
                        <a:t>None</a:t>
                      </a:r>
                      <a:endParaRPr lang="en-GB" sz="900" noProof="0" dirty="0">
                        <a:latin typeface="Century Gothic" pitchFamily="34" charset="0"/>
                        <a:ea typeface="Century Gothic" charset="0"/>
                        <a:cs typeface="Century Gothic" charset="0"/>
                      </a:endParaRPr>
                    </a:p>
                  </a:txBody>
                  <a:tcPr marL="74295" marR="74295" marT="0" marB="0">
                    <a:solidFill>
                      <a:srgbClr val="E4EEFB"/>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88%</a:t>
                      </a:r>
                    </a:p>
                  </a:txBody>
                  <a:tcPr marL="10319" marR="10319" marT="10319" marB="0">
                    <a:solidFill>
                      <a:srgbClr val="FFC000"/>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1704564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latin typeface="Century Gothic" panose="020B0502020202020204" pitchFamily="34" charset="0"/>
              </a:rPr>
              <a:t>PROGRAMME 1: </a:t>
            </a:r>
            <a:r>
              <a:rPr lang="en-ZA" sz="2600" b="1" dirty="0" smtClean="0">
                <a:latin typeface="Century Gothic" panose="020B0502020202020204" pitchFamily="34" charset="0"/>
              </a:rPr>
              <a:t>ADMINISTRATION (4)</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693278480"/>
              </p:ext>
            </p:extLst>
          </p:nvPr>
        </p:nvGraphicFramePr>
        <p:xfrm>
          <a:off x="82807" y="651087"/>
          <a:ext cx="9795698" cy="4979036"/>
        </p:xfrm>
        <a:graphic>
          <a:graphicData uri="http://schemas.openxmlformats.org/drawingml/2006/table">
            <a:tbl>
              <a:tblPr>
                <a:tableStyleId>{5C22544A-7EE6-4342-B048-85BDC9FD1C3A}</a:tableStyleId>
              </a:tblPr>
              <a:tblGrid>
                <a:gridCol w="661133"/>
                <a:gridCol w="500418"/>
                <a:gridCol w="539924"/>
                <a:gridCol w="526754"/>
                <a:gridCol w="697950"/>
                <a:gridCol w="671612"/>
                <a:gridCol w="658443"/>
                <a:gridCol w="632105"/>
                <a:gridCol w="601045"/>
                <a:gridCol w="588374"/>
                <a:gridCol w="611710"/>
                <a:gridCol w="1285875"/>
                <a:gridCol w="657225"/>
                <a:gridCol w="619125"/>
                <a:gridCol w="544005"/>
              </a:tblGrid>
              <a:tr h="31507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Annual 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Result</a:t>
                      </a:r>
                      <a:endPar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Result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 %</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Annual Adjustment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APR</a:t>
                      </a:r>
                    </a:p>
                  </a:txBody>
                  <a:tcPr marL="10319" marR="10319" marT="10319" marB="0">
                    <a:solidFill>
                      <a:srgbClr val="E4EEFB"/>
                    </a:solidFill>
                  </a:tcPr>
                </a:tc>
              </a:tr>
              <a:tr h="58659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900" b="0" i="0" u="none" strike="noStrike" kern="1200" baseline="0" noProof="0" dirty="0" smtClean="0">
                          <a:solidFill>
                            <a:schemeClr val="dk1"/>
                          </a:solidFill>
                          <a:latin typeface="Century Gothic" panose="020B0502020202020204" pitchFamily="34" charset="0"/>
                          <a:ea typeface="+mn-ea"/>
                          <a:cs typeface="+mn-cs"/>
                        </a:rPr>
                        <a:t>Clean audit opinion obtained</a:t>
                      </a:r>
                    </a:p>
                  </a:txBody>
                  <a:tcPr marL="10319" marR="10319" marT="10319" marB="0">
                    <a:solidFill>
                      <a:srgbClr val="E4EEFB"/>
                    </a:solidFill>
                  </a:tcPr>
                </a:tc>
                <a:tc>
                  <a:txBody>
                    <a:bodyPr/>
                    <a:lstStyle/>
                    <a:p>
                      <a:pPr algn="l" fontAlgn="b"/>
                      <a:r>
                        <a:rPr lang="en-GB" sz="900" b="0" i="0" u="none" strike="noStrike" kern="1200" baseline="0" noProof="0" dirty="0" smtClean="0">
                          <a:solidFill>
                            <a:schemeClr val="dk1"/>
                          </a:solidFill>
                          <a:latin typeface="Century Gothic" panose="020B0502020202020204" pitchFamily="34" charset="0"/>
                          <a:ea typeface="+mn-ea"/>
                          <a:cs typeface="+mn-cs"/>
                        </a:rPr>
                        <a:t>Clean audit opinion </a:t>
                      </a:r>
                      <a:endParaRPr lang="en-GB" sz="900" b="0" i="0" u="none" strike="noStrike" noProof="0"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l" fontAlgn="b"/>
                      <a:r>
                        <a:rPr lang="en-GB" sz="900" b="0" i="0" u="none" strike="noStrike" noProof="0" dirty="0" smtClean="0">
                          <a:solidFill>
                            <a:srgbClr val="000000"/>
                          </a:solidFill>
                          <a:effectLst/>
                          <a:latin typeface="Century Gothic" panose="020B0502020202020204" pitchFamily="34" charset="0"/>
                        </a:rPr>
                        <a:t>None</a:t>
                      </a:r>
                      <a:endParaRPr lang="en-GB" sz="900" b="0" i="0" u="none" strike="noStrike" noProof="0"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l" fontAlgn="b"/>
                      <a:r>
                        <a:rPr lang="en-GB" sz="900" b="0" u="none" strike="noStrike" noProof="0" dirty="0" smtClean="0">
                          <a:effectLst/>
                          <a:latin typeface="Century Gothic" panose="020B0502020202020204" pitchFamily="34" charset="0"/>
                        </a:rPr>
                        <a:t> No target</a:t>
                      </a:r>
                      <a:endParaRPr lang="en-GB" sz="900" b="0" i="0" u="none" strike="noStrike" noProof="0"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Clean audit opinion</a:t>
                      </a:r>
                      <a:endParaRPr kumimoji="0" lang="en-GB" sz="900" b="0"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endParaRPr>
                    </a:p>
                  </a:txBody>
                  <a:tcPr marL="10319" marR="10319" marT="10319" marB="0">
                    <a:solidFill>
                      <a:srgbClr val="E4EEFB"/>
                    </a:solidFill>
                  </a:tcPr>
                </a:tc>
                <a:tc>
                  <a:txBody>
                    <a:bodyPr/>
                    <a:lstStyle/>
                    <a:p>
                      <a:pPr algn="ctr" fontAlgn="b"/>
                      <a:r>
                        <a:rPr lang="en-GB" sz="900" b="1" i="0" u="none" strike="noStrike" noProof="0" dirty="0" smtClean="0">
                          <a:solidFill>
                            <a:srgbClr val="000000"/>
                          </a:solidFill>
                          <a:effectLst/>
                          <a:latin typeface="Century Gothic" panose="020B0502020202020204" pitchFamily="34" charset="0"/>
                        </a:rPr>
                        <a:t>Unqualified audit</a:t>
                      </a:r>
                      <a:endParaRPr lang="en-GB" sz="900" b="1" i="0" u="none" strike="noStrike" noProof="0" dirty="0">
                        <a:solidFill>
                          <a:srgbClr val="000000"/>
                        </a:solidFill>
                        <a:effectLst/>
                        <a:latin typeface="Century Gothic" panose="020B0502020202020204" pitchFamily="34" charset="0"/>
                      </a:endParaRPr>
                    </a:p>
                  </a:txBody>
                  <a:tcPr marL="10319" marR="10319" marT="10319" marB="0">
                    <a:solidFill>
                      <a:srgbClr val="FAD711"/>
                    </a:solidFill>
                  </a:tcPr>
                </a:tc>
                <a:tc>
                  <a:txBody>
                    <a:bodyPr/>
                    <a:lstStyle/>
                    <a:p>
                      <a:r>
                        <a:rPr lang="en-GB" sz="900" noProof="0" dirty="0" smtClean="0">
                          <a:latin typeface="Century Gothic" pitchFamily="34" charset="0"/>
                          <a:ea typeface="Century Gothic" charset="0"/>
                          <a:cs typeface="Century Gothic" charset="0"/>
                        </a:rPr>
                        <a:t>Favourable audit interim report</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fontAlgn="b"/>
                      <a:r>
                        <a:rPr lang="en-GB" sz="900" b="1" i="0" u="none" strike="noStrike" noProof="0" dirty="0" smtClean="0">
                          <a:solidFill>
                            <a:srgbClr val="000000"/>
                          </a:solidFill>
                          <a:effectLst/>
                          <a:latin typeface="Century Gothic" pitchFamily="34" charset="0"/>
                          <a:ea typeface="Century Gothic" charset="0"/>
                          <a:cs typeface="Century Gothic" charset="0"/>
                        </a:rPr>
                        <a:t>Not achieved</a:t>
                      </a:r>
                    </a:p>
                  </a:txBody>
                  <a:tcPr marL="10319" marR="10319" marT="10319" marB="0">
                    <a:solidFill>
                      <a:srgbClr val="FF0000"/>
                    </a:solidFill>
                  </a:tcPr>
                </a:tc>
                <a:tc>
                  <a:txBody>
                    <a:bodyPr/>
                    <a:lstStyle/>
                    <a:p>
                      <a:pPr algn="ctr"/>
                      <a:r>
                        <a:rPr lang="en-GB" sz="900" noProof="0" dirty="0" smtClean="0">
                          <a:latin typeface="Century Gothic" pitchFamily="34" charset="0"/>
                          <a:ea typeface="Century Gothic" charset="0"/>
                          <a:cs typeface="Century Gothic" charset="0"/>
                        </a:rPr>
                        <a:t>No target</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a:r>
                        <a:rPr lang="en-GB" sz="900" b="1" noProof="0" dirty="0" smtClean="0">
                          <a:latin typeface="Century Gothic" pitchFamily="34" charset="0"/>
                          <a:ea typeface="Century Gothic" charset="0"/>
                          <a:cs typeface="Century Gothic" charset="0"/>
                        </a:rPr>
                        <a:t>N/A</a:t>
                      </a:r>
                      <a:endParaRPr lang="en-GB" sz="900" b="1"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a:r>
                        <a:rPr lang="en-GB" sz="900" noProof="0" dirty="0" smtClean="0">
                          <a:latin typeface="Century Gothic" pitchFamily="34" charset="0"/>
                          <a:ea typeface="Century Gothic" charset="0"/>
                          <a:cs typeface="Century Gothic" charset="0"/>
                        </a:rPr>
                        <a:t>N/A</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pitchFamily="34" charset="0"/>
                          <a:ea typeface="Century Gothic" charset="0"/>
                          <a:cs typeface="Century Gothic" charset="0"/>
                        </a:rPr>
                        <a:t>The target was partially achieved due to audit</a:t>
                      </a:r>
                      <a:r>
                        <a:rPr lang="en-GB" sz="900" baseline="0" noProof="0" dirty="0" smtClean="0">
                          <a:latin typeface="Century Gothic" pitchFamily="34" charset="0"/>
                          <a:ea typeface="Century Gothic" charset="0"/>
                          <a:cs typeface="Century Gothic" charset="0"/>
                        </a:rPr>
                        <a:t> findings and emphasis of matter due to material misstatements on financials.</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pitchFamily="34" charset="0"/>
                          <a:ea typeface="Century Gothic" charset="0"/>
                          <a:cs typeface="Century Gothic" charset="0"/>
                        </a:rPr>
                        <a:t>None</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pitchFamily="34" charset="0"/>
                          <a:ea typeface="Century Gothic" charset="0"/>
                          <a:cs typeface="Century Gothic" charset="0"/>
                        </a:rPr>
                        <a:t>None</a:t>
                      </a:r>
                      <a:endParaRPr lang="en-GB" sz="900" noProof="0" dirty="0">
                        <a:latin typeface="Century Gothic" pitchFamily="34" charset="0"/>
                        <a:ea typeface="Century Gothic" charset="0"/>
                        <a:cs typeface="Century Gothic" charset="0"/>
                      </a:endParaRPr>
                    </a:p>
                  </a:txBody>
                  <a:tcPr marL="74295" marR="74295" marT="0" marB="0">
                    <a:solidFill>
                      <a:srgbClr val="E4EEFB"/>
                    </a:solidFill>
                  </a:tcPr>
                </a:tc>
                <a:tc>
                  <a:txBody>
                    <a:bodyPr/>
                    <a:lstStyle/>
                    <a:p>
                      <a:pPr algn="l" fontAlgn="b"/>
                      <a:r>
                        <a:rPr lang="en-GB" sz="900" b="1" i="0" u="none" strike="noStrike" noProof="0" dirty="0" smtClean="0">
                          <a:solidFill>
                            <a:srgbClr val="000000"/>
                          </a:solidFill>
                          <a:effectLst/>
                          <a:latin typeface="Century Gothic" panose="020B0502020202020204" pitchFamily="34" charset="0"/>
                        </a:rPr>
                        <a:t>Unqualified audit</a:t>
                      </a:r>
                      <a:endParaRPr lang="en-GB" sz="900" b="1" i="0" u="none" strike="noStrike" noProof="0" dirty="0">
                        <a:solidFill>
                          <a:srgbClr val="000000"/>
                        </a:solidFill>
                        <a:effectLst/>
                        <a:latin typeface="Century Gothic" panose="020B0502020202020204" pitchFamily="34" charset="0"/>
                      </a:endParaRPr>
                    </a:p>
                  </a:txBody>
                  <a:tcPr marL="10319" marR="10319" marT="10319" marB="0">
                    <a:solidFill>
                      <a:srgbClr val="FAD711"/>
                    </a:solidFill>
                  </a:tcPr>
                </a:tc>
              </a:tr>
              <a:tr h="805688">
                <a:tc>
                  <a:txBody>
                    <a:bodyPr/>
                    <a:lstStyle/>
                    <a:p>
                      <a:r>
                        <a:rPr lang="en-GB" sz="900" b="0" i="0" u="none" strike="noStrike" kern="1200" baseline="0" noProof="0" dirty="0" smtClean="0">
                          <a:solidFill>
                            <a:schemeClr val="dk1"/>
                          </a:solidFill>
                          <a:latin typeface="Century Gothic" panose="020B0502020202020204" pitchFamily="34" charset="0"/>
                          <a:ea typeface="+mn-ea"/>
                          <a:cs typeface="+mn-cs"/>
                        </a:rPr>
                        <a:t>Financing Model approved</a:t>
                      </a:r>
                    </a:p>
                  </a:txBody>
                  <a:tcPr marL="10319" marR="10319" marT="10319" marB="0">
                    <a:solidFill>
                      <a:srgbClr val="E4EEFB"/>
                    </a:solidFill>
                  </a:tcPr>
                </a:tc>
                <a:tc>
                  <a:txBody>
                    <a:bodyPr/>
                    <a:lstStyle/>
                    <a:p>
                      <a:r>
                        <a:rPr lang="en-GB" sz="900" b="0" i="0" u="none" strike="noStrike" baseline="0" noProof="0" dirty="0" smtClean="0">
                          <a:solidFill>
                            <a:srgbClr val="000000"/>
                          </a:solidFill>
                          <a:latin typeface="Century Gothic" panose="020B0502020202020204" pitchFamily="34" charset="0"/>
                        </a:rPr>
                        <a:t>Financing Model developed and approved</a:t>
                      </a:r>
                    </a:p>
                  </a:txBody>
                  <a:tcPr marL="10319" marR="10319" marT="10319" marB="0">
                    <a:solidFill>
                      <a:srgbClr val="E4EEFB"/>
                    </a:solidFill>
                  </a:tcPr>
                </a:tc>
                <a:tc>
                  <a:txBody>
                    <a:bodyPr/>
                    <a:lstStyle/>
                    <a:p>
                      <a:r>
                        <a:rPr lang="en-GB" sz="900" b="0" i="0" u="none" strike="noStrike" baseline="0" noProof="0" dirty="0" smtClean="0">
                          <a:solidFill>
                            <a:srgbClr val="000000"/>
                          </a:solidFill>
                          <a:latin typeface="Century Gothic" panose="020B0502020202020204" pitchFamily="34" charset="0"/>
                        </a:rPr>
                        <a:t>Financing Model developed</a:t>
                      </a:r>
                    </a:p>
                  </a:txBody>
                  <a:tcPr marL="10319" marR="10319" marT="10319" marB="0">
                    <a:solidFill>
                      <a:srgbClr val="E4EEFB"/>
                    </a:solidFill>
                  </a:tcPr>
                </a:tc>
                <a:tc>
                  <a:txBody>
                    <a:bodyPr/>
                    <a:lstStyle/>
                    <a:p>
                      <a:pPr algn="l" fontAlgn="b"/>
                      <a:r>
                        <a:rPr lang="en-GB" sz="900" b="1" u="none" strike="noStrike" noProof="0" dirty="0" smtClean="0">
                          <a:effectLst/>
                          <a:latin typeface="Century Gothic" panose="020B0502020202020204" pitchFamily="34" charset="0"/>
                        </a:rPr>
                        <a:t>Achieved</a:t>
                      </a:r>
                    </a:p>
                    <a:p>
                      <a:pPr algn="l" fontAlgn="b"/>
                      <a:r>
                        <a:rPr lang="en-GB" sz="900" b="0" u="none" strike="noStrike" noProof="0" dirty="0" smtClean="0">
                          <a:effectLst/>
                          <a:latin typeface="Century Gothic" panose="020B0502020202020204" pitchFamily="34" charset="0"/>
                        </a:rPr>
                        <a:t>Financing Model developed but awaiting approval</a:t>
                      </a:r>
                    </a:p>
                  </a:txBody>
                  <a:tcPr marL="10319" marR="10319" marT="10319" marB="0">
                    <a:solidFill>
                      <a:srgbClr val="00C45A"/>
                    </a:solidFill>
                  </a:tcPr>
                </a:tc>
                <a:tc>
                  <a:txBody>
                    <a:bodyPr/>
                    <a:lstStyle/>
                    <a:p>
                      <a:pPr algn="ctr" fontAlgn="b"/>
                      <a:r>
                        <a:rPr lang="en-GB" sz="900" b="0" i="0" u="none" strike="noStrike" noProof="0" dirty="0" smtClean="0">
                          <a:solidFill>
                            <a:srgbClr val="000000"/>
                          </a:solidFill>
                          <a:effectLst/>
                          <a:latin typeface="Century Gothic" panose="020B0502020202020204" pitchFamily="34" charset="0"/>
                        </a:rPr>
                        <a:t>Financing Model developed</a:t>
                      </a:r>
                    </a:p>
                  </a:txBody>
                  <a:tcPr marL="10319" marR="10319" marT="10319" marB="0">
                    <a:solidFill>
                      <a:srgbClr val="E4EEFB"/>
                    </a:solidFill>
                  </a:tcPr>
                </a:tc>
                <a:tc>
                  <a:txBody>
                    <a:bodyPr/>
                    <a:lstStyle/>
                    <a:p>
                      <a:pPr algn="ctr" fontAlgn="b"/>
                      <a:r>
                        <a:rPr lang="en-GB" sz="900" b="1" i="0" u="none" strike="noStrike" noProof="0" dirty="0" smtClean="0">
                          <a:solidFill>
                            <a:srgbClr val="000000"/>
                          </a:solidFill>
                          <a:effectLst/>
                          <a:latin typeface="Century Gothic" panose="020B0502020202020204" pitchFamily="34" charset="0"/>
                        </a:rPr>
                        <a:t>Achieved.</a:t>
                      </a:r>
                    </a:p>
                    <a:p>
                      <a:pPr algn="ctr" fontAlgn="b"/>
                      <a:r>
                        <a:rPr lang="en-GB" sz="900" b="0" i="0" u="none" strike="noStrike" noProof="0" dirty="0" smtClean="0">
                          <a:solidFill>
                            <a:srgbClr val="000000"/>
                          </a:solidFill>
                          <a:effectLst/>
                          <a:latin typeface="Century Gothic" panose="020B0502020202020204" pitchFamily="34" charset="0"/>
                        </a:rPr>
                        <a:t>Financing Model developed</a:t>
                      </a:r>
                      <a:endParaRPr lang="en-GB" sz="900" b="0" i="0" u="none" strike="noStrike" noProof="0" dirty="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p>
                      <a:r>
                        <a:rPr lang="en-GB" sz="900" noProof="0" dirty="0" smtClean="0">
                          <a:latin typeface="Century Gothic" pitchFamily="34" charset="0"/>
                          <a:ea typeface="Century Gothic" charset="0"/>
                          <a:cs typeface="Century Gothic" charset="0"/>
                        </a:rPr>
                        <a:t>Financing Model Consulted</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fontAlgn="b"/>
                      <a:r>
                        <a:rPr lang="en-GB" sz="900" b="1" i="0" u="none" strike="noStrike" noProof="0" dirty="0" smtClean="0">
                          <a:solidFill>
                            <a:srgbClr val="000000"/>
                          </a:solidFill>
                          <a:effectLst/>
                          <a:latin typeface="Century Gothic" panose="020B0502020202020204" pitchFamily="34" charset="0"/>
                        </a:rPr>
                        <a:t>Not achieved.</a:t>
                      </a:r>
                    </a:p>
                    <a:p>
                      <a:pPr algn="ctr" fontAlgn="b"/>
                      <a:r>
                        <a:rPr lang="en-GB" sz="900" b="0" i="0" u="none" strike="noStrike" noProof="0" dirty="0" smtClean="0">
                          <a:solidFill>
                            <a:srgbClr val="000000"/>
                          </a:solidFill>
                          <a:effectLst/>
                          <a:latin typeface="Century Gothic" panose="020B0502020202020204" pitchFamily="34" charset="0"/>
                        </a:rPr>
                        <a:t>Financing Model developed</a:t>
                      </a:r>
                      <a:endParaRPr lang="en-GB" sz="900" b="0" i="0" u="none" strike="noStrike" noProof="0" dirty="0">
                        <a:solidFill>
                          <a:srgbClr val="000000"/>
                        </a:solidFill>
                        <a:effectLst/>
                        <a:latin typeface="Century Gothic" pitchFamily="34" charset="0"/>
                        <a:ea typeface="Century Gothic" charset="0"/>
                        <a:cs typeface="Century Gothic" charset="0"/>
                      </a:endParaRPr>
                    </a:p>
                  </a:txBody>
                  <a:tcPr marL="10319" marR="10319" marT="10319" marB="0">
                    <a:solidFill>
                      <a:srgbClr val="FF0000"/>
                    </a:solidFill>
                  </a:tcPr>
                </a:tc>
                <a:tc>
                  <a:txBody>
                    <a:bodyPr/>
                    <a:lstStyle/>
                    <a:p>
                      <a:pPr algn="ctr"/>
                      <a:r>
                        <a:rPr lang="en-GB" sz="900" noProof="0" dirty="0" smtClean="0">
                          <a:latin typeface="Century Gothic" pitchFamily="34" charset="0"/>
                          <a:ea typeface="Century Gothic" charset="0"/>
                          <a:cs typeface="Century Gothic" charset="0"/>
                        </a:rPr>
                        <a:t>Financing model approved</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a:r>
                        <a:rPr lang="en-GB" sz="900" b="1" noProof="0" dirty="0" smtClean="0">
                          <a:latin typeface="Century Gothic" pitchFamily="34" charset="0"/>
                          <a:ea typeface="Century Gothic" charset="0"/>
                          <a:cs typeface="Century Gothic" charset="0"/>
                        </a:rPr>
                        <a:t>Not achieved</a:t>
                      </a:r>
                    </a:p>
                    <a:p>
                      <a:pPr marL="0" marR="0" indent="0" algn="ctr" defTabSz="990570" rtl="0" eaLnBrk="1" fontAlgn="auto" latinLnBrk="0" hangingPunct="1">
                        <a:lnSpc>
                          <a:spcPct val="100000"/>
                        </a:lnSpc>
                        <a:spcBef>
                          <a:spcPts val="0"/>
                        </a:spcBef>
                        <a:spcAft>
                          <a:spcPts val="0"/>
                        </a:spcAft>
                        <a:buClrTx/>
                        <a:buSzTx/>
                        <a:buFontTx/>
                        <a:buNone/>
                        <a:tabLst/>
                        <a:defRPr/>
                      </a:pPr>
                      <a:r>
                        <a:rPr lang="en-GB" sz="900" b="0" i="0" u="none" strike="noStrike" noProof="0" dirty="0" smtClean="0">
                          <a:solidFill>
                            <a:srgbClr val="000000"/>
                          </a:solidFill>
                          <a:effectLst/>
                          <a:latin typeface="Century Gothic" panose="020B0502020202020204" pitchFamily="34" charset="0"/>
                        </a:rPr>
                        <a:t>Financing Model developed</a:t>
                      </a:r>
                      <a:endParaRPr lang="en-GB" sz="900" b="0" i="0" u="none" strike="noStrike" noProof="0" dirty="0" smtClean="0">
                        <a:solidFill>
                          <a:srgbClr val="000000"/>
                        </a:solidFill>
                        <a:effectLst/>
                        <a:latin typeface="Century Gothic" pitchFamily="34" charset="0"/>
                        <a:ea typeface="Century Gothic" charset="0"/>
                        <a:cs typeface="Century Gothic" charset="0"/>
                      </a:endParaRPr>
                    </a:p>
                  </a:txBody>
                  <a:tcPr marL="10319" marR="10319" marT="10319" marB="0">
                    <a:solidFill>
                      <a:srgbClr val="FF0000"/>
                    </a:solidFill>
                  </a:tcPr>
                </a:tc>
                <a:tc>
                  <a:txBody>
                    <a:bodyPr/>
                    <a:lstStyle/>
                    <a:p>
                      <a:pPr algn="ctr"/>
                      <a:r>
                        <a:rPr lang="en-GB" sz="900" noProof="0" dirty="0" smtClean="0">
                          <a:latin typeface="Century Gothic" pitchFamily="34" charset="0"/>
                          <a:ea typeface="Century Gothic" charset="0"/>
                          <a:cs typeface="Century Gothic" charset="0"/>
                        </a:rPr>
                        <a:t>Financing model not approved</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US" sz="900" kern="1200" dirty="0" smtClean="0">
                          <a:solidFill>
                            <a:schemeClr val="dk1"/>
                          </a:solidFill>
                          <a:effectLst/>
                          <a:latin typeface="Century Gothic" panose="020B0502020202020204" pitchFamily="34" charset="0"/>
                          <a:ea typeface="+mn-ea"/>
                          <a:cs typeface="+mn-cs"/>
                        </a:rPr>
                        <a:t>The target was partially achieved due to the indicator being removed because of the following reasons:</a:t>
                      </a:r>
                      <a:endParaRPr lang="en-ZA" sz="900" kern="1200" dirty="0" smtClean="0">
                        <a:solidFill>
                          <a:schemeClr val="dk1"/>
                        </a:solidFill>
                        <a:effectLst/>
                        <a:latin typeface="Century Gothic" panose="020B0502020202020204" pitchFamily="34" charset="0"/>
                        <a:ea typeface="+mn-ea"/>
                        <a:cs typeface="+mn-cs"/>
                      </a:endParaRPr>
                    </a:p>
                    <a:p>
                      <a:r>
                        <a:rPr lang="en-US" sz="900" kern="1200" dirty="0" smtClean="0">
                          <a:solidFill>
                            <a:schemeClr val="dk1"/>
                          </a:solidFill>
                          <a:effectLst/>
                          <a:latin typeface="Century Gothic" panose="020B0502020202020204" pitchFamily="34" charset="0"/>
                          <a:ea typeface="+mn-ea"/>
                          <a:cs typeface="+mn-cs"/>
                        </a:rPr>
                        <a:t>Initial meetings between the CFOs of DRDLR and DAFF took place in Quarter 2 where by it was identified that there were areas of duplications. Subsequent to that, National Treasury initiated a similar process in the coordination of this Policy for the two Departments.</a:t>
                      </a:r>
                      <a:endParaRPr lang="en-GB" sz="900" noProof="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pitchFamily="34" charset="0"/>
                          <a:ea typeface="Century Gothic" charset="0"/>
                          <a:cs typeface="Century Gothic" charset="0"/>
                        </a:rPr>
                        <a:t>None</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pitchFamily="34" charset="0"/>
                          <a:ea typeface="Century Gothic" charset="0"/>
                          <a:cs typeface="Century Gothic" charset="0"/>
                        </a:rPr>
                        <a:t>None</a:t>
                      </a:r>
                      <a:endParaRPr lang="en-GB" sz="900" noProof="0" dirty="0">
                        <a:latin typeface="Century Gothic" pitchFamily="34" charset="0"/>
                        <a:ea typeface="Century Gothic" charset="0"/>
                        <a:cs typeface="Century Gothic" charset="0"/>
                      </a:endParaRPr>
                    </a:p>
                  </a:txBody>
                  <a:tcPr marL="74295" marR="74295" marT="0" marB="0">
                    <a:solidFill>
                      <a:srgbClr val="E4EEFB"/>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Financing Model developed</a:t>
                      </a:r>
                    </a:p>
                  </a:txBody>
                  <a:tcPr marL="10319" marR="10319" marT="10319" marB="0">
                    <a:solidFill>
                      <a:srgbClr val="FAD711"/>
                    </a:solidFill>
                  </a:tcPr>
                </a:tc>
              </a:tr>
              <a:tr h="805688">
                <a:tc>
                  <a:txBody>
                    <a:bodyPr/>
                    <a:lstStyle/>
                    <a:p>
                      <a:r>
                        <a:rPr lang="en-GB" sz="900" b="0" i="0" u="none" strike="noStrike" kern="1200" baseline="0" noProof="0" dirty="0" smtClean="0">
                          <a:solidFill>
                            <a:schemeClr val="dk1"/>
                          </a:solidFill>
                          <a:latin typeface="Century Gothic" pitchFamily="34" charset="0"/>
                          <a:ea typeface="+mn-ea"/>
                          <a:cs typeface="+mn-cs"/>
                        </a:rPr>
                        <a:t>Number of departments providing support to implement the MTSF</a:t>
                      </a:r>
                    </a:p>
                  </a:txBody>
                  <a:tcPr marL="10319" marR="10319" marT="10319" marB="0">
                    <a:solidFill>
                      <a:srgbClr val="E4EEFB"/>
                    </a:solidFill>
                  </a:tcPr>
                </a:tc>
                <a:tc>
                  <a:txBody>
                    <a:bodyPr/>
                    <a:lstStyle/>
                    <a:p>
                      <a:r>
                        <a:rPr lang="en-GB" sz="900" b="0" i="0" u="none" strike="noStrike" baseline="0" noProof="0" dirty="0" smtClean="0">
                          <a:solidFill>
                            <a:srgbClr val="000000"/>
                          </a:solidFill>
                          <a:latin typeface="Century Gothic" panose="020B0502020202020204" pitchFamily="34" charset="0"/>
                        </a:rPr>
                        <a:t>6</a:t>
                      </a:r>
                    </a:p>
                  </a:txBody>
                  <a:tcPr marL="10319" marR="10319" marT="10319" marB="0">
                    <a:solidFill>
                      <a:srgbClr val="E4EEFB"/>
                    </a:solidFill>
                  </a:tcPr>
                </a:tc>
                <a:tc>
                  <a:txBody>
                    <a:bodyPr/>
                    <a:lstStyle/>
                    <a:p>
                      <a:r>
                        <a:rPr lang="en-GB" sz="900" b="0" i="0" u="none" strike="noStrike" baseline="0" noProof="0" dirty="0" smtClean="0">
                          <a:solidFill>
                            <a:srgbClr val="000000"/>
                          </a:solidFill>
                          <a:latin typeface="Century Gothic" panose="020B0502020202020204" pitchFamily="34" charset="0"/>
                        </a:rPr>
                        <a:t>No target</a:t>
                      </a:r>
                    </a:p>
                  </a:txBody>
                  <a:tcPr marL="10319" marR="10319" marT="10319" marB="0">
                    <a:solidFill>
                      <a:srgbClr val="E4EEFB"/>
                    </a:solidFill>
                  </a:tcPr>
                </a:tc>
                <a:tc>
                  <a:txBody>
                    <a:bodyPr/>
                    <a:lstStyle/>
                    <a:p>
                      <a:pPr algn="l" fontAlgn="b"/>
                      <a:r>
                        <a:rPr lang="en-GB" sz="900" b="0" u="none" strike="noStrike" noProof="0" dirty="0" smtClean="0">
                          <a:effectLst/>
                          <a:latin typeface="Century Gothic" panose="020B0502020202020204" pitchFamily="34" charset="0"/>
                        </a:rPr>
                        <a:t>N/A</a:t>
                      </a:r>
                    </a:p>
                  </a:txBody>
                  <a:tcPr marL="10319" marR="10319" marT="10319" marB="0">
                    <a:solidFill>
                      <a:srgbClr val="E4EEFB"/>
                    </a:solidFill>
                  </a:tcPr>
                </a:tc>
                <a:tc>
                  <a:txBody>
                    <a:bodyPr/>
                    <a:lstStyle/>
                    <a:p>
                      <a:pPr algn="ctr" fontAlgn="b"/>
                      <a:r>
                        <a:rPr lang="en-GB" sz="900" b="0" i="0" u="none" strike="noStrike" baseline="0" noProof="0" dirty="0" smtClean="0">
                          <a:solidFill>
                            <a:srgbClr val="000000"/>
                          </a:solidFill>
                          <a:latin typeface="Century Gothic" panose="020B0502020202020204" pitchFamily="34" charset="0"/>
                        </a:rPr>
                        <a:t>No target</a:t>
                      </a:r>
                      <a:endParaRPr lang="en-GB" sz="900" b="0" i="0" u="none" strike="noStrike" noProof="0"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GB" sz="900" b="0" i="0" u="none" strike="noStrike" noProof="0" dirty="0" smtClean="0">
                          <a:solidFill>
                            <a:srgbClr val="000000"/>
                          </a:solidFill>
                          <a:effectLst/>
                          <a:latin typeface="Century Gothic" panose="020B0502020202020204" pitchFamily="34" charset="0"/>
                        </a:rPr>
                        <a:t>N/A</a:t>
                      </a:r>
                      <a:endParaRPr lang="en-GB" sz="900" b="0" i="0" u="none" strike="noStrike" noProof="0"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r>
                        <a:rPr lang="en-GB" sz="900" b="0" i="0" u="none" strike="noStrike" baseline="0" noProof="0" dirty="0" smtClean="0">
                          <a:solidFill>
                            <a:srgbClr val="000000"/>
                          </a:solidFill>
                          <a:latin typeface="Century Gothic" panose="020B0502020202020204" pitchFamily="34" charset="0"/>
                        </a:rPr>
                        <a:t>No target</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fontAlgn="b"/>
                      <a:r>
                        <a:rPr lang="en-GB" sz="900" b="0" i="0" u="none" strike="noStrike" noProof="0" dirty="0" smtClean="0">
                          <a:solidFill>
                            <a:srgbClr val="000000"/>
                          </a:solidFill>
                          <a:effectLst/>
                          <a:latin typeface="Century Gothic" pitchFamily="34" charset="0"/>
                          <a:ea typeface="Century Gothic" charset="0"/>
                          <a:cs typeface="Century Gothic" charset="0"/>
                        </a:rPr>
                        <a:t>N/A</a:t>
                      </a:r>
                      <a:endParaRPr lang="en-GB" sz="900" b="0" i="0" u="none" strike="noStrike" noProof="0" dirty="0">
                        <a:solidFill>
                          <a:srgbClr val="000000"/>
                        </a:solidFill>
                        <a:effectLst/>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a:r>
                        <a:rPr lang="en-GB" sz="900" noProof="0" dirty="0" smtClean="0">
                          <a:latin typeface="Century Gothic" pitchFamily="34" charset="0"/>
                          <a:ea typeface="Century Gothic" charset="0"/>
                          <a:cs typeface="Century Gothic" charset="0"/>
                        </a:rPr>
                        <a:t>6</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marL="0" marR="0" indent="0" algn="ctr" defTabSz="990570" rtl="0" eaLnBrk="1" fontAlgn="auto" latinLnBrk="0" hangingPunct="1">
                        <a:lnSpc>
                          <a:spcPct val="100000"/>
                        </a:lnSpc>
                        <a:spcBef>
                          <a:spcPts val="0"/>
                        </a:spcBef>
                        <a:spcAft>
                          <a:spcPts val="0"/>
                        </a:spcAft>
                        <a:buClrTx/>
                        <a:buSzTx/>
                        <a:buFontTx/>
                        <a:buNone/>
                        <a:tabLst/>
                        <a:defRPr/>
                      </a:pPr>
                      <a:r>
                        <a:rPr lang="en-GB" sz="900" b="1" i="0" u="none" strike="noStrike" noProof="0" dirty="0" smtClean="0">
                          <a:solidFill>
                            <a:srgbClr val="000000"/>
                          </a:solidFill>
                          <a:effectLst/>
                          <a:latin typeface="Century Gothic" pitchFamily="34" charset="0"/>
                          <a:ea typeface="Century Gothic" charset="0"/>
                          <a:cs typeface="Century Gothic" charset="0"/>
                        </a:rPr>
                        <a:t>6</a:t>
                      </a:r>
                    </a:p>
                  </a:txBody>
                  <a:tcPr marL="10319" marR="10319" marT="10319" marB="0">
                    <a:solidFill>
                      <a:srgbClr val="00C45A"/>
                    </a:solidFill>
                  </a:tcPr>
                </a:tc>
                <a:tc>
                  <a:txBody>
                    <a:bodyPr/>
                    <a:lstStyle/>
                    <a:p>
                      <a:pPr algn="ctr"/>
                      <a:r>
                        <a:rPr lang="en-GB" sz="900" noProof="0" dirty="0" smtClean="0">
                          <a:latin typeface="Century Gothic" pitchFamily="34" charset="0"/>
                          <a:ea typeface="Century Gothic" charset="0"/>
                          <a:cs typeface="Century Gothic" charset="0"/>
                        </a:rPr>
                        <a:t>N/A</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pitchFamily="34" charset="0"/>
                          <a:ea typeface="Century Gothic" charset="0"/>
                          <a:cs typeface="Century Gothic" charset="0"/>
                        </a:rPr>
                        <a:t>N/A</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pitchFamily="34" charset="0"/>
                          <a:ea typeface="Century Gothic" charset="0"/>
                          <a:cs typeface="Century Gothic" charset="0"/>
                        </a:rPr>
                        <a:t>None</a:t>
                      </a:r>
                      <a:endParaRPr lang="en-GB" sz="900" noProof="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pitchFamily="34" charset="0"/>
                          <a:ea typeface="Century Gothic" charset="0"/>
                          <a:cs typeface="Century Gothic" charset="0"/>
                        </a:rPr>
                        <a:t>None</a:t>
                      </a:r>
                      <a:endParaRPr lang="en-GB" sz="900" noProof="0" dirty="0">
                        <a:latin typeface="Century Gothic" pitchFamily="34" charset="0"/>
                        <a:ea typeface="Century Gothic" charset="0"/>
                        <a:cs typeface="Century Gothic" charset="0"/>
                      </a:endParaRPr>
                    </a:p>
                  </a:txBody>
                  <a:tcPr marL="74295" marR="74295" marT="0" marB="0">
                    <a:solidFill>
                      <a:srgbClr val="E4EEFB"/>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6</a:t>
                      </a:r>
                    </a:p>
                  </a:txBody>
                  <a:tcPr marL="10319" marR="10319" marT="10319"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1797033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8859" y="127787"/>
            <a:ext cx="9542933" cy="538075"/>
          </a:xfrm>
        </p:spPr>
        <p:txBody>
          <a:bodyPr>
            <a:noAutofit/>
          </a:bodyPr>
          <a:lstStyle/>
          <a:p>
            <a:r>
              <a:rPr lang="en-ZA" altLang="en-US" sz="3000" b="1" dirty="0">
                <a:latin typeface="Century Gothic" pitchFamily="34" charset="0"/>
              </a:rPr>
              <a:t>OVERALL PERFORMANCE RATING – PROGRAMME 1</a:t>
            </a:r>
            <a:endParaRPr lang="en-US" altLang="en-US" sz="3000" b="1" dirty="0">
              <a:latin typeface="Century Gothic" pitchFamily="34" charset="0"/>
            </a:endParaRPr>
          </a:p>
        </p:txBody>
      </p:sp>
      <p:sp>
        <p:nvSpPr>
          <p:cNvPr id="21507" name="Content Placeholder 2"/>
          <p:cNvSpPr>
            <a:spLocks noGrp="1"/>
          </p:cNvSpPr>
          <p:nvPr>
            <p:ph idx="1"/>
          </p:nvPr>
        </p:nvSpPr>
        <p:spPr>
          <a:xfrm>
            <a:off x="178859" y="622732"/>
            <a:ext cx="9548283" cy="2666829"/>
          </a:xfrm>
        </p:spPr>
        <p:txBody>
          <a:bodyPr>
            <a:normAutofit/>
          </a:bodyPr>
          <a:lstStyle/>
          <a:p>
            <a:pPr marL="0" indent="0" algn="just">
              <a:spcBef>
                <a:spcPts val="0"/>
              </a:spcBef>
              <a:buNone/>
            </a:pPr>
            <a:r>
              <a:rPr lang="en-ZA" altLang="en-US" sz="2600" b="1" u="sng" dirty="0">
                <a:latin typeface="Century Gothic" pitchFamily="34" charset="0"/>
              </a:rPr>
              <a:t>Administration</a:t>
            </a:r>
            <a:endParaRPr lang="en-ZA" altLang="en-US" sz="2600" dirty="0">
              <a:latin typeface="Century Gothic" pitchFamily="34" charset="0"/>
            </a:endParaRPr>
          </a:p>
          <a:p>
            <a:pPr marL="0" indent="0" algn="just">
              <a:spcBef>
                <a:spcPts val="0"/>
              </a:spcBef>
              <a:buNone/>
            </a:pPr>
            <a:r>
              <a:rPr lang="en-ZA" altLang="en-US" sz="1950" u="sng" dirty="0">
                <a:latin typeface="Century Gothic" pitchFamily="34" charset="0"/>
              </a:rPr>
              <a:t>9 targets</a:t>
            </a:r>
            <a:r>
              <a:rPr lang="en-ZA" altLang="en-US" sz="1950" dirty="0">
                <a:latin typeface="Century Gothic" pitchFamily="34" charset="0"/>
              </a:rPr>
              <a:t> were planned for implementation in the period under review:</a:t>
            </a:r>
          </a:p>
          <a:p>
            <a:pPr lvl="1" algn="just">
              <a:spcBef>
                <a:spcPts val="0"/>
              </a:spcBef>
              <a:buFont typeface="Wingdings" charset="2"/>
              <a:buChar char="q"/>
            </a:pPr>
            <a:r>
              <a:rPr lang="en-ZA" altLang="en-US" sz="1842" dirty="0" smtClean="0">
                <a:latin typeface="Century Gothic" pitchFamily="34" charset="0"/>
              </a:rPr>
              <a:t>5 </a:t>
            </a:r>
            <a:r>
              <a:rPr lang="en-ZA" altLang="en-US" sz="1842" dirty="0">
                <a:latin typeface="Century Gothic" pitchFamily="34" charset="0"/>
              </a:rPr>
              <a:t>targets were </a:t>
            </a:r>
            <a:r>
              <a:rPr lang="en-ZA" altLang="en-US" sz="1842" u="sng" dirty="0">
                <a:latin typeface="Century Gothic" pitchFamily="34" charset="0"/>
              </a:rPr>
              <a:t>achieved</a:t>
            </a:r>
            <a:r>
              <a:rPr lang="en-ZA" altLang="en-US" sz="1842" dirty="0">
                <a:latin typeface="Century Gothic" pitchFamily="34" charset="0"/>
              </a:rPr>
              <a:t>,</a:t>
            </a:r>
          </a:p>
          <a:p>
            <a:pPr lvl="1" algn="just">
              <a:spcBef>
                <a:spcPts val="0"/>
              </a:spcBef>
              <a:buFont typeface="Wingdings" charset="2"/>
              <a:buChar char="q"/>
            </a:pPr>
            <a:r>
              <a:rPr lang="en-ZA" altLang="en-US" sz="1842" dirty="0">
                <a:latin typeface="Century Gothic" pitchFamily="34" charset="0"/>
              </a:rPr>
              <a:t>3 targets were </a:t>
            </a:r>
            <a:r>
              <a:rPr lang="en-ZA" altLang="en-US" sz="1842" u="sng" dirty="0">
                <a:latin typeface="Century Gothic" pitchFamily="34" charset="0"/>
              </a:rPr>
              <a:t>partially achieved</a:t>
            </a:r>
            <a:r>
              <a:rPr lang="en-ZA" altLang="en-US" sz="1842" dirty="0">
                <a:latin typeface="Century Gothic" pitchFamily="34" charset="0"/>
              </a:rPr>
              <a:t> and,</a:t>
            </a:r>
          </a:p>
          <a:p>
            <a:pPr lvl="1" algn="just">
              <a:spcBef>
                <a:spcPts val="0"/>
              </a:spcBef>
              <a:buFont typeface="Wingdings" charset="2"/>
              <a:buChar char="q"/>
            </a:pPr>
            <a:r>
              <a:rPr lang="en-ZA" altLang="en-US" sz="1842" dirty="0" smtClean="0">
                <a:latin typeface="Century Gothic" pitchFamily="34" charset="0"/>
              </a:rPr>
              <a:t>1 target was </a:t>
            </a:r>
            <a:r>
              <a:rPr lang="en-ZA" altLang="en-US" sz="1842" u="sng" dirty="0">
                <a:latin typeface="Century Gothic" pitchFamily="34" charset="0"/>
              </a:rPr>
              <a:t>not achieved</a:t>
            </a:r>
            <a:endParaRPr lang="en-ZA" altLang="en-US" sz="1842" dirty="0">
              <a:latin typeface="Century Gothic" pitchFamily="34" charset="0"/>
            </a:endParaRPr>
          </a:p>
          <a:p>
            <a:pPr marL="0" indent="0" algn="just">
              <a:lnSpc>
                <a:spcPct val="110000"/>
              </a:lnSpc>
              <a:buNone/>
            </a:pPr>
            <a:endParaRPr lang="en-ZA" altLang="en-US" sz="1950" dirty="0">
              <a:latin typeface="Century Gothic"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700152746"/>
              </p:ext>
            </p:extLst>
          </p:nvPr>
        </p:nvGraphicFramePr>
        <p:xfrm>
          <a:off x="385234" y="2262676"/>
          <a:ext cx="6756059" cy="987255"/>
        </p:xfrm>
        <a:graphic>
          <a:graphicData uri="http://schemas.openxmlformats.org/drawingml/2006/table">
            <a:tbl>
              <a:tblPr firstRow="1" bandRow="1">
                <a:tableStyleId>{5C22544A-7EE6-4342-B048-85BDC9FD1C3A}</a:tableStyleId>
              </a:tblPr>
              <a:tblGrid>
                <a:gridCol w="2931243"/>
                <a:gridCol w="1086908"/>
                <a:gridCol w="1417108"/>
                <a:gridCol w="1320800"/>
              </a:tblGrid>
              <a:tr h="469439">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Planned Targets</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Partially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Not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804">
                <a:tc>
                  <a:txBody>
                    <a:bodyPr/>
                    <a:lstStyle/>
                    <a:p>
                      <a:pPr algn="just">
                        <a:lnSpc>
                          <a:spcPts val="1285"/>
                        </a:lnSpc>
                        <a:spcAft>
                          <a:spcPts val="1000"/>
                        </a:spcAft>
                      </a:pPr>
                      <a:r>
                        <a:rPr lang="en-ZA" sz="1300" b="1" kern="1200" dirty="0" smtClean="0">
                          <a:solidFill>
                            <a:srgbClr val="000000"/>
                          </a:solidFill>
                          <a:effectLst/>
                          <a:latin typeface="Century Gothic" pitchFamily="34" charset="0"/>
                          <a:ea typeface="Times New Roman"/>
                          <a:cs typeface="Arial"/>
                        </a:rPr>
                        <a:t>Q4 APP Targets = 9 of 10</a:t>
                      </a:r>
                      <a:endParaRPr lang="en-ZA" sz="1300" dirty="0">
                        <a:effectLst/>
                        <a:latin typeface="Century Gothic" pitchFamily="34" charset="0"/>
                        <a:ea typeface="Times New Roman"/>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dirty="0" smtClean="0">
                          <a:latin typeface="Century Gothic" panose="020B0502020202020204" pitchFamily="34" charset="0"/>
                        </a:rPr>
                        <a:t>5</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300" dirty="0" smtClean="0">
                          <a:latin typeface="Century Gothic" panose="020B0502020202020204" pitchFamily="34" charset="0"/>
                        </a:rPr>
                        <a:t>3</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300" dirty="0" smtClean="0">
                          <a:latin typeface="Century Gothic" panose="020B0502020202020204" pitchFamily="34" charset="0"/>
                        </a:rPr>
                        <a:t>1</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88012">
                <a:tc>
                  <a:txBody>
                    <a:bodyPr/>
                    <a:lstStyle/>
                    <a:p>
                      <a:pPr marL="0" marR="0" lvl="0" indent="0" algn="just" defTabSz="914400" rtl="0" eaLnBrk="1" fontAlgn="auto" latinLnBrk="0" hangingPunct="1">
                        <a:lnSpc>
                          <a:spcPts val="1285"/>
                        </a:lnSpc>
                        <a:spcBef>
                          <a:spcPts val="0"/>
                        </a:spcBef>
                        <a:spcAft>
                          <a:spcPts val="1000"/>
                        </a:spcAft>
                        <a:buClrTx/>
                        <a:buSzTx/>
                        <a:buFontTx/>
                        <a:buNone/>
                        <a:tabLst/>
                        <a:defRPr/>
                      </a:pPr>
                      <a:r>
                        <a:rPr kumimoji="0" lang="en-ZA" sz="1300" b="1" i="0" u="none" strike="noStrike" kern="1200" cap="none" spc="0" normalizeH="0" baseline="0" noProof="0" dirty="0" smtClean="0">
                          <a:ln>
                            <a:noFill/>
                          </a:ln>
                          <a:solidFill>
                            <a:srgbClr val="000000"/>
                          </a:solidFill>
                          <a:effectLst/>
                          <a:uLnTx/>
                          <a:uFillTx/>
                          <a:latin typeface="Century Gothic" pitchFamily="34" charset="0"/>
                          <a:ea typeface="Times New Roman"/>
                          <a:cs typeface="Arial"/>
                        </a:rPr>
                        <a:t>APR APP Targets = 10</a:t>
                      </a:r>
                      <a:endParaRPr kumimoji="0" lang="en-ZA" sz="1300" b="0" i="0" u="none" strike="noStrike" kern="1200" cap="none" spc="0" normalizeH="0" baseline="0" noProof="0" dirty="0" smtClean="0">
                        <a:ln>
                          <a:noFill/>
                        </a:ln>
                        <a:solidFill>
                          <a:prstClr val="black"/>
                        </a:solidFill>
                        <a:effectLst/>
                        <a:uLnTx/>
                        <a:uFillTx/>
                        <a:latin typeface="Century Gothic" pitchFamily="34" charset="0"/>
                        <a:ea typeface="Times New Roman"/>
                        <a:cs typeface="+mn-cs"/>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dirty="0" smtClean="0">
                          <a:latin typeface="Century Gothic" panose="020B0502020202020204" pitchFamily="34" charset="0"/>
                        </a:rPr>
                        <a:t>5</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300" dirty="0" smtClean="0">
                          <a:latin typeface="Century Gothic" panose="020B0502020202020204" pitchFamily="34" charset="0"/>
                        </a:rPr>
                        <a:t>5</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300" dirty="0" smtClean="0">
                          <a:latin typeface="Century Gothic" panose="020B0502020202020204" pitchFamily="34" charset="0"/>
                        </a:rPr>
                        <a:t>0</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6" name="Footer Placeholder 1"/>
          <p:cNvSpPr>
            <a:spLocks noGrp="1"/>
          </p:cNvSpPr>
          <p:nvPr>
            <p:ph type="ftr" sz="quarter" idx="11"/>
          </p:nvPr>
        </p:nvSpPr>
        <p:spPr>
          <a:xfrm>
            <a:off x="3384550" y="6255259"/>
            <a:ext cx="3136900" cy="395552"/>
          </a:xfrm>
        </p:spPr>
        <p:txBody>
          <a:bodyPr/>
          <a:lstStyle/>
          <a:p>
            <a:endParaRPr lang="en-US" dirty="0"/>
          </a:p>
        </p:txBody>
      </p:sp>
      <p:sp>
        <p:nvSpPr>
          <p:cNvPr id="7" name="Content Placeholder 2"/>
          <p:cNvSpPr txBox="1">
            <a:spLocks/>
          </p:cNvSpPr>
          <p:nvPr/>
        </p:nvSpPr>
        <p:spPr>
          <a:xfrm>
            <a:off x="385233" y="3372928"/>
            <a:ext cx="9163881" cy="2354920"/>
          </a:xfrm>
          <a:prstGeom prst="rect">
            <a:avLst/>
          </a:prstGeom>
        </p:spPr>
        <p:txBody>
          <a:bodyPr vert="horz" lIns="99060" tIns="49530" rIns="99060" bIns="4953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650"/>
              </a:spcBef>
              <a:buNone/>
            </a:pPr>
            <a:r>
              <a:rPr lang="en-ZA" altLang="en-US" sz="2500" dirty="0">
                <a:latin typeface="Century Gothic" pitchFamily="34" charset="0"/>
              </a:rPr>
              <a:t>The </a:t>
            </a:r>
            <a:r>
              <a:rPr lang="en-ZA" altLang="en-US" sz="2500" b="1" u="sng" dirty="0">
                <a:latin typeface="Century Gothic" pitchFamily="34" charset="0"/>
              </a:rPr>
              <a:t>Administration programme</a:t>
            </a:r>
            <a:r>
              <a:rPr lang="en-ZA" altLang="en-US" sz="2500" dirty="0">
                <a:latin typeface="Century Gothic" pitchFamily="34" charset="0"/>
              </a:rPr>
              <a:t> </a:t>
            </a:r>
            <a:r>
              <a:rPr lang="en-ZA" altLang="en-US" sz="2500" dirty="0" smtClean="0">
                <a:latin typeface="Century Gothic" pitchFamily="34" charset="0"/>
              </a:rPr>
              <a:t>performed as follows:</a:t>
            </a:r>
          </a:p>
          <a:p>
            <a:pPr algn="just">
              <a:spcBef>
                <a:spcPts val="0"/>
              </a:spcBef>
              <a:buFont typeface="Wingdings" charset="2"/>
              <a:buChar char="q"/>
            </a:pPr>
            <a:r>
              <a:rPr lang="en-ZA" altLang="en-US" sz="2300" dirty="0" smtClean="0">
                <a:latin typeface="Century Gothic" pitchFamily="34" charset="0"/>
              </a:rPr>
              <a:t>achieved </a:t>
            </a:r>
            <a:r>
              <a:rPr lang="en-ZA" altLang="en-US" sz="2300" b="1" u="sng" dirty="0" smtClean="0">
                <a:solidFill>
                  <a:srgbClr val="FFC000"/>
                </a:solidFill>
                <a:latin typeface="Century Gothic" pitchFamily="34" charset="0"/>
              </a:rPr>
              <a:t>56%</a:t>
            </a:r>
            <a:r>
              <a:rPr lang="en-ZA" altLang="en-US" sz="2300" b="1" dirty="0" smtClean="0">
                <a:latin typeface="Century Gothic" pitchFamily="34" charset="0"/>
              </a:rPr>
              <a:t> </a:t>
            </a:r>
            <a:r>
              <a:rPr lang="en-ZA" altLang="en-US" sz="2300" dirty="0" smtClean="0">
                <a:latin typeface="Century Gothic" pitchFamily="34" charset="0"/>
              </a:rPr>
              <a:t>of Q4 targets, and</a:t>
            </a:r>
          </a:p>
          <a:p>
            <a:pPr algn="just">
              <a:spcBef>
                <a:spcPts val="0"/>
              </a:spcBef>
              <a:buFont typeface="Wingdings" charset="2"/>
              <a:buChar char="q"/>
            </a:pPr>
            <a:r>
              <a:rPr lang="en-ZA" altLang="en-US" sz="2300" dirty="0" smtClean="0">
                <a:latin typeface="Century Gothic" pitchFamily="34" charset="0"/>
              </a:rPr>
              <a:t>Achieved </a:t>
            </a:r>
            <a:r>
              <a:rPr lang="en-ZA" altLang="en-US" sz="2300" b="1" u="sng" dirty="0" smtClean="0">
                <a:solidFill>
                  <a:srgbClr val="FFC000"/>
                </a:solidFill>
                <a:latin typeface="Century Gothic" pitchFamily="34" charset="0"/>
              </a:rPr>
              <a:t>50%</a:t>
            </a:r>
            <a:r>
              <a:rPr lang="en-ZA" altLang="en-US" sz="2300" dirty="0" smtClean="0">
                <a:latin typeface="Century Gothic" pitchFamily="34" charset="0"/>
              </a:rPr>
              <a:t> of APR targets.</a:t>
            </a:r>
            <a:endParaRPr lang="en-ZA" altLang="en-US" sz="2300" dirty="0">
              <a:latin typeface="Century Gothic" pitchFamily="34" charset="0"/>
            </a:endParaRPr>
          </a:p>
          <a:p>
            <a:pPr marL="0" indent="0" algn="just">
              <a:spcBef>
                <a:spcPts val="1118"/>
              </a:spcBef>
              <a:buNone/>
            </a:pPr>
            <a:r>
              <a:rPr lang="en-ZA" altLang="en-US" sz="2500" dirty="0">
                <a:latin typeface="Century Gothic" pitchFamily="34" charset="0"/>
              </a:rPr>
              <a:t>The Programme </a:t>
            </a:r>
            <a:r>
              <a:rPr lang="en-ZA" altLang="en-US" sz="2500" b="1" u="sng" dirty="0" smtClean="0">
                <a:latin typeface="Century Gothic" pitchFamily="34" charset="0"/>
              </a:rPr>
              <a:t>missed</a:t>
            </a:r>
            <a:r>
              <a:rPr lang="en-ZA" altLang="en-US" sz="2500" dirty="0" smtClean="0">
                <a:latin typeface="Century Gothic" pitchFamily="34" charset="0"/>
              </a:rPr>
              <a:t> on the following </a:t>
            </a:r>
            <a:r>
              <a:rPr lang="en-ZA" altLang="en-US" sz="2500" b="1" u="sng" dirty="0" smtClean="0">
                <a:latin typeface="Century Gothic" pitchFamily="34" charset="0"/>
              </a:rPr>
              <a:t>annual targets</a:t>
            </a:r>
            <a:r>
              <a:rPr lang="en-ZA" altLang="en-US" sz="2500" dirty="0" smtClean="0">
                <a:latin typeface="Century Gothic" pitchFamily="34" charset="0"/>
              </a:rPr>
              <a:t>:</a:t>
            </a:r>
            <a:endParaRPr lang="en-ZA" altLang="en-US" sz="2500" dirty="0">
              <a:latin typeface="Century Gothic" pitchFamily="34" charset="0"/>
            </a:endParaRPr>
          </a:p>
          <a:p>
            <a:pPr marL="457200" indent="-457200" algn="just">
              <a:lnSpc>
                <a:spcPct val="110000"/>
              </a:lnSpc>
              <a:spcBef>
                <a:spcPts val="0"/>
              </a:spcBef>
              <a:buFont typeface="+mj-lt"/>
              <a:buAutoNum type="arabicPeriod"/>
            </a:pPr>
            <a:r>
              <a:rPr lang="en-ZA" altLang="en-US" sz="2383" dirty="0">
                <a:latin typeface="Century Gothic" pitchFamily="34" charset="0"/>
              </a:rPr>
              <a:t>Vacancies filled – </a:t>
            </a:r>
            <a:r>
              <a:rPr lang="en-ZA" altLang="en-US" sz="2383" dirty="0" smtClean="0">
                <a:latin typeface="Century Gothic" pitchFamily="34" charset="0"/>
              </a:rPr>
              <a:t>Partially-achieved,</a:t>
            </a:r>
            <a:endParaRPr lang="en-ZA" altLang="en-US" sz="2383" dirty="0">
              <a:latin typeface="Century Gothic" pitchFamily="34" charset="0"/>
            </a:endParaRPr>
          </a:p>
          <a:p>
            <a:pPr marL="457200" indent="-457200" algn="just">
              <a:spcBef>
                <a:spcPts val="0"/>
              </a:spcBef>
              <a:buFont typeface="+mj-lt"/>
              <a:buAutoNum type="arabicPeriod"/>
            </a:pPr>
            <a:r>
              <a:rPr lang="en-ZA" altLang="en-US" sz="2383" dirty="0">
                <a:latin typeface="Century Gothic" pitchFamily="34" charset="0"/>
              </a:rPr>
              <a:t>Disciplinary cases – </a:t>
            </a:r>
            <a:r>
              <a:rPr lang="en-ZA" altLang="en-US" sz="2383" dirty="0" smtClean="0">
                <a:latin typeface="Century Gothic" pitchFamily="34" charset="0"/>
              </a:rPr>
              <a:t>Partially-achieved,</a:t>
            </a:r>
            <a:endParaRPr lang="en-ZA" altLang="en-US" sz="2383" dirty="0">
              <a:latin typeface="Century Gothic" pitchFamily="34" charset="0"/>
            </a:endParaRPr>
          </a:p>
          <a:p>
            <a:pPr marL="457200" indent="-457200" algn="just">
              <a:spcBef>
                <a:spcPts val="0"/>
              </a:spcBef>
              <a:buFont typeface="+mj-lt"/>
              <a:buAutoNum type="arabicPeriod"/>
            </a:pPr>
            <a:r>
              <a:rPr lang="en-ZA" altLang="en-US" sz="2383" dirty="0" smtClean="0">
                <a:latin typeface="Century Gothic" pitchFamily="34" charset="0"/>
              </a:rPr>
              <a:t>Clean audit opinion </a:t>
            </a:r>
            <a:r>
              <a:rPr lang="en-ZA" altLang="en-US" sz="2383" dirty="0">
                <a:latin typeface="Century Gothic" pitchFamily="34" charset="0"/>
              </a:rPr>
              <a:t>– </a:t>
            </a:r>
            <a:r>
              <a:rPr lang="en-ZA" altLang="en-US" sz="2383" dirty="0" smtClean="0">
                <a:latin typeface="Century Gothic" pitchFamily="34" charset="0"/>
              </a:rPr>
              <a:t>Partially-achieved,</a:t>
            </a:r>
            <a:endParaRPr lang="en-ZA" altLang="en-US" sz="2383" dirty="0">
              <a:latin typeface="Century Gothic" pitchFamily="34" charset="0"/>
            </a:endParaRPr>
          </a:p>
          <a:p>
            <a:pPr marL="457200" indent="-457200" algn="just">
              <a:spcBef>
                <a:spcPts val="0"/>
              </a:spcBef>
              <a:buFont typeface="+mj-lt"/>
              <a:buAutoNum type="arabicPeriod"/>
            </a:pPr>
            <a:r>
              <a:rPr lang="en-ZA" altLang="en-US" sz="2383" dirty="0" smtClean="0">
                <a:latin typeface="Century Gothic" pitchFamily="34" charset="0"/>
              </a:rPr>
              <a:t>100% external audit findings resolved </a:t>
            </a:r>
            <a:r>
              <a:rPr lang="en-ZA" altLang="en-US" sz="2383" dirty="0">
                <a:latin typeface="Century Gothic" pitchFamily="34" charset="0"/>
              </a:rPr>
              <a:t>– </a:t>
            </a:r>
            <a:r>
              <a:rPr lang="en-ZA" altLang="en-US" sz="2383" dirty="0" smtClean="0">
                <a:latin typeface="Century Gothic" pitchFamily="34" charset="0"/>
              </a:rPr>
              <a:t>Partially-achieved,</a:t>
            </a:r>
          </a:p>
          <a:p>
            <a:pPr marL="457200" indent="-457200" algn="just">
              <a:spcBef>
                <a:spcPts val="0"/>
              </a:spcBef>
              <a:buFont typeface="+mj-lt"/>
              <a:buAutoNum type="arabicPeriod"/>
            </a:pPr>
            <a:r>
              <a:rPr lang="en-ZA" altLang="en-US" sz="2383" dirty="0" smtClean="0">
                <a:latin typeface="Century Gothic" pitchFamily="34" charset="0"/>
              </a:rPr>
              <a:t>Financing model approved – Partially-achieved.</a:t>
            </a:r>
            <a:endParaRPr lang="en-ZA" altLang="en-US" sz="2383" dirty="0">
              <a:latin typeface="Century Gothic" pitchFamily="34" charset="0"/>
            </a:endParaRPr>
          </a:p>
        </p:txBody>
      </p:sp>
    </p:spTree>
    <p:extLst>
      <p:ext uri="{BB962C8B-B14F-4D97-AF65-F5344CB8AC3E}">
        <p14:creationId xmlns:p14="http://schemas.microsoft.com/office/powerpoint/2010/main" xmlns="" val="1561183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51342" y="192056"/>
            <a:ext cx="9644592" cy="3645958"/>
          </a:xfrm>
        </p:spPr>
        <p:txBody>
          <a:bodyPr>
            <a:noAutofit/>
          </a:bodyPr>
          <a:lstStyle/>
          <a:p>
            <a:pPr marL="0" indent="0" algn="ctr">
              <a:spcBef>
                <a:spcPts val="0"/>
              </a:spcBef>
              <a:buNone/>
            </a:pPr>
            <a:r>
              <a:rPr lang="en-US" sz="5200" b="1" dirty="0">
                <a:latin typeface="Century Gothic" panose="020B0502020202020204" pitchFamily="34" charset="0"/>
              </a:rPr>
              <a:t>PERFORMANCE DESCRIPTION PER PROGRAMME</a:t>
            </a:r>
          </a:p>
          <a:p>
            <a:pPr marL="0" indent="0" algn="ctr">
              <a:spcBef>
                <a:spcPts val="5200"/>
              </a:spcBef>
              <a:buNone/>
            </a:pPr>
            <a:r>
              <a:rPr lang="en-US" sz="3900" b="1" dirty="0">
                <a:latin typeface="Century Gothic" panose="020B0502020202020204" pitchFamily="34" charset="0"/>
              </a:rPr>
              <a:t>PROGRAMME 2: GEOSPATIAL AND CADASTRAL SERVICES</a:t>
            </a:r>
          </a:p>
        </p:txBody>
      </p:sp>
      <p:sp>
        <p:nvSpPr>
          <p:cNvPr id="3" name="Content Placeholder 2"/>
          <p:cNvSpPr txBox="1">
            <a:spLocks/>
          </p:cNvSpPr>
          <p:nvPr/>
        </p:nvSpPr>
        <p:spPr>
          <a:xfrm>
            <a:off x="140892" y="3838013"/>
            <a:ext cx="9644592" cy="1860491"/>
          </a:xfrm>
          <a:prstGeom prst="rect">
            <a:avLst/>
          </a:prstGeom>
        </p:spPr>
        <p:txBody>
          <a:bodyPr vert="horz" lIns="99060" tIns="49530" rIns="99060" bIns="4953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3033" b="1" dirty="0">
                <a:latin typeface="Century Gothic" panose="020B0502020202020204" pitchFamily="34" charset="0"/>
              </a:rPr>
              <a:t>PROGRAMME PURPOSE</a:t>
            </a:r>
          </a:p>
          <a:p>
            <a:pPr marL="0" indent="0" algn="ctr">
              <a:spcBef>
                <a:spcPts val="1300"/>
              </a:spcBef>
              <a:buNone/>
            </a:pPr>
            <a:r>
              <a:rPr lang="en-US" sz="2600" b="1" dirty="0">
                <a:latin typeface="Century Gothic" panose="020B0502020202020204" pitchFamily="34" charset="0"/>
              </a:rPr>
              <a:t>Provide geospatial information, cadastral surveys, deeds registration and spatial planning, as well as technical services in support of sustainable land development.</a:t>
            </a:r>
          </a:p>
        </p:txBody>
      </p:sp>
      <p:sp>
        <p:nvSpPr>
          <p:cNvPr id="4" name="Footer Placeholder 1"/>
          <p:cNvSpPr>
            <a:spLocks noGrp="1"/>
          </p:cNvSpPr>
          <p:nvPr>
            <p:ph type="ftr" sz="quarter" idx="11"/>
          </p:nvPr>
        </p:nvSpPr>
        <p:spPr>
          <a:xfrm>
            <a:off x="3384550" y="6298389"/>
            <a:ext cx="3136900" cy="395552"/>
          </a:xfrm>
        </p:spPr>
        <p:txBody>
          <a:bodyPr/>
          <a:lstStyle/>
          <a:p>
            <a:endParaRPr lang="en-US" dirty="0"/>
          </a:p>
        </p:txBody>
      </p:sp>
    </p:spTree>
    <p:extLst>
      <p:ext uri="{BB962C8B-B14F-4D97-AF65-F5344CB8AC3E}">
        <p14:creationId xmlns:p14="http://schemas.microsoft.com/office/powerpoint/2010/main" xmlns="" val="1393673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631" y="152277"/>
            <a:ext cx="9585914" cy="492443"/>
          </a:xfrm>
          <a:prstGeom prst="rect">
            <a:avLst/>
          </a:prstGeom>
          <a:noFill/>
        </p:spPr>
        <p:txBody>
          <a:bodyPr wrap="square" rtlCol="0">
            <a:spAutoFit/>
          </a:bodyPr>
          <a:lstStyle/>
          <a:p>
            <a:r>
              <a:rPr lang="en-ZA" sz="2600" b="1">
                <a:latin typeface="Century Gothic" panose="020B0502020202020204" pitchFamily="34" charset="0"/>
              </a:rPr>
              <a:t>PROGRAMME 2: GEOSPATIAL AND CADASTRAL SERVICES</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529550993"/>
              </p:ext>
            </p:extLst>
          </p:nvPr>
        </p:nvGraphicFramePr>
        <p:xfrm>
          <a:off x="82807" y="651087"/>
          <a:ext cx="9795698" cy="4623868"/>
        </p:xfrm>
        <a:graphic>
          <a:graphicData uri="http://schemas.openxmlformats.org/drawingml/2006/table">
            <a:tbl>
              <a:tblPr>
                <a:tableStyleId>{5C22544A-7EE6-4342-B048-85BDC9FD1C3A}</a:tableStyleId>
              </a:tblPr>
              <a:tblGrid>
                <a:gridCol w="661133"/>
                <a:gridCol w="500418"/>
                <a:gridCol w="539924"/>
                <a:gridCol w="526754"/>
                <a:gridCol w="697950"/>
                <a:gridCol w="671612"/>
                <a:gridCol w="658443"/>
                <a:gridCol w="632105"/>
                <a:gridCol w="464454"/>
                <a:gridCol w="736600"/>
                <a:gridCol w="699359"/>
                <a:gridCol w="766954"/>
                <a:gridCol w="766954"/>
                <a:gridCol w="718259"/>
                <a:gridCol w="754779"/>
              </a:tblGrid>
              <a:tr h="34095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103708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Century Gothic" charset="0"/>
                          <a:cs typeface="Century Gothic" charset="0"/>
                        </a:rPr>
                        <a:t>National Spatial Development Framework (NSDF) developed</a:t>
                      </a:r>
                    </a:p>
                  </a:txBody>
                  <a:tcPr marL="10319" marR="10319" marT="10319" marB="0">
                    <a:solidFill>
                      <a:srgbClr val="E4EEF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Century Gothic" charset="0"/>
                          <a:cs typeface="Century Gothic" charset="0"/>
                        </a:rPr>
                        <a:t>NSDF discussion document on thematic areas and consultation</a:t>
                      </a:r>
                    </a:p>
                  </a:txBody>
                  <a:tcPr marL="10319" marR="10319" marT="10319" marB="0">
                    <a:solidFill>
                      <a:srgbClr val="E4EEF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Century Gothic" charset="0"/>
                          <a:cs typeface="Century Gothic" charset="0"/>
                        </a:rPr>
                        <a:t>Preliminary report on thematic areas 	</a:t>
                      </a:r>
                    </a:p>
                  </a:txBody>
                  <a:tcPr marL="10319" marR="10319" marT="10319" marB="0">
                    <a:solidFill>
                      <a:srgbClr val="E4EEFB"/>
                    </a:solidFill>
                  </a:tcPr>
                </a:tc>
                <a:tc>
                  <a:txBody>
                    <a:bodyPr/>
                    <a:lstStyle/>
                    <a:p>
                      <a:pPr algn="l" fontAlgn="b"/>
                      <a:r>
                        <a:rPr lang="en-ZA" sz="900" b="1" u="none" strike="noStrike" dirty="0">
                          <a:effectLst/>
                          <a:latin typeface="Century Gothic" panose="020B0502020202020204" pitchFamily="34" charset="0"/>
                          <a:ea typeface="Century Gothic" charset="0"/>
                          <a:cs typeface="Century Gothic" charset="0"/>
                        </a:rPr>
                        <a:t>A</a:t>
                      </a:r>
                      <a:r>
                        <a:rPr lang="en-ZA" sz="900" b="1" u="none" strike="noStrike" dirty="0" smtClean="0">
                          <a:effectLst/>
                          <a:latin typeface="Century Gothic" panose="020B0502020202020204" pitchFamily="34" charset="0"/>
                          <a:ea typeface="Century Gothic" charset="0"/>
                          <a:cs typeface="Century Gothic" charset="0"/>
                        </a:rPr>
                        <a:t>chieved</a:t>
                      </a:r>
                    </a:p>
                    <a:p>
                      <a:pPr algn="l" fontAlgn="b"/>
                      <a:r>
                        <a:rPr lang="en-ZA" sz="900" b="0" i="0" u="none" strike="noStrike" dirty="0" smtClean="0">
                          <a:solidFill>
                            <a:srgbClr val="000000"/>
                          </a:solidFill>
                          <a:effectLst/>
                          <a:latin typeface="Century Gothic" panose="020B0502020202020204" pitchFamily="34" charset="0"/>
                          <a:ea typeface="Century Gothic" charset="0"/>
                          <a:cs typeface="Century Gothic" charset="0"/>
                        </a:rPr>
                        <a:t>The preliminary report on thematic areas is available</a:t>
                      </a:r>
                      <a:endParaRPr lang="en-ZA" sz="900" b="1" i="0" u="none" strike="noStrike" dirty="0">
                        <a:solidFill>
                          <a:srgbClr val="000000"/>
                        </a:solidFill>
                        <a:effectLst/>
                        <a:latin typeface="Century Gothic" panose="020B0502020202020204" pitchFamily="34" charset="0"/>
                        <a:ea typeface="Century Gothic" charset="0"/>
                        <a:cs typeface="Century Gothic" charset="0"/>
                      </a:endParaRPr>
                    </a:p>
                  </a:txBody>
                  <a:tcPr marL="10319" marR="10319" marT="10319" marB="0">
                    <a:solidFill>
                      <a:srgbClr val="00C45A"/>
                    </a:solidFill>
                  </a:tcPr>
                </a:tc>
                <a:tc>
                  <a:txBody>
                    <a:bodyPr/>
                    <a:lstStyle/>
                    <a:p>
                      <a:pPr algn="l" fontAlgn="b"/>
                      <a:r>
                        <a:rPr lang="en-ZA" sz="900" b="0" i="0" u="none" strike="noStrike" dirty="0" smtClean="0">
                          <a:solidFill>
                            <a:srgbClr val="000000"/>
                          </a:solidFill>
                          <a:effectLst/>
                          <a:latin typeface="Century Gothic" panose="020B0502020202020204" pitchFamily="34" charset="0"/>
                          <a:ea typeface="Century Gothic" charset="0"/>
                          <a:cs typeface="Century Gothic" charset="0"/>
                        </a:rPr>
                        <a:t>Draft discussion document</a:t>
                      </a:r>
                      <a:endParaRPr lang="en-ZA" sz="900" b="0" i="0" u="none" strike="noStrike" dirty="0">
                        <a:solidFill>
                          <a:srgbClr val="000000"/>
                        </a:solidFill>
                        <a:effectLst/>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ZA" sz="900" b="1" i="0" u="none" strike="noStrike" kern="1200" cap="none" spc="0" normalizeH="0" baseline="0" noProof="0" dirty="0" smtClean="0">
                          <a:ln>
                            <a:noFill/>
                          </a:ln>
                          <a:solidFill>
                            <a:prstClr val="black"/>
                          </a:solidFill>
                          <a:effectLst/>
                          <a:uLnTx/>
                          <a:uFillTx/>
                          <a:latin typeface="Century Gothic" panose="020B0502020202020204" pitchFamily="34" charset="0"/>
                          <a:ea typeface="Century Gothic" charset="0"/>
                          <a:cs typeface="Century Gothic" charset="0"/>
                        </a:rPr>
                        <a:t>Not Achieved</a:t>
                      </a:r>
                    </a:p>
                  </a:txBody>
                  <a:tcPr marL="10319" marR="10319" marT="10319" marB="0">
                    <a:solidFill>
                      <a:srgbClr val="FF0000"/>
                    </a:solidFill>
                  </a:tcPr>
                </a:tc>
                <a:tc>
                  <a:txBody>
                    <a:bodyPr/>
                    <a:lstStyle/>
                    <a:p>
                      <a:r>
                        <a:rPr lang="en-US" sz="900" dirty="0" smtClean="0">
                          <a:latin typeface="Century Gothic" panose="020B0502020202020204" pitchFamily="34" charset="0"/>
                          <a:ea typeface="Century Gothic" charset="0"/>
                          <a:cs typeface="Century Gothic" charset="0"/>
                        </a:rPr>
                        <a:t>Consultation</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r>
                        <a:rPr lang="en-US" sz="900" b="1" dirty="0" smtClean="0">
                          <a:latin typeface="Century Gothic" panose="020B0502020202020204" pitchFamily="34" charset="0"/>
                          <a:ea typeface="Century Gothic" charset="0"/>
                          <a:cs typeface="Century Gothic" charset="0"/>
                        </a:rPr>
                        <a:t>Achieved</a:t>
                      </a:r>
                    </a:p>
                    <a:p>
                      <a:r>
                        <a:rPr lang="en-US" sz="900" dirty="0" smtClean="0">
                          <a:latin typeface="Century Gothic" panose="020B0502020202020204" pitchFamily="34" charset="0"/>
                          <a:ea typeface="Century Gothic" charset="0"/>
                          <a:cs typeface="Century Gothic" charset="0"/>
                        </a:rPr>
                        <a:t>NSDF Consultation conducted.</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00C45A"/>
                    </a:solidFill>
                  </a:tcPr>
                </a:tc>
                <a:tc>
                  <a:txBody>
                    <a:bodyPr/>
                    <a:lstStyle/>
                    <a:p>
                      <a:pPr algn="l"/>
                      <a:r>
                        <a:rPr lang="en-US" sz="900" dirty="0" smtClean="0">
                          <a:latin typeface="Century Gothic" charset="0"/>
                          <a:ea typeface="Century Gothic" charset="0"/>
                          <a:cs typeface="Century Gothic" charset="0"/>
                        </a:rPr>
                        <a:t>NSDF discussion</a:t>
                      </a:r>
                    </a:p>
                    <a:p>
                      <a:pPr algn="l"/>
                      <a:r>
                        <a:rPr lang="en-US" sz="900" dirty="0" smtClean="0">
                          <a:latin typeface="Century Gothic" charset="0"/>
                          <a:ea typeface="Century Gothic" charset="0"/>
                          <a:cs typeface="Century Gothic" charset="0"/>
                        </a:rPr>
                        <a:t>document on</a:t>
                      </a:r>
                    </a:p>
                    <a:p>
                      <a:pPr algn="l"/>
                      <a:r>
                        <a:rPr lang="en-US" sz="900" dirty="0" smtClean="0">
                          <a:latin typeface="Century Gothic" charset="0"/>
                          <a:ea typeface="Century Gothic" charset="0"/>
                          <a:cs typeface="Century Gothic" charset="0"/>
                        </a:rPr>
                        <a:t>thematic areas</a:t>
                      </a: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Achieved:</a:t>
                      </a:r>
                    </a:p>
                    <a:p>
                      <a:pPr algn="ctr"/>
                      <a:r>
                        <a:rPr lang="en-US" sz="900" b="0" dirty="0" smtClean="0">
                          <a:latin typeface="Century Gothic" charset="0"/>
                          <a:ea typeface="Century Gothic" charset="0"/>
                          <a:cs typeface="Century Gothic" charset="0"/>
                        </a:rPr>
                        <a:t>NSDF discussion document on thematic areas and consultation. </a:t>
                      </a:r>
                      <a:endParaRPr lang="en-US" sz="900" b="0"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ctr"/>
                      <a:r>
                        <a:rPr lang="en-US" sz="900" b="1" dirty="0" smtClean="0">
                          <a:latin typeface="Century Gothic" charset="0"/>
                          <a:ea typeface="Century Gothic" charset="0"/>
                          <a:cs typeface="Century Gothic" charset="0"/>
                        </a:rPr>
                        <a:t>Achieved:</a:t>
                      </a:r>
                    </a:p>
                    <a:p>
                      <a:pPr algn="ctr"/>
                      <a:r>
                        <a:rPr lang="en-US" sz="900" b="0" dirty="0" smtClean="0">
                          <a:latin typeface="Century Gothic" charset="0"/>
                          <a:ea typeface="Century Gothic" charset="0"/>
                          <a:cs typeface="Century Gothic" charset="0"/>
                        </a:rPr>
                        <a:t>NSDF discussion document on thematic areas. </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00C45A"/>
                    </a:solidFill>
                  </a:tcPr>
                </a:tc>
              </a:tr>
              <a:tr h="1037081">
                <a:tc rowSpan="2">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dirty="0" smtClean="0">
                          <a:effectLst/>
                          <a:latin typeface="Century Gothic" pitchFamily="34" charset="0"/>
                          <a:ea typeface="Calibri"/>
                          <a:cs typeface="Calibri"/>
                        </a:rPr>
                        <a:t>% of municipalities supported to implement the Spatial Planning and Land Use Management Act (SPLUMA)</a:t>
                      </a:r>
                    </a:p>
                  </a:txBody>
                  <a:tcPr marL="10319" marR="10319" marT="10319" marB="0" anchor="ctr">
                    <a:solidFill>
                      <a:srgbClr val="E4EEF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tx1"/>
                          </a:solidFill>
                          <a:latin typeface="Century Gothic" panose="020B0502020202020204" pitchFamily="34" charset="0"/>
                          <a:ea typeface="+mn-ea"/>
                          <a:cs typeface="+mn-cs"/>
                        </a:rPr>
                        <a:t>164</a:t>
                      </a:r>
                    </a:p>
                  </a:txBody>
                  <a:tcPr marL="10319" marR="10319" marT="10319" marB="0">
                    <a:solidFill>
                      <a:srgbClr val="E4EEFB"/>
                    </a:solidFill>
                  </a:tcPr>
                </a:tc>
                <a:tc>
                  <a:txBody>
                    <a:bodyPr/>
                    <a:lstStyle/>
                    <a:p>
                      <a:r>
                        <a:rPr lang="en-ZA" sz="900" b="0" i="0" u="none" strike="noStrike" kern="1200" baseline="0" dirty="0" smtClean="0">
                          <a:solidFill>
                            <a:schemeClr val="tx1"/>
                          </a:solidFill>
                          <a:latin typeface="Century Gothic" panose="020B0502020202020204" pitchFamily="34" charset="0"/>
                          <a:ea typeface="+mn-ea"/>
                          <a:cs typeface="+mn-cs"/>
                        </a:rPr>
                        <a:t>Compliance Assessment undertaken and report compiled.</a:t>
                      </a:r>
                    </a:p>
                  </a:txBody>
                  <a:tcPr marL="10319" marR="10319" marT="10319" marB="0">
                    <a:solidFill>
                      <a:srgbClr val="E4EEFB"/>
                    </a:solidFill>
                  </a:tcPr>
                </a:tc>
                <a:tc>
                  <a:txBody>
                    <a:bodyPr/>
                    <a:lstStyle/>
                    <a:p>
                      <a:pPr algn="l" fontAlgn="b"/>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Not</a:t>
                      </a:r>
                      <a:r>
                        <a:rPr lang="en-ZA" sz="900" b="1" u="none" strike="noStrike" baseline="0" dirty="0" smtClean="0">
                          <a:effectLst/>
                          <a:latin typeface="Century Gothic" panose="020B0502020202020204" pitchFamily="34" charset="0"/>
                        </a:rPr>
                        <a:t> achieved: </a:t>
                      </a:r>
                      <a:r>
                        <a:rPr lang="en-ZA" sz="900" b="0" u="none" strike="noStrike" baseline="0" dirty="0" smtClean="0">
                          <a:effectLst/>
                          <a:latin typeface="Century Gothic" panose="020B0502020202020204" pitchFamily="34" charset="0"/>
                        </a:rPr>
                        <a:t>Compliance assessments were undertaken for</a:t>
                      </a:r>
                      <a:r>
                        <a:rPr lang="en-ZA" sz="900" b="1" u="none" strike="noStrike" baseline="0" dirty="0" smtClean="0">
                          <a:effectLst/>
                          <a:latin typeface="Century Gothic" panose="020B0502020202020204" pitchFamily="34" charset="0"/>
                        </a:rPr>
                        <a:t> 37 </a:t>
                      </a:r>
                      <a:r>
                        <a:rPr lang="en-ZA" sz="900" b="0" u="none" strike="noStrike" baseline="0" dirty="0" smtClean="0">
                          <a:effectLst/>
                          <a:latin typeface="Century Gothic" panose="020B0502020202020204" pitchFamily="34" charset="0"/>
                        </a:rPr>
                        <a:t>out of </a:t>
                      </a:r>
                      <a:r>
                        <a:rPr lang="en-ZA" sz="900" b="1" u="none" strike="noStrike" baseline="0" dirty="0" smtClean="0">
                          <a:effectLst/>
                          <a:latin typeface="Century Gothic" panose="020B0502020202020204" pitchFamily="34" charset="0"/>
                        </a:rPr>
                        <a:t>164</a:t>
                      </a:r>
                      <a:r>
                        <a:rPr lang="en-ZA" sz="900" b="0" u="none" strike="noStrike" baseline="0" dirty="0" smtClean="0">
                          <a:effectLst/>
                          <a:latin typeface="Century Gothic" panose="020B0502020202020204" pitchFamily="34" charset="0"/>
                        </a:rPr>
                        <a:t> </a:t>
                      </a:r>
                      <a:r>
                        <a:rPr lang="en-ZA" sz="900" b="1" u="none" strike="noStrike" baseline="0" dirty="0" smtClean="0">
                          <a:effectLst/>
                          <a:latin typeface="Century Gothic" panose="020B0502020202020204" pitchFamily="34" charset="0"/>
                        </a:rPr>
                        <a:t>Municipalities.</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l" fontAlgn="b"/>
                      <a:r>
                        <a:rPr lang="en-ZA" sz="900" b="0" i="0" u="none" strike="noStrike" dirty="0" smtClean="0">
                          <a:solidFill>
                            <a:srgbClr val="000000"/>
                          </a:solidFill>
                          <a:effectLst/>
                          <a:latin typeface="Century Gothic" panose="020B0502020202020204" pitchFamily="34" charset="0"/>
                        </a:rPr>
                        <a:t>Issue</a:t>
                      </a:r>
                      <a:r>
                        <a:rPr lang="en-ZA" sz="900" b="0" i="0" u="none" strike="noStrike" baseline="0" dirty="0" smtClean="0">
                          <a:solidFill>
                            <a:srgbClr val="000000"/>
                          </a:solidFill>
                          <a:effectLst/>
                          <a:latin typeface="Century Gothic" panose="020B0502020202020204" pitchFamily="34" charset="0"/>
                        </a:rPr>
                        <a:t> Compliance notices and Action Plan for remedial measures</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charset="0"/>
                          <a:ea typeface="Century Gothic" charset="0"/>
                          <a:cs typeface="Century Gothic" charset="0"/>
                        </a:rPr>
                        <a:t>Partially Achieved:</a:t>
                      </a:r>
                      <a:r>
                        <a:rPr kumimoji="0" lang="en-ZA" sz="900" b="0" i="0" u="none" strike="noStrike" kern="1200" cap="none" spc="0" normalizeH="0" baseline="0" noProof="0" dirty="0" smtClean="0">
                          <a:ln>
                            <a:noFill/>
                          </a:ln>
                          <a:solidFill>
                            <a:prstClr val="black"/>
                          </a:solidFill>
                          <a:effectLst/>
                          <a:uLnTx/>
                          <a:uFillTx/>
                          <a:latin typeface="Century Gothic" charset="0"/>
                          <a:ea typeface="Century Gothic" charset="0"/>
                          <a:cs typeface="Century Gothic" charset="0"/>
                        </a:rPr>
                        <a:t> Detailed Action Plans and Compliance Notices were issued to </a:t>
                      </a:r>
                      <a:r>
                        <a:rPr kumimoji="0" lang="en-ZA" sz="900" b="1" i="0" u="sng" strike="noStrike" kern="1200" cap="none" spc="0" normalizeH="0" baseline="0" noProof="0" dirty="0" smtClean="0">
                          <a:ln>
                            <a:noFill/>
                          </a:ln>
                          <a:solidFill>
                            <a:prstClr val="black"/>
                          </a:solidFill>
                          <a:effectLst/>
                          <a:uLnTx/>
                          <a:uFillTx/>
                          <a:latin typeface="Century Gothic" charset="0"/>
                          <a:ea typeface="Century Gothic" charset="0"/>
                          <a:cs typeface="Century Gothic" charset="0"/>
                        </a:rPr>
                        <a:t>137</a:t>
                      </a:r>
                      <a:r>
                        <a:rPr kumimoji="0" lang="en-ZA" sz="900" b="0" i="0" u="none" strike="noStrike" kern="1200" cap="none" spc="0" normalizeH="0" baseline="0" noProof="0" dirty="0" smtClean="0">
                          <a:ln>
                            <a:noFill/>
                          </a:ln>
                          <a:solidFill>
                            <a:prstClr val="black"/>
                          </a:solidFill>
                          <a:effectLst/>
                          <a:uLnTx/>
                          <a:uFillTx/>
                          <a:latin typeface="Century Gothic" charset="0"/>
                          <a:ea typeface="Century Gothic" charset="0"/>
                          <a:cs typeface="Century Gothic" charset="0"/>
                        </a:rPr>
                        <a:t> out of </a:t>
                      </a:r>
                      <a:r>
                        <a:rPr kumimoji="0" lang="en-ZA" sz="900" b="1" i="0" u="none" strike="noStrike" kern="1200" cap="none" spc="0" normalizeH="0" baseline="0" noProof="0" dirty="0" smtClean="0">
                          <a:ln>
                            <a:noFill/>
                          </a:ln>
                          <a:solidFill>
                            <a:prstClr val="black"/>
                          </a:solidFill>
                          <a:effectLst/>
                          <a:uLnTx/>
                          <a:uFillTx/>
                          <a:latin typeface="Century Gothic" charset="0"/>
                          <a:ea typeface="Century Gothic" charset="0"/>
                          <a:cs typeface="Century Gothic" charset="0"/>
                        </a:rPr>
                        <a:t>164 Municipalities</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AD711"/>
                    </a:solidFill>
                  </a:tcPr>
                </a:tc>
                <a:tc>
                  <a:txBody>
                    <a:bodyPr/>
                    <a:lstStyle/>
                    <a:p>
                      <a:r>
                        <a:rPr lang="en-US" sz="900" dirty="0" smtClean="0">
                          <a:latin typeface="Century Gothic" charset="0"/>
                          <a:ea typeface="Century Gothic" charset="0"/>
                          <a:cs typeface="Century Gothic" charset="0"/>
                        </a:rPr>
                        <a:t>Engage 164 Municipalities on Action Plans</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b="1" kern="1200" dirty="0" smtClean="0">
                          <a:solidFill>
                            <a:schemeClr val="dk1"/>
                          </a:solidFill>
                          <a:effectLst/>
                          <a:latin typeface="Century Gothic" panose="020B0502020202020204" pitchFamily="34" charset="0"/>
                          <a:ea typeface="+mn-ea"/>
                          <a:cs typeface="+mn-cs"/>
                        </a:rPr>
                        <a:t>Partially</a:t>
                      </a:r>
                      <a:r>
                        <a:rPr lang="en-US" sz="900" b="1" kern="1200" baseline="0" dirty="0" smtClean="0">
                          <a:solidFill>
                            <a:schemeClr val="dk1"/>
                          </a:solidFill>
                          <a:effectLst/>
                          <a:latin typeface="Century Gothic" panose="020B0502020202020204" pitchFamily="34" charset="0"/>
                          <a:ea typeface="+mn-ea"/>
                          <a:cs typeface="+mn-cs"/>
                        </a:rPr>
                        <a:t> </a:t>
                      </a:r>
                      <a:r>
                        <a:rPr lang="en-US" sz="900" b="1" kern="1200" dirty="0" smtClean="0">
                          <a:solidFill>
                            <a:schemeClr val="dk1"/>
                          </a:solidFill>
                          <a:effectLst/>
                          <a:latin typeface="Century Gothic" panose="020B0502020202020204" pitchFamily="34" charset="0"/>
                          <a:ea typeface="+mn-ea"/>
                          <a:cs typeface="+mn-cs"/>
                        </a:rPr>
                        <a:t>Achieved: 144 </a:t>
                      </a:r>
                      <a:r>
                        <a:rPr lang="en-US" sz="900" b="0" kern="1200" dirty="0" smtClean="0">
                          <a:solidFill>
                            <a:schemeClr val="dk1"/>
                          </a:solidFill>
                          <a:effectLst/>
                          <a:latin typeface="Century Gothic" panose="020B0502020202020204" pitchFamily="34" charset="0"/>
                          <a:ea typeface="+mn-ea"/>
                          <a:cs typeface="+mn-cs"/>
                        </a:rPr>
                        <a:t>Municipalities were engaged on SDFs action plans. </a:t>
                      </a:r>
                      <a:endParaRPr lang="en-US" sz="900" b="0" dirty="0">
                        <a:latin typeface="Century Gothic" panose="020B0502020202020204" pitchFamily="34" charset="0"/>
                        <a:ea typeface="Century Gothic" charset="0"/>
                        <a:cs typeface="Century Gothic" charset="0"/>
                      </a:endParaRPr>
                    </a:p>
                  </a:txBody>
                  <a:tcPr marL="10319" marR="10319" marT="10319" marB="0">
                    <a:solidFill>
                      <a:srgbClr val="FAD711"/>
                    </a:solidFill>
                  </a:tcPr>
                </a:tc>
                <a:tc>
                  <a:txBody>
                    <a:bodyPr/>
                    <a:lstStyle/>
                    <a:p>
                      <a:pPr algn="ctr"/>
                      <a:r>
                        <a:rPr lang="en-US" sz="900" baseline="0" dirty="0" smtClean="0">
                          <a:latin typeface="Century Gothic" charset="0"/>
                          <a:ea typeface="Century Gothic" charset="0"/>
                          <a:cs typeface="Century Gothic" charset="0"/>
                        </a:rPr>
                        <a:t>(70%)</a:t>
                      </a:r>
                    </a:p>
                    <a:p>
                      <a:pPr algn="ctr"/>
                      <a:r>
                        <a:rPr lang="en-US" sz="900" baseline="0" dirty="0" smtClean="0">
                          <a:latin typeface="Century Gothic" charset="0"/>
                          <a:ea typeface="Century Gothic" charset="0"/>
                          <a:cs typeface="Century Gothic" charset="0"/>
                        </a:rPr>
                        <a:t>SDFs (</a:t>
                      </a:r>
                      <a:r>
                        <a:rPr lang="en-US" sz="900" dirty="0" smtClean="0">
                          <a:latin typeface="Century Gothic" charset="0"/>
                          <a:ea typeface="Century Gothic" charset="0"/>
                          <a:cs typeface="Century Gothic" charset="0"/>
                        </a:rPr>
                        <a:t>164)</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Achieved</a:t>
                      </a:r>
                      <a:r>
                        <a:rPr lang="en-US" sz="900" b="0" dirty="0" smtClean="0">
                          <a:latin typeface="Century Gothic" charset="0"/>
                          <a:ea typeface="Century Gothic" charset="0"/>
                          <a:cs typeface="Century Gothic" charset="0"/>
                        </a:rPr>
                        <a:t> – (70)%) (164 LMs were supported):</a:t>
                      </a:r>
                      <a:endParaRPr lang="en-US" sz="900" b="0"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r>
                        <a:rPr lang="en-US" sz="900" b="1" dirty="0" smtClean="0">
                          <a:latin typeface="Century Gothic" charset="0"/>
                          <a:ea typeface="Century Gothic" charset="0"/>
                          <a:cs typeface="Century Gothic" charset="0"/>
                        </a:rPr>
                        <a:t>Achieved </a:t>
                      </a:r>
                      <a:r>
                        <a:rPr lang="en-US" sz="900" b="0" dirty="0" smtClean="0">
                          <a:latin typeface="Century Gothic" charset="0"/>
                          <a:ea typeface="Century Gothic" charset="0"/>
                          <a:cs typeface="Century Gothic" charset="0"/>
                        </a:rPr>
                        <a:t>– National</a:t>
                      </a:r>
                      <a:r>
                        <a:rPr lang="en-US" sz="900" b="0" baseline="0" dirty="0" smtClean="0">
                          <a:latin typeface="Century Gothic" charset="0"/>
                          <a:ea typeface="Century Gothic" charset="0"/>
                          <a:cs typeface="Century Gothic" charset="0"/>
                        </a:rPr>
                        <a:t> Report on (70%) </a:t>
                      </a:r>
                      <a:r>
                        <a:rPr lang="en-US" sz="900" b="0" dirty="0" smtClean="0">
                          <a:latin typeface="Century Gothic" charset="0"/>
                          <a:ea typeface="Century Gothic" charset="0"/>
                          <a:cs typeface="Century Gothic" charset="0"/>
                        </a:rPr>
                        <a:t>164 LMs</a:t>
                      </a:r>
                      <a:r>
                        <a:rPr lang="en-US" sz="900" b="0" baseline="0" dirty="0" smtClean="0">
                          <a:latin typeface="Century Gothic" charset="0"/>
                          <a:ea typeface="Century Gothic" charset="0"/>
                          <a:cs typeface="Century Gothic" charset="0"/>
                        </a:rPr>
                        <a:t> SDFs supported.</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r>
              <a:tr h="805688">
                <a:tc v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ZA" sz="900" b="0" dirty="0" smtClean="0">
                        <a:effectLst/>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tx1"/>
                          </a:solidFill>
                          <a:latin typeface="Century Gothic" panose="020B0502020202020204" pitchFamily="34" charset="0"/>
                          <a:ea typeface="Century Gothic" charset="0"/>
                          <a:cs typeface="Century Gothic" charset="0"/>
                        </a:rPr>
                        <a:t>70% SDFs </a:t>
                      </a:r>
                      <a:endParaRPr lang="en-ZA" sz="900" b="1" kern="1200" dirty="0">
                        <a:solidFill>
                          <a:schemeClr val="dk1"/>
                        </a:solidFill>
                        <a:effectLst/>
                        <a:latin typeface="Century Gothic" panose="020B0502020202020204" pitchFamily="34" charset="0"/>
                        <a:ea typeface="Century Gothic" charset="0"/>
                        <a:cs typeface="Century Gothic" charset="0"/>
                      </a:endParaRPr>
                    </a:p>
                  </a:txBody>
                  <a:tcPr marL="10319" marR="10319" marT="10319" marB="0">
                    <a:solidFill>
                      <a:srgbClr val="E4EEFB"/>
                    </a:solidFill>
                  </a:tcPr>
                </a:tc>
                <a:tc gridSpan="9">
                  <a:txBody>
                    <a:bodyPr/>
                    <a:lstStyle/>
                    <a:p>
                      <a:pPr algn="ctr" fontAlgn="b"/>
                      <a:r>
                        <a:rPr lang="en-ZA" sz="900" dirty="0" smtClean="0">
                          <a:latin typeface="Century Gothic" panose="020B0502020202020204" pitchFamily="34" charset="0"/>
                        </a:rPr>
                        <a:t>DUPLICATE OF THE "164" INDICATOR ABOVE</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hMerge="1">
                  <a:txBody>
                    <a:bodyPr/>
                    <a:lstStyle/>
                    <a:p>
                      <a:pPr algn="ctr" fontAlgn="b"/>
                      <a:endParaRPr lang="en-ZA" sz="1000" b="1"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hMerge="1">
                  <a:txBody>
                    <a:bodyPr/>
                    <a:lstStyle/>
                    <a:p>
                      <a:pPr algn="ctr" fontAlgn="b"/>
                      <a:endParaRPr lang="en-ZA" sz="10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hMerge="1">
                  <a:txBody>
                    <a:bodyPr/>
                    <a:lstStyle/>
                    <a:p>
                      <a:pPr algn="ctr" fontAlgn="b"/>
                      <a:endParaRPr lang="en-ZA" sz="10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c hMerge="1">
                  <a:txBody>
                    <a:bodyPr/>
                    <a:lstStyle/>
                    <a:p>
                      <a:pPr algn="ctr"/>
                      <a:endParaRPr lang="en-US" sz="1000" b="0" dirty="0">
                        <a:latin typeface="Century Gothic" charset="0"/>
                        <a:ea typeface="Century Gothic" charset="0"/>
                        <a:cs typeface="Century Gothic" charset="0"/>
                      </a:endParaRPr>
                    </a:p>
                  </a:txBody>
                  <a:tcPr marL="10319" marR="10319" marT="10319" marB="0">
                    <a:solidFill>
                      <a:srgbClr val="E4EEFB"/>
                    </a:solidFill>
                  </a:tcPr>
                </a:tc>
                <a:tc hMerge="1">
                  <a:txBody>
                    <a:bodyPr/>
                    <a:lstStyle/>
                    <a:p>
                      <a:pPr algn="ctr" fontAlgn="b"/>
                      <a:endParaRPr lang="en-ZA" sz="10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00C45A"/>
                    </a:solidFill>
                  </a:tcPr>
                </a:tc>
                <a:tc hMerge="1">
                  <a:txBody>
                    <a:bodyPr/>
                    <a:lstStyle/>
                    <a:p>
                      <a:pPr algn="ctr"/>
                      <a:endParaRPr lang="en-US" sz="1000" dirty="0">
                        <a:latin typeface="Century Gothic" charset="0"/>
                        <a:ea typeface="Century Gothic" charset="0"/>
                        <a:cs typeface="Century Gothic" charset="0"/>
                      </a:endParaRPr>
                    </a:p>
                  </a:txBody>
                  <a:tcPr marL="10319" marR="10319" marT="10319" marB="0">
                    <a:solidFill>
                      <a:srgbClr val="E4EEFB"/>
                    </a:solidFill>
                  </a:tcPr>
                </a:tc>
                <a:tc hMerge="1">
                  <a:txBody>
                    <a:bodyPr/>
                    <a:lstStyle/>
                    <a:p>
                      <a:pPr algn="ctr"/>
                      <a:endParaRPr lang="en-US" sz="1000" b="1" dirty="0">
                        <a:latin typeface="Century Gothic" charset="0"/>
                        <a:ea typeface="Century Gothic" charset="0"/>
                        <a:cs typeface="Century Gothic" charset="0"/>
                      </a:endParaRPr>
                    </a:p>
                  </a:txBody>
                  <a:tcPr marL="10319" marR="10319" marT="10319" marB="0">
                    <a:solidFill>
                      <a:srgbClr val="00C45A"/>
                    </a:solidFill>
                  </a:tcPr>
                </a:tc>
                <a:tc hMerge="1">
                  <a:txBody>
                    <a:bodyPr/>
                    <a:lstStyle/>
                    <a:p>
                      <a:pPr algn="ctr"/>
                      <a:endParaRPr lang="en-US" sz="1000" dirty="0">
                        <a:latin typeface="Century Gothic" charset="0"/>
                        <a:ea typeface="Century Gothic" charset="0"/>
                        <a:cs typeface="Century Gothic" charset="0"/>
                      </a:endParaRPr>
                    </a:p>
                  </a:txBody>
                  <a:tcPr marL="10319" marR="10319" marT="10319" marB="0">
                    <a:solidFill>
                      <a:srgbClr val="E4EEFB"/>
                    </a:solidFill>
                  </a:tcPr>
                </a:tc>
                <a:tc gridSpan="3">
                  <a:txBody>
                    <a:bodyPr/>
                    <a:lstStyle/>
                    <a:p>
                      <a:r>
                        <a:rPr lang="en-ZA" sz="900" b="0" u="none" strike="noStrike" dirty="0" smtClean="0">
                          <a:effectLst/>
                          <a:latin typeface="Century Gothic" panose="020B0502020202020204" pitchFamily="34" charset="0"/>
                        </a:rPr>
                        <a:t>This target was erroneously split when the APP was published. This target is part of the one below that reflects 164. </a:t>
                      </a:r>
                      <a:endParaRPr lang="en-US" sz="900" dirty="0">
                        <a:latin typeface="Century Gothic" charset="0"/>
                        <a:ea typeface="Century Gothic" charset="0"/>
                        <a:cs typeface="Century Gothic" charset="0"/>
                      </a:endParaRPr>
                    </a:p>
                  </a:txBody>
                  <a:tcPr marL="10319" marR="10319" marT="10319" marB="0">
                    <a:solidFill>
                      <a:srgbClr val="E4EEFB"/>
                    </a:solidFill>
                  </a:tcPr>
                </a:tc>
                <a:tc hMerge="1">
                  <a:txBody>
                    <a:bodyPr/>
                    <a:lstStyle/>
                    <a:p>
                      <a:endParaRPr lang="en-US"/>
                    </a:p>
                  </a:txBody>
                  <a:tcPr/>
                </a:tc>
                <a:tc hMerge="1">
                  <a:txBody>
                    <a:bodyPr/>
                    <a:lstStyle/>
                    <a:p>
                      <a:endParaRPr lang="en-US" sz="1000" dirty="0">
                        <a:latin typeface="Century Gothic" charset="0"/>
                        <a:ea typeface="Century Gothic" charset="0"/>
                        <a:cs typeface="Century Gothic" charset="0"/>
                      </a:endParaRPr>
                    </a:p>
                  </a:txBody>
                  <a:tcPr marL="74295" marR="74295" marT="0" marB="0">
                    <a:solidFill>
                      <a:srgbClr val="E4EEFB"/>
                    </a:solidFill>
                  </a:tcPr>
                </a:tc>
                <a:tc>
                  <a:txBody>
                    <a:bodyPr/>
                    <a:lstStyle/>
                    <a:p>
                      <a:r>
                        <a:rPr lang="en-US" sz="900" b="1" dirty="0" smtClean="0">
                          <a:latin typeface="Century Gothic" charset="0"/>
                          <a:ea typeface="Century Gothic" charset="0"/>
                          <a:cs typeface="Century Gothic" charset="0"/>
                        </a:rPr>
                        <a:t>Achieved </a:t>
                      </a:r>
                      <a:r>
                        <a:rPr lang="en-US" sz="900" b="0" dirty="0" smtClean="0">
                          <a:latin typeface="Century Gothic" charset="0"/>
                          <a:ea typeface="Century Gothic" charset="0"/>
                          <a:cs typeface="Century Gothic" charset="0"/>
                        </a:rPr>
                        <a:t>– National</a:t>
                      </a:r>
                      <a:r>
                        <a:rPr lang="en-US" sz="900" b="0" baseline="0" dirty="0" smtClean="0">
                          <a:latin typeface="Century Gothic" charset="0"/>
                          <a:ea typeface="Century Gothic" charset="0"/>
                          <a:cs typeface="Century Gothic" charset="0"/>
                        </a:rPr>
                        <a:t> Report on (70%) </a:t>
                      </a:r>
                      <a:r>
                        <a:rPr lang="en-US" sz="900" b="0" dirty="0" smtClean="0">
                          <a:latin typeface="Century Gothic" charset="0"/>
                          <a:ea typeface="Century Gothic" charset="0"/>
                          <a:cs typeface="Century Gothic" charset="0"/>
                        </a:rPr>
                        <a:t>164 LMs</a:t>
                      </a:r>
                      <a:r>
                        <a:rPr lang="en-US" sz="900" b="0" baseline="0" dirty="0" smtClean="0">
                          <a:latin typeface="Century Gothic" charset="0"/>
                          <a:ea typeface="Century Gothic" charset="0"/>
                          <a:cs typeface="Century Gothic" charset="0"/>
                        </a:rPr>
                        <a:t> SDFs supported.</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2043240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631" y="152277"/>
            <a:ext cx="9585914" cy="492443"/>
          </a:xfrm>
          <a:prstGeom prst="rect">
            <a:avLst/>
          </a:prstGeom>
          <a:noFill/>
        </p:spPr>
        <p:txBody>
          <a:bodyPr wrap="square" rtlCol="0">
            <a:spAutoFit/>
          </a:bodyPr>
          <a:lstStyle/>
          <a:p>
            <a:r>
              <a:rPr lang="en-ZA" sz="2600" b="1" dirty="0">
                <a:latin typeface="Century Gothic" panose="020B0502020202020204" pitchFamily="34" charset="0"/>
              </a:rPr>
              <a:t>PROGRAMME 2: GEOSPATIAL AND CADASTRAL </a:t>
            </a:r>
            <a:r>
              <a:rPr lang="en-ZA" sz="2600" b="1" dirty="0" smtClean="0">
                <a:latin typeface="Century Gothic" panose="020B0502020202020204" pitchFamily="34" charset="0"/>
              </a:rPr>
              <a:t>SERVICES (2)</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991340160"/>
              </p:ext>
            </p:extLst>
          </p:nvPr>
        </p:nvGraphicFramePr>
        <p:xfrm>
          <a:off x="82807" y="651087"/>
          <a:ext cx="9795698" cy="4070255"/>
        </p:xfrm>
        <a:graphic>
          <a:graphicData uri="http://schemas.openxmlformats.org/drawingml/2006/table">
            <a:tbl>
              <a:tblPr>
                <a:tableStyleId>{5C22544A-7EE6-4342-B048-85BDC9FD1C3A}</a:tableStyleId>
              </a:tblPr>
              <a:tblGrid>
                <a:gridCol w="661133"/>
                <a:gridCol w="500418"/>
                <a:gridCol w="539924"/>
                <a:gridCol w="579356"/>
                <a:gridCol w="645348"/>
                <a:gridCol w="671612"/>
                <a:gridCol w="658443"/>
                <a:gridCol w="632105"/>
                <a:gridCol w="684781"/>
                <a:gridCol w="767128"/>
                <a:gridCol w="448504"/>
                <a:gridCol w="766954"/>
                <a:gridCol w="766954"/>
                <a:gridCol w="718259"/>
                <a:gridCol w="754779"/>
              </a:tblGrid>
              <a:tr h="28056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Annual 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Result</a:t>
                      </a:r>
                      <a:endPar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Result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Annual Adjustment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APR</a:t>
                      </a:r>
                    </a:p>
                  </a:txBody>
                  <a:tcPr marL="10319" marR="10319" marT="10319" marB="0">
                    <a:solidFill>
                      <a:srgbClr val="E4EEFB"/>
                    </a:solidFill>
                  </a:tcPr>
                </a:tc>
              </a:tr>
              <a:tr h="80568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900" b="0" noProof="0" dirty="0" smtClean="0">
                          <a:effectLst/>
                          <a:latin typeface="Century Gothic" pitchFamily="34" charset="0"/>
                          <a:ea typeface="Calibri"/>
                          <a:cs typeface="Calibri"/>
                        </a:rPr>
                        <a:t>% of municipalities supported to implement the Spatial Planning and Land Use Management Act (SPLUMA)</a:t>
                      </a:r>
                    </a:p>
                  </a:txBody>
                  <a:tcPr marL="10319" marR="10319" marT="10319" marB="0">
                    <a:solidFill>
                      <a:srgbClr val="E4EEFB"/>
                    </a:solidFill>
                  </a:tcPr>
                </a:tc>
                <a:tc>
                  <a:txBody>
                    <a:bodyPr/>
                    <a:lstStyle/>
                    <a:p>
                      <a:pPr>
                        <a:lnSpc>
                          <a:spcPct val="115000"/>
                        </a:lnSpc>
                        <a:spcAft>
                          <a:spcPts val="0"/>
                        </a:spcAft>
                      </a:pPr>
                      <a:r>
                        <a:rPr lang="en-GB" sz="900" noProof="0" dirty="0" smtClean="0">
                          <a:effectLst/>
                          <a:latin typeface="Century Gothic" charset="0"/>
                          <a:ea typeface="Century Gothic" charset="0"/>
                          <a:cs typeface="Century Gothic" charset="0"/>
                        </a:rPr>
                        <a:t>40%: Land Use</a:t>
                      </a:r>
                    </a:p>
                    <a:p>
                      <a:pPr>
                        <a:lnSpc>
                          <a:spcPct val="115000"/>
                        </a:lnSpc>
                        <a:spcAft>
                          <a:spcPts val="0"/>
                        </a:spcAft>
                      </a:pPr>
                      <a:r>
                        <a:rPr lang="en-GB" sz="900" noProof="0" dirty="0" smtClean="0">
                          <a:effectLst/>
                          <a:latin typeface="Century Gothic" charset="0"/>
                          <a:ea typeface="Century Gothic" charset="0"/>
                          <a:cs typeface="Century Gothic" charset="0"/>
                        </a:rPr>
                        <a:t>Schemes (93)</a:t>
                      </a:r>
                      <a:endParaRPr lang="en-GB" sz="900" noProof="0" dirty="0">
                        <a:effectLst/>
                        <a:latin typeface="Century Gothic" charset="0"/>
                        <a:ea typeface="Century Gothic" charset="0"/>
                        <a:cs typeface="Century Gothic" charset="0"/>
                      </a:endParaRPr>
                    </a:p>
                  </a:txBody>
                  <a:tcPr marL="10319" marR="10319" marT="10319" marB="0">
                    <a:solidFill>
                      <a:srgbClr val="E4EEFB"/>
                    </a:solidFill>
                  </a:tcPr>
                </a:tc>
                <a:tc>
                  <a:txBody>
                    <a:bodyPr/>
                    <a:lstStyle/>
                    <a:p>
                      <a:pPr>
                        <a:lnSpc>
                          <a:spcPct val="115000"/>
                        </a:lnSpc>
                        <a:spcAft>
                          <a:spcPts val="0"/>
                        </a:spcAft>
                      </a:pPr>
                      <a:r>
                        <a:rPr lang="en-GB" sz="900" noProof="0" dirty="0" smtClean="0">
                          <a:effectLst/>
                          <a:latin typeface="Century Gothic" charset="0"/>
                          <a:ea typeface="Century Gothic" charset="0"/>
                          <a:cs typeface="Century Gothic" charset="0"/>
                        </a:rPr>
                        <a:t>Compliance Assessment undertaken and report compiled</a:t>
                      </a:r>
                    </a:p>
                  </a:txBody>
                  <a:tcPr marL="10319" marR="10319" marT="10319" marB="0">
                    <a:solidFill>
                      <a:srgbClr val="E4EEFB"/>
                    </a:solidFill>
                  </a:tcPr>
                </a:tc>
                <a:tc>
                  <a:txBody>
                    <a:bodyPr/>
                    <a:lstStyle/>
                    <a:p>
                      <a:pPr algn="l" fontAlgn="b"/>
                      <a:r>
                        <a:rPr lang="en-GB" sz="900" b="1" i="0" u="none" strike="noStrike" noProof="0" dirty="0" smtClean="0">
                          <a:solidFill>
                            <a:srgbClr val="000000"/>
                          </a:solidFill>
                          <a:effectLst/>
                          <a:latin typeface="Century Gothic" panose="020B0502020202020204" pitchFamily="34" charset="0"/>
                        </a:rPr>
                        <a:t>Not achieved: </a:t>
                      </a:r>
                      <a:r>
                        <a:rPr lang="en-GB" sz="900" b="0" i="0" u="none" strike="noStrike" noProof="0" dirty="0" smtClean="0">
                          <a:solidFill>
                            <a:srgbClr val="000000"/>
                          </a:solidFill>
                          <a:effectLst/>
                          <a:latin typeface="Century Gothic" panose="020B0502020202020204" pitchFamily="34" charset="0"/>
                        </a:rPr>
                        <a:t>Compliance assessments were undertaken for </a:t>
                      </a:r>
                      <a:r>
                        <a:rPr lang="en-GB" sz="900" b="1" i="0" u="sng" strike="noStrike" noProof="0" dirty="0" smtClean="0">
                          <a:solidFill>
                            <a:srgbClr val="000000"/>
                          </a:solidFill>
                          <a:effectLst/>
                          <a:latin typeface="Century Gothic" panose="020B0502020202020204" pitchFamily="34" charset="0"/>
                        </a:rPr>
                        <a:t>26</a:t>
                      </a:r>
                      <a:r>
                        <a:rPr lang="en-GB" sz="900" b="1" i="0" u="none" strike="noStrike" noProof="0" dirty="0" smtClean="0">
                          <a:solidFill>
                            <a:srgbClr val="000000"/>
                          </a:solidFill>
                          <a:effectLst/>
                          <a:latin typeface="Century Gothic" panose="020B0502020202020204" pitchFamily="34" charset="0"/>
                        </a:rPr>
                        <a:t> </a:t>
                      </a:r>
                      <a:r>
                        <a:rPr lang="en-GB" sz="900" b="0" i="0" u="none" strike="noStrike" noProof="0" dirty="0" smtClean="0">
                          <a:solidFill>
                            <a:srgbClr val="000000"/>
                          </a:solidFill>
                          <a:effectLst/>
                          <a:latin typeface="Century Gothic" panose="020B0502020202020204" pitchFamily="34" charset="0"/>
                        </a:rPr>
                        <a:t>out of </a:t>
                      </a:r>
                      <a:r>
                        <a:rPr lang="en-GB" sz="900" b="1" i="0" u="none" strike="noStrike" noProof="0" dirty="0" smtClean="0">
                          <a:solidFill>
                            <a:srgbClr val="000000"/>
                          </a:solidFill>
                          <a:effectLst/>
                          <a:latin typeface="Century Gothic" panose="020B0502020202020204" pitchFamily="34" charset="0"/>
                        </a:rPr>
                        <a:t>93 </a:t>
                      </a:r>
                      <a:r>
                        <a:rPr lang="en-GB" sz="900" b="0" i="0" u="none" strike="noStrike" noProof="0" dirty="0" smtClean="0">
                          <a:solidFill>
                            <a:srgbClr val="000000"/>
                          </a:solidFill>
                          <a:effectLst/>
                          <a:latin typeface="Century Gothic" panose="020B0502020202020204" pitchFamily="34" charset="0"/>
                        </a:rPr>
                        <a:t>Municipalities</a:t>
                      </a:r>
                    </a:p>
                  </a:txBody>
                  <a:tcPr marL="10319" marR="10319" marT="10319" marB="0">
                    <a:solidFill>
                      <a:srgbClr val="FF00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Century Gothic" charset="0"/>
                          <a:ea typeface="Century Gothic" charset="0"/>
                          <a:cs typeface="Century Gothic" charset="0"/>
                        </a:rPr>
                        <a:t>Issue Compliance notices and Action Plan on remedial measures to 93 municipalities</a:t>
                      </a:r>
                    </a:p>
                  </a:txBody>
                  <a:tcPr marL="10319" marR="10319" marT="10319" marB="0">
                    <a:solidFill>
                      <a:srgbClr val="E4EEFB"/>
                    </a:solidFill>
                  </a:tcPr>
                </a:tc>
                <a:tc>
                  <a:txBody>
                    <a:bodyPr/>
                    <a:lstStyle/>
                    <a:p>
                      <a:pPr algn="l" fontAlgn="b"/>
                      <a:r>
                        <a:rPr lang="en-GB" sz="900" b="1" i="0" u="none" strike="noStrike" noProof="0" dirty="0" smtClean="0">
                          <a:solidFill>
                            <a:srgbClr val="000000"/>
                          </a:solidFill>
                          <a:effectLst/>
                          <a:latin typeface="Century Gothic" panose="020B0502020202020204" pitchFamily="34" charset="0"/>
                        </a:rPr>
                        <a:t>Partially Achieved</a:t>
                      </a:r>
                      <a:r>
                        <a:rPr lang="en-GB" sz="900" b="0" i="0" u="none" strike="noStrike" noProof="0" dirty="0" smtClean="0">
                          <a:solidFill>
                            <a:srgbClr val="000000"/>
                          </a:solidFill>
                          <a:effectLst/>
                          <a:latin typeface="Century Gothic" panose="020B0502020202020204" pitchFamily="34" charset="0"/>
                        </a:rPr>
                        <a:t>: Detailed Action Plans and Compliance Notices were issued to </a:t>
                      </a:r>
                      <a:r>
                        <a:rPr lang="en-GB" sz="900" b="1" i="0" u="sng" strike="noStrike" noProof="0" dirty="0" smtClean="0">
                          <a:solidFill>
                            <a:srgbClr val="000000"/>
                          </a:solidFill>
                          <a:effectLst/>
                          <a:latin typeface="Century Gothic" panose="020B0502020202020204" pitchFamily="34" charset="0"/>
                        </a:rPr>
                        <a:t>78</a:t>
                      </a:r>
                      <a:r>
                        <a:rPr lang="en-GB" sz="900" b="0" i="0" u="none" strike="noStrike" noProof="0" dirty="0" smtClean="0">
                          <a:solidFill>
                            <a:srgbClr val="000000"/>
                          </a:solidFill>
                          <a:effectLst/>
                          <a:latin typeface="Century Gothic" panose="020B0502020202020204" pitchFamily="34" charset="0"/>
                        </a:rPr>
                        <a:t> out of </a:t>
                      </a:r>
                      <a:r>
                        <a:rPr lang="en-GB" sz="900" b="1" i="0" u="none" strike="noStrike" noProof="0" dirty="0" smtClean="0">
                          <a:solidFill>
                            <a:srgbClr val="000000"/>
                          </a:solidFill>
                          <a:effectLst/>
                          <a:latin typeface="Century Gothic" panose="020B0502020202020204" pitchFamily="34" charset="0"/>
                        </a:rPr>
                        <a:t>93 Municipalities.</a:t>
                      </a:r>
                      <a:endParaRPr lang="en-GB" sz="900" b="1" i="0" u="none" strike="noStrike" noProof="0" dirty="0">
                        <a:solidFill>
                          <a:srgbClr val="000000"/>
                        </a:solidFill>
                        <a:effectLst/>
                        <a:latin typeface="Century Gothic" panose="020B0502020202020204" pitchFamily="34" charset="0"/>
                      </a:endParaRPr>
                    </a:p>
                  </a:txBody>
                  <a:tcPr marL="10319" marR="10319" marT="10319" marB="0">
                    <a:solidFill>
                      <a:srgbClr val="FAD711"/>
                    </a:solidFill>
                  </a:tcPr>
                </a:tc>
                <a:tc>
                  <a:txBody>
                    <a:bodyPr/>
                    <a:lstStyle/>
                    <a:p>
                      <a:r>
                        <a:rPr lang="en-GB" sz="900" noProof="0" dirty="0" smtClean="0">
                          <a:latin typeface="Century Gothic" charset="0"/>
                          <a:ea typeface="Century Gothic" charset="0"/>
                          <a:cs typeface="Century Gothic" charset="0"/>
                        </a:rPr>
                        <a:t>Engage 93 Municipalities on LUS Action Plans</a:t>
                      </a:r>
                      <a:endParaRPr lang="en-GB" sz="900" noProof="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GB" sz="900" b="1" kern="1200" noProof="0" dirty="0" smtClean="0">
                          <a:solidFill>
                            <a:schemeClr val="dk1"/>
                          </a:solidFill>
                          <a:effectLst/>
                          <a:latin typeface="Century Gothic" panose="020B0502020202020204" pitchFamily="34" charset="0"/>
                          <a:ea typeface="+mn-ea"/>
                          <a:cs typeface="+mn-cs"/>
                        </a:rPr>
                        <a:t>Achieved: 45% (105) </a:t>
                      </a:r>
                      <a:r>
                        <a:rPr lang="en-GB" sz="900" b="0" kern="1200" noProof="0" dirty="0" smtClean="0">
                          <a:solidFill>
                            <a:schemeClr val="dk1"/>
                          </a:solidFill>
                          <a:effectLst/>
                          <a:latin typeface="Century Gothic" panose="020B0502020202020204" pitchFamily="34" charset="0"/>
                          <a:ea typeface="+mn-ea"/>
                          <a:cs typeface="+mn-cs"/>
                        </a:rPr>
                        <a:t>Municipalities were engaged on LUS action plans. </a:t>
                      </a:r>
                      <a:endParaRPr lang="en-GB" sz="900" b="0" noProof="0" dirty="0">
                        <a:latin typeface="Century Gothic" panose="020B0502020202020204" pitchFamily="34" charset="0"/>
                        <a:ea typeface="Century Gothic" charset="0"/>
                        <a:cs typeface="Century Gothic" charset="0"/>
                      </a:endParaRPr>
                    </a:p>
                  </a:txBody>
                  <a:tcPr marL="10319" marR="10319" marT="10319" marB="0">
                    <a:solidFill>
                      <a:srgbClr val="00C45A"/>
                    </a:solidFill>
                  </a:tcPr>
                </a:tc>
                <a:tc>
                  <a:txBody>
                    <a:bodyPr/>
                    <a:lstStyle/>
                    <a:p>
                      <a:r>
                        <a:rPr lang="en-GB" sz="900" b="0" i="0" u="none" strike="noStrike" kern="1200" baseline="0" noProof="0" dirty="0" smtClean="0">
                          <a:solidFill>
                            <a:schemeClr val="dk1"/>
                          </a:solidFill>
                          <a:latin typeface="Century Gothic" charset="0"/>
                          <a:ea typeface="Century Gothic" charset="0"/>
                          <a:cs typeface="Century Gothic" charset="0"/>
                        </a:rPr>
                        <a:t>40%: Land Use</a:t>
                      </a:r>
                    </a:p>
                    <a:p>
                      <a:r>
                        <a:rPr lang="en-GB" sz="900" b="0" i="0" u="none" strike="noStrike" kern="1200" baseline="0" noProof="0" dirty="0" smtClean="0">
                          <a:solidFill>
                            <a:schemeClr val="dk1"/>
                          </a:solidFill>
                          <a:latin typeface="Century Gothic" charset="0"/>
                          <a:ea typeface="Century Gothic" charset="0"/>
                          <a:cs typeface="Century Gothic" charset="0"/>
                        </a:rPr>
                        <a:t>Schemes (93)</a:t>
                      </a:r>
                      <a:endParaRPr lang="en-GB" sz="900" noProof="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GB" sz="900" b="1" noProof="0" dirty="0" smtClean="0">
                          <a:latin typeface="Century Gothic" charset="0"/>
                          <a:ea typeface="Century Gothic" charset="0"/>
                          <a:cs typeface="Century Gothic" charset="0"/>
                        </a:rPr>
                        <a:t>Achieved: 53% (125) </a:t>
                      </a:r>
                      <a:r>
                        <a:rPr lang="en-GB" sz="900" b="0" noProof="0" dirty="0" smtClean="0">
                          <a:latin typeface="Century Gothic" charset="0"/>
                          <a:ea typeface="Century Gothic" charset="0"/>
                          <a:cs typeface="Century Gothic" charset="0"/>
                        </a:rPr>
                        <a:t>Municipalities were supported.</a:t>
                      </a:r>
                    </a:p>
                  </a:txBody>
                  <a:tcPr marL="10319" marR="10319" marT="10319" marB="0">
                    <a:solidFill>
                      <a:srgbClr val="00C45A"/>
                    </a:solidFill>
                  </a:tcPr>
                </a:tc>
                <a:tc>
                  <a:txBody>
                    <a:bodyPr/>
                    <a:lstStyle/>
                    <a:p>
                      <a:pPr algn="ctr"/>
                      <a:r>
                        <a:rPr lang="en-GB" sz="900" noProof="0" dirty="0" smtClean="0">
                          <a:latin typeface="Century Gothic" charset="0"/>
                          <a:ea typeface="Century Gothic" charset="0"/>
                          <a:cs typeface="Century Gothic" charset="0"/>
                        </a:rPr>
                        <a:t>None</a:t>
                      </a:r>
                      <a:endParaRPr lang="en-GB" sz="900" noProof="0" dirty="0">
                        <a:latin typeface="Century Gothic" charset="0"/>
                        <a:ea typeface="Century Gothic" charset="0"/>
                        <a:cs typeface="Century Gothic" charset="0"/>
                      </a:endParaRPr>
                    </a:p>
                  </a:txBody>
                  <a:tcPr marL="10319" marR="10319" marT="10319" marB="0">
                    <a:solidFill>
                      <a:srgbClr val="E4EEFB"/>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800" b="0" i="0" u="none" strike="noStrike" cap="none" normalizeH="0" baseline="0" dirty="0" smtClean="0">
                          <a:ln>
                            <a:noFill/>
                          </a:ln>
                          <a:solidFill>
                            <a:srgbClr val="000000"/>
                          </a:solidFill>
                          <a:effectLst/>
                          <a:latin typeface="Century Gothic" pitchFamily="34" charset="0"/>
                          <a:cs typeface="Arial" pitchFamily="34" charset="0"/>
                        </a:rPr>
                        <a:t>A larger number of Municipalities were assessed and compliance notices were issued because of better cooperation from municipalities. The finalisation of the Regulations to SPLUMA also provided a clearer framework for assessment of Land Use Schemes.</a:t>
                      </a:r>
                      <a:r>
                        <a:rPr kumimoji="0" lang="en-US" altLang="en-US" sz="800" b="0" i="0" u="none" strike="noStrike" cap="none" normalizeH="0" baseline="0" dirty="0" smtClean="0">
                          <a:ln>
                            <a:noFill/>
                          </a:ln>
                          <a:solidFill>
                            <a:schemeClr val="tx1"/>
                          </a:solidFill>
                          <a:effectLst/>
                          <a:latin typeface="Century Gothic" pitchFamily="34" charset="0"/>
                          <a:cs typeface="Arial" pitchFamily="34" charset="0"/>
                        </a:rPr>
                        <a:t> </a:t>
                      </a:r>
                      <a:endParaRPr kumimoji="0" lang="en-ZA" altLang="en-US" sz="8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txBody>
                  <a:tcPr marL="68580" marR="68580" marT="0" marB="0" horzOverflow="overflow">
                    <a:solidFill>
                      <a:srgbClr val="E4EEFB"/>
                    </a:solidFill>
                  </a:tcPr>
                </a:tc>
                <a:tc>
                  <a:txBody>
                    <a:bodyPr/>
                    <a:lstStyle/>
                    <a:p>
                      <a:r>
                        <a:rPr lang="en-GB" sz="900" noProof="0" dirty="0" smtClean="0">
                          <a:latin typeface="Century Gothic" charset="0"/>
                          <a:ea typeface="Century Gothic" charset="0"/>
                          <a:cs typeface="Century Gothic" charset="0"/>
                        </a:rPr>
                        <a:t>None</a:t>
                      </a:r>
                      <a:endParaRPr lang="en-GB" sz="900" noProof="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charset="0"/>
                          <a:ea typeface="Century Gothic" charset="0"/>
                          <a:cs typeface="Century Gothic" charset="0"/>
                        </a:rPr>
                        <a:t>None</a:t>
                      </a:r>
                      <a:endParaRPr lang="en-GB" sz="900" noProof="0" dirty="0">
                        <a:latin typeface="Century Gothic" charset="0"/>
                        <a:ea typeface="Century Gothic" charset="0"/>
                        <a:cs typeface="Century Gothic" charset="0"/>
                      </a:endParaRPr>
                    </a:p>
                  </a:txBody>
                  <a:tcPr marL="74295" marR="74295" marT="0" marB="0">
                    <a:solidFill>
                      <a:srgbClr val="E4EEFB"/>
                    </a:solidFill>
                  </a:tcPr>
                </a:tc>
                <a:tc>
                  <a:txBody>
                    <a:bodyPr/>
                    <a:lstStyle/>
                    <a:p>
                      <a:pPr algn="ctr" fontAlgn="b"/>
                      <a:r>
                        <a:rPr lang="en-GB" sz="900" b="1" kern="1200" noProof="0" dirty="0" smtClean="0">
                          <a:solidFill>
                            <a:schemeClr val="dk1"/>
                          </a:solidFill>
                          <a:effectLst/>
                          <a:latin typeface="Century Gothic" panose="020B0502020202020204" pitchFamily="34" charset="0"/>
                          <a:ea typeface="+mn-ea"/>
                          <a:cs typeface="+mn-cs"/>
                        </a:rPr>
                        <a:t>Achieved.</a:t>
                      </a:r>
                    </a:p>
                    <a:p>
                      <a:pPr algn="ctr" fontAlgn="b"/>
                      <a:r>
                        <a:rPr lang="en-GB" sz="900" b="0" i="0" u="none" strike="noStrike" kern="1200" noProof="0" dirty="0" smtClean="0">
                          <a:solidFill>
                            <a:schemeClr val="dk1"/>
                          </a:solidFill>
                          <a:effectLst/>
                          <a:latin typeface="Century Gothic" panose="020B0502020202020204" pitchFamily="34" charset="0"/>
                          <a:ea typeface="+mn-ea"/>
                          <a:cs typeface="+mn-cs"/>
                        </a:rPr>
                        <a:t>National</a:t>
                      </a:r>
                      <a:r>
                        <a:rPr lang="en-GB" sz="900" b="0" i="0" u="none" strike="noStrike" kern="1200" baseline="0" noProof="0" dirty="0" smtClean="0">
                          <a:solidFill>
                            <a:schemeClr val="dk1"/>
                          </a:solidFill>
                          <a:effectLst/>
                          <a:latin typeface="Century Gothic" panose="020B0502020202020204" pitchFamily="34" charset="0"/>
                          <a:ea typeface="+mn-ea"/>
                          <a:cs typeface="+mn-cs"/>
                        </a:rPr>
                        <a:t> report on 125 or 53% local municipalities were supported on LUS.</a:t>
                      </a:r>
                      <a:endParaRPr lang="en-GB" sz="900" b="0" i="0" u="none" strike="noStrike" noProof="0" dirty="0">
                        <a:solidFill>
                          <a:srgbClr val="000000"/>
                        </a:solidFill>
                        <a:effectLst/>
                        <a:latin typeface="Century Gothic" panose="020B0502020202020204" pitchFamily="34" charset="0"/>
                      </a:endParaRPr>
                    </a:p>
                  </a:txBody>
                  <a:tcPr marL="10319" marR="10319" marT="10319"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378979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631" y="152277"/>
            <a:ext cx="9585914" cy="492443"/>
          </a:xfrm>
          <a:prstGeom prst="rect">
            <a:avLst/>
          </a:prstGeom>
          <a:noFill/>
        </p:spPr>
        <p:txBody>
          <a:bodyPr wrap="square" rtlCol="0">
            <a:spAutoFit/>
          </a:bodyPr>
          <a:lstStyle/>
          <a:p>
            <a:r>
              <a:rPr lang="en-ZA" sz="2600" b="1" dirty="0">
                <a:latin typeface="Century Gothic" panose="020B0502020202020204" pitchFamily="34" charset="0"/>
              </a:rPr>
              <a:t>PROGRAMME 2: GEOSPATIAL AND CADASTRAL </a:t>
            </a:r>
            <a:r>
              <a:rPr lang="en-ZA" sz="2600" b="1" dirty="0" smtClean="0">
                <a:latin typeface="Century Gothic" panose="020B0502020202020204" pitchFamily="34" charset="0"/>
              </a:rPr>
              <a:t>SERVICES (2)</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02842707"/>
              </p:ext>
            </p:extLst>
          </p:nvPr>
        </p:nvGraphicFramePr>
        <p:xfrm>
          <a:off x="82807" y="651087"/>
          <a:ext cx="9795698" cy="4070255"/>
        </p:xfrm>
        <a:graphic>
          <a:graphicData uri="http://schemas.openxmlformats.org/drawingml/2006/table">
            <a:tbl>
              <a:tblPr>
                <a:tableStyleId>{5C22544A-7EE6-4342-B048-85BDC9FD1C3A}</a:tableStyleId>
              </a:tblPr>
              <a:tblGrid>
                <a:gridCol w="661133"/>
                <a:gridCol w="500418"/>
                <a:gridCol w="539924"/>
                <a:gridCol w="579356"/>
                <a:gridCol w="645348"/>
                <a:gridCol w="671612"/>
                <a:gridCol w="658443"/>
                <a:gridCol w="632105"/>
                <a:gridCol w="684781"/>
                <a:gridCol w="767128"/>
                <a:gridCol w="448504"/>
                <a:gridCol w="766954"/>
                <a:gridCol w="766954"/>
                <a:gridCol w="718259"/>
                <a:gridCol w="754779"/>
              </a:tblGrid>
              <a:tr h="28056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Annual 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Result</a:t>
                      </a:r>
                      <a:endPar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Result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Target</a:t>
                      </a:r>
                      <a:endParaRPr lang="en-GB" sz="900" b="1" kern="1200" noProof="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Annual Adjustment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kern="1200" noProof="0" dirty="0" smtClean="0">
                          <a:solidFill>
                            <a:schemeClr val="dk1"/>
                          </a:solidFill>
                          <a:effectLst/>
                          <a:latin typeface="Century Gothic" pitchFamily="34" charset="0"/>
                          <a:ea typeface="Calibri"/>
                          <a:cs typeface="Calibri"/>
                        </a:rPr>
                        <a:t>APR</a:t>
                      </a:r>
                    </a:p>
                  </a:txBody>
                  <a:tcPr marL="10319" marR="10319" marT="10319" marB="0">
                    <a:solidFill>
                      <a:srgbClr val="E4EEFB"/>
                    </a:solidFill>
                  </a:tcPr>
                </a:tc>
              </a:tr>
              <a:tr h="80568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900" b="0" noProof="0" dirty="0" smtClean="0">
                          <a:effectLst/>
                          <a:latin typeface="Century Gothic" pitchFamily="34" charset="0"/>
                          <a:ea typeface="Calibri"/>
                          <a:cs typeface="Calibri"/>
                        </a:rPr>
                        <a:t>% of municipalities supported to implement the Spatial Planning and Land Use Management Act (SPLUMA)</a:t>
                      </a:r>
                    </a:p>
                    <a:p>
                      <a:pPr marL="0" marR="0" indent="0" algn="l" defTabSz="457200" rtl="0" eaLnBrk="1" fontAlgn="b" latinLnBrk="0" hangingPunct="1">
                        <a:lnSpc>
                          <a:spcPct val="100000"/>
                        </a:lnSpc>
                        <a:spcBef>
                          <a:spcPts val="0"/>
                        </a:spcBef>
                        <a:spcAft>
                          <a:spcPts val="0"/>
                        </a:spcAft>
                        <a:buClrTx/>
                        <a:buSzTx/>
                        <a:buFontTx/>
                        <a:buNone/>
                        <a:tabLst/>
                        <a:defRPr/>
                      </a:pPr>
                      <a:endParaRPr lang="en-GB" sz="900" b="0" noProof="0" dirty="0" smtClean="0">
                        <a:effectLst/>
                        <a:latin typeface="Century Gothic" pitchFamily="34" charset="0"/>
                        <a:ea typeface="Calibri"/>
                        <a:cs typeface="Calibri"/>
                      </a:endParaRPr>
                    </a:p>
                  </a:txBody>
                  <a:tcPr marL="10319" marR="10319" marT="10319" marB="0">
                    <a:solidFill>
                      <a:srgbClr val="E4EEFB"/>
                    </a:solidFill>
                  </a:tcPr>
                </a:tc>
                <a:tc>
                  <a:txBody>
                    <a:bodyPr/>
                    <a:lstStyle/>
                    <a:p>
                      <a:pPr>
                        <a:lnSpc>
                          <a:spcPct val="115000"/>
                        </a:lnSpc>
                        <a:spcAft>
                          <a:spcPts val="0"/>
                        </a:spcAft>
                      </a:pPr>
                      <a:r>
                        <a:rPr lang="en-GB" sz="900" noProof="0" dirty="0" smtClean="0">
                          <a:effectLst/>
                          <a:latin typeface="Century Gothic" charset="0"/>
                          <a:ea typeface="Century Gothic" charset="0"/>
                          <a:cs typeface="Century Gothic" charset="0"/>
                        </a:rPr>
                        <a:t>40%: Land Use</a:t>
                      </a:r>
                    </a:p>
                    <a:p>
                      <a:pPr>
                        <a:lnSpc>
                          <a:spcPct val="115000"/>
                        </a:lnSpc>
                        <a:spcAft>
                          <a:spcPts val="0"/>
                        </a:spcAft>
                      </a:pPr>
                      <a:r>
                        <a:rPr lang="en-GB" sz="900" noProof="0" dirty="0" smtClean="0">
                          <a:effectLst/>
                          <a:latin typeface="Century Gothic" charset="0"/>
                          <a:ea typeface="Century Gothic" charset="0"/>
                          <a:cs typeface="Century Gothic" charset="0"/>
                        </a:rPr>
                        <a:t>Schemes (93)</a:t>
                      </a:r>
                      <a:endParaRPr lang="en-GB" sz="900" noProof="0" dirty="0">
                        <a:effectLst/>
                        <a:latin typeface="Century Gothic" charset="0"/>
                        <a:ea typeface="Century Gothic" charset="0"/>
                        <a:cs typeface="Century Gothic" charset="0"/>
                      </a:endParaRPr>
                    </a:p>
                  </a:txBody>
                  <a:tcPr marL="10319" marR="10319" marT="10319" marB="0">
                    <a:solidFill>
                      <a:srgbClr val="E4EEFB"/>
                    </a:solidFill>
                  </a:tcPr>
                </a:tc>
                <a:tc>
                  <a:txBody>
                    <a:bodyPr/>
                    <a:lstStyle/>
                    <a:p>
                      <a:pPr>
                        <a:lnSpc>
                          <a:spcPct val="115000"/>
                        </a:lnSpc>
                        <a:spcAft>
                          <a:spcPts val="0"/>
                        </a:spcAft>
                      </a:pPr>
                      <a:r>
                        <a:rPr lang="en-GB" sz="900" noProof="0" dirty="0" smtClean="0">
                          <a:effectLst/>
                          <a:latin typeface="Century Gothic" charset="0"/>
                          <a:ea typeface="Century Gothic" charset="0"/>
                          <a:cs typeface="Century Gothic" charset="0"/>
                        </a:rPr>
                        <a:t>Compliance Assessment undertaken and report compiled</a:t>
                      </a:r>
                    </a:p>
                  </a:txBody>
                  <a:tcPr marL="10319" marR="10319" marT="10319" marB="0">
                    <a:solidFill>
                      <a:srgbClr val="E4EEFB"/>
                    </a:solidFill>
                  </a:tcPr>
                </a:tc>
                <a:tc>
                  <a:txBody>
                    <a:bodyPr/>
                    <a:lstStyle/>
                    <a:p>
                      <a:pPr algn="l" fontAlgn="b"/>
                      <a:r>
                        <a:rPr lang="en-GB" sz="900" b="1" i="0" u="none" strike="noStrike" noProof="0" dirty="0" smtClean="0">
                          <a:solidFill>
                            <a:srgbClr val="000000"/>
                          </a:solidFill>
                          <a:effectLst/>
                          <a:latin typeface="Century Gothic" panose="020B0502020202020204" pitchFamily="34" charset="0"/>
                        </a:rPr>
                        <a:t>Not achieved: </a:t>
                      </a:r>
                      <a:r>
                        <a:rPr lang="en-GB" sz="900" b="0" i="0" u="none" strike="noStrike" noProof="0" dirty="0" smtClean="0">
                          <a:solidFill>
                            <a:srgbClr val="000000"/>
                          </a:solidFill>
                          <a:effectLst/>
                          <a:latin typeface="Century Gothic" panose="020B0502020202020204" pitchFamily="34" charset="0"/>
                        </a:rPr>
                        <a:t>Compliance assessments were undertaken for </a:t>
                      </a:r>
                      <a:r>
                        <a:rPr lang="en-GB" sz="900" b="1" i="0" u="sng" strike="noStrike" noProof="0" dirty="0" smtClean="0">
                          <a:solidFill>
                            <a:srgbClr val="000000"/>
                          </a:solidFill>
                          <a:effectLst/>
                          <a:latin typeface="Century Gothic" panose="020B0502020202020204" pitchFamily="34" charset="0"/>
                        </a:rPr>
                        <a:t>26</a:t>
                      </a:r>
                      <a:r>
                        <a:rPr lang="en-GB" sz="900" b="1" i="0" u="none" strike="noStrike" noProof="0" dirty="0" smtClean="0">
                          <a:solidFill>
                            <a:srgbClr val="000000"/>
                          </a:solidFill>
                          <a:effectLst/>
                          <a:latin typeface="Century Gothic" panose="020B0502020202020204" pitchFamily="34" charset="0"/>
                        </a:rPr>
                        <a:t> </a:t>
                      </a:r>
                      <a:r>
                        <a:rPr lang="en-GB" sz="900" b="0" i="0" u="none" strike="noStrike" noProof="0" dirty="0" smtClean="0">
                          <a:solidFill>
                            <a:srgbClr val="000000"/>
                          </a:solidFill>
                          <a:effectLst/>
                          <a:latin typeface="Century Gothic" panose="020B0502020202020204" pitchFamily="34" charset="0"/>
                        </a:rPr>
                        <a:t>out of </a:t>
                      </a:r>
                      <a:r>
                        <a:rPr lang="en-GB" sz="900" b="1" i="0" u="none" strike="noStrike" noProof="0" dirty="0" smtClean="0">
                          <a:solidFill>
                            <a:srgbClr val="000000"/>
                          </a:solidFill>
                          <a:effectLst/>
                          <a:latin typeface="Century Gothic" panose="020B0502020202020204" pitchFamily="34" charset="0"/>
                        </a:rPr>
                        <a:t>93 </a:t>
                      </a:r>
                      <a:r>
                        <a:rPr lang="en-GB" sz="900" b="0" i="0" u="none" strike="noStrike" noProof="0" dirty="0" smtClean="0">
                          <a:solidFill>
                            <a:srgbClr val="000000"/>
                          </a:solidFill>
                          <a:effectLst/>
                          <a:latin typeface="Century Gothic" panose="020B0502020202020204" pitchFamily="34" charset="0"/>
                        </a:rPr>
                        <a:t>Municipalities</a:t>
                      </a:r>
                    </a:p>
                  </a:txBody>
                  <a:tcPr marL="10319" marR="10319" marT="10319" marB="0">
                    <a:solidFill>
                      <a:srgbClr val="FF00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Century Gothic" charset="0"/>
                          <a:ea typeface="Century Gothic" charset="0"/>
                          <a:cs typeface="Century Gothic" charset="0"/>
                        </a:rPr>
                        <a:t>Issue Compliance notices and Action Plan on remedial measures to 93 municipalities</a:t>
                      </a:r>
                    </a:p>
                  </a:txBody>
                  <a:tcPr marL="10319" marR="10319" marT="10319" marB="0">
                    <a:solidFill>
                      <a:srgbClr val="E4EEFB"/>
                    </a:solidFill>
                  </a:tcPr>
                </a:tc>
                <a:tc>
                  <a:txBody>
                    <a:bodyPr/>
                    <a:lstStyle/>
                    <a:p>
                      <a:pPr algn="l" fontAlgn="b"/>
                      <a:r>
                        <a:rPr lang="en-GB" sz="900" b="1" i="0" u="none" strike="noStrike" noProof="0" dirty="0" smtClean="0">
                          <a:solidFill>
                            <a:srgbClr val="000000"/>
                          </a:solidFill>
                          <a:effectLst/>
                          <a:latin typeface="Century Gothic" panose="020B0502020202020204" pitchFamily="34" charset="0"/>
                        </a:rPr>
                        <a:t>Partially Achieved</a:t>
                      </a:r>
                      <a:r>
                        <a:rPr lang="en-GB" sz="900" b="0" i="0" u="none" strike="noStrike" noProof="0" dirty="0" smtClean="0">
                          <a:solidFill>
                            <a:srgbClr val="000000"/>
                          </a:solidFill>
                          <a:effectLst/>
                          <a:latin typeface="Century Gothic" panose="020B0502020202020204" pitchFamily="34" charset="0"/>
                        </a:rPr>
                        <a:t>: Detailed Action Plans and Compliance Notices were issued to </a:t>
                      </a:r>
                      <a:r>
                        <a:rPr lang="en-GB" sz="900" b="1" i="0" u="sng" strike="noStrike" noProof="0" dirty="0" smtClean="0">
                          <a:solidFill>
                            <a:srgbClr val="000000"/>
                          </a:solidFill>
                          <a:effectLst/>
                          <a:latin typeface="Century Gothic" panose="020B0502020202020204" pitchFamily="34" charset="0"/>
                        </a:rPr>
                        <a:t>78</a:t>
                      </a:r>
                      <a:r>
                        <a:rPr lang="en-GB" sz="900" b="0" i="0" u="none" strike="noStrike" noProof="0" dirty="0" smtClean="0">
                          <a:solidFill>
                            <a:srgbClr val="000000"/>
                          </a:solidFill>
                          <a:effectLst/>
                          <a:latin typeface="Century Gothic" panose="020B0502020202020204" pitchFamily="34" charset="0"/>
                        </a:rPr>
                        <a:t> out of </a:t>
                      </a:r>
                      <a:r>
                        <a:rPr lang="en-GB" sz="900" b="1" i="0" u="none" strike="noStrike" noProof="0" dirty="0" smtClean="0">
                          <a:solidFill>
                            <a:srgbClr val="000000"/>
                          </a:solidFill>
                          <a:effectLst/>
                          <a:latin typeface="Century Gothic" panose="020B0502020202020204" pitchFamily="34" charset="0"/>
                        </a:rPr>
                        <a:t>93 Municipalities.</a:t>
                      </a:r>
                      <a:endParaRPr lang="en-GB" sz="900" b="1" i="0" u="none" strike="noStrike" noProof="0" dirty="0">
                        <a:solidFill>
                          <a:srgbClr val="000000"/>
                        </a:solidFill>
                        <a:effectLst/>
                        <a:latin typeface="Century Gothic" panose="020B0502020202020204" pitchFamily="34" charset="0"/>
                      </a:endParaRPr>
                    </a:p>
                  </a:txBody>
                  <a:tcPr marL="10319" marR="10319" marT="10319" marB="0">
                    <a:solidFill>
                      <a:srgbClr val="FAD711"/>
                    </a:solidFill>
                  </a:tcPr>
                </a:tc>
                <a:tc>
                  <a:txBody>
                    <a:bodyPr/>
                    <a:lstStyle/>
                    <a:p>
                      <a:r>
                        <a:rPr lang="en-GB" sz="900" noProof="0" dirty="0" smtClean="0">
                          <a:latin typeface="Century Gothic" charset="0"/>
                          <a:ea typeface="Century Gothic" charset="0"/>
                          <a:cs typeface="Century Gothic" charset="0"/>
                        </a:rPr>
                        <a:t>Engage 93 Municipalities on LUS Action Plans</a:t>
                      </a:r>
                      <a:endParaRPr lang="en-GB" sz="900" noProof="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GB" sz="900" b="1" kern="1200" noProof="0" dirty="0" smtClean="0">
                          <a:solidFill>
                            <a:schemeClr val="dk1"/>
                          </a:solidFill>
                          <a:effectLst/>
                          <a:latin typeface="Century Gothic" panose="020B0502020202020204" pitchFamily="34" charset="0"/>
                          <a:ea typeface="+mn-ea"/>
                          <a:cs typeface="+mn-cs"/>
                        </a:rPr>
                        <a:t>Achieved: 45% (105) </a:t>
                      </a:r>
                      <a:r>
                        <a:rPr lang="en-GB" sz="900" b="0" kern="1200" noProof="0" dirty="0" smtClean="0">
                          <a:solidFill>
                            <a:schemeClr val="dk1"/>
                          </a:solidFill>
                          <a:effectLst/>
                          <a:latin typeface="Century Gothic" panose="020B0502020202020204" pitchFamily="34" charset="0"/>
                          <a:ea typeface="+mn-ea"/>
                          <a:cs typeface="+mn-cs"/>
                        </a:rPr>
                        <a:t>Municipalities were engaged on LUS action plans. </a:t>
                      </a:r>
                      <a:endParaRPr lang="en-GB" sz="900" b="0" noProof="0" dirty="0">
                        <a:latin typeface="Century Gothic" panose="020B0502020202020204" pitchFamily="34" charset="0"/>
                        <a:ea typeface="Century Gothic" charset="0"/>
                        <a:cs typeface="Century Gothic" charset="0"/>
                      </a:endParaRPr>
                    </a:p>
                  </a:txBody>
                  <a:tcPr marL="10319" marR="10319" marT="10319" marB="0">
                    <a:solidFill>
                      <a:srgbClr val="00C45A"/>
                    </a:solidFill>
                  </a:tcPr>
                </a:tc>
                <a:tc>
                  <a:txBody>
                    <a:bodyPr/>
                    <a:lstStyle/>
                    <a:p>
                      <a:r>
                        <a:rPr lang="en-GB" sz="900" b="0" i="0" u="none" strike="noStrike" kern="1200" baseline="0" noProof="0" dirty="0" smtClean="0">
                          <a:solidFill>
                            <a:schemeClr val="dk1"/>
                          </a:solidFill>
                          <a:latin typeface="Century Gothic" charset="0"/>
                          <a:ea typeface="Century Gothic" charset="0"/>
                          <a:cs typeface="Century Gothic" charset="0"/>
                        </a:rPr>
                        <a:t>40%: Land Use</a:t>
                      </a:r>
                    </a:p>
                    <a:p>
                      <a:r>
                        <a:rPr lang="en-GB" sz="900" b="0" i="0" u="none" strike="noStrike" kern="1200" baseline="0" noProof="0" dirty="0" smtClean="0">
                          <a:solidFill>
                            <a:schemeClr val="dk1"/>
                          </a:solidFill>
                          <a:latin typeface="Century Gothic" charset="0"/>
                          <a:ea typeface="Century Gothic" charset="0"/>
                          <a:cs typeface="Century Gothic" charset="0"/>
                        </a:rPr>
                        <a:t>Schemes (93)</a:t>
                      </a:r>
                      <a:endParaRPr lang="en-GB" sz="900" noProof="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GB" sz="900" b="1" noProof="0" dirty="0" smtClean="0">
                          <a:latin typeface="Century Gothic" charset="0"/>
                          <a:ea typeface="Century Gothic" charset="0"/>
                          <a:cs typeface="Century Gothic" charset="0"/>
                        </a:rPr>
                        <a:t>Achieved: 53% (125) </a:t>
                      </a:r>
                      <a:r>
                        <a:rPr lang="en-GB" sz="900" b="0" noProof="0" dirty="0" smtClean="0">
                          <a:latin typeface="Century Gothic" charset="0"/>
                          <a:ea typeface="Century Gothic" charset="0"/>
                          <a:cs typeface="Century Gothic" charset="0"/>
                        </a:rPr>
                        <a:t>Municipalities were supported.</a:t>
                      </a:r>
                    </a:p>
                  </a:txBody>
                  <a:tcPr marL="10319" marR="10319" marT="10319" marB="0">
                    <a:solidFill>
                      <a:srgbClr val="00C45A"/>
                    </a:solidFill>
                  </a:tcPr>
                </a:tc>
                <a:tc>
                  <a:txBody>
                    <a:bodyPr/>
                    <a:lstStyle/>
                    <a:p>
                      <a:pPr algn="ctr"/>
                      <a:r>
                        <a:rPr lang="en-GB" sz="900" noProof="0" dirty="0" smtClean="0">
                          <a:latin typeface="Century Gothic" charset="0"/>
                          <a:ea typeface="Century Gothic" charset="0"/>
                          <a:cs typeface="Century Gothic" charset="0"/>
                        </a:rPr>
                        <a:t>None</a:t>
                      </a:r>
                      <a:endParaRPr lang="en-GB" sz="900" noProof="0" dirty="0">
                        <a:latin typeface="Century Gothic" charset="0"/>
                        <a:ea typeface="Century Gothic" charset="0"/>
                        <a:cs typeface="Century Gothic" charset="0"/>
                      </a:endParaRPr>
                    </a:p>
                  </a:txBody>
                  <a:tcPr marL="10319" marR="10319" marT="10319" marB="0">
                    <a:solidFill>
                      <a:srgbClr val="E4EEFB"/>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800" b="0" i="0" u="none" strike="noStrike" cap="none" normalizeH="0" baseline="0" dirty="0" smtClean="0">
                          <a:ln>
                            <a:noFill/>
                          </a:ln>
                          <a:solidFill>
                            <a:srgbClr val="000000"/>
                          </a:solidFill>
                          <a:effectLst/>
                          <a:latin typeface="Century Gothic" pitchFamily="34" charset="0"/>
                          <a:cs typeface="Arial" pitchFamily="34" charset="0"/>
                        </a:rPr>
                        <a:t>A larger number of Municipalities were assessed and compliance notices were issued because of better cooperation from municipalities. The finalisation of the Regulations to SPLUMA also provided a clearer framework for assessment of Land Use Schemes.</a:t>
                      </a:r>
                      <a:r>
                        <a:rPr kumimoji="0" lang="en-US" altLang="en-US" sz="800" b="0" i="0" u="none" strike="noStrike" cap="none" normalizeH="0" baseline="0" dirty="0" smtClean="0">
                          <a:ln>
                            <a:noFill/>
                          </a:ln>
                          <a:solidFill>
                            <a:schemeClr val="tx1"/>
                          </a:solidFill>
                          <a:effectLst/>
                          <a:latin typeface="Century Gothic" pitchFamily="34" charset="0"/>
                          <a:cs typeface="Arial" pitchFamily="34" charset="0"/>
                        </a:rPr>
                        <a:t> </a:t>
                      </a:r>
                      <a:endParaRPr kumimoji="0" lang="en-ZA" altLang="en-US" sz="8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txBody>
                  <a:tcPr marL="68580" marR="68580" marT="0" marB="0" horzOverflow="overflow">
                    <a:solidFill>
                      <a:srgbClr val="E4EEFB"/>
                    </a:solidFill>
                  </a:tcPr>
                </a:tc>
                <a:tc>
                  <a:txBody>
                    <a:bodyPr/>
                    <a:lstStyle/>
                    <a:p>
                      <a:r>
                        <a:rPr lang="en-GB" sz="900" noProof="0" dirty="0" smtClean="0">
                          <a:latin typeface="Century Gothic" charset="0"/>
                          <a:ea typeface="Century Gothic" charset="0"/>
                          <a:cs typeface="Century Gothic" charset="0"/>
                        </a:rPr>
                        <a:t>None</a:t>
                      </a:r>
                      <a:endParaRPr lang="en-GB" sz="900" noProof="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charset="0"/>
                          <a:ea typeface="Century Gothic" charset="0"/>
                          <a:cs typeface="Century Gothic" charset="0"/>
                        </a:rPr>
                        <a:t>None</a:t>
                      </a:r>
                      <a:endParaRPr lang="en-GB" sz="900" noProof="0" dirty="0">
                        <a:latin typeface="Century Gothic" charset="0"/>
                        <a:ea typeface="Century Gothic" charset="0"/>
                        <a:cs typeface="Century Gothic" charset="0"/>
                      </a:endParaRPr>
                    </a:p>
                  </a:txBody>
                  <a:tcPr marL="74295" marR="74295" marT="0" marB="0">
                    <a:solidFill>
                      <a:srgbClr val="E4EEFB"/>
                    </a:solidFill>
                  </a:tcPr>
                </a:tc>
                <a:tc>
                  <a:txBody>
                    <a:bodyPr/>
                    <a:lstStyle/>
                    <a:p>
                      <a:pPr algn="ctr" fontAlgn="b"/>
                      <a:r>
                        <a:rPr lang="en-GB" sz="900" b="1" kern="1200" noProof="0" dirty="0" smtClean="0">
                          <a:solidFill>
                            <a:schemeClr val="dk1"/>
                          </a:solidFill>
                          <a:effectLst/>
                          <a:latin typeface="Century Gothic" panose="020B0502020202020204" pitchFamily="34" charset="0"/>
                          <a:ea typeface="+mn-ea"/>
                          <a:cs typeface="+mn-cs"/>
                        </a:rPr>
                        <a:t>Achieved.</a:t>
                      </a:r>
                    </a:p>
                    <a:p>
                      <a:pPr algn="ctr" fontAlgn="b"/>
                      <a:r>
                        <a:rPr lang="en-GB" sz="900" b="0" i="0" u="none" strike="noStrike" kern="1200" noProof="0" dirty="0" smtClean="0">
                          <a:solidFill>
                            <a:schemeClr val="dk1"/>
                          </a:solidFill>
                          <a:effectLst/>
                          <a:latin typeface="Century Gothic" panose="020B0502020202020204" pitchFamily="34" charset="0"/>
                          <a:ea typeface="+mn-ea"/>
                          <a:cs typeface="+mn-cs"/>
                        </a:rPr>
                        <a:t>National</a:t>
                      </a:r>
                      <a:r>
                        <a:rPr lang="en-GB" sz="900" b="0" i="0" u="none" strike="noStrike" kern="1200" baseline="0" noProof="0" dirty="0" smtClean="0">
                          <a:solidFill>
                            <a:schemeClr val="dk1"/>
                          </a:solidFill>
                          <a:effectLst/>
                          <a:latin typeface="Century Gothic" panose="020B0502020202020204" pitchFamily="34" charset="0"/>
                          <a:ea typeface="+mn-ea"/>
                          <a:cs typeface="+mn-cs"/>
                        </a:rPr>
                        <a:t> report on 125 or 53% local municipalities were supported on LUS.</a:t>
                      </a:r>
                      <a:endParaRPr lang="en-GB" sz="900" b="0" i="0" u="none" strike="noStrike" noProof="0" dirty="0">
                        <a:solidFill>
                          <a:srgbClr val="000000"/>
                        </a:solidFill>
                        <a:effectLst/>
                        <a:latin typeface="Century Gothic" panose="020B0502020202020204" pitchFamily="34" charset="0"/>
                      </a:endParaRPr>
                    </a:p>
                  </a:txBody>
                  <a:tcPr marL="10319" marR="10319" marT="10319"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3630779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631" y="152277"/>
            <a:ext cx="9585914" cy="492443"/>
          </a:xfrm>
          <a:prstGeom prst="rect">
            <a:avLst/>
          </a:prstGeom>
          <a:noFill/>
        </p:spPr>
        <p:txBody>
          <a:bodyPr wrap="square" rtlCol="0">
            <a:spAutoFit/>
          </a:bodyPr>
          <a:lstStyle/>
          <a:p>
            <a:r>
              <a:rPr lang="en-ZA" sz="2600" b="1" dirty="0">
                <a:latin typeface="Century Gothic" panose="020B0502020202020204" pitchFamily="34" charset="0"/>
              </a:rPr>
              <a:t>PROGRAMME 2: GEOSPATIAL AND CADASTRAL </a:t>
            </a:r>
            <a:r>
              <a:rPr lang="en-ZA" sz="2600" b="1" dirty="0" smtClean="0">
                <a:latin typeface="Century Gothic" panose="020B0502020202020204" pitchFamily="34" charset="0"/>
              </a:rPr>
              <a:t>SERVICES (3)</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180571371"/>
              </p:ext>
            </p:extLst>
          </p:nvPr>
        </p:nvGraphicFramePr>
        <p:xfrm>
          <a:off x="82807" y="651087"/>
          <a:ext cx="9734737" cy="2516414"/>
        </p:xfrm>
        <a:graphic>
          <a:graphicData uri="http://schemas.openxmlformats.org/drawingml/2006/table">
            <a:tbl>
              <a:tblPr>
                <a:tableStyleId>{5C22544A-7EE6-4342-B048-85BDC9FD1C3A}</a:tableStyleId>
              </a:tblPr>
              <a:tblGrid>
                <a:gridCol w="667688"/>
                <a:gridCol w="505380"/>
                <a:gridCol w="545277"/>
                <a:gridCol w="531977"/>
                <a:gridCol w="704870"/>
                <a:gridCol w="678271"/>
                <a:gridCol w="664972"/>
                <a:gridCol w="638372"/>
                <a:gridCol w="691571"/>
                <a:gridCol w="509642"/>
                <a:gridCol w="634655"/>
                <a:gridCol w="810211"/>
                <a:gridCol w="757939"/>
                <a:gridCol w="705668"/>
                <a:gridCol w="688244"/>
              </a:tblGrid>
              <a:tr h="29781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1037081">
                <a:tc>
                  <a:txBody>
                    <a:bodyPr/>
                    <a:lstStyle/>
                    <a:p>
                      <a:pPr>
                        <a:lnSpc>
                          <a:spcPct val="100000"/>
                        </a:lnSpc>
                        <a:spcBef>
                          <a:spcPts val="0"/>
                        </a:spcBef>
                        <a:spcAft>
                          <a:spcPts val="0"/>
                        </a:spcAft>
                      </a:pPr>
                      <a:r>
                        <a:rPr lang="en-ZA" sz="900" b="0" i="0" u="none" strike="noStrike" kern="1200" baseline="0" dirty="0" smtClean="0">
                          <a:solidFill>
                            <a:schemeClr val="dk1"/>
                          </a:solidFill>
                          <a:latin typeface="Century Gothic" panose="020B0502020202020204" pitchFamily="34" charset="0"/>
                          <a:ea typeface="+mn-ea"/>
                          <a:cs typeface="+mn-cs"/>
                        </a:rPr>
                        <a:t>Number of District Rural Development Plans completed 	</a:t>
                      </a:r>
                    </a:p>
                  </a:txBody>
                  <a:tcPr marL="10319" marR="10319" marT="10319" marB="0">
                    <a:solidFill>
                      <a:srgbClr val="E4EEFB"/>
                    </a:solidFill>
                  </a:tcPr>
                </a:tc>
                <a:tc>
                  <a:txBody>
                    <a:bodyPr/>
                    <a:lstStyle/>
                    <a:p>
                      <a:pPr>
                        <a:lnSpc>
                          <a:spcPct val="100000"/>
                        </a:lnSpc>
                        <a:spcBef>
                          <a:spcPts val="0"/>
                        </a:spcBef>
                        <a:spcAft>
                          <a:spcPts val="0"/>
                        </a:spcAft>
                      </a:pPr>
                      <a:r>
                        <a:rPr lang="en-ZA" sz="900" b="0" i="0" u="none" strike="noStrike" kern="1200" baseline="0" dirty="0" smtClean="0">
                          <a:solidFill>
                            <a:schemeClr val="dk1"/>
                          </a:solidFill>
                          <a:latin typeface="Century Gothic" panose="020B0502020202020204" pitchFamily="34" charset="0"/>
                          <a:ea typeface="+mn-ea"/>
                          <a:cs typeface="+mn-cs"/>
                        </a:rPr>
                        <a:t>27</a:t>
                      </a:r>
                    </a:p>
                  </a:txBody>
                  <a:tcPr marL="10319" marR="10319" marT="10319" marB="0">
                    <a:solidFill>
                      <a:srgbClr val="E4EEF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Draft district rural development plans 	</a:t>
                      </a:r>
                    </a:p>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	</a:t>
                      </a:r>
                    </a:p>
                    <a:p>
                      <a:pPr>
                        <a:lnSpc>
                          <a:spcPct val="100000"/>
                        </a:lnSpc>
                        <a:spcBef>
                          <a:spcPts val="0"/>
                        </a:spcBef>
                        <a:spcAft>
                          <a:spcPts val="0"/>
                        </a:spcAft>
                      </a:pPr>
                      <a:r>
                        <a:rPr lang="en-ZA" sz="900" b="0" i="0" u="none" strike="noStrike" kern="1200" baseline="0" dirty="0" smtClean="0">
                          <a:solidFill>
                            <a:schemeClr val="dk1"/>
                          </a:solidFill>
                          <a:latin typeface="Century Gothic" panose="020B0502020202020204" pitchFamily="34" charset="0"/>
                          <a:ea typeface="+mn-ea"/>
                          <a:cs typeface="+mn-cs"/>
                        </a:rPr>
                        <a:t>	</a:t>
                      </a: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u="none" strike="noStrike" dirty="0" smtClean="0">
                          <a:effectLst/>
                          <a:latin typeface="Century Gothic" panose="020B0502020202020204" pitchFamily="34" charset="0"/>
                        </a:rPr>
                        <a:t>Not achieved</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ctr" fontAlgn="b">
                        <a:lnSpc>
                          <a:spcPct val="100000"/>
                        </a:lnSpc>
                        <a:spcBef>
                          <a:spcPts val="0"/>
                        </a:spcBef>
                        <a:spcAft>
                          <a:spcPts val="0"/>
                        </a:spcAft>
                      </a:pPr>
                      <a:r>
                        <a:rPr lang="en-ZA" sz="900" b="0" i="0" u="none" strike="noStrike" dirty="0" smtClean="0">
                          <a:solidFill>
                            <a:srgbClr val="000000"/>
                          </a:solidFill>
                          <a:effectLst/>
                          <a:latin typeface="Century Gothic" panose="020B0502020202020204" pitchFamily="34" charset="0"/>
                        </a:rPr>
                        <a:t>Consultation</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l" fontAlgn="b">
                        <a:lnSpc>
                          <a:spcPct val="100000"/>
                        </a:lnSpc>
                        <a:spcBef>
                          <a:spcPts val="0"/>
                        </a:spcBef>
                        <a:spcAft>
                          <a:spcPts val="0"/>
                        </a:spcAft>
                      </a:pPr>
                      <a:r>
                        <a:rPr lang="en-ZA" sz="900" b="1" i="0" u="none" strike="noStrike" dirty="0" smtClean="0">
                          <a:solidFill>
                            <a:srgbClr val="000000"/>
                          </a:solidFill>
                          <a:effectLst/>
                          <a:latin typeface="Century Gothic" panose="020B0502020202020204" pitchFamily="34" charset="0"/>
                        </a:rPr>
                        <a:t>Achieved:</a:t>
                      </a:r>
                      <a:r>
                        <a:rPr lang="en-ZA" sz="900" b="0" i="0" u="none" strike="noStrike" dirty="0" smtClean="0">
                          <a:solidFill>
                            <a:srgbClr val="000000"/>
                          </a:solidFill>
                          <a:effectLst/>
                          <a:latin typeface="Century Gothic" panose="020B0502020202020204" pitchFamily="34" charset="0"/>
                        </a:rPr>
                        <a:t> Consultations were conducted </a:t>
                      </a:r>
                      <a:r>
                        <a:rPr lang="en-ZA" sz="900" b="0" i="0" u="none" strike="noStrike" smtClean="0">
                          <a:solidFill>
                            <a:srgbClr val="000000"/>
                          </a:solidFill>
                          <a:effectLst/>
                          <a:latin typeface="Century Gothic" panose="020B0502020202020204" pitchFamily="34" charset="0"/>
                        </a:rPr>
                        <a:t>for 22 </a:t>
                      </a:r>
                      <a:r>
                        <a:rPr lang="en-ZA" sz="900" b="0" i="0" u="none" strike="noStrike" dirty="0" smtClean="0">
                          <a:solidFill>
                            <a:srgbClr val="000000"/>
                          </a:solidFill>
                          <a:effectLst/>
                          <a:latin typeface="Century Gothic" panose="020B0502020202020204" pitchFamily="34" charset="0"/>
                        </a:rPr>
                        <a:t>District Municipalities (WC =1 DM; NC =1 DM</a:t>
                      </a:r>
                      <a:r>
                        <a:rPr lang="en-ZA" sz="900" b="0" i="0" u="none" strike="noStrike" smtClean="0">
                          <a:solidFill>
                            <a:srgbClr val="000000"/>
                          </a:solidFill>
                          <a:effectLst/>
                          <a:latin typeface="Century Gothic" panose="020B0502020202020204" pitchFamily="34" charset="0"/>
                        </a:rPr>
                        <a:t>; FS </a:t>
                      </a:r>
                      <a:r>
                        <a:rPr lang="en-ZA" sz="900" b="0" i="0" u="none" strike="noStrike" dirty="0" smtClean="0">
                          <a:solidFill>
                            <a:srgbClr val="000000"/>
                          </a:solidFill>
                          <a:effectLst/>
                          <a:latin typeface="Century Gothic" panose="020B0502020202020204" pitchFamily="34" charset="0"/>
                        </a:rPr>
                        <a:t>=1 DM; MP = 1 DM; KZN = 10 DMs; NW=3 DMs; LP = 5 DMs.</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p>
                      <a:pPr>
                        <a:lnSpc>
                          <a:spcPct val="100000"/>
                        </a:lnSpc>
                        <a:spcBef>
                          <a:spcPts val="0"/>
                        </a:spcBef>
                        <a:spcAft>
                          <a:spcPts val="0"/>
                        </a:spcAft>
                      </a:pPr>
                      <a:r>
                        <a:rPr lang="en-US" sz="900" dirty="0" smtClean="0">
                          <a:latin typeface="Century Gothic" panose="020B0502020202020204" pitchFamily="34" charset="0"/>
                          <a:ea typeface="Century Gothic" charset="0"/>
                          <a:cs typeface="Century Gothic" charset="0"/>
                        </a:rPr>
                        <a:t>Finalization</a:t>
                      </a:r>
                      <a:r>
                        <a:rPr lang="en-US" sz="900" baseline="0" dirty="0" smtClean="0">
                          <a:latin typeface="Century Gothic" panose="020B0502020202020204" pitchFamily="34" charset="0"/>
                          <a:ea typeface="Century Gothic" charset="0"/>
                          <a:cs typeface="Century Gothic" charset="0"/>
                        </a:rPr>
                        <a:t> and approval in 27 DMs</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nSpc>
                          <a:spcPct val="100000"/>
                        </a:lnSpc>
                        <a:spcBef>
                          <a:spcPts val="0"/>
                        </a:spcBef>
                        <a:spcAft>
                          <a:spcPts val="0"/>
                        </a:spcAft>
                      </a:pPr>
                      <a:r>
                        <a:rPr lang="en-US" sz="900" b="1" kern="1200" dirty="0" smtClean="0">
                          <a:solidFill>
                            <a:schemeClr val="dk1"/>
                          </a:solidFill>
                          <a:effectLst/>
                          <a:latin typeface="Century Gothic" panose="020B0502020202020204" pitchFamily="34" charset="0"/>
                          <a:ea typeface="+mn-ea"/>
                          <a:cs typeface="+mn-cs"/>
                        </a:rPr>
                        <a:t>Not Achieved: </a:t>
                      </a:r>
                      <a:r>
                        <a:rPr lang="en-US" sz="900" b="0" kern="1200" dirty="0" smtClean="0">
                          <a:solidFill>
                            <a:schemeClr val="dk1"/>
                          </a:solidFill>
                          <a:effectLst/>
                          <a:latin typeface="Century Gothic" panose="020B0502020202020204" pitchFamily="34" charset="0"/>
                          <a:ea typeface="+mn-ea"/>
                          <a:cs typeface="+mn-cs"/>
                        </a:rPr>
                        <a:t>3 DMs have finalized and approved Rural District Plans.</a:t>
                      </a:r>
                      <a:endParaRPr lang="en-US" sz="900" b="0" dirty="0">
                        <a:latin typeface="Century Gothic" panose="020B0502020202020204" pitchFamily="34" charset="0"/>
                        <a:ea typeface="Century Gothic" charset="0"/>
                        <a:cs typeface="Century Gothic" charset="0"/>
                      </a:endParaRPr>
                    </a:p>
                  </a:txBody>
                  <a:tcPr marL="10319" marR="10319" marT="10319" marB="0">
                    <a:solidFill>
                      <a:srgbClr val="FF0000"/>
                    </a:solidFill>
                  </a:tcPr>
                </a:tc>
                <a:tc>
                  <a:txBody>
                    <a:bodyPr/>
                    <a:lstStyle/>
                    <a:p>
                      <a:pPr algn="ctr"/>
                      <a:r>
                        <a:rPr lang="en-US" sz="900" dirty="0" smtClean="0">
                          <a:latin typeface="Century Gothic" panose="020B0502020202020204" pitchFamily="34" charset="0"/>
                          <a:ea typeface="Century Gothic" charset="0"/>
                          <a:cs typeface="Century Gothic" charset="0"/>
                        </a:rPr>
                        <a:t>District</a:t>
                      </a:r>
                      <a:r>
                        <a:rPr lang="en-US" sz="900" baseline="0" dirty="0" smtClean="0">
                          <a:latin typeface="Century Gothic" panose="020B0502020202020204" pitchFamily="34" charset="0"/>
                          <a:ea typeface="Century Gothic" charset="0"/>
                          <a:cs typeface="Century Gothic" charset="0"/>
                        </a:rPr>
                        <a:t> Rural dev Plans finalized and approved in 27 DMs.</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b="1" kern="1200" dirty="0" smtClean="0">
                          <a:solidFill>
                            <a:schemeClr val="dk1"/>
                          </a:solidFill>
                          <a:effectLst/>
                          <a:latin typeface="Century Gothic" panose="020B0502020202020204" pitchFamily="34" charset="0"/>
                          <a:ea typeface="+mn-ea"/>
                          <a:cs typeface="+mn-cs"/>
                        </a:rPr>
                        <a:t>Partially-achieved:</a:t>
                      </a:r>
                    </a:p>
                    <a:p>
                      <a:pPr algn="ctr"/>
                      <a:r>
                        <a:rPr lang="en-US" sz="900" b="0" kern="1200" dirty="0" smtClean="0">
                          <a:solidFill>
                            <a:schemeClr val="dk1"/>
                          </a:solidFill>
                          <a:effectLst/>
                          <a:latin typeface="Century Gothic" panose="020B0502020202020204" pitchFamily="34" charset="0"/>
                          <a:ea typeface="+mn-ea"/>
                          <a:cs typeface="+mn-cs"/>
                        </a:rPr>
                        <a:t>21 DM have finalized and approved Rural District Plans.</a:t>
                      </a:r>
                      <a:endParaRPr lang="en-US" sz="900" b="1" dirty="0">
                        <a:latin typeface="Century Gothic" panose="020B0502020202020204" pitchFamily="34" charset="0"/>
                        <a:ea typeface="Century Gothic" charset="0"/>
                        <a:cs typeface="Century Gothic" charset="0"/>
                      </a:endParaRPr>
                    </a:p>
                  </a:txBody>
                  <a:tcPr marL="10319" marR="10319" marT="10319" marB="0">
                    <a:solidFill>
                      <a:srgbClr val="FAD711"/>
                    </a:solidFill>
                  </a:tcPr>
                </a:tc>
                <a:tc>
                  <a:txBody>
                    <a:bodyPr/>
                    <a:lstStyle/>
                    <a:p>
                      <a:pPr algn="ctr"/>
                      <a:r>
                        <a:rPr lang="en-US" sz="900" dirty="0" smtClean="0">
                          <a:latin typeface="Century Gothic" panose="020B0502020202020204" pitchFamily="34" charset="0"/>
                          <a:ea typeface="Century Gothic" charset="0"/>
                          <a:cs typeface="Century Gothic" charset="0"/>
                        </a:rPr>
                        <a:t>-6</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900" b="0" i="0" u="none" strike="noStrike" cap="none" normalizeH="0" baseline="0" dirty="0" smtClean="0">
                          <a:ln>
                            <a:noFill/>
                          </a:ln>
                          <a:solidFill>
                            <a:srgbClr val="000000"/>
                          </a:solidFill>
                          <a:effectLst/>
                          <a:latin typeface="Century Gothic" pitchFamily="34" charset="0"/>
                          <a:cs typeface="Arial" pitchFamily="34" charset="0"/>
                        </a:rPr>
                        <a:t>The 3 DRDPs for North West that were not finalized due to challenges with some sector departments’ failure to submit required information to complete the plans.</a:t>
                      </a:r>
                      <a:r>
                        <a:rPr kumimoji="0" lang="en-US" altLang="en-US" sz="900" b="0" i="0" u="none" strike="noStrike" cap="none" normalizeH="0" baseline="0" dirty="0" smtClean="0">
                          <a:ln>
                            <a:noFill/>
                          </a:ln>
                          <a:solidFill>
                            <a:schemeClr val="tx1"/>
                          </a:solidFill>
                          <a:effectLst/>
                          <a:latin typeface="Century Gothic" pitchFamily="34" charset="0"/>
                          <a:cs typeface="Arial" pitchFamily="34" charset="0"/>
                        </a:rPr>
                        <a:t> </a:t>
                      </a:r>
                      <a:endParaRPr kumimoji="0" lang="en-ZA" altLang="en-US" sz="9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txBody>
                  <a:tcPr marL="10319" marR="10319" marT="10319" marB="0">
                    <a:solidFill>
                      <a:srgbClr val="E4EEFB"/>
                    </a:solidFill>
                  </a:tcPr>
                </a:tc>
                <a:tc>
                  <a:txBody>
                    <a:bodyPr/>
                    <a:lstStyle/>
                    <a:p>
                      <a:r>
                        <a:rPr lang="en-ZA" sz="900" dirty="0" smtClean="0">
                          <a:latin typeface="Century Gothic" panose="020B0502020202020204" pitchFamily="34" charset="0"/>
                          <a:ea typeface="Century Gothic" charset="0"/>
                          <a:cs typeface="Arial" panose="020B0604020202020204" pitchFamily="34" charset="0"/>
                        </a:rPr>
                        <a:t>The branch will have the meeting with the PSC within the month of April to finalise the plans.</a:t>
                      </a:r>
                      <a:endParaRPr lang="en-US" sz="900" dirty="0">
                        <a:latin typeface="Century Gothic" panose="020B0502020202020204" pitchFamily="34" charset="0"/>
                        <a:ea typeface="Century Gothic" charset="0"/>
                        <a:cs typeface="Arial" panose="020B0604020202020204" pitchFamily="34" charset="0"/>
                      </a:endParaRPr>
                    </a:p>
                  </a:txBody>
                  <a:tcPr marL="10319" marR="10319" marT="10319" marB="0">
                    <a:solidFill>
                      <a:srgbClr val="E4EEFB"/>
                    </a:solidFill>
                  </a:tcPr>
                </a:tc>
                <a:tc>
                  <a:txBody>
                    <a:bodyPr/>
                    <a:lstStyle/>
                    <a:p>
                      <a:r>
                        <a:rPr lang="en-ZA" sz="900" dirty="0" smtClean="0">
                          <a:solidFill>
                            <a:schemeClr val="dk1"/>
                          </a:solidFill>
                          <a:latin typeface="Arial" panose="020B0604020202020204" pitchFamily="34" charset="0"/>
                          <a:ea typeface="Century Gothic" charset="0"/>
                          <a:cs typeface="Arial" panose="020B0604020202020204" pitchFamily="34" charset="0"/>
                        </a:rPr>
                        <a:t>3</a:t>
                      </a:r>
                      <a:endParaRPr lang="en-US" sz="900" dirty="0">
                        <a:solidFill>
                          <a:srgbClr val="FF0000"/>
                        </a:solidFill>
                        <a:latin typeface="Arial" panose="020B0604020202020204" pitchFamily="34" charset="0"/>
                        <a:ea typeface="Century Gothic" charset="0"/>
                        <a:cs typeface="Arial" panose="020B0604020202020204" pitchFamily="34" charset="0"/>
                      </a:endParaRPr>
                    </a:p>
                  </a:txBody>
                  <a:tcPr marL="74295" marR="74295" marT="0" marB="0">
                    <a:solidFill>
                      <a:srgbClr val="E4EEFB"/>
                    </a:solidFill>
                  </a:tcPr>
                </a:tc>
                <a:tc>
                  <a:txBody>
                    <a:bodyPr/>
                    <a:lstStyle/>
                    <a:p>
                      <a:pPr algn="l" fontAlgn="b">
                        <a:lnSpc>
                          <a:spcPct val="100000"/>
                        </a:lnSpc>
                        <a:spcBef>
                          <a:spcPts val="0"/>
                        </a:spcBef>
                        <a:spcAft>
                          <a:spcPts val="0"/>
                        </a:spcAft>
                      </a:pPr>
                      <a:r>
                        <a:rPr lang="en-US" sz="900" b="1" kern="1200" dirty="0" smtClean="0">
                          <a:solidFill>
                            <a:schemeClr val="dk1"/>
                          </a:solidFill>
                          <a:effectLst/>
                          <a:latin typeface="Century Gothic" panose="020B0502020202020204" pitchFamily="34" charset="0"/>
                          <a:ea typeface="+mn-ea"/>
                          <a:cs typeface="+mn-cs"/>
                        </a:rPr>
                        <a:t>Partially-achieved</a:t>
                      </a:r>
                    </a:p>
                    <a:p>
                      <a:pPr algn="l" fontAlgn="b">
                        <a:lnSpc>
                          <a:spcPct val="100000"/>
                        </a:lnSpc>
                        <a:spcBef>
                          <a:spcPts val="0"/>
                        </a:spcBef>
                        <a:spcAft>
                          <a:spcPts val="0"/>
                        </a:spcAft>
                      </a:pPr>
                      <a:r>
                        <a:rPr lang="en-US" sz="900" b="1" i="0" u="none" strike="noStrike" dirty="0" smtClean="0">
                          <a:solidFill>
                            <a:srgbClr val="000000"/>
                          </a:solidFill>
                          <a:effectLst/>
                          <a:latin typeface="Century Gothic" charset="0"/>
                          <a:ea typeface="Century Gothic" charset="0"/>
                          <a:cs typeface="Century Gothic" charset="0"/>
                        </a:rPr>
                        <a:t>(24</a:t>
                      </a:r>
                      <a:r>
                        <a:rPr lang="en-US" sz="900" b="0" i="0" u="none" strike="noStrike" dirty="0" smtClean="0">
                          <a:solidFill>
                            <a:srgbClr val="000000"/>
                          </a:solidFill>
                          <a:effectLst/>
                          <a:latin typeface="Century Gothic" charset="0"/>
                          <a:ea typeface="Century Gothic" charset="0"/>
                          <a:cs typeface="Century Gothic" charset="0"/>
                        </a:rPr>
                        <a:t>)</a:t>
                      </a:r>
                    </a:p>
                    <a:p>
                      <a:pPr algn="l" fontAlgn="b">
                        <a:lnSpc>
                          <a:spcPct val="100000"/>
                        </a:lnSpc>
                        <a:spcBef>
                          <a:spcPts val="0"/>
                        </a:spcBef>
                        <a:spcAft>
                          <a:spcPts val="0"/>
                        </a:spcAft>
                      </a:pPr>
                      <a:endParaRPr lang="en-US" sz="900" b="0" i="0" u="none" strike="noStrike" dirty="0" smtClean="0">
                        <a:solidFill>
                          <a:srgbClr val="000000"/>
                        </a:solidFill>
                        <a:effectLst/>
                        <a:latin typeface="Century Gothic" charset="0"/>
                        <a:ea typeface="Century Gothic" charset="0"/>
                        <a:cs typeface="Century Gothic" charset="0"/>
                      </a:endParaRPr>
                    </a:p>
                    <a:p>
                      <a:pPr algn="l" fontAlgn="b">
                        <a:lnSpc>
                          <a:spcPct val="100000"/>
                        </a:lnSpc>
                        <a:spcBef>
                          <a:spcPts val="0"/>
                        </a:spcBef>
                        <a:spcAft>
                          <a:spcPts val="0"/>
                        </a:spcAft>
                      </a:pPr>
                      <a:r>
                        <a:rPr lang="en-US" sz="900" b="0" i="0" u="none" strike="noStrike" dirty="0" smtClean="0">
                          <a:solidFill>
                            <a:srgbClr val="000000"/>
                          </a:solidFill>
                          <a:effectLst/>
                          <a:latin typeface="Century Gothic" charset="0"/>
                          <a:ea typeface="Century Gothic" charset="0"/>
                          <a:cs typeface="Century Gothic" charset="0"/>
                        </a:rPr>
                        <a:t>(-3</a:t>
                      </a:r>
                      <a:r>
                        <a:rPr lang="en-US" sz="900" b="0" i="0" u="none" strike="noStrike" baseline="0" dirty="0" smtClean="0">
                          <a:solidFill>
                            <a:srgbClr val="000000"/>
                          </a:solidFill>
                          <a:effectLst/>
                          <a:latin typeface="Century Gothic" charset="0"/>
                          <a:ea typeface="Century Gothic" charset="0"/>
                          <a:cs typeface="Century Gothic" charset="0"/>
                        </a:rPr>
                        <a:t> district municipalities)</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AD711"/>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422322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6775" y="16933"/>
            <a:ext cx="7979833" cy="770467"/>
          </a:xfrm>
        </p:spPr>
        <p:txBody>
          <a:bodyPr>
            <a:normAutofit/>
          </a:bodyPr>
          <a:lstStyle/>
          <a:p>
            <a:r>
              <a:rPr lang="en-ZA" altLang="en-US" sz="3250" b="1" dirty="0">
                <a:latin typeface="Century Gothic" pitchFamily="34" charset="0"/>
              </a:rPr>
              <a:t>PRESENTATION OUTLINE</a:t>
            </a:r>
            <a:endParaRPr lang="en-ZA" sz="3250" dirty="0"/>
          </a:p>
        </p:txBody>
      </p:sp>
      <p:sp>
        <p:nvSpPr>
          <p:cNvPr id="7" name="Content Placeholder 2"/>
          <p:cNvSpPr>
            <a:spLocks noGrp="1"/>
          </p:cNvSpPr>
          <p:nvPr>
            <p:ph idx="1"/>
          </p:nvPr>
        </p:nvSpPr>
        <p:spPr>
          <a:xfrm>
            <a:off x="347457" y="787400"/>
            <a:ext cx="8808735" cy="4686808"/>
          </a:xfrm>
        </p:spPr>
        <p:txBody>
          <a:bodyPr>
            <a:noAutofit/>
          </a:bodyPr>
          <a:lstStyle/>
          <a:p>
            <a:pPr marL="309553" indent="-309553" algn="just" defTabSz="495285" eaLnBrk="0" fontAlgn="base" hangingPunct="0">
              <a:spcBef>
                <a:spcPts val="0"/>
              </a:spcBef>
              <a:spcAft>
                <a:spcPct val="0"/>
              </a:spcAft>
              <a:buFont typeface="Wingdings" pitchFamily="2" charset="2"/>
              <a:buChar char="q"/>
              <a:defRPr/>
            </a:pPr>
            <a:r>
              <a:rPr lang="en-US" sz="2400" b="1" dirty="0">
                <a:solidFill>
                  <a:srgbClr val="000000"/>
                </a:solidFill>
                <a:latin typeface="Century Gothic" panose="020B0502020202020204" pitchFamily="34" charset="0"/>
              </a:rPr>
              <a:t>Legend</a:t>
            </a:r>
          </a:p>
          <a:p>
            <a:pPr marL="309553" indent="-309553" algn="just" defTabSz="495285" eaLnBrk="0" fontAlgn="base" hangingPunct="0">
              <a:spcBef>
                <a:spcPts val="0"/>
              </a:spcBef>
              <a:spcAft>
                <a:spcPct val="0"/>
              </a:spcAft>
              <a:buFont typeface="Wingdings" pitchFamily="2" charset="2"/>
              <a:buChar char="q"/>
              <a:defRPr/>
            </a:pPr>
            <a:r>
              <a:rPr lang="en-US" sz="2400" b="1" dirty="0">
                <a:solidFill>
                  <a:srgbClr val="000000"/>
                </a:solidFill>
                <a:latin typeface="Century Gothic" panose="020B0502020202020204" pitchFamily="34" charset="0"/>
              </a:rPr>
              <a:t>Strategic Goals</a:t>
            </a:r>
          </a:p>
          <a:p>
            <a:pPr marL="309553" indent="-309553" algn="just" defTabSz="495285" eaLnBrk="0" fontAlgn="base" hangingPunct="0">
              <a:spcBef>
                <a:spcPts val="0"/>
              </a:spcBef>
              <a:spcAft>
                <a:spcPct val="0"/>
              </a:spcAft>
              <a:buFont typeface="Wingdings" pitchFamily="2" charset="2"/>
              <a:buChar char="q"/>
              <a:defRPr/>
            </a:pPr>
            <a:r>
              <a:rPr lang="en-US" sz="2400" b="1" dirty="0">
                <a:solidFill>
                  <a:srgbClr val="000000"/>
                </a:solidFill>
                <a:latin typeface="Century Gothic" panose="020B0502020202020204" pitchFamily="34" charset="0"/>
              </a:rPr>
              <a:t>Summary of </a:t>
            </a:r>
            <a:r>
              <a:rPr lang="en-US" sz="2400" b="1" dirty="0" smtClean="0">
                <a:solidFill>
                  <a:srgbClr val="000000"/>
                </a:solidFill>
                <a:latin typeface="Century Gothic" panose="020B0502020202020204" pitchFamily="34" charset="0"/>
              </a:rPr>
              <a:t>Performance</a:t>
            </a:r>
          </a:p>
          <a:p>
            <a:pPr marL="309553" indent="-309553" algn="just" defTabSz="495285" eaLnBrk="0" fontAlgn="base" hangingPunct="0">
              <a:spcBef>
                <a:spcPts val="0"/>
              </a:spcBef>
              <a:spcAft>
                <a:spcPct val="0"/>
              </a:spcAft>
              <a:buFont typeface="Wingdings" pitchFamily="2" charset="2"/>
              <a:buChar char="q"/>
              <a:defRPr/>
            </a:pPr>
            <a:r>
              <a:rPr lang="en-US" sz="2400" b="1" dirty="0" smtClean="0">
                <a:solidFill>
                  <a:srgbClr val="000000"/>
                </a:solidFill>
                <a:latin typeface="Century Gothic" panose="020B0502020202020204" pitchFamily="34" charset="0"/>
              </a:rPr>
              <a:t>Programme Performance Comparisons</a:t>
            </a:r>
            <a:endParaRPr lang="en-US" sz="2400" b="1" dirty="0">
              <a:solidFill>
                <a:srgbClr val="000000"/>
              </a:solidFill>
              <a:latin typeface="Century Gothic" panose="020B0502020202020204" pitchFamily="34" charset="0"/>
            </a:endParaRPr>
          </a:p>
          <a:p>
            <a:pPr marL="309553" indent="-309553" algn="just" defTabSz="495285" eaLnBrk="0" fontAlgn="base" hangingPunct="0">
              <a:spcBef>
                <a:spcPts val="0"/>
              </a:spcBef>
              <a:spcAft>
                <a:spcPct val="0"/>
              </a:spcAft>
              <a:buFont typeface="Wingdings" pitchFamily="2" charset="2"/>
              <a:buChar char="q"/>
              <a:defRPr/>
            </a:pPr>
            <a:r>
              <a:rPr lang="en-US" sz="2400" b="1" dirty="0">
                <a:latin typeface="Century Gothic" panose="020B0502020202020204" pitchFamily="34" charset="0"/>
              </a:rPr>
              <a:t>Year-on-year Performance </a:t>
            </a:r>
            <a:r>
              <a:rPr lang="en-US" sz="2400" b="1" dirty="0" smtClean="0">
                <a:latin typeface="Century Gothic" panose="020B0502020202020204" pitchFamily="34" charset="0"/>
              </a:rPr>
              <a:t>Comparisons</a:t>
            </a:r>
            <a:endParaRPr lang="en-US" sz="2400" dirty="0">
              <a:latin typeface="Century Gothic" panose="020B0502020202020204" pitchFamily="34" charset="0"/>
            </a:endParaRPr>
          </a:p>
          <a:p>
            <a:pPr marL="309553" indent="-309553" algn="just" defTabSz="495285" eaLnBrk="0" fontAlgn="base" hangingPunct="0">
              <a:spcBef>
                <a:spcPts val="0"/>
              </a:spcBef>
              <a:spcAft>
                <a:spcPct val="0"/>
              </a:spcAft>
              <a:buFont typeface="Wingdings" pitchFamily="2" charset="2"/>
              <a:buChar char="q"/>
              <a:defRPr/>
            </a:pPr>
            <a:r>
              <a:rPr lang="en-US" sz="2400" b="1" dirty="0" smtClean="0">
                <a:solidFill>
                  <a:srgbClr val="000000"/>
                </a:solidFill>
                <a:latin typeface="Century Gothic" panose="020B0502020202020204" pitchFamily="34" charset="0"/>
              </a:rPr>
              <a:t>Programme </a:t>
            </a:r>
            <a:r>
              <a:rPr lang="en-US" sz="2400" b="1" dirty="0">
                <a:solidFill>
                  <a:srgbClr val="000000"/>
                </a:solidFill>
                <a:latin typeface="Century Gothic" panose="020B0502020202020204" pitchFamily="34" charset="0"/>
              </a:rPr>
              <a:t>Performance Description:</a:t>
            </a:r>
          </a:p>
          <a:p>
            <a:pPr marL="866748" lvl="1" indent="-371464" algn="just" defTabSz="495285" eaLnBrk="0" fontAlgn="base" hangingPunct="0">
              <a:spcBef>
                <a:spcPts val="0"/>
              </a:spcBef>
              <a:spcAft>
                <a:spcPct val="0"/>
              </a:spcAft>
              <a:buFont typeface="Wingdings" pitchFamily="2" charset="2"/>
              <a:buChar char="§"/>
              <a:defRPr/>
            </a:pPr>
            <a:r>
              <a:rPr lang="en-US" sz="2400" dirty="0">
                <a:solidFill>
                  <a:srgbClr val="000000"/>
                </a:solidFill>
                <a:latin typeface="Century Gothic" panose="020B0502020202020204" pitchFamily="34" charset="0"/>
              </a:rPr>
              <a:t>Programme 1: Administration</a:t>
            </a:r>
          </a:p>
          <a:p>
            <a:pPr marL="866748" lvl="1" indent="-371464" algn="just" defTabSz="495285" eaLnBrk="0" fontAlgn="base" hangingPunct="0">
              <a:spcBef>
                <a:spcPts val="0"/>
              </a:spcBef>
              <a:spcAft>
                <a:spcPct val="0"/>
              </a:spcAft>
              <a:buFont typeface="Wingdings" pitchFamily="2" charset="2"/>
              <a:buChar char="§"/>
              <a:defRPr/>
            </a:pPr>
            <a:r>
              <a:rPr lang="en-US" sz="2400" dirty="0">
                <a:solidFill>
                  <a:srgbClr val="000000"/>
                </a:solidFill>
                <a:latin typeface="Century Gothic" panose="020B0502020202020204" pitchFamily="34" charset="0"/>
              </a:rPr>
              <a:t>Programme 2: Geospatial and Cadastral  Services</a:t>
            </a:r>
          </a:p>
          <a:p>
            <a:pPr marL="866748" lvl="1" indent="-371464" algn="just" defTabSz="495285" eaLnBrk="0" fontAlgn="base" hangingPunct="0">
              <a:spcBef>
                <a:spcPts val="0"/>
              </a:spcBef>
              <a:spcAft>
                <a:spcPct val="0"/>
              </a:spcAft>
              <a:buFont typeface="Wingdings" pitchFamily="2" charset="2"/>
              <a:buChar char="§"/>
              <a:defRPr/>
            </a:pPr>
            <a:r>
              <a:rPr lang="en-US" sz="2400" dirty="0">
                <a:solidFill>
                  <a:srgbClr val="000000"/>
                </a:solidFill>
                <a:latin typeface="Century Gothic" panose="020B0502020202020204" pitchFamily="34" charset="0"/>
              </a:rPr>
              <a:t>Programme 3: Rural Development</a:t>
            </a:r>
          </a:p>
          <a:p>
            <a:pPr marL="866748" lvl="1" indent="-371464" algn="just" defTabSz="495285" eaLnBrk="0" fontAlgn="base" hangingPunct="0">
              <a:spcBef>
                <a:spcPts val="0"/>
              </a:spcBef>
              <a:spcAft>
                <a:spcPct val="0"/>
              </a:spcAft>
              <a:buFont typeface="Wingdings" pitchFamily="2" charset="2"/>
              <a:buChar char="§"/>
              <a:defRPr/>
            </a:pPr>
            <a:r>
              <a:rPr lang="en-US" sz="2400" dirty="0">
                <a:solidFill>
                  <a:srgbClr val="000000"/>
                </a:solidFill>
                <a:latin typeface="Century Gothic" panose="020B0502020202020204" pitchFamily="34" charset="0"/>
              </a:rPr>
              <a:t>Programme 4: Restitution</a:t>
            </a:r>
          </a:p>
          <a:p>
            <a:pPr marL="866748" lvl="1" indent="-371464" algn="just" defTabSz="495285" eaLnBrk="0" fontAlgn="base" hangingPunct="0">
              <a:spcBef>
                <a:spcPts val="0"/>
              </a:spcBef>
              <a:spcAft>
                <a:spcPct val="0"/>
              </a:spcAft>
              <a:buFont typeface="Wingdings" pitchFamily="2" charset="2"/>
              <a:buChar char="§"/>
              <a:defRPr/>
            </a:pPr>
            <a:r>
              <a:rPr lang="en-US" sz="2400" dirty="0">
                <a:solidFill>
                  <a:srgbClr val="000000"/>
                </a:solidFill>
                <a:latin typeface="Century Gothic" panose="020B0502020202020204" pitchFamily="34" charset="0"/>
              </a:rPr>
              <a:t>Programme 5: Land Reform</a:t>
            </a:r>
          </a:p>
          <a:p>
            <a:pPr marL="309553" indent="-309553" algn="just" defTabSz="495285" eaLnBrk="0" fontAlgn="base" hangingPunct="0">
              <a:spcBef>
                <a:spcPts val="0"/>
              </a:spcBef>
              <a:spcAft>
                <a:spcPct val="0"/>
              </a:spcAft>
              <a:buFont typeface="Wingdings" pitchFamily="2" charset="2"/>
              <a:buChar char="q"/>
              <a:defRPr/>
            </a:pPr>
            <a:r>
              <a:rPr lang="en-US" sz="2400" b="1" dirty="0">
                <a:solidFill>
                  <a:srgbClr val="000000"/>
                </a:solidFill>
                <a:latin typeface="Century Gothic" panose="020B0502020202020204" pitchFamily="34" charset="0"/>
              </a:rPr>
              <a:t>Summary Table</a:t>
            </a:r>
          </a:p>
        </p:txBody>
      </p:sp>
      <p:sp>
        <p:nvSpPr>
          <p:cNvPr id="4" name="Footer Placeholder 1"/>
          <p:cNvSpPr>
            <a:spLocks noGrp="1"/>
          </p:cNvSpPr>
          <p:nvPr>
            <p:ph type="ftr" sz="quarter" idx="11"/>
          </p:nvPr>
        </p:nvSpPr>
        <p:spPr>
          <a:xfrm>
            <a:off x="3384550" y="6341519"/>
            <a:ext cx="3136900" cy="395552"/>
          </a:xfrm>
        </p:spPr>
        <p:txBody>
          <a:bodyPr/>
          <a:lstStyle/>
          <a:p>
            <a:endParaRPr lang="en-US" dirty="0"/>
          </a:p>
        </p:txBody>
      </p:sp>
    </p:spTree>
    <p:extLst>
      <p:ext uri="{BB962C8B-B14F-4D97-AF65-F5344CB8AC3E}">
        <p14:creationId xmlns:p14="http://schemas.microsoft.com/office/powerpoint/2010/main" xmlns="" val="2364986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631" y="152277"/>
            <a:ext cx="9585914" cy="492443"/>
          </a:xfrm>
          <a:prstGeom prst="rect">
            <a:avLst/>
          </a:prstGeom>
          <a:noFill/>
        </p:spPr>
        <p:txBody>
          <a:bodyPr wrap="square" rtlCol="0">
            <a:spAutoFit/>
          </a:bodyPr>
          <a:lstStyle/>
          <a:p>
            <a:r>
              <a:rPr lang="en-ZA" sz="2600" b="1" dirty="0">
                <a:latin typeface="Century Gothic" panose="020B0502020202020204" pitchFamily="34" charset="0"/>
              </a:rPr>
              <a:t>PROGRAMME 2: GEOSPATIAL AND CADASTRAL </a:t>
            </a:r>
            <a:r>
              <a:rPr lang="en-ZA" sz="2600" b="1" dirty="0" smtClean="0">
                <a:latin typeface="Century Gothic" panose="020B0502020202020204" pitchFamily="34" charset="0"/>
              </a:rPr>
              <a:t>SERVICES (3)</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045303541"/>
              </p:ext>
            </p:extLst>
          </p:nvPr>
        </p:nvGraphicFramePr>
        <p:xfrm>
          <a:off x="82807" y="651087"/>
          <a:ext cx="9734737" cy="3780985"/>
        </p:xfrm>
        <a:graphic>
          <a:graphicData uri="http://schemas.openxmlformats.org/drawingml/2006/table">
            <a:tbl>
              <a:tblPr>
                <a:tableStyleId>{5C22544A-7EE6-4342-B048-85BDC9FD1C3A}</a:tableStyleId>
              </a:tblPr>
              <a:tblGrid>
                <a:gridCol w="667688"/>
                <a:gridCol w="505380"/>
                <a:gridCol w="545277"/>
                <a:gridCol w="531977"/>
                <a:gridCol w="704870"/>
                <a:gridCol w="678271"/>
                <a:gridCol w="664972"/>
                <a:gridCol w="638372"/>
                <a:gridCol w="691571"/>
                <a:gridCol w="509642"/>
                <a:gridCol w="634655"/>
                <a:gridCol w="810211"/>
                <a:gridCol w="757939"/>
                <a:gridCol w="705668"/>
                <a:gridCol w="688244"/>
              </a:tblGrid>
              <a:tr h="29781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1037081">
                <a:tc>
                  <a:txBody>
                    <a:bodyPr/>
                    <a:lstStyle/>
                    <a:p>
                      <a:r>
                        <a:rPr lang="en-ZA" sz="900" b="0" i="0" u="none" strike="noStrike" kern="1200" baseline="0" dirty="0" smtClean="0">
                          <a:solidFill>
                            <a:schemeClr val="dk1"/>
                          </a:solidFill>
                          <a:latin typeface="Century Gothic" panose="020B0502020202020204" pitchFamily="34" charset="0"/>
                          <a:ea typeface="+mn-ea"/>
                          <a:cs typeface="+mn-cs"/>
                        </a:rPr>
                        <a:t>Number of provinces supported to develop Provincial SDFs 	</a:t>
                      </a:r>
                    </a:p>
                  </a:txBody>
                  <a:tcPr marL="10319" marR="10319" marT="10319" marB="0">
                    <a:solidFill>
                      <a:srgbClr val="E4EEFB"/>
                    </a:solidFill>
                  </a:tcPr>
                </a:tc>
                <a:tc>
                  <a:txBody>
                    <a:bodyPr/>
                    <a:lstStyle/>
                    <a:p>
                      <a:r>
                        <a:rPr lang="en-ZA" sz="900" b="0" i="0" u="none" strike="noStrike" baseline="0" dirty="0" smtClean="0">
                          <a:solidFill>
                            <a:srgbClr val="000000"/>
                          </a:solidFill>
                          <a:latin typeface="Century Gothic" panose="020B0502020202020204" pitchFamily="34" charset="0"/>
                        </a:rPr>
                        <a:t>2 (NW, GP) 	</a:t>
                      </a:r>
                    </a:p>
                  </a:txBody>
                  <a:tcPr marL="10319" marR="10319" marT="10319" marB="0">
                    <a:solidFill>
                      <a:srgbClr val="E4EEFB"/>
                    </a:solidFill>
                  </a:tcPr>
                </a:tc>
                <a:tc>
                  <a:txBody>
                    <a:bodyPr/>
                    <a:lstStyle/>
                    <a:p>
                      <a:r>
                        <a:rPr lang="en-ZA" sz="900" b="0" i="0" u="none" strike="noStrike" baseline="0" dirty="0" smtClean="0">
                          <a:solidFill>
                            <a:srgbClr val="000000"/>
                          </a:solidFill>
                          <a:latin typeface="Century Gothic" panose="020B0502020202020204" pitchFamily="34" charset="0"/>
                        </a:rPr>
                        <a:t>Compliance assessment undertaken and report compiled for (NW, GP)</a:t>
                      </a: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2 (NW, GP)</a:t>
                      </a:r>
                      <a:endParaRPr lang="en-ZA" sz="900" b="1" i="0" u="none" strike="noStrike" dirty="0" smtClean="0">
                        <a:solidFill>
                          <a:srgbClr val="000000"/>
                        </a:solidFill>
                        <a:effectLst/>
                        <a:latin typeface="Century Gothic" panose="020B0502020202020204" pitchFamily="34" charset="0"/>
                      </a:endParaRPr>
                    </a:p>
                    <a:p>
                      <a:pPr marL="0" marR="0" indent="0" algn="l" defTabSz="457200" rtl="0" eaLnBrk="1" fontAlgn="b" latinLnBrk="0" hangingPunct="1">
                        <a:lnSpc>
                          <a:spcPct val="100000"/>
                        </a:lnSpc>
                        <a:spcBef>
                          <a:spcPts val="0"/>
                        </a:spcBef>
                        <a:spcAft>
                          <a:spcPts val="0"/>
                        </a:spcAft>
                        <a:buClrTx/>
                        <a:buSzTx/>
                        <a:buFontTx/>
                        <a:buNone/>
                        <a:tabLst/>
                        <a:defRPr/>
                      </a:pPr>
                      <a:r>
                        <a:rPr lang="en-ZA" sz="900" b="0" u="none" strike="noStrike" dirty="0" smtClean="0">
                          <a:effectLst/>
                          <a:latin typeface="Century Gothic" panose="020B0502020202020204" pitchFamily="34" charset="0"/>
                        </a:rPr>
                        <a:t>Compliance</a:t>
                      </a:r>
                    </a:p>
                    <a:p>
                      <a:pPr marL="0" marR="0" indent="0" algn="l" defTabSz="457200" rtl="0" eaLnBrk="1" fontAlgn="b" latinLnBrk="0" hangingPunct="1">
                        <a:lnSpc>
                          <a:spcPct val="100000"/>
                        </a:lnSpc>
                        <a:spcBef>
                          <a:spcPts val="0"/>
                        </a:spcBef>
                        <a:spcAft>
                          <a:spcPts val="0"/>
                        </a:spcAft>
                        <a:buClrTx/>
                        <a:buSzTx/>
                        <a:buFontTx/>
                        <a:buNone/>
                        <a:tabLst/>
                        <a:defRPr/>
                      </a:pPr>
                      <a:r>
                        <a:rPr lang="en-ZA" sz="900" b="0" u="none" strike="noStrike" dirty="0" smtClean="0">
                          <a:effectLst/>
                          <a:latin typeface="Century Gothic" panose="020B0502020202020204" pitchFamily="34" charset="0"/>
                        </a:rPr>
                        <a:t>assessment</a:t>
                      </a:r>
                    </a:p>
                    <a:p>
                      <a:pPr marL="0" marR="0" indent="0" algn="l" defTabSz="457200" rtl="0" eaLnBrk="1" fontAlgn="b" latinLnBrk="0" hangingPunct="1">
                        <a:lnSpc>
                          <a:spcPct val="100000"/>
                        </a:lnSpc>
                        <a:spcBef>
                          <a:spcPts val="0"/>
                        </a:spcBef>
                        <a:spcAft>
                          <a:spcPts val="0"/>
                        </a:spcAft>
                        <a:buClrTx/>
                        <a:buSzTx/>
                        <a:buFontTx/>
                        <a:buNone/>
                        <a:tabLst/>
                        <a:defRPr/>
                      </a:pPr>
                      <a:r>
                        <a:rPr lang="en-ZA" sz="900" b="0" u="none" strike="noStrike" dirty="0" smtClean="0">
                          <a:effectLst/>
                          <a:latin typeface="Century Gothic" panose="020B0502020202020204" pitchFamily="34" charset="0"/>
                        </a:rPr>
                        <a:t>undertaken and</a:t>
                      </a:r>
                      <a:r>
                        <a:rPr lang="en-ZA" sz="900" b="0" u="none" strike="noStrike" baseline="0" dirty="0" smtClean="0">
                          <a:effectLst/>
                          <a:latin typeface="Century Gothic" panose="020B0502020202020204" pitchFamily="34" charset="0"/>
                        </a:rPr>
                        <a:t> </a:t>
                      </a:r>
                      <a:r>
                        <a:rPr lang="en-ZA" sz="900" b="0" u="none" strike="noStrike" dirty="0" smtClean="0">
                          <a:effectLst/>
                          <a:latin typeface="Century Gothic" panose="020B0502020202020204" pitchFamily="34" charset="0"/>
                        </a:rPr>
                        <a:t>report compiled.</a:t>
                      </a:r>
                    </a:p>
                  </a:txBody>
                  <a:tcPr marL="10319" marR="10319" marT="10319" marB="0">
                    <a:solidFill>
                      <a:srgbClr val="00C45A"/>
                    </a:solidFill>
                  </a:tcPr>
                </a:tc>
                <a:tc>
                  <a:txBody>
                    <a:bodyPr/>
                    <a:lstStyle/>
                    <a:p>
                      <a:pPr algn="l" fontAlgn="b"/>
                      <a:r>
                        <a:rPr lang="en-ZA" sz="900" b="0" i="0" u="none" strike="noStrike" dirty="0" smtClean="0">
                          <a:solidFill>
                            <a:srgbClr val="000000"/>
                          </a:solidFill>
                          <a:effectLst/>
                          <a:latin typeface="Century Gothic" panose="020B0502020202020204" pitchFamily="34" charset="0"/>
                        </a:rPr>
                        <a:t>Issue compliance notices and action plan for remedial measures to six provinces</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l" fontAlgn="b"/>
                      <a:r>
                        <a:rPr lang="en-ZA" sz="900" b="1" i="0" u="none" strike="noStrike" dirty="0" smtClean="0">
                          <a:solidFill>
                            <a:srgbClr val="000000"/>
                          </a:solidFill>
                          <a:effectLst/>
                          <a:latin typeface="Century Gothic" panose="020B0502020202020204" pitchFamily="34" charset="0"/>
                        </a:rPr>
                        <a:t>Partially achied: </a:t>
                      </a:r>
                      <a:r>
                        <a:rPr lang="en-ZA" sz="900" b="0" i="0" u="none" strike="noStrike" dirty="0" smtClean="0">
                          <a:solidFill>
                            <a:srgbClr val="000000"/>
                          </a:solidFill>
                          <a:effectLst/>
                          <a:latin typeface="Century Gothic" panose="020B0502020202020204" pitchFamily="34" charset="0"/>
                        </a:rPr>
                        <a:t>NorthWest: Complience notices developed on PSDF</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FAD711"/>
                    </a:solidFill>
                  </a:tcPr>
                </a:tc>
                <a:tc>
                  <a:txBody>
                    <a:bodyPr/>
                    <a:lstStyle/>
                    <a:p>
                      <a:r>
                        <a:rPr lang="en-US" sz="900" dirty="0" smtClean="0">
                          <a:latin typeface="Century Gothic" charset="0"/>
                          <a:ea typeface="Century Gothic" charset="0"/>
                          <a:cs typeface="Century Gothic" charset="0"/>
                        </a:rPr>
                        <a:t>Engage NW</a:t>
                      </a:r>
                      <a:r>
                        <a:rPr lang="en-US" sz="900" baseline="0" dirty="0" smtClean="0">
                          <a:latin typeface="Century Gothic" charset="0"/>
                          <a:ea typeface="Century Gothic" charset="0"/>
                          <a:cs typeface="Century Gothic" charset="0"/>
                        </a:rPr>
                        <a:t> and GP on Action Plans</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b="1" kern="1200" dirty="0" smtClean="0">
                          <a:solidFill>
                            <a:schemeClr val="dk1"/>
                          </a:solidFill>
                          <a:effectLst/>
                          <a:latin typeface="Century Gothic" panose="020B0502020202020204" pitchFamily="34" charset="0"/>
                          <a:ea typeface="+mn-ea"/>
                          <a:cs typeface="+mn-cs"/>
                        </a:rPr>
                        <a:t>Achieved                                                                                                                                                                                                                                                                                                                                                                                   </a:t>
                      </a:r>
                      <a:endParaRPr lang="en-US" sz="900" b="1" dirty="0">
                        <a:latin typeface="Century Gothic" panose="020B0502020202020204" pitchFamily="34" charset="0"/>
                        <a:ea typeface="Century Gothic" charset="0"/>
                        <a:cs typeface="Century Gothic" charset="0"/>
                      </a:endParaRPr>
                    </a:p>
                  </a:txBody>
                  <a:tcPr marL="10319" marR="10319" marT="10319" marB="0">
                    <a:solidFill>
                      <a:srgbClr val="00C45A"/>
                    </a:solidFill>
                  </a:tcPr>
                </a:tc>
                <a:tc>
                  <a:txBody>
                    <a:bodyPr/>
                    <a:lstStyle/>
                    <a:p>
                      <a:pPr algn="ctr"/>
                      <a:r>
                        <a:rPr lang="de-DE" sz="900" dirty="0" smtClean="0">
                          <a:latin typeface="Century Gothic" charset="0"/>
                          <a:ea typeface="Century Gothic" charset="0"/>
                          <a:cs typeface="Century Gothic" charset="0"/>
                        </a:rPr>
                        <a:t>2 (NW, GP)</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Achieved: </a:t>
                      </a:r>
                      <a:r>
                        <a:rPr lang="en-US" sz="900" b="0" dirty="0" smtClean="0">
                          <a:latin typeface="Century Gothic" charset="0"/>
                          <a:ea typeface="Century Gothic" charset="0"/>
                          <a:cs typeface="Century Gothic" charset="0"/>
                        </a:rPr>
                        <a:t> Progress Reports for Gauteng and North West Provincial SDFs were compiled. </a:t>
                      </a:r>
                      <a:endParaRPr lang="en-US" sz="900" b="0"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GB" sz="900" noProof="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u="none" strike="noStrike" dirty="0" smtClean="0">
                          <a:solidFill>
                            <a:schemeClr val="tx1"/>
                          </a:solidFill>
                          <a:effectLst/>
                          <a:latin typeface="Century Gothic" panose="020B0502020202020204" pitchFamily="34" charset="0"/>
                        </a:rPr>
                        <a:t>Achieved</a:t>
                      </a:r>
                    </a:p>
                    <a:p>
                      <a:pPr marL="0" marR="0" indent="0" algn="l" defTabSz="457200" rtl="0" eaLnBrk="1" fontAlgn="b" latinLnBrk="0" hangingPunct="1">
                        <a:lnSpc>
                          <a:spcPct val="100000"/>
                        </a:lnSpc>
                        <a:spcBef>
                          <a:spcPts val="0"/>
                        </a:spcBef>
                        <a:spcAft>
                          <a:spcPts val="0"/>
                        </a:spcAft>
                        <a:buClrTx/>
                        <a:buSzTx/>
                        <a:buFontTx/>
                        <a:buNone/>
                        <a:tabLst/>
                        <a:defRPr/>
                      </a:pPr>
                      <a:endParaRPr lang="en-ZA" sz="900" b="0" i="0" u="none" strike="noStrike" dirty="0" smtClean="0">
                        <a:solidFill>
                          <a:schemeClr val="tx1"/>
                        </a:solidFill>
                        <a:effectLst/>
                        <a:latin typeface="Century Gothic" panose="020B0502020202020204" pitchFamily="34" charset="0"/>
                      </a:endParaRPr>
                    </a:p>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dirty="0" smtClean="0">
                          <a:solidFill>
                            <a:schemeClr val="tx1"/>
                          </a:solidFill>
                          <a:effectLst/>
                          <a:latin typeface="Century Gothic" panose="020B0502020202020204" pitchFamily="34" charset="0"/>
                        </a:rPr>
                        <a:t>(GP and NW)</a:t>
                      </a:r>
                      <a:endParaRPr lang="en-ZA" sz="900" b="0" i="0" u="none" strike="noStrike" dirty="0">
                        <a:solidFill>
                          <a:schemeClr val="tx1"/>
                        </a:solidFill>
                        <a:effectLst/>
                        <a:latin typeface="Century Gothic" panose="020B0502020202020204" pitchFamily="34" charset="0"/>
                      </a:endParaRPr>
                    </a:p>
                  </a:txBody>
                  <a:tcPr marL="10319" marR="10319" marT="10319" marB="0">
                    <a:solidFill>
                      <a:srgbClr val="00C45A"/>
                    </a:solidFill>
                  </a:tcPr>
                </a:tc>
              </a:tr>
              <a:tr h="103708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Number of State Domestic Facilities (SDFs) surveyed</a:t>
                      </a:r>
                    </a:p>
                  </a:txBody>
                  <a:tcPr marL="10319" marR="10319" marT="10319" marB="0">
                    <a:solidFill>
                      <a:srgbClr val="E4EEFB"/>
                    </a:solidFill>
                  </a:tcPr>
                </a:tc>
                <a:tc>
                  <a:txBody>
                    <a:bodyPr/>
                    <a:lstStyle/>
                    <a:p>
                      <a:pPr algn="ctr"/>
                      <a:r>
                        <a:rPr lang="en-ZA" sz="900" b="0" i="0" u="none" strike="noStrike" baseline="0" dirty="0" smtClean="0">
                          <a:solidFill>
                            <a:srgbClr val="000000"/>
                          </a:solidFill>
                          <a:latin typeface="Century Gothic" panose="020B0502020202020204" pitchFamily="34" charset="0"/>
                        </a:rPr>
                        <a:t>1,200</a:t>
                      </a:r>
                    </a:p>
                  </a:txBody>
                  <a:tcPr marL="10319" marR="10319" marT="10319" marB="0">
                    <a:solidFill>
                      <a:srgbClr val="E4EEFB"/>
                    </a:solidFill>
                  </a:tcPr>
                </a:tc>
                <a:tc>
                  <a:txBody>
                    <a:bodyPr/>
                    <a:lstStyle/>
                    <a:p>
                      <a:pPr algn="ctr"/>
                      <a:r>
                        <a:rPr lang="en-ZA" sz="900" b="0" i="0" u="none" strike="noStrike" baseline="0" dirty="0" smtClean="0">
                          <a:solidFill>
                            <a:schemeClr val="tx1"/>
                          </a:solidFill>
                          <a:latin typeface="Century Gothic" panose="020B0502020202020204" pitchFamily="34" charset="0"/>
                        </a:rPr>
                        <a:t>150</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77</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FC000"/>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400</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150</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r>
                        <a:rPr lang="en-US" sz="900" dirty="0" smtClean="0">
                          <a:latin typeface="Century Gothic" charset="0"/>
                          <a:ea typeface="Century Gothic" charset="0"/>
                          <a:cs typeface="Century Gothic" charset="0"/>
                        </a:rPr>
                        <a:t>450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b="1" dirty="0" smtClean="0">
                          <a:solidFill>
                            <a:schemeClr val="tx1"/>
                          </a:solidFill>
                          <a:latin typeface="Century Gothic" charset="0"/>
                          <a:ea typeface="Century Gothic" charset="0"/>
                          <a:cs typeface="Century Gothic" charset="0"/>
                        </a:rPr>
                        <a:t>60</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FF0000"/>
                    </a:solidFill>
                  </a:tcPr>
                </a:tc>
                <a:tc>
                  <a:txBody>
                    <a:bodyPr/>
                    <a:lstStyle/>
                    <a:p>
                      <a:pPr algn="ctr"/>
                      <a:r>
                        <a:rPr lang="en-US" sz="900" dirty="0" smtClean="0">
                          <a:latin typeface="Century Gothic" charset="0"/>
                          <a:ea typeface="Century Gothic" charset="0"/>
                          <a:cs typeface="Century Gothic" charset="0"/>
                        </a:rPr>
                        <a:t>200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462</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262</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800" b="0" i="0" u="none" strike="noStrike" cap="none" normalizeH="0" baseline="0" dirty="0" smtClean="0">
                          <a:ln>
                            <a:noFill/>
                          </a:ln>
                          <a:solidFill>
                            <a:srgbClr val="000000"/>
                          </a:solidFill>
                          <a:effectLst/>
                          <a:latin typeface="Century Gothic" pitchFamily="34" charset="0"/>
                          <a:cs typeface="Arial" pitchFamily="34" charset="0"/>
                        </a:rPr>
                        <a:t>The project resumed late (middle of the 3rd quarter) after a break due to unavailability of funds, thus no achievement in quarters 1, 2 and 3.</a:t>
                      </a:r>
                      <a:endParaRPr kumimoji="0" lang="en-ZA" altLang="en-US" sz="8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txBody>
                  <a:tcPr marL="10319" marR="10319" marT="10319" marB="0">
                    <a:solidFill>
                      <a:srgbClr val="E4EEFB"/>
                    </a:solidFill>
                  </a:tcPr>
                </a:tc>
                <a:tc>
                  <a:txBody>
                    <a:bodyPr/>
                    <a:lstStyle/>
                    <a:p>
                      <a:r>
                        <a:rPr lang="en-GB" sz="800" noProof="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nSpc>
                          <a:spcPct val="100000"/>
                        </a:lnSpc>
                        <a:spcAft>
                          <a:spcPts val="1000"/>
                        </a:spcAft>
                      </a:pPr>
                      <a:r>
                        <a:rPr lang="en-ZA" sz="900" b="1" dirty="0" smtClean="0">
                          <a:effectLst/>
                          <a:latin typeface="Century Gothic" panose="020B0502020202020204" pitchFamily="34" charset="0"/>
                          <a:ea typeface="Calibri"/>
                          <a:cs typeface="Times New Roman"/>
                        </a:rPr>
                        <a:t>749</a:t>
                      </a:r>
                    </a:p>
                    <a:p>
                      <a:pPr>
                        <a:lnSpc>
                          <a:spcPct val="100000"/>
                        </a:lnSpc>
                        <a:spcAft>
                          <a:spcPts val="1000"/>
                        </a:spcAft>
                      </a:pPr>
                      <a:r>
                        <a:rPr lang="en-ZA" sz="900" b="1" dirty="0" smtClean="0">
                          <a:effectLst/>
                          <a:latin typeface="Century Gothic" panose="020B0502020202020204" pitchFamily="34" charset="0"/>
                          <a:ea typeface="Calibri"/>
                          <a:cs typeface="Times New Roman"/>
                        </a:rPr>
                        <a:t> (</a:t>
                      </a:r>
                      <a:r>
                        <a:rPr lang="en-ZA" sz="900" b="1" dirty="0" smtClean="0">
                          <a:solidFill>
                            <a:srgbClr val="FF0000"/>
                          </a:solidFill>
                          <a:effectLst/>
                          <a:latin typeface="Century Gothic" panose="020B0502020202020204" pitchFamily="34" charset="0"/>
                          <a:ea typeface="Calibri"/>
                          <a:cs typeface="Times New Roman"/>
                        </a:rPr>
                        <a:t>-451</a:t>
                      </a:r>
                      <a:r>
                        <a:rPr lang="en-ZA" sz="900" b="1" dirty="0" smtClean="0">
                          <a:effectLst/>
                          <a:latin typeface="Century Gothic" panose="020B0502020202020204" pitchFamily="34" charset="0"/>
                          <a:ea typeface="Calibri"/>
                          <a:cs typeface="Times New Roman"/>
                        </a:rPr>
                        <a:t>)</a:t>
                      </a:r>
                      <a:endParaRPr lang="en-ZA" sz="900" b="1" dirty="0">
                        <a:effectLst/>
                        <a:latin typeface="Century Gothic" panose="020B0502020202020204" pitchFamily="34" charset="0"/>
                        <a:ea typeface="Calibri"/>
                        <a:cs typeface="Times New Roman"/>
                      </a:endParaRPr>
                    </a:p>
                  </a:txBody>
                  <a:tcPr marL="74295" marR="74295" marT="0" marB="0">
                    <a:solidFill>
                      <a:srgbClr val="FFC000"/>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1638252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631" y="152277"/>
            <a:ext cx="9585914" cy="492443"/>
          </a:xfrm>
          <a:prstGeom prst="rect">
            <a:avLst/>
          </a:prstGeom>
          <a:noFill/>
        </p:spPr>
        <p:txBody>
          <a:bodyPr wrap="square" rtlCol="0">
            <a:spAutoFit/>
          </a:bodyPr>
          <a:lstStyle/>
          <a:p>
            <a:r>
              <a:rPr lang="en-ZA" sz="2600" b="1" dirty="0">
                <a:latin typeface="Century Gothic" panose="020B0502020202020204" pitchFamily="34" charset="0"/>
              </a:rPr>
              <a:t>PROGRAMME 2: GEOSPATIAL AND CADASTRAL </a:t>
            </a:r>
            <a:r>
              <a:rPr lang="en-ZA" sz="2600" b="1" dirty="0" smtClean="0">
                <a:latin typeface="Century Gothic" panose="020B0502020202020204" pitchFamily="34" charset="0"/>
              </a:rPr>
              <a:t>SERVICES (4)</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768087859"/>
              </p:ext>
            </p:extLst>
          </p:nvPr>
        </p:nvGraphicFramePr>
        <p:xfrm>
          <a:off x="82807" y="651087"/>
          <a:ext cx="9795699" cy="4131412"/>
        </p:xfrm>
        <a:graphic>
          <a:graphicData uri="http://schemas.openxmlformats.org/drawingml/2006/table">
            <a:tbl>
              <a:tblPr>
                <a:tableStyleId>{5C22544A-7EE6-4342-B048-85BDC9FD1C3A}</a:tableStyleId>
              </a:tblPr>
              <a:tblGrid>
                <a:gridCol w="661133"/>
                <a:gridCol w="500418"/>
                <a:gridCol w="539924"/>
                <a:gridCol w="526754"/>
                <a:gridCol w="440790"/>
                <a:gridCol w="517585"/>
                <a:gridCol w="612476"/>
                <a:gridCol w="500332"/>
                <a:gridCol w="508958"/>
                <a:gridCol w="500332"/>
                <a:gridCol w="707366"/>
                <a:gridCol w="1664899"/>
                <a:gridCol w="1086928"/>
                <a:gridCol w="560717"/>
                <a:gridCol w="467087"/>
              </a:tblGrid>
              <a:tr h="29781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58001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charset="0"/>
                          <a:ea typeface="Century Gothic" charset="0"/>
                          <a:cs typeface="Century Gothic" charset="0"/>
                        </a:rPr>
                        <a:t>Number of deeds and documents registered</a:t>
                      </a:r>
                    </a:p>
                  </a:txBody>
                  <a:tcPr marL="10319" marR="10319" marT="10319" marB="0">
                    <a:solidFill>
                      <a:srgbClr val="E4EEFB"/>
                    </a:solidFill>
                  </a:tcPr>
                </a:tc>
                <a:tc>
                  <a:txBody>
                    <a:bodyPr/>
                    <a:lstStyle/>
                    <a:p>
                      <a:pPr algn="ctr">
                        <a:lnSpc>
                          <a:spcPct val="100000"/>
                        </a:lnSpc>
                      </a:pPr>
                      <a:r>
                        <a:rPr lang="en-ZA" sz="900" b="0" i="0" u="none" strike="noStrike" baseline="0" dirty="0" smtClean="0">
                          <a:solidFill>
                            <a:schemeClr val="tx1"/>
                          </a:solidFill>
                          <a:latin typeface="Century Gothic" charset="0"/>
                          <a:ea typeface="Century Gothic" charset="0"/>
                          <a:cs typeface="Century Gothic" charset="0"/>
                        </a:rPr>
                        <a:t>967,725</a:t>
                      </a:r>
                    </a:p>
                  </a:txBody>
                  <a:tcPr marL="10319" marR="10319" marT="10319" marB="0">
                    <a:solidFill>
                      <a:srgbClr val="E4EEFB"/>
                    </a:solidFill>
                  </a:tcPr>
                </a:tc>
                <a:tc>
                  <a:txBody>
                    <a:bodyPr/>
                    <a:lstStyle/>
                    <a:p>
                      <a:pPr algn="ctr">
                        <a:lnSpc>
                          <a:spcPct val="100000"/>
                        </a:lnSpc>
                      </a:pPr>
                      <a:r>
                        <a:rPr lang="en-ZA" sz="900" b="0" i="0" u="none" strike="noStrike" kern="1200" baseline="0" dirty="0" smtClean="0">
                          <a:solidFill>
                            <a:schemeClr val="tx1"/>
                          </a:solidFill>
                          <a:latin typeface="Century Gothic" charset="0"/>
                          <a:ea typeface="Century Gothic" charset="0"/>
                          <a:cs typeface="Century Gothic" charset="0"/>
                        </a:rPr>
                        <a:t>232,883</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charset="0"/>
                          <a:ea typeface="Century Gothic" charset="0"/>
                          <a:cs typeface="Century Gothic" charset="0"/>
                        </a:rPr>
                        <a:t> </a:t>
                      </a:r>
                      <a:r>
                        <a:rPr lang="en-US" sz="900" b="1" kern="1200" dirty="0" smtClean="0">
                          <a:solidFill>
                            <a:schemeClr val="dk1"/>
                          </a:solidFill>
                          <a:effectLst/>
                          <a:latin typeface="Century Gothic" charset="0"/>
                          <a:ea typeface="Century Gothic" charset="0"/>
                          <a:cs typeface="Century Gothic" charset="0"/>
                        </a:rPr>
                        <a:t>249,325</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00C45A"/>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dirty="0" smtClean="0">
                          <a:solidFill>
                            <a:schemeClr val="dk1"/>
                          </a:solidFill>
                          <a:effectLst/>
                          <a:latin typeface="Century Gothic" charset="0"/>
                          <a:ea typeface="Century Gothic" charset="0"/>
                          <a:cs typeface="Century Gothic" charset="0"/>
                        </a:rPr>
                        <a:t>256,583</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charset="0"/>
                          <a:ea typeface="Century Gothic" charset="0"/>
                          <a:cs typeface="Century Gothic" charset="0"/>
                        </a:rPr>
                        <a:t>258,165</a:t>
                      </a:r>
                    </a:p>
                  </a:txBody>
                  <a:tcPr marL="10319" marR="10319" marT="10319" marB="0">
                    <a:solidFill>
                      <a:srgbClr val="00C45A"/>
                    </a:solidFill>
                  </a:tcPr>
                </a:tc>
                <a:tc>
                  <a:txBody>
                    <a:bodyPr/>
                    <a:lstStyle/>
                    <a:p>
                      <a:r>
                        <a:rPr lang="en-US" sz="900" dirty="0" smtClean="0">
                          <a:latin typeface="Century Gothic" charset="0"/>
                          <a:ea typeface="Century Gothic" charset="0"/>
                          <a:cs typeface="Century Gothic" charset="0"/>
                        </a:rPr>
                        <a:t>262, 393</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b="1" kern="1200" dirty="0" smtClean="0">
                          <a:solidFill>
                            <a:schemeClr val="dk1"/>
                          </a:solidFill>
                          <a:effectLst/>
                          <a:latin typeface="Century Gothic" panose="020B0502020202020204" pitchFamily="34" charset="0"/>
                          <a:ea typeface="+mn-ea"/>
                          <a:cs typeface="+mn-cs"/>
                        </a:rPr>
                        <a:t>263,223</a:t>
                      </a:r>
                      <a:endParaRPr lang="en-US" sz="900" b="1" dirty="0">
                        <a:latin typeface="Century Gothic" panose="020B0502020202020204" pitchFamily="34"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panose="020B0502020202020204" pitchFamily="34" charset="0"/>
                          <a:ea typeface="Century Gothic" charset="0"/>
                          <a:cs typeface="Century Gothic" charset="0"/>
                        </a:rPr>
                        <a:t>215866</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r>
                        <a:rPr lang="en-US" sz="900" b="1" kern="1200" dirty="0" smtClean="0">
                          <a:solidFill>
                            <a:schemeClr val="dk1"/>
                          </a:solidFill>
                          <a:effectLst/>
                          <a:latin typeface="Century Gothic" panose="020B0502020202020204" pitchFamily="34" charset="0"/>
                          <a:ea typeface="+mn-ea"/>
                          <a:cs typeface="+mn-cs"/>
                        </a:rPr>
                        <a:t>223 853</a:t>
                      </a:r>
                      <a:endParaRPr lang="en-ZA" sz="900" kern="1200" dirty="0">
                        <a:solidFill>
                          <a:schemeClr val="dk1"/>
                        </a:solidFill>
                        <a:effectLst/>
                        <a:latin typeface="Century Gothic" panose="020B0502020202020204" pitchFamily="34" charset="0"/>
                        <a:ea typeface="+mn-ea"/>
                        <a:cs typeface="+mn-cs"/>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7,987</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ZA" sz="800" kern="1200" dirty="0" smtClean="0">
                          <a:solidFill>
                            <a:schemeClr val="dk1"/>
                          </a:solidFill>
                          <a:effectLst/>
                          <a:latin typeface="Century Gothic" pitchFamily="34" charset="0"/>
                          <a:ea typeface="+mn-ea"/>
                          <a:cs typeface="+mn-cs"/>
                        </a:rPr>
                        <a:t>The overachievement is due to more deeds being received/ lodged than anticipated. </a:t>
                      </a:r>
                      <a:endParaRPr lang="en-US" sz="80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panose="020B0502020202020204" pitchFamily="34" charset="0"/>
                          <a:ea typeface="Century Gothic" charset="0"/>
                          <a:cs typeface="Century Gothic" charset="0"/>
                        </a:rPr>
                        <a:t>None</a:t>
                      </a:r>
                      <a:endParaRPr lang="en-US" sz="900" dirty="0">
                        <a:latin typeface="Century Gothic" panose="020B0502020202020204" pitchFamily="34" charset="0"/>
                        <a:ea typeface="Century Gothic" charset="0"/>
                        <a:cs typeface="Century Gothic" charset="0"/>
                      </a:endParaRPr>
                    </a:p>
                  </a:txBody>
                  <a:tcPr marL="74295" marR="74295" marT="0" marB="0">
                    <a:solidFill>
                      <a:srgbClr val="E4EEFB"/>
                    </a:solidFill>
                  </a:tcPr>
                </a:tc>
                <a:tc>
                  <a:txBody>
                    <a:bodyPr/>
                    <a:lstStyle/>
                    <a:p>
                      <a:pPr algn="l" fontAlgn="b">
                        <a:lnSpc>
                          <a:spcPct val="100000"/>
                        </a:lnSpc>
                      </a:pPr>
                      <a:r>
                        <a:rPr lang="en-ZA" sz="900" b="1" kern="1200" dirty="0" smtClean="0">
                          <a:solidFill>
                            <a:schemeClr val="dk1"/>
                          </a:solidFill>
                          <a:effectLst/>
                          <a:latin typeface="Century Gothic" panose="020B0502020202020204" pitchFamily="34" charset="0"/>
                          <a:ea typeface="+mn-ea"/>
                          <a:cs typeface="+mn-cs"/>
                        </a:rPr>
                        <a:t>994,566</a:t>
                      </a:r>
                      <a:endParaRPr lang="en-ZA" sz="900" b="1" i="0" u="none" strike="noStrike" dirty="0" smtClean="0">
                        <a:solidFill>
                          <a:srgbClr val="000000"/>
                        </a:solidFill>
                        <a:effectLst/>
                        <a:latin typeface="Century Gothic" panose="020B0502020202020204" pitchFamily="34" charset="0"/>
                        <a:ea typeface="Century Gothic" charset="0"/>
                        <a:cs typeface="Century Gothic" charset="0"/>
                      </a:endParaRPr>
                    </a:p>
                  </a:txBody>
                  <a:tcPr marL="10319" marR="10319" marT="10319" marB="0">
                    <a:solidFill>
                      <a:srgbClr val="00C45A"/>
                    </a:solidFill>
                  </a:tcPr>
                </a:tc>
              </a:tr>
              <a:tr h="80568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charset="0"/>
                          <a:ea typeface="Century Gothic" charset="0"/>
                          <a:cs typeface="Century Gothic" charset="0"/>
                        </a:rPr>
                        <a:t>% of Deeds made available within 7 days from lodgement to execution</a:t>
                      </a:r>
                    </a:p>
                  </a:txBody>
                  <a:tcPr marL="10319" marR="10319" marT="10319" marB="0">
                    <a:solidFill>
                      <a:srgbClr val="E4EEFB"/>
                    </a:solidFill>
                  </a:tcPr>
                </a:tc>
                <a:tc>
                  <a:txBody>
                    <a:bodyPr/>
                    <a:lstStyle/>
                    <a:p>
                      <a:pPr algn="ctr">
                        <a:lnSpc>
                          <a:spcPct val="100000"/>
                        </a:lnSpc>
                      </a:pPr>
                      <a:r>
                        <a:rPr lang="en-ZA" sz="900" b="0" i="0" u="none" strike="noStrike" baseline="0" dirty="0" smtClean="0">
                          <a:solidFill>
                            <a:srgbClr val="000000"/>
                          </a:solidFill>
                          <a:latin typeface="Century Gothic" charset="0"/>
                          <a:ea typeface="Century Gothic" charset="0"/>
                          <a:cs typeface="Century Gothic" charset="0"/>
                        </a:rPr>
                        <a:t>95%</a:t>
                      </a:r>
                    </a:p>
                  </a:txBody>
                  <a:tcPr marL="10319" marR="10319" marT="10319" marB="0">
                    <a:solidFill>
                      <a:srgbClr val="E4EEFB"/>
                    </a:solidFill>
                  </a:tcPr>
                </a:tc>
                <a:tc>
                  <a:txBody>
                    <a:bodyPr/>
                    <a:lstStyle/>
                    <a:p>
                      <a:pPr algn="ctr">
                        <a:lnSpc>
                          <a:spcPct val="100000"/>
                        </a:lnSpc>
                      </a:pPr>
                      <a:r>
                        <a:rPr lang="en-ZA" sz="900" b="0" i="0" u="none" strike="noStrike" baseline="0" dirty="0" smtClean="0">
                          <a:solidFill>
                            <a:srgbClr val="000000"/>
                          </a:solidFill>
                          <a:latin typeface="Century Gothic" charset="0"/>
                          <a:ea typeface="Century Gothic" charset="0"/>
                          <a:cs typeface="Century Gothic" charset="0"/>
                        </a:rPr>
                        <a:t>95%</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charset="0"/>
                          <a:ea typeface="Century Gothic" charset="0"/>
                          <a:cs typeface="Century Gothic" charset="0"/>
                        </a:rPr>
                        <a:t> </a:t>
                      </a:r>
                      <a:r>
                        <a:rPr lang="en-ZA" sz="900" b="1" u="none" strike="noStrike" dirty="0" smtClean="0">
                          <a:effectLst/>
                          <a:latin typeface="Century Gothic" charset="0"/>
                          <a:ea typeface="Century Gothic" charset="0"/>
                          <a:cs typeface="Century Gothic" charset="0"/>
                        </a:rPr>
                        <a:t>57%</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pPr algn="ctr" fontAlgn="b">
                        <a:lnSpc>
                          <a:spcPct val="100000"/>
                        </a:lnSpc>
                      </a:pPr>
                      <a:r>
                        <a:rPr lang="en-ZA" sz="900" b="0" i="0" u="none" strike="noStrike" dirty="0" smtClean="0">
                          <a:solidFill>
                            <a:srgbClr val="000000"/>
                          </a:solidFill>
                          <a:effectLst/>
                          <a:latin typeface="Century Gothic" charset="0"/>
                          <a:ea typeface="Century Gothic" charset="0"/>
                          <a:cs typeface="Century Gothic" charset="0"/>
                        </a:rPr>
                        <a:t>95%</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lnSpc>
                          <a:spcPct val="100000"/>
                        </a:lnSpc>
                      </a:pPr>
                      <a:r>
                        <a:rPr lang="en-ZA" sz="900" b="1" i="0" u="none" strike="noStrike" dirty="0" smtClean="0">
                          <a:solidFill>
                            <a:srgbClr val="000000"/>
                          </a:solidFill>
                          <a:effectLst/>
                          <a:latin typeface="Century Gothic" charset="0"/>
                          <a:ea typeface="Century Gothic" charset="0"/>
                          <a:cs typeface="Century Gothic" charset="0"/>
                        </a:rPr>
                        <a:t>73%</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r>
                        <a:rPr lang="en-US" sz="900" dirty="0" smtClean="0">
                          <a:latin typeface="Century Gothic" charset="0"/>
                          <a:ea typeface="Century Gothic" charset="0"/>
                          <a:cs typeface="Century Gothic" charset="0"/>
                        </a:rPr>
                        <a:t>95%</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b="1" dirty="0" smtClean="0">
                          <a:latin typeface="Century Gothic" charset="0"/>
                          <a:ea typeface="Century Gothic" charset="0"/>
                          <a:cs typeface="Century Gothic" charset="0"/>
                        </a:rPr>
                        <a:t>77%</a:t>
                      </a:r>
                      <a:endParaRPr lang="en-US" sz="900" b="1" dirty="0">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900" dirty="0" smtClean="0">
                          <a:latin typeface="Century Gothic" charset="0"/>
                          <a:ea typeface="Century Gothic" charset="0"/>
                          <a:cs typeface="Century Gothic" charset="0"/>
                        </a:rPr>
                        <a:t>95%</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84%</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900" dirty="0" smtClean="0">
                          <a:latin typeface="Century Gothic" charset="0"/>
                          <a:ea typeface="Century Gothic" charset="0"/>
                          <a:cs typeface="Century Gothic" charset="0"/>
                        </a:rPr>
                        <a:t>-11%</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800" kern="1200" dirty="0" smtClean="0">
                          <a:solidFill>
                            <a:schemeClr val="dk1"/>
                          </a:solidFill>
                          <a:effectLst/>
                          <a:latin typeface="Century Gothic" pitchFamily="34" charset="0"/>
                          <a:ea typeface="+mn-ea"/>
                          <a:cs typeface="+mn-cs"/>
                        </a:rPr>
                        <a:t>The under-achievement is due to 3 deeds offices, i.e. JHB, PMB and CPT experiencing staff shortages in the first 2 quarters of the year. Inadequate and inefficient planning for operations in the event where deeds examiners attended compulsory training and other departmental events/ projects compromised performance.</a:t>
                      </a:r>
                      <a:endParaRPr lang="en-US" sz="80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Weekly ICT meetings are held with the OCIO to discuss IT challenges</a:t>
                      </a:r>
                    </a:p>
                    <a:p>
                      <a:endParaRPr lang="en-US" sz="800" dirty="0" smtClean="0">
                        <a:latin typeface="Century Gothic" charset="0"/>
                        <a:ea typeface="Century Gothic" charset="0"/>
                        <a:cs typeface="Century Gothic" charset="0"/>
                      </a:endParaRPr>
                    </a:p>
                    <a:p>
                      <a:r>
                        <a:rPr lang="en-US" sz="800" dirty="0" smtClean="0">
                          <a:latin typeface="Century Gothic" charset="0"/>
                          <a:ea typeface="Century Gothic" charset="0"/>
                          <a:cs typeface="Century Gothic" charset="0"/>
                        </a:rPr>
                        <a:t>The issue of vacant posts for offices will be escalated to Human Resources to determine the challenges of filling posts</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nSpc>
                          <a:spcPct val="100000"/>
                        </a:lnSpc>
                        <a:spcAft>
                          <a:spcPts val="0"/>
                        </a:spcAft>
                      </a:pPr>
                      <a:r>
                        <a:rPr lang="en-ZA" sz="900" b="1" dirty="0" smtClean="0">
                          <a:effectLst/>
                          <a:latin typeface="Century Gothic" charset="0"/>
                          <a:ea typeface="Century Gothic" charset="0"/>
                          <a:cs typeface="Century Gothic" charset="0"/>
                        </a:rPr>
                        <a:t>84%</a:t>
                      </a:r>
                    </a:p>
                    <a:p>
                      <a:pPr>
                        <a:lnSpc>
                          <a:spcPct val="100000"/>
                        </a:lnSpc>
                        <a:spcAft>
                          <a:spcPts val="0"/>
                        </a:spcAft>
                      </a:pPr>
                      <a:r>
                        <a:rPr lang="en-ZA" sz="900" b="1" dirty="0" smtClean="0">
                          <a:effectLst/>
                          <a:latin typeface="Century Gothic" charset="0"/>
                          <a:ea typeface="Century Gothic" charset="0"/>
                          <a:cs typeface="Century Gothic" charset="0"/>
                        </a:rPr>
                        <a:t>(</a:t>
                      </a:r>
                      <a:r>
                        <a:rPr lang="en-ZA" sz="900" b="1" dirty="0" smtClean="0">
                          <a:solidFill>
                            <a:srgbClr val="FF0000"/>
                          </a:solidFill>
                          <a:effectLst/>
                          <a:latin typeface="Century Gothic" charset="0"/>
                          <a:ea typeface="Century Gothic" charset="0"/>
                          <a:cs typeface="Century Gothic" charset="0"/>
                        </a:rPr>
                        <a:t>11%</a:t>
                      </a:r>
                      <a:r>
                        <a:rPr lang="en-ZA" sz="900" b="1" dirty="0" smtClean="0">
                          <a:effectLst/>
                          <a:latin typeface="Century Gothic" charset="0"/>
                          <a:ea typeface="Century Gothic" charset="0"/>
                          <a:cs typeface="Century Gothic" charset="0"/>
                        </a:rPr>
                        <a:t>)</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AD711"/>
                    </a:solidFill>
                  </a:tcPr>
                </a:tc>
              </a:tr>
              <a:tr h="8056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charset="0"/>
                          <a:ea typeface="Century Gothic" charset="0"/>
                          <a:cs typeface="Century Gothic" charset="0"/>
                        </a:rPr>
                        <a:t>Average number of working days taken to process registerable diagrams, sectional plans and general plans.</a:t>
                      </a:r>
                    </a:p>
                  </a:txBody>
                  <a:tcPr marL="10319" marR="10319" marT="10319" marB="0">
                    <a:solidFill>
                      <a:srgbClr val="E4EEFB"/>
                    </a:solidFill>
                  </a:tcPr>
                </a:tc>
                <a:tc>
                  <a:txBody>
                    <a:bodyPr/>
                    <a:lstStyle/>
                    <a:p>
                      <a:pPr algn="ctr"/>
                      <a:r>
                        <a:rPr lang="en-ZA" sz="900" b="0" i="0" u="none" strike="noStrike" baseline="0" dirty="0" smtClean="0">
                          <a:solidFill>
                            <a:srgbClr val="000000"/>
                          </a:solidFill>
                          <a:latin typeface="Century Gothic" charset="0"/>
                          <a:ea typeface="Century Gothic" charset="0"/>
                          <a:cs typeface="Century Gothic" charset="0"/>
                        </a:rPr>
                        <a:t>14</a:t>
                      </a:r>
                    </a:p>
                  </a:txBody>
                  <a:tcPr marL="10319" marR="10319" marT="10319" marB="0">
                    <a:solidFill>
                      <a:srgbClr val="E4EEFB"/>
                    </a:solidFill>
                  </a:tcPr>
                </a:tc>
                <a:tc>
                  <a:txBody>
                    <a:bodyPr/>
                    <a:lstStyle/>
                    <a:p>
                      <a:pPr algn="ctr"/>
                      <a:r>
                        <a:rPr lang="en-ZA" sz="900" b="0" i="0" u="none" strike="noStrike" baseline="0" dirty="0" smtClean="0">
                          <a:solidFill>
                            <a:srgbClr val="000000"/>
                          </a:solidFill>
                          <a:latin typeface="Century Gothic" charset="0"/>
                          <a:ea typeface="Century Gothic" charset="0"/>
                          <a:cs typeface="Century Gothic" charset="0"/>
                        </a:rPr>
                        <a:t>14</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charset="0"/>
                          <a:ea typeface="Century Gothic" charset="0"/>
                          <a:cs typeface="Century Gothic" charset="0"/>
                        </a:rPr>
                        <a:t> </a:t>
                      </a:r>
                      <a:r>
                        <a:rPr lang="en-ZA" sz="900" b="1" u="none" strike="noStrike" dirty="0" smtClean="0">
                          <a:effectLst/>
                          <a:latin typeface="Century Gothic" charset="0"/>
                          <a:ea typeface="Century Gothic" charset="0"/>
                          <a:cs typeface="Century Gothic" charset="0"/>
                        </a:rPr>
                        <a:t>13.5</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00C45A"/>
                    </a:solidFill>
                  </a:tcPr>
                </a:tc>
                <a:tc>
                  <a:txBody>
                    <a:bodyPr/>
                    <a:lstStyle/>
                    <a:p>
                      <a:pPr algn="ctr" fontAlgn="b"/>
                      <a:r>
                        <a:rPr lang="en-ZA" sz="900" b="0" i="0" u="none" strike="noStrike" dirty="0" smtClean="0">
                          <a:solidFill>
                            <a:srgbClr val="000000"/>
                          </a:solidFill>
                          <a:effectLst/>
                          <a:latin typeface="Century Gothic" charset="0"/>
                          <a:ea typeface="Century Gothic" charset="0"/>
                          <a:cs typeface="Century Gothic" charset="0"/>
                        </a:rPr>
                        <a:t>14</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charset="0"/>
                          <a:ea typeface="Century Gothic" charset="0"/>
                          <a:cs typeface="Century Gothic" charset="0"/>
                        </a:rPr>
                        <a:t>12</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00C45A"/>
                    </a:solidFill>
                  </a:tcPr>
                </a:tc>
                <a:tc>
                  <a:txBody>
                    <a:bodyPr/>
                    <a:lstStyle/>
                    <a:p>
                      <a:r>
                        <a:rPr lang="en-US" sz="900" dirty="0" smtClean="0">
                          <a:latin typeface="Century Gothic" charset="0"/>
                          <a:ea typeface="Century Gothic" charset="0"/>
                          <a:cs typeface="Century Gothic" charset="0"/>
                        </a:rPr>
                        <a:t>14</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13,5</a:t>
                      </a:r>
                      <a:endParaRPr lang="en-US" sz="9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14</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13</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1</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ZA" sz="900" kern="1200" dirty="0" smtClean="0">
                          <a:solidFill>
                            <a:schemeClr val="dk1"/>
                          </a:solidFill>
                          <a:effectLst/>
                          <a:latin typeface="Century Gothic" pitchFamily="34" charset="0"/>
                          <a:ea typeface="+mn-ea"/>
                          <a:cs typeface="+mn-cs"/>
                        </a:rPr>
                        <a:t>None </a:t>
                      </a:r>
                      <a:endParaRPr lang="en-US" sz="900" dirty="0">
                        <a:solidFill>
                          <a:srgbClr val="FF0000"/>
                        </a:solidFill>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GB" sz="900" noProof="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l" fontAlgn="b"/>
                      <a:r>
                        <a:rPr lang="en-ZA" sz="900" b="1" i="0" u="none" strike="noStrike" dirty="0" smtClean="0">
                          <a:solidFill>
                            <a:srgbClr val="000000"/>
                          </a:solidFill>
                          <a:effectLst/>
                          <a:latin typeface="Century Gothic" charset="0"/>
                          <a:ea typeface="Century Gothic" charset="0"/>
                          <a:cs typeface="Century Gothic" charset="0"/>
                        </a:rPr>
                        <a:t>13</a:t>
                      </a:r>
                    </a:p>
                  </a:txBody>
                  <a:tcPr marL="10319" marR="10319" marT="10319"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137224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631" y="152277"/>
            <a:ext cx="9585914" cy="492443"/>
          </a:xfrm>
          <a:prstGeom prst="rect">
            <a:avLst/>
          </a:prstGeom>
          <a:noFill/>
        </p:spPr>
        <p:txBody>
          <a:bodyPr wrap="square" rtlCol="0">
            <a:spAutoFit/>
          </a:bodyPr>
          <a:lstStyle/>
          <a:p>
            <a:r>
              <a:rPr lang="en-ZA" sz="2600" b="1" dirty="0">
                <a:latin typeface="Century Gothic" panose="020B0502020202020204" pitchFamily="34" charset="0"/>
              </a:rPr>
              <a:t>PROGRAMME 2: GEOSPATIAL AND CADASTRAL </a:t>
            </a:r>
            <a:r>
              <a:rPr lang="en-ZA" sz="2600" b="1" dirty="0" smtClean="0">
                <a:latin typeface="Century Gothic" panose="020B0502020202020204" pitchFamily="34" charset="0"/>
              </a:rPr>
              <a:t>SERVICES (5)</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785004717"/>
              </p:ext>
            </p:extLst>
          </p:nvPr>
        </p:nvGraphicFramePr>
        <p:xfrm>
          <a:off x="82807" y="651087"/>
          <a:ext cx="9795698" cy="4347316"/>
        </p:xfrm>
        <a:graphic>
          <a:graphicData uri="http://schemas.openxmlformats.org/drawingml/2006/table">
            <a:tbl>
              <a:tblPr>
                <a:tableStyleId>{5C22544A-7EE6-4342-B048-85BDC9FD1C3A}</a:tableStyleId>
              </a:tblPr>
              <a:tblGrid>
                <a:gridCol w="661133"/>
                <a:gridCol w="500418"/>
                <a:gridCol w="539924"/>
                <a:gridCol w="844618"/>
                <a:gridCol w="523875"/>
                <a:gridCol w="533400"/>
                <a:gridCol w="476250"/>
                <a:gridCol w="542925"/>
                <a:gridCol w="504825"/>
                <a:gridCol w="666750"/>
                <a:gridCol w="628650"/>
                <a:gridCol w="1228725"/>
                <a:gridCol w="671167"/>
                <a:gridCol w="718259"/>
                <a:gridCol w="754779"/>
              </a:tblGrid>
              <a:tr h="28056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 %</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1037081">
                <a:tc>
                  <a:txBody>
                    <a:bodyPr/>
                    <a:lstStyle/>
                    <a:p>
                      <a:r>
                        <a:rPr lang="en-ZA" sz="800" b="0" i="0" u="none" strike="noStrike" kern="1200" baseline="0" dirty="0" smtClean="0">
                          <a:solidFill>
                            <a:schemeClr val="dk1"/>
                          </a:solidFill>
                          <a:latin typeface="Century Gothic" charset="0"/>
                          <a:ea typeface="Century Gothic" charset="0"/>
                          <a:cs typeface="Century Gothic" charset="0"/>
                        </a:rPr>
                        <a:t>Number of maps of the national map series produced/ reviewed.</a:t>
                      </a:r>
                    </a:p>
                  </a:txBody>
                  <a:tcPr marL="10319" marR="10319" marT="10319" marB="0">
                    <a:solidFill>
                      <a:srgbClr val="E4EEFB"/>
                    </a:solidFill>
                  </a:tcPr>
                </a:tc>
                <a:tc>
                  <a:txBody>
                    <a:bodyPr/>
                    <a:lstStyle/>
                    <a:p>
                      <a:pPr algn="ctr"/>
                      <a:r>
                        <a:rPr lang="en-ZA" sz="800" b="0" i="0" u="none" strike="noStrike" baseline="0" dirty="0" smtClean="0">
                          <a:solidFill>
                            <a:srgbClr val="000000"/>
                          </a:solidFill>
                          <a:latin typeface="Century Gothic" charset="0"/>
                          <a:ea typeface="Century Gothic" charset="0"/>
                          <a:cs typeface="Century Gothic" charset="0"/>
                        </a:rPr>
                        <a:t>197		</a:t>
                      </a:r>
                    </a:p>
                  </a:txBody>
                  <a:tcPr marL="10319" marR="10319" marT="10319" marB="0">
                    <a:solidFill>
                      <a:srgbClr val="E4EEFB"/>
                    </a:solidFill>
                  </a:tcPr>
                </a:tc>
                <a:tc>
                  <a:txBody>
                    <a:bodyPr/>
                    <a:lstStyle/>
                    <a:p>
                      <a:pPr algn="ctr"/>
                      <a:r>
                        <a:rPr lang="en-ZA" sz="800" b="0" i="0" u="none" strike="noStrike" baseline="0" dirty="0" smtClean="0">
                          <a:solidFill>
                            <a:srgbClr val="000000"/>
                          </a:solidFill>
                          <a:latin typeface="Century Gothic" charset="0"/>
                          <a:ea typeface="Century Gothic" charset="0"/>
                          <a:cs typeface="Century Gothic" charset="0"/>
                        </a:rPr>
                        <a:t>50</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1" u="none" strike="noStrike" dirty="0">
                          <a:effectLst/>
                          <a:latin typeface="Century Gothic" charset="0"/>
                          <a:ea typeface="Century Gothic" charset="0"/>
                          <a:cs typeface="Century Gothic" charset="0"/>
                        </a:rPr>
                        <a:t> </a:t>
                      </a:r>
                      <a:r>
                        <a:rPr lang="en-ZA" sz="800" b="1" u="none" strike="noStrike" dirty="0" smtClean="0">
                          <a:effectLst/>
                          <a:latin typeface="Century Gothic" charset="0"/>
                          <a:ea typeface="Century Gothic" charset="0"/>
                          <a:cs typeface="Century Gothic" charset="0"/>
                        </a:rPr>
                        <a:t>61</a:t>
                      </a:r>
                      <a:endParaRPr lang="en-ZA" sz="8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00C45A"/>
                    </a:solidFill>
                  </a:tcPr>
                </a:tc>
                <a:tc>
                  <a:txBody>
                    <a:bodyPr/>
                    <a:lstStyle/>
                    <a:p>
                      <a:pPr algn="ctr" fontAlgn="b"/>
                      <a:r>
                        <a:rPr lang="en-ZA" sz="800" b="0" i="0" u="none" strike="noStrike" dirty="0" smtClean="0">
                          <a:solidFill>
                            <a:srgbClr val="000000"/>
                          </a:solidFill>
                          <a:effectLst/>
                          <a:latin typeface="Century Gothic" charset="0"/>
                          <a:ea typeface="Century Gothic" charset="0"/>
                          <a:cs typeface="Century Gothic" charset="0"/>
                        </a:rPr>
                        <a:t>51</a:t>
                      </a:r>
                      <a:endParaRPr lang="en-ZA" sz="8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800" b="1" i="0" u="none" strike="noStrike" dirty="0" smtClean="0">
                          <a:solidFill>
                            <a:srgbClr val="000000"/>
                          </a:solidFill>
                          <a:effectLst/>
                          <a:latin typeface="Century Gothic" charset="0"/>
                          <a:ea typeface="Century Gothic" charset="0"/>
                          <a:cs typeface="Century Gothic" charset="0"/>
                        </a:rPr>
                        <a:t>83</a:t>
                      </a:r>
                      <a:endParaRPr lang="en-ZA" sz="8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00C45A"/>
                    </a:solidFill>
                  </a:tcPr>
                </a:tc>
                <a:tc>
                  <a:txBody>
                    <a:bodyPr/>
                    <a:lstStyle/>
                    <a:p>
                      <a:r>
                        <a:rPr lang="en-US" sz="800" dirty="0" smtClean="0">
                          <a:latin typeface="Century Gothic" charset="0"/>
                          <a:ea typeface="Century Gothic" charset="0"/>
                          <a:cs typeface="Century Gothic" charset="0"/>
                        </a:rPr>
                        <a:t>48</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latin typeface="Century Gothic" charset="0"/>
                          <a:ea typeface="Century Gothic" charset="0"/>
                          <a:cs typeface="Century Gothic" charset="0"/>
                        </a:rPr>
                        <a:t>51</a:t>
                      </a:r>
                      <a:endParaRPr lang="en-US" sz="8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800" dirty="0" smtClean="0">
                          <a:latin typeface="Century Gothic" charset="0"/>
                          <a:ea typeface="Century Gothic" charset="0"/>
                          <a:cs typeface="Century Gothic" charset="0"/>
                        </a:rPr>
                        <a:t>48</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solidFill>
                            <a:schemeClr val="tx1"/>
                          </a:solidFill>
                          <a:latin typeface="Century Gothic" charset="0"/>
                          <a:ea typeface="Century Gothic" charset="0"/>
                          <a:cs typeface="Century Gothic" charset="0"/>
                        </a:rPr>
                        <a:t>78</a:t>
                      </a:r>
                      <a:endParaRPr lang="en-US" sz="8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800" dirty="0" smtClean="0">
                          <a:latin typeface="Century Gothic" charset="0"/>
                          <a:ea typeface="Century Gothic" charset="0"/>
                          <a:cs typeface="Century Gothic" charset="0"/>
                        </a:rPr>
                        <a:t>30</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GB" sz="800" kern="1200" dirty="0" smtClean="0">
                          <a:solidFill>
                            <a:schemeClr val="dk1"/>
                          </a:solidFill>
                          <a:effectLst/>
                          <a:latin typeface="Century Gothic" panose="020B0502020202020204" pitchFamily="34" charset="0"/>
                          <a:ea typeface="+mn-ea"/>
                          <a:cs typeface="+mn-cs"/>
                        </a:rPr>
                        <a:t>The over-achievement is due to the following:</a:t>
                      </a:r>
                      <a:endParaRPr lang="en-ZA" sz="800" kern="1200" dirty="0" smtClean="0">
                        <a:solidFill>
                          <a:schemeClr val="dk1"/>
                        </a:solidFill>
                        <a:effectLst/>
                        <a:latin typeface="Century Gothic" panose="020B0502020202020204" pitchFamily="34" charset="0"/>
                        <a:ea typeface="+mn-ea"/>
                        <a:cs typeface="+mn-cs"/>
                      </a:endParaRPr>
                    </a:p>
                    <a:p>
                      <a:pPr lvl="0"/>
                      <a:r>
                        <a:rPr lang="en-GB" sz="800" kern="1200" dirty="0" smtClean="0">
                          <a:solidFill>
                            <a:schemeClr val="dk1"/>
                          </a:solidFill>
                          <a:effectLst/>
                          <a:latin typeface="Century Gothic" panose="020B0502020202020204" pitchFamily="34" charset="0"/>
                          <a:ea typeface="+mn-ea"/>
                          <a:cs typeface="+mn-cs"/>
                        </a:rPr>
                        <a:t>Time taken to produce a map depends on the detail of the area to be mapped.</a:t>
                      </a:r>
                      <a:endParaRPr lang="en-ZA" sz="800" kern="1200" dirty="0" smtClean="0">
                        <a:solidFill>
                          <a:schemeClr val="dk1"/>
                        </a:solidFill>
                        <a:effectLst/>
                        <a:latin typeface="Century Gothic" panose="020B0502020202020204" pitchFamily="34" charset="0"/>
                        <a:ea typeface="+mn-ea"/>
                        <a:cs typeface="+mn-cs"/>
                      </a:endParaRPr>
                    </a:p>
                    <a:p>
                      <a:pPr lvl="0"/>
                      <a:r>
                        <a:rPr lang="en-GB" sz="800" kern="1200" dirty="0" smtClean="0">
                          <a:solidFill>
                            <a:schemeClr val="dk1"/>
                          </a:solidFill>
                          <a:effectLst/>
                          <a:latin typeface="Century Gothic" panose="020B0502020202020204" pitchFamily="34" charset="0"/>
                          <a:ea typeface="+mn-ea"/>
                          <a:cs typeface="+mn-cs"/>
                        </a:rPr>
                        <a:t>The lesser the detail e.g. Karoo, the quicker the production and thus more maps can be produced in a short space of time. </a:t>
                      </a:r>
                      <a:endParaRPr lang="en-ZA" sz="800" kern="1200" dirty="0" smtClean="0">
                        <a:solidFill>
                          <a:schemeClr val="dk1"/>
                        </a:solidFill>
                        <a:effectLst/>
                        <a:latin typeface="Century Gothic" panose="020B0502020202020204" pitchFamily="34" charset="0"/>
                        <a:ea typeface="+mn-ea"/>
                        <a:cs typeface="+mn-cs"/>
                      </a:endParaRPr>
                    </a:p>
                    <a:p>
                      <a:pPr lvl="0"/>
                      <a:r>
                        <a:rPr lang="en-GB" sz="800" kern="1200" dirty="0" smtClean="0">
                          <a:solidFill>
                            <a:schemeClr val="dk1"/>
                          </a:solidFill>
                          <a:effectLst/>
                          <a:latin typeface="Century Gothic" panose="020B0502020202020204" pitchFamily="34" charset="0"/>
                          <a:ea typeface="+mn-ea"/>
                          <a:cs typeface="+mn-cs"/>
                        </a:rPr>
                        <a:t>The more the detail e.g. JHB the more time is needed to produce maps.</a:t>
                      </a:r>
                      <a:endParaRPr lang="en-ZA" sz="800" kern="1200" dirty="0" smtClean="0">
                        <a:solidFill>
                          <a:schemeClr val="dk1"/>
                        </a:solidFill>
                        <a:effectLst/>
                        <a:latin typeface="Century Gothic" panose="020B0502020202020204" pitchFamily="34" charset="0"/>
                        <a:ea typeface="+mn-ea"/>
                        <a:cs typeface="+mn-cs"/>
                      </a:endParaRPr>
                    </a:p>
                    <a:p>
                      <a:r>
                        <a:rPr lang="en-GB" sz="800" kern="1200" dirty="0" smtClean="0">
                          <a:solidFill>
                            <a:schemeClr val="dk1"/>
                          </a:solidFill>
                          <a:effectLst/>
                          <a:latin typeface="Century Gothic" panose="020B0502020202020204" pitchFamily="34" charset="0"/>
                          <a:ea typeface="+mn-ea"/>
                          <a:cs typeface="+mn-cs"/>
                        </a:rPr>
                        <a:t>More than half of the maps produced in 2015-2016 were in Northern Cape which has areas that have lesser detail thus more maps were produced.</a:t>
                      </a:r>
                      <a:endParaRPr lang="en-US" sz="8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r>
                        <a:rPr lang="en-GB" sz="800" noProof="0" dirty="0" smtClean="0">
                          <a:latin typeface="Century Gothic" panose="020B0502020202020204" pitchFamily="34" charset="0"/>
                          <a:ea typeface="Century Gothic" charset="0"/>
                          <a:cs typeface="Century Gothic" charset="0"/>
                        </a:rPr>
                        <a:t>None</a:t>
                      </a:r>
                      <a:endParaRPr lang="en-US" sz="8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74295" marR="74295" marT="0" marB="0">
                    <a:solidFill>
                      <a:srgbClr val="E4EEFB"/>
                    </a:solidFill>
                  </a:tcPr>
                </a:tc>
                <a:tc>
                  <a:txBody>
                    <a:bodyPr/>
                    <a:lstStyle/>
                    <a:p>
                      <a:pPr>
                        <a:lnSpc>
                          <a:spcPct val="115000"/>
                        </a:lnSpc>
                        <a:spcAft>
                          <a:spcPts val="0"/>
                        </a:spcAft>
                      </a:pPr>
                      <a:r>
                        <a:rPr lang="en-ZA" sz="800" b="1" dirty="0" smtClean="0">
                          <a:effectLst/>
                          <a:latin typeface="Century Gothic" charset="0"/>
                          <a:ea typeface="Century Gothic" charset="0"/>
                          <a:cs typeface="Century Gothic" charset="0"/>
                        </a:rPr>
                        <a:t>273</a:t>
                      </a:r>
                      <a:endParaRPr lang="en-ZA" sz="800" b="1" dirty="0">
                        <a:effectLst/>
                        <a:latin typeface="Century Gothic" charset="0"/>
                        <a:ea typeface="Century Gothic" charset="0"/>
                        <a:cs typeface="Century Gothic" charset="0"/>
                      </a:endParaRPr>
                    </a:p>
                  </a:txBody>
                  <a:tcPr marL="74295" marR="74295" marT="0" marB="0">
                    <a:solidFill>
                      <a:srgbClr val="00C45A"/>
                    </a:solidFill>
                  </a:tcPr>
                </a:tc>
              </a:tr>
              <a:tr h="805688">
                <a:tc>
                  <a:txBody>
                    <a:bodyPr/>
                    <a:lstStyle/>
                    <a:p>
                      <a:r>
                        <a:rPr lang="en-ZA" sz="800" b="0" i="0" u="none" strike="noStrike" kern="1200" baseline="0" dirty="0" smtClean="0">
                          <a:solidFill>
                            <a:schemeClr val="dk1"/>
                          </a:solidFill>
                          <a:latin typeface="Century Gothic" charset="0"/>
                          <a:ea typeface="Century Gothic" charset="0"/>
                          <a:cs typeface="Century Gothic" charset="0"/>
                        </a:rPr>
                        <a:t>Number of sets of solution modules deployed 	</a:t>
                      </a:r>
                    </a:p>
                  </a:txBody>
                  <a:tcPr marL="10319" marR="10319" marT="10319" marB="0">
                    <a:solidFill>
                      <a:srgbClr val="E4EEF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dk1"/>
                          </a:solidFill>
                          <a:latin typeface="Century Gothic" charset="0"/>
                          <a:ea typeface="Century Gothic" charset="0"/>
                          <a:cs typeface="Century Gothic" charset="0"/>
                        </a:rPr>
                        <a:t>Enterprise architecture available 	</a:t>
                      </a:r>
                    </a:p>
                    <a:p>
                      <a:r>
                        <a:rPr lang="en-ZA" sz="800" b="0" i="0" u="none" strike="noStrike" baseline="0" dirty="0" smtClean="0">
                          <a:solidFill>
                            <a:srgbClr val="000000"/>
                          </a:solidFill>
                          <a:latin typeface="Century Gothic" charset="0"/>
                          <a:ea typeface="Century Gothic" charset="0"/>
                          <a:cs typeface="Century Gothic" charset="0"/>
                        </a:rPr>
                        <a:t>	</a:t>
                      </a:r>
                    </a:p>
                  </a:txBody>
                  <a:tcPr marL="10319" marR="10319" marT="10319" marB="0">
                    <a:solidFill>
                      <a:srgbClr val="E4EEF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dk1"/>
                          </a:solidFill>
                          <a:latin typeface="Century Gothic" charset="0"/>
                          <a:ea typeface="Century Gothic" charset="0"/>
                          <a:cs typeface="Century Gothic" charset="0"/>
                        </a:rPr>
                        <a:t>Enterprise architecture available 	</a:t>
                      </a:r>
                    </a:p>
                  </a:txBody>
                  <a:tcPr marL="10319" marR="10319" marT="10319" marB="0">
                    <a:solidFill>
                      <a:srgbClr val="E4EEF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baseline="0" dirty="0" smtClean="0">
                          <a:solidFill>
                            <a:schemeClr val="tx1"/>
                          </a:solidFill>
                          <a:latin typeface="Century Gothic" charset="0"/>
                          <a:ea typeface="Century Gothic" charset="0"/>
                          <a:cs typeface="Century Gothic" charset="0"/>
                        </a:rPr>
                        <a:t>Not achieved.</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latin typeface="Century Gothic" charset="0"/>
                          <a:ea typeface="Century Gothic" charset="0"/>
                          <a:cs typeface="Century Gothic" charset="0"/>
                        </a:rPr>
                        <a:t>The request for EA work was completed and submitted to SITA. Delivery has been placed on hold</a:t>
                      </a:r>
                    </a:p>
                  </a:txBody>
                  <a:tcPr marL="48849" marR="48849" marT="13758" marB="0">
                    <a:solidFill>
                      <a:srgbClr val="FF0000"/>
                    </a:solidFill>
                  </a:tcPr>
                </a:tc>
                <a:tc>
                  <a:txBody>
                    <a:bodyPr/>
                    <a:lstStyle/>
                    <a:p>
                      <a:pPr algn="ctr" fontAlgn="b"/>
                      <a:r>
                        <a:rPr lang="en-ZA" sz="800" b="0" i="0" u="none" strike="noStrike" dirty="0" smtClean="0">
                          <a:solidFill>
                            <a:srgbClr val="000000"/>
                          </a:solidFill>
                          <a:effectLst/>
                          <a:latin typeface="Century Gothic" charset="0"/>
                          <a:ea typeface="Century Gothic" charset="0"/>
                          <a:cs typeface="Century Gothic" charset="0"/>
                        </a:rPr>
                        <a:t>No Target </a:t>
                      </a:r>
                      <a:endParaRPr lang="en-ZA" sz="8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800" b="1" i="0" u="none" strike="noStrike" dirty="0" smtClean="0">
                          <a:solidFill>
                            <a:srgbClr val="000000"/>
                          </a:solidFill>
                          <a:effectLst/>
                          <a:latin typeface="Century Gothic" charset="0"/>
                          <a:ea typeface="Century Gothic" charset="0"/>
                          <a:cs typeface="Century Gothic" charset="0"/>
                        </a:rPr>
                        <a:t>N/A</a:t>
                      </a:r>
                      <a:endParaRPr lang="en-ZA" sz="8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800" b="0" i="0" u="none" strike="noStrike" dirty="0" smtClean="0">
                          <a:solidFill>
                            <a:srgbClr val="000000"/>
                          </a:solidFill>
                          <a:effectLst/>
                          <a:latin typeface="Century Gothic" charset="0"/>
                          <a:ea typeface="Century Gothic" charset="0"/>
                          <a:cs typeface="Century Gothic" charset="0"/>
                        </a:rPr>
                        <a:t>No Target </a:t>
                      </a:r>
                      <a:endParaRPr lang="en-ZA" sz="8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800" b="1" i="0" u="none" strike="noStrike" dirty="0" smtClean="0">
                          <a:solidFill>
                            <a:srgbClr val="000000"/>
                          </a:solidFill>
                          <a:effectLst/>
                          <a:latin typeface="Century Gothic" charset="0"/>
                          <a:ea typeface="Century Gothic" charset="0"/>
                          <a:cs typeface="Century Gothic" charset="0"/>
                        </a:rPr>
                        <a:t>N/A</a:t>
                      </a:r>
                      <a:endParaRPr lang="en-ZA" sz="8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ZA" sz="800" b="0" i="0" u="none" strike="noStrike" kern="1200" baseline="0" dirty="0" smtClean="0">
                          <a:solidFill>
                            <a:schemeClr val="dk1"/>
                          </a:solidFill>
                          <a:latin typeface="Century Gothic" charset="0"/>
                          <a:ea typeface="Century Gothic" charset="0"/>
                          <a:cs typeface="Century Gothic" charset="0"/>
                        </a:rPr>
                        <a:t>Enterprise architecture available 	</a:t>
                      </a:r>
                      <a:endParaRPr lang="en-US" sz="800" b="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solidFill>
                            <a:schemeClr val="tx1"/>
                          </a:solidFill>
                          <a:latin typeface="Century Gothic" charset="0"/>
                          <a:ea typeface="Century Gothic" charset="0"/>
                          <a:cs typeface="Century Gothic" charset="0"/>
                        </a:rPr>
                        <a:t>Not-achieved</a:t>
                      </a:r>
                      <a:endParaRPr lang="en-US" sz="800" b="1" dirty="0">
                        <a:solidFill>
                          <a:schemeClr val="tx1"/>
                        </a:solidFill>
                        <a:latin typeface="Century Gothic" charset="0"/>
                        <a:ea typeface="Century Gothic" charset="0"/>
                        <a:cs typeface="Century Gothic" charset="0"/>
                      </a:endParaRPr>
                    </a:p>
                  </a:txBody>
                  <a:tcPr marL="10319" marR="10319" marT="10319" marB="0">
                    <a:solidFill>
                      <a:srgbClr val="FF0000"/>
                    </a:solidFill>
                  </a:tcPr>
                </a:tc>
                <a:tc>
                  <a:txBody>
                    <a:bodyPr/>
                    <a:lstStyle/>
                    <a:p>
                      <a:pPr algn="ctr"/>
                      <a:r>
                        <a:rPr lang="en-ZA" sz="800" b="0" i="0" u="none" strike="noStrike" kern="1200" baseline="0" dirty="0" smtClean="0">
                          <a:solidFill>
                            <a:schemeClr val="dk1"/>
                          </a:solidFill>
                          <a:latin typeface="Century Gothic" charset="0"/>
                          <a:ea typeface="Century Gothic" charset="0"/>
                          <a:cs typeface="Century Gothic" charset="0"/>
                        </a:rPr>
                        <a:t>Enterprise architecture available 	</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800" b="0" i="0" u="none" strike="noStrike" cap="none" normalizeH="0" baseline="0" dirty="0" smtClean="0">
                          <a:ln>
                            <a:noFill/>
                          </a:ln>
                          <a:solidFill>
                            <a:schemeClr val="tx1"/>
                          </a:solidFill>
                          <a:effectLst/>
                          <a:latin typeface="Century Gothic" pitchFamily="34" charset="0"/>
                          <a:cs typeface="Arial" pitchFamily="34" charset="0"/>
                        </a:rPr>
                        <a:t>The non-achievement of the target was due to the termination of the project as a result of SIU investigation and legal actions.</a:t>
                      </a:r>
                      <a:endParaRPr kumimoji="0" lang="en-ZA" altLang="en-US" sz="8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None </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74295" marR="74295" marT="0" marB="0">
                    <a:solidFill>
                      <a:srgbClr val="E4EEFB"/>
                    </a:solidFill>
                  </a:tcPr>
                </a:tc>
                <a:tc>
                  <a:txBody>
                    <a:bodyPr/>
                    <a:lstStyle/>
                    <a:p>
                      <a:pPr algn="l" fontAlgn="b"/>
                      <a:r>
                        <a:rPr lang="en-ZA" sz="800" b="1" i="0" u="none" strike="noStrike" dirty="0" smtClean="0">
                          <a:solidFill>
                            <a:srgbClr val="000000"/>
                          </a:solidFill>
                          <a:effectLst/>
                          <a:latin typeface="Century Gothic" charset="0"/>
                          <a:ea typeface="Century Gothic" charset="0"/>
                          <a:cs typeface="Century Gothic" charset="0"/>
                        </a:rPr>
                        <a:t>Not achieved.</a:t>
                      </a:r>
                    </a:p>
                    <a:p>
                      <a:pPr algn="l" fontAlgn="b"/>
                      <a:r>
                        <a:rPr lang="en-ZA" sz="800" b="0" i="0" u="none" strike="noStrike" dirty="0" smtClean="0">
                          <a:solidFill>
                            <a:srgbClr val="000000"/>
                          </a:solidFill>
                          <a:effectLst/>
                          <a:latin typeface="Century Gothic" charset="0"/>
                          <a:ea typeface="Century Gothic" charset="0"/>
                          <a:cs typeface="Century Gothic" charset="0"/>
                        </a:rPr>
                        <a:t>The request for EA work was completed and submitted to SITA. Delivery has been placed on hold</a:t>
                      </a:r>
                    </a:p>
                  </a:txBody>
                  <a:tcPr marL="10319" marR="10319" marT="10319" marB="0">
                    <a:solidFill>
                      <a:srgbClr val="FF0000"/>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432658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6375" y="151862"/>
            <a:ext cx="9383183" cy="642918"/>
          </a:xfrm>
        </p:spPr>
        <p:txBody>
          <a:bodyPr>
            <a:normAutofit/>
          </a:bodyPr>
          <a:lstStyle/>
          <a:p>
            <a:r>
              <a:rPr lang="en-ZA" altLang="en-US" sz="3000" b="1" dirty="0">
                <a:latin typeface="Century Gothic" pitchFamily="34" charset="0"/>
              </a:rPr>
              <a:t>OVERALL PERFORMANCE RATING – PROGRAMME 2 </a:t>
            </a:r>
            <a:endParaRPr lang="en-US" altLang="en-US" sz="3000" b="1" dirty="0">
              <a:latin typeface="Century Gothic" pitchFamily="34" charset="0"/>
            </a:endParaRPr>
          </a:p>
        </p:txBody>
      </p:sp>
      <p:sp>
        <p:nvSpPr>
          <p:cNvPr id="21507" name="Content Placeholder 2"/>
          <p:cNvSpPr>
            <a:spLocks noGrp="1"/>
          </p:cNvSpPr>
          <p:nvPr>
            <p:ph idx="1"/>
          </p:nvPr>
        </p:nvSpPr>
        <p:spPr>
          <a:xfrm>
            <a:off x="206375" y="724615"/>
            <a:ext cx="9488297" cy="2831920"/>
          </a:xfrm>
        </p:spPr>
        <p:txBody>
          <a:bodyPr>
            <a:normAutofit/>
          </a:bodyPr>
          <a:lstStyle/>
          <a:p>
            <a:pPr marL="0" indent="0" algn="just">
              <a:spcBef>
                <a:spcPts val="0"/>
              </a:spcBef>
              <a:buNone/>
            </a:pPr>
            <a:r>
              <a:rPr lang="en-ZA" altLang="en-US" sz="2600" b="1" u="sng" dirty="0">
                <a:latin typeface="Century Gothic" pitchFamily="34" charset="0"/>
              </a:rPr>
              <a:t>Geospatial and Cadastral Services</a:t>
            </a:r>
            <a:endParaRPr lang="en-ZA" altLang="en-US" sz="2600" dirty="0">
              <a:latin typeface="Century Gothic" pitchFamily="34" charset="0"/>
            </a:endParaRPr>
          </a:p>
          <a:p>
            <a:pPr marL="0" indent="0" algn="just">
              <a:spcBef>
                <a:spcPts val="0"/>
              </a:spcBef>
              <a:buNone/>
            </a:pPr>
            <a:r>
              <a:rPr lang="en-ZA" altLang="en-US" sz="1950" u="sng" dirty="0" smtClean="0">
                <a:latin typeface="Century Gothic" pitchFamily="34" charset="0"/>
              </a:rPr>
              <a:t>13 </a:t>
            </a:r>
            <a:r>
              <a:rPr lang="en-ZA" altLang="en-US" sz="1950" u="sng" dirty="0">
                <a:latin typeface="Century Gothic" pitchFamily="34" charset="0"/>
              </a:rPr>
              <a:t>targets</a:t>
            </a:r>
            <a:r>
              <a:rPr lang="en-ZA" altLang="en-US" sz="1950" dirty="0">
                <a:latin typeface="Century Gothic" pitchFamily="34" charset="0"/>
              </a:rPr>
              <a:t> were planned for implementation in the period under review:</a:t>
            </a:r>
          </a:p>
          <a:p>
            <a:pPr lvl="1" algn="just">
              <a:spcBef>
                <a:spcPts val="0"/>
              </a:spcBef>
              <a:buFont typeface="Wingdings" charset="2"/>
              <a:buChar char="q"/>
            </a:pPr>
            <a:r>
              <a:rPr lang="en-ZA" altLang="en-US" sz="1842" dirty="0" smtClean="0">
                <a:latin typeface="Century Gothic" pitchFamily="34" charset="0"/>
              </a:rPr>
              <a:t>10 </a:t>
            </a:r>
            <a:r>
              <a:rPr lang="en-ZA" altLang="en-US" sz="1842" dirty="0">
                <a:latin typeface="Century Gothic" pitchFamily="34" charset="0"/>
              </a:rPr>
              <a:t>targets  were </a:t>
            </a:r>
            <a:r>
              <a:rPr lang="en-ZA" altLang="en-US" sz="1842" u="sng" dirty="0">
                <a:latin typeface="Century Gothic" pitchFamily="34" charset="0"/>
              </a:rPr>
              <a:t>achieved</a:t>
            </a:r>
            <a:r>
              <a:rPr lang="en-ZA" altLang="en-US" sz="1842" dirty="0">
                <a:latin typeface="Century Gothic" pitchFamily="34" charset="0"/>
              </a:rPr>
              <a:t>,</a:t>
            </a:r>
          </a:p>
          <a:p>
            <a:pPr lvl="1" algn="just">
              <a:spcBef>
                <a:spcPts val="0"/>
              </a:spcBef>
              <a:buFont typeface="Wingdings" charset="2"/>
              <a:buChar char="q"/>
            </a:pPr>
            <a:r>
              <a:rPr lang="en-ZA" altLang="en-US" sz="1842" dirty="0">
                <a:latin typeface="Century Gothic" pitchFamily="34" charset="0"/>
              </a:rPr>
              <a:t>2</a:t>
            </a:r>
            <a:r>
              <a:rPr lang="en-ZA" altLang="en-US" sz="1842" dirty="0" smtClean="0">
                <a:latin typeface="Century Gothic" pitchFamily="34" charset="0"/>
              </a:rPr>
              <a:t> target was </a:t>
            </a:r>
            <a:r>
              <a:rPr lang="en-ZA" altLang="en-US" sz="1842" u="sng" dirty="0">
                <a:latin typeface="Century Gothic" pitchFamily="34" charset="0"/>
              </a:rPr>
              <a:t>partially achieved</a:t>
            </a:r>
            <a:r>
              <a:rPr lang="en-ZA" altLang="en-US" sz="1842" dirty="0">
                <a:latin typeface="Century Gothic" pitchFamily="34" charset="0"/>
              </a:rPr>
              <a:t>, and</a:t>
            </a:r>
          </a:p>
          <a:p>
            <a:pPr lvl="1" algn="just">
              <a:spcBef>
                <a:spcPts val="0"/>
              </a:spcBef>
              <a:buFont typeface="Wingdings" charset="2"/>
              <a:buChar char="q"/>
            </a:pPr>
            <a:r>
              <a:rPr lang="en-ZA" altLang="en-US" sz="1842" dirty="0">
                <a:latin typeface="Century Gothic" pitchFamily="34" charset="0"/>
              </a:rPr>
              <a:t>1</a:t>
            </a:r>
            <a:r>
              <a:rPr lang="en-ZA" altLang="en-US" sz="1842" dirty="0" smtClean="0">
                <a:latin typeface="Century Gothic" pitchFamily="34" charset="0"/>
              </a:rPr>
              <a:t> </a:t>
            </a:r>
            <a:r>
              <a:rPr lang="en-ZA" altLang="en-US" sz="1842" dirty="0">
                <a:latin typeface="Century Gothic" pitchFamily="34" charset="0"/>
              </a:rPr>
              <a:t>targets were </a:t>
            </a:r>
            <a:r>
              <a:rPr lang="en-ZA" altLang="en-US" sz="1842" u="sng" dirty="0">
                <a:latin typeface="Century Gothic" pitchFamily="34" charset="0"/>
              </a:rPr>
              <a:t>not achieved</a:t>
            </a:r>
            <a:r>
              <a:rPr lang="en-ZA" altLang="en-US" sz="1842" dirty="0">
                <a:latin typeface="Century Gothic" pitchFamily="34" charset="0"/>
              </a:rPr>
              <a:t>.</a:t>
            </a:r>
            <a:endParaRPr lang="en-US" altLang="en-US" sz="1842" b="1" dirty="0">
              <a:latin typeface="Century Gothic" pitchFamily="34" charset="0"/>
              <a:cs typeface="Times New Roman" pitchFamily="18" charset="0"/>
            </a:endParaRPr>
          </a:p>
          <a:p>
            <a:pPr marL="0" indent="0" algn="just">
              <a:buNone/>
            </a:pPr>
            <a:endParaRPr lang="en-ZA" altLang="en-US" sz="1950" dirty="0">
              <a:latin typeface="Century Gothic" pitchFamily="34" charset="0"/>
            </a:endParaRPr>
          </a:p>
          <a:p>
            <a:pPr marL="0" indent="0" algn="just">
              <a:buNone/>
            </a:pPr>
            <a:endParaRPr lang="en-ZA" altLang="en-US" sz="1950" dirty="0">
              <a:latin typeface="Century Gothic" pitchFamily="34" charset="0"/>
            </a:endParaRPr>
          </a:p>
          <a:p>
            <a:pPr marL="0" indent="0" algn="just">
              <a:buNone/>
            </a:pPr>
            <a:endParaRPr lang="en-ZA" altLang="en-US" sz="1950" dirty="0">
              <a:latin typeface="Century Gothic" pitchFamily="34" charset="0"/>
            </a:endParaRPr>
          </a:p>
          <a:p>
            <a:pPr marL="0" indent="0" algn="just">
              <a:buNone/>
            </a:pPr>
            <a:endParaRPr lang="en-ZA" altLang="en-US" sz="1083" dirty="0">
              <a:latin typeface="Century Gothic" pitchFamily="34" charset="0"/>
            </a:endParaRPr>
          </a:p>
          <a:p>
            <a:pPr marL="0" indent="0" algn="just">
              <a:buNone/>
            </a:pPr>
            <a:endParaRPr lang="en-ZA" altLang="en-US" sz="2167" dirty="0">
              <a:latin typeface="Century Gothic"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350604233"/>
              </p:ext>
            </p:extLst>
          </p:nvPr>
        </p:nvGraphicFramePr>
        <p:xfrm>
          <a:off x="426509" y="2418182"/>
          <a:ext cx="7532869" cy="1034323"/>
        </p:xfrm>
        <a:graphic>
          <a:graphicData uri="http://schemas.openxmlformats.org/drawingml/2006/table">
            <a:tbl>
              <a:tblPr firstRow="1" bandRow="1">
                <a:tableStyleId>{5C22544A-7EE6-4342-B048-85BDC9FD1C3A}</a:tableStyleId>
              </a:tblPr>
              <a:tblGrid>
                <a:gridCol w="2824296"/>
                <a:gridCol w="1415071"/>
                <a:gridCol w="1687134"/>
                <a:gridCol w="1606368"/>
              </a:tblGrid>
              <a:tr h="469439">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Planned Targets</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Partially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Not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847">
                <a:tc>
                  <a:txBody>
                    <a:bodyPr/>
                    <a:lstStyle/>
                    <a:p>
                      <a:pPr algn="ctr">
                        <a:lnSpc>
                          <a:spcPts val="1285"/>
                        </a:lnSpc>
                        <a:spcAft>
                          <a:spcPts val="1000"/>
                        </a:spcAft>
                      </a:pPr>
                      <a:r>
                        <a:rPr lang="en-ZA" sz="1300" b="1" kern="1200" dirty="0" smtClean="0">
                          <a:solidFill>
                            <a:srgbClr val="000000"/>
                          </a:solidFill>
                          <a:effectLst/>
                          <a:latin typeface="Century Gothic" pitchFamily="34" charset="0"/>
                          <a:ea typeface="Times New Roman"/>
                          <a:cs typeface="Arial"/>
                        </a:rPr>
                        <a:t>Q4 APP targets = 13 of 13</a:t>
                      </a:r>
                      <a:endParaRPr lang="en-ZA" sz="1300" dirty="0">
                        <a:effectLst/>
                        <a:latin typeface="Century Gothic" pitchFamily="34" charset="0"/>
                        <a:ea typeface="Times New Roman"/>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0" dirty="0" smtClean="0">
                          <a:latin typeface="Century Gothic" panose="020B0502020202020204" pitchFamily="34" charset="0"/>
                        </a:rPr>
                        <a:t>10</a:t>
                      </a:r>
                      <a:endParaRPr lang="en-ZA" sz="1300" b="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300" b="0" dirty="0" smtClean="0">
                          <a:latin typeface="Century Gothic" panose="020B0502020202020204" pitchFamily="34" charset="0"/>
                        </a:rPr>
                        <a:t>2</a:t>
                      </a:r>
                      <a:endParaRPr lang="en-ZA" sz="1300" b="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300" b="0" dirty="0" smtClean="0">
                          <a:latin typeface="Century Gothic" panose="020B0502020202020204" pitchFamily="34" charset="0"/>
                        </a:rPr>
                        <a:t>1</a:t>
                      </a:r>
                      <a:endParaRPr lang="en-ZA" sz="1300" b="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64037">
                <a:tc>
                  <a:txBody>
                    <a:bodyPr/>
                    <a:lstStyle/>
                    <a:p>
                      <a:pPr algn="ctr">
                        <a:lnSpc>
                          <a:spcPts val="1285"/>
                        </a:lnSpc>
                        <a:spcAft>
                          <a:spcPts val="1000"/>
                        </a:spcAft>
                      </a:pPr>
                      <a:r>
                        <a:rPr lang="en-ZA" sz="1300" b="1" dirty="0" smtClean="0">
                          <a:effectLst/>
                          <a:latin typeface="Century Gothic" pitchFamily="34" charset="0"/>
                          <a:ea typeface="Times New Roman"/>
                        </a:rPr>
                        <a:t>APR APP targets = 13</a:t>
                      </a: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b="0" dirty="0" smtClean="0">
                          <a:latin typeface="Century Gothic" panose="020B0502020202020204" pitchFamily="34" charset="0"/>
                        </a:rPr>
                        <a:t>9</a:t>
                      </a:r>
                      <a:endParaRPr lang="en-ZA" sz="1300" b="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300" b="0" dirty="0" smtClean="0">
                          <a:latin typeface="Century Gothic" panose="020B0502020202020204" pitchFamily="34" charset="0"/>
                        </a:rPr>
                        <a:t>3</a:t>
                      </a:r>
                      <a:endParaRPr lang="en-ZA" sz="1300" b="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300" b="0" dirty="0" smtClean="0">
                          <a:latin typeface="Century Gothic" panose="020B0502020202020204" pitchFamily="34" charset="0"/>
                        </a:rPr>
                        <a:t>1</a:t>
                      </a:r>
                      <a:endParaRPr lang="en-ZA" sz="1300" b="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6" name="Footer Placeholder 1"/>
          <p:cNvSpPr>
            <a:spLocks noGrp="1"/>
          </p:cNvSpPr>
          <p:nvPr>
            <p:ph type="ftr" sz="quarter" idx="11"/>
          </p:nvPr>
        </p:nvSpPr>
        <p:spPr>
          <a:xfrm>
            <a:off x="3384550" y="6255259"/>
            <a:ext cx="3136900" cy="395552"/>
          </a:xfrm>
        </p:spPr>
        <p:txBody>
          <a:bodyPr/>
          <a:lstStyle/>
          <a:p>
            <a:endParaRPr lang="en-US" dirty="0"/>
          </a:p>
        </p:txBody>
      </p:sp>
      <p:sp>
        <p:nvSpPr>
          <p:cNvPr id="7" name="Content Placeholder 2"/>
          <p:cNvSpPr txBox="1">
            <a:spLocks/>
          </p:cNvSpPr>
          <p:nvPr/>
        </p:nvSpPr>
        <p:spPr>
          <a:xfrm>
            <a:off x="335666" y="3493504"/>
            <a:ext cx="8623139" cy="2225809"/>
          </a:xfrm>
          <a:prstGeom prst="rect">
            <a:avLst/>
          </a:prstGeom>
        </p:spPr>
        <p:txBody>
          <a:bodyPr vert="horz" lIns="99060" tIns="49530" rIns="99060" bIns="4953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650"/>
              </a:spcBef>
              <a:buNone/>
            </a:pPr>
            <a:r>
              <a:rPr lang="en-ZA" altLang="en-US" sz="2817" dirty="0">
                <a:latin typeface="Century Gothic" pitchFamily="34" charset="0"/>
              </a:rPr>
              <a:t>The </a:t>
            </a:r>
            <a:r>
              <a:rPr lang="en-ZA" altLang="en-US" sz="2817" b="1" dirty="0">
                <a:latin typeface="Century Gothic" pitchFamily="34" charset="0"/>
              </a:rPr>
              <a:t>Geospatial and Cadastral programme</a:t>
            </a:r>
            <a:r>
              <a:rPr lang="en-ZA" altLang="en-US" sz="2817" dirty="0">
                <a:latin typeface="Century Gothic" pitchFamily="34" charset="0"/>
              </a:rPr>
              <a:t> </a:t>
            </a:r>
            <a:r>
              <a:rPr lang="en-ZA" altLang="en-US" sz="2817" dirty="0" smtClean="0">
                <a:latin typeface="Century Gothic" pitchFamily="34" charset="0"/>
              </a:rPr>
              <a:t>performed as follows:</a:t>
            </a:r>
          </a:p>
          <a:p>
            <a:pPr algn="just">
              <a:lnSpc>
                <a:spcPct val="120000"/>
              </a:lnSpc>
              <a:spcBef>
                <a:spcPts val="0"/>
              </a:spcBef>
              <a:buFont typeface="Wingdings" charset="2"/>
              <a:buChar char="q"/>
            </a:pPr>
            <a:r>
              <a:rPr lang="en-ZA" altLang="en-US" sz="2817" dirty="0" smtClean="0">
                <a:latin typeface="Century Gothic" pitchFamily="34" charset="0"/>
              </a:rPr>
              <a:t>achieved </a:t>
            </a:r>
            <a:r>
              <a:rPr lang="en-ZA" altLang="en-US" sz="2817" b="1" u="sng" dirty="0" smtClean="0">
                <a:solidFill>
                  <a:srgbClr val="FFC000"/>
                </a:solidFill>
                <a:latin typeface="Century Gothic" pitchFamily="34" charset="0"/>
              </a:rPr>
              <a:t>77%</a:t>
            </a:r>
            <a:r>
              <a:rPr lang="en-ZA" altLang="en-US" sz="2817" b="1" dirty="0" smtClean="0">
                <a:latin typeface="Century Gothic" pitchFamily="34" charset="0"/>
              </a:rPr>
              <a:t> </a:t>
            </a:r>
            <a:r>
              <a:rPr lang="en-ZA" altLang="en-US" sz="2817" dirty="0">
                <a:latin typeface="Century Gothic" pitchFamily="34" charset="0"/>
              </a:rPr>
              <a:t>of </a:t>
            </a:r>
            <a:r>
              <a:rPr lang="en-ZA" altLang="en-US" sz="2817" dirty="0" smtClean="0">
                <a:latin typeface="Century Gothic" pitchFamily="34" charset="0"/>
              </a:rPr>
              <a:t>its Q4 targets, and</a:t>
            </a:r>
          </a:p>
          <a:p>
            <a:pPr algn="just">
              <a:spcBef>
                <a:spcPts val="0"/>
              </a:spcBef>
              <a:buFont typeface="Wingdings" charset="2"/>
              <a:buChar char="q"/>
            </a:pPr>
            <a:r>
              <a:rPr lang="en-ZA" altLang="en-US" sz="2817" dirty="0" smtClean="0">
                <a:latin typeface="Century Gothic" pitchFamily="34" charset="0"/>
              </a:rPr>
              <a:t>achieved </a:t>
            </a:r>
            <a:r>
              <a:rPr lang="en-ZA" altLang="en-US" sz="2817" b="1" u="sng" dirty="0" smtClean="0">
                <a:solidFill>
                  <a:srgbClr val="FFC000"/>
                </a:solidFill>
                <a:latin typeface="Century Gothic" pitchFamily="34" charset="0"/>
              </a:rPr>
              <a:t>69%</a:t>
            </a:r>
            <a:r>
              <a:rPr lang="en-ZA" altLang="en-US" sz="2817" dirty="0" smtClean="0">
                <a:latin typeface="Century Gothic" pitchFamily="34" charset="0"/>
              </a:rPr>
              <a:t> of its APR targets.</a:t>
            </a:r>
            <a:endParaRPr lang="en-ZA" altLang="en-US" sz="2817" dirty="0">
              <a:latin typeface="Century Gothic" pitchFamily="34" charset="0"/>
            </a:endParaRPr>
          </a:p>
          <a:p>
            <a:pPr marL="0" indent="0" algn="just">
              <a:lnSpc>
                <a:spcPct val="120000"/>
              </a:lnSpc>
              <a:spcBef>
                <a:spcPts val="650"/>
              </a:spcBef>
              <a:buNone/>
            </a:pPr>
            <a:r>
              <a:rPr lang="en-ZA" altLang="en-US" sz="2700" dirty="0">
                <a:latin typeface="Century Gothic" pitchFamily="34" charset="0"/>
              </a:rPr>
              <a:t>The Programme </a:t>
            </a:r>
            <a:r>
              <a:rPr lang="en-ZA" altLang="en-US" sz="2700" b="1" u="sng" dirty="0" smtClean="0">
                <a:latin typeface="Century Gothic" pitchFamily="34" charset="0"/>
              </a:rPr>
              <a:t>missed</a:t>
            </a:r>
            <a:r>
              <a:rPr lang="en-ZA" altLang="en-US" sz="2700" dirty="0" smtClean="0">
                <a:latin typeface="Century Gothic" pitchFamily="34" charset="0"/>
              </a:rPr>
              <a:t> the following </a:t>
            </a:r>
            <a:r>
              <a:rPr lang="en-ZA" altLang="en-US" sz="2700" b="1" u="sng" dirty="0" smtClean="0">
                <a:latin typeface="Century Gothic" pitchFamily="34" charset="0"/>
              </a:rPr>
              <a:t>annual targets</a:t>
            </a:r>
            <a:r>
              <a:rPr lang="en-ZA" altLang="en-US" sz="2700" dirty="0" smtClean="0">
                <a:latin typeface="Century Gothic" pitchFamily="34" charset="0"/>
              </a:rPr>
              <a:t>:</a:t>
            </a:r>
            <a:endParaRPr lang="en-ZA" altLang="en-US" sz="2700" dirty="0">
              <a:latin typeface="Century Gothic" pitchFamily="34" charset="0"/>
            </a:endParaRPr>
          </a:p>
          <a:p>
            <a:pPr marL="514350" indent="-514350" algn="just">
              <a:lnSpc>
                <a:spcPct val="120000"/>
              </a:lnSpc>
              <a:spcBef>
                <a:spcPts val="0"/>
              </a:spcBef>
              <a:buFont typeface="+mj-lt"/>
              <a:buAutoNum type="arabicPeriod"/>
            </a:pPr>
            <a:r>
              <a:rPr lang="en-ZA" altLang="en-US" sz="2700" dirty="0">
                <a:latin typeface="Century Gothic" pitchFamily="34" charset="0"/>
              </a:rPr>
              <a:t>District rural development plans – </a:t>
            </a:r>
            <a:r>
              <a:rPr lang="en-ZA" altLang="en-US" sz="2700" dirty="0" smtClean="0">
                <a:latin typeface="Century Gothic" pitchFamily="34" charset="0"/>
              </a:rPr>
              <a:t>Not-achieved,</a:t>
            </a:r>
            <a:endParaRPr lang="en-ZA" altLang="en-US" sz="2700" dirty="0">
              <a:latin typeface="Century Gothic" pitchFamily="34" charset="0"/>
            </a:endParaRPr>
          </a:p>
          <a:p>
            <a:pPr marL="514350" indent="-514350" algn="just">
              <a:lnSpc>
                <a:spcPct val="120000"/>
              </a:lnSpc>
              <a:spcBef>
                <a:spcPts val="0"/>
              </a:spcBef>
              <a:buFont typeface="+mj-lt"/>
              <a:buAutoNum type="arabicPeriod"/>
            </a:pPr>
            <a:r>
              <a:rPr lang="en-ZA" altLang="en-US" sz="2700" dirty="0">
                <a:latin typeface="Century Gothic" pitchFamily="34" charset="0"/>
              </a:rPr>
              <a:t>State domestic facilities – </a:t>
            </a:r>
            <a:r>
              <a:rPr lang="en-ZA" altLang="en-US" sz="2700" dirty="0" smtClean="0">
                <a:latin typeface="Century Gothic" pitchFamily="34" charset="0"/>
              </a:rPr>
              <a:t>Not-achieved,</a:t>
            </a:r>
          </a:p>
          <a:p>
            <a:pPr marL="514350" indent="-514350" algn="just">
              <a:lnSpc>
                <a:spcPct val="120000"/>
              </a:lnSpc>
              <a:spcBef>
                <a:spcPts val="0"/>
              </a:spcBef>
              <a:buFont typeface="+mj-lt"/>
              <a:buAutoNum type="arabicPeriod"/>
            </a:pPr>
            <a:r>
              <a:rPr lang="en-ZA" altLang="en-US" sz="2700" dirty="0" smtClean="0">
                <a:latin typeface="Century Gothic" pitchFamily="34" charset="0"/>
              </a:rPr>
              <a:t>Number of sets of solutions deployed – Not-achieved,</a:t>
            </a:r>
            <a:endParaRPr lang="en-ZA" altLang="en-US" sz="2700" dirty="0">
              <a:latin typeface="Century Gothic" pitchFamily="34" charset="0"/>
            </a:endParaRPr>
          </a:p>
          <a:p>
            <a:pPr marL="514350" indent="-514350" algn="just">
              <a:lnSpc>
                <a:spcPct val="120000"/>
              </a:lnSpc>
              <a:spcBef>
                <a:spcPts val="0"/>
              </a:spcBef>
              <a:buFont typeface="+mj-lt"/>
              <a:buAutoNum type="arabicPeriod"/>
            </a:pPr>
            <a:r>
              <a:rPr lang="en-ZA" altLang="en-US" sz="2700" dirty="0">
                <a:latin typeface="Century Gothic" pitchFamily="34" charset="0"/>
              </a:rPr>
              <a:t>% of deeds made available within 7 days – </a:t>
            </a:r>
            <a:r>
              <a:rPr lang="en-ZA" altLang="en-US" sz="2700" dirty="0" smtClean="0">
                <a:latin typeface="Century Gothic" pitchFamily="34" charset="0"/>
              </a:rPr>
              <a:t>Partially-achieved.</a:t>
            </a:r>
            <a:endParaRPr lang="en-ZA" altLang="en-US" sz="2700" dirty="0">
              <a:latin typeface="Century Gothic" pitchFamily="34" charset="0"/>
            </a:endParaRPr>
          </a:p>
        </p:txBody>
      </p:sp>
    </p:spTree>
    <p:extLst>
      <p:ext uri="{BB962C8B-B14F-4D97-AF65-F5344CB8AC3E}">
        <p14:creationId xmlns:p14="http://schemas.microsoft.com/office/powerpoint/2010/main" xmlns="" val="45925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51342" y="328672"/>
            <a:ext cx="9644592" cy="2858948"/>
          </a:xfrm>
        </p:spPr>
        <p:txBody>
          <a:bodyPr>
            <a:noAutofit/>
          </a:bodyPr>
          <a:lstStyle/>
          <a:p>
            <a:pPr marL="0" indent="0" algn="ctr">
              <a:spcBef>
                <a:spcPts val="0"/>
              </a:spcBef>
              <a:buNone/>
            </a:pPr>
            <a:r>
              <a:rPr lang="en-US" sz="5200" b="1" dirty="0">
                <a:latin typeface="Century Gothic" panose="020B0502020202020204" pitchFamily="34" charset="0"/>
              </a:rPr>
              <a:t>PROGRAMME PERFORMANCE DESCRIPTION</a:t>
            </a:r>
          </a:p>
          <a:p>
            <a:pPr marL="0" indent="0" algn="ctr">
              <a:spcBef>
                <a:spcPts val="5200"/>
              </a:spcBef>
              <a:buNone/>
            </a:pPr>
            <a:r>
              <a:rPr lang="en-US" sz="3900" b="1" dirty="0">
                <a:latin typeface="Century Gothic" panose="020B0502020202020204" pitchFamily="34" charset="0"/>
              </a:rPr>
              <a:t>PROGRAMME 3: RURAL DEVELOPMENT</a:t>
            </a:r>
          </a:p>
        </p:txBody>
      </p:sp>
      <p:sp>
        <p:nvSpPr>
          <p:cNvPr id="3" name="Content Placeholder 2"/>
          <p:cNvSpPr txBox="1">
            <a:spLocks/>
          </p:cNvSpPr>
          <p:nvPr/>
        </p:nvSpPr>
        <p:spPr>
          <a:xfrm>
            <a:off x="140892" y="3338423"/>
            <a:ext cx="9644592" cy="2354654"/>
          </a:xfrm>
          <a:prstGeom prst="rect">
            <a:avLst/>
          </a:prstGeom>
        </p:spPr>
        <p:txBody>
          <a:bodyPr vert="horz" lIns="99060" tIns="49530" rIns="99060" bIns="4953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3033" b="1" dirty="0">
                <a:latin typeface="Century Gothic" panose="020B0502020202020204" pitchFamily="34" charset="0"/>
              </a:rPr>
              <a:t>PROGRAMME PURPOSE</a:t>
            </a:r>
          </a:p>
          <a:p>
            <a:pPr marL="0" indent="0" algn="ctr">
              <a:spcBef>
                <a:spcPts val="1300"/>
              </a:spcBef>
              <a:buNone/>
            </a:pPr>
            <a:r>
              <a:rPr lang="en-US" sz="2600" b="1" dirty="0">
                <a:latin typeface="Century Gothic" panose="020B0502020202020204" pitchFamily="34" charset="0"/>
              </a:rPr>
              <a:t>Initiate, facilitate, coordinate and act as a catalyst for the implementation of comprehensive rural development programme leading to sustainable and vibrant rural communities.</a:t>
            </a:r>
          </a:p>
        </p:txBody>
      </p:sp>
      <p:sp>
        <p:nvSpPr>
          <p:cNvPr id="4" name="Footer Placeholder 1"/>
          <p:cNvSpPr>
            <a:spLocks noGrp="1"/>
          </p:cNvSpPr>
          <p:nvPr>
            <p:ph type="ftr" sz="quarter" idx="11"/>
          </p:nvPr>
        </p:nvSpPr>
        <p:spPr>
          <a:xfrm>
            <a:off x="3384550" y="6258127"/>
            <a:ext cx="3136900" cy="395552"/>
          </a:xfrm>
        </p:spPr>
        <p:txBody>
          <a:bodyPr/>
          <a:lstStyle/>
          <a:p>
            <a:endParaRPr lang="en-US" dirty="0"/>
          </a:p>
        </p:txBody>
      </p:sp>
    </p:spTree>
    <p:extLst>
      <p:ext uri="{BB962C8B-B14F-4D97-AF65-F5344CB8AC3E}">
        <p14:creationId xmlns:p14="http://schemas.microsoft.com/office/powerpoint/2010/main" xmlns="" val="757209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679" y="101979"/>
            <a:ext cx="7609609" cy="492443"/>
          </a:xfrm>
          <a:prstGeom prst="rect">
            <a:avLst/>
          </a:prstGeom>
          <a:noFill/>
        </p:spPr>
        <p:txBody>
          <a:bodyPr wrap="square" rtlCol="0">
            <a:spAutoFit/>
          </a:bodyPr>
          <a:lstStyle/>
          <a:p>
            <a:r>
              <a:rPr lang="en-ZA" sz="2600" b="1" dirty="0">
                <a:solidFill>
                  <a:prstClr val="black"/>
                </a:solidFill>
                <a:latin typeface="Century Gothic" panose="020B0502020202020204" pitchFamily="34" charset="0"/>
              </a:rPr>
              <a:t>PROGRAMME 3: RURAL DEVELOPMENT</a:t>
            </a:r>
          </a:p>
        </p:txBody>
      </p:sp>
      <p:graphicFrame>
        <p:nvGraphicFramePr>
          <p:cNvPr id="8" name="Table 7"/>
          <p:cNvGraphicFramePr>
            <a:graphicFrameLocks noGrp="1"/>
          </p:cNvGraphicFramePr>
          <p:nvPr>
            <p:extLst>
              <p:ext uri="{D42A27DB-BD31-4B8C-83A1-F6EECF244321}">
                <p14:modId xmlns:p14="http://schemas.microsoft.com/office/powerpoint/2010/main" xmlns="" val="1813498612"/>
              </p:ext>
            </p:extLst>
          </p:nvPr>
        </p:nvGraphicFramePr>
        <p:xfrm>
          <a:off x="70205" y="604638"/>
          <a:ext cx="9784037" cy="5009144"/>
        </p:xfrm>
        <a:graphic>
          <a:graphicData uri="http://schemas.openxmlformats.org/drawingml/2006/table">
            <a:tbl>
              <a:tblPr>
                <a:tableStyleId>{5C22544A-7EE6-4342-B048-85BDC9FD1C3A}</a:tableStyleId>
              </a:tblPr>
              <a:tblGrid>
                <a:gridCol w="870124"/>
                <a:gridCol w="468129"/>
                <a:gridCol w="598168"/>
                <a:gridCol w="407968"/>
                <a:gridCol w="393048"/>
                <a:gridCol w="848655"/>
                <a:gridCol w="499652"/>
                <a:gridCol w="397842"/>
                <a:gridCol w="413238"/>
                <a:gridCol w="464892"/>
                <a:gridCol w="671011"/>
                <a:gridCol w="1488493"/>
                <a:gridCol w="1077087"/>
                <a:gridCol w="710972"/>
                <a:gridCol w="474758"/>
              </a:tblGrid>
              <a:tr h="29077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 </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 Result </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 </a:t>
                      </a:r>
                      <a:r>
                        <a:rPr lang="en-ZA" sz="900" b="1" kern="1200" dirty="0">
                          <a:solidFill>
                            <a:schemeClr val="dk1"/>
                          </a:solidFill>
                          <a:effectLst/>
                          <a:latin typeface="Century Gothic" pitchFamily="34" charset="0"/>
                          <a:ea typeface="Calibri"/>
                          <a:cs typeface="Calibri"/>
                        </a:rPr>
                        <a:t>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 </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Results</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 </a:t>
                      </a:r>
                      <a:r>
                        <a:rPr lang="en-ZA" sz="900" b="1" kern="1200" dirty="0">
                          <a:solidFill>
                            <a:schemeClr val="dk1"/>
                          </a:solidFill>
                          <a:effectLst/>
                          <a:latin typeface="Century Gothic" pitchFamily="34" charset="0"/>
                          <a:ea typeface="Calibri"/>
                          <a:cs typeface="Calibri"/>
                        </a:rPr>
                        <a:t>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 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 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 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Annual</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Adjustment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APR</a:t>
                      </a:r>
                    </a:p>
                  </a:txBody>
                  <a:tcPr marL="10319" marR="10319" marT="10319" marB="0">
                    <a:solidFill>
                      <a:srgbClr val="E4EEFB"/>
                    </a:solidFill>
                  </a:tcPr>
                </a:tc>
              </a:tr>
              <a:tr h="4560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dirty="0" smtClean="0">
                          <a:effectLst/>
                          <a:latin typeface="Century Gothic" pitchFamily="34" charset="0"/>
                          <a:ea typeface="Calibri"/>
                          <a:cs typeface="Calibri"/>
                        </a:rPr>
                        <a:t>Number of projects implemented in rural communities to improve</a:t>
                      </a:r>
                    </a:p>
                    <a:p>
                      <a:pPr marL="0" marR="0" indent="0" algn="l" defTabSz="457200" rtl="0" eaLnBrk="1" fontAlgn="b" latinLnBrk="0" hangingPunct="1">
                        <a:lnSpc>
                          <a:spcPct val="100000"/>
                        </a:lnSpc>
                        <a:spcBef>
                          <a:spcPts val="0"/>
                        </a:spcBef>
                        <a:spcAft>
                          <a:spcPts val="0"/>
                        </a:spcAft>
                        <a:buClrTx/>
                        <a:buSzTx/>
                        <a:buFontTx/>
                        <a:buNone/>
                        <a:tabLst/>
                        <a:defRPr/>
                      </a:pPr>
                      <a:r>
                        <a:rPr lang="en-ZA" sz="900" b="0" dirty="0" smtClean="0">
                          <a:effectLst/>
                          <a:latin typeface="Century Gothic" pitchFamily="34" charset="0"/>
                          <a:ea typeface="Calibri"/>
                          <a:cs typeface="Calibri"/>
                        </a:rPr>
                        <a:t>production, in support of improved food security</a:t>
                      </a:r>
                      <a:endParaRPr lang="en-US" sz="900" b="0" dirty="0" smtClean="0">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dirty="0">
                          <a:solidFill>
                            <a:schemeClr val="dk1"/>
                          </a:solidFill>
                          <a:effectLst/>
                          <a:latin typeface="Century Gothic" pitchFamily="34" charset="0"/>
                          <a:ea typeface="Calibri"/>
                          <a:cs typeface="Calibri"/>
                        </a:rPr>
                        <a:t> </a:t>
                      </a:r>
                      <a:r>
                        <a:rPr lang="en-ZA" sz="900" b="0" kern="1200" dirty="0" smtClean="0">
                          <a:solidFill>
                            <a:schemeClr val="dk1"/>
                          </a:solidFill>
                          <a:effectLst/>
                          <a:latin typeface="Century Gothic" pitchFamily="34" charset="0"/>
                          <a:ea typeface="Calibri"/>
                          <a:cs typeface="Calibri"/>
                        </a:rPr>
                        <a:t>30</a:t>
                      </a:r>
                      <a:endParaRPr lang="en-ZA" sz="900" b="0"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dirty="0">
                          <a:solidFill>
                            <a:srgbClr val="FF0000"/>
                          </a:solidFill>
                          <a:effectLst/>
                          <a:latin typeface="Century Gothic" pitchFamily="34" charset="0"/>
                          <a:ea typeface="Calibri"/>
                          <a:cs typeface="Calibri"/>
                        </a:rPr>
                        <a:t> </a:t>
                      </a:r>
                      <a:r>
                        <a:rPr lang="en-ZA" sz="900" b="0" kern="1200" dirty="0" smtClean="0">
                          <a:solidFill>
                            <a:schemeClr val="tx1"/>
                          </a:solidFill>
                          <a:effectLst/>
                          <a:latin typeface="Century Gothic" pitchFamily="34" charset="0"/>
                          <a:ea typeface="Calibri"/>
                          <a:cs typeface="Calibri"/>
                        </a:rPr>
                        <a:t>5</a:t>
                      </a:r>
                      <a:endParaRPr lang="en-ZA" sz="900" b="0" kern="120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algn="ctr" fontAlgn="b"/>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0</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n-ZA" sz="900" b="0" i="0" u="none" strike="noStrike" kern="1200" dirty="0" smtClean="0">
                          <a:solidFill>
                            <a:srgbClr val="000000"/>
                          </a:solidFill>
                          <a:effectLst/>
                          <a:latin typeface="Century Gothic" panose="020B0502020202020204" pitchFamily="34" charset="0"/>
                          <a:ea typeface="+mn-ea"/>
                          <a:cs typeface="+mn-cs"/>
                        </a:rPr>
                        <a:t>10</a:t>
                      </a:r>
                      <a:endParaRPr lang="en-ZA" sz="900" b="0" i="0" u="none" strike="noStrike" kern="1200" dirty="0">
                        <a:solidFill>
                          <a:srgbClr val="000000"/>
                        </a:solidFill>
                        <a:effectLst/>
                        <a:latin typeface="Century Gothic" panose="020B0502020202020204" pitchFamily="34" charset="0"/>
                        <a:ea typeface="+mn-ea"/>
                        <a:cs typeface="+mn-cs"/>
                      </a:endParaRPr>
                    </a:p>
                  </a:txBody>
                  <a:tcPr marL="48842" marR="48842" marT="13752" marB="0">
                    <a:solidFill>
                      <a:srgbClr val="E4EEF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kern="1200" dirty="0" smtClean="0">
                          <a:solidFill>
                            <a:srgbClr val="000000"/>
                          </a:solidFill>
                          <a:effectLst/>
                          <a:latin typeface="Century Gothic" panose="020B0502020202020204" pitchFamily="34" charset="0"/>
                          <a:ea typeface="+mn-ea"/>
                          <a:cs typeface="+mn-cs"/>
                        </a:rPr>
                        <a:t>15</a:t>
                      </a:r>
                    </a:p>
                  </a:txBody>
                  <a:tcPr marL="48849" marR="48849" marT="13764" marB="0">
                    <a:solidFill>
                      <a:srgbClr val="00C45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smtClean="0">
                          <a:solidFill>
                            <a:srgbClr val="000000"/>
                          </a:solidFill>
                          <a:effectLst/>
                          <a:latin typeface="Century Gothic" panose="020B0502020202020204" pitchFamily="34" charset="0"/>
                          <a:ea typeface="+mn-ea"/>
                          <a:cs typeface="+mn-cs"/>
                        </a:rPr>
                        <a:t>10</a:t>
                      </a:r>
                    </a:p>
                  </a:txBody>
                  <a:tcPr marL="48849" marR="48849" marT="13764" marB="0">
                    <a:solidFill>
                      <a:srgbClr val="E4EE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kern="1200" dirty="0" smtClean="0">
                          <a:solidFill>
                            <a:srgbClr val="000000"/>
                          </a:solidFill>
                          <a:effectLst/>
                          <a:latin typeface="Century Gothic" panose="020B0502020202020204" pitchFamily="34" charset="0"/>
                          <a:ea typeface="+mn-ea"/>
                          <a:cs typeface="+mn-cs"/>
                        </a:rPr>
                        <a:t>8</a:t>
                      </a:r>
                    </a:p>
                  </a:txBody>
                  <a:tcPr marL="48849" marR="48849" marT="13764" marB="0">
                    <a:solidFill>
                      <a:srgbClr val="FAD711"/>
                    </a:solidFill>
                  </a:tcPr>
                </a:tc>
                <a:tc>
                  <a:txBody>
                    <a:bodyPr/>
                    <a:lstStyle/>
                    <a:p>
                      <a:pPr algn="ctr"/>
                      <a:r>
                        <a:rPr lang="en-US" sz="900" dirty="0" smtClean="0">
                          <a:latin typeface="Century Gothic" pitchFamily="34" charset="0"/>
                          <a:ea typeface="Century Gothic" charset="0"/>
                          <a:cs typeface="Century Gothic" charset="0"/>
                        </a:rPr>
                        <a:t>5</a:t>
                      </a:r>
                      <a:endParaRPr lang="en-US" sz="90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pitchFamily="34" charset="0"/>
                          <a:ea typeface="Century Gothic" charset="0"/>
                          <a:cs typeface="Century Gothic" charset="0"/>
                        </a:rPr>
                        <a:t>25</a:t>
                      </a:r>
                      <a:endParaRPr lang="en-US" sz="900" b="1" dirty="0">
                        <a:solidFill>
                          <a:schemeClr val="tx1"/>
                        </a:solidFill>
                        <a:latin typeface="Century Gothic" pitchFamily="34"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pitchFamily="34" charset="0"/>
                          <a:ea typeface="Century Gothic" charset="0"/>
                          <a:cs typeface="Century Gothic" charset="0"/>
                        </a:rPr>
                        <a:t>20</a:t>
                      </a:r>
                      <a:endParaRPr lang="en-US" sz="900" dirty="0">
                        <a:latin typeface="Century Gothic" pitchFamily="34" charset="0"/>
                        <a:ea typeface="Century Gothic" charset="0"/>
                        <a:cs typeface="Century Gothic" charset="0"/>
                      </a:endParaRPr>
                    </a:p>
                  </a:txBody>
                  <a:tcPr marL="0" marR="0" marT="0" marB="0" horzOverflow="overflow">
                    <a:solidFill>
                      <a:srgbClr val="E4EEFB"/>
                    </a:solidFill>
                  </a:tcPr>
                </a:tc>
                <a:tc>
                  <a:txBody>
                    <a:bodyPr/>
                    <a:lstStyle/>
                    <a:p>
                      <a:pPr marL="0" marR="0" indent="0" algn="l" defTabSz="99057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Century Gothic" pitchFamily="34" charset="0"/>
                          <a:ea typeface="+mn-ea"/>
                          <a:cs typeface="+mn-cs"/>
                        </a:rPr>
                        <a:t>The over-achievement was due to  more projects identified for drought interventions.</a:t>
                      </a:r>
                    </a:p>
                  </a:txBody>
                  <a:tcPr marL="0" marR="0" marT="0" marB="0" horzOverflow="overflow">
                    <a:solidFill>
                      <a:srgbClr val="E4EEFB"/>
                    </a:solidFill>
                  </a:tcPr>
                </a:tc>
                <a:tc>
                  <a:txBody>
                    <a:bodyPr/>
                    <a:lstStyle/>
                    <a:p>
                      <a:r>
                        <a:rPr lang="en-US" sz="900" dirty="0" smtClean="0">
                          <a:latin typeface="Century Gothic" pitchFamily="34" charset="0"/>
                          <a:ea typeface="Century Gothic" charset="0"/>
                          <a:cs typeface="Century Gothic" charset="0"/>
                        </a:rPr>
                        <a:t>None</a:t>
                      </a:r>
                      <a:endParaRPr lang="en-US" sz="900" dirty="0">
                        <a:latin typeface="Century Gothic" pitchFamily="34" charset="0"/>
                        <a:ea typeface="Century Gothic" charset="0"/>
                        <a:cs typeface="Century Gothic" charset="0"/>
                      </a:endParaRPr>
                    </a:p>
                  </a:txBody>
                  <a:tcPr marL="0" marR="0" marT="0" marB="0" horzOverflow="overflow">
                    <a:solidFill>
                      <a:srgbClr val="E4EEFB"/>
                    </a:solidFill>
                  </a:tcPr>
                </a:tc>
                <a:tc>
                  <a:txBody>
                    <a:bodyPr/>
                    <a:lstStyle/>
                    <a:p>
                      <a:pPr algn="ctr"/>
                      <a:r>
                        <a:rPr lang="en-US" sz="900" dirty="0" smtClean="0">
                          <a:latin typeface="Century Gothic" pitchFamily="34" charset="0"/>
                          <a:ea typeface="Century Gothic" charset="0"/>
                          <a:cs typeface="Century Gothic" charset="0"/>
                        </a:rPr>
                        <a:t>None</a:t>
                      </a:r>
                      <a:endParaRPr lang="en-US" sz="900" dirty="0">
                        <a:latin typeface="Century Gothic" pitchFamily="34" charset="0"/>
                        <a:ea typeface="Century Gothic" charset="0"/>
                        <a:cs typeface="Century Gothic" charset="0"/>
                      </a:endParaRPr>
                    </a:p>
                  </a:txBody>
                  <a:tcPr marL="0" marR="0" marT="0" marB="0" horzOverflow="overflow">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i="0" u="none" strike="noStrike" dirty="0" smtClean="0">
                          <a:solidFill>
                            <a:srgbClr val="000000"/>
                          </a:solidFill>
                          <a:effectLst/>
                          <a:latin typeface="Century Gothic" panose="020B0502020202020204" pitchFamily="34" charset="0"/>
                        </a:rPr>
                        <a:t>48</a:t>
                      </a:r>
                    </a:p>
                  </a:txBody>
                  <a:tcPr marL="10319" marR="10319" marT="10319" marB="0">
                    <a:solidFill>
                      <a:srgbClr val="00C45A"/>
                    </a:solidFill>
                  </a:tcPr>
                </a:tc>
              </a:tr>
              <a:tr h="4560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dk1"/>
                          </a:solidFill>
                          <a:effectLst/>
                          <a:latin typeface="Century Gothic" pitchFamily="34" charset="0"/>
                          <a:ea typeface="Calibri"/>
                          <a:cs typeface="Calibri"/>
                        </a:rPr>
                        <a:t>Number of Rural Information Desks established</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27</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dirty="0" smtClean="0">
                          <a:latin typeface="Century Gothic" pitchFamily="34" charset="0"/>
                          <a:ea typeface="Century Gothic" charset="0"/>
                          <a:cs typeface="Century Gothic" charset="0"/>
                        </a:rPr>
                        <a:t>N/A</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48842" marR="48842" marT="13746" marB="0">
                    <a:solidFill>
                      <a:srgbClr val="E4EE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latin typeface="Century Gothic" pitchFamily="34" charset="0"/>
                          <a:ea typeface="Century Gothic" charset="0"/>
                          <a:cs typeface="Century Gothic" charset="0"/>
                        </a:rPr>
                        <a:t>N/A</a:t>
                      </a:r>
                      <a:endParaRPr lang="en-US" sz="900" b="1" i="0" u="none" strike="noStrike" kern="1200" dirty="0" smtClean="0">
                        <a:solidFill>
                          <a:srgbClr val="000000"/>
                        </a:solidFill>
                        <a:effectLst/>
                        <a:latin typeface="Century Gothic" panose="020B0502020202020204" pitchFamily="34" charset="0"/>
                        <a:ea typeface="+mn-ea"/>
                        <a:cs typeface="+mn-cs"/>
                      </a:endParaRPr>
                    </a:p>
                  </a:txBody>
                  <a:tcPr marL="48849" marR="48849" marT="13758" marB="0">
                    <a:solidFill>
                      <a:srgbClr val="E4EE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smtClean="0">
                          <a:solidFill>
                            <a:srgbClr val="000000"/>
                          </a:solidFill>
                          <a:effectLst/>
                          <a:latin typeface="Century Gothic" panose="020B0502020202020204" pitchFamily="34" charset="0"/>
                          <a:ea typeface="+mn-ea"/>
                          <a:cs typeface="+mn-cs"/>
                        </a:rPr>
                        <a:t>10</a:t>
                      </a:r>
                    </a:p>
                  </a:txBody>
                  <a:tcPr marL="48849" marR="48849" marT="13758" marB="0">
                    <a:solidFill>
                      <a:srgbClr val="E4EE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kern="1200" dirty="0" smtClean="0">
                          <a:solidFill>
                            <a:srgbClr val="000000"/>
                          </a:solidFill>
                          <a:effectLst/>
                          <a:latin typeface="Century Gothic" panose="020B0502020202020204" pitchFamily="34" charset="0"/>
                          <a:ea typeface="+mn-ea"/>
                          <a:cs typeface="+mn-cs"/>
                        </a:rPr>
                        <a:t>0</a:t>
                      </a:r>
                    </a:p>
                  </a:txBody>
                  <a:tcPr marL="48849" marR="48849" marT="13758" marB="0">
                    <a:solidFill>
                      <a:srgbClr val="FF0000"/>
                    </a:solidFill>
                  </a:tcPr>
                </a:tc>
                <a:tc>
                  <a:txBody>
                    <a:bodyPr/>
                    <a:lstStyle/>
                    <a:p>
                      <a:pPr algn="ctr"/>
                      <a:r>
                        <a:rPr lang="en-US" sz="900" dirty="0" smtClean="0">
                          <a:latin typeface="Century Gothic" pitchFamily="34" charset="0"/>
                          <a:ea typeface="Century Gothic" charset="0"/>
                          <a:cs typeface="Century Gothic" charset="0"/>
                        </a:rPr>
                        <a:t>17</a:t>
                      </a:r>
                      <a:endParaRPr lang="en-US" sz="90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pitchFamily="34" charset="0"/>
                          <a:ea typeface="Century Gothic" charset="0"/>
                          <a:cs typeface="Century Gothic" charset="0"/>
                        </a:rPr>
                        <a:t>0</a:t>
                      </a:r>
                      <a:endParaRPr lang="en-US" sz="900" b="1" dirty="0">
                        <a:solidFill>
                          <a:schemeClr val="tx1"/>
                        </a:solidFill>
                        <a:latin typeface="Century Gothic" pitchFamily="34" charset="0"/>
                        <a:ea typeface="Century Gothic" charset="0"/>
                        <a:cs typeface="Century Gothic" charset="0"/>
                      </a:endParaRPr>
                    </a:p>
                  </a:txBody>
                  <a:tcPr marL="10319" marR="10319" marT="10319" marB="0">
                    <a:solidFill>
                      <a:srgbClr val="FF0000"/>
                    </a:solidFill>
                  </a:tcPr>
                </a:tc>
                <a:tc>
                  <a:txBody>
                    <a:bodyPr/>
                    <a:lstStyle/>
                    <a:p>
                      <a:pPr algn="ctr"/>
                      <a:r>
                        <a:rPr lang="en-US" sz="900" dirty="0" smtClean="0">
                          <a:latin typeface="Century Gothic" pitchFamily="34" charset="0"/>
                          <a:ea typeface="Century Gothic" charset="0"/>
                          <a:cs typeface="Century Gothic" charset="0"/>
                        </a:rPr>
                        <a:t>-17</a:t>
                      </a:r>
                      <a:endParaRPr lang="en-US" sz="900" dirty="0">
                        <a:latin typeface="Century Gothic" pitchFamily="34" charset="0"/>
                        <a:ea typeface="Century Gothic" charset="0"/>
                        <a:cs typeface="Century Gothic" charset="0"/>
                      </a:endParaRPr>
                    </a:p>
                  </a:txBody>
                  <a:tcPr marL="0" marR="0" marT="0" marB="0" horzOverflow="overflow">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The under-achievement was due to difficulties experienced with the securing of office space.  Certain municipalities have now come forward and these will be facilitated in the new year.</a:t>
                      </a:r>
                      <a:endParaRPr kumimoji="0" lang="en-ZA" altLang="en-US" sz="900" b="1"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endParaRPr>
                    </a:p>
                  </a:txBody>
                  <a:tcPr marL="0" marR="0" marT="0" marB="0" horzOverflow="overflow">
                    <a:solidFill>
                      <a:srgbClr val="E4EEFB"/>
                    </a:solidFill>
                  </a:tcPr>
                </a:tc>
                <a:tc>
                  <a:txBody>
                    <a:bodyPr/>
                    <a:lstStyle/>
                    <a:p>
                      <a:r>
                        <a:rPr lang="en-US" sz="900" b="0" dirty="0" smtClean="0">
                          <a:solidFill>
                            <a:schemeClr val="tx1"/>
                          </a:solidFill>
                          <a:latin typeface="Century Gothic" pitchFamily="34" charset="0"/>
                          <a:ea typeface="Century Gothic" charset="0"/>
                          <a:cs typeface="Century Gothic" charset="0"/>
                        </a:rPr>
                        <a:t>Request  Department of Public Works to request</a:t>
                      </a:r>
                      <a:r>
                        <a:rPr lang="en-US" sz="900" b="0" baseline="0" dirty="0" smtClean="0">
                          <a:solidFill>
                            <a:schemeClr val="tx1"/>
                          </a:solidFill>
                          <a:latin typeface="Century Gothic" pitchFamily="34" charset="0"/>
                          <a:ea typeface="Century Gothic" charset="0"/>
                          <a:cs typeface="Century Gothic" charset="0"/>
                        </a:rPr>
                        <a:t>  office space on behalf of the Department.</a:t>
                      </a:r>
                      <a:endParaRPr lang="en-US" sz="900" b="0" dirty="0">
                        <a:solidFill>
                          <a:schemeClr val="tx1"/>
                        </a:solidFill>
                        <a:latin typeface="Century Gothic" pitchFamily="34" charset="0"/>
                        <a:ea typeface="Century Gothic" charset="0"/>
                        <a:cs typeface="Century Gothic" charset="0"/>
                      </a:endParaRPr>
                    </a:p>
                  </a:txBody>
                  <a:tcPr marL="0" marR="0" marT="0" marB="0" horzOverflow="overflow">
                    <a:solidFill>
                      <a:srgbClr val="E4EEFB"/>
                    </a:solidFill>
                  </a:tcPr>
                </a:tc>
                <a:tc>
                  <a:txBody>
                    <a:bodyPr/>
                    <a:lstStyle/>
                    <a:p>
                      <a:pPr algn="ctr"/>
                      <a:r>
                        <a:rPr lang="en-US" sz="900" dirty="0" smtClean="0">
                          <a:latin typeface="Century Gothic" pitchFamily="34" charset="0"/>
                          <a:ea typeface="Century Gothic" charset="0"/>
                          <a:cs typeface="Century Gothic" charset="0"/>
                        </a:rPr>
                        <a:t>None</a:t>
                      </a:r>
                      <a:endParaRPr lang="en-US" sz="900" dirty="0">
                        <a:latin typeface="Century Gothic" pitchFamily="34" charset="0"/>
                        <a:ea typeface="Century Gothic" charset="0"/>
                        <a:cs typeface="Century Gothic" charset="0"/>
                      </a:endParaRPr>
                    </a:p>
                  </a:txBody>
                  <a:tcPr marL="0" marR="0" marT="0" marB="0" horzOverflow="overflow">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i="0" u="none" strike="noStrike" dirty="0" smtClean="0">
                          <a:solidFill>
                            <a:srgbClr val="000000"/>
                          </a:solidFill>
                          <a:effectLst/>
                          <a:latin typeface="Century Gothic" panose="020B0502020202020204" pitchFamily="34" charset="0"/>
                        </a:rPr>
                        <a:t>0</a:t>
                      </a:r>
                    </a:p>
                    <a:p>
                      <a:pPr marL="0" marR="0" indent="0" algn="ctr" defTabSz="457200" rtl="0" eaLnBrk="1" fontAlgn="b" latinLnBrk="0" hangingPunct="1">
                        <a:lnSpc>
                          <a:spcPct val="100000"/>
                        </a:lnSpc>
                        <a:spcBef>
                          <a:spcPts val="0"/>
                        </a:spcBef>
                        <a:spcAft>
                          <a:spcPts val="0"/>
                        </a:spcAft>
                        <a:buClrTx/>
                        <a:buSzTx/>
                        <a:buFontTx/>
                        <a:buNone/>
                        <a:tabLst/>
                        <a:defRPr/>
                      </a:pPr>
                      <a:endParaRPr lang="en-ZA" sz="900" b="1" i="0" u="none" strike="noStrike" dirty="0" smtClean="0">
                        <a:solidFill>
                          <a:srgbClr val="000000"/>
                        </a:solidFill>
                        <a:effectLst/>
                        <a:latin typeface="Century Gothic" panose="020B0502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900" b="1" i="0" u="none" strike="noStrike" dirty="0" smtClean="0">
                          <a:solidFill>
                            <a:srgbClr val="000000"/>
                          </a:solidFill>
                          <a:effectLst/>
                          <a:latin typeface="Century Gothic" panose="020B0502020202020204" pitchFamily="34" charset="0"/>
                        </a:rPr>
                        <a:t>-27</a:t>
                      </a:r>
                    </a:p>
                  </a:txBody>
                  <a:tcPr marL="10319" marR="10319" marT="10319" marB="0">
                    <a:solidFill>
                      <a:srgbClr val="FF0000"/>
                    </a:solidFill>
                  </a:tcPr>
                </a:tc>
              </a:tr>
              <a:tr h="60467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dk1"/>
                          </a:solidFill>
                          <a:effectLst/>
                          <a:latin typeface="Century Gothic" pitchFamily="34" charset="0"/>
                          <a:ea typeface="Calibri"/>
                          <a:cs typeface="Calibri"/>
                        </a:rPr>
                        <a:t>Number of socio economic infrastructure projects coordinated and facilitated</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80</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 10</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smtClean="0">
                          <a:effectLst/>
                          <a:latin typeface="Century Gothic" panose="020B0502020202020204" pitchFamily="34" charset="0"/>
                        </a:rPr>
                        <a:t>18</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p>
                      <a:pPr algn="ctr">
                        <a:lnSpc>
                          <a:spcPct val="115000"/>
                        </a:lnSpc>
                        <a:spcAft>
                          <a:spcPts val="0"/>
                        </a:spcAft>
                      </a:pPr>
                      <a:r>
                        <a:rPr lang="en-ZA" sz="900" b="0" i="0" u="none" strike="noStrike" kern="1200" dirty="0" smtClean="0">
                          <a:solidFill>
                            <a:srgbClr val="000000"/>
                          </a:solidFill>
                          <a:effectLst/>
                          <a:latin typeface="Century Gothic" panose="020B0502020202020204" pitchFamily="34" charset="0"/>
                          <a:ea typeface="+mn-ea"/>
                          <a:cs typeface="+mn-cs"/>
                        </a:rPr>
                        <a:t>15</a:t>
                      </a:r>
                      <a:endParaRPr lang="en-ZA" sz="900" b="0" i="0" u="none" strike="noStrike" kern="1200" dirty="0">
                        <a:solidFill>
                          <a:srgbClr val="000000"/>
                        </a:solidFill>
                        <a:effectLst/>
                        <a:latin typeface="Century Gothic" panose="020B0502020202020204" pitchFamily="34" charset="0"/>
                        <a:ea typeface="+mn-ea"/>
                        <a:cs typeface="+mn-cs"/>
                      </a:endParaRPr>
                    </a:p>
                  </a:txBody>
                  <a:tcPr marL="48842" marR="48842" marT="13746" marB="0">
                    <a:solidFill>
                      <a:srgbClr val="E4EE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kern="1200" dirty="0" smtClean="0">
                          <a:solidFill>
                            <a:srgbClr val="000000"/>
                          </a:solidFill>
                          <a:effectLst/>
                          <a:latin typeface="Century Gothic" panose="020B0502020202020204" pitchFamily="34" charset="0"/>
                          <a:ea typeface="+mn-ea"/>
                          <a:cs typeface="+mn-cs"/>
                        </a:rPr>
                        <a:t>26</a:t>
                      </a:r>
                    </a:p>
                  </a:txBody>
                  <a:tcPr marL="48849" marR="48849" marT="13758" marB="0">
                    <a:solidFill>
                      <a:srgbClr val="00C45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smtClean="0">
                          <a:solidFill>
                            <a:srgbClr val="000000"/>
                          </a:solidFill>
                          <a:effectLst/>
                          <a:latin typeface="Century Gothic" panose="020B0502020202020204" pitchFamily="34" charset="0"/>
                          <a:ea typeface="+mn-ea"/>
                          <a:cs typeface="+mn-cs"/>
                        </a:rPr>
                        <a:t>25</a:t>
                      </a:r>
                    </a:p>
                  </a:txBody>
                  <a:tcPr marL="48849" marR="48849" marT="13758" marB="0">
                    <a:solidFill>
                      <a:srgbClr val="E4EE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kern="1200" dirty="0" smtClean="0">
                          <a:solidFill>
                            <a:srgbClr val="000000"/>
                          </a:solidFill>
                          <a:effectLst/>
                          <a:latin typeface="Century Gothic" panose="020B0502020202020204" pitchFamily="34" charset="0"/>
                          <a:ea typeface="+mn-ea"/>
                          <a:cs typeface="+mn-cs"/>
                        </a:rPr>
                        <a:t>27</a:t>
                      </a:r>
                    </a:p>
                  </a:txBody>
                  <a:tcPr marL="48849" marR="48849" marT="13758" marB="0">
                    <a:solidFill>
                      <a:srgbClr val="00C45A"/>
                    </a:solidFill>
                  </a:tcPr>
                </a:tc>
                <a:tc>
                  <a:txBody>
                    <a:bodyPr/>
                    <a:lstStyle/>
                    <a:p>
                      <a:pPr algn="ctr"/>
                      <a:r>
                        <a:rPr lang="en-US" sz="900" dirty="0" smtClean="0">
                          <a:latin typeface="Century Gothic" pitchFamily="34" charset="0"/>
                          <a:ea typeface="Century Gothic" charset="0"/>
                          <a:cs typeface="Century Gothic" charset="0"/>
                        </a:rPr>
                        <a:t>30</a:t>
                      </a:r>
                      <a:endParaRPr lang="en-US" sz="90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pitchFamily="34" charset="0"/>
                          <a:ea typeface="Century Gothic" charset="0"/>
                          <a:cs typeface="Century Gothic" charset="0"/>
                        </a:rPr>
                        <a:t>46</a:t>
                      </a:r>
                      <a:endParaRPr lang="en-US" sz="900" b="1" dirty="0">
                        <a:latin typeface="Century Gothic" pitchFamily="34"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pitchFamily="34" charset="0"/>
                          <a:ea typeface="Century Gothic" charset="0"/>
                          <a:cs typeface="Century Gothic" charset="0"/>
                        </a:rPr>
                        <a:t>16</a:t>
                      </a:r>
                      <a:endParaRPr lang="en-US" sz="900" dirty="0">
                        <a:latin typeface="Century Gothic" pitchFamily="34" charset="0"/>
                        <a:ea typeface="Century Gothic" charset="0"/>
                        <a:cs typeface="Century Gothic" charset="0"/>
                      </a:endParaRPr>
                    </a:p>
                  </a:txBody>
                  <a:tcPr marL="0" marR="0" marT="0" marB="0" horzOverflow="overflow">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The over-achievement was due to </a:t>
                      </a:r>
                      <a:r>
                        <a:rPr kumimoji="0" lang="en-US" altLang="en-US" sz="900" b="0" i="0" u="none" strike="noStrike" cap="none" normalizeH="0" baseline="0" dirty="0" err="1" smtClean="0">
                          <a:ln>
                            <a:noFill/>
                          </a:ln>
                          <a:solidFill>
                            <a:schemeClr val="tx1"/>
                          </a:solidFill>
                          <a:effectLst/>
                          <a:latin typeface="Century Gothic" pitchFamily="34" charset="0"/>
                          <a:ea typeface="ＭＳ Ｐゴシック" pitchFamily="34" charset="-128"/>
                          <a:cs typeface="Arial" pitchFamily="34" charset="0"/>
                        </a:rPr>
                        <a:t>reprioritisation</a:t>
                      </a:r>
                      <a:r>
                        <a:rPr kumimoji="0" lang="en-US"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 of budget to respond to the drought challenges in districts including projects to provide water access.</a:t>
                      </a:r>
                      <a:endParaRPr kumimoji="0" lang="en-ZA" altLang="en-US" sz="900" b="1"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endParaRPr>
                    </a:p>
                  </a:txBody>
                  <a:tcPr marL="0" marR="0" marT="0" marB="0" horzOverflow="overflow">
                    <a:solidFill>
                      <a:srgbClr val="E4EEFB"/>
                    </a:solidFill>
                  </a:tcPr>
                </a:tc>
                <a:tc>
                  <a:txBody>
                    <a:bodyPr/>
                    <a:lstStyle/>
                    <a:p>
                      <a:r>
                        <a:rPr lang="en-ZA" sz="900" b="0" dirty="0" smtClean="0">
                          <a:solidFill>
                            <a:schemeClr val="tx1"/>
                          </a:solidFill>
                          <a:latin typeface="Century Gothic" pitchFamily="34" charset="0"/>
                          <a:ea typeface="Century Gothic" charset="0"/>
                          <a:cs typeface="Century Gothic" charset="0"/>
                        </a:rPr>
                        <a:t>Continue to plan for emergency disasters/ interventions for the future.</a:t>
                      </a:r>
                    </a:p>
                  </a:txBody>
                  <a:tcPr marL="0" marR="0" marT="0" marB="0" horzOverflow="overflow">
                    <a:solidFill>
                      <a:srgbClr val="E4EEFB"/>
                    </a:solidFill>
                  </a:tcPr>
                </a:tc>
                <a:tc>
                  <a:txBody>
                    <a:bodyPr/>
                    <a:lstStyle/>
                    <a:p>
                      <a:pPr algn="ctr"/>
                      <a:r>
                        <a:rPr lang="en-US" sz="900" dirty="0" smtClean="0">
                          <a:latin typeface="Century Gothic" pitchFamily="34" charset="0"/>
                          <a:ea typeface="Century Gothic" charset="0"/>
                          <a:cs typeface="Century Gothic" charset="0"/>
                        </a:rPr>
                        <a:t>-2</a:t>
                      </a:r>
                      <a:endParaRPr lang="en-US" sz="900" dirty="0">
                        <a:latin typeface="Century Gothic" pitchFamily="34" charset="0"/>
                        <a:ea typeface="Century Gothic" charset="0"/>
                        <a:cs typeface="Century Gothic" charset="0"/>
                      </a:endParaRPr>
                    </a:p>
                  </a:txBody>
                  <a:tcPr marL="0" marR="0" marT="0" marB="0" horzOverflow="overflow">
                    <a:solidFill>
                      <a:srgbClr val="E4EEFB"/>
                    </a:solidFill>
                  </a:tcPr>
                </a:tc>
                <a:tc>
                  <a:txBody>
                    <a:bodyPr/>
                    <a:lstStyle/>
                    <a:p>
                      <a:pPr algn="ctr" fontAlgn="b"/>
                      <a:r>
                        <a:rPr lang="en-ZA" sz="900" b="1" i="0" u="none" strike="noStrike" baseline="0" dirty="0" smtClean="0">
                          <a:solidFill>
                            <a:srgbClr val="000000"/>
                          </a:solidFill>
                          <a:effectLst/>
                          <a:latin typeface="Century Gothic" panose="020B0502020202020204" pitchFamily="34" charset="0"/>
                        </a:rPr>
                        <a:t>115</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r>
              <a:tr h="60467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dk1"/>
                          </a:solidFill>
                          <a:effectLst/>
                          <a:latin typeface="Century Gothic" pitchFamily="34" charset="0"/>
                          <a:ea typeface="Calibri"/>
                          <a:cs typeface="Calibri"/>
                        </a:rPr>
                        <a:t>Number of rural non-agricultural industries supported in line with IPAP</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2</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dirty="0" smtClean="0">
                          <a:latin typeface="Century Gothic" pitchFamily="34" charset="0"/>
                          <a:ea typeface="Century Gothic" charset="0"/>
                          <a:cs typeface="Century Gothic" charset="0"/>
                        </a:rPr>
                        <a:t>N/A</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dirty="0" smtClean="0">
                          <a:latin typeface="Century Gothic" pitchFamily="34" charset="0"/>
                          <a:ea typeface="Century Gothic" charset="0"/>
                          <a:cs typeface="Century Gothic" charset="0"/>
                        </a:rPr>
                        <a:t>N/A</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dirty="0" smtClean="0">
                          <a:latin typeface="Century Gothic" pitchFamily="34" charset="0"/>
                          <a:ea typeface="Century Gothic" charset="0"/>
                          <a:cs typeface="Century Gothic" charset="0"/>
                        </a:rPr>
                        <a:t>N/A</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US" sz="900" dirty="0" smtClean="0">
                          <a:latin typeface="Century Gothic" pitchFamily="34" charset="0"/>
                          <a:ea typeface="Century Gothic" charset="0"/>
                          <a:cs typeface="Century Gothic" charset="0"/>
                        </a:rPr>
                        <a:t>2</a:t>
                      </a:r>
                      <a:endParaRPr lang="en-US" sz="90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pitchFamily="34" charset="0"/>
                          <a:ea typeface="Century Gothic" charset="0"/>
                          <a:cs typeface="Century Gothic" charset="0"/>
                        </a:rPr>
                        <a:t>6</a:t>
                      </a:r>
                      <a:endParaRPr lang="en-US" sz="900" b="1" dirty="0">
                        <a:latin typeface="Century Gothic" pitchFamily="34"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pitchFamily="34" charset="0"/>
                          <a:ea typeface="Century Gothic" charset="0"/>
                          <a:cs typeface="Century Gothic" charset="0"/>
                        </a:rPr>
                        <a:t>4</a:t>
                      </a:r>
                      <a:endParaRPr lang="en-US" sz="900" dirty="0">
                        <a:latin typeface="Century Gothic" pitchFamily="34" charset="0"/>
                        <a:ea typeface="Century Gothic" charset="0"/>
                        <a:cs typeface="Century Gothic" charset="0"/>
                      </a:endParaRPr>
                    </a:p>
                  </a:txBody>
                  <a:tcPr marL="0" marR="0" marT="0" marB="0" horzOverflow="overflow">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The over-achievement was due to additional focus being placed on industries aligned to </a:t>
                      </a:r>
                      <a:r>
                        <a:rPr kumimoji="0" lang="en-US" altLang="en-US" sz="900" b="0" i="0" u="none" strike="noStrike" cap="none" normalizeH="0" baseline="0" dirty="0" err="1" smtClean="0">
                          <a:ln>
                            <a:noFill/>
                          </a:ln>
                          <a:solidFill>
                            <a:schemeClr val="tx1"/>
                          </a:solidFill>
                          <a:effectLst/>
                          <a:latin typeface="Century Gothic" pitchFamily="34" charset="0"/>
                          <a:ea typeface="ＭＳ Ｐゴシック" pitchFamily="34" charset="-128"/>
                          <a:cs typeface="Arial" pitchFamily="34" charset="0"/>
                        </a:rPr>
                        <a:t>agri</a:t>
                      </a:r>
                      <a:r>
                        <a:rPr kumimoji="0" lang="en-US"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 –parks and as a result of strategic partnerships with the commodity sector</a:t>
                      </a:r>
                      <a:endParaRPr kumimoji="0" lang="en-ZA"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endParaRPr>
                    </a:p>
                  </a:txBody>
                  <a:tcPr marL="0" marR="0" marT="0" marB="0" horzOverflow="overflow">
                    <a:solidFill>
                      <a:srgbClr val="E4EEFB"/>
                    </a:solidFill>
                  </a:tcPr>
                </a:tc>
                <a:tc>
                  <a:txBody>
                    <a:bodyPr/>
                    <a:lstStyle/>
                    <a:p>
                      <a:r>
                        <a:rPr lang="en-US" sz="900" dirty="0" smtClean="0">
                          <a:latin typeface="Century Gothic" pitchFamily="34" charset="0"/>
                          <a:ea typeface="Century Gothic" charset="0"/>
                          <a:cs typeface="Century Gothic" charset="0"/>
                        </a:rPr>
                        <a:t>None</a:t>
                      </a:r>
                      <a:endParaRPr lang="en-US" sz="900" dirty="0">
                        <a:latin typeface="Century Gothic" pitchFamily="34" charset="0"/>
                        <a:ea typeface="Century Gothic" charset="0"/>
                        <a:cs typeface="Century Gothic" charset="0"/>
                      </a:endParaRPr>
                    </a:p>
                  </a:txBody>
                  <a:tcPr marL="0" marR="0" marT="0" marB="0" horzOverflow="overflow">
                    <a:solidFill>
                      <a:srgbClr val="E4EEFB"/>
                    </a:solidFill>
                  </a:tcPr>
                </a:tc>
                <a:tc>
                  <a:txBody>
                    <a:bodyPr/>
                    <a:lstStyle/>
                    <a:p>
                      <a:pPr algn="ctr"/>
                      <a:r>
                        <a:rPr lang="en-US" sz="900" dirty="0" smtClean="0">
                          <a:latin typeface="Century Gothic" pitchFamily="34" charset="0"/>
                          <a:ea typeface="Century Gothic" charset="0"/>
                          <a:cs typeface="Century Gothic" charset="0"/>
                        </a:rPr>
                        <a:t>None</a:t>
                      </a:r>
                      <a:endParaRPr lang="en-US" sz="900" dirty="0">
                        <a:latin typeface="Century Gothic" pitchFamily="34" charset="0"/>
                        <a:ea typeface="Century Gothic" charset="0"/>
                        <a:cs typeface="Century Gothic" charset="0"/>
                      </a:endParaRPr>
                    </a:p>
                  </a:txBody>
                  <a:tcPr marL="0" marR="0" marT="0" marB="0" horzOverflow="overflow">
                    <a:solidFill>
                      <a:srgbClr val="E4EEFB"/>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6</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r>
            </a:tbl>
          </a:graphicData>
        </a:graphic>
      </p:graphicFrame>
      <p:sp>
        <p:nvSpPr>
          <p:cNvPr id="4" name="Footer Placeholder 1"/>
          <p:cNvSpPr>
            <a:spLocks noGrp="1"/>
          </p:cNvSpPr>
          <p:nvPr>
            <p:ph type="ftr" sz="quarter" idx="11"/>
          </p:nvPr>
        </p:nvSpPr>
        <p:spPr>
          <a:xfrm>
            <a:off x="3384550" y="6186479"/>
            <a:ext cx="3136900" cy="395552"/>
          </a:xfrm>
        </p:spPr>
        <p:txBody>
          <a:bodyPr/>
          <a:lstStyle/>
          <a:p>
            <a:endParaRPr lang="en-US" dirty="0"/>
          </a:p>
        </p:txBody>
      </p:sp>
    </p:spTree>
    <p:extLst>
      <p:ext uri="{BB962C8B-B14F-4D97-AF65-F5344CB8AC3E}">
        <p14:creationId xmlns:p14="http://schemas.microsoft.com/office/powerpoint/2010/main" xmlns="" val="1718951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679" y="80823"/>
            <a:ext cx="7609609" cy="492443"/>
          </a:xfrm>
          <a:prstGeom prst="rect">
            <a:avLst/>
          </a:prstGeom>
          <a:noFill/>
        </p:spPr>
        <p:txBody>
          <a:bodyPr wrap="square" rtlCol="0">
            <a:spAutoFit/>
          </a:bodyPr>
          <a:lstStyle/>
          <a:p>
            <a:r>
              <a:rPr lang="en-ZA" sz="2600" b="1" dirty="0">
                <a:solidFill>
                  <a:prstClr val="black"/>
                </a:solidFill>
                <a:latin typeface="Century Gothic" panose="020B0502020202020204" pitchFamily="34" charset="0"/>
              </a:rPr>
              <a:t>PROGRAMME 3: RURAL </a:t>
            </a:r>
            <a:r>
              <a:rPr lang="en-ZA" sz="2600" b="1" dirty="0" smtClean="0">
                <a:solidFill>
                  <a:prstClr val="black"/>
                </a:solidFill>
                <a:latin typeface="Century Gothic" panose="020B0502020202020204" pitchFamily="34" charset="0"/>
              </a:rPr>
              <a:t>DEVELOPMENT (2)</a:t>
            </a:r>
            <a:endParaRPr lang="en-ZA" sz="2600" b="1" dirty="0">
              <a:solidFill>
                <a:prstClr val="black"/>
              </a:solidFill>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271059564"/>
              </p:ext>
            </p:extLst>
          </p:nvPr>
        </p:nvGraphicFramePr>
        <p:xfrm>
          <a:off x="73194" y="599240"/>
          <a:ext cx="9718506" cy="4940564"/>
        </p:xfrm>
        <a:graphic>
          <a:graphicData uri="http://schemas.openxmlformats.org/drawingml/2006/table">
            <a:tbl>
              <a:tblPr>
                <a:tableStyleId>{5C22544A-7EE6-4342-B048-85BDC9FD1C3A}</a:tableStyleId>
              </a:tblPr>
              <a:tblGrid>
                <a:gridCol w="868970"/>
                <a:gridCol w="467508"/>
                <a:gridCol w="597374"/>
                <a:gridCol w="407427"/>
                <a:gridCol w="392526"/>
                <a:gridCol w="847530"/>
                <a:gridCol w="498989"/>
                <a:gridCol w="513732"/>
                <a:gridCol w="371475"/>
                <a:gridCol w="504825"/>
                <a:gridCol w="619125"/>
                <a:gridCol w="1133475"/>
                <a:gridCol w="1201674"/>
                <a:gridCol w="890016"/>
                <a:gridCol w="403860"/>
              </a:tblGrid>
              <a:tr h="29077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 </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 Result </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 </a:t>
                      </a:r>
                      <a:r>
                        <a:rPr lang="en-ZA" sz="900" b="1" kern="1200" dirty="0">
                          <a:solidFill>
                            <a:schemeClr val="dk1"/>
                          </a:solidFill>
                          <a:effectLst/>
                          <a:latin typeface="Century Gothic" pitchFamily="34" charset="0"/>
                          <a:ea typeface="Calibri"/>
                          <a:cs typeface="Calibri"/>
                        </a:rPr>
                        <a:t>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 </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Results</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 </a:t>
                      </a:r>
                      <a:r>
                        <a:rPr lang="en-ZA" sz="900" b="1" kern="1200" dirty="0">
                          <a:solidFill>
                            <a:schemeClr val="dk1"/>
                          </a:solidFill>
                          <a:effectLst/>
                          <a:latin typeface="Century Gothic" pitchFamily="34" charset="0"/>
                          <a:ea typeface="Calibri"/>
                          <a:cs typeface="Calibri"/>
                        </a:rPr>
                        <a:t>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 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 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 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Annual</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Adjustment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APR</a:t>
                      </a:r>
                    </a:p>
                  </a:txBody>
                  <a:tcPr marL="10319" marR="10319" marT="10319" marB="0">
                    <a:solidFill>
                      <a:srgbClr val="E4EEFB"/>
                    </a:solidFill>
                  </a:tcPr>
                </a:tc>
              </a:tr>
              <a:tr h="4560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Number of  infrastructure projects facilitated within 27 priority districts to support </a:t>
                      </a:r>
                      <a:r>
                        <a:rPr lang="en-ZA" sz="900" b="0" kern="1200" baseline="0" dirty="0" err="1" smtClean="0">
                          <a:solidFill>
                            <a:schemeClr val="tx1"/>
                          </a:solidFill>
                          <a:effectLst/>
                          <a:latin typeface="Century Gothic" pitchFamily="34" charset="0"/>
                          <a:ea typeface="Calibri"/>
                          <a:cs typeface="Calibri"/>
                        </a:rPr>
                        <a:t>agri</a:t>
                      </a:r>
                      <a:r>
                        <a:rPr lang="en-ZA" sz="900" b="0" kern="1200" baseline="0" dirty="0" smtClean="0">
                          <a:solidFill>
                            <a:schemeClr val="tx1"/>
                          </a:solidFill>
                          <a:effectLst/>
                          <a:latin typeface="Century Gothic" pitchFamily="34" charset="0"/>
                          <a:ea typeface="Calibri"/>
                          <a:cs typeface="Calibri"/>
                        </a:rPr>
                        <a:t>-parks development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27</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dirty="0" smtClean="0">
                          <a:latin typeface="Century Gothic" charset="0"/>
                          <a:ea typeface="Century Gothic" charset="0"/>
                          <a:cs typeface="Century Gothic" charset="0"/>
                        </a:rPr>
                        <a:t>N/A</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48842" marR="48842" marT="13746" marB="0">
                    <a:solidFill>
                      <a:srgbClr val="E4EE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latin typeface="Century Gothic" charset="0"/>
                          <a:ea typeface="Century Gothic" charset="0"/>
                          <a:cs typeface="Century Gothic" charset="0"/>
                        </a:rPr>
                        <a:t>N/A</a:t>
                      </a:r>
                      <a:endParaRPr lang="en-US" sz="900" b="1" i="0" u="none" strike="noStrike" kern="1200" dirty="0" smtClean="0">
                        <a:solidFill>
                          <a:srgbClr val="000000"/>
                        </a:solidFill>
                        <a:effectLst/>
                        <a:latin typeface="Century Gothic" panose="020B0502020202020204" pitchFamily="34" charset="0"/>
                        <a:ea typeface="+mn-ea"/>
                        <a:cs typeface="+mn-cs"/>
                      </a:endParaRPr>
                    </a:p>
                  </a:txBody>
                  <a:tcPr marL="48849" marR="48849" marT="13758" marB="0">
                    <a:solidFill>
                      <a:srgbClr val="E4EE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smtClean="0">
                          <a:solidFill>
                            <a:srgbClr val="000000"/>
                          </a:solidFill>
                          <a:effectLst/>
                          <a:latin typeface="Century Gothic" panose="020B0502020202020204" pitchFamily="34" charset="0"/>
                          <a:ea typeface="+mn-ea"/>
                          <a:cs typeface="+mn-cs"/>
                        </a:rPr>
                        <a:t>13</a:t>
                      </a:r>
                    </a:p>
                  </a:txBody>
                  <a:tcPr marL="48849" marR="48849" marT="13758" marB="0">
                    <a:solidFill>
                      <a:srgbClr val="E4EE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kern="1200" dirty="0" smtClean="0">
                          <a:solidFill>
                            <a:srgbClr val="000000"/>
                          </a:solidFill>
                          <a:effectLst/>
                          <a:latin typeface="Century Gothic" panose="020B0502020202020204" pitchFamily="34" charset="0"/>
                          <a:ea typeface="+mn-ea"/>
                          <a:cs typeface="+mn-cs"/>
                        </a:rPr>
                        <a:t>0</a:t>
                      </a:r>
                      <a:endParaRPr lang="en-US" sz="900" b="0" i="0" u="none" strike="noStrike" kern="1200" dirty="0" smtClean="0">
                        <a:solidFill>
                          <a:srgbClr val="000000"/>
                        </a:solidFill>
                        <a:effectLst/>
                        <a:latin typeface="Century Gothic" panose="020B0502020202020204" pitchFamily="34" charset="0"/>
                        <a:ea typeface="+mn-ea"/>
                        <a:cs typeface="+mn-cs"/>
                      </a:endParaRPr>
                    </a:p>
                  </a:txBody>
                  <a:tcPr marL="48849" marR="48849" marT="13758" marB="0">
                    <a:solidFill>
                      <a:srgbClr val="FF0000"/>
                    </a:solidFill>
                  </a:tcPr>
                </a:tc>
                <a:tc>
                  <a:txBody>
                    <a:bodyPr/>
                    <a:lstStyle/>
                    <a:p>
                      <a:pPr algn="ctr"/>
                      <a:r>
                        <a:rPr lang="en-US" sz="900" dirty="0" smtClean="0">
                          <a:latin typeface="Century Gothic" charset="0"/>
                          <a:ea typeface="Century Gothic" charset="0"/>
                          <a:cs typeface="Century Gothic" charset="0"/>
                        </a:rPr>
                        <a:t>14</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29</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17</a:t>
                      </a:r>
                      <a:endParaRPr lang="en-US" sz="9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The over-achievement was due to additional projects that were completed in KZN at the Farmer Production Support Units linked to irrigation schemes completed.</a:t>
                      </a:r>
                      <a:endParaRPr kumimoji="0" lang="en-ZA"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endParaRPr>
                    </a:p>
                  </a:txBody>
                  <a:tcPr marL="0" marR="0" marT="0" marB="0" horzOverflow="overflow">
                    <a:solidFill>
                      <a:srgbClr val="E4EEFB"/>
                    </a:solidFill>
                  </a:tcPr>
                </a:tc>
                <a:tc>
                  <a:txBody>
                    <a:bodyPr/>
                    <a:lstStyle/>
                    <a:p>
                      <a:r>
                        <a:rPr lang="en-ZA" sz="900" b="0" dirty="0" smtClean="0">
                          <a:solidFill>
                            <a:schemeClr val="tx1"/>
                          </a:solidFill>
                          <a:latin typeface="Century Gothic" charset="0"/>
                          <a:ea typeface="Century Gothic" charset="0"/>
                          <a:cs typeface="Century Gothic" charset="0"/>
                        </a:rPr>
                        <a:t>Continue to plan for emergency disasters/ interventions for the Agri-parks. </a:t>
                      </a:r>
                    </a:p>
                  </a:txBody>
                  <a:tcPr marL="0" marR="0" marT="0" marB="0" horzOverflow="overflow">
                    <a:solidFill>
                      <a:srgbClr val="E4EEFB"/>
                    </a:solidFill>
                  </a:tcPr>
                </a:tc>
                <a:tc>
                  <a:txBody>
                    <a:bodyPr/>
                    <a:lstStyle/>
                    <a:p>
                      <a:pPr algn="ctr"/>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algn="ctr" fontAlgn="b"/>
                      <a:r>
                        <a:rPr lang="en-US" sz="900" b="1" smtClean="0">
                          <a:latin typeface="Century Gothic" charset="0"/>
                          <a:ea typeface="Century Gothic" charset="0"/>
                          <a:cs typeface="Century Gothic" charset="0"/>
                        </a:rPr>
                        <a:t>29</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r>
              <a:tr h="4560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dk1"/>
                          </a:solidFill>
                          <a:effectLst/>
                          <a:latin typeface="Century Gothic" pitchFamily="34" charset="0"/>
                          <a:ea typeface="Calibri"/>
                          <a:cs typeface="Calibri"/>
                        </a:rPr>
                        <a:t>Number of Animal Veld Management Programme projects implemented</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250</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30</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22</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FAD711"/>
                    </a:solidFill>
                  </a:tcPr>
                </a:tc>
                <a:tc>
                  <a:txBody>
                    <a:bodyPr/>
                    <a:lstStyle/>
                    <a:p>
                      <a:pPr algn="ctr">
                        <a:lnSpc>
                          <a:spcPct val="115000"/>
                        </a:lnSpc>
                        <a:spcAft>
                          <a:spcPts val="0"/>
                        </a:spcAft>
                      </a:pPr>
                      <a:r>
                        <a:rPr lang="en-ZA" sz="900" b="0" i="0" u="none" strike="noStrike" kern="1200" dirty="0" smtClean="0">
                          <a:solidFill>
                            <a:srgbClr val="000000"/>
                          </a:solidFill>
                          <a:effectLst/>
                          <a:latin typeface="Century Gothic" panose="020B0502020202020204" pitchFamily="34" charset="0"/>
                          <a:ea typeface="+mn-ea"/>
                          <a:cs typeface="+mn-cs"/>
                        </a:rPr>
                        <a:t>50</a:t>
                      </a:r>
                      <a:endParaRPr lang="en-ZA" sz="900" b="0" i="0" u="none" strike="noStrike" kern="1200" dirty="0">
                        <a:solidFill>
                          <a:srgbClr val="000000"/>
                        </a:solidFill>
                        <a:effectLst/>
                        <a:latin typeface="Century Gothic" panose="020B0502020202020204" pitchFamily="34" charset="0"/>
                        <a:ea typeface="+mn-ea"/>
                        <a:cs typeface="+mn-cs"/>
                      </a:endParaRPr>
                    </a:p>
                  </a:txBody>
                  <a:tcPr marL="48842" marR="48842" marT="13746" marB="0">
                    <a:solidFill>
                      <a:srgbClr val="E4EEFB"/>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900" b="1" i="0" u="none" strike="noStrike" kern="1200" noProof="0" dirty="0" smtClean="0">
                          <a:solidFill>
                            <a:srgbClr val="000000"/>
                          </a:solidFill>
                          <a:effectLst/>
                          <a:latin typeface="Century Gothic" panose="020B0502020202020204" pitchFamily="34" charset="0"/>
                          <a:ea typeface="+mn-ea"/>
                          <a:cs typeface="+mn-cs"/>
                        </a:rPr>
                        <a:t>59</a:t>
                      </a:r>
                    </a:p>
                  </a:txBody>
                  <a:tcPr marL="48849" marR="48849" marT="13758" marB="0">
                    <a:solidFill>
                      <a:srgbClr val="00C45A"/>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900" b="0" i="0" u="none" strike="noStrike" kern="1200" noProof="0" dirty="0" smtClean="0">
                          <a:solidFill>
                            <a:srgbClr val="000000"/>
                          </a:solidFill>
                          <a:effectLst/>
                          <a:latin typeface="Century Gothic" panose="020B0502020202020204" pitchFamily="34" charset="0"/>
                          <a:ea typeface="+mn-ea"/>
                          <a:cs typeface="+mn-cs"/>
                        </a:rPr>
                        <a:t>70</a:t>
                      </a:r>
                    </a:p>
                  </a:txBody>
                  <a:tcPr marL="48849" marR="48849" marT="13758" marB="0">
                    <a:solidFill>
                      <a:srgbClr val="E4EEFB"/>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900" b="1" i="0" u="none" strike="noStrike" kern="1200" noProof="0" dirty="0" smtClean="0">
                          <a:solidFill>
                            <a:srgbClr val="000000"/>
                          </a:solidFill>
                          <a:effectLst/>
                          <a:latin typeface="Century Gothic" panose="020B0502020202020204" pitchFamily="34" charset="0"/>
                          <a:ea typeface="+mn-ea"/>
                          <a:cs typeface="+mn-cs"/>
                        </a:rPr>
                        <a:t>60</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ZA" sz="900" b="1" i="0" u="none" strike="noStrike" kern="1200" noProof="0" dirty="0" smtClean="0">
                        <a:solidFill>
                          <a:srgbClr val="FF0000"/>
                        </a:solidFill>
                        <a:effectLst/>
                        <a:latin typeface="Century Gothic" panose="020B0502020202020204" pitchFamily="34" charset="0"/>
                        <a:ea typeface="+mn-ea"/>
                        <a:cs typeface="+mn-cs"/>
                      </a:endParaRPr>
                    </a:p>
                  </a:txBody>
                  <a:tcPr marL="48849" marR="48849" marT="13758" marB="0">
                    <a:solidFill>
                      <a:srgbClr val="FAD711"/>
                    </a:solidFill>
                  </a:tcPr>
                </a:tc>
                <a:tc>
                  <a:txBody>
                    <a:bodyPr/>
                    <a:lstStyle/>
                    <a:p>
                      <a:pPr algn="ctr"/>
                      <a:r>
                        <a:rPr lang="en-US" sz="900" dirty="0" smtClean="0">
                          <a:latin typeface="Century Gothic" charset="0"/>
                          <a:ea typeface="Century Gothic" charset="0"/>
                          <a:cs typeface="Century Gothic" charset="0"/>
                        </a:rPr>
                        <a:t>100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313</a:t>
                      </a:r>
                      <a:endParaRPr lang="en-US" sz="9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213</a:t>
                      </a:r>
                      <a:endParaRPr lang="en-US" sz="9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0" lang="en-ZA"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The target was over-achieved due to the recent declared droughts across the country. There was a need to create fire breaks for Land Reform farms affected by  the drought; additional fencing projects.</a:t>
                      </a:r>
                    </a:p>
                  </a:txBody>
                  <a:tcPr marL="0" marR="0" marT="0" marB="0" horzOverflow="overflow">
                    <a:solidFill>
                      <a:srgbClr val="E4EEFB"/>
                    </a:solidFill>
                  </a:tcPr>
                </a:tc>
                <a:tc>
                  <a:txBody>
                    <a:bodyPr/>
                    <a:lstStyle/>
                    <a:p>
                      <a:r>
                        <a:rPr lang="en-ZA" sz="900" b="0" dirty="0" smtClean="0">
                          <a:solidFill>
                            <a:schemeClr val="tx1"/>
                          </a:solidFill>
                          <a:latin typeface="Century Gothic" charset="0"/>
                          <a:ea typeface="Century Gothic" charset="0"/>
                          <a:cs typeface="Century Gothic" charset="0"/>
                        </a:rPr>
                        <a:t>Create awareness on disaster mitigation &amp; environmental management and also ensure that firebreaks are created </a:t>
                      </a:r>
                      <a:r>
                        <a:rPr lang="en-ZA" sz="900" b="0" baseline="0" dirty="0" smtClean="0">
                          <a:solidFill>
                            <a:schemeClr val="tx1"/>
                          </a:solidFill>
                          <a:latin typeface="Century Gothic" charset="0"/>
                          <a:ea typeface="Century Gothic" charset="0"/>
                          <a:cs typeface="Century Gothic" charset="0"/>
                        </a:rPr>
                        <a:t> during the fire season.</a:t>
                      </a:r>
                      <a:endParaRPr lang="en-ZA" sz="900" b="0" dirty="0" smtClean="0">
                        <a:solidFill>
                          <a:schemeClr val="tx1"/>
                        </a:solidFill>
                        <a:latin typeface="Century Gothic" charset="0"/>
                        <a:ea typeface="Century Gothic" charset="0"/>
                        <a:cs typeface="Century Gothic" charset="0"/>
                      </a:endParaRPr>
                    </a:p>
                  </a:txBody>
                  <a:tcPr marL="0" marR="0" marT="0" marB="0" horzOverflow="overflow">
                    <a:solidFill>
                      <a:srgbClr val="E4EEFB"/>
                    </a:solidFill>
                  </a:tcPr>
                </a:tc>
                <a:tc>
                  <a:txBody>
                    <a:bodyPr/>
                    <a:lstStyle/>
                    <a:p>
                      <a:pPr algn="ctr"/>
                      <a:r>
                        <a:rPr lang="en-US" sz="900" dirty="0" smtClean="0">
                          <a:latin typeface="Century Gothic" charset="0"/>
                          <a:ea typeface="Century Gothic" charset="0"/>
                          <a:cs typeface="Century Gothic" charset="0"/>
                        </a:rPr>
                        <a:t>None</a:t>
                      </a:r>
                      <a:r>
                        <a:rPr lang="en-US" sz="900" baseline="0" dirty="0" smtClean="0">
                          <a:latin typeface="Century Gothic" charset="0"/>
                          <a:ea typeface="Century Gothic" charset="0"/>
                          <a:cs typeface="Century Gothic" charset="0"/>
                        </a:rPr>
                        <a:t> </a:t>
                      </a:r>
                      <a:endParaRPr lang="en-US" sz="900" dirty="0" smtClean="0">
                        <a:latin typeface="Century Gothic" charset="0"/>
                        <a:ea typeface="Century Gothic" charset="0"/>
                        <a:cs typeface="Century Gothic" charset="0"/>
                      </a:endParaRPr>
                    </a:p>
                  </a:txBody>
                  <a:tcPr marL="0" marR="0" marT="0" marB="0" horzOverflow="overflow">
                    <a:solidFill>
                      <a:srgbClr val="E4EEFB"/>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454</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r>
              <a:tr h="456089">
                <a:tc>
                  <a:txBody>
                    <a:bodyPr/>
                    <a:lstStyle/>
                    <a:p>
                      <a:r>
                        <a:rPr lang="en-ZA" sz="900" b="0" kern="1200" dirty="0" smtClean="0">
                          <a:solidFill>
                            <a:schemeClr val="dk1"/>
                          </a:solidFill>
                          <a:effectLst/>
                          <a:latin typeface="Century Gothic" pitchFamily="34" charset="0"/>
                          <a:ea typeface="Calibri"/>
                          <a:cs typeface="Calibri"/>
                        </a:rPr>
                        <a:t>Number of projects implemented in support of the River Valley Catalytic</a:t>
                      </a:r>
                    </a:p>
                    <a:p>
                      <a:r>
                        <a:rPr lang="en-ZA" sz="900" b="0" kern="1200" dirty="0" smtClean="0">
                          <a:solidFill>
                            <a:schemeClr val="dk1"/>
                          </a:solidFill>
                          <a:effectLst/>
                          <a:latin typeface="Century Gothic" pitchFamily="34" charset="0"/>
                          <a:ea typeface="Calibri"/>
                          <a:cs typeface="Calibri"/>
                        </a:rPr>
                        <a:t>Programme</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dk1"/>
                          </a:solidFill>
                          <a:effectLst/>
                          <a:latin typeface="Century Gothic" pitchFamily="34" charset="0"/>
                          <a:ea typeface="Calibri"/>
                          <a:cs typeface="Calibri"/>
                        </a:rPr>
                        <a:t>20</a:t>
                      </a:r>
                      <a:endParaRPr lang="en-ZA" sz="900" b="0" kern="1200" baseline="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dk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7</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lnSpc>
                          <a:spcPct val="115000"/>
                        </a:lnSpc>
                        <a:spcAft>
                          <a:spcPts val="0"/>
                        </a:spcAft>
                      </a:pPr>
                      <a:r>
                        <a:rPr lang="en-ZA" sz="900" b="0" u="none" strike="noStrike" kern="1200" dirty="0" smtClean="0">
                          <a:solidFill>
                            <a:schemeClr val="dk1"/>
                          </a:solidFill>
                          <a:effectLst/>
                          <a:latin typeface="Century Gothic" panose="020B0502020202020204" pitchFamily="34" charset="0"/>
                          <a:ea typeface="+mn-ea"/>
                          <a:cs typeface="+mn-cs"/>
                        </a:rPr>
                        <a:t>No Target</a:t>
                      </a:r>
                      <a:endParaRPr lang="en-ZA" sz="900" b="0" u="none" strike="noStrike" kern="1200" dirty="0">
                        <a:solidFill>
                          <a:schemeClr val="dk1"/>
                        </a:solidFill>
                        <a:effectLst/>
                        <a:latin typeface="Century Gothic" panose="020B0502020202020204" pitchFamily="34" charset="0"/>
                        <a:ea typeface="+mn-ea"/>
                        <a:cs typeface="+mn-cs"/>
                      </a:endParaRPr>
                    </a:p>
                  </a:txBody>
                  <a:tcPr marL="48842" marR="48842" marT="13746" marB="0">
                    <a:solidFill>
                      <a:srgbClr val="E4EEFB"/>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900" b="1" u="none" strike="noStrike" kern="1200" noProof="0" dirty="0" smtClean="0">
                          <a:solidFill>
                            <a:schemeClr val="dk1"/>
                          </a:solidFill>
                          <a:effectLst/>
                          <a:latin typeface="Century Gothic" panose="020B0502020202020204" pitchFamily="34" charset="0"/>
                          <a:ea typeface="+mn-ea"/>
                          <a:cs typeface="+mn-cs"/>
                        </a:rPr>
                        <a:t>2</a:t>
                      </a:r>
                    </a:p>
                  </a:txBody>
                  <a:tcPr marL="48849" marR="48849" marT="13758" marB="0">
                    <a:solidFill>
                      <a:srgbClr val="E4EEFB"/>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900" b="0" u="none" strike="noStrike" kern="1200" noProof="0" dirty="0" smtClean="0">
                          <a:solidFill>
                            <a:schemeClr val="dk1"/>
                          </a:solidFill>
                          <a:effectLst/>
                          <a:latin typeface="Century Gothic" panose="020B0502020202020204" pitchFamily="34" charset="0"/>
                          <a:ea typeface="+mn-ea"/>
                          <a:cs typeface="+mn-cs"/>
                        </a:rPr>
                        <a:t>5</a:t>
                      </a:r>
                    </a:p>
                  </a:txBody>
                  <a:tcPr marL="48849" marR="48849" marT="13758" marB="0">
                    <a:solidFill>
                      <a:srgbClr val="E4EEFB"/>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900" b="1" u="none" strike="noStrike" kern="1200" noProof="0" dirty="0" smtClean="0">
                          <a:solidFill>
                            <a:schemeClr val="dk1"/>
                          </a:solidFill>
                          <a:effectLst/>
                          <a:latin typeface="Century Gothic" panose="020B0502020202020204" pitchFamily="34" charset="0"/>
                          <a:ea typeface="+mn-ea"/>
                          <a:cs typeface="+mn-cs"/>
                        </a:rPr>
                        <a:t>0</a:t>
                      </a:r>
                    </a:p>
                  </a:txBody>
                  <a:tcPr marL="48849" marR="48849" marT="13758" marB="0">
                    <a:solidFill>
                      <a:srgbClr val="FF0000"/>
                    </a:solidFill>
                  </a:tcPr>
                </a:tc>
                <a:tc>
                  <a:txBody>
                    <a:bodyPr/>
                    <a:lstStyle/>
                    <a:p>
                      <a:pPr algn="ctr"/>
                      <a:r>
                        <a:rPr lang="en-US" sz="900" dirty="0" smtClean="0">
                          <a:latin typeface="Century Gothic" charset="0"/>
                          <a:ea typeface="Century Gothic" charset="0"/>
                          <a:cs typeface="Century Gothic" charset="0"/>
                        </a:rPr>
                        <a:t>15</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16</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1</a:t>
                      </a:r>
                      <a:endParaRPr lang="en-US" sz="9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The target was over-achieved as certain projects were completed in shortened times.</a:t>
                      </a:r>
                    </a:p>
                  </a:txBody>
                  <a:tcPr marL="0" marR="0" marT="0" marB="0" horzOverflow="overflow">
                    <a:solidFill>
                      <a:srgbClr val="E4EEFB"/>
                    </a:solidFill>
                  </a:tcPr>
                </a:tc>
                <a:tc>
                  <a:txBody>
                    <a:bodyPr/>
                    <a:lstStyle/>
                    <a:p>
                      <a:r>
                        <a:rPr lang="en-ZA" sz="900" b="0" dirty="0" smtClean="0">
                          <a:solidFill>
                            <a:schemeClr val="tx1"/>
                          </a:solidFill>
                          <a:latin typeface="Century Gothic" charset="0"/>
                          <a:ea typeface="Century Gothic" charset="0"/>
                          <a:cs typeface="Century Gothic" charset="0"/>
                        </a:rPr>
                        <a:t>None</a:t>
                      </a:r>
                    </a:p>
                  </a:txBody>
                  <a:tcPr marL="0" marR="0" marT="0" marB="0" horzOverflow="overflow">
                    <a:solidFill>
                      <a:srgbClr val="E4EEFB"/>
                    </a:solidFill>
                  </a:tcPr>
                </a:tc>
                <a:tc>
                  <a:txBody>
                    <a:bodyPr/>
                    <a:lstStyle/>
                    <a:p>
                      <a:pPr algn="ctr"/>
                      <a:r>
                        <a:rPr lang="en-US" sz="900" dirty="0" smtClean="0">
                          <a:latin typeface="Century Gothic" charset="0"/>
                          <a:ea typeface="Century Gothic" charset="0"/>
                          <a:cs typeface="Century Gothic" charset="0"/>
                        </a:rPr>
                        <a:t>-5</a:t>
                      </a:r>
                      <a:endParaRPr lang="en-US" sz="9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i="0" u="none" strike="noStrike" smtClean="0">
                          <a:solidFill>
                            <a:srgbClr val="000000"/>
                          </a:solidFill>
                          <a:effectLst/>
                          <a:latin typeface="Century Gothic" panose="020B0502020202020204" pitchFamily="34" charset="0"/>
                        </a:rPr>
                        <a:t>20</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00C45A"/>
                    </a:solidFill>
                  </a:tcPr>
                </a:tc>
              </a:tr>
              <a:tr h="4560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dk1"/>
                          </a:solidFill>
                          <a:effectLst/>
                          <a:latin typeface="Century Gothic" pitchFamily="34" charset="0"/>
                          <a:ea typeface="Calibri"/>
                          <a:cs typeface="Calibri"/>
                        </a:rPr>
                        <a:t>Rural credit financing facilitated</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1</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dirty="0" smtClean="0">
                          <a:latin typeface="Century Gothic" charset="0"/>
                          <a:ea typeface="Century Gothic" charset="0"/>
                          <a:cs typeface="Century Gothic" charset="0"/>
                        </a:rPr>
                        <a:t>N/A</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dirty="0" smtClean="0">
                          <a:latin typeface="Century Gothic" charset="0"/>
                          <a:ea typeface="Century Gothic" charset="0"/>
                          <a:cs typeface="Century Gothic" charset="0"/>
                        </a:rPr>
                        <a:t>N/A</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dirty="0" smtClean="0">
                          <a:latin typeface="Century Gothic" charset="0"/>
                          <a:ea typeface="Century Gothic" charset="0"/>
                          <a:cs typeface="Century Gothic" charset="0"/>
                        </a:rPr>
                        <a:t>N/A</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US" sz="900" dirty="0" smtClean="0">
                          <a:latin typeface="Century Gothic" charset="0"/>
                          <a:ea typeface="Century Gothic" charset="0"/>
                          <a:cs typeface="Century Gothic" charset="0"/>
                        </a:rPr>
                        <a:t>1</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1</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algn="ctr"/>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algn="ctr" fontAlgn="b"/>
                      <a:r>
                        <a:rPr lang="en-US" sz="900" b="1" dirty="0" smtClean="0">
                          <a:solidFill>
                            <a:schemeClr val="tx1"/>
                          </a:solidFill>
                          <a:latin typeface="Century Gothic" charset="0"/>
                          <a:ea typeface="Century Gothic" charset="0"/>
                          <a:cs typeface="Century Gothic" charset="0"/>
                        </a:rPr>
                        <a:t>1</a:t>
                      </a:r>
                      <a:endParaRPr lang="en-ZA" sz="900" b="1" i="0" u="none" strike="noStrike" dirty="0">
                        <a:solidFill>
                          <a:schemeClr val="tx1"/>
                        </a:solidFill>
                        <a:effectLst/>
                        <a:latin typeface="Century Gothic" panose="020B0502020202020204" pitchFamily="34" charset="0"/>
                      </a:endParaRPr>
                    </a:p>
                  </a:txBody>
                  <a:tcPr marL="10319" marR="10319" marT="10319" marB="0">
                    <a:solidFill>
                      <a:srgbClr val="00C45A"/>
                    </a:solidFill>
                  </a:tcPr>
                </a:tc>
              </a:tr>
            </a:tbl>
          </a:graphicData>
        </a:graphic>
      </p:graphicFrame>
      <p:sp>
        <p:nvSpPr>
          <p:cNvPr id="4" name="Footer Placeholder 1"/>
          <p:cNvSpPr>
            <a:spLocks noGrp="1"/>
          </p:cNvSpPr>
          <p:nvPr>
            <p:ph type="ftr" sz="quarter" idx="11"/>
          </p:nvPr>
        </p:nvSpPr>
        <p:spPr>
          <a:xfrm>
            <a:off x="3384550" y="6258923"/>
            <a:ext cx="3136900" cy="395552"/>
          </a:xfrm>
        </p:spPr>
        <p:txBody>
          <a:bodyPr/>
          <a:lstStyle/>
          <a:p>
            <a:endParaRPr lang="en-US" dirty="0"/>
          </a:p>
        </p:txBody>
      </p:sp>
    </p:spTree>
    <p:extLst>
      <p:ext uri="{BB962C8B-B14F-4D97-AF65-F5344CB8AC3E}">
        <p14:creationId xmlns:p14="http://schemas.microsoft.com/office/powerpoint/2010/main" xmlns="" val="1468277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solidFill>
                  <a:prstClr val="black"/>
                </a:solidFill>
                <a:latin typeface="Century Gothic" panose="020B0502020202020204" pitchFamily="34" charset="0"/>
              </a:rPr>
              <a:t>PROGRAMME 3: RURAL DEVELOPMENT </a:t>
            </a:r>
            <a:r>
              <a:rPr lang="en-ZA" sz="2600" b="1" dirty="0" smtClean="0">
                <a:solidFill>
                  <a:prstClr val="black"/>
                </a:solidFill>
                <a:latin typeface="Century Gothic" panose="020B0502020202020204" pitchFamily="34" charset="0"/>
              </a:rPr>
              <a:t>(3)</a:t>
            </a:r>
            <a:endParaRPr lang="en-ZA" sz="2600" b="1" dirty="0">
              <a:solidFill>
                <a:prstClr val="black"/>
              </a:solidFill>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352570422"/>
              </p:ext>
            </p:extLst>
          </p:nvPr>
        </p:nvGraphicFramePr>
        <p:xfrm>
          <a:off x="82807" y="651087"/>
          <a:ext cx="9795697" cy="4417334"/>
        </p:xfrm>
        <a:graphic>
          <a:graphicData uri="http://schemas.openxmlformats.org/drawingml/2006/table">
            <a:tbl>
              <a:tblPr>
                <a:tableStyleId>{5C22544A-7EE6-4342-B048-85BDC9FD1C3A}</a:tableStyleId>
              </a:tblPr>
              <a:tblGrid>
                <a:gridCol w="843785"/>
                <a:gridCol w="536448"/>
                <a:gridCol w="487680"/>
                <a:gridCol w="487680"/>
                <a:gridCol w="524619"/>
                <a:gridCol w="661062"/>
                <a:gridCol w="498257"/>
                <a:gridCol w="651446"/>
                <a:gridCol w="427944"/>
                <a:gridCol w="612476"/>
                <a:gridCol w="612475"/>
                <a:gridCol w="1517171"/>
                <a:gridCol w="752475"/>
                <a:gridCol w="688975"/>
                <a:gridCol w="493204"/>
              </a:tblGrid>
              <a:tr h="34095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1037081">
                <a:tc>
                  <a:txBody>
                    <a:bodyPr/>
                    <a:lstStyle/>
                    <a:p>
                      <a:r>
                        <a:rPr lang="en-ZA" sz="900" b="0" kern="1200" dirty="0" smtClean="0">
                          <a:solidFill>
                            <a:schemeClr val="dk1"/>
                          </a:solidFill>
                          <a:effectLst/>
                          <a:latin typeface="Century Gothic" pitchFamily="34" charset="0"/>
                          <a:ea typeface="Calibri"/>
                          <a:cs typeface="Calibri"/>
                        </a:rPr>
                        <a:t>Number of rural enterprises supported in rural development initiatives</a:t>
                      </a:r>
                    </a:p>
                    <a:p>
                      <a:pPr marL="0" algn="l" defTabSz="457200" rtl="0" eaLnBrk="1" fontAlgn="b" latinLnBrk="0" hangingPunct="1"/>
                      <a:r>
                        <a:rPr lang="en-ZA" sz="900" b="0" kern="1200" dirty="0" smtClean="0">
                          <a:solidFill>
                            <a:schemeClr val="dk1"/>
                          </a:solidFill>
                          <a:effectLst/>
                          <a:latin typeface="Century Gothic" pitchFamily="34" charset="0"/>
                          <a:ea typeface="Calibri"/>
                          <a:cs typeface="Calibri"/>
                        </a:rPr>
                        <a:t>with special focus on 27 District Municipalities</a:t>
                      </a:r>
                      <a:endParaRPr lang="en-US" sz="900" b="0"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215</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 40</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16</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ctr">
                        <a:lnSpc>
                          <a:spcPct val="115000"/>
                        </a:lnSpc>
                        <a:spcAft>
                          <a:spcPts val="0"/>
                        </a:spcAft>
                      </a:pPr>
                      <a:r>
                        <a:rPr lang="en-ZA" sz="900" b="0" u="none" strike="noStrike" kern="1200" dirty="0" smtClean="0">
                          <a:solidFill>
                            <a:schemeClr val="dk1"/>
                          </a:solidFill>
                          <a:effectLst/>
                          <a:latin typeface="Century Gothic" panose="020B0502020202020204" pitchFamily="34" charset="0"/>
                          <a:ea typeface="+mn-ea"/>
                          <a:cs typeface="+mn-cs"/>
                        </a:rPr>
                        <a:t>60</a:t>
                      </a:r>
                      <a:endParaRPr lang="en-ZA" sz="900" b="0" u="none" strike="noStrike" kern="1200" dirty="0">
                        <a:solidFill>
                          <a:schemeClr val="dk1"/>
                        </a:solidFill>
                        <a:effectLst/>
                        <a:latin typeface="Century Gothic" panose="020B0502020202020204" pitchFamily="34" charset="0"/>
                        <a:ea typeface="+mn-ea"/>
                        <a:cs typeface="+mn-cs"/>
                      </a:endParaRPr>
                    </a:p>
                  </a:txBody>
                  <a:tcPr marL="48842" marR="48842" marT="13750" marB="0">
                    <a:solidFill>
                      <a:srgbClr val="E4EEFB"/>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900" b="1" u="none" strike="noStrike" kern="1200" noProof="0" dirty="0" smtClean="0">
                          <a:solidFill>
                            <a:schemeClr val="dk1"/>
                          </a:solidFill>
                          <a:effectLst/>
                          <a:latin typeface="Century Gothic" panose="020B0502020202020204" pitchFamily="34" charset="0"/>
                          <a:ea typeface="+mn-ea"/>
                          <a:cs typeface="+mn-cs"/>
                        </a:rPr>
                        <a:t>20</a:t>
                      </a:r>
                    </a:p>
                  </a:txBody>
                  <a:tcPr marL="48849" marR="48849" marT="13765" marB="0">
                    <a:solidFill>
                      <a:srgbClr val="FF0000"/>
                    </a:solidFill>
                  </a:tcPr>
                </a:tc>
                <a:tc>
                  <a:txBody>
                    <a:bodyPr/>
                    <a:lstStyle/>
                    <a:p>
                      <a:pPr algn="ctr" fontAlgn="b"/>
                      <a:r>
                        <a:rPr lang="en-ZA" sz="900" b="0" i="0" u="none" strike="noStrike" dirty="0" smtClean="0">
                          <a:solidFill>
                            <a:srgbClr val="000000"/>
                          </a:solidFill>
                          <a:effectLst/>
                          <a:latin typeface="Century Gothic" charset="0"/>
                          <a:ea typeface="Century Gothic" charset="0"/>
                          <a:cs typeface="Century Gothic" charset="0"/>
                        </a:rPr>
                        <a:t>80</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charset="0"/>
                          <a:ea typeface="Century Gothic" charset="0"/>
                          <a:cs typeface="Century Gothic" charset="0"/>
                        </a:rPr>
                        <a:t>52</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pPr algn="ctr" fontAlgn="b"/>
                      <a:r>
                        <a:rPr lang="en-ZA" sz="900" b="0" i="0" u="none" strike="noStrike" dirty="0" smtClean="0">
                          <a:solidFill>
                            <a:srgbClr val="000000"/>
                          </a:solidFill>
                          <a:effectLst/>
                          <a:latin typeface="Century Gothic" charset="0"/>
                          <a:ea typeface="Century Gothic" charset="0"/>
                          <a:cs typeface="Century Gothic" charset="0"/>
                        </a:rPr>
                        <a:t>35</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125</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90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Target exceeded by one as the project was completed before the projected time.</a:t>
                      </a: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dirty="0" smtClean="0">
                          <a:latin typeface="Century Gothic" charset="0"/>
                          <a:ea typeface="Century Gothic" charset="0"/>
                          <a:cs typeface="Century Gothic" charset="0"/>
                        </a:rPr>
                        <a:t>3</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l" fontAlgn="b"/>
                      <a:r>
                        <a:rPr lang="en-ZA" sz="900" b="1" i="0" u="none" strike="noStrike" dirty="0" smtClean="0">
                          <a:solidFill>
                            <a:schemeClr val="tx1"/>
                          </a:solidFill>
                          <a:effectLst/>
                          <a:latin typeface="Century Gothic" panose="020B0502020202020204" pitchFamily="34" charset="0"/>
                        </a:rPr>
                        <a:t>216</a:t>
                      </a:r>
                      <a:endParaRPr lang="en-ZA" sz="900" b="1" i="0" u="none" strike="noStrike" dirty="0">
                        <a:solidFill>
                          <a:schemeClr val="tx1"/>
                        </a:solidFill>
                        <a:effectLst/>
                        <a:latin typeface="Century Gothic" panose="020B0502020202020204" pitchFamily="34" charset="0"/>
                      </a:endParaRPr>
                    </a:p>
                  </a:txBody>
                  <a:tcPr marL="10319" marR="10319" marT="10319" marB="0">
                    <a:solidFill>
                      <a:srgbClr val="00C45A"/>
                    </a:solidFill>
                  </a:tcPr>
                </a:tc>
              </a:tr>
              <a:tr h="805688">
                <a:tc>
                  <a:txBody>
                    <a:bodyPr/>
                    <a:lstStyle/>
                    <a:p>
                      <a:r>
                        <a:rPr lang="en-ZA" sz="900" b="0" kern="1200" dirty="0" smtClean="0">
                          <a:solidFill>
                            <a:schemeClr val="dk1"/>
                          </a:solidFill>
                          <a:effectLst/>
                          <a:latin typeface="Century Gothic" pitchFamily="34" charset="0"/>
                          <a:ea typeface="Calibri"/>
                          <a:cs typeface="Calibri"/>
                        </a:rPr>
                        <a:t>Number of skills development opportunities provided to support rural</a:t>
                      </a:r>
                    </a:p>
                    <a:p>
                      <a:r>
                        <a:rPr lang="en-ZA" sz="900" b="0" kern="1200" dirty="0" smtClean="0">
                          <a:solidFill>
                            <a:schemeClr val="dk1"/>
                          </a:solidFill>
                          <a:effectLst/>
                          <a:latin typeface="Century Gothic" pitchFamily="34" charset="0"/>
                          <a:ea typeface="Calibri"/>
                          <a:cs typeface="Calibri"/>
                        </a:rPr>
                        <a:t>development initiatives</a:t>
                      </a: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4,500</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300</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u="none" strike="noStrike" dirty="0" smtClean="0">
                          <a:effectLst/>
                          <a:latin typeface="Century Gothic" panose="020B0502020202020204" pitchFamily="34" charset="0"/>
                        </a:rPr>
                        <a:t>1,499</a:t>
                      </a:r>
                      <a:endParaRPr lang="en-ZA" sz="900" b="1" u="none" strike="noStrike" dirty="0">
                        <a:effectLst/>
                        <a:latin typeface="Century Gothic" panose="020B0502020202020204" pitchFamily="34" charset="0"/>
                      </a:endParaRPr>
                    </a:p>
                    <a:p>
                      <a:pPr marL="0" marR="0" indent="0" algn="l" defTabSz="457200" rtl="0" eaLnBrk="1" fontAlgn="b" latinLnBrk="0" hangingPunct="1">
                        <a:lnSpc>
                          <a:spcPct val="100000"/>
                        </a:lnSpc>
                        <a:spcBef>
                          <a:spcPts val="0"/>
                        </a:spcBef>
                        <a:spcAft>
                          <a:spcPts val="0"/>
                        </a:spcAft>
                        <a:buClrTx/>
                        <a:buSzTx/>
                        <a:buFontTx/>
                        <a:buNone/>
                        <a:tabLst/>
                        <a:defRPr/>
                      </a:pPr>
                      <a:endParaRPr lang="en-ZA" sz="900" b="0" u="none" strike="noStrike" dirty="0" smtClean="0">
                        <a:effectLst/>
                        <a:latin typeface="Century Gothic" panose="020B0502020202020204" pitchFamily="34" charset="0"/>
                      </a:endParaRPr>
                    </a:p>
                    <a:p>
                      <a:pPr marL="0" marR="0" indent="0" algn="l" defTabSz="457200" rtl="0" eaLnBrk="1" fontAlgn="b" latinLnBrk="0" hangingPunct="1">
                        <a:lnSpc>
                          <a:spcPct val="100000"/>
                        </a:lnSpc>
                        <a:spcBef>
                          <a:spcPts val="0"/>
                        </a:spcBef>
                        <a:spcAft>
                          <a:spcPts val="0"/>
                        </a:spcAft>
                        <a:buClrTx/>
                        <a:buSzTx/>
                        <a:buFontTx/>
                        <a:buNone/>
                        <a:tabLst/>
                        <a:defRPr/>
                      </a:pPr>
                      <a:r>
                        <a:rPr lang="en-ZA" sz="900" b="0" u="none" strike="noStrike" dirty="0" smtClean="0">
                          <a:effectLst/>
                          <a:latin typeface="Century Gothic" panose="020B0502020202020204" pitchFamily="34" charset="0"/>
                        </a:rPr>
                        <a:t>REID:</a:t>
                      </a:r>
                      <a:r>
                        <a:rPr lang="en-ZA" sz="900" b="0" u="none" strike="noStrike" baseline="0" dirty="0" smtClean="0">
                          <a:effectLst/>
                          <a:latin typeface="Century Gothic" panose="020B0502020202020204" pitchFamily="34" charset="0"/>
                        </a:rPr>
                        <a:t> </a:t>
                      </a:r>
                      <a:r>
                        <a:rPr lang="en-ZA" sz="900" b="0" u="none" strike="noStrike" dirty="0" smtClean="0">
                          <a:effectLst/>
                          <a:latin typeface="Century Gothic" panose="020B0502020202020204" pitchFamily="34" charset="0"/>
                        </a:rPr>
                        <a:t>1,000</a:t>
                      </a:r>
                    </a:p>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dirty="0" smtClean="0">
                          <a:solidFill>
                            <a:srgbClr val="000000"/>
                          </a:solidFill>
                          <a:effectLst/>
                          <a:latin typeface="Century Gothic" panose="020B0502020202020204" pitchFamily="34" charset="0"/>
                        </a:rPr>
                        <a:t>RID: 499</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p>
                      <a:pPr algn="ctr">
                        <a:lnSpc>
                          <a:spcPct val="115000"/>
                        </a:lnSpc>
                        <a:spcAft>
                          <a:spcPts val="0"/>
                        </a:spcAft>
                      </a:pPr>
                      <a:r>
                        <a:rPr lang="en-ZA" sz="900" b="0" kern="1200" baseline="0" dirty="0" smtClean="0">
                          <a:solidFill>
                            <a:schemeClr val="tx1"/>
                          </a:solidFill>
                          <a:effectLst/>
                          <a:latin typeface="Century Gothic" pitchFamily="34" charset="0"/>
                          <a:ea typeface="Calibri"/>
                          <a:cs typeface="Calibri"/>
                        </a:rPr>
                        <a:t>500</a:t>
                      </a:r>
                    </a:p>
                  </a:txBody>
                  <a:tcPr marL="48842" marR="48842" marT="13744"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nn-NO" sz="900" b="1" u="none" strike="noStrike" kern="1200" baseline="0" dirty="0" smtClean="0">
                          <a:solidFill>
                            <a:schemeClr val="dk1"/>
                          </a:solidFill>
                          <a:effectLst/>
                          <a:latin typeface="Century Gothic" panose="020B0502020202020204" pitchFamily="34" charset="0"/>
                          <a:ea typeface="+mn-ea"/>
                          <a:cs typeface="+mn-cs"/>
                        </a:rPr>
                        <a:t>3,196</a:t>
                      </a:r>
                    </a:p>
                    <a:p>
                      <a:pPr marL="0" marR="0" indent="0" algn="l" defTabSz="457200" rtl="0" eaLnBrk="1" fontAlgn="b" latinLnBrk="0" hangingPunct="1">
                        <a:lnSpc>
                          <a:spcPct val="100000"/>
                        </a:lnSpc>
                        <a:spcBef>
                          <a:spcPts val="0"/>
                        </a:spcBef>
                        <a:spcAft>
                          <a:spcPts val="0"/>
                        </a:spcAft>
                        <a:buClrTx/>
                        <a:buSzTx/>
                        <a:buFontTx/>
                        <a:buNone/>
                        <a:tabLst/>
                        <a:defRPr/>
                      </a:pPr>
                      <a:endParaRPr lang="nn-NO" sz="900" b="1" u="none" strike="noStrike" kern="1200" baseline="0" dirty="0" smtClean="0">
                        <a:solidFill>
                          <a:schemeClr val="dk1"/>
                        </a:solidFill>
                        <a:effectLst/>
                        <a:latin typeface="Century Gothic" panose="020B0502020202020204" pitchFamily="34" charset="0"/>
                        <a:ea typeface="+mn-ea"/>
                        <a:cs typeface="+mn-cs"/>
                      </a:endParaRPr>
                    </a:p>
                    <a:p>
                      <a:pPr marL="0" marR="0" indent="0" algn="l" defTabSz="457200" rtl="0" eaLnBrk="1" fontAlgn="b" latinLnBrk="0" hangingPunct="1">
                        <a:lnSpc>
                          <a:spcPct val="100000"/>
                        </a:lnSpc>
                        <a:spcBef>
                          <a:spcPts val="0"/>
                        </a:spcBef>
                        <a:spcAft>
                          <a:spcPts val="0"/>
                        </a:spcAft>
                        <a:buClrTx/>
                        <a:buSzTx/>
                        <a:buFontTx/>
                        <a:buNone/>
                        <a:tabLst/>
                        <a:defRPr/>
                      </a:pPr>
                      <a:r>
                        <a:rPr lang="nn-NO" sz="900" b="0" u="none" strike="noStrike" kern="1200" baseline="0" dirty="0" smtClean="0">
                          <a:solidFill>
                            <a:schemeClr val="dk1"/>
                          </a:solidFill>
                          <a:effectLst/>
                          <a:latin typeface="Century Gothic" panose="020B0502020202020204" pitchFamily="34" charset="0"/>
                          <a:ea typeface="+mn-ea"/>
                          <a:cs typeface="+mn-cs"/>
                        </a:rPr>
                        <a:t>REID: 2,306</a:t>
                      </a:r>
                    </a:p>
                    <a:p>
                      <a:pPr marL="0" marR="0" indent="0" algn="l" defTabSz="457200" rtl="0" eaLnBrk="1" fontAlgn="b" latinLnBrk="0" hangingPunct="1">
                        <a:lnSpc>
                          <a:spcPct val="100000"/>
                        </a:lnSpc>
                        <a:spcBef>
                          <a:spcPts val="0"/>
                        </a:spcBef>
                        <a:spcAft>
                          <a:spcPts val="0"/>
                        </a:spcAft>
                        <a:buClrTx/>
                        <a:buSzTx/>
                        <a:buFontTx/>
                        <a:buNone/>
                        <a:tabLst/>
                        <a:defRPr/>
                      </a:pPr>
                      <a:r>
                        <a:rPr lang="nn-NO" sz="900" b="0" u="none" strike="noStrike" kern="1200" baseline="0" dirty="0" smtClean="0">
                          <a:solidFill>
                            <a:schemeClr val="dk1"/>
                          </a:solidFill>
                          <a:effectLst/>
                          <a:latin typeface="Century Gothic" panose="020B0502020202020204" pitchFamily="34" charset="0"/>
                          <a:ea typeface="+mn-ea"/>
                          <a:cs typeface="+mn-cs"/>
                        </a:rPr>
                        <a:t>RID: 890</a:t>
                      </a:r>
                      <a:endParaRPr lang="en-ZA" sz="900" b="0" u="none" strike="noStrike" kern="1200" dirty="0" smtClean="0">
                        <a:solidFill>
                          <a:schemeClr val="dk1"/>
                        </a:solidFill>
                        <a:effectLst/>
                        <a:latin typeface="Century Gothic" panose="020B0502020202020204" pitchFamily="34" charset="0"/>
                        <a:ea typeface="+mn-ea"/>
                        <a:cs typeface="+mn-cs"/>
                      </a:endParaRPr>
                    </a:p>
                  </a:txBody>
                  <a:tcPr marL="10319" marR="10319" marT="10319" marB="0">
                    <a:solidFill>
                      <a:srgbClr val="00C45A"/>
                    </a:solidFill>
                  </a:tcPr>
                </a:tc>
                <a:tc>
                  <a:txBody>
                    <a:bodyPr/>
                    <a:lstStyle/>
                    <a:p>
                      <a:r>
                        <a:rPr lang="en-US" sz="900" dirty="0" smtClean="0">
                          <a:latin typeface="Century Gothic" charset="0"/>
                          <a:ea typeface="Century Gothic" charset="0"/>
                          <a:cs typeface="Century Gothic" charset="0"/>
                        </a:rPr>
                        <a:t>1, 200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l" fontAlgn="b"/>
                      <a:r>
                        <a:rPr lang="en-ZA" sz="900" b="0" i="0" u="none" strike="noStrike" dirty="0" smtClean="0">
                          <a:solidFill>
                            <a:srgbClr val="000000"/>
                          </a:solidFill>
                          <a:effectLst/>
                          <a:latin typeface="Century Gothic" charset="0"/>
                          <a:ea typeface="Century Gothic" charset="0"/>
                          <a:cs typeface="Century Gothic" charset="0"/>
                        </a:rPr>
                        <a:t> </a:t>
                      </a:r>
                      <a:r>
                        <a:rPr lang="en-ZA" sz="900" b="1" i="0" u="none" strike="noStrike" dirty="0" smtClean="0">
                          <a:solidFill>
                            <a:srgbClr val="000000"/>
                          </a:solidFill>
                          <a:effectLst/>
                          <a:latin typeface="Century Gothic" charset="0"/>
                          <a:ea typeface="Century Gothic" charset="0"/>
                          <a:cs typeface="Century Gothic" charset="0"/>
                        </a:rPr>
                        <a:t>2,096</a:t>
                      </a:r>
                    </a:p>
                    <a:p>
                      <a:pPr algn="l" fontAlgn="b"/>
                      <a:endParaRPr lang="en-ZA" sz="900" b="0" i="0" u="none" strike="noStrike" dirty="0" smtClean="0">
                        <a:solidFill>
                          <a:srgbClr val="000000"/>
                        </a:solidFill>
                        <a:effectLst/>
                        <a:latin typeface="Century Gothic" charset="0"/>
                        <a:ea typeface="Century Gothic" charset="0"/>
                        <a:cs typeface="Century Gothic" charset="0"/>
                      </a:endParaRPr>
                    </a:p>
                    <a:p>
                      <a:pPr algn="l" fontAlgn="b"/>
                      <a:r>
                        <a:rPr lang="en-ZA" sz="900" b="0" i="0" u="none" strike="noStrike" dirty="0" smtClean="0">
                          <a:solidFill>
                            <a:srgbClr val="000000"/>
                          </a:solidFill>
                          <a:effectLst/>
                          <a:latin typeface="Century Gothic" charset="0"/>
                          <a:ea typeface="Century Gothic" charset="0"/>
                          <a:cs typeface="Century Gothic" charset="0"/>
                        </a:rPr>
                        <a:t>REID: 1,742</a:t>
                      </a:r>
                    </a:p>
                    <a:p>
                      <a:pPr algn="l" fontAlgn="b"/>
                      <a:r>
                        <a:rPr lang="en-ZA" sz="900" b="0" i="0" u="none" strike="noStrike" dirty="0" smtClean="0">
                          <a:solidFill>
                            <a:srgbClr val="000000"/>
                          </a:solidFill>
                          <a:effectLst/>
                          <a:latin typeface="Century Gothic" charset="0"/>
                          <a:ea typeface="Century Gothic" charset="0"/>
                          <a:cs typeface="Century Gothic" charset="0"/>
                        </a:rPr>
                        <a:t>RID: 354</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00C45A"/>
                    </a:solidFill>
                  </a:tcPr>
                </a:tc>
                <a:tc>
                  <a:txBody>
                    <a:bodyPr/>
                    <a:lstStyle/>
                    <a:p>
                      <a:pPr algn="ctr" fontAlgn="b"/>
                      <a:r>
                        <a:rPr lang="en-ZA" sz="900" b="0" i="0" u="none" strike="noStrike" dirty="0" smtClean="0">
                          <a:solidFill>
                            <a:srgbClr val="000000"/>
                          </a:solidFill>
                          <a:effectLst/>
                          <a:latin typeface="Century Gothic" charset="0"/>
                          <a:ea typeface="Century Gothic" charset="0"/>
                          <a:cs typeface="Century Gothic" charset="0"/>
                        </a:rPr>
                        <a:t>2,500</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nn-NO" sz="900" b="1" dirty="0" smtClean="0">
                          <a:solidFill>
                            <a:schemeClr val="tx1"/>
                          </a:solidFill>
                          <a:latin typeface="Century Gothic" charset="0"/>
                          <a:ea typeface="Century Gothic" charset="0"/>
                          <a:cs typeface="Century Gothic" charset="0"/>
                        </a:rPr>
                        <a:t>2,740</a:t>
                      </a:r>
                    </a:p>
                    <a:p>
                      <a:pPr algn="ctr"/>
                      <a:endParaRPr lang="nn-NO" sz="900" b="1" dirty="0" smtClean="0">
                        <a:solidFill>
                          <a:schemeClr val="tx1"/>
                        </a:solidFill>
                        <a:latin typeface="Century Gothic" charset="0"/>
                        <a:ea typeface="Century Gothic" charset="0"/>
                        <a:cs typeface="Century Gothic" charset="0"/>
                      </a:endParaRPr>
                    </a:p>
                    <a:p>
                      <a:pPr algn="l"/>
                      <a:r>
                        <a:rPr lang="nn-NO" sz="900" b="0" dirty="0" smtClean="0">
                          <a:solidFill>
                            <a:schemeClr val="tx1"/>
                          </a:solidFill>
                          <a:latin typeface="Century Gothic" charset="0"/>
                          <a:ea typeface="Century Gothic" charset="0"/>
                          <a:cs typeface="Century Gothic" charset="0"/>
                        </a:rPr>
                        <a:t>REID:1,636</a:t>
                      </a:r>
                    </a:p>
                    <a:p>
                      <a:pPr algn="ctr"/>
                      <a:r>
                        <a:rPr lang="nn-NO" sz="900" b="0" dirty="0" smtClean="0">
                          <a:solidFill>
                            <a:schemeClr val="tx1"/>
                          </a:solidFill>
                          <a:latin typeface="Century Gothic" charset="0"/>
                          <a:ea typeface="Century Gothic" charset="0"/>
                          <a:cs typeface="Century Gothic" charset="0"/>
                        </a:rPr>
                        <a:t>RID: 1,104</a:t>
                      </a:r>
                      <a:endParaRPr lang="en-US" sz="900" b="0"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240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Target was over-achieved due to the training that was provided linked to some of the drought interventions.  Additional persons skilled through the partnerships that were established with no additional cost implication to the department.</a:t>
                      </a:r>
                      <a:endParaRPr kumimoji="0" lang="en-ZA" altLang="en-US" sz="9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525" marR="9525" marT="9525" marB="0">
                    <a:solidFill>
                      <a:srgbClr val="E4EEFB"/>
                    </a:solidFill>
                  </a:tcPr>
                </a:tc>
                <a:tc>
                  <a:txBody>
                    <a:bodyPr/>
                    <a:lstStyle/>
                    <a:p>
                      <a:pPr algn="l" fontAlgn="b"/>
                      <a:r>
                        <a:rPr lang="en-ZA" sz="900" b="0" i="0" u="none" strike="noStrike" dirty="0" smtClean="0">
                          <a:solidFill>
                            <a:schemeClr val="tx1"/>
                          </a:solidFill>
                          <a:effectLst/>
                          <a:latin typeface="Century Gothic" panose="020B0502020202020204" pitchFamily="34" charset="0"/>
                        </a:rPr>
                        <a:t>Training to be implemented as per quarter targets in the next FY.</a:t>
                      </a:r>
                    </a:p>
                  </a:txBody>
                  <a:tcPr marL="9525" marR="9525" marT="9525" marB="0">
                    <a:solidFill>
                      <a:srgbClr val="E4EEFB"/>
                    </a:solidFill>
                  </a:tcPr>
                </a:tc>
                <a:tc>
                  <a:txBody>
                    <a:bodyPr/>
                    <a:lstStyle/>
                    <a:p>
                      <a:pPr marL="0" marR="0" indent="0" algn="ctr" defTabSz="990570" rtl="0" eaLnBrk="1" fontAlgn="auto" latinLnBrk="0" hangingPunct="1">
                        <a:lnSpc>
                          <a:spcPct val="100000"/>
                        </a:lnSpc>
                        <a:spcBef>
                          <a:spcPts val="0"/>
                        </a:spcBef>
                        <a:spcAft>
                          <a:spcPts val="0"/>
                        </a:spcAft>
                        <a:buClrTx/>
                        <a:buSzTx/>
                        <a:buFontTx/>
                        <a:buNone/>
                        <a:tabLst/>
                        <a:defRPr/>
                      </a:pPr>
                      <a:r>
                        <a:rPr lang="nn-NO" sz="900" b="1" dirty="0" smtClean="0">
                          <a:latin typeface="Century Gothic" charset="0"/>
                          <a:ea typeface="Century Gothic" charset="0"/>
                          <a:cs typeface="Century Gothic" charset="0"/>
                        </a:rPr>
                        <a:t>-15</a:t>
                      </a:r>
                    </a:p>
                    <a:p>
                      <a:pPr algn="ctr"/>
                      <a:r>
                        <a:rPr lang="nn-NO" sz="900" b="0" dirty="0" smtClean="0">
                          <a:latin typeface="Century Gothic" charset="0"/>
                          <a:ea typeface="Century Gothic" charset="0"/>
                          <a:cs typeface="Century Gothic" charset="0"/>
                        </a:rPr>
                        <a:t>REID -13</a:t>
                      </a:r>
                    </a:p>
                    <a:p>
                      <a:pPr algn="ctr"/>
                      <a:r>
                        <a:rPr lang="nn-NO" sz="900" b="0" dirty="0" smtClean="0">
                          <a:latin typeface="Century Gothic" charset="0"/>
                          <a:ea typeface="Century Gothic" charset="0"/>
                          <a:cs typeface="Century Gothic" charset="0"/>
                        </a:rPr>
                        <a:t>RID -2</a:t>
                      </a:r>
                    </a:p>
                  </a:txBody>
                  <a:tcPr marL="74295" marR="74295" marT="0" marB="0">
                    <a:solidFill>
                      <a:srgbClr val="E4EEFB"/>
                    </a:solidFill>
                  </a:tcPr>
                </a:tc>
                <a:tc>
                  <a:txBody>
                    <a:bodyPr/>
                    <a:lstStyle/>
                    <a:p>
                      <a:pPr algn="l" fontAlgn="b"/>
                      <a:r>
                        <a:rPr lang="nn-NO" sz="900" b="1" i="0" u="none" strike="noStrike" baseline="0" dirty="0" smtClean="0">
                          <a:solidFill>
                            <a:srgbClr val="000000"/>
                          </a:solidFill>
                          <a:effectLst/>
                          <a:latin typeface="Century Gothic" panose="020B0502020202020204" pitchFamily="34" charset="0"/>
                        </a:rPr>
                        <a:t>9,516</a:t>
                      </a:r>
                    </a:p>
                    <a:p>
                      <a:pPr algn="l" fontAlgn="b"/>
                      <a:endParaRPr lang="nn-NO" sz="900" b="1" i="0" u="none" strike="noStrike" baseline="0" dirty="0" smtClean="0">
                        <a:solidFill>
                          <a:srgbClr val="000000"/>
                        </a:solidFill>
                        <a:effectLst/>
                        <a:latin typeface="Century Gothic" panose="020B0502020202020204" pitchFamily="34" charset="0"/>
                      </a:endParaRPr>
                    </a:p>
                    <a:p>
                      <a:pPr algn="l" fontAlgn="b"/>
                      <a:r>
                        <a:rPr lang="nn-NO" sz="900" b="1" i="0" u="none" strike="noStrike" baseline="0" dirty="0" smtClean="0">
                          <a:solidFill>
                            <a:srgbClr val="000000"/>
                          </a:solidFill>
                          <a:effectLst/>
                          <a:latin typeface="Century Gothic" panose="020B0502020202020204" pitchFamily="34" charset="0"/>
                        </a:rPr>
                        <a:t>REID:</a:t>
                      </a:r>
                    </a:p>
                    <a:p>
                      <a:pPr algn="l" fontAlgn="b"/>
                      <a:r>
                        <a:rPr lang="nn-NO" sz="900" b="1" i="0" u="none" strike="noStrike" baseline="0" dirty="0" smtClean="0">
                          <a:solidFill>
                            <a:srgbClr val="000000"/>
                          </a:solidFill>
                          <a:effectLst/>
                          <a:latin typeface="Century Gothic" panose="020B0502020202020204" pitchFamily="34" charset="0"/>
                        </a:rPr>
                        <a:t>6 671</a:t>
                      </a:r>
                    </a:p>
                    <a:p>
                      <a:pPr algn="l" fontAlgn="b"/>
                      <a:endParaRPr lang="nn-NO" sz="900" b="1" i="0" u="none" strike="noStrike" baseline="0" dirty="0" smtClean="0">
                        <a:solidFill>
                          <a:srgbClr val="000000"/>
                        </a:solidFill>
                        <a:effectLst/>
                        <a:latin typeface="Century Gothic" panose="020B0502020202020204" pitchFamily="34" charset="0"/>
                      </a:endParaRPr>
                    </a:p>
                    <a:p>
                      <a:pPr algn="l" fontAlgn="b"/>
                      <a:r>
                        <a:rPr lang="nn-NO" sz="900" b="1" i="0" u="none" strike="noStrike" baseline="0" dirty="0" smtClean="0">
                          <a:solidFill>
                            <a:srgbClr val="000000"/>
                          </a:solidFill>
                          <a:effectLst/>
                          <a:latin typeface="Century Gothic" panose="020B0502020202020204" pitchFamily="34" charset="0"/>
                        </a:rPr>
                        <a:t>RID:</a:t>
                      </a:r>
                    </a:p>
                    <a:p>
                      <a:pPr algn="l" fontAlgn="b"/>
                      <a:r>
                        <a:rPr lang="nn-NO" sz="900" b="1" i="0" u="none" strike="noStrike" baseline="0" dirty="0" smtClean="0">
                          <a:solidFill>
                            <a:srgbClr val="000000"/>
                          </a:solidFill>
                          <a:effectLst/>
                          <a:latin typeface="Century Gothic" panose="020B0502020202020204" pitchFamily="34" charset="0"/>
                        </a:rPr>
                        <a:t>2 845</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r>
              <a:tr h="805688">
                <a:tc>
                  <a:txBody>
                    <a:bodyPr/>
                    <a:lstStyle/>
                    <a:p>
                      <a:r>
                        <a:rPr lang="en-ZA" sz="900" b="0" kern="1200" dirty="0" smtClean="0">
                          <a:solidFill>
                            <a:schemeClr val="dk1"/>
                          </a:solidFill>
                          <a:effectLst/>
                          <a:latin typeface="Century Gothic" pitchFamily="34" charset="0"/>
                          <a:ea typeface="Calibri"/>
                          <a:cs typeface="Calibri"/>
                        </a:rPr>
                        <a:t>Number of skills development opportunities provided to NARYSEC youth</a:t>
                      </a: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2,500</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775</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algn="l" fontAlgn="b"/>
                      <a:r>
                        <a:rPr lang="en-ZA" sz="900" b="1" i="0" u="none" strike="noStrike" dirty="0" smtClean="0">
                          <a:solidFill>
                            <a:srgbClr val="000000"/>
                          </a:solidFill>
                          <a:effectLst/>
                          <a:latin typeface="Century Gothic" panose="020B0502020202020204" pitchFamily="34" charset="0"/>
                        </a:rPr>
                        <a:t>779</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r>
                        <a:rPr lang="en-ZA" sz="900" b="0" u="none" strike="noStrike" kern="1200" dirty="0" smtClean="0">
                          <a:solidFill>
                            <a:schemeClr val="dk1"/>
                          </a:solidFill>
                          <a:effectLst/>
                          <a:latin typeface="Century Gothic" panose="020B0502020202020204" pitchFamily="34" charset="0"/>
                          <a:ea typeface="+mn-ea"/>
                          <a:cs typeface="+mn-cs"/>
                        </a:rPr>
                        <a:t>No target</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charset="0"/>
                          <a:ea typeface="Century Gothic" charset="0"/>
                          <a:cs typeface="Century Gothic" charset="0"/>
                        </a:rPr>
                        <a:t>1,063</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0" i="0" u="none" strike="noStrike" dirty="0" smtClean="0">
                          <a:solidFill>
                            <a:srgbClr val="000000"/>
                          </a:solidFill>
                          <a:effectLst/>
                          <a:latin typeface="Century Gothic" charset="0"/>
                          <a:ea typeface="Century Gothic" charset="0"/>
                          <a:cs typeface="Century Gothic" charset="0"/>
                        </a:rPr>
                        <a:t>2,500</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207</a:t>
                      </a:r>
                      <a:endParaRPr lang="en-US" sz="900" b="0" dirty="0" smtClean="0">
                        <a:latin typeface="Century Gothic" charset="0"/>
                        <a:ea typeface="Century Gothic" charset="0"/>
                        <a:cs typeface="Century Gothic" charset="0"/>
                      </a:endParaRPr>
                    </a:p>
                  </a:txBody>
                  <a:tcPr marL="10319" marR="10319" marT="10319" marB="0">
                    <a:solidFill>
                      <a:srgbClr val="FF0000"/>
                    </a:solidFill>
                  </a:tcPr>
                </a:tc>
                <a:tc>
                  <a:txBody>
                    <a:bodyPr/>
                    <a:lstStyle/>
                    <a:p>
                      <a:pPr algn="ctr"/>
                      <a:r>
                        <a:rPr lang="en-US" sz="900" dirty="0" smtClean="0">
                          <a:latin typeface="Century Gothic" charset="0"/>
                          <a:ea typeface="Century Gothic" charset="0"/>
                          <a:cs typeface="Century Gothic" charset="0"/>
                        </a:rPr>
                        <a:t>-2,293</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0" lang="en-ZA" altLang="en-US" sz="9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 Unblocking of challenges faced by the SETAs especially the construction SETA was resolved.  </a:t>
                      </a:r>
                      <a:endParaRPr kumimoji="0" lang="en-ZA" altLang="en-US" sz="9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10319" marR="10319" marT="10319" marB="0">
                    <a:solidFill>
                      <a:srgbClr val="E4EEFB"/>
                    </a:solidFill>
                  </a:tcPr>
                </a:tc>
                <a:tc>
                  <a:txBody>
                    <a:bodyPr/>
                    <a:lstStyle/>
                    <a:p>
                      <a:r>
                        <a:rPr lang="en-US" sz="900" dirty="0" smtClean="0">
                          <a:solidFill>
                            <a:schemeClr val="tx1"/>
                          </a:solidFill>
                          <a:latin typeface="Century Gothic" charset="0"/>
                          <a:ea typeface="Century Gothic" charset="0"/>
                          <a:cs typeface="Century Gothic" charset="0"/>
                        </a:rPr>
                        <a:t>Plan for these delays when setting</a:t>
                      </a:r>
                      <a:r>
                        <a:rPr lang="en-US" sz="900" baseline="0" dirty="0" smtClean="0">
                          <a:solidFill>
                            <a:schemeClr val="tx1"/>
                          </a:solidFill>
                          <a:latin typeface="Century Gothic" charset="0"/>
                          <a:ea typeface="Century Gothic" charset="0"/>
                          <a:cs typeface="Century Gothic" charset="0"/>
                        </a:rPr>
                        <a:t> quarterly targets</a:t>
                      </a:r>
                      <a:r>
                        <a:rPr lang="en-US" sz="900" dirty="0" smtClean="0">
                          <a:solidFill>
                            <a:schemeClr val="tx1"/>
                          </a:solidFill>
                          <a:latin typeface="Century Gothic" charset="0"/>
                          <a:ea typeface="Century Gothic" charset="0"/>
                          <a:cs typeface="Century Gothic" charset="0"/>
                        </a:rPr>
                        <a:t>. </a:t>
                      </a:r>
                      <a:endParaRPr lang="en-US" sz="900" dirty="0">
                        <a:solidFill>
                          <a:schemeClr val="tx1"/>
                        </a:solidFill>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dirty="0" smtClean="0">
                          <a:latin typeface="Century Gothic" charset="0"/>
                          <a:ea typeface="Century Gothic" charset="0"/>
                          <a:cs typeface="Century Gothic" charset="0"/>
                        </a:rPr>
                        <a:t>255</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l" fontAlgn="b"/>
                      <a:r>
                        <a:rPr lang="en-ZA" sz="900" b="1" i="0" u="none" strike="noStrike" dirty="0" smtClean="0">
                          <a:solidFill>
                            <a:srgbClr val="000000"/>
                          </a:solidFill>
                          <a:effectLst/>
                          <a:latin typeface="Century Gothic" panose="020B0502020202020204" pitchFamily="34" charset="0"/>
                        </a:rPr>
                        <a:t>3,060</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844935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solidFill>
                  <a:prstClr val="black"/>
                </a:solidFill>
                <a:latin typeface="Century Gothic" panose="020B0502020202020204" pitchFamily="34" charset="0"/>
              </a:rPr>
              <a:t>PROGRAMME 3: RURAL DEVELOPMENT </a:t>
            </a:r>
            <a:r>
              <a:rPr lang="en-ZA" sz="2600" b="1" dirty="0" smtClean="0">
                <a:solidFill>
                  <a:prstClr val="black"/>
                </a:solidFill>
                <a:latin typeface="Century Gothic" panose="020B0502020202020204" pitchFamily="34" charset="0"/>
              </a:rPr>
              <a:t>(4)</a:t>
            </a:r>
            <a:endParaRPr lang="en-ZA" sz="2600" b="1" dirty="0">
              <a:solidFill>
                <a:prstClr val="black"/>
              </a:solidFill>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693973370"/>
              </p:ext>
            </p:extLst>
          </p:nvPr>
        </p:nvGraphicFramePr>
        <p:xfrm>
          <a:off x="82807" y="651087"/>
          <a:ext cx="9795697" cy="4768247"/>
        </p:xfrm>
        <a:graphic>
          <a:graphicData uri="http://schemas.openxmlformats.org/drawingml/2006/table">
            <a:tbl>
              <a:tblPr>
                <a:tableStyleId>{5C22544A-7EE6-4342-B048-85BDC9FD1C3A}</a:tableStyleId>
              </a:tblPr>
              <a:tblGrid>
                <a:gridCol w="650747"/>
                <a:gridCol w="492557"/>
                <a:gridCol w="531442"/>
                <a:gridCol w="518480"/>
                <a:gridCol w="686986"/>
                <a:gridCol w="661062"/>
                <a:gridCol w="498257"/>
                <a:gridCol w="620141"/>
                <a:gridCol w="524350"/>
                <a:gridCol w="731199"/>
                <a:gridCol w="613014"/>
                <a:gridCol w="908782"/>
                <a:gridCol w="1037580"/>
                <a:gridCol w="698739"/>
                <a:gridCol w="622361"/>
              </a:tblGrid>
              <a:tr h="34095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845388">
                <a:tc>
                  <a:txBody>
                    <a:bodyPr/>
                    <a:lstStyle/>
                    <a:p>
                      <a:pPr marL="0" algn="l" defTabSz="457200" rtl="0" eaLnBrk="1" fontAlgn="b" latinLnBrk="0" hangingPunct="1"/>
                      <a:r>
                        <a:rPr lang="en-US" sz="900" b="0" kern="1200" dirty="0" smtClean="0">
                          <a:solidFill>
                            <a:schemeClr val="dk1"/>
                          </a:solidFill>
                          <a:effectLst/>
                          <a:latin typeface="Century Gothic" pitchFamily="34" charset="0"/>
                          <a:ea typeface="Calibri"/>
                          <a:cs typeface="Calibri"/>
                        </a:rPr>
                        <a:t>Number of Agricultural graduates deployed</a:t>
                      </a:r>
                      <a:r>
                        <a:rPr lang="en-US" sz="900" b="0" kern="1200" baseline="0" dirty="0" smtClean="0">
                          <a:solidFill>
                            <a:schemeClr val="dk1"/>
                          </a:solidFill>
                          <a:effectLst/>
                          <a:latin typeface="Century Gothic" pitchFamily="34" charset="0"/>
                          <a:ea typeface="Calibri"/>
                          <a:cs typeface="Calibri"/>
                        </a:rPr>
                        <a:t> in rural projects.</a:t>
                      </a:r>
                      <a:endParaRPr lang="en-US" sz="900" b="0"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200</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i="0" u="none" strike="noStrike" dirty="0" smtClean="0">
                          <a:solidFill>
                            <a:srgbClr val="000000"/>
                          </a:solidFill>
                          <a:effectLst/>
                          <a:latin typeface="Century Gothic" panose="020B0502020202020204" pitchFamily="34" charset="0"/>
                        </a:rPr>
                        <a:t>0</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lnSpc>
                          <a:spcPct val="115000"/>
                        </a:lnSpc>
                        <a:spcAft>
                          <a:spcPts val="0"/>
                        </a:spcAft>
                      </a:pPr>
                      <a:r>
                        <a:rPr lang="en-ZA" sz="900" b="0" u="none" strike="noStrike" kern="1200" dirty="0" smtClean="0">
                          <a:solidFill>
                            <a:schemeClr val="dk1"/>
                          </a:solidFill>
                          <a:effectLst/>
                          <a:latin typeface="Century Gothic" panose="020B0502020202020204" pitchFamily="34" charset="0"/>
                          <a:ea typeface="+mn-ea"/>
                          <a:cs typeface="+mn-cs"/>
                        </a:rPr>
                        <a:t>No target</a:t>
                      </a:r>
                      <a:endParaRPr lang="en-ZA" sz="900" b="0" u="none" strike="noStrike" kern="1200" dirty="0">
                        <a:solidFill>
                          <a:schemeClr val="dk1"/>
                        </a:solidFill>
                        <a:effectLst/>
                        <a:latin typeface="Century Gothic" panose="020B0502020202020204" pitchFamily="34" charset="0"/>
                        <a:ea typeface="+mn-ea"/>
                        <a:cs typeface="+mn-cs"/>
                      </a:endParaRPr>
                    </a:p>
                  </a:txBody>
                  <a:tcPr marL="48842" marR="48842" marT="13750" marB="0">
                    <a:solidFill>
                      <a:srgbClr val="E4EEFB"/>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900" b="1" u="none" strike="noStrike" kern="1200" noProof="0" dirty="0" smtClean="0">
                          <a:solidFill>
                            <a:schemeClr val="dk1"/>
                          </a:solidFill>
                          <a:effectLst/>
                          <a:latin typeface="Century Gothic" panose="020B0502020202020204" pitchFamily="34" charset="0"/>
                          <a:ea typeface="+mn-ea"/>
                          <a:cs typeface="+mn-cs"/>
                        </a:rPr>
                        <a:t>0</a:t>
                      </a:r>
                    </a:p>
                  </a:txBody>
                  <a:tcPr marL="48849" marR="48849" marT="13765" marB="0">
                    <a:solidFill>
                      <a:srgbClr val="E4EEFB"/>
                    </a:solidFill>
                  </a:tcPr>
                </a:tc>
                <a:tc>
                  <a:txBody>
                    <a:bodyPr/>
                    <a:lstStyle/>
                    <a:p>
                      <a:pPr algn="ctr" fontAlgn="b"/>
                      <a:r>
                        <a:rPr lang="en-ZA" sz="900" b="0" i="0" u="none" strike="noStrike" dirty="0" smtClean="0">
                          <a:solidFill>
                            <a:srgbClr val="000000"/>
                          </a:solidFill>
                          <a:effectLst/>
                          <a:latin typeface="Century Gothic" charset="0"/>
                          <a:ea typeface="Century Gothic" charset="0"/>
                          <a:cs typeface="Century Gothic" charset="0"/>
                        </a:rPr>
                        <a:t>100</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charset="0"/>
                          <a:ea typeface="Century Gothic" charset="0"/>
                          <a:cs typeface="Century Gothic" charset="0"/>
                        </a:rPr>
                        <a:t>175</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100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23</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FF0000"/>
                    </a:solidFill>
                  </a:tcPr>
                </a:tc>
                <a:tc>
                  <a:txBody>
                    <a:bodyPr/>
                    <a:lstStyle/>
                    <a:p>
                      <a:pPr algn="ctr"/>
                      <a:r>
                        <a:rPr lang="en-US" sz="900" dirty="0" smtClean="0">
                          <a:latin typeface="Century Gothic" charset="0"/>
                          <a:ea typeface="Century Gothic" charset="0"/>
                          <a:cs typeface="Century Gothic" charset="0"/>
                        </a:rPr>
                        <a:t>-77</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800" b="0" i="0" u="none" strike="noStrike" cap="none" normalizeH="0" baseline="0" dirty="0" smtClean="0">
                          <a:ln>
                            <a:noFill/>
                          </a:ln>
                          <a:solidFill>
                            <a:schemeClr val="tx1"/>
                          </a:solidFill>
                          <a:effectLst/>
                          <a:latin typeface="Century Gothic" pitchFamily="34" charset="0"/>
                          <a:cs typeface="Arial" pitchFamily="34" charset="0"/>
                        </a:rPr>
                        <a:t>200 graduates were recruited but two agricultural graduates resigned due to finding other work.</a:t>
                      </a:r>
                      <a:endParaRPr kumimoji="0" lang="en-ZA" altLang="en-US" sz="8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txBody>
                  <a:tcPr marL="68580" marR="68580" marT="0" marB="0" horzOverflow="overflow">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l" fontAlgn="b"/>
                      <a:r>
                        <a:rPr lang="en-ZA" sz="900" b="1" i="0" u="none" strike="noStrike" dirty="0" smtClean="0">
                          <a:solidFill>
                            <a:schemeClr val="tx1"/>
                          </a:solidFill>
                          <a:effectLst/>
                          <a:latin typeface="Century Gothic" panose="020B0502020202020204" pitchFamily="34" charset="0"/>
                        </a:rPr>
                        <a:t>198</a:t>
                      </a:r>
                      <a:endParaRPr lang="en-ZA" sz="900" b="1" i="0" u="none" strike="noStrike" dirty="0">
                        <a:solidFill>
                          <a:schemeClr val="tx1"/>
                        </a:solidFill>
                        <a:effectLst/>
                        <a:latin typeface="Century Gothic" panose="020B0502020202020204" pitchFamily="34" charset="0"/>
                      </a:endParaRPr>
                    </a:p>
                  </a:txBody>
                  <a:tcPr marL="10319" marR="10319" marT="10319" marB="0">
                    <a:solidFill>
                      <a:srgbClr val="00C45A"/>
                    </a:solidFill>
                  </a:tcPr>
                </a:tc>
              </a:tr>
              <a:tr h="805688">
                <a:tc>
                  <a:txBody>
                    <a:bodyPr/>
                    <a:lstStyle/>
                    <a:p>
                      <a:r>
                        <a:rPr lang="en-ZA" sz="900" b="0" kern="1200" dirty="0" smtClean="0">
                          <a:solidFill>
                            <a:schemeClr val="dk1"/>
                          </a:solidFill>
                          <a:effectLst/>
                          <a:latin typeface="Century Gothic" pitchFamily="34" charset="0"/>
                          <a:ea typeface="Calibri"/>
                          <a:cs typeface="Calibri"/>
                        </a:rPr>
                        <a:t>Number of jobs created in rural development initiatives</a:t>
                      </a: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8,000</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0" kern="1200" baseline="0" dirty="0" smtClean="0">
                          <a:solidFill>
                            <a:schemeClr val="tx1"/>
                          </a:solidFill>
                          <a:effectLst/>
                          <a:latin typeface="Century Gothic" pitchFamily="34" charset="0"/>
                          <a:ea typeface="Calibri"/>
                          <a:cs typeface="Calibri"/>
                        </a:rPr>
                        <a:t> 1,000</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u="none" strike="noStrike" dirty="0" smtClean="0">
                          <a:effectLst/>
                          <a:latin typeface="Century Gothic" panose="020B0502020202020204" pitchFamily="34" charset="0"/>
                        </a:rPr>
                        <a:t>1,268 </a:t>
                      </a:r>
                    </a:p>
                    <a:p>
                      <a:pPr marL="0" marR="0" indent="0" algn="l" defTabSz="457200" rtl="0" eaLnBrk="1" fontAlgn="b" latinLnBrk="0" hangingPunct="1">
                        <a:lnSpc>
                          <a:spcPct val="100000"/>
                        </a:lnSpc>
                        <a:spcBef>
                          <a:spcPts val="0"/>
                        </a:spcBef>
                        <a:spcAft>
                          <a:spcPts val="0"/>
                        </a:spcAft>
                        <a:buClrTx/>
                        <a:buSzTx/>
                        <a:buFontTx/>
                        <a:buNone/>
                        <a:tabLst/>
                        <a:defRPr/>
                      </a:pPr>
                      <a:endParaRPr lang="en-ZA" sz="900" b="0" u="none" strike="noStrike" dirty="0" smtClean="0">
                        <a:effectLst/>
                        <a:latin typeface="Century Gothic" panose="020B0502020202020204" pitchFamily="34" charset="0"/>
                      </a:endParaRPr>
                    </a:p>
                    <a:p>
                      <a:pPr marL="0" marR="0" indent="0" algn="l" defTabSz="457200" rtl="0" eaLnBrk="1" fontAlgn="b" latinLnBrk="0" hangingPunct="1">
                        <a:lnSpc>
                          <a:spcPct val="100000"/>
                        </a:lnSpc>
                        <a:spcBef>
                          <a:spcPts val="0"/>
                        </a:spcBef>
                        <a:spcAft>
                          <a:spcPts val="0"/>
                        </a:spcAft>
                        <a:buClrTx/>
                        <a:buSzTx/>
                        <a:buFontTx/>
                        <a:buNone/>
                        <a:tabLst/>
                        <a:defRPr/>
                      </a:pPr>
                      <a:r>
                        <a:rPr lang="en-ZA" sz="900" b="0" u="none" strike="noStrike" dirty="0" smtClean="0">
                          <a:effectLst/>
                          <a:latin typeface="Century Gothic" panose="020B0502020202020204" pitchFamily="34" charset="0"/>
                        </a:rPr>
                        <a:t>REID:</a:t>
                      </a:r>
                      <a:r>
                        <a:rPr lang="en-ZA" sz="900" b="0" u="none" strike="noStrike" baseline="0" dirty="0" smtClean="0">
                          <a:effectLst/>
                          <a:latin typeface="Century Gothic" panose="020B0502020202020204" pitchFamily="34" charset="0"/>
                        </a:rPr>
                        <a:t> </a:t>
                      </a:r>
                      <a:r>
                        <a:rPr lang="en-ZA" sz="900" b="0" u="none" strike="noStrike" dirty="0" smtClean="0">
                          <a:effectLst/>
                          <a:latin typeface="Century Gothic" panose="020B0502020202020204" pitchFamily="34" charset="0"/>
                        </a:rPr>
                        <a:t>650</a:t>
                      </a:r>
                      <a:endParaRPr lang="en-ZA" sz="900" b="0" i="0" u="none" strike="noStrike" dirty="0" smtClean="0">
                        <a:solidFill>
                          <a:srgbClr val="000000"/>
                        </a:solidFill>
                        <a:effectLst/>
                        <a:latin typeface="Century Gothic" panose="020B0502020202020204" pitchFamily="34" charset="0"/>
                      </a:endParaRPr>
                    </a:p>
                    <a:p>
                      <a:pPr marL="0" marR="0" indent="0" algn="l" defTabSz="457200" rtl="0" eaLnBrk="1" fontAlgn="b" latinLnBrk="0" hangingPunct="1">
                        <a:lnSpc>
                          <a:spcPct val="100000"/>
                        </a:lnSpc>
                        <a:spcBef>
                          <a:spcPts val="0"/>
                        </a:spcBef>
                        <a:spcAft>
                          <a:spcPts val="0"/>
                        </a:spcAft>
                        <a:buClrTx/>
                        <a:buSzTx/>
                        <a:buFontTx/>
                        <a:buNone/>
                        <a:tabLst/>
                        <a:defRPr/>
                      </a:pPr>
                      <a:r>
                        <a:rPr lang="en-ZA" sz="900" b="0" u="none" strike="noStrike" dirty="0" smtClean="0">
                          <a:effectLst/>
                          <a:latin typeface="Century Gothic" panose="020B0502020202020204" pitchFamily="34" charset="0"/>
                        </a:rPr>
                        <a:t>RID:</a:t>
                      </a:r>
                      <a:r>
                        <a:rPr lang="en-ZA" sz="900" b="0" u="none" strike="noStrike" baseline="0" dirty="0" smtClean="0">
                          <a:effectLst/>
                          <a:latin typeface="Century Gothic" panose="020B0502020202020204" pitchFamily="34" charset="0"/>
                        </a:rPr>
                        <a:t> </a:t>
                      </a:r>
                      <a:r>
                        <a:rPr lang="en-ZA" sz="900" b="0" u="none" strike="noStrike" dirty="0" smtClean="0">
                          <a:effectLst/>
                          <a:latin typeface="Century Gothic" panose="020B0502020202020204" pitchFamily="34" charset="0"/>
                        </a:rPr>
                        <a:t>618</a:t>
                      </a:r>
                    </a:p>
                  </a:txBody>
                  <a:tcPr marL="10319" marR="10319" marT="10319" marB="0">
                    <a:solidFill>
                      <a:srgbClr val="00C45A"/>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1,500</a:t>
                      </a:r>
                    </a:p>
                  </a:txBody>
                  <a:tcPr marL="10319" marR="10319" marT="10319" marB="0">
                    <a:solidFill>
                      <a:srgbClr val="E4EEFB"/>
                    </a:solidFill>
                  </a:tcPr>
                </a:tc>
                <a:tc>
                  <a:txBody>
                    <a:bodyPr/>
                    <a:lstStyle/>
                    <a:p>
                      <a:pPr algn="l" fontAlgn="b"/>
                      <a:r>
                        <a:rPr lang="nn-NO" sz="900" b="1" i="0" u="none" strike="noStrike" baseline="0" dirty="0" smtClean="0">
                          <a:solidFill>
                            <a:srgbClr val="000000"/>
                          </a:solidFill>
                          <a:effectLst/>
                          <a:latin typeface="Century Gothic" panose="020B0502020202020204" pitchFamily="34" charset="0"/>
                        </a:rPr>
                        <a:t>1,218</a:t>
                      </a:r>
                    </a:p>
                    <a:p>
                      <a:pPr algn="l" fontAlgn="b"/>
                      <a:endParaRPr lang="nn-NO" sz="900" b="1" i="0" u="none" strike="noStrike" baseline="0" dirty="0" smtClean="0">
                        <a:solidFill>
                          <a:srgbClr val="000000"/>
                        </a:solidFill>
                        <a:effectLst/>
                        <a:latin typeface="Century Gothic" panose="020B0502020202020204" pitchFamily="34" charset="0"/>
                      </a:endParaRPr>
                    </a:p>
                    <a:p>
                      <a:pPr algn="l" fontAlgn="b"/>
                      <a:r>
                        <a:rPr lang="nn-NO" sz="900" b="0" i="0" u="none" strike="noStrike" baseline="0" dirty="0" smtClean="0">
                          <a:solidFill>
                            <a:srgbClr val="000000"/>
                          </a:solidFill>
                          <a:effectLst/>
                          <a:latin typeface="Century Gothic" panose="020B0502020202020204" pitchFamily="34" charset="0"/>
                        </a:rPr>
                        <a:t>REID: 312</a:t>
                      </a:r>
                    </a:p>
                    <a:p>
                      <a:pPr algn="l" fontAlgn="b"/>
                      <a:r>
                        <a:rPr lang="nn-NO" sz="900" b="0" i="0" u="none" strike="noStrike" baseline="0" dirty="0" smtClean="0">
                          <a:solidFill>
                            <a:srgbClr val="000000"/>
                          </a:solidFill>
                          <a:effectLst/>
                          <a:latin typeface="Century Gothic" panose="020B0502020202020204" pitchFamily="34" charset="0"/>
                        </a:rPr>
                        <a:t>RID: 906</a:t>
                      </a:r>
                      <a:endParaRPr lang="en-ZA" sz="900" b="0" i="0" u="none" strike="noStrike" dirty="0" smtClean="0">
                        <a:solidFill>
                          <a:srgbClr val="000000"/>
                        </a:solidFill>
                        <a:effectLst/>
                        <a:latin typeface="Century Gothic" panose="020B0502020202020204" pitchFamily="34" charset="0"/>
                      </a:endParaRPr>
                    </a:p>
                  </a:txBody>
                  <a:tcPr marL="10319" marR="10319" marT="10319" marB="0">
                    <a:solidFill>
                      <a:srgbClr val="FAD711"/>
                    </a:solidFill>
                  </a:tcPr>
                </a:tc>
                <a:tc>
                  <a:txBody>
                    <a:bodyPr/>
                    <a:lstStyle/>
                    <a:p>
                      <a:r>
                        <a:rPr lang="en-US" sz="900" dirty="0" smtClean="0">
                          <a:latin typeface="Century Gothic" charset="0"/>
                          <a:ea typeface="Century Gothic" charset="0"/>
                          <a:cs typeface="Century Gothic" charset="0"/>
                        </a:rPr>
                        <a:t>2, 500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l" fontAlgn="b"/>
                      <a:r>
                        <a:rPr lang="en-ZA" sz="900" b="1" i="0" u="none" strike="noStrike" dirty="0" smtClean="0">
                          <a:solidFill>
                            <a:srgbClr val="000000"/>
                          </a:solidFill>
                          <a:effectLst/>
                          <a:latin typeface="Century Gothic" charset="0"/>
                          <a:ea typeface="Century Gothic" charset="0"/>
                          <a:cs typeface="Century Gothic" charset="0"/>
                        </a:rPr>
                        <a:t>1,497</a:t>
                      </a:r>
                    </a:p>
                    <a:p>
                      <a:pPr algn="l" fontAlgn="b"/>
                      <a:endParaRPr lang="en-ZA" sz="900" b="0" i="0" u="none" strike="noStrike" dirty="0" smtClean="0">
                        <a:solidFill>
                          <a:srgbClr val="000000"/>
                        </a:solidFill>
                        <a:effectLst/>
                        <a:latin typeface="Century Gothic" charset="0"/>
                        <a:ea typeface="Century Gothic" charset="0"/>
                        <a:cs typeface="Century Gothic" charset="0"/>
                      </a:endParaRPr>
                    </a:p>
                    <a:p>
                      <a:pPr algn="l" fontAlgn="b"/>
                      <a:r>
                        <a:rPr lang="en-ZA" sz="900" b="0" i="0" u="none" strike="noStrike" dirty="0" smtClean="0">
                          <a:solidFill>
                            <a:srgbClr val="000000"/>
                          </a:solidFill>
                          <a:effectLst/>
                          <a:latin typeface="Century Gothic" charset="0"/>
                          <a:ea typeface="Century Gothic" charset="0"/>
                          <a:cs typeface="Century Gothic" charset="0"/>
                        </a:rPr>
                        <a:t>REID:</a:t>
                      </a:r>
                      <a:r>
                        <a:rPr lang="en-ZA" sz="900" b="0" i="0" u="none" strike="noStrike" baseline="0" dirty="0" smtClean="0">
                          <a:solidFill>
                            <a:srgbClr val="000000"/>
                          </a:solidFill>
                          <a:effectLst/>
                          <a:latin typeface="Century Gothic" charset="0"/>
                          <a:ea typeface="Century Gothic" charset="0"/>
                          <a:cs typeface="Century Gothic" charset="0"/>
                        </a:rPr>
                        <a:t> 906</a:t>
                      </a:r>
                    </a:p>
                    <a:p>
                      <a:pPr algn="l" fontAlgn="b"/>
                      <a:r>
                        <a:rPr lang="en-ZA" sz="900" b="0" i="0" u="none" strike="noStrike" baseline="0" dirty="0" smtClean="0">
                          <a:solidFill>
                            <a:srgbClr val="000000"/>
                          </a:solidFill>
                          <a:effectLst/>
                          <a:latin typeface="Century Gothic" charset="0"/>
                          <a:ea typeface="Century Gothic" charset="0"/>
                          <a:cs typeface="Century Gothic" charset="0"/>
                        </a:rPr>
                        <a:t>RID: 591</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900" dirty="0" smtClean="0">
                          <a:latin typeface="Century Gothic" charset="0"/>
                          <a:ea typeface="Century Gothic" charset="0"/>
                          <a:cs typeface="Century Gothic" charset="0"/>
                        </a:rPr>
                        <a:t>3,000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l" fontAlgn="b"/>
                      <a:r>
                        <a:rPr lang="nn-NO" sz="900" b="1" i="0" u="none" strike="noStrike" dirty="0" smtClean="0">
                          <a:solidFill>
                            <a:srgbClr val="000000"/>
                          </a:solidFill>
                          <a:effectLst/>
                          <a:latin typeface="Century Gothic" charset="0"/>
                          <a:ea typeface="Century Gothic" charset="0"/>
                          <a:cs typeface="Century Gothic" charset="0"/>
                        </a:rPr>
                        <a:t>1,999</a:t>
                      </a:r>
                    </a:p>
                    <a:p>
                      <a:pPr algn="l" fontAlgn="b"/>
                      <a:endParaRPr lang="nn-NO" sz="900" b="1" i="0" u="none" strike="noStrike" dirty="0" smtClean="0">
                        <a:solidFill>
                          <a:srgbClr val="000000"/>
                        </a:solidFill>
                        <a:effectLst/>
                        <a:latin typeface="Century Gothic" charset="0"/>
                        <a:ea typeface="Century Gothic" charset="0"/>
                        <a:cs typeface="Century Gothic" charset="0"/>
                      </a:endParaRPr>
                    </a:p>
                    <a:p>
                      <a:pPr algn="l" fontAlgn="b"/>
                      <a:r>
                        <a:rPr lang="nn-NO" sz="900" b="0" i="0" u="none" strike="noStrike" dirty="0" smtClean="0">
                          <a:solidFill>
                            <a:srgbClr val="000000"/>
                          </a:solidFill>
                          <a:effectLst/>
                          <a:latin typeface="Century Gothic" charset="0"/>
                          <a:ea typeface="Century Gothic" charset="0"/>
                          <a:cs typeface="Century Gothic" charset="0"/>
                        </a:rPr>
                        <a:t>REID: 1 320</a:t>
                      </a:r>
                    </a:p>
                    <a:p>
                      <a:pPr algn="l" fontAlgn="b"/>
                      <a:r>
                        <a:rPr lang="nn-NO" sz="900" b="0" i="0" u="none" strike="noStrike" dirty="0" smtClean="0">
                          <a:solidFill>
                            <a:srgbClr val="000000"/>
                          </a:solidFill>
                          <a:effectLst/>
                          <a:latin typeface="Century Gothic" charset="0"/>
                          <a:ea typeface="Century Gothic" charset="0"/>
                          <a:cs typeface="Century Gothic" charset="0"/>
                        </a:rPr>
                        <a:t>RID: 738</a:t>
                      </a:r>
                      <a:endParaRPr lang="en-US" sz="900" b="0" dirty="0">
                        <a:solidFill>
                          <a:srgbClr val="FF0000"/>
                        </a:solidFill>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900" dirty="0" smtClean="0">
                          <a:latin typeface="Century Gothic" charset="0"/>
                          <a:ea typeface="Century Gothic" charset="0"/>
                          <a:cs typeface="Century Gothic" charset="0"/>
                        </a:rPr>
                        <a:t>-1001</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The target was underachieved as a result of funding </a:t>
                      </a:r>
                      <a:r>
                        <a:rPr kumimoji="0" lang="en-US" altLang="en-US" sz="800" b="0" i="0" u="none" strike="noStrike" cap="none" normalizeH="0" baseline="0" dirty="0" err="1" smtClean="0">
                          <a:ln>
                            <a:noFill/>
                          </a:ln>
                          <a:solidFill>
                            <a:schemeClr val="tx1"/>
                          </a:solidFill>
                          <a:effectLst/>
                          <a:latin typeface="Century Gothic" pitchFamily="34" charset="0"/>
                          <a:ea typeface="ＭＳ Ｐゴシック" pitchFamily="34" charset="-128"/>
                          <a:cs typeface="Arial" pitchFamily="34" charset="0"/>
                        </a:rPr>
                        <a:t>reprioritisation</a:t>
                      </a:r>
                      <a:r>
                        <a:rPr kumimoji="0" lang="en-US" altLang="en-US" sz="800" b="0" i="0" u="none" strike="noStrike" cap="none" normalizeH="0" baseline="0" dirty="0" smtClean="0">
                          <a:ln>
                            <a:noFill/>
                          </a:ln>
                          <a:solidFill>
                            <a:schemeClr val="tx1"/>
                          </a:solidFill>
                          <a:effectLst/>
                          <a:latin typeface="Century Gothic" pitchFamily="34" charset="0"/>
                          <a:ea typeface="ＭＳ Ｐゴシック" pitchFamily="34" charset="-128"/>
                          <a:cs typeface="Arial" pitchFamily="34" charset="0"/>
                        </a:rPr>
                        <a:t> for drought.  The nature of projects completed under drought relief were not able to create large numbers of jobs.  In addition, there were some challenges faced in two major construction which resulted in a delay in the start date.</a:t>
                      </a:r>
                      <a:endParaRPr kumimoji="0" lang="en-ZA" alt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solidFill>
                      <a:srgbClr val="E4EEFB"/>
                    </a:solidFill>
                  </a:tcPr>
                </a:tc>
                <a:tc>
                  <a:txBody>
                    <a:bodyPr/>
                    <a:lstStyle/>
                    <a:p>
                      <a:r>
                        <a:rPr lang="en-US" sz="900" dirty="0" smtClean="0">
                          <a:solidFill>
                            <a:schemeClr val="tx1"/>
                          </a:solidFill>
                          <a:latin typeface="Century Gothic" charset="0"/>
                          <a:ea typeface="Century Gothic" charset="0"/>
                          <a:cs typeface="Century Gothic" charset="0"/>
                        </a:rPr>
                        <a:t>Fast-track the appointment of Contractors.</a:t>
                      </a:r>
                      <a:r>
                        <a:rPr lang="en-US" sz="900" baseline="0" dirty="0" smtClean="0">
                          <a:solidFill>
                            <a:schemeClr val="tx1"/>
                          </a:solidFill>
                          <a:latin typeface="Century Gothic" charset="0"/>
                          <a:ea typeface="Century Gothic" charset="0"/>
                          <a:cs typeface="Century Gothic" charset="0"/>
                        </a:rPr>
                        <a:t> </a:t>
                      </a:r>
                      <a:endParaRPr lang="en-US" sz="900" dirty="0">
                        <a:solidFill>
                          <a:schemeClr val="tx1"/>
                        </a:solidFill>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-34</a:t>
                      </a:r>
                    </a:p>
                    <a:p>
                      <a:pPr algn="ctr"/>
                      <a:r>
                        <a:rPr lang="en-US" sz="900" dirty="0" smtClean="0">
                          <a:latin typeface="Century Gothic" charset="0"/>
                          <a:ea typeface="Century Gothic" charset="0"/>
                          <a:cs typeface="Century Gothic" charset="0"/>
                        </a:rPr>
                        <a:t>REID: 32</a:t>
                      </a:r>
                    </a:p>
                    <a:p>
                      <a:pPr algn="ctr"/>
                      <a:r>
                        <a:rPr lang="en-US" sz="900" dirty="0" smtClean="0">
                          <a:latin typeface="Century Gothic" charset="0"/>
                          <a:ea typeface="Century Gothic" charset="0"/>
                          <a:cs typeface="Century Gothic" charset="0"/>
                        </a:rPr>
                        <a:t>RID: -68</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l" fontAlgn="b"/>
                      <a:r>
                        <a:rPr lang="nn-NO" sz="900" b="1" i="0" u="none" strike="noStrike" dirty="0" smtClean="0">
                          <a:solidFill>
                            <a:srgbClr val="000000"/>
                          </a:solidFill>
                          <a:effectLst/>
                          <a:latin typeface="Century Gothic" panose="020B0502020202020204" pitchFamily="34" charset="0"/>
                        </a:rPr>
                        <a:t>6, 005</a:t>
                      </a:r>
                    </a:p>
                    <a:p>
                      <a:pPr algn="l" fontAlgn="b"/>
                      <a:endParaRPr lang="nn-NO" sz="900" b="1" i="0" u="none" strike="noStrike" dirty="0" smtClean="0">
                        <a:solidFill>
                          <a:srgbClr val="000000"/>
                        </a:solidFill>
                        <a:effectLst/>
                        <a:latin typeface="Century Gothic" panose="020B0502020202020204" pitchFamily="34" charset="0"/>
                      </a:endParaRPr>
                    </a:p>
                    <a:p>
                      <a:pPr algn="l" fontAlgn="b"/>
                      <a:r>
                        <a:rPr lang="nn-NO" sz="900" b="0" i="0" u="none" strike="noStrike" dirty="0" smtClean="0">
                          <a:solidFill>
                            <a:srgbClr val="000000"/>
                          </a:solidFill>
                          <a:effectLst/>
                          <a:latin typeface="Century Gothic" panose="020B0502020202020204" pitchFamily="34" charset="0"/>
                        </a:rPr>
                        <a:t>REID: 3 220</a:t>
                      </a:r>
                    </a:p>
                    <a:p>
                      <a:pPr algn="l" fontAlgn="b"/>
                      <a:r>
                        <a:rPr lang="nn-NO" sz="900" b="0" i="0" u="none" strike="noStrike" dirty="0" smtClean="0">
                          <a:solidFill>
                            <a:srgbClr val="000000"/>
                          </a:solidFill>
                          <a:effectLst/>
                          <a:latin typeface="Century Gothic" panose="020B0502020202020204" pitchFamily="34" charset="0"/>
                        </a:rPr>
                        <a:t>RID: 2 785</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FAD711"/>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1069823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solidFill>
                  <a:prstClr val="black"/>
                </a:solidFill>
                <a:latin typeface="Century Gothic" panose="020B0502020202020204" pitchFamily="34" charset="0"/>
              </a:rPr>
              <a:t>PROGRAMME 3: RURAL DEVELOPMENT </a:t>
            </a:r>
            <a:r>
              <a:rPr lang="en-ZA" sz="2600" b="1" dirty="0" smtClean="0">
                <a:solidFill>
                  <a:prstClr val="black"/>
                </a:solidFill>
                <a:latin typeface="Century Gothic" panose="020B0502020202020204" pitchFamily="34" charset="0"/>
              </a:rPr>
              <a:t>(4)</a:t>
            </a:r>
            <a:endParaRPr lang="en-ZA" sz="2600" b="1" dirty="0">
              <a:solidFill>
                <a:prstClr val="black"/>
              </a:solidFill>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708059755"/>
              </p:ext>
            </p:extLst>
          </p:nvPr>
        </p:nvGraphicFramePr>
        <p:xfrm>
          <a:off x="82807" y="651087"/>
          <a:ext cx="9795697" cy="2167192"/>
        </p:xfrm>
        <a:graphic>
          <a:graphicData uri="http://schemas.openxmlformats.org/drawingml/2006/table">
            <a:tbl>
              <a:tblPr>
                <a:tableStyleId>{5C22544A-7EE6-4342-B048-85BDC9FD1C3A}</a:tableStyleId>
              </a:tblPr>
              <a:tblGrid>
                <a:gridCol w="650747"/>
                <a:gridCol w="492557"/>
                <a:gridCol w="531442"/>
                <a:gridCol w="518480"/>
                <a:gridCol w="686986"/>
                <a:gridCol w="661062"/>
                <a:gridCol w="498257"/>
                <a:gridCol w="620141"/>
                <a:gridCol w="524350"/>
                <a:gridCol w="731199"/>
                <a:gridCol w="613014"/>
                <a:gridCol w="908782"/>
                <a:gridCol w="1037580"/>
                <a:gridCol w="698739"/>
                <a:gridCol w="622361"/>
              </a:tblGrid>
              <a:tr h="34095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8056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Number of agreements signed to facilitate improved markets linkages</a:t>
                      </a:r>
                    </a:p>
                  </a:txBody>
                  <a:tcPr marL="10319" marR="10319" marT="10319" marB="0">
                    <a:solidFill>
                      <a:srgbClr val="E4EEFB"/>
                    </a:solidFill>
                  </a:tcPr>
                </a:tc>
                <a:tc>
                  <a:txBody>
                    <a:bodyPr/>
                    <a:lstStyle/>
                    <a:p>
                      <a:r>
                        <a:rPr lang="en-ZA" sz="900" b="0" i="0" u="none" strike="noStrike" baseline="0" dirty="0" smtClean="0">
                          <a:solidFill>
                            <a:schemeClr val="tx1"/>
                          </a:solidFill>
                          <a:latin typeface="Century Gothic" panose="020B0502020202020204" pitchFamily="34" charset="0"/>
                        </a:rPr>
                        <a:t>9</a:t>
                      </a: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dirty="0" smtClean="0">
                          <a:latin typeface="Century Gothic" charset="0"/>
                          <a:ea typeface="Century Gothic" charset="0"/>
                          <a:cs typeface="Century Gothic" charset="0"/>
                        </a:rPr>
                        <a:t>N/A</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dirty="0" smtClean="0">
                          <a:latin typeface="Century Gothic" charset="0"/>
                          <a:ea typeface="Century Gothic" charset="0"/>
                          <a:cs typeface="Century Gothic" charset="0"/>
                        </a:rPr>
                        <a:t>N/A</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ZA" sz="900" b="0" kern="1200" baseline="0" dirty="0" smtClean="0">
                          <a:solidFill>
                            <a:schemeClr val="tx1"/>
                          </a:solidFill>
                          <a:effectLst/>
                          <a:latin typeface="Century Gothic" pitchFamily="34" charset="0"/>
                          <a:ea typeface="Calibri"/>
                          <a:cs typeface="Calibri"/>
                        </a:rPr>
                        <a:t>No Target</a:t>
                      </a:r>
                      <a:endParaRPr lang="en-ZA" sz="9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dirty="0" smtClean="0">
                          <a:latin typeface="Century Gothic" charset="0"/>
                          <a:ea typeface="Century Gothic" charset="0"/>
                          <a:cs typeface="Century Gothic" charset="0"/>
                        </a:rPr>
                        <a:t>N/A</a:t>
                      </a:r>
                      <a:endParaRPr lang="en-ZA" sz="900" b="1" i="0" u="none" strike="noStrike" dirty="0" smtClean="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US" sz="900" dirty="0" smtClean="0">
                          <a:latin typeface="Century Gothic" charset="0"/>
                          <a:ea typeface="Century Gothic" charset="0"/>
                          <a:cs typeface="Century Gothic" charset="0"/>
                        </a:rPr>
                        <a:t>9</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10</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1</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900" b="0" i="0" u="none" strike="noStrike" cap="none" normalizeH="0" baseline="0" dirty="0" smtClean="0">
                          <a:ln>
                            <a:noFill/>
                          </a:ln>
                          <a:solidFill>
                            <a:schemeClr val="tx1"/>
                          </a:solidFill>
                          <a:effectLst/>
                          <a:latin typeface="Century Gothic" panose="020B0502020202020204" pitchFamily="34" charset="0"/>
                          <a:ea typeface="ＭＳ Ｐゴシック" pitchFamily="34" charset="-128"/>
                          <a:cs typeface="Arial" pitchFamily="34" charset="0"/>
                        </a:rPr>
                        <a:t>The over achievement was a result of the increased number of partnerships that were mobilised aligned to the </a:t>
                      </a:r>
                      <a:r>
                        <a:rPr kumimoji="0" lang="en-ZA" altLang="en-US" sz="900" b="0" i="0" u="none" strike="noStrike" cap="none" normalizeH="0" baseline="0" dirty="0" err="1" smtClean="0">
                          <a:ln>
                            <a:noFill/>
                          </a:ln>
                          <a:solidFill>
                            <a:schemeClr val="tx1"/>
                          </a:solidFill>
                          <a:effectLst/>
                          <a:latin typeface="Century Gothic" panose="020B0502020202020204" pitchFamily="34" charset="0"/>
                          <a:ea typeface="ＭＳ Ｐゴシック" pitchFamily="34" charset="-128"/>
                          <a:cs typeface="Arial" pitchFamily="34" charset="0"/>
                        </a:rPr>
                        <a:t>agri</a:t>
                      </a:r>
                      <a:r>
                        <a:rPr kumimoji="0" lang="en-ZA" altLang="en-US" sz="900" b="0" i="0" u="none" strike="noStrike" cap="none" normalizeH="0" baseline="0" dirty="0" smtClean="0">
                          <a:ln>
                            <a:noFill/>
                          </a:ln>
                          <a:solidFill>
                            <a:schemeClr val="tx1"/>
                          </a:solidFill>
                          <a:effectLst/>
                          <a:latin typeface="Century Gothic" panose="020B0502020202020204" pitchFamily="34" charset="0"/>
                          <a:ea typeface="ＭＳ Ｐゴシック" pitchFamily="34" charset="-128"/>
                          <a:cs typeface="Arial" pitchFamily="34" charset="0"/>
                        </a:rPr>
                        <a:t>-parks programme</a:t>
                      </a: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marL="0" indent="0">
                        <a:lnSpc>
                          <a:spcPct val="100000"/>
                        </a:lnSpc>
                        <a:spcAft>
                          <a:spcPts val="0"/>
                        </a:spcAft>
                        <a:buFont typeface="Arial" panose="020B0604020202020204" pitchFamily="34" charset="0"/>
                        <a:buNone/>
                      </a:pPr>
                      <a:r>
                        <a:rPr lang="en-US" sz="900" b="1" dirty="0" smtClean="0">
                          <a:solidFill>
                            <a:schemeClr val="tx1"/>
                          </a:solidFill>
                          <a:effectLst/>
                          <a:latin typeface="Century Gothic" charset="0"/>
                        </a:rPr>
                        <a:t>10</a:t>
                      </a:r>
                      <a:endParaRPr lang="en-US" sz="900" b="1" dirty="0" smtClean="0">
                        <a:solidFill>
                          <a:schemeClr val="tx1"/>
                        </a:solidFill>
                        <a:effectLst/>
                        <a:latin typeface="Century Gothic" panose="020B0502020202020204" pitchFamily="34" charset="0"/>
                      </a:endParaRPr>
                    </a:p>
                  </a:txBody>
                  <a:tcPr marL="38996" marR="38996" marT="0"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193031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829858" y="264585"/>
            <a:ext cx="6480176" cy="691355"/>
          </a:xfrm>
        </p:spPr>
        <p:txBody>
          <a:bodyPr>
            <a:noAutofit/>
          </a:bodyPr>
          <a:lstStyle/>
          <a:p>
            <a:pPr algn="ctr" eaLnBrk="1" hangingPunct="1"/>
            <a:r>
              <a:rPr lang="en-ZA" altLang="en-US" sz="3250" b="1" dirty="0">
                <a:latin typeface="Century Gothic" pitchFamily="34" charset="0"/>
              </a:rPr>
              <a:t>THE LEGEND</a:t>
            </a:r>
            <a:endParaRPr lang="en-US" altLang="en-US" sz="3250" b="1" dirty="0">
              <a:latin typeface="Century Gothic"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37535635"/>
              </p:ext>
            </p:extLst>
          </p:nvPr>
        </p:nvGraphicFramePr>
        <p:xfrm>
          <a:off x="220134" y="1065591"/>
          <a:ext cx="9410002" cy="1971937"/>
        </p:xfrm>
        <a:graphic>
          <a:graphicData uri="http://schemas.openxmlformats.org/drawingml/2006/table">
            <a:tbl>
              <a:tblPr firstRow="1" bandRow="1">
                <a:tableStyleId>{5C22544A-7EE6-4342-B048-85BDC9FD1C3A}</a:tableStyleId>
              </a:tblPr>
              <a:tblGrid>
                <a:gridCol w="2835663"/>
                <a:gridCol w="1569209"/>
                <a:gridCol w="5005130"/>
              </a:tblGrid>
              <a:tr h="464760">
                <a:tc>
                  <a:txBody>
                    <a:bodyPr/>
                    <a:lstStyle/>
                    <a:p>
                      <a:pPr algn="just">
                        <a:lnSpc>
                          <a:spcPct val="100000"/>
                        </a:lnSpc>
                        <a:spcAft>
                          <a:spcPts val="0"/>
                        </a:spcAft>
                      </a:pPr>
                      <a:r>
                        <a:rPr lang="en-US" sz="1500" b="1" dirty="0">
                          <a:solidFill>
                            <a:schemeClr val="tx1"/>
                          </a:solidFill>
                          <a:effectLst/>
                          <a:latin typeface="Century Gothic" pitchFamily="34" charset="0"/>
                          <a:ea typeface="Arial Unicode MS"/>
                          <a:cs typeface="Times New Roman"/>
                        </a:rPr>
                        <a:t>TARGET </a:t>
                      </a:r>
                      <a:r>
                        <a:rPr lang="en-US" sz="1500" b="1" dirty="0" smtClean="0">
                          <a:solidFill>
                            <a:schemeClr val="tx1"/>
                          </a:solidFill>
                          <a:effectLst/>
                          <a:latin typeface="Century Gothic" pitchFamily="34" charset="0"/>
                          <a:ea typeface="Arial Unicode MS"/>
                          <a:cs typeface="Times New Roman"/>
                        </a:rPr>
                        <a:t>ACHIEVED</a:t>
                      </a:r>
                    </a:p>
                  </a:txBody>
                  <a:tcPr marL="74295" marR="74295" marT="10311" marB="0" anchor="ctr">
                    <a:solidFill>
                      <a:schemeClr val="bg1">
                        <a:lumMod val="85000"/>
                      </a:schemeClr>
                    </a:solidFill>
                  </a:tcPr>
                </a:tc>
                <a:tc>
                  <a:txBody>
                    <a:bodyPr/>
                    <a:lstStyle/>
                    <a:p>
                      <a:pPr algn="ctr">
                        <a:lnSpc>
                          <a:spcPct val="100000"/>
                        </a:lnSpc>
                        <a:spcAft>
                          <a:spcPts val="0"/>
                        </a:spcAft>
                      </a:pPr>
                      <a:r>
                        <a:rPr lang="en-US" sz="1500" b="1" dirty="0">
                          <a:solidFill>
                            <a:schemeClr val="tx1"/>
                          </a:solidFill>
                          <a:effectLst/>
                          <a:latin typeface="Century Gothic" pitchFamily="34" charset="0"/>
                          <a:ea typeface="Arial Unicode MS"/>
                          <a:cs typeface="Times New Roman"/>
                        </a:rPr>
                        <a:t>95% -100</a:t>
                      </a:r>
                      <a:r>
                        <a:rPr lang="en-US" sz="1500" b="1" dirty="0" smtClean="0">
                          <a:solidFill>
                            <a:schemeClr val="tx1"/>
                          </a:solidFill>
                          <a:effectLst/>
                          <a:latin typeface="Century Gothic" pitchFamily="34" charset="0"/>
                          <a:ea typeface="Arial Unicode MS"/>
                          <a:cs typeface="Times New Roman"/>
                        </a:rPr>
                        <a:t>%</a:t>
                      </a:r>
                    </a:p>
                  </a:txBody>
                  <a:tcPr marL="74295" marR="74295" marT="10311" marB="0" anchor="ctr">
                    <a:solidFill>
                      <a:srgbClr val="00B050"/>
                    </a:solidFill>
                  </a:tcPr>
                </a:tc>
                <a:tc>
                  <a:txBody>
                    <a:bodyPr/>
                    <a:lstStyle/>
                    <a:p>
                      <a:pPr algn="l">
                        <a:lnSpc>
                          <a:spcPct val="100000"/>
                        </a:lnSpc>
                        <a:spcAft>
                          <a:spcPts val="0"/>
                        </a:spcAft>
                      </a:pPr>
                      <a:r>
                        <a:rPr lang="en-US" sz="1500" b="1" dirty="0" smtClean="0">
                          <a:solidFill>
                            <a:schemeClr val="tx1"/>
                          </a:solidFill>
                          <a:effectLst/>
                          <a:latin typeface="Century Gothic" pitchFamily="34" charset="0"/>
                          <a:ea typeface="Arial Unicode MS"/>
                          <a:cs typeface="Times New Roman"/>
                        </a:rPr>
                        <a:t>On Course</a:t>
                      </a:r>
                      <a:r>
                        <a:rPr lang="en-US" sz="1500" b="0" dirty="0" smtClean="0">
                          <a:solidFill>
                            <a:schemeClr val="tx1"/>
                          </a:solidFill>
                          <a:effectLst/>
                          <a:latin typeface="Century Gothic" pitchFamily="34" charset="0"/>
                          <a:ea typeface="Arial Unicode MS"/>
                          <a:cs typeface="Times New Roman"/>
                        </a:rPr>
                        <a:t>,</a:t>
                      </a:r>
                      <a:r>
                        <a:rPr lang="en-US" sz="1500" b="0" baseline="0" dirty="0" smtClean="0">
                          <a:solidFill>
                            <a:schemeClr val="tx1"/>
                          </a:solidFill>
                          <a:effectLst/>
                          <a:latin typeface="Century Gothic" pitchFamily="34" charset="0"/>
                          <a:ea typeface="Arial Unicode MS"/>
                          <a:cs typeface="Times New Roman"/>
                        </a:rPr>
                        <a:t> no major action needed.</a:t>
                      </a:r>
                      <a:endParaRPr lang="en-US" sz="1500" b="1" dirty="0" smtClean="0">
                        <a:solidFill>
                          <a:schemeClr val="tx1"/>
                        </a:solidFill>
                        <a:effectLst/>
                        <a:latin typeface="Century Gothic" pitchFamily="34" charset="0"/>
                        <a:ea typeface="Arial Unicode MS"/>
                        <a:cs typeface="Times New Roman"/>
                      </a:endParaRPr>
                    </a:p>
                  </a:txBody>
                  <a:tcPr marL="74295" marR="74295" marT="10311" marB="0" anchor="ctr">
                    <a:solidFill>
                      <a:srgbClr val="00B050"/>
                    </a:solidFill>
                  </a:tcPr>
                </a:tc>
              </a:tr>
              <a:tr h="803446">
                <a:tc>
                  <a:txBody>
                    <a:bodyPr/>
                    <a:lstStyle/>
                    <a:p>
                      <a:pPr algn="just">
                        <a:lnSpc>
                          <a:spcPct val="100000"/>
                        </a:lnSpc>
                        <a:spcAft>
                          <a:spcPts val="0"/>
                        </a:spcAft>
                      </a:pPr>
                      <a:r>
                        <a:rPr lang="en-US" sz="1500" b="1" dirty="0">
                          <a:effectLst/>
                          <a:latin typeface="Century Gothic" pitchFamily="34" charset="0"/>
                          <a:ea typeface="Arial Unicode MS"/>
                          <a:cs typeface="Times New Roman"/>
                        </a:rPr>
                        <a:t>TARGET PARTIALLY </a:t>
                      </a:r>
                      <a:r>
                        <a:rPr lang="en-US" sz="1500" b="1" dirty="0" smtClean="0">
                          <a:effectLst/>
                          <a:latin typeface="Century Gothic" pitchFamily="34" charset="0"/>
                          <a:ea typeface="Arial Unicode MS"/>
                          <a:cs typeface="Times New Roman"/>
                        </a:rPr>
                        <a:t>ACHIEVED</a:t>
                      </a:r>
                    </a:p>
                  </a:txBody>
                  <a:tcPr marL="74295" marR="74295" marT="10311" marB="0" anchor="ctr">
                    <a:solidFill>
                      <a:schemeClr val="bg1">
                        <a:lumMod val="85000"/>
                      </a:schemeClr>
                    </a:solidFill>
                  </a:tcPr>
                </a:tc>
                <a:tc>
                  <a:txBody>
                    <a:bodyPr/>
                    <a:lstStyle/>
                    <a:p>
                      <a:pPr algn="ctr">
                        <a:lnSpc>
                          <a:spcPct val="100000"/>
                        </a:lnSpc>
                        <a:spcAft>
                          <a:spcPts val="0"/>
                        </a:spcAft>
                      </a:pPr>
                      <a:r>
                        <a:rPr lang="en-US" sz="1500" b="1" dirty="0">
                          <a:effectLst/>
                          <a:latin typeface="Century Gothic" pitchFamily="34" charset="0"/>
                          <a:ea typeface="Arial Unicode MS"/>
                          <a:cs typeface="Times New Roman"/>
                        </a:rPr>
                        <a:t>50% - 94</a:t>
                      </a:r>
                      <a:r>
                        <a:rPr lang="en-US" sz="1500" b="1" dirty="0" smtClean="0">
                          <a:effectLst/>
                          <a:latin typeface="Century Gothic" pitchFamily="34" charset="0"/>
                          <a:ea typeface="Arial Unicode MS"/>
                          <a:cs typeface="Times New Roman"/>
                        </a:rPr>
                        <a:t>%</a:t>
                      </a:r>
                    </a:p>
                  </a:txBody>
                  <a:tcPr marL="74295" marR="74295" marT="10311" marB="0" anchor="ctr">
                    <a:solidFill>
                      <a:srgbClr val="FFC000"/>
                    </a:solidFill>
                  </a:tcPr>
                </a:tc>
                <a:tc>
                  <a:txBody>
                    <a:bodyPr/>
                    <a:lstStyle/>
                    <a:p>
                      <a:pPr algn="l">
                        <a:lnSpc>
                          <a:spcPct val="100000"/>
                        </a:lnSpc>
                        <a:spcAft>
                          <a:spcPts val="0"/>
                        </a:spcAft>
                      </a:pPr>
                      <a:r>
                        <a:rPr lang="en-US" sz="1500" b="1" dirty="0" smtClean="0">
                          <a:effectLst/>
                          <a:latin typeface="Century Gothic" pitchFamily="34" charset="0"/>
                          <a:ea typeface="Arial Unicode MS"/>
                          <a:cs typeface="Times New Roman"/>
                        </a:rPr>
                        <a:t>Moderate Risk</a:t>
                      </a:r>
                      <a:r>
                        <a:rPr lang="en-US" sz="1500" b="0" baseline="0" dirty="0" smtClean="0">
                          <a:effectLst/>
                          <a:latin typeface="Century Gothic" pitchFamily="34" charset="0"/>
                          <a:ea typeface="Arial Unicode MS"/>
                          <a:cs typeface="Times New Roman"/>
                        </a:rPr>
                        <a:t> that some problems exist that may affect achievement of targets. </a:t>
                      </a:r>
                      <a:r>
                        <a:rPr lang="en-US" sz="1500" b="1" baseline="0" dirty="0" smtClean="0">
                          <a:effectLst/>
                          <a:latin typeface="Century Gothic" pitchFamily="34" charset="0"/>
                          <a:ea typeface="Arial Unicode MS"/>
                          <a:cs typeface="Times New Roman"/>
                        </a:rPr>
                        <a:t>Remedial Action</a:t>
                      </a:r>
                      <a:r>
                        <a:rPr lang="en-US" sz="1500" b="0" baseline="0" dirty="0" smtClean="0">
                          <a:effectLst/>
                          <a:latin typeface="Century Gothic" pitchFamily="34" charset="0"/>
                          <a:ea typeface="Arial Unicode MS"/>
                          <a:cs typeface="Times New Roman"/>
                        </a:rPr>
                        <a:t> is required to avoid this.</a:t>
                      </a:r>
                      <a:endParaRPr lang="en-US" sz="1500" b="1" dirty="0" smtClean="0">
                        <a:effectLst/>
                        <a:latin typeface="Century Gothic" pitchFamily="34" charset="0"/>
                        <a:ea typeface="Arial Unicode MS"/>
                        <a:cs typeface="Times New Roman"/>
                      </a:endParaRPr>
                    </a:p>
                  </a:txBody>
                  <a:tcPr marL="74295" marR="74295" marT="10311" marB="0" anchor="ctr">
                    <a:solidFill>
                      <a:srgbClr val="FFC000"/>
                    </a:solidFill>
                  </a:tcPr>
                </a:tc>
              </a:tr>
              <a:tr h="703731">
                <a:tc>
                  <a:txBody>
                    <a:bodyPr/>
                    <a:lstStyle/>
                    <a:p>
                      <a:pPr algn="just">
                        <a:lnSpc>
                          <a:spcPct val="100000"/>
                        </a:lnSpc>
                        <a:spcAft>
                          <a:spcPts val="0"/>
                        </a:spcAft>
                      </a:pPr>
                      <a:r>
                        <a:rPr lang="en-US" sz="1500" b="1" dirty="0">
                          <a:effectLst/>
                          <a:latin typeface="Century Gothic" pitchFamily="34" charset="0"/>
                          <a:ea typeface="Arial Unicode MS"/>
                          <a:cs typeface="Times New Roman"/>
                        </a:rPr>
                        <a:t>TARGET NOT </a:t>
                      </a:r>
                      <a:r>
                        <a:rPr lang="en-US" sz="1500" b="1" dirty="0" smtClean="0">
                          <a:effectLst/>
                          <a:latin typeface="Century Gothic" pitchFamily="34" charset="0"/>
                          <a:ea typeface="Arial Unicode MS"/>
                          <a:cs typeface="Times New Roman"/>
                        </a:rPr>
                        <a:t>ACHIEVED</a:t>
                      </a:r>
                    </a:p>
                  </a:txBody>
                  <a:tcPr marL="74295" marR="74295" marT="10311" marB="0" anchor="ctr">
                    <a:solidFill>
                      <a:schemeClr val="bg1">
                        <a:lumMod val="85000"/>
                      </a:schemeClr>
                    </a:solidFill>
                  </a:tcPr>
                </a:tc>
                <a:tc>
                  <a:txBody>
                    <a:bodyPr/>
                    <a:lstStyle/>
                    <a:p>
                      <a:pPr algn="ctr">
                        <a:lnSpc>
                          <a:spcPct val="100000"/>
                        </a:lnSpc>
                        <a:spcAft>
                          <a:spcPts val="0"/>
                        </a:spcAft>
                      </a:pPr>
                      <a:r>
                        <a:rPr lang="en-US" sz="1500" b="1" dirty="0">
                          <a:effectLst/>
                          <a:latin typeface="Century Gothic" pitchFamily="34" charset="0"/>
                          <a:ea typeface="Arial Unicode MS"/>
                          <a:cs typeface="Times New Roman"/>
                        </a:rPr>
                        <a:t>0</a:t>
                      </a:r>
                      <a:r>
                        <a:rPr lang="en-US" sz="1500" b="1" dirty="0" smtClean="0">
                          <a:effectLst/>
                          <a:latin typeface="Century Gothic" pitchFamily="34" charset="0"/>
                          <a:ea typeface="Arial Unicode MS"/>
                          <a:cs typeface="Times New Roman"/>
                        </a:rPr>
                        <a:t>% - 49</a:t>
                      </a:r>
                      <a:r>
                        <a:rPr lang="en-US" sz="1500" b="1" dirty="0">
                          <a:effectLst/>
                          <a:latin typeface="Century Gothic" pitchFamily="34" charset="0"/>
                          <a:ea typeface="Arial Unicode MS"/>
                          <a:cs typeface="Times New Roman"/>
                        </a:rPr>
                        <a:t>% </a:t>
                      </a:r>
                      <a:endParaRPr lang="en-US" sz="1500" b="1" dirty="0" smtClean="0">
                        <a:effectLst/>
                        <a:latin typeface="Century Gothic" pitchFamily="34" charset="0"/>
                        <a:ea typeface="Arial Unicode MS"/>
                        <a:cs typeface="Times New Roman"/>
                      </a:endParaRPr>
                    </a:p>
                    <a:p>
                      <a:pPr algn="ctr">
                        <a:lnSpc>
                          <a:spcPct val="100000"/>
                        </a:lnSpc>
                        <a:spcAft>
                          <a:spcPts val="0"/>
                        </a:spcAft>
                      </a:pPr>
                      <a:r>
                        <a:rPr lang="en-US" sz="1500" b="1" dirty="0" smtClean="0">
                          <a:effectLst/>
                          <a:latin typeface="Century Gothic" pitchFamily="34" charset="0"/>
                          <a:ea typeface="Arial Unicode MS"/>
                          <a:cs typeface="Times New Roman"/>
                        </a:rPr>
                        <a:t>(</a:t>
                      </a:r>
                      <a:r>
                        <a:rPr lang="en-US" sz="1500" b="1" dirty="0">
                          <a:effectLst/>
                          <a:latin typeface="Century Gothic" pitchFamily="34" charset="0"/>
                          <a:ea typeface="Arial Unicode MS"/>
                          <a:cs typeface="Times New Roman"/>
                        </a:rPr>
                        <a:t>less than 50</a:t>
                      </a:r>
                      <a:r>
                        <a:rPr lang="en-US" sz="1500" b="1" dirty="0" smtClean="0">
                          <a:effectLst/>
                          <a:latin typeface="Century Gothic" pitchFamily="34" charset="0"/>
                          <a:ea typeface="Arial Unicode MS"/>
                          <a:cs typeface="Times New Roman"/>
                        </a:rPr>
                        <a:t>%)</a:t>
                      </a:r>
                    </a:p>
                  </a:txBody>
                  <a:tcPr marL="74295" marR="74295" marT="10311" marB="0" anchor="ctr">
                    <a:solidFill>
                      <a:srgbClr val="FF0000"/>
                    </a:solidFill>
                  </a:tcPr>
                </a:tc>
                <a:tc>
                  <a:txBody>
                    <a:bodyPr/>
                    <a:lstStyle/>
                    <a:p>
                      <a:pPr algn="l">
                        <a:lnSpc>
                          <a:spcPct val="100000"/>
                        </a:lnSpc>
                        <a:spcAft>
                          <a:spcPts val="0"/>
                        </a:spcAft>
                      </a:pPr>
                      <a:r>
                        <a:rPr lang="en-US" sz="1500" b="1" dirty="0" smtClean="0">
                          <a:effectLst/>
                          <a:latin typeface="Century Gothic" pitchFamily="34" charset="0"/>
                          <a:ea typeface="Arial Unicode MS"/>
                          <a:cs typeface="Times New Roman"/>
                        </a:rPr>
                        <a:t>Certainty</a:t>
                      </a:r>
                      <a:r>
                        <a:rPr lang="en-US" sz="1500" b="0" dirty="0" smtClean="0">
                          <a:effectLst/>
                          <a:latin typeface="Century Gothic" pitchFamily="34" charset="0"/>
                          <a:ea typeface="Arial Unicode MS"/>
                          <a:cs typeface="Times New Roman"/>
                        </a:rPr>
                        <a:t>, that targets were not achieved.</a:t>
                      </a:r>
                      <a:r>
                        <a:rPr lang="en-US" sz="1500" b="0" baseline="0" dirty="0" smtClean="0">
                          <a:effectLst/>
                          <a:latin typeface="Century Gothic" pitchFamily="34" charset="0"/>
                          <a:ea typeface="Arial Unicode MS"/>
                          <a:cs typeface="Times New Roman"/>
                        </a:rPr>
                        <a:t> </a:t>
                      </a:r>
                      <a:r>
                        <a:rPr lang="en-US" sz="1500" b="1" baseline="0" dirty="0" smtClean="0">
                          <a:effectLst/>
                          <a:latin typeface="Century Gothic" pitchFamily="34" charset="0"/>
                          <a:ea typeface="Arial Unicode MS"/>
                          <a:cs typeface="Times New Roman"/>
                        </a:rPr>
                        <a:t>Major Remedial Action</a:t>
                      </a:r>
                      <a:r>
                        <a:rPr lang="en-US" sz="1500" b="0" baseline="0" dirty="0" smtClean="0">
                          <a:effectLst/>
                          <a:latin typeface="Century Gothic" pitchFamily="34" charset="0"/>
                          <a:ea typeface="Arial Unicode MS"/>
                          <a:cs typeface="Times New Roman"/>
                        </a:rPr>
                        <a:t> and </a:t>
                      </a:r>
                      <a:r>
                        <a:rPr lang="en-US" sz="1500" b="1" baseline="0" dirty="0" smtClean="0">
                          <a:effectLst/>
                          <a:latin typeface="Century Gothic" pitchFamily="34" charset="0"/>
                          <a:ea typeface="Arial Unicode MS"/>
                          <a:cs typeface="Times New Roman"/>
                        </a:rPr>
                        <a:t>Urgent Intervention</a:t>
                      </a:r>
                      <a:r>
                        <a:rPr lang="en-US" sz="1500" b="0" baseline="0" dirty="0" smtClean="0">
                          <a:effectLst/>
                          <a:latin typeface="Century Gothic" pitchFamily="34" charset="0"/>
                          <a:ea typeface="Arial Unicode MS"/>
                          <a:cs typeface="Times New Roman"/>
                        </a:rPr>
                        <a:t> is required.</a:t>
                      </a:r>
                      <a:endParaRPr lang="en-US" sz="1500" b="1" dirty="0" smtClean="0">
                        <a:effectLst/>
                        <a:latin typeface="Century Gothic" pitchFamily="34" charset="0"/>
                        <a:ea typeface="Arial Unicode MS"/>
                        <a:cs typeface="Times New Roman"/>
                      </a:endParaRPr>
                    </a:p>
                  </a:txBody>
                  <a:tcPr marL="74295" marR="74295" marT="10311" marB="0" anchor="ctr">
                    <a:solidFill>
                      <a:srgbClr val="FF0000"/>
                    </a:solidFill>
                  </a:tcPr>
                </a:tc>
              </a:tr>
            </a:tbl>
          </a:graphicData>
        </a:graphic>
      </p:graphicFrame>
      <p:sp>
        <p:nvSpPr>
          <p:cNvPr id="5139" name="Rectangle 3"/>
          <p:cNvSpPr>
            <a:spLocks noChangeArrowheads="1"/>
          </p:cNvSpPr>
          <p:nvPr/>
        </p:nvSpPr>
        <p:spPr bwMode="auto">
          <a:xfrm>
            <a:off x="670561" y="4036074"/>
            <a:ext cx="784358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en-ZA" altLang="en-US" sz="2000" b="1" dirty="0">
                <a:latin typeface="Century Gothic" pitchFamily="34" charset="0"/>
              </a:rPr>
              <a:t>Departmental Performance = </a:t>
            </a:r>
            <a:r>
              <a:rPr lang="en-ZA" altLang="en-US" sz="2000" b="1" u="sng" dirty="0">
                <a:latin typeface="Century Gothic" pitchFamily="34" charset="0"/>
              </a:rPr>
              <a:t>No. of  targets achieved</a:t>
            </a:r>
            <a:r>
              <a:rPr lang="en-ZA" altLang="en-US" sz="2000" b="1" dirty="0">
                <a:latin typeface="Century Gothic" pitchFamily="34" charset="0"/>
              </a:rPr>
              <a:t> x 100       </a:t>
            </a:r>
          </a:p>
          <a:p>
            <a:pPr algn="just" eaLnBrk="1" hangingPunct="1"/>
            <a:r>
              <a:rPr lang="en-ZA" altLang="en-US" sz="2000" b="1" dirty="0">
                <a:latin typeface="Century Gothic" pitchFamily="34" charset="0"/>
              </a:rPr>
              <a:t>		                     	              Total no of targets set</a:t>
            </a:r>
          </a:p>
        </p:txBody>
      </p:sp>
      <p:sp>
        <p:nvSpPr>
          <p:cNvPr id="6" name="Rectangle 3"/>
          <p:cNvSpPr>
            <a:spLocks noChangeArrowheads="1"/>
          </p:cNvSpPr>
          <p:nvPr/>
        </p:nvSpPr>
        <p:spPr bwMode="auto">
          <a:xfrm>
            <a:off x="220134" y="3123636"/>
            <a:ext cx="9410003"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ZA" altLang="en-US" sz="2200" b="1" dirty="0">
                <a:latin typeface="Century Gothic" pitchFamily="34" charset="0"/>
              </a:rPr>
              <a:t>For targets on budget expenditure and invoices paid within 30 days the achievement must be 100%.</a:t>
            </a:r>
          </a:p>
        </p:txBody>
      </p:sp>
      <p:sp>
        <p:nvSpPr>
          <p:cNvPr id="7" name="Footer Placeholder 1"/>
          <p:cNvSpPr>
            <a:spLocks noGrp="1"/>
          </p:cNvSpPr>
          <p:nvPr>
            <p:ph type="ftr" sz="quarter" idx="11"/>
          </p:nvPr>
        </p:nvSpPr>
        <p:spPr>
          <a:xfrm>
            <a:off x="3384550" y="6298389"/>
            <a:ext cx="3136900" cy="395552"/>
          </a:xfrm>
        </p:spPr>
        <p:txBody>
          <a:bodyPr/>
          <a:lstStyle/>
          <a:p>
            <a:endParaRPr lang="en-US" dirty="0"/>
          </a:p>
        </p:txBody>
      </p:sp>
    </p:spTree>
    <p:extLst>
      <p:ext uri="{BB962C8B-B14F-4D97-AF65-F5344CB8AC3E}">
        <p14:creationId xmlns:p14="http://schemas.microsoft.com/office/powerpoint/2010/main" xmlns="" val="237153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2139" y="193164"/>
            <a:ext cx="9575800" cy="582876"/>
          </a:xfrm>
        </p:spPr>
        <p:txBody>
          <a:bodyPr>
            <a:noAutofit/>
          </a:bodyPr>
          <a:lstStyle/>
          <a:p>
            <a:r>
              <a:rPr lang="en-ZA" altLang="en-US" sz="3000" b="1" dirty="0">
                <a:latin typeface="Century Gothic" pitchFamily="34" charset="0"/>
              </a:rPr>
              <a:t>OVERALL PERFORMANCE RATING – PROGRAMME 3</a:t>
            </a:r>
            <a:endParaRPr lang="en-US" altLang="en-US" sz="3000" b="1" dirty="0">
              <a:latin typeface="Century Gothic" pitchFamily="34" charset="0"/>
            </a:endParaRPr>
          </a:p>
        </p:txBody>
      </p:sp>
      <p:sp>
        <p:nvSpPr>
          <p:cNvPr id="21507" name="Content Placeholder 2"/>
          <p:cNvSpPr>
            <a:spLocks noGrp="1"/>
          </p:cNvSpPr>
          <p:nvPr>
            <p:ph idx="1"/>
          </p:nvPr>
        </p:nvSpPr>
        <p:spPr>
          <a:xfrm>
            <a:off x="275168" y="741871"/>
            <a:ext cx="9396942" cy="2879745"/>
          </a:xfrm>
          <a:ln>
            <a:noFill/>
          </a:ln>
        </p:spPr>
        <p:txBody>
          <a:bodyPr>
            <a:normAutofit/>
          </a:bodyPr>
          <a:lstStyle/>
          <a:p>
            <a:pPr marL="0" indent="0" algn="just">
              <a:spcBef>
                <a:spcPts val="0"/>
              </a:spcBef>
              <a:buNone/>
            </a:pPr>
            <a:r>
              <a:rPr lang="en-ZA" altLang="en-US" sz="2600" b="1" u="sng" dirty="0">
                <a:latin typeface="Century Gothic" pitchFamily="34" charset="0"/>
              </a:rPr>
              <a:t>Rural Development</a:t>
            </a:r>
          </a:p>
          <a:p>
            <a:pPr marL="0" indent="0" algn="just">
              <a:lnSpc>
                <a:spcPct val="110000"/>
              </a:lnSpc>
              <a:spcBef>
                <a:spcPts val="0"/>
              </a:spcBef>
              <a:buNone/>
            </a:pPr>
            <a:r>
              <a:rPr lang="en-ZA" altLang="en-US" sz="1950" u="sng" dirty="0" smtClean="0">
                <a:latin typeface="Century Gothic" pitchFamily="34" charset="0"/>
              </a:rPr>
              <a:t>14 </a:t>
            </a:r>
            <a:r>
              <a:rPr lang="en-ZA" altLang="en-US" sz="1950" u="sng" dirty="0">
                <a:latin typeface="Century Gothic" pitchFamily="34" charset="0"/>
              </a:rPr>
              <a:t>targets</a:t>
            </a:r>
            <a:r>
              <a:rPr lang="en-ZA" altLang="en-US" sz="1950" dirty="0">
                <a:latin typeface="Century Gothic" pitchFamily="34" charset="0"/>
              </a:rPr>
              <a:t> were planned for implementation in the period under review:</a:t>
            </a:r>
          </a:p>
          <a:p>
            <a:pPr lvl="1" algn="just">
              <a:spcBef>
                <a:spcPts val="0"/>
              </a:spcBef>
              <a:buFont typeface="Wingdings" charset="2"/>
              <a:buChar char="q"/>
            </a:pPr>
            <a:r>
              <a:rPr lang="en-US" altLang="en-US" sz="1950" dirty="0" smtClean="0">
                <a:latin typeface="Century Gothic" charset="0"/>
              </a:rPr>
              <a:t>10</a:t>
            </a:r>
            <a:r>
              <a:rPr lang="en-ZA" altLang="en-US" sz="1950" dirty="0" smtClean="0">
                <a:latin typeface="Century Gothic" pitchFamily="34" charset="0"/>
              </a:rPr>
              <a:t> </a:t>
            </a:r>
            <a:r>
              <a:rPr lang="en-ZA" altLang="en-US" sz="1950" dirty="0">
                <a:latin typeface="Century Gothic" pitchFamily="34" charset="0"/>
              </a:rPr>
              <a:t>targets were </a:t>
            </a:r>
            <a:r>
              <a:rPr lang="en-ZA" altLang="en-US" sz="1950" u="sng" dirty="0">
                <a:latin typeface="Century Gothic" pitchFamily="34" charset="0"/>
              </a:rPr>
              <a:t>achieved</a:t>
            </a:r>
            <a:r>
              <a:rPr lang="en-ZA" altLang="en-US" sz="1950" dirty="0">
                <a:latin typeface="Century Gothic" pitchFamily="34" charset="0"/>
              </a:rPr>
              <a:t>,</a:t>
            </a:r>
          </a:p>
          <a:p>
            <a:pPr lvl="1" algn="just">
              <a:spcBef>
                <a:spcPts val="0"/>
              </a:spcBef>
              <a:buFont typeface="Wingdings" charset="2"/>
              <a:buChar char="q"/>
            </a:pPr>
            <a:r>
              <a:rPr lang="en-US" altLang="en-US" sz="1950" dirty="0">
                <a:latin typeface="Century Gothic" charset="0"/>
              </a:rPr>
              <a:t>1</a:t>
            </a:r>
            <a:r>
              <a:rPr lang="en-ZA" altLang="en-US" sz="1950" dirty="0" smtClean="0">
                <a:latin typeface="Century Gothic" pitchFamily="34" charset="0"/>
              </a:rPr>
              <a:t> target was </a:t>
            </a:r>
            <a:r>
              <a:rPr lang="en-ZA" altLang="en-US" sz="1950" u="sng" dirty="0">
                <a:latin typeface="Century Gothic" pitchFamily="34" charset="0"/>
              </a:rPr>
              <a:t>partially-achieved</a:t>
            </a:r>
            <a:r>
              <a:rPr lang="en-ZA" altLang="en-US" sz="1950" dirty="0">
                <a:latin typeface="Century Gothic" pitchFamily="34" charset="0"/>
              </a:rPr>
              <a:t>, and</a:t>
            </a:r>
          </a:p>
          <a:p>
            <a:pPr lvl="1" algn="just">
              <a:spcBef>
                <a:spcPts val="0"/>
              </a:spcBef>
              <a:buFont typeface="Wingdings" charset="2"/>
              <a:buChar char="q"/>
            </a:pPr>
            <a:r>
              <a:rPr lang="en-ZA" altLang="en-US" sz="1950" dirty="0">
                <a:latin typeface="Century Gothic" pitchFamily="34" charset="0"/>
              </a:rPr>
              <a:t>3</a:t>
            </a:r>
            <a:r>
              <a:rPr lang="en-ZA" altLang="en-US" sz="1950" dirty="0" smtClean="0">
                <a:latin typeface="Century Gothic" pitchFamily="34" charset="0"/>
              </a:rPr>
              <a:t> </a:t>
            </a:r>
            <a:r>
              <a:rPr lang="en-ZA" altLang="en-US" sz="1950" dirty="0">
                <a:latin typeface="Century Gothic" pitchFamily="34" charset="0"/>
              </a:rPr>
              <a:t>targets were </a:t>
            </a:r>
            <a:r>
              <a:rPr lang="en-ZA" altLang="en-US" sz="1950" u="sng" dirty="0">
                <a:latin typeface="Century Gothic" pitchFamily="34" charset="0"/>
              </a:rPr>
              <a:t>not achieved</a:t>
            </a:r>
            <a:r>
              <a:rPr lang="en-ZA" altLang="en-US" sz="1950" dirty="0">
                <a:latin typeface="Century Gothic" pitchFamily="34" charset="0"/>
              </a:rPr>
              <a:t>.</a:t>
            </a:r>
          </a:p>
          <a:p>
            <a:pPr marL="0" indent="0" algn="just">
              <a:buNone/>
            </a:pPr>
            <a:endParaRPr lang="en-ZA" altLang="en-US" sz="1950" dirty="0">
              <a:latin typeface="Century Gothic" pitchFamily="34" charset="0"/>
            </a:endParaRPr>
          </a:p>
          <a:p>
            <a:pPr marL="0" indent="0" algn="just">
              <a:buNone/>
            </a:pPr>
            <a:endParaRPr lang="en-ZA" altLang="en-US" sz="1950" dirty="0">
              <a:latin typeface="Century Gothic" pitchFamily="34" charset="0"/>
            </a:endParaRPr>
          </a:p>
          <a:p>
            <a:pPr marL="0" indent="0" algn="just">
              <a:spcBef>
                <a:spcPts val="1326"/>
              </a:spcBef>
              <a:buNone/>
            </a:pPr>
            <a:endParaRPr lang="en-ZA" altLang="en-US" sz="1733" dirty="0">
              <a:latin typeface="Century Gothic"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005460018"/>
              </p:ext>
            </p:extLst>
          </p:nvPr>
        </p:nvGraphicFramePr>
        <p:xfrm>
          <a:off x="598353" y="2479319"/>
          <a:ext cx="6221923" cy="936741"/>
        </p:xfrm>
        <a:graphic>
          <a:graphicData uri="http://schemas.openxmlformats.org/drawingml/2006/table">
            <a:tbl>
              <a:tblPr firstRow="1" bandRow="1">
                <a:tableStyleId>{5C22544A-7EE6-4342-B048-85BDC9FD1C3A}</a:tableStyleId>
              </a:tblPr>
              <a:tblGrid>
                <a:gridCol w="2736015"/>
                <a:gridCol w="1015679"/>
                <a:gridCol w="1416934"/>
                <a:gridCol w="1053295"/>
              </a:tblGrid>
              <a:tr h="469439">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Planned Targets</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Partially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Not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763">
                <a:tc>
                  <a:txBody>
                    <a:bodyPr/>
                    <a:lstStyle/>
                    <a:p>
                      <a:pPr algn="just">
                        <a:lnSpc>
                          <a:spcPts val="1285"/>
                        </a:lnSpc>
                        <a:spcAft>
                          <a:spcPts val="1000"/>
                        </a:spcAft>
                      </a:pPr>
                      <a:r>
                        <a:rPr lang="en-ZA" sz="1300" b="1" kern="1200" dirty="0" smtClean="0">
                          <a:solidFill>
                            <a:srgbClr val="000000"/>
                          </a:solidFill>
                          <a:effectLst/>
                          <a:latin typeface="Century Gothic" pitchFamily="34" charset="0"/>
                          <a:ea typeface="Times New Roman"/>
                          <a:cs typeface="Arial"/>
                        </a:rPr>
                        <a:t>Q4 APP targets = 14 of 14</a:t>
                      </a:r>
                      <a:endParaRPr lang="en-ZA" sz="1300" dirty="0">
                        <a:effectLst/>
                        <a:latin typeface="Century Gothic" pitchFamily="34" charset="0"/>
                        <a:ea typeface="Times New Roman"/>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smtClean="0">
                          <a:latin typeface="Century Gothic" charset="0"/>
                          <a:ea typeface="Century Gothic" charset="0"/>
                          <a:cs typeface="Century Gothic" charset="0"/>
                        </a:rPr>
                        <a:t>10</a:t>
                      </a:r>
                      <a:endParaRPr lang="en-US" sz="1300" dirty="0">
                        <a:latin typeface="Century Gothic" charset="0"/>
                        <a:ea typeface="Century Gothic" charset="0"/>
                        <a:cs typeface="Century Gothic"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300" dirty="0" smtClean="0">
                          <a:latin typeface="Century Gothic" charset="0"/>
                          <a:ea typeface="Century Gothic" charset="0"/>
                          <a:cs typeface="Century Gothic" charset="0"/>
                        </a:rPr>
                        <a:t>1</a:t>
                      </a:r>
                      <a:endParaRPr lang="en-US" sz="1300" dirty="0">
                        <a:latin typeface="Century Gothic" charset="0"/>
                        <a:ea typeface="Century Gothic" charset="0"/>
                        <a:cs typeface="Century Gothic"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300" dirty="0" smtClean="0">
                          <a:latin typeface="Century Gothic" charset="0"/>
                          <a:ea typeface="Century Gothic" charset="0"/>
                          <a:cs typeface="Century Gothic" charset="0"/>
                        </a:rPr>
                        <a:t>3</a:t>
                      </a:r>
                      <a:endParaRPr lang="en-US" sz="1300" dirty="0">
                        <a:latin typeface="Century Gothic" charset="0"/>
                        <a:ea typeface="Century Gothic" charset="0"/>
                        <a:cs typeface="Century Gothic"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1539">
                <a:tc>
                  <a:txBody>
                    <a:bodyPr/>
                    <a:lstStyle/>
                    <a:p>
                      <a:pPr marL="0" marR="0" indent="0" algn="just" defTabSz="914400" rtl="0" eaLnBrk="1" fontAlgn="auto" latinLnBrk="0" hangingPunct="1">
                        <a:lnSpc>
                          <a:spcPts val="1285"/>
                        </a:lnSpc>
                        <a:spcBef>
                          <a:spcPts val="0"/>
                        </a:spcBef>
                        <a:spcAft>
                          <a:spcPts val="1000"/>
                        </a:spcAft>
                        <a:buClrTx/>
                        <a:buSzTx/>
                        <a:buFontTx/>
                        <a:buNone/>
                        <a:tabLst/>
                        <a:defRPr/>
                      </a:pPr>
                      <a:r>
                        <a:rPr lang="en-ZA" sz="1300" b="1" dirty="0" smtClean="0">
                          <a:effectLst/>
                          <a:latin typeface="Century Gothic" pitchFamily="34" charset="0"/>
                          <a:ea typeface="Times New Roman"/>
                        </a:rPr>
                        <a:t>APR</a:t>
                      </a:r>
                      <a:r>
                        <a:rPr lang="en-ZA" sz="1300" b="1" baseline="0" dirty="0" smtClean="0">
                          <a:effectLst/>
                          <a:latin typeface="Century Gothic" pitchFamily="34" charset="0"/>
                          <a:ea typeface="Times New Roman"/>
                        </a:rPr>
                        <a:t> </a:t>
                      </a:r>
                      <a:r>
                        <a:rPr lang="en-ZA" sz="1300" b="1" dirty="0" smtClean="0">
                          <a:effectLst/>
                          <a:latin typeface="Century Gothic" pitchFamily="34" charset="0"/>
                          <a:ea typeface="Times New Roman"/>
                        </a:rPr>
                        <a:t>APP targets = 14</a:t>
                      </a: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smtClean="0">
                          <a:latin typeface="Century Gothic" charset="0"/>
                          <a:ea typeface="Century Gothic" charset="0"/>
                          <a:cs typeface="Century Gothic" charset="0"/>
                        </a:rPr>
                        <a:t>12</a:t>
                      </a:r>
                      <a:endParaRPr lang="en-US" sz="1300" dirty="0">
                        <a:latin typeface="Century Gothic" charset="0"/>
                        <a:ea typeface="Century Gothic" charset="0"/>
                        <a:cs typeface="Century Gothic"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300" b="0" dirty="0" smtClean="0">
                          <a:latin typeface="Century Gothic" charset="0"/>
                          <a:ea typeface="Century Gothic" charset="0"/>
                          <a:cs typeface="Century Gothic" charset="0"/>
                        </a:rPr>
                        <a:t>1</a:t>
                      </a:r>
                      <a:endParaRPr lang="en-US" sz="1300" b="0" dirty="0">
                        <a:latin typeface="Century Gothic" charset="0"/>
                        <a:ea typeface="Century Gothic" charset="0"/>
                        <a:cs typeface="Century Gothic"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300" dirty="0" smtClean="0">
                          <a:latin typeface="Century Gothic" charset="0"/>
                          <a:ea typeface="Century Gothic" charset="0"/>
                          <a:cs typeface="Century Gothic" charset="0"/>
                        </a:rPr>
                        <a:t>1</a:t>
                      </a:r>
                      <a:endParaRPr lang="en-US" sz="1300" dirty="0">
                        <a:latin typeface="Century Gothic" charset="0"/>
                        <a:ea typeface="Century Gothic" charset="0"/>
                        <a:cs typeface="Century Gothic"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6" name="Footer Placeholder 1"/>
          <p:cNvSpPr>
            <a:spLocks noGrp="1"/>
          </p:cNvSpPr>
          <p:nvPr>
            <p:ph type="ftr" sz="quarter" idx="11"/>
          </p:nvPr>
        </p:nvSpPr>
        <p:spPr>
          <a:xfrm>
            <a:off x="3384550" y="6315641"/>
            <a:ext cx="3136900" cy="395552"/>
          </a:xfrm>
        </p:spPr>
        <p:txBody>
          <a:bodyPr/>
          <a:lstStyle/>
          <a:p>
            <a:endParaRPr lang="en-US" dirty="0"/>
          </a:p>
        </p:txBody>
      </p:sp>
      <p:sp>
        <p:nvSpPr>
          <p:cNvPr id="7" name="Content Placeholder 2"/>
          <p:cNvSpPr txBox="1">
            <a:spLocks/>
          </p:cNvSpPr>
          <p:nvPr/>
        </p:nvSpPr>
        <p:spPr>
          <a:xfrm>
            <a:off x="381965" y="3536830"/>
            <a:ext cx="8623139" cy="1932317"/>
          </a:xfrm>
          <a:prstGeom prst="rect">
            <a:avLst/>
          </a:prstGeom>
        </p:spPr>
        <p:txBody>
          <a:bodyPr vert="horz" lIns="99060" tIns="49530" rIns="99060" bIns="4953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0"/>
              </a:spcBef>
              <a:buNone/>
            </a:pPr>
            <a:r>
              <a:rPr lang="en-ZA" altLang="en-US" sz="2383" dirty="0">
                <a:latin typeface="Century Gothic" pitchFamily="34" charset="0"/>
              </a:rPr>
              <a:t>The </a:t>
            </a:r>
            <a:r>
              <a:rPr lang="en-ZA" altLang="en-US" sz="2383" b="1" u="sng" dirty="0">
                <a:latin typeface="Century Gothic" pitchFamily="34" charset="0"/>
              </a:rPr>
              <a:t>Rural Development programme</a:t>
            </a:r>
            <a:r>
              <a:rPr lang="en-ZA" altLang="en-US" sz="2383" dirty="0">
                <a:latin typeface="Century Gothic" pitchFamily="34" charset="0"/>
              </a:rPr>
              <a:t> </a:t>
            </a:r>
            <a:r>
              <a:rPr lang="en-ZA" altLang="en-US" sz="2383" dirty="0" smtClean="0">
                <a:latin typeface="Century Gothic" pitchFamily="34" charset="0"/>
              </a:rPr>
              <a:t>performed as follows:</a:t>
            </a:r>
          </a:p>
          <a:p>
            <a:pPr algn="just">
              <a:lnSpc>
                <a:spcPct val="110000"/>
              </a:lnSpc>
              <a:spcBef>
                <a:spcPts val="0"/>
              </a:spcBef>
              <a:buFont typeface="Wingdings" charset="2"/>
              <a:buChar char="q"/>
            </a:pPr>
            <a:r>
              <a:rPr lang="en-ZA" altLang="en-US" sz="2100" dirty="0" smtClean="0">
                <a:latin typeface="Century Gothic" pitchFamily="34" charset="0"/>
              </a:rPr>
              <a:t>achieved </a:t>
            </a:r>
            <a:r>
              <a:rPr lang="en-ZA" altLang="en-US" sz="2100" b="1" u="sng" dirty="0" smtClean="0">
                <a:solidFill>
                  <a:srgbClr val="FFC000"/>
                </a:solidFill>
                <a:latin typeface="Century Gothic" pitchFamily="34" charset="0"/>
              </a:rPr>
              <a:t>71%</a:t>
            </a:r>
            <a:r>
              <a:rPr lang="en-ZA" altLang="en-US" sz="2100" dirty="0" smtClean="0">
                <a:latin typeface="Century Gothic" pitchFamily="34" charset="0"/>
              </a:rPr>
              <a:t> of its Q4 targets, and</a:t>
            </a:r>
          </a:p>
          <a:p>
            <a:pPr algn="just">
              <a:lnSpc>
                <a:spcPct val="110000"/>
              </a:lnSpc>
              <a:spcBef>
                <a:spcPts val="0"/>
              </a:spcBef>
              <a:buFont typeface="Wingdings" charset="2"/>
              <a:buChar char="q"/>
            </a:pPr>
            <a:r>
              <a:rPr lang="en-ZA" altLang="en-US" sz="2100" dirty="0" smtClean="0">
                <a:latin typeface="Century Gothic" pitchFamily="34" charset="0"/>
              </a:rPr>
              <a:t>Achieved </a:t>
            </a:r>
            <a:r>
              <a:rPr lang="en-ZA" altLang="en-US" sz="2100" b="1" u="sng" dirty="0" smtClean="0">
                <a:solidFill>
                  <a:srgbClr val="FFC000"/>
                </a:solidFill>
                <a:latin typeface="Century Gothic" pitchFamily="34" charset="0"/>
              </a:rPr>
              <a:t>86%</a:t>
            </a:r>
            <a:r>
              <a:rPr lang="en-ZA" altLang="en-US" sz="2100" b="1" dirty="0" smtClean="0">
                <a:latin typeface="Century Gothic" pitchFamily="34" charset="0"/>
              </a:rPr>
              <a:t> </a:t>
            </a:r>
            <a:r>
              <a:rPr lang="en-ZA" altLang="en-US" sz="2100" dirty="0" smtClean="0">
                <a:latin typeface="Century Gothic" pitchFamily="34" charset="0"/>
              </a:rPr>
              <a:t>of its APR targets.</a:t>
            </a:r>
            <a:endParaRPr lang="en-ZA" altLang="en-US" sz="2100" b="1" dirty="0">
              <a:latin typeface="Century Gothic" pitchFamily="34" charset="0"/>
            </a:endParaRPr>
          </a:p>
          <a:p>
            <a:pPr marL="0" indent="0" algn="just">
              <a:lnSpc>
                <a:spcPct val="110000"/>
              </a:lnSpc>
              <a:spcBef>
                <a:spcPts val="650"/>
              </a:spcBef>
              <a:buNone/>
            </a:pPr>
            <a:r>
              <a:rPr lang="en-ZA" altLang="en-US" sz="2400" dirty="0">
                <a:latin typeface="Century Gothic" pitchFamily="34" charset="0"/>
              </a:rPr>
              <a:t>The Programme </a:t>
            </a:r>
            <a:r>
              <a:rPr lang="en-ZA" altLang="en-US" sz="2400" b="1" u="sng" dirty="0" smtClean="0">
                <a:latin typeface="Century Gothic" pitchFamily="34" charset="0"/>
              </a:rPr>
              <a:t>missed</a:t>
            </a:r>
            <a:r>
              <a:rPr lang="en-ZA" altLang="en-US" sz="2400" dirty="0" smtClean="0">
                <a:latin typeface="Century Gothic" pitchFamily="34" charset="0"/>
              </a:rPr>
              <a:t> the following </a:t>
            </a:r>
            <a:r>
              <a:rPr lang="en-ZA" altLang="en-US" sz="2400" b="1" u="sng" dirty="0" smtClean="0">
                <a:latin typeface="Century Gothic" pitchFamily="34" charset="0"/>
              </a:rPr>
              <a:t>annual targets</a:t>
            </a:r>
            <a:r>
              <a:rPr lang="en-ZA" altLang="en-US" sz="2400" dirty="0" smtClean="0">
                <a:latin typeface="Century Gothic" pitchFamily="34" charset="0"/>
              </a:rPr>
              <a:t>:</a:t>
            </a:r>
            <a:endParaRPr lang="en-ZA" altLang="en-US" sz="2400" dirty="0">
              <a:latin typeface="Century Gothic" pitchFamily="34" charset="0"/>
            </a:endParaRPr>
          </a:p>
          <a:p>
            <a:pPr marL="457200" indent="-457200" algn="just">
              <a:lnSpc>
                <a:spcPct val="110000"/>
              </a:lnSpc>
              <a:spcBef>
                <a:spcPts val="0"/>
              </a:spcBef>
              <a:buFont typeface="+mj-lt"/>
              <a:buAutoNum type="arabicPeriod"/>
            </a:pPr>
            <a:r>
              <a:rPr lang="en-ZA" altLang="en-US" sz="2300" dirty="0">
                <a:latin typeface="Century Gothic" pitchFamily="34" charset="0"/>
              </a:rPr>
              <a:t>Rural information desks established – </a:t>
            </a:r>
            <a:r>
              <a:rPr lang="en-ZA" altLang="en-US" sz="2300" dirty="0" smtClean="0">
                <a:latin typeface="Century Gothic" pitchFamily="34" charset="0"/>
              </a:rPr>
              <a:t>Not-achieved,</a:t>
            </a:r>
          </a:p>
          <a:p>
            <a:pPr marL="457200" indent="-457200" algn="just">
              <a:lnSpc>
                <a:spcPct val="110000"/>
              </a:lnSpc>
              <a:spcBef>
                <a:spcPts val="0"/>
              </a:spcBef>
              <a:buFont typeface="+mj-lt"/>
              <a:buAutoNum type="arabicPeriod"/>
            </a:pPr>
            <a:r>
              <a:rPr lang="en-ZA" altLang="en-US" sz="2300" dirty="0" smtClean="0">
                <a:latin typeface="Century Gothic" pitchFamily="34" charset="0"/>
              </a:rPr>
              <a:t>Jobs </a:t>
            </a:r>
            <a:r>
              <a:rPr lang="en-ZA" altLang="en-US" sz="2300" dirty="0">
                <a:latin typeface="Century Gothic" pitchFamily="34" charset="0"/>
              </a:rPr>
              <a:t>created – </a:t>
            </a:r>
            <a:r>
              <a:rPr lang="en-ZA" altLang="en-US" sz="2300" dirty="0" smtClean="0">
                <a:latin typeface="Century Gothic" pitchFamily="34" charset="0"/>
              </a:rPr>
              <a:t>Partially-achieved.</a:t>
            </a:r>
            <a:endParaRPr lang="en-ZA" altLang="en-US" sz="2300" dirty="0">
              <a:latin typeface="Century Gothic" pitchFamily="34" charset="0"/>
            </a:endParaRPr>
          </a:p>
        </p:txBody>
      </p:sp>
    </p:spTree>
    <p:extLst>
      <p:ext uri="{BB962C8B-B14F-4D97-AF65-F5344CB8AC3E}">
        <p14:creationId xmlns:p14="http://schemas.microsoft.com/office/powerpoint/2010/main" xmlns="" val="692740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51342" y="366290"/>
            <a:ext cx="9644592" cy="2910149"/>
          </a:xfrm>
        </p:spPr>
        <p:txBody>
          <a:bodyPr>
            <a:noAutofit/>
          </a:bodyPr>
          <a:lstStyle/>
          <a:p>
            <a:pPr marL="0" indent="0" algn="ctr">
              <a:spcBef>
                <a:spcPts val="0"/>
              </a:spcBef>
              <a:buNone/>
            </a:pPr>
            <a:r>
              <a:rPr lang="en-US" sz="5200" b="1" dirty="0">
                <a:latin typeface="Century Gothic" panose="020B0502020202020204" pitchFamily="34" charset="0"/>
              </a:rPr>
              <a:t>PROGRAMME PERFORMANCE DESCRIPTION</a:t>
            </a:r>
          </a:p>
          <a:p>
            <a:pPr marL="0" indent="0" algn="ctr">
              <a:spcBef>
                <a:spcPts val="5200"/>
              </a:spcBef>
              <a:buNone/>
            </a:pPr>
            <a:r>
              <a:rPr lang="en-US" sz="3900" b="1" dirty="0">
                <a:latin typeface="Century Gothic" panose="020B0502020202020204" pitchFamily="34" charset="0"/>
              </a:rPr>
              <a:t>PROGRAMME 4: RESTITUTION</a:t>
            </a:r>
          </a:p>
        </p:txBody>
      </p:sp>
      <p:sp>
        <p:nvSpPr>
          <p:cNvPr id="3" name="Content Placeholder 2"/>
          <p:cNvSpPr txBox="1">
            <a:spLocks/>
          </p:cNvSpPr>
          <p:nvPr/>
        </p:nvSpPr>
        <p:spPr>
          <a:xfrm>
            <a:off x="140892" y="3927435"/>
            <a:ext cx="9644592" cy="1617563"/>
          </a:xfrm>
          <a:prstGeom prst="rect">
            <a:avLst/>
          </a:prstGeom>
        </p:spPr>
        <p:txBody>
          <a:bodyPr vert="horz" lIns="99060" tIns="49530" rIns="99060" bIns="4953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3033" b="1" dirty="0">
                <a:latin typeface="Century Gothic" panose="020B0502020202020204" pitchFamily="34" charset="0"/>
              </a:rPr>
              <a:t>PROGRAMME PURPOSE</a:t>
            </a:r>
          </a:p>
          <a:p>
            <a:pPr marL="0" indent="0" algn="ctr">
              <a:spcBef>
                <a:spcPts val="1300"/>
              </a:spcBef>
              <a:buNone/>
            </a:pPr>
            <a:r>
              <a:rPr lang="en-US" sz="2600" b="1" dirty="0">
                <a:latin typeface="Century Gothic" panose="020B0502020202020204" pitchFamily="34" charset="0"/>
              </a:rPr>
              <a:t>Settle and finalize land restitution claims under the Restitution of Land Rights Act (Act 22 of 1994)</a:t>
            </a:r>
          </a:p>
        </p:txBody>
      </p:sp>
      <p:sp>
        <p:nvSpPr>
          <p:cNvPr id="4" name="Footer Placeholder 1"/>
          <p:cNvSpPr>
            <a:spLocks noGrp="1"/>
          </p:cNvSpPr>
          <p:nvPr>
            <p:ph type="ftr" sz="quarter" idx="11"/>
          </p:nvPr>
        </p:nvSpPr>
        <p:spPr>
          <a:xfrm>
            <a:off x="3393176" y="6307015"/>
            <a:ext cx="3136900" cy="395552"/>
          </a:xfrm>
        </p:spPr>
        <p:txBody>
          <a:bodyPr/>
          <a:lstStyle/>
          <a:p>
            <a:endParaRPr lang="en-US" dirty="0"/>
          </a:p>
        </p:txBody>
      </p:sp>
    </p:spTree>
    <p:extLst>
      <p:ext uri="{BB962C8B-B14F-4D97-AF65-F5344CB8AC3E}">
        <p14:creationId xmlns:p14="http://schemas.microsoft.com/office/powerpoint/2010/main" xmlns="" val="1003130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679" y="93353"/>
            <a:ext cx="7609609" cy="492443"/>
          </a:xfrm>
          <a:prstGeom prst="rect">
            <a:avLst/>
          </a:prstGeom>
          <a:noFill/>
        </p:spPr>
        <p:txBody>
          <a:bodyPr wrap="square" rtlCol="0">
            <a:spAutoFit/>
          </a:bodyPr>
          <a:lstStyle/>
          <a:p>
            <a:r>
              <a:rPr lang="en-ZA" sz="2600" b="1" dirty="0">
                <a:latin typeface="Century Gothic" panose="020B0502020202020204" pitchFamily="34" charset="0"/>
              </a:rPr>
              <a:t>PROGRAMME 4: RESTITUTION</a:t>
            </a:r>
          </a:p>
        </p:txBody>
      </p:sp>
      <p:graphicFrame>
        <p:nvGraphicFramePr>
          <p:cNvPr id="8" name="Table 7"/>
          <p:cNvGraphicFramePr>
            <a:graphicFrameLocks noGrp="1"/>
          </p:cNvGraphicFramePr>
          <p:nvPr>
            <p:extLst>
              <p:ext uri="{D42A27DB-BD31-4B8C-83A1-F6EECF244321}">
                <p14:modId xmlns:p14="http://schemas.microsoft.com/office/powerpoint/2010/main" xmlns="" val="1654488844"/>
              </p:ext>
            </p:extLst>
          </p:nvPr>
        </p:nvGraphicFramePr>
        <p:xfrm>
          <a:off x="61576" y="554860"/>
          <a:ext cx="9784041" cy="5085239"/>
        </p:xfrm>
        <a:graphic>
          <a:graphicData uri="http://schemas.openxmlformats.org/drawingml/2006/table">
            <a:tbl>
              <a:tblPr>
                <a:tableStyleId>{5C22544A-7EE6-4342-B048-85BDC9FD1C3A}</a:tableStyleId>
              </a:tblPr>
              <a:tblGrid>
                <a:gridCol w="863892"/>
                <a:gridCol w="464777"/>
                <a:gridCol w="593884"/>
                <a:gridCol w="539996"/>
                <a:gridCol w="485775"/>
                <a:gridCol w="695325"/>
                <a:gridCol w="419100"/>
                <a:gridCol w="514350"/>
                <a:gridCol w="428625"/>
                <a:gridCol w="514350"/>
                <a:gridCol w="619125"/>
                <a:gridCol w="1520825"/>
                <a:gridCol w="774700"/>
                <a:gridCol w="751759"/>
                <a:gridCol w="597558"/>
              </a:tblGrid>
              <a:tr h="28387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 </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 Result </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 </a:t>
                      </a:r>
                      <a:r>
                        <a:rPr lang="en-ZA" sz="900" b="1" kern="1200" dirty="0">
                          <a:solidFill>
                            <a:schemeClr val="dk1"/>
                          </a:solidFill>
                          <a:effectLst/>
                          <a:latin typeface="Century Gothic" pitchFamily="34" charset="0"/>
                          <a:ea typeface="Calibri"/>
                          <a:cs typeface="Calibri"/>
                        </a:rPr>
                        <a:t>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 </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 </a:t>
                      </a:r>
                      <a:r>
                        <a:rPr lang="en-ZA" sz="900" b="1" kern="1200" dirty="0">
                          <a:solidFill>
                            <a:schemeClr val="dk1"/>
                          </a:solidFill>
                          <a:effectLst/>
                          <a:latin typeface="Century Gothic" pitchFamily="34" charset="0"/>
                          <a:ea typeface="Calibri"/>
                          <a:cs typeface="Calibri"/>
                        </a:rPr>
                        <a:t>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 Result </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 </a:t>
                      </a:r>
                      <a:r>
                        <a:rPr lang="en-ZA" sz="900" b="1" kern="1200" dirty="0">
                          <a:solidFill>
                            <a:schemeClr val="dk1"/>
                          </a:solidFill>
                          <a:effectLst/>
                          <a:latin typeface="Century Gothic" pitchFamily="34" charset="0"/>
                          <a:ea typeface="Calibri"/>
                          <a:cs typeface="Calibri"/>
                        </a:rPr>
                        <a:t>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r>
                        <a:rPr lang="en-ZA" sz="900" b="1" kern="1200" baseline="0" dirty="0" smtClean="0">
                          <a:solidFill>
                            <a:schemeClr val="dk1"/>
                          </a:solidFill>
                          <a:effectLst/>
                          <a:latin typeface="Century Gothic" pitchFamily="34" charset="0"/>
                          <a:ea typeface="Calibri"/>
                          <a:cs typeface="Calibri"/>
                        </a:rPr>
                        <a:t> </a:t>
                      </a:r>
                      <a:r>
                        <a:rPr lang="en-ZA" sz="900" b="1" kern="1200" dirty="0" smtClean="0">
                          <a:solidFill>
                            <a:schemeClr val="dk1"/>
                          </a:solidFill>
                          <a:effectLst/>
                          <a:latin typeface="Century Gothic" pitchFamily="34" charset="0"/>
                          <a:ea typeface="Calibri"/>
                          <a:cs typeface="Calibri"/>
                        </a:rPr>
                        <a:t>Result </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Variance</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Variance Explanation</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Annual</a:t>
                      </a:r>
                      <a:r>
                        <a:rPr lang="en-ZA" sz="900" b="1" kern="1200" baseline="0" dirty="0" smtClean="0">
                          <a:solidFill>
                            <a:schemeClr val="dk1"/>
                          </a:solidFill>
                          <a:effectLst/>
                          <a:latin typeface="Century Gothic" pitchFamily="34" charset="0"/>
                          <a:ea typeface="Calibri"/>
                          <a:cs typeface="Calibri"/>
                        </a:rPr>
                        <a:t>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APR</a:t>
                      </a:r>
                    </a:p>
                  </a:txBody>
                  <a:tcPr marL="10319" marR="10319" marT="10319" marB="0">
                    <a:solidFill>
                      <a:srgbClr val="E4EEFB"/>
                    </a:solidFill>
                  </a:tcPr>
                </a:tc>
              </a:tr>
              <a:tr h="331065">
                <a:tc>
                  <a:txBody>
                    <a:bodyPr/>
                    <a:lstStyle/>
                    <a:p>
                      <a:r>
                        <a:rPr lang="en-ZA" sz="800" b="0" kern="1200" dirty="0" smtClean="0">
                          <a:solidFill>
                            <a:schemeClr val="dk1"/>
                          </a:solidFill>
                          <a:effectLst/>
                          <a:latin typeface="Century Gothic" pitchFamily="34" charset="0"/>
                          <a:ea typeface="Calibri"/>
                          <a:cs typeface="Calibri"/>
                        </a:rPr>
                        <a:t>Number of land claims settled</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dk1"/>
                          </a:solidFill>
                          <a:effectLst/>
                          <a:latin typeface="Century Gothic" pitchFamily="34" charset="0"/>
                          <a:ea typeface="Calibri"/>
                          <a:cs typeface="Calibri"/>
                        </a:rPr>
                        <a:t>463</a:t>
                      </a:r>
                      <a:endParaRPr lang="en-ZA" sz="800" b="0" kern="1200" baseline="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dk1"/>
                          </a:solidFill>
                          <a:effectLst/>
                          <a:latin typeface="Century Gothic" pitchFamily="34" charset="0"/>
                          <a:ea typeface="Calibri"/>
                          <a:cs typeface="Calibri"/>
                        </a:rPr>
                        <a:t> 92</a:t>
                      </a:r>
                      <a:endParaRPr lang="en-ZA" sz="800" b="0" kern="1200" baseline="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algn="ctr" fontAlgn="b"/>
                      <a:r>
                        <a:rPr lang="en-ZA" sz="800" b="1" u="none" strike="noStrike" dirty="0">
                          <a:effectLst/>
                          <a:latin typeface="Century Gothic" panose="020B0502020202020204" pitchFamily="34" charset="0"/>
                        </a:rPr>
                        <a:t> </a:t>
                      </a:r>
                      <a:r>
                        <a:rPr lang="en-ZA" sz="800" b="1" u="none" strike="noStrike" dirty="0" smtClean="0">
                          <a:effectLst/>
                          <a:latin typeface="Century Gothic" panose="020B0502020202020204" pitchFamily="34" charset="0"/>
                        </a:rPr>
                        <a:t>38</a:t>
                      </a:r>
                      <a:endParaRPr lang="en-ZA" sz="8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ctr" fontAlgn="b"/>
                      <a:r>
                        <a:rPr lang="en-ZA" sz="800" b="0" i="0" u="none" strike="noStrike" dirty="0" smtClean="0">
                          <a:solidFill>
                            <a:srgbClr val="000000"/>
                          </a:solidFill>
                          <a:effectLst/>
                          <a:latin typeface="Century Gothic" panose="020B0502020202020204" pitchFamily="34" charset="0"/>
                        </a:rPr>
                        <a:t>139</a:t>
                      </a:r>
                      <a:endParaRPr lang="en-ZA" sz="8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800" b="1" dirty="0" smtClean="0">
                          <a:latin typeface="Century Gothic" charset="0"/>
                          <a:ea typeface="Century Gothic" charset="0"/>
                          <a:cs typeface="Century Gothic" charset="0"/>
                        </a:rPr>
                        <a:t>146</a:t>
                      </a:r>
                      <a:endParaRPr lang="en-US" sz="800" b="1" dirty="0">
                        <a:latin typeface="Century Gothic" charset="0"/>
                        <a:ea typeface="Century Gothic" charset="0"/>
                        <a:cs typeface="Century Gothic" charset="0"/>
                      </a:endParaRPr>
                    </a:p>
                  </a:txBody>
                  <a:tcPr marL="48849" marR="48849" marT="13764" marB="0">
                    <a:solidFill>
                      <a:srgbClr val="00C45A"/>
                    </a:solidFill>
                  </a:tcPr>
                </a:tc>
                <a:tc>
                  <a:txBody>
                    <a:bodyPr/>
                    <a:lstStyle/>
                    <a:p>
                      <a:pPr algn="ctr"/>
                      <a:r>
                        <a:rPr lang="en-US" sz="800" dirty="0" smtClean="0">
                          <a:latin typeface="Century Gothic" charset="0"/>
                          <a:ea typeface="Century Gothic" charset="0"/>
                          <a:cs typeface="Century Gothic" charset="0"/>
                        </a:rPr>
                        <a:t>185</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latin typeface="Century Gothic" charset="0"/>
                          <a:ea typeface="Century Gothic" charset="0"/>
                          <a:cs typeface="Century Gothic" charset="0"/>
                        </a:rPr>
                        <a:t>267</a:t>
                      </a:r>
                      <a:endParaRPr lang="en-US" sz="8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800" dirty="0" smtClean="0">
                          <a:latin typeface="Century Gothic" charset="0"/>
                          <a:ea typeface="Century Gothic" charset="0"/>
                          <a:cs typeface="Century Gothic" charset="0"/>
                        </a:rPr>
                        <a:t>47</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solidFill>
                            <a:schemeClr val="tx1"/>
                          </a:solidFill>
                          <a:latin typeface="Century Gothic" charset="0"/>
                          <a:ea typeface="Century Gothic" charset="0"/>
                          <a:cs typeface="Century Gothic" charset="0"/>
                        </a:rPr>
                        <a:t>166</a:t>
                      </a:r>
                      <a:endParaRPr lang="en-US" sz="8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r>
                        <a:rPr lang="en-US" sz="800" dirty="0" smtClean="0">
                          <a:latin typeface="Century Gothic" charset="0"/>
                          <a:ea typeface="Century Gothic" charset="0"/>
                          <a:cs typeface="Century Gothic" charset="0"/>
                        </a:rPr>
                        <a:t>119</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r>
                        <a:rPr lang="en-US" sz="900" dirty="0" smtClean="0">
                          <a:latin typeface="Century Gothic" charset="0"/>
                          <a:ea typeface="Century Gothic" charset="0"/>
                          <a:cs typeface="Century Gothic" charset="0"/>
                        </a:rPr>
                        <a:t>The over-achievement is due to the following:</a:t>
                      </a:r>
                    </a:p>
                    <a:p>
                      <a:r>
                        <a:rPr lang="en-US" sz="900" dirty="0" smtClean="0">
                          <a:latin typeface="Century Gothic" charset="0"/>
                          <a:ea typeface="Century Gothic" charset="0"/>
                          <a:cs typeface="Century Gothic" charset="0"/>
                        </a:rPr>
                        <a:t> In Limpopo, the </a:t>
                      </a:r>
                      <a:r>
                        <a:rPr lang="en-US" sz="900" dirty="0" err="1" smtClean="0">
                          <a:latin typeface="Century Gothic" charset="0"/>
                          <a:ea typeface="Century Gothic" charset="0"/>
                          <a:cs typeface="Century Gothic" charset="0"/>
                        </a:rPr>
                        <a:t>Mpaphuli</a:t>
                      </a:r>
                      <a:r>
                        <a:rPr lang="en-US" sz="900" dirty="0" smtClean="0">
                          <a:latin typeface="Century Gothic" charset="0"/>
                          <a:ea typeface="Century Gothic" charset="0"/>
                          <a:cs typeface="Century Gothic" charset="0"/>
                        </a:rPr>
                        <a:t> and </a:t>
                      </a:r>
                      <a:r>
                        <a:rPr lang="en-US" sz="900" dirty="0" err="1" smtClean="0">
                          <a:latin typeface="Century Gothic" charset="0"/>
                          <a:ea typeface="Century Gothic" charset="0"/>
                          <a:cs typeface="Century Gothic" charset="0"/>
                        </a:rPr>
                        <a:t>Chibase</a:t>
                      </a:r>
                      <a:r>
                        <a:rPr lang="en-US" sz="900" dirty="0" smtClean="0">
                          <a:latin typeface="Century Gothic" charset="0"/>
                          <a:ea typeface="Century Gothic" charset="0"/>
                          <a:cs typeface="Century Gothic" charset="0"/>
                        </a:rPr>
                        <a:t> claims were dealt with as a community claim, however a total of 83 claim forms were lodged by claimants for the </a:t>
                      </a:r>
                      <a:r>
                        <a:rPr lang="en-US" sz="900" dirty="0" err="1" smtClean="0">
                          <a:latin typeface="Century Gothic" charset="0"/>
                          <a:ea typeface="Century Gothic" charset="0"/>
                          <a:cs typeface="Century Gothic" charset="0"/>
                        </a:rPr>
                        <a:t>Mpaphuli</a:t>
                      </a:r>
                      <a:r>
                        <a:rPr lang="en-US" sz="900" dirty="0" smtClean="0">
                          <a:latin typeface="Century Gothic" charset="0"/>
                          <a:ea typeface="Century Gothic" charset="0"/>
                          <a:cs typeface="Century Gothic" charset="0"/>
                        </a:rPr>
                        <a:t> Individual Land Claims (LP); and 70 claim forms were lodged by claimants for the </a:t>
                      </a:r>
                      <a:r>
                        <a:rPr lang="en-US" sz="900" dirty="0" err="1" smtClean="0">
                          <a:latin typeface="Century Gothic" charset="0"/>
                          <a:ea typeface="Century Gothic" charset="0"/>
                          <a:cs typeface="Century Gothic" charset="0"/>
                        </a:rPr>
                        <a:t>Chibase</a:t>
                      </a:r>
                      <a:r>
                        <a:rPr lang="en-US" sz="900" dirty="0" smtClean="0">
                          <a:latin typeface="Century Gothic" charset="0"/>
                          <a:ea typeface="Century Gothic" charset="0"/>
                          <a:cs typeface="Century Gothic" charset="0"/>
                        </a:rPr>
                        <a:t> Individuals (LP).The counting of claims were therefore aligned.</a:t>
                      </a:r>
                    </a:p>
                    <a:p>
                      <a:r>
                        <a:rPr lang="en-US" sz="900" dirty="0" smtClean="0">
                          <a:latin typeface="Century Gothic" charset="0"/>
                          <a:ea typeface="Century Gothic" charset="0"/>
                          <a:cs typeface="Century Gothic" charset="0"/>
                        </a:rPr>
                        <a:t> In North West, reconciliations were done on the </a:t>
                      </a:r>
                      <a:r>
                        <a:rPr lang="en-US" sz="900" dirty="0" err="1" smtClean="0">
                          <a:latin typeface="Century Gothic" charset="0"/>
                          <a:ea typeface="Century Gothic" charset="0"/>
                          <a:cs typeface="Century Gothic" charset="0"/>
                        </a:rPr>
                        <a:t>Putfontein</a:t>
                      </a:r>
                      <a:r>
                        <a:rPr lang="en-US" sz="900" dirty="0" smtClean="0">
                          <a:latin typeface="Century Gothic" charset="0"/>
                          <a:ea typeface="Century Gothic" charset="0"/>
                          <a:cs typeface="Century Gothic" charset="0"/>
                        </a:rPr>
                        <a:t> settlement, which resulted in an additional 27 claim forms being counted.</a:t>
                      </a:r>
                      <a:endParaRPr lang="en-US" sz="9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algn="ctr"/>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ZA" altLang="en-US" sz="800" b="1" i="0" u="none" strike="noStrike" cap="none" normalizeH="0" baseline="0" dirty="0" smtClean="0">
                          <a:ln>
                            <a:noFill/>
                          </a:ln>
                          <a:solidFill>
                            <a:srgbClr val="000000"/>
                          </a:solidFill>
                          <a:effectLst/>
                          <a:latin typeface="Century Gothic" charset="0"/>
                          <a:ea typeface="Century Gothic" charset="0"/>
                          <a:cs typeface="Century Gothic" charset="0"/>
                        </a:rPr>
                        <a:t>617</a:t>
                      </a:r>
                      <a:endParaRPr kumimoji="0" lang="en-ZA" altLang="en-US" sz="800" b="1" i="0" u="none" strike="noStrike" cap="none" normalizeH="0" baseline="0" dirty="0">
                        <a:ln>
                          <a:noFill/>
                        </a:ln>
                        <a:solidFill>
                          <a:srgbClr val="000000"/>
                        </a:solidFill>
                        <a:effectLst/>
                        <a:latin typeface="Century Gothic" charset="0"/>
                        <a:ea typeface="Century Gothic" charset="0"/>
                        <a:cs typeface="Century Gothic" charset="0"/>
                      </a:endParaRPr>
                    </a:p>
                  </a:txBody>
                  <a:tcPr marL="0" marR="0" marT="0" marB="0" horzOverflow="overflow">
                    <a:solidFill>
                      <a:srgbClr val="00C45A"/>
                    </a:solidFill>
                  </a:tcPr>
                </a:tc>
              </a:tr>
              <a:tr h="294148">
                <a:tc>
                  <a:txBody>
                    <a:bodyPr/>
                    <a:lstStyle/>
                    <a:p>
                      <a:r>
                        <a:rPr lang="en-ZA" sz="800" b="0" kern="1200" dirty="0" smtClean="0">
                          <a:solidFill>
                            <a:schemeClr val="tx1"/>
                          </a:solidFill>
                          <a:effectLst/>
                          <a:latin typeface="Century Gothic" pitchFamily="34" charset="0"/>
                          <a:ea typeface="Calibri"/>
                          <a:cs typeface="Calibri"/>
                        </a:rPr>
                        <a:t>Number of land claims finalised</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tx1"/>
                          </a:solidFill>
                          <a:effectLst/>
                          <a:latin typeface="Century Gothic" pitchFamily="34" charset="0"/>
                          <a:ea typeface="Calibri"/>
                          <a:cs typeface="Calibri"/>
                        </a:rPr>
                        <a:t>373</a:t>
                      </a:r>
                      <a:endParaRPr lang="en-ZA" sz="8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tx1"/>
                          </a:solidFill>
                          <a:effectLst/>
                          <a:latin typeface="Century Gothic" pitchFamily="34" charset="0"/>
                          <a:ea typeface="Calibri"/>
                          <a:cs typeface="Calibri"/>
                        </a:rPr>
                        <a:t> 74</a:t>
                      </a:r>
                      <a:endParaRPr lang="en-ZA" sz="800" b="0" kern="1200" baseline="0" dirty="0">
                        <a:solidFill>
                          <a:schemeClr val="tx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1" u="none" strike="noStrike" dirty="0" smtClean="0">
                          <a:solidFill>
                            <a:schemeClr val="tx1"/>
                          </a:solidFill>
                          <a:effectLst/>
                          <a:latin typeface="Century Gothic" panose="020B0502020202020204" pitchFamily="34" charset="0"/>
                        </a:rPr>
                        <a:t>57</a:t>
                      </a:r>
                      <a:endParaRPr lang="en-ZA" sz="800" b="1" i="0" u="none" strike="noStrike" dirty="0">
                        <a:solidFill>
                          <a:schemeClr val="tx1"/>
                        </a:solidFill>
                        <a:effectLst/>
                        <a:latin typeface="Century Gothic" panose="020B0502020202020204" pitchFamily="34" charset="0"/>
                      </a:endParaRPr>
                    </a:p>
                  </a:txBody>
                  <a:tcPr marL="10319" marR="10319" marT="10319" marB="0">
                    <a:solidFill>
                      <a:srgbClr val="FFC000"/>
                    </a:solidFill>
                  </a:tcPr>
                </a:tc>
                <a:tc>
                  <a:txBody>
                    <a:bodyPr/>
                    <a:lstStyle/>
                    <a:p>
                      <a:pPr algn="ctr" fontAlgn="b"/>
                      <a:r>
                        <a:rPr lang="en-ZA" sz="800" b="0" i="0" u="none" strike="noStrike" dirty="0" smtClean="0">
                          <a:solidFill>
                            <a:schemeClr val="tx1"/>
                          </a:solidFill>
                          <a:effectLst/>
                          <a:latin typeface="Century Gothic" panose="020B0502020202020204" pitchFamily="34" charset="0"/>
                        </a:rPr>
                        <a:t>111</a:t>
                      </a:r>
                      <a:endParaRPr lang="en-ZA" sz="800" b="0" i="0" u="none" strike="noStrike" dirty="0">
                        <a:solidFill>
                          <a:schemeClr val="tx1"/>
                        </a:solidFill>
                        <a:effectLst/>
                        <a:latin typeface="Century Gothic" panose="020B0502020202020204" pitchFamily="34" charset="0"/>
                      </a:endParaRPr>
                    </a:p>
                  </a:txBody>
                  <a:tcPr marL="10319" marR="10319" marT="10319" marB="0">
                    <a:solidFill>
                      <a:srgbClr val="E4EEF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800" b="1" dirty="0" smtClean="0">
                          <a:solidFill>
                            <a:schemeClr val="tx1"/>
                          </a:solidFill>
                          <a:latin typeface="Century Gothic" charset="0"/>
                          <a:ea typeface="Century Gothic" charset="0"/>
                          <a:cs typeface="Century Gothic" charset="0"/>
                        </a:rPr>
                        <a:t>130</a:t>
                      </a:r>
                      <a:endParaRPr lang="en-US" sz="800" b="1" dirty="0">
                        <a:solidFill>
                          <a:schemeClr val="tx1"/>
                        </a:solidFill>
                        <a:latin typeface="Century Gothic" charset="0"/>
                        <a:ea typeface="Century Gothic" charset="0"/>
                        <a:cs typeface="Century Gothic" charset="0"/>
                      </a:endParaRPr>
                    </a:p>
                  </a:txBody>
                  <a:tcPr marL="48849" marR="48849" marT="13764" marB="0">
                    <a:solidFill>
                      <a:srgbClr val="00C45A"/>
                    </a:solidFill>
                  </a:tcPr>
                </a:tc>
                <a:tc>
                  <a:txBody>
                    <a:bodyPr/>
                    <a:lstStyle/>
                    <a:p>
                      <a:pPr algn="ctr"/>
                      <a:r>
                        <a:rPr lang="en-US" sz="800" dirty="0" smtClean="0">
                          <a:latin typeface="Century Gothic" charset="0"/>
                          <a:ea typeface="Century Gothic" charset="0"/>
                          <a:cs typeface="Century Gothic" charset="0"/>
                        </a:rPr>
                        <a:t>149</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latin typeface="Century Gothic" charset="0"/>
                          <a:ea typeface="Century Gothic" charset="0"/>
                          <a:cs typeface="Century Gothic" charset="0"/>
                        </a:rPr>
                        <a:t>172</a:t>
                      </a:r>
                      <a:endParaRPr lang="en-US" sz="8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800" dirty="0" smtClean="0">
                          <a:latin typeface="Century Gothic" charset="0"/>
                          <a:ea typeface="Century Gothic" charset="0"/>
                          <a:cs typeface="Century Gothic" charset="0"/>
                        </a:rPr>
                        <a:t>39</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solidFill>
                            <a:schemeClr val="tx1"/>
                          </a:solidFill>
                          <a:latin typeface="Century Gothic" charset="0"/>
                          <a:ea typeface="Century Gothic" charset="0"/>
                          <a:cs typeface="Century Gothic" charset="0"/>
                        </a:rPr>
                        <a:t>201</a:t>
                      </a:r>
                      <a:endParaRPr lang="en-US" sz="8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r>
                        <a:rPr lang="en-US" sz="800" dirty="0" smtClean="0">
                          <a:latin typeface="Century Gothic" charset="0"/>
                          <a:ea typeface="Century Gothic" charset="0"/>
                          <a:cs typeface="Century Gothic" charset="0"/>
                        </a:rPr>
                        <a:t>162</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r>
                        <a:rPr lang="en-US" sz="900" dirty="0" smtClean="0">
                          <a:latin typeface="Century Gothic" charset="0"/>
                          <a:ea typeface="Century Gothic" charset="0"/>
                          <a:cs typeface="Century Gothic" charset="0"/>
                        </a:rPr>
                        <a:t>The over-achievement was due to the additional claims from (Limpopo and Mpumalanga):</a:t>
                      </a:r>
                    </a:p>
                    <a:p>
                      <a:r>
                        <a:rPr lang="en-US" sz="900" dirty="0" smtClean="0">
                          <a:latin typeface="Century Gothic" charset="0"/>
                          <a:ea typeface="Century Gothic" charset="0"/>
                          <a:cs typeface="Century Gothic" charset="0"/>
                        </a:rPr>
                        <a:t> In Limpopo, the office </a:t>
                      </a:r>
                      <a:r>
                        <a:rPr lang="en-US" sz="900" dirty="0" err="1" smtClean="0">
                          <a:latin typeface="Century Gothic" charset="0"/>
                          <a:ea typeface="Century Gothic" charset="0"/>
                          <a:cs typeface="Century Gothic" charset="0"/>
                        </a:rPr>
                        <a:t>finalised</a:t>
                      </a:r>
                      <a:r>
                        <a:rPr lang="en-US" sz="900" dirty="0" smtClean="0">
                          <a:latin typeface="Century Gothic" charset="0"/>
                          <a:ea typeface="Century Gothic" charset="0"/>
                          <a:cs typeface="Century Gothic" charset="0"/>
                        </a:rPr>
                        <a:t> a total of 104 claims inclusive of </a:t>
                      </a:r>
                      <a:r>
                        <a:rPr lang="en-US" sz="900" dirty="0" err="1" smtClean="0">
                          <a:latin typeface="Century Gothic" charset="0"/>
                          <a:ea typeface="Century Gothic" charset="0"/>
                          <a:cs typeface="Century Gothic" charset="0"/>
                        </a:rPr>
                        <a:t>Chibase</a:t>
                      </a:r>
                      <a:r>
                        <a:rPr lang="en-US" sz="900" dirty="0" smtClean="0">
                          <a:latin typeface="Century Gothic" charset="0"/>
                          <a:ea typeface="Century Gothic" charset="0"/>
                          <a:cs typeface="Century Gothic" charset="0"/>
                        </a:rPr>
                        <a:t> and </a:t>
                      </a:r>
                      <a:r>
                        <a:rPr lang="en-US" sz="900" dirty="0" err="1" smtClean="0">
                          <a:latin typeface="Century Gothic" charset="0"/>
                          <a:ea typeface="Century Gothic" charset="0"/>
                          <a:cs typeface="Century Gothic" charset="0"/>
                        </a:rPr>
                        <a:t>Mpapuli</a:t>
                      </a:r>
                      <a:r>
                        <a:rPr lang="en-US" sz="900" dirty="0" smtClean="0">
                          <a:latin typeface="Century Gothic" charset="0"/>
                          <a:ea typeface="Century Gothic" charset="0"/>
                          <a:cs typeface="Century Gothic" charset="0"/>
                        </a:rPr>
                        <a:t> individual claims.</a:t>
                      </a:r>
                    </a:p>
                    <a:p>
                      <a:r>
                        <a:rPr lang="en-US" sz="900" dirty="0" smtClean="0">
                          <a:latin typeface="Century Gothic" charset="0"/>
                          <a:ea typeface="Century Gothic" charset="0"/>
                          <a:cs typeface="Century Gothic" charset="0"/>
                        </a:rPr>
                        <a:t> In Mpumalanga, the settlement and </a:t>
                      </a:r>
                      <a:r>
                        <a:rPr lang="en-US" sz="900" dirty="0" err="1" smtClean="0">
                          <a:latin typeface="Century Gothic" charset="0"/>
                          <a:ea typeface="Century Gothic" charset="0"/>
                          <a:cs typeface="Century Gothic" charset="0"/>
                        </a:rPr>
                        <a:t>finalisation</a:t>
                      </a:r>
                      <a:r>
                        <a:rPr lang="en-US" sz="900" dirty="0" smtClean="0">
                          <a:latin typeface="Century Gothic" charset="0"/>
                          <a:ea typeface="Century Gothic" charset="0"/>
                          <a:cs typeface="Century Gothic" charset="0"/>
                        </a:rPr>
                        <a:t> of </a:t>
                      </a:r>
                      <a:r>
                        <a:rPr lang="en-US" sz="900" dirty="0" err="1" smtClean="0">
                          <a:latin typeface="Century Gothic" charset="0"/>
                          <a:ea typeface="Century Gothic" charset="0"/>
                          <a:cs typeface="Century Gothic" charset="0"/>
                        </a:rPr>
                        <a:t>Goedehoop</a:t>
                      </a:r>
                      <a:r>
                        <a:rPr lang="en-US" sz="900" dirty="0" smtClean="0">
                          <a:latin typeface="Century Gothic" charset="0"/>
                          <a:ea typeface="Century Gothic" charset="0"/>
                          <a:cs typeface="Century Gothic" charset="0"/>
                        </a:rPr>
                        <a:t> contributed to the 13 claims </a:t>
                      </a:r>
                      <a:r>
                        <a:rPr lang="en-US" sz="900" dirty="0" err="1" smtClean="0">
                          <a:latin typeface="Century Gothic" charset="0"/>
                          <a:ea typeface="Century Gothic" charset="0"/>
                          <a:cs typeface="Century Gothic" charset="0"/>
                        </a:rPr>
                        <a:t>finalised</a:t>
                      </a:r>
                      <a:r>
                        <a:rPr lang="en-US" sz="900" dirty="0" smtClean="0">
                          <a:latin typeface="Century Gothic" charset="0"/>
                          <a:ea typeface="Century Gothic" charset="0"/>
                          <a:cs typeface="Century Gothic" charset="0"/>
                        </a:rPr>
                        <a:t>.</a:t>
                      </a:r>
                      <a:endParaRPr lang="en-US" sz="9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algn="ctr"/>
                      <a:r>
                        <a:rPr lang="en-US" sz="800" dirty="0" smtClean="0">
                          <a:latin typeface="Century Gothic" charset="0"/>
                          <a:ea typeface="Century Gothic" charset="0"/>
                          <a:cs typeface="Century Gothic" charset="0"/>
                        </a:rPr>
                        <a:t>0</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ZA" altLang="en-US" sz="800" b="1" i="0" u="none" strike="noStrike" cap="none" normalizeH="0" baseline="0" dirty="0" smtClean="0">
                          <a:ln>
                            <a:noFill/>
                          </a:ln>
                          <a:solidFill>
                            <a:schemeClr val="tx1"/>
                          </a:solidFill>
                          <a:effectLst/>
                          <a:latin typeface="Century Gothic" charset="0"/>
                          <a:ea typeface="Century Gothic" charset="0"/>
                          <a:cs typeface="Century Gothic" charset="0"/>
                        </a:rPr>
                        <a:t>560</a:t>
                      </a:r>
                      <a:endParaRPr kumimoji="0" lang="en-ZA" altLang="en-US" sz="800" b="1" i="0" u="none" strike="noStrike" cap="none" normalizeH="0" baseline="0" dirty="0">
                        <a:ln>
                          <a:noFill/>
                        </a:ln>
                        <a:solidFill>
                          <a:schemeClr val="tx1"/>
                        </a:solidFill>
                        <a:effectLst/>
                        <a:latin typeface="Century Gothic" charset="0"/>
                        <a:ea typeface="Century Gothic" charset="0"/>
                        <a:cs typeface="Century Gothic" charset="0"/>
                      </a:endParaRPr>
                    </a:p>
                  </a:txBody>
                  <a:tcPr marL="0" marR="0" marT="0" marB="0" horzOverflow="overflow">
                    <a:solidFill>
                      <a:srgbClr val="00C45A"/>
                    </a:solidFill>
                  </a:tcPr>
                </a:tc>
              </a:tr>
            </a:tbl>
          </a:graphicData>
        </a:graphic>
      </p:graphicFrame>
      <p:sp>
        <p:nvSpPr>
          <p:cNvPr id="4" name="Footer Placeholder 1"/>
          <p:cNvSpPr>
            <a:spLocks noGrp="1"/>
          </p:cNvSpPr>
          <p:nvPr>
            <p:ph type="ftr" sz="quarter" idx="11"/>
          </p:nvPr>
        </p:nvSpPr>
        <p:spPr>
          <a:xfrm>
            <a:off x="3384550" y="6315641"/>
            <a:ext cx="3136900" cy="395552"/>
          </a:xfrm>
        </p:spPr>
        <p:txBody>
          <a:bodyPr/>
          <a:lstStyle/>
          <a:p>
            <a:endParaRPr lang="en-US" dirty="0"/>
          </a:p>
        </p:txBody>
      </p:sp>
    </p:spTree>
    <p:extLst>
      <p:ext uri="{BB962C8B-B14F-4D97-AF65-F5344CB8AC3E}">
        <p14:creationId xmlns:p14="http://schemas.microsoft.com/office/powerpoint/2010/main" xmlns="" val="641411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679" y="93353"/>
            <a:ext cx="7609609" cy="492443"/>
          </a:xfrm>
          <a:prstGeom prst="rect">
            <a:avLst/>
          </a:prstGeom>
          <a:noFill/>
        </p:spPr>
        <p:txBody>
          <a:bodyPr wrap="square" rtlCol="0">
            <a:spAutoFit/>
          </a:bodyPr>
          <a:lstStyle/>
          <a:p>
            <a:r>
              <a:rPr lang="en-ZA" sz="2600" b="1" dirty="0">
                <a:latin typeface="Century Gothic" panose="020B0502020202020204" pitchFamily="34" charset="0"/>
              </a:rPr>
              <a:t>PROGRAMME 4: </a:t>
            </a:r>
            <a:r>
              <a:rPr lang="en-ZA" sz="2600" b="1" dirty="0" smtClean="0">
                <a:latin typeface="Century Gothic" panose="020B0502020202020204" pitchFamily="34" charset="0"/>
              </a:rPr>
              <a:t>RESTITUTION (2)</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154636712"/>
              </p:ext>
            </p:extLst>
          </p:nvPr>
        </p:nvGraphicFramePr>
        <p:xfrm>
          <a:off x="61576" y="554860"/>
          <a:ext cx="9784041" cy="5190443"/>
        </p:xfrm>
        <a:graphic>
          <a:graphicData uri="http://schemas.openxmlformats.org/drawingml/2006/table">
            <a:tbl>
              <a:tblPr>
                <a:tableStyleId>{5C22544A-7EE6-4342-B048-85BDC9FD1C3A}</a:tableStyleId>
              </a:tblPr>
              <a:tblGrid>
                <a:gridCol w="863892"/>
                <a:gridCol w="464777"/>
                <a:gridCol w="593884"/>
                <a:gridCol w="539996"/>
                <a:gridCol w="485775"/>
                <a:gridCol w="695325"/>
                <a:gridCol w="419100"/>
                <a:gridCol w="514350"/>
                <a:gridCol w="428625"/>
                <a:gridCol w="514350"/>
                <a:gridCol w="619125"/>
                <a:gridCol w="1812925"/>
                <a:gridCol w="698500"/>
                <a:gridCol w="535859"/>
                <a:gridCol w="597558"/>
              </a:tblGrid>
              <a:tr h="28387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 </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 Result </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 </a:t>
                      </a:r>
                      <a:r>
                        <a:rPr lang="en-ZA" sz="900" b="1" kern="1200" dirty="0">
                          <a:solidFill>
                            <a:schemeClr val="dk1"/>
                          </a:solidFill>
                          <a:effectLst/>
                          <a:latin typeface="Century Gothic" pitchFamily="34" charset="0"/>
                          <a:ea typeface="Calibri"/>
                          <a:cs typeface="Calibri"/>
                        </a:rPr>
                        <a:t>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 </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 </a:t>
                      </a:r>
                      <a:r>
                        <a:rPr lang="en-ZA" sz="900" b="1" kern="1200" dirty="0">
                          <a:solidFill>
                            <a:schemeClr val="dk1"/>
                          </a:solidFill>
                          <a:effectLst/>
                          <a:latin typeface="Century Gothic" pitchFamily="34" charset="0"/>
                          <a:ea typeface="Calibri"/>
                          <a:cs typeface="Calibri"/>
                        </a:rPr>
                        <a:t>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 Result </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 </a:t>
                      </a:r>
                      <a:r>
                        <a:rPr lang="en-ZA" sz="900" b="1" kern="1200" dirty="0">
                          <a:solidFill>
                            <a:schemeClr val="dk1"/>
                          </a:solidFill>
                          <a:effectLst/>
                          <a:latin typeface="Century Gothic" pitchFamily="34" charset="0"/>
                          <a:ea typeface="Calibri"/>
                          <a:cs typeface="Calibri"/>
                        </a:rPr>
                        <a:t>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r>
                        <a:rPr lang="en-ZA" sz="900" b="1" kern="1200" baseline="0" dirty="0" smtClean="0">
                          <a:solidFill>
                            <a:schemeClr val="dk1"/>
                          </a:solidFill>
                          <a:effectLst/>
                          <a:latin typeface="Century Gothic" pitchFamily="34" charset="0"/>
                          <a:ea typeface="Calibri"/>
                          <a:cs typeface="Calibri"/>
                        </a:rPr>
                        <a:t> </a:t>
                      </a:r>
                      <a:r>
                        <a:rPr lang="en-ZA" sz="900" b="1" kern="1200" dirty="0" smtClean="0">
                          <a:solidFill>
                            <a:schemeClr val="dk1"/>
                          </a:solidFill>
                          <a:effectLst/>
                          <a:latin typeface="Century Gothic" pitchFamily="34" charset="0"/>
                          <a:ea typeface="Calibri"/>
                          <a:cs typeface="Calibri"/>
                        </a:rPr>
                        <a:t>Result </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Variance</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Variance Explanation</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Annual</a:t>
                      </a:r>
                      <a:r>
                        <a:rPr lang="en-ZA" sz="900" b="1" kern="1200" baseline="0" dirty="0" smtClean="0">
                          <a:solidFill>
                            <a:schemeClr val="dk1"/>
                          </a:solidFill>
                          <a:effectLst/>
                          <a:latin typeface="Century Gothic" pitchFamily="34" charset="0"/>
                          <a:ea typeface="Calibri"/>
                          <a:cs typeface="Calibri"/>
                        </a:rPr>
                        <a:t>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APR</a:t>
                      </a:r>
                    </a:p>
                  </a:txBody>
                  <a:tcPr marL="10319" marR="10319" marT="10319" marB="0">
                    <a:solidFill>
                      <a:srgbClr val="E4EEFB"/>
                    </a:solidFill>
                  </a:tcPr>
                </a:tc>
              </a:tr>
              <a:tr h="474257">
                <a:tc>
                  <a:txBody>
                    <a:bodyPr/>
                    <a:lstStyle/>
                    <a:p>
                      <a:r>
                        <a:rPr lang="en-ZA" sz="800" b="0" kern="1200" dirty="0" smtClean="0">
                          <a:solidFill>
                            <a:schemeClr val="dk1"/>
                          </a:solidFill>
                          <a:effectLst/>
                          <a:latin typeface="Century Gothic" pitchFamily="34" charset="0"/>
                          <a:ea typeface="Calibri"/>
                          <a:cs typeface="Calibri"/>
                        </a:rPr>
                        <a:t>Number of phased projects approved</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dk1"/>
                          </a:solidFill>
                          <a:effectLst/>
                          <a:latin typeface="Century Gothic" pitchFamily="34" charset="0"/>
                          <a:ea typeface="Calibri"/>
                          <a:cs typeface="Calibri"/>
                        </a:rPr>
                        <a:t>62</a:t>
                      </a:r>
                      <a:endParaRPr lang="en-ZA" sz="800" b="0" kern="1200" baseline="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dk1"/>
                          </a:solidFill>
                          <a:effectLst/>
                          <a:latin typeface="Century Gothic" pitchFamily="34" charset="0"/>
                          <a:ea typeface="Calibri"/>
                          <a:cs typeface="Calibri"/>
                        </a:rPr>
                        <a:t>12</a:t>
                      </a:r>
                      <a:endParaRPr lang="en-ZA" sz="800" b="0" kern="1200" baseline="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algn="ctr" fontAlgn="b"/>
                      <a:r>
                        <a:rPr lang="en-ZA" sz="800" b="1" u="none" strike="noStrike" dirty="0">
                          <a:effectLst/>
                          <a:latin typeface="Century Gothic" panose="020B0502020202020204" pitchFamily="34" charset="0"/>
                        </a:rPr>
                        <a:t> </a:t>
                      </a:r>
                      <a:r>
                        <a:rPr lang="en-ZA" sz="800" b="1" u="none" strike="noStrike" dirty="0" smtClean="0">
                          <a:effectLst/>
                          <a:latin typeface="Century Gothic" panose="020B0502020202020204" pitchFamily="34" charset="0"/>
                        </a:rPr>
                        <a:t>8</a:t>
                      </a:r>
                      <a:endParaRPr lang="en-ZA" sz="800" b="1" i="0" u="none" strike="noStrike" dirty="0">
                        <a:solidFill>
                          <a:srgbClr val="000000"/>
                        </a:solidFill>
                        <a:effectLst/>
                        <a:latin typeface="Century Gothic" panose="020B0502020202020204" pitchFamily="34" charset="0"/>
                      </a:endParaRPr>
                    </a:p>
                  </a:txBody>
                  <a:tcPr marL="10319" marR="10319" marT="10319" marB="0">
                    <a:solidFill>
                      <a:srgbClr val="FFC000"/>
                    </a:solidFill>
                  </a:tcPr>
                </a:tc>
                <a:tc>
                  <a:txBody>
                    <a:bodyPr/>
                    <a:lstStyle/>
                    <a:p>
                      <a:pPr algn="ctr" fontAlgn="b"/>
                      <a:r>
                        <a:rPr lang="en-ZA" sz="800" b="0" i="0" u="none" strike="noStrike" dirty="0" smtClean="0">
                          <a:solidFill>
                            <a:srgbClr val="000000"/>
                          </a:solidFill>
                          <a:effectLst/>
                          <a:latin typeface="Century Gothic" panose="020B0502020202020204" pitchFamily="34" charset="0"/>
                        </a:rPr>
                        <a:t>18</a:t>
                      </a:r>
                      <a:endParaRPr lang="en-ZA" sz="8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800" b="1" dirty="0" smtClean="0">
                          <a:latin typeface="Century Gothic" charset="0"/>
                          <a:ea typeface="Century Gothic" charset="0"/>
                          <a:cs typeface="Century Gothic" charset="0"/>
                        </a:rPr>
                        <a:t>24</a:t>
                      </a:r>
                      <a:endParaRPr lang="en-US" sz="800" b="1" dirty="0">
                        <a:latin typeface="Century Gothic" charset="0"/>
                        <a:ea typeface="Century Gothic" charset="0"/>
                        <a:cs typeface="Century Gothic" charset="0"/>
                      </a:endParaRPr>
                    </a:p>
                  </a:txBody>
                  <a:tcPr marL="48849" marR="48849" marT="13764" marB="0">
                    <a:solidFill>
                      <a:srgbClr val="00C45A"/>
                    </a:solidFill>
                  </a:tcPr>
                </a:tc>
                <a:tc>
                  <a:txBody>
                    <a:bodyPr/>
                    <a:lstStyle/>
                    <a:p>
                      <a:pPr algn="ctr"/>
                      <a:r>
                        <a:rPr lang="en-US" sz="800" dirty="0" smtClean="0">
                          <a:latin typeface="Century Gothic" charset="0"/>
                          <a:ea typeface="Century Gothic" charset="0"/>
                          <a:cs typeface="Century Gothic" charset="0"/>
                        </a:rPr>
                        <a:t>24</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latin typeface="Century Gothic" charset="0"/>
                          <a:ea typeface="Century Gothic" charset="0"/>
                          <a:cs typeface="Century Gothic" charset="0"/>
                        </a:rPr>
                        <a:t>24</a:t>
                      </a:r>
                      <a:endParaRPr lang="en-US" sz="8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800" dirty="0" smtClean="0">
                          <a:latin typeface="Century Gothic" charset="0"/>
                          <a:ea typeface="Century Gothic" charset="0"/>
                          <a:cs typeface="Century Gothic" charset="0"/>
                        </a:rPr>
                        <a:t>8</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solidFill>
                            <a:schemeClr val="tx1"/>
                          </a:solidFill>
                          <a:latin typeface="Century Gothic" charset="0"/>
                          <a:ea typeface="Century Gothic" charset="0"/>
                          <a:cs typeface="Century Gothic" charset="0"/>
                        </a:rPr>
                        <a:t>26</a:t>
                      </a:r>
                      <a:endParaRPr lang="en-US" sz="8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r>
                        <a:rPr lang="en-US" sz="800" dirty="0" smtClean="0">
                          <a:latin typeface="Century Gothic" charset="0"/>
                          <a:ea typeface="Century Gothic" charset="0"/>
                          <a:cs typeface="Century Gothic" charset="0"/>
                        </a:rPr>
                        <a:t>18</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r>
                        <a:rPr lang="en-US" sz="800" dirty="0" smtClean="0">
                          <a:latin typeface="Century Gothic" charset="0"/>
                          <a:ea typeface="Century Gothic" charset="0"/>
                          <a:cs typeface="Century Gothic" charset="0"/>
                        </a:rPr>
                        <a:t>The over-achievement was due to the following:</a:t>
                      </a:r>
                    </a:p>
                    <a:p>
                      <a:r>
                        <a:rPr lang="en-US" sz="800" dirty="0" smtClean="0">
                          <a:latin typeface="Century Gothic" charset="0"/>
                          <a:ea typeface="Century Gothic" charset="0"/>
                          <a:cs typeface="Century Gothic" charset="0"/>
                        </a:rPr>
                        <a:t> Reprioritization on hectares required for the Commission’s contribution towards Redistribution,</a:t>
                      </a:r>
                    </a:p>
                    <a:p>
                      <a:r>
                        <a:rPr lang="en-US" sz="800" dirty="0" smtClean="0">
                          <a:latin typeface="Century Gothic" charset="0"/>
                          <a:ea typeface="Century Gothic" charset="0"/>
                          <a:cs typeface="Century Gothic" charset="0"/>
                        </a:rPr>
                        <a:t> The Commission achieved 98%, This resulted in 26 additional phased projects being approved.</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algn="ctr"/>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ZA" altLang="en-US" sz="800" b="1" i="0" u="none" strike="noStrike" cap="none" normalizeH="0" baseline="0" dirty="0" smtClean="0">
                          <a:ln>
                            <a:noFill/>
                          </a:ln>
                          <a:solidFill>
                            <a:schemeClr val="tx1"/>
                          </a:solidFill>
                          <a:effectLst/>
                          <a:latin typeface="Century Gothic" charset="0"/>
                          <a:ea typeface="Century Gothic" charset="0"/>
                          <a:cs typeface="Century Gothic" charset="0"/>
                        </a:rPr>
                        <a:t>82</a:t>
                      </a:r>
                      <a:endParaRPr kumimoji="0" lang="en-ZA" altLang="en-US" sz="800" b="1" i="0" u="none" strike="noStrike" cap="none" normalizeH="0" baseline="0" dirty="0">
                        <a:ln>
                          <a:noFill/>
                        </a:ln>
                        <a:solidFill>
                          <a:schemeClr val="tx1"/>
                        </a:solidFill>
                        <a:effectLst/>
                        <a:latin typeface="Century Gothic" charset="0"/>
                        <a:ea typeface="Century Gothic" charset="0"/>
                        <a:cs typeface="Century Gothic" charset="0"/>
                      </a:endParaRPr>
                    </a:p>
                  </a:txBody>
                  <a:tcPr marL="0" marR="0" marT="0" marB="0" horzOverflow="overflow">
                    <a:solidFill>
                      <a:srgbClr val="00C45A"/>
                    </a:solidFill>
                  </a:tcPr>
                </a:tc>
              </a:tr>
              <a:tr h="611450">
                <a:tc>
                  <a:txBody>
                    <a:bodyPr/>
                    <a:lstStyle/>
                    <a:p>
                      <a:r>
                        <a:rPr lang="en-ZA" sz="800" b="0" kern="1200" dirty="0" smtClean="0">
                          <a:solidFill>
                            <a:schemeClr val="dk1"/>
                          </a:solidFill>
                          <a:effectLst/>
                          <a:latin typeface="Century Gothic" pitchFamily="34" charset="0"/>
                          <a:ea typeface="Calibri"/>
                          <a:cs typeface="Calibri"/>
                        </a:rPr>
                        <a:t>Number of claims lodged by 1998 to be researched</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dk1"/>
                          </a:solidFill>
                          <a:effectLst/>
                          <a:latin typeface="Century Gothic" pitchFamily="34" charset="0"/>
                          <a:ea typeface="Calibri"/>
                          <a:cs typeface="Calibri"/>
                        </a:rPr>
                        <a:t>2660</a:t>
                      </a:r>
                      <a:endParaRPr lang="en-ZA" sz="800" b="0" kern="1200" baseline="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dk1"/>
                          </a:solidFill>
                          <a:effectLst/>
                          <a:latin typeface="Century Gothic" pitchFamily="34" charset="0"/>
                          <a:ea typeface="Calibri"/>
                          <a:cs typeface="Calibri"/>
                        </a:rPr>
                        <a:t>532</a:t>
                      </a:r>
                      <a:endParaRPr lang="en-ZA" sz="800" b="0" kern="1200" baseline="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1" u="none" strike="noStrike" dirty="0">
                          <a:effectLst/>
                          <a:latin typeface="Century Gothic" panose="020B0502020202020204" pitchFamily="34" charset="0"/>
                        </a:rPr>
                        <a:t> </a:t>
                      </a:r>
                      <a:r>
                        <a:rPr lang="en-ZA" sz="800" b="1" u="none" strike="noStrike" dirty="0" smtClean="0">
                          <a:effectLst/>
                          <a:latin typeface="Century Gothic" panose="020B0502020202020204" pitchFamily="34" charset="0"/>
                        </a:rPr>
                        <a:t>195</a:t>
                      </a:r>
                      <a:endParaRPr lang="en-ZA" sz="8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ctr" fontAlgn="b"/>
                      <a:r>
                        <a:rPr lang="en-ZA" sz="800" b="0" i="0" u="none" strike="noStrike" dirty="0" smtClean="0">
                          <a:solidFill>
                            <a:srgbClr val="000000"/>
                          </a:solidFill>
                          <a:effectLst/>
                          <a:latin typeface="Century Gothic" panose="020B0502020202020204" pitchFamily="34" charset="0"/>
                        </a:rPr>
                        <a:t>798</a:t>
                      </a:r>
                      <a:endParaRPr lang="en-ZA" sz="8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800" b="1" dirty="0" smtClean="0">
                          <a:latin typeface="Century Gothic" charset="0"/>
                          <a:ea typeface="Century Gothic" charset="0"/>
                          <a:cs typeface="Century Gothic" charset="0"/>
                        </a:rPr>
                        <a:t>782</a:t>
                      </a:r>
                      <a:endParaRPr lang="en-US" sz="800" b="1" dirty="0">
                        <a:latin typeface="Century Gothic" charset="0"/>
                        <a:ea typeface="Century Gothic" charset="0"/>
                        <a:cs typeface="Century Gothic" charset="0"/>
                      </a:endParaRPr>
                    </a:p>
                  </a:txBody>
                  <a:tcPr marL="48849" marR="48849" marT="13764" marB="0">
                    <a:solidFill>
                      <a:srgbClr val="00C45A"/>
                    </a:solidFill>
                  </a:tcPr>
                </a:tc>
                <a:tc>
                  <a:txBody>
                    <a:bodyPr/>
                    <a:lstStyle/>
                    <a:p>
                      <a:pPr algn="ctr"/>
                      <a:r>
                        <a:rPr lang="en-US" sz="800" dirty="0" smtClean="0">
                          <a:latin typeface="Century Gothic" charset="0"/>
                          <a:ea typeface="Century Gothic" charset="0"/>
                          <a:cs typeface="Century Gothic" charset="0"/>
                        </a:rPr>
                        <a:t>1,064</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latin typeface="Century Gothic" charset="0"/>
                          <a:ea typeface="Century Gothic" charset="0"/>
                          <a:cs typeface="Century Gothic" charset="0"/>
                        </a:rPr>
                        <a:t>662</a:t>
                      </a:r>
                      <a:endParaRPr lang="en-US" sz="800" b="1" dirty="0">
                        <a:latin typeface="Century Gothic" charset="0"/>
                        <a:ea typeface="Century Gothic" charset="0"/>
                        <a:cs typeface="Century Gothic" charset="0"/>
                      </a:endParaRPr>
                    </a:p>
                  </a:txBody>
                  <a:tcPr marL="10319" marR="10319" marT="10319" marB="0">
                    <a:solidFill>
                      <a:srgbClr val="FFC000"/>
                    </a:solidFill>
                  </a:tcPr>
                </a:tc>
                <a:tc>
                  <a:txBody>
                    <a:bodyPr/>
                    <a:lstStyle/>
                    <a:p>
                      <a:pPr algn="ctr"/>
                      <a:r>
                        <a:rPr lang="en-US" sz="800" dirty="0" smtClean="0">
                          <a:latin typeface="Century Gothic" charset="0"/>
                          <a:ea typeface="Century Gothic" charset="0"/>
                          <a:cs typeface="Century Gothic" charset="0"/>
                        </a:rPr>
                        <a:t>266</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solidFill>
                            <a:schemeClr val="tx1"/>
                          </a:solidFill>
                          <a:latin typeface="Century Gothic" charset="0"/>
                          <a:ea typeface="Century Gothic" charset="0"/>
                          <a:cs typeface="Century Gothic" charset="0"/>
                        </a:rPr>
                        <a:t>911</a:t>
                      </a:r>
                      <a:endParaRPr lang="en-US" sz="8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r>
                        <a:rPr lang="en-US" sz="800" dirty="0" smtClean="0">
                          <a:latin typeface="Century Gothic" charset="0"/>
                          <a:ea typeface="Century Gothic" charset="0"/>
                          <a:cs typeface="Century Gothic" charset="0"/>
                        </a:rPr>
                        <a:t>645</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r>
                        <a:rPr lang="en-US" sz="800" dirty="0" smtClean="0">
                          <a:latin typeface="Century Gothic" pitchFamily="34" charset="0"/>
                          <a:ea typeface="Century Gothic" charset="0"/>
                          <a:cs typeface="Century Gothic" charset="0"/>
                        </a:rPr>
                        <a:t>The underperformance is attributed to the following:</a:t>
                      </a:r>
                    </a:p>
                    <a:p>
                      <a:r>
                        <a:rPr lang="en-US" sz="800" dirty="0" smtClean="0">
                          <a:latin typeface="Century Gothic" pitchFamily="34" charset="0"/>
                          <a:ea typeface="Century Gothic" charset="0"/>
                          <a:cs typeface="Century Gothic" charset="0"/>
                        </a:rPr>
                        <a:t> Although there was an intervention Research Strategy in place, difficulties were experienced with the management and monitoring of outsourced claims.</a:t>
                      </a:r>
                    </a:p>
                    <a:p>
                      <a:r>
                        <a:rPr lang="en-US" sz="800" dirty="0" smtClean="0">
                          <a:latin typeface="Century Gothic" pitchFamily="34" charset="0"/>
                          <a:ea typeface="Century Gothic" charset="0"/>
                          <a:cs typeface="Century Gothic" charset="0"/>
                        </a:rPr>
                        <a:t> Outsourced researched reports were not received timeously.</a:t>
                      </a:r>
                    </a:p>
                    <a:p>
                      <a:r>
                        <a:rPr lang="en-US" sz="800" dirty="0" smtClean="0">
                          <a:latin typeface="Century Gothic" pitchFamily="34" charset="0"/>
                          <a:ea typeface="Century Gothic" charset="0"/>
                          <a:cs typeface="Century Gothic" charset="0"/>
                        </a:rPr>
                        <a:t> Poor quality of research reports submitted by service providers resulted in repeated amendments as service providers underestimated the complexity and extent of work needed for research.</a:t>
                      </a:r>
                      <a:endParaRPr lang="en-US" sz="800" dirty="0">
                        <a:latin typeface="Century Gothic" pitchFamily="34" charset="0"/>
                        <a:ea typeface="Century Gothic" charset="0"/>
                        <a:cs typeface="Century Gothic" charset="0"/>
                      </a:endParaRPr>
                    </a:p>
                  </a:txBody>
                  <a:tcPr marL="0" marR="0" marT="0" marB="0" horzOverflow="overflow">
                    <a:solidFill>
                      <a:srgbClr val="E4EEFB"/>
                    </a:solidFill>
                  </a:tcPr>
                </a:tc>
                <a:tc>
                  <a:txBody>
                    <a:bodyPr/>
                    <a:lstStyle/>
                    <a:p>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algn="ctr"/>
                      <a:r>
                        <a:rPr lang="en-US" sz="800" dirty="0" smtClean="0">
                          <a:latin typeface="Century Gothic" charset="0"/>
                          <a:ea typeface="Century Gothic" charset="0"/>
                          <a:cs typeface="Century Gothic" charset="0"/>
                        </a:rPr>
                        <a:t>-8</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ZA" altLang="en-US" sz="800" b="1" i="0" u="none" strike="noStrike" cap="none" normalizeH="0" baseline="0" dirty="0" smtClean="0">
                          <a:ln>
                            <a:noFill/>
                          </a:ln>
                          <a:solidFill>
                            <a:schemeClr val="tx1"/>
                          </a:solidFill>
                          <a:effectLst/>
                          <a:latin typeface="Century Gothic" charset="0"/>
                          <a:ea typeface="Century Gothic" charset="0"/>
                          <a:cs typeface="Century Gothic" charset="0"/>
                        </a:rPr>
                        <a:t>2,542</a:t>
                      </a:r>
                    </a:p>
                    <a:p>
                      <a:pPr marL="0" marR="0" lvl="0" indent="0" algn="l" defTabSz="457200" rtl="0" eaLnBrk="1" fontAlgn="t" latinLnBrk="0" hangingPunct="1">
                        <a:lnSpc>
                          <a:spcPct val="100000"/>
                        </a:lnSpc>
                        <a:spcBef>
                          <a:spcPct val="0"/>
                        </a:spcBef>
                        <a:spcAft>
                          <a:spcPct val="0"/>
                        </a:spcAft>
                        <a:buClrTx/>
                        <a:buSzTx/>
                        <a:buFontTx/>
                        <a:buNone/>
                        <a:tabLst/>
                      </a:pPr>
                      <a:r>
                        <a:rPr kumimoji="0" lang="en-ZA" altLang="en-US" sz="800" b="1" i="0" u="none" strike="noStrike" cap="none" normalizeH="0" baseline="0" dirty="0" smtClean="0">
                          <a:ln>
                            <a:noFill/>
                          </a:ln>
                          <a:solidFill>
                            <a:schemeClr val="tx1"/>
                          </a:solidFill>
                          <a:effectLst/>
                          <a:latin typeface="Century Gothic" charset="0"/>
                          <a:ea typeface="Century Gothic" charset="0"/>
                          <a:cs typeface="Century Gothic" charset="0"/>
                        </a:rPr>
                        <a:t>(</a:t>
                      </a:r>
                      <a:r>
                        <a:rPr kumimoji="0" lang="en-ZA" altLang="en-US" sz="800" b="1" i="0" u="none" strike="noStrike" cap="none" normalizeH="0" baseline="0" dirty="0" smtClean="0">
                          <a:ln>
                            <a:noFill/>
                          </a:ln>
                          <a:solidFill>
                            <a:srgbClr val="FF0000"/>
                          </a:solidFill>
                          <a:effectLst/>
                          <a:latin typeface="Century Gothic" charset="0"/>
                          <a:ea typeface="Century Gothic" charset="0"/>
                          <a:cs typeface="Century Gothic" charset="0"/>
                        </a:rPr>
                        <a:t>118</a:t>
                      </a:r>
                      <a:r>
                        <a:rPr kumimoji="0" lang="en-ZA" altLang="en-US" sz="800" b="1" i="0" u="none" strike="noStrike" cap="none" normalizeH="0" baseline="0" dirty="0" smtClean="0">
                          <a:ln>
                            <a:noFill/>
                          </a:ln>
                          <a:solidFill>
                            <a:schemeClr val="tx1"/>
                          </a:solidFill>
                          <a:effectLst/>
                          <a:latin typeface="Century Gothic" charset="0"/>
                          <a:ea typeface="Century Gothic" charset="0"/>
                          <a:cs typeface="Century Gothic" charset="0"/>
                        </a:rPr>
                        <a:t>)</a:t>
                      </a:r>
                      <a:endParaRPr kumimoji="0" lang="en-ZA" altLang="en-US" sz="800" b="1" i="0" u="none" strike="noStrike" cap="none" normalizeH="0" baseline="0" dirty="0">
                        <a:ln>
                          <a:noFill/>
                        </a:ln>
                        <a:solidFill>
                          <a:schemeClr val="tx1"/>
                        </a:solidFill>
                        <a:effectLst/>
                        <a:latin typeface="Century Gothic" charset="0"/>
                        <a:ea typeface="Century Gothic" charset="0"/>
                        <a:cs typeface="Century Gothic" charset="0"/>
                      </a:endParaRPr>
                    </a:p>
                  </a:txBody>
                  <a:tcPr marL="0" marR="0" marT="0" marB="0" horzOverflow="overflow">
                    <a:solidFill>
                      <a:srgbClr val="00C45A"/>
                    </a:solidFill>
                  </a:tcPr>
                </a:tc>
              </a:tr>
              <a:tr h="1801411">
                <a:tc>
                  <a:txBody>
                    <a:bodyPr/>
                    <a:lstStyle/>
                    <a:p>
                      <a:r>
                        <a:rPr lang="en-ZA" sz="800" b="0" kern="1200" dirty="0" smtClean="0">
                          <a:solidFill>
                            <a:schemeClr val="dk1"/>
                          </a:solidFill>
                          <a:effectLst/>
                          <a:latin typeface="Century Gothic" pitchFamily="34" charset="0"/>
                          <a:ea typeface="Calibri"/>
                          <a:cs typeface="Calibri"/>
                        </a:rPr>
                        <a:t>Number of Lodgement Offices operational</a:t>
                      </a:r>
                      <a:endParaRPr lang="en-US" sz="800" b="0"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dk1"/>
                          </a:solidFill>
                          <a:effectLst/>
                          <a:latin typeface="Century Gothic" pitchFamily="34" charset="0"/>
                          <a:ea typeface="Calibri"/>
                          <a:cs typeface="Calibri"/>
                        </a:rPr>
                        <a:t>2 all-terrain (4x4)</a:t>
                      </a:r>
                    </a:p>
                    <a:p>
                      <a:pPr marL="0" marR="0" indent="0" algn="l"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dk1"/>
                          </a:solidFill>
                          <a:effectLst/>
                          <a:latin typeface="Century Gothic" pitchFamily="34" charset="0"/>
                          <a:ea typeface="Calibri"/>
                          <a:cs typeface="Calibri"/>
                        </a:rPr>
                        <a:t>mobile lodgement</a:t>
                      </a:r>
                    </a:p>
                    <a:p>
                      <a:pPr marL="0" marR="0" indent="0" algn="l"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dk1"/>
                          </a:solidFill>
                          <a:effectLst/>
                          <a:latin typeface="Century Gothic" pitchFamily="34" charset="0"/>
                          <a:ea typeface="Calibri"/>
                          <a:cs typeface="Calibri"/>
                        </a:rPr>
                        <a:t>offices operational</a:t>
                      </a:r>
                      <a:endParaRPr lang="en-ZA" sz="800" b="0" kern="1200" baseline="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dk1"/>
                          </a:solidFill>
                          <a:effectLst/>
                          <a:latin typeface="Century Gothic" pitchFamily="34" charset="0"/>
                          <a:ea typeface="Calibri"/>
                          <a:cs typeface="Calibri"/>
                        </a:rPr>
                        <a:t>2 all-terrain (4x4)</a:t>
                      </a:r>
                    </a:p>
                    <a:p>
                      <a:pPr marL="0" marR="0" indent="0" algn="l"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dk1"/>
                          </a:solidFill>
                          <a:effectLst/>
                          <a:latin typeface="Century Gothic" pitchFamily="34" charset="0"/>
                          <a:ea typeface="Calibri"/>
                          <a:cs typeface="Calibri"/>
                        </a:rPr>
                        <a:t>mobile lodgement</a:t>
                      </a:r>
                    </a:p>
                    <a:p>
                      <a:pPr marL="0" marR="0" indent="0" algn="l" defTabSz="457200" rtl="0" eaLnBrk="1" fontAlgn="b" latinLnBrk="0" hangingPunct="1">
                        <a:lnSpc>
                          <a:spcPct val="100000"/>
                        </a:lnSpc>
                        <a:spcBef>
                          <a:spcPts val="0"/>
                        </a:spcBef>
                        <a:spcAft>
                          <a:spcPts val="0"/>
                        </a:spcAft>
                        <a:buClrTx/>
                        <a:buSzTx/>
                        <a:buFontTx/>
                        <a:buNone/>
                        <a:tabLst/>
                        <a:defRPr/>
                      </a:pPr>
                      <a:r>
                        <a:rPr lang="en-ZA" sz="800" b="0" kern="1200" baseline="0" dirty="0" smtClean="0">
                          <a:solidFill>
                            <a:schemeClr val="dk1"/>
                          </a:solidFill>
                          <a:effectLst/>
                          <a:latin typeface="Century Gothic" pitchFamily="34" charset="0"/>
                          <a:ea typeface="Calibri"/>
                          <a:cs typeface="Calibri"/>
                        </a:rPr>
                        <a:t>offices operational</a:t>
                      </a:r>
                      <a:endParaRPr lang="en-ZA" sz="800" b="0" kern="1200" baseline="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1" u="none" strike="noStrike" dirty="0">
                          <a:effectLst/>
                          <a:latin typeface="Century Gothic" panose="020B0502020202020204" pitchFamily="34" charset="0"/>
                        </a:rPr>
                        <a:t> </a:t>
                      </a:r>
                      <a:r>
                        <a:rPr lang="en-ZA" sz="800" b="1" u="none" strike="noStrike" dirty="0" smtClean="0">
                          <a:effectLst/>
                          <a:latin typeface="Century Gothic" panose="020B0502020202020204" pitchFamily="34" charset="0"/>
                        </a:rPr>
                        <a:t>0</a:t>
                      </a:r>
                      <a:endParaRPr lang="en-ZA" sz="8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ctr" fontAlgn="b"/>
                      <a:r>
                        <a:rPr lang="en-ZA" sz="800" b="0" i="0" u="none" strike="noStrike" dirty="0" smtClean="0">
                          <a:solidFill>
                            <a:srgbClr val="000000"/>
                          </a:solidFill>
                          <a:effectLst/>
                          <a:latin typeface="Century Gothic" panose="020B0502020202020204" pitchFamily="34" charset="0"/>
                        </a:rPr>
                        <a:t>No Target</a:t>
                      </a:r>
                      <a:endParaRPr lang="en-ZA" sz="8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ZA" sz="800" dirty="0" smtClean="0">
                          <a:latin typeface="Century Gothic" charset="0"/>
                          <a:ea typeface="Century Gothic" charset="0"/>
                          <a:cs typeface="Century Gothic" charset="0"/>
                        </a:rPr>
                        <a:t>4x4 Mobile offices registered and successfully rolled out in North West and Northern Cape. Roll out to all provinces managed through project manager.</a:t>
                      </a:r>
                    </a:p>
                  </a:txBody>
                  <a:tcPr marL="48849" marR="48849" marT="13764" marB="0">
                    <a:solidFill>
                      <a:srgbClr val="E4EEFB"/>
                    </a:solidFill>
                  </a:tcPr>
                </a:tc>
                <a:tc>
                  <a:txBody>
                    <a:bodyPr/>
                    <a:lstStyle/>
                    <a:p>
                      <a:pPr algn="ctr"/>
                      <a:r>
                        <a:rPr lang="en-US" sz="800" dirty="0" smtClean="0">
                          <a:latin typeface="Century Gothic" charset="0"/>
                          <a:ea typeface="Century Gothic" charset="0"/>
                          <a:cs typeface="Century Gothic" charset="0"/>
                        </a:rPr>
                        <a:t>No target</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dirty="0" smtClean="0">
                          <a:latin typeface="Century Gothic" charset="0"/>
                          <a:ea typeface="Century Gothic" charset="0"/>
                          <a:cs typeface="Century Gothic" charset="0"/>
                        </a:rPr>
                        <a:t>N/A</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dirty="0" smtClean="0">
                          <a:latin typeface="Century Gothic" charset="0"/>
                          <a:ea typeface="Century Gothic" charset="0"/>
                          <a:cs typeface="Century Gothic" charset="0"/>
                        </a:rPr>
                        <a:t>No target</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dirty="0" smtClean="0">
                          <a:latin typeface="Century Gothic" charset="0"/>
                          <a:ea typeface="Century Gothic" charset="0"/>
                          <a:cs typeface="Century Gothic" charset="0"/>
                        </a:rPr>
                        <a:t>N/A</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N/A</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r>
                        <a:rPr lang="en-US" sz="800" dirty="0" smtClean="0">
                          <a:latin typeface="Century Gothic" charset="0"/>
                          <a:ea typeface="Century Gothic" charset="0"/>
                          <a:cs typeface="Century Gothic" charset="0"/>
                        </a:rPr>
                        <a:t>N/A</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r>
                        <a:rPr lang="en-US" sz="800" dirty="0" smtClean="0">
                          <a:latin typeface="Century Gothic" charset="0"/>
                          <a:ea typeface="Century Gothic" charset="0"/>
                          <a:cs typeface="Century Gothic" charset="0"/>
                        </a:rPr>
                        <a:t>N/A</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algn="ctr"/>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0" marR="0" marT="0" marB="0" horzOverflow="overflow">
                    <a:solidFill>
                      <a:srgbClr val="E4EE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smtClean="0">
                          <a:ln>
                            <a:noFill/>
                          </a:ln>
                          <a:solidFill>
                            <a:prstClr val="black"/>
                          </a:solidFill>
                          <a:effectLst/>
                          <a:uLnTx/>
                          <a:uFillTx/>
                          <a:latin typeface="Century Gothic" charset="0"/>
                          <a:ea typeface="Century Gothic" charset="0"/>
                          <a:cs typeface="Century Gothic" charset="0"/>
                        </a:rPr>
                        <a:t>4x4 Mobile offices registered and rolled out in NW and NC.</a:t>
                      </a:r>
                    </a:p>
                  </a:txBody>
                  <a:tcPr marL="0" marR="0" marT="0" marB="0" horzOverflow="overflow">
                    <a:solidFill>
                      <a:srgbClr val="00C45A"/>
                    </a:solidFill>
                  </a:tcPr>
                </a:tc>
              </a:tr>
            </a:tbl>
          </a:graphicData>
        </a:graphic>
      </p:graphicFrame>
      <p:sp>
        <p:nvSpPr>
          <p:cNvPr id="4" name="Footer Placeholder 1"/>
          <p:cNvSpPr>
            <a:spLocks noGrp="1"/>
          </p:cNvSpPr>
          <p:nvPr>
            <p:ph type="ftr" sz="quarter" idx="11"/>
          </p:nvPr>
        </p:nvSpPr>
        <p:spPr>
          <a:xfrm>
            <a:off x="3384550" y="6315641"/>
            <a:ext cx="3136900" cy="395552"/>
          </a:xfrm>
        </p:spPr>
        <p:txBody>
          <a:bodyPr/>
          <a:lstStyle/>
          <a:p>
            <a:endParaRPr lang="en-US" dirty="0"/>
          </a:p>
        </p:txBody>
      </p:sp>
    </p:spTree>
    <p:extLst>
      <p:ext uri="{BB962C8B-B14F-4D97-AF65-F5344CB8AC3E}">
        <p14:creationId xmlns:p14="http://schemas.microsoft.com/office/powerpoint/2010/main" xmlns="" val="77562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1390" y="234412"/>
            <a:ext cx="9658350" cy="486701"/>
          </a:xfrm>
        </p:spPr>
        <p:txBody>
          <a:bodyPr>
            <a:noAutofit/>
          </a:bodyPr>
          <a:lstStyle/>
          <a:p>
            <a:r>
              <a:rPr lang="en-ZA" altLang="en-US" sz="3000" b="1" dirty="0">
                <a:latin typeface="Century Gothic" pitchFamily="34" charset="0"/>
              </a:rPr>
              <a:t>OVERALL PERFORMANCE RATING – PROGRAMME 4</a:t>
            </a:r>
            <a:endParaRPr lang="en-US" altLang="en-US" sz="3000" b="1" dirty="0">
              <a:latin typeface="Century Gothic" pitchFamily="34" charset="0"/>
            </a:endParaRPr>
          </a:p>
        </p:txBody>
      </p:sp>
      <p:sp>
        <p:nvSpPr>
          <p:cNvPr id="21507" name="Content Placeholder 2"/>
          <p:cNvSpPr>
            <a:spLocks noGrp="1"/>
          </p:cNvSpPr>
          <p:nvPr>
            <p:ph idx="1"/>
          </p:nvPr>
        </p:nvSpPr>
        <p:spPr>
          <a:xfrm>
            <a:off x="247650" y="793621"/>
            <a:ext cx="9407565" cy="2311915"/>
          </a:xfrm>
        </p:spPr>
        <p:txBody>
          <a:bodyPr>
            <a:normAutofit/>
          </a:bodyPr>
          <a:lstStyle/>
          <a:p>
            <a:pPr marL="0" indent="0" algn="just">
              <a:spcBef>
                <a:spcPts val="0"/>
              </a:spcBef>
              <a:buNone/>
            </a:pPr>
            <a:r>
              <a:rPr lang="en-ZA" altLang="en-US" sz="2817" b="1" u="sng" dirty="0">
                <a:latin typeface="Century Gothic" pitchFamily="34" charset="0"/>
              </a:rPr>
              <a:t>Restitution</a:t>
            </a:r>
          </a:p>
          <a:p>
            <a:pPr marL="0" indent="0" algn="just">
              <a:spcBef>
                <a:spcPts val="0"/>
              </a:spcBef>
              <a:buNone/>
            </a:pPr>
            <a:r>
              <a:rPr lang="en-ZA" altLang="en-US" sz="2058" u="sng" dirty="0">
                <a:latin typeface="Century Gothic" pitchFamily="34" charset="0"/>
              </a:rPr>
              <a:t>4 targets</a:t>
            </a:r>
            <a:r>
              <a:rPr lang="en-ZA" altLang="en-US" sz="2058" dirty="0">
                <a:latin typeface="Century Gothic" pitchFamily="34" charset="0"/>
              </a:rPr>
              <a:t> were planned for implementation in the period under review:</a:t>
            </a:r>
          </a:p>
          <a:p>
            <a:pPr lvl="1" algn="just">
              <a:spcBef>
                <a:spcPts val="0"/>
              </a:spcBef>
              <a:buFont typeface="Wingdings" charset="2"/>
              <a:buChar char="q"/>
            </a:pPr>
            <a:r>
              <a:rPr lang="en-ZA" altLang="en-US" sz="1950" dirty="0" smtClean="0">
                <a:latin typeface="Century Gothic" pitchFamily="34" charset="0"/>
              </a:rPr>
              <a:t>All 4 targets  </a:t>
            </a:r>
            <a:r>
              <a:rPr lang="en-ZA" altLang="en-US" sz="1950" dirty="0">
                <a:latin typeface="Century Gothic" pitchFamily="34" charset="0"/>
              </a:rPr>
              <a:t>were </a:t>
            </a:r>
            <a:r>
              <a:rPr lang="en-ZA" altLang="en-US" sz="1950" u="sng" dirty="0" smtClean="0">
                <a:latin typeface="Century Gothic" pitchFamily="34" charset="0"/>
              </a:rPr>
              <a:t>achieved</a:t>
            </a:r>
            <a:r>
              <a:rPr lang="en-ZA" altLang="en-US" sz="1950" dirty="0" smtClean="0">
                <a:latin typeface="Century Gothic" pitchFamily="34" charset="0"/>
              </a:rPr>
              <a:t>.</a:t>
            </a:r>
            <a:endParaRPr lang="en-ZA" altLang="en-US" sz="1842" dirty="0">
              <a:latin typeface="Century Gothic" pitchFamily="34" charset="0"/>
            </a:endParaRPr>
          </a:p>
          <a:p>
            <a:pPr marL="0" indent="0" algn="just">
              <a:buNone/>
            </a:pPr>
            <a:endParaRPr lang="en-US" altLang="en-US" sz="1950" b="1" dirty="0">
              <a:latin typeface="Century Gothic" pitchFamily="34" charset="0"/>
              <a:cs typeface="Times New Roman" pitchFamily="18" charset="0"/>
            </a:endParaRPr>
          </a:p>
          <a:p>
            <a:pPr marL="0" indent="0" algn="just">
              <a:buNone/>
            </a:pPr>
            <a:endParaRPr lang="en-ZA" altLang="en-US" sz="1950" dirty="0">
              <a:latin typeface="Century Gothic" pitchFamily="34" charset="0"/>
            </a:endParaRPr>
          </a:p>
          <a:p>
            <a:pPr marL="0" indent="0" algn="just">
              <a:spcBef>
                <a:spcPts val="0"/>
              </a:spcBef>
              <a:buNone/>
            </a:pPr>
            <a:endParaRPr lang="en-ZA" altLang="en-US" sz="1950" dirty="0">
              <a:latin typeface="Century Gothic" pitchFamily="34" charset="0"/>
            </a:endParaRPr>
          </a:p>
          <a:p>
            <a:pPr marL="0" indent="0" algn="just">
              <a:buNone/>
            </a:pPr>
            <a:endParaRPr lang="en-ZA" altLang="en-US" sz="2167" b="1" u="sng" dirty="0">
              <a:latin typeface="Century Gothic"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158232266"/>
              </p:ext>
            </p:extLst>
          </p:nvPr>
        </p:nvGraphicFramePr>
        <p:xfrm>
          <a:off x="466029" y="2083704"/>
          <a:ext cx="6875991" cy="866530"/>
        </p:xfrm>
        <a:graphic>
          <a:graphicData uri="http://schemas.openxmlformats.org/drawingml/2006/table">
            <a:tbl>
              <a:tblPr firstRow="1" bandRow="1">
                <a:tableStyleId>{5C22544A-7EE6-4342-B048-85BDC9FD1C3A}</a:tableStyleId>
              </a:tblPr>
              <a:tblGrid>
                <a:gridCol w="3009900"/>
                <a:gridCol w="1252008"/>
                <a:gridCol w="1334558"/>
                <a:gridCol w="1279525"/>
              </a:tblGrid>
              <a:tr h="410003">
                <a:tc>
                  <a:txBody>
                    <a:bodyPr/>
                    <a:lstStyle/>
                    <a:p>
                      <a:pPr algn="ctr">
                        <a:lnSpc>
                          <a:spcPct val="100000"/>
                        </a:lnSpc>
                        <a:spcAft>
                          <a:spcPts val="0"/>
                        </a:spcAft>
                      </a:pPr>
                      <a:r>
                        <a:rPr lang="en-US" sz="1300" b="1" kern="1200" dirty="0" smtClean="0">
                          <a:solidFill>
                            <a:srgbClr val="000000"/>
                          </a:solidFill>
                          <a:effectLst/>
                          <a:latin typeface="Century Gothic" pitchFamily="34" charset="0"/>
                          <a:ea typeface="Calibri"/>
                          <a:cs typeface="Times New Roman"/>
                        </a:rPr>
                        <a:t>Planned Targets</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300" b="1" kern="1200" dirty="0" smtClean="0">
                          <a:solidFill>
                            <a:srgbClr val="000000"/>
                          </a:solidFill>
                          <a:effectLst/>
                          <a:latin typeface="Century Gothic" pitchFamily="34" charset="0"/>
                          <a:ea typeface="Calibri"/>
                          <a:cs typeface="Times New Roman"/>
                        </a:rPr>
                        <a:t>Target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300" b="1" kern="1200" dirty="0" smtClean="0">
                          <a:solidFill>
                            <a:srgbClr val="000000"/>
                          </a:solidFill>
                          <a:effectLst/>
                          <a:latin typeface="Century Gothic" pitchFamily="34" charset="0"/>
                          <a:ea typeface="Calibri"/>
                          <a:cs typeface="Times New Roman"/>
                        </a:rPr>
                        <a:t>Target Partially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300" b="1" kern="1200" dirty="0" smtClean="0">
                          <a:solidFill>
                            <a:srgbClr val="000000"/>
                          </a:solidFill>
                          <a:effectLst/>
                          <a:latin typeface="Century Gothic" pitchFamily="34" charset="0"/>
                          <a:ea typeface="Calibri"/>
                          <a:cs typeface="Times New Roman"/>
                        </a:rPr>
                        <a:t>Target Not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4644">
                <a:tc>
                  <a:txBody>
                    <a:bodyPr/>
                    <a:lstStyle/>
                    <a:p>
                      <a:pPr algn="just">
                        <a:lnSpc>
                          <a:spcPct val="100000"/>
                        </a:lnSpc>
                        <a:spcAft>
                          <a:spcPts val="0"/>
                        </a:spcAft>
                      </a:pPr>
                      <a:r>
                        <a:rPr lang="en-ZA" sz="1300" b="1" kern="1200" dirty="0" smtClean="0">
                          <a:solidFill>
                            <a:srgbClr val="000000"/>
                          </a:solidFill>
                          <a:effectLst/>
                          <a:latin typeface="Century Gothic" pitchFamily="34" charset="0"/>
                          <a:ea typeface="Times New Roman"/>
                          <a:cs typeface="Arial"/>
                        </a:rPr>
                        <a:t>Q4 APP targets = 4 of 5</a:t>
                      </a:r>
                      <a:endParaRPr lang="en-ZA" sz="1300" dirty="0">
                        <a:effectLst/>
                        <a:latin typeface="Century Gothic" pitchFamily="34" charset="0"/>
                        <a:ea typeface="Times New Roman"/>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ZA" sz="1300" dirty="0" smtClean="0">
                          <a:latin typeface="Century Gothic" panose="020B0502020202020204" pitchFamily="34" charset="0"/>
                        </a:rPr>
                        <a:t>4</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ZA" sz="1300" dirty="0" smtClean="0">
                          <a:latin typeface="Century Gothic" panose="020B0502020202020204" pitchFamily="34" charset="0"/>
                        </a:rPr>
                        <a:t>0</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spcAft>
                          <a:spcPts val="0"/>
                        </a:spcAft>
                      </a:pPr>
                      <a:r>
                        <a:rPr lang="en-ZA" sz="1300" dirty="0" smtClean="0">
                          <a:latin typeface="Century Gothic" panose="020B0502020202020204" pitchFamily="34" charset="0"/>
                        </a:rPr>
                        <a:t>0</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98408">
                <a:tc>
                  <a:txBody>
                    <a:bodyPr/>
                    <a:lstStyle/>
                    <a:p>
                      <a:pPr algn="just">
                        <a:lnSpc>
                          <a:spcPct val="100000"/>
                        </a:lnSpc>
                        <a:spcAft>
                          <a:spcPts val="0"/>
                        </a:spcAft>
                      </a:pPr>
                      <a:r>
                        <a:rPr lang="en-ZA" sz="1300" b="1" dirty="0" smtClean="0">
                          <a:effectLst/>
                          <a:latin typeface="Century Gothic" pitchFamily="34" charset="0"/>
                          <a:ea typeface="Times New Roman"/>
                        </a:rPr>
                        <a:t>APR APP targets = 5</a:t>
                      </a: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ZA" sz="1300" b="0" u="none" dirty="0" smtClean="0">
                          <a:solidFill>
                            <a:schemeClr val="tx1"/>
                          </a:solidFill>
                          <a:latin typeface="Century Gothic" panose="020B0502020202020204" pitchFamily="34" charset="0"/>
                        </a:rPr>
                        <a:t>5</a:t>
                      </a:r>
                      <a:endParaRPr lang="en-ZA" sz="1300" b="0" u="none" dirty="0">
                        <a:solidFill>
                          <a:schemeClr val="tx1"/>
                        </a:solidFill>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ZA" sz="1300" b="0" dirty="0" smtClean="0">
                          <a:effectLst/>
                          <a:latin typeface="Century Gothic" pitchFamily="34" charset="0"/>
                          <a:ea typeface="Times New Roman"/>
                        </a:rPr>
                        <a:t>0</a:t>
                      </a:r>
                      <a:endParaRPr lang="en-ZA" sz="1300" b="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spcAft>
                          <a:spcPts val="0"/>
                        </a:spcAft>
                      </a:pPr>
                      <a:r>
                        <a:rPr lang="en-ZA" altLang="en-US" sz="1300" b="0" u="none" dirty="0" smtClean="0">
                          <a:solidFill>
                            <a:schemeClr val="tx1"/>
                          </a:solidFill>
                          <a:latin typeface="Century Gothic" pitchFamily="34" charset="0"/>
                        </a:rPr>
                        <a:t>0</a:t>
                      </a:r>
                      <a:endParaRPr lang="en-ZA" sz="1300" b="0" u="none" dirty="0">
                        <a:solidFill>
                          <a:schemeClr val="tx1"/>
                        </a:solidFill>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6" name="Footer Placeholder 1"/>
          <p:cNvSpPr>
            <a:spLocks noGrp="1"/>
          </p:cNvSpPr>
          <p:nvPr>
            <p:ph type="ftr" sz="quarter" idx="11"/>
          </p:nvPr>
        </p:nvSpPr>
        <p:spPr>
          <a:xfrm>
            <a:off x="3384550" y="6324267"/>
            <a:ext cx="3136900" cy="395552"/>
          </a:xfrm>
        </p:spPr>
        <p:txBody>
          <a:bodyPr/>
          <a:lstStyle/>
          <a:p>
            <a:endParaRPr lang="en-US" dirty="0"/>
          </a:p>
        </p:txBody>
      </p:sp>
      <p:sp>
        <p:nvSpPr>
          <p:cNvPr id="7" name="Content Placeholder 2"/>
          <p:cNvSpPr txBox="1">
            <a:spLocks/>
          </p:cNvSpPr>
          <p:nvPr/>
        </p:nvSpPr>
        <p:spPr>
          <a:xfrm>
            <a:off x="247650" y="3105536"/>
            <a:ext cx="9407565" cy="2346140"/>
          </a:xfrm>
          <a:prstGeom prst="rect">
            <a:avLst/>
          </a:prstGeom>
        </p:spPr>
        <p:txBody>
          <a:bodyPr vert="horz" lIns="99060" tIns="49530" rIns="99060" bIns="4953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ZA" altLang="en-US" sz="2383" b="1" u="sng" dirty="0">
                <a:latin typeface="Century Gothic" pitchFamily="34" charset="0"/>
              </a:rPr>
              <a:t>The Restitution </a:t>
            </a:r>
            <a:r>
              <a:rPr lang="en-ZA" altLang="en-US" sz="2383" b="1" u="sng" dirty="0" smtClean="0">
                <a:latin typeface="Century Gothic" pitchFamily="34" charset="0"/>
              </a:rPr>
              <a:t>programme</a:t>
            </a:r>
            <a:r>
              <a:rPr lang="en-ZA" altLang="en-US" sz="2383" dirty="0" smtClean="0">
                <a:latin typeface="Century Gothic" pitchFamily="34" charset="0"/>
              </a:rPr>
              <a:t> performed as follows:</a:t>
            </a:r>
          </a:p>
          <a:p>
            <a:pPr>
              <a:spcBef>
                <a:spcPts val="0"/>
              </a:spcBef>
              <a:buFont typeface="Wingdings" pitchFamily="2" charset="2"/>
              <a:buChar char="q"/>
            </a:pPr>
            <a:r>
              <a:rPr lang="en-ZA" altLang="en-US" sz="2383" dirty="0" smtClean="0">
                <a:latin typeface="Century Gothic" pitchFamily="34" charset="0"/>
              </a:rPr>
              <a:t>achieved </a:t>
            </a:r>
            <a:r>
              <a:rPr lang="en-ZA" altLang="en-US" sz="2383" b="1" u="sng" dirty="0" smtClean="0">
                <a:solidFill>
                  <a:srgbClr val="009545"/>
                </a:solidFill>
                <a:latin typeface="Century Gothic" pitchFamily="34" charset="0"/>
              </a:rPr>
              <a:t>100%</a:t>
            </a:r>
            <a:r>
              <a:rPr lang="en-ZA" altLang="en-US" sz="2383" b="1" dirty="0" smtClean="0">
                <a:solidFill>
                  <a:srgbClr val="009545"/>
                </a:solidFill>
                <a:latin typeface="Century Gothic" pitchFamily="34" charset="0"/>
              </a:rPr>
              <a:t> </a:t>
            </a:r>
            <a:r>
              <a:rPr lang="en-ZA" altLang="en-US" sz="2383" dirty="0">
                <a:latin typeface="Century Gothic" pitchFamily="34" charset="0"/>
              </a:rPr>
              <a:t>of </a:t>
            </a:r>
            <a:r>
              <a:rPr lang="en-ZA" altLang="en-US" sz="2383" dirty="0" smtClean="0">
                <a:latin typeface="Century Gothic" pitchFamily="34" charset="0"/>
              </a:rPr>
              <a:t>its Q4 targets, and</a:t>
            </a:r>
          </a:p>
          <a:p>
            <a:pPr>
              <a:spcBef>
                <a:spcPts val="0"/>
              </a:spcBef>
              <a:buFont typeface="Wingdings" pitchFamily="2" charset="2"/>
              <a:buChar char="q"/>
            </a:pPr>
            <a:r>
              <a:rPr lang="en-ZA" altLang="en-US" sz="2383" dirty="0" smtClean="0">
                <a:latin typeface="Century Gothic" pitchFamily="34" charset="0"/>
              </a:rPr>
              <a:t>achieved </a:t>
            </a:r>
            <a:r>
              <a:rPr lang="en-ZA" altLang="en-US" sz="2383" b="1" u="sng" dirty="0" smtClean="0">
                <a:solidFill>
                  <a:srgbClr val="009545"/>
                </a:solidFill>
                <a:latin typeface="Century Gothic" pitchFamily="34" charset="0"/>
              </a:rPr>
              <a:t>100</a:t>
            </a:r>
            <a:r>
              <a:rPr lang="en-ZA" altLang="en-US" sz="2383" b="1" u="sng" dirty="0">
                <a:solidFill>
                  <a:srgbClr val="009545"/>
                </a:solidFill>
                <a:latin typeface="Century Gothic" pitchFamily="34" charset="0"/>
              </a:rPr>
              <a:t>%</a:t>
            </a:r>
            <a:r>
              <a:rPr lang="en-ZA" altLang="en-US" sz="2383" dirty="0">
                <a:latin typeface="Century Gothic" pitchFamily="34" charset="0"/>
              </a:rPr>
              <a:t> </a:t>
            </a:r>
            <a:r>
              <a:rPr lang="en-ZA" altLang="en-US" sz="2383" dirty="0" smtClean="0">
                <a:latin typeface="Century Gothic" pitchFamily="34" charset="0"/>
              </a:rPr>
              <a:t>of its APR targets.</a:t>
            </a:r>
            <a:endParaRPr lang="en-ZA" altLang="en-US" sz="2383" dirty="0">
              <a:latin typeface="Century Gothic" pitchFamily="34" charset="0"/>
            </a:endParaRPr>
          </a:p>
          <a:p>
            <a:pPr marL="0" indent="0" algn="just">
              <a:spcBef>
                <a:spcPts val="1300"/>
              </a:spcBef>
              <a:buNone/>
            </a:pPr>
            <a:r>
              <a:rPr lang="en-ZA" altLang="en-US" sz="2383" dirty="0">
                <a:latin typeface="Century Gothic" pitchFamily="34" charset="0"/>
              </a:rPr>
              <a:t>The Programme needs to </a:t>
            </a:r>
            <a:r>
              <a:rPr lang="en-ZA" altLang="en-US" sz="2383" dirty="0" smtClean="0">
                <a:latin typeface="Century Gothic" pitchFamily="34" charset="0"/>
              </a:rPr>
              <a:t>commended for such a performance, especially given that in Quarter 1 they had not achieved any of their targets. </a:t>
            </a:r>
          </a:p>
          <a:p>
            <a:pPr marL="0" indent="0" algn="just">
              <a:spcBef>
                <a:spcPts val="1300"/>
              </a:spcBef>
              <a:buNone/>
            </a:pPr>
            <a:r>
              <a:rPr lang="en-ZA" altLang="en-US" sz="2383" dirty="0" smtClean="0">
                <a:latin typeface="Century Gothic" pitchFamily="34" charset="0"/>
              </a:rPr>
              <a:t>They need to document and replicate all the lessons learned and best-practices to replicate them in FY 2016/17.</a:t>
            </a:r>
            <a:endParaRPr lang="en-ZA" altLang="en-US" sz="2058" dirty="0">
              <a:latin typeface="Century Gothic" pitchFamily="34" charset="0"/>
            </a:endParaRPr>
          </a:p>
        </p:txBody>
      </p:sp>
    </p:spTree>
    <p:extLst>
      <p:ext uri="{BB962C8B-B14F-4D97-AF65-F5344CB8AC3E}">
        <p14:creationId xmlns:p14="http://schemas.microsoft.com/office/powerpoint/2010/main" xmlns="" val="975925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51342" y="275029"/>
            <a:ext cx="9644592" cy="3164417"/>
          </a:xfrm>
        </p:spPr>
        <p:txBody>
          <a:bodyPr>
            <a:noAutofit/>
          </a:bodyPr>
          <a:lstStyle/>
          <a:p>
            <a:pPr marL="0" indent="0" algn="ctr">
              <a:spcBef>
                <a:spcPts val="0"/>
              </a:spcBef>
              <a:buNone/>
            </a:pPr>
            <a:r>
              <a:rPr lang="en-US" sz="5200" b="1" dirty="0">
                <a:latin typeface="Century Gothic" panose="020B0502020202020204" pitchFamily="34" charset="0"/>
              </a:rPr>
              <a:t>PROGRAMME PERFORMANCE DESCRIPTION</a:t>
            </a:r>
          </a:p>
          <a:p>
            <a:pPr marL="0" indent="0" algn="ctr">
              <a:spcBef>
                <a:spcPts val="5200"/>
              </a:spcBef>
              <a:buNone/>
            </a:pPr>
            <a:r>
              <a:rPr lang="en-US" sz="3900" b="1" dirty="0">
                <a:latin typeface="Century Gothic" panose="020B0502020202020204" pitchFamily="34" charset="0"/>
              </a:rPr>
              <a:t>PROGRAMME 5: LAND REFORM</a:t>
            </a:r>
          </a:p>
        </p:txBody>
      </p:sp>
      <p:sp>
        <p:nvSpPr>
          <p:cNvPr id="3" name="Content Placeholder 2"/>
          <p:cNvSpPr txBox="1">
            <a:spLocks/>
          </p:cNvSpPr>
          <p:nvPr/>
        </p:nvSpPr>
        <p:spPr>
          <a:xfrm>
            <a:off x="313481" y="3990131"/>
            <a:ext cx="9341735" cy="1564532"/>
          </a:xfrm>
          <a:prstGeom prst="rect">
            <a:avLst/>
          </a:prstGeom>
        </p:spPr>
        <p:txBody>
          <a:bodyPr vert="horz" lIns="99060" tIns="49530" rIns="99060" bIns="4953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3033" b="1" dirty="0">
                <a:latin typeface="Century Gothic" panose="020B0502020202020204" pitchFamily="34" charset="0"/>
              </a:rPr>
              <a:t>PROGRAMME PURPOSE</a:t>
            </a:r>
          </a:p>
          <a:p>
            <a:pPr marL="0" indent="0" algn="ctr">
              <a:spcBef>
                <a:spcPts val="1300"/>
              </a:spcBef>
              <a:buNone/>
            </a:pPr>
            <a:r>
              <a:rPr lang="en-US" sz="2600" b="1" dirty="0">
                <a:latin typeface="Century Gothic" panose="020B0502020202020204" pitchFamily="34" charset="0"/>
              </a:rPr>
              <a:t>Initiate sustainable land reform programmes in South Africa.</a:t>
            </a:r>
          </a:p>
        </p:txBody>
      </p:sp>
      <p:sp>
        <p:nvSpPr>
          <p:cNvPr id="4" name="Footer Placeholder 1"/>
          <p:cNvSpPr>
            <a:spLocks noGrp="1"/>
          </p:cNvSpPr>
          <p:nvPr>
            <p:ph type="ftr" sz="quarter" idx="11"/>
          </p:nvPr>
        </p:nvSpPr>
        <p:spPr>
          <a:xfrm>
            <a:off x="3384550" y="6289763"/>
            <a:ext cx="3136900" cy="395552"/>
          </a:xfrm>
        </p:spPr>
        <p:txBody>
          <a:bodyPr/>
          <a:lstStyle/>
          <a:p>
            <a:endParaRPr lang="en-US" dirty="0"/>
          </a:p>
        </p:txBody>
      </p:sp>
    </p:spTree>
    <p:extLst>
      <p:ext uri="{BB962C8B-B14F-4D97-AF65-F5344CB8AC3E}">
        <p14:creationId xmlns:p14="http://schemas.microsoft.com/office/powerpoint/2010/main" xmlns="" val="1162379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latin typeface="Century Gothic" panose="020B0502020202020204" pitchFamily="34" charset="0"/>
              </a:rPr>
              <a:t>PROGRAMME 5: LAND REFORM - </a:t>
            </a:r>
            <a:r>
              <a:rPr lang="en-ZA" sz="2600" b="1" dirty="0" smtClean="0">
                <a:latin typeface="Century Gothic" panose="020B0502020202020204" pitchFamily="34" charset="0"/>
              </a:rPr>
              <a:t>LRD </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848808434"/>
              </p:ext>
            </p:extLst>
          </p:nvPr>
        </p:nvGraphicFramePr>
        <p:xfrm>
          <a:off x="82807" y="676965"/>
          <a:ext cx="9795696" cy="2972277"/>
        </p:xfrm>
        <a:graphic>
          <a:graphicData uri="http://schemas.openxmlformats.org/drawingml/2006/table">
            <a:tbl>
              <a:tblPr>
                <a:tableStyleId>{5C22544A-7EE6-4342-B048-85BDC9FD1C3A}</a:tableStyleId>
              </a:tblPr>
              <a:tblGrid>
                <a:gridCol w="650747"/>
                <a:gridCol w="492557"/>
                <a:gridCol w="452218"/>
                <a:gridCol w="597704"/>
                <a:gridCol w="490316"/>
                <a:gridCol w="694481"/>
                <a:gridCol w="416689"/>
                <a:gridCol w="821803"/>
                <a:gridCol w="486136"/>
                <a:gridCol w="532436"/>
                <a:gridCol w="474562"/>
                <a:gridCol w="1562691"/>
                <a:gridCol w="793630"/>
                <a:gridCol w="664234"/>
                <a:gridCol w="665492"/>
              </a:tblGrid>
              <a:tr h="35820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10370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dk1"/>
                          </a:solidFill>
                          <a:latin typeface="Century Gothic" panose="020B0502020202020204" pitchFamily="34" charset="0"/>
                          <a:ea typeface="+mn-ea"/>
                          <a:cs typeface="+mn-cs"/>
                        </a:rPr>
                        <a:t>Number of hectares acquired 	</a:t>
                      </a:r>
                    </a:p>
                  </a:txBody>
                  <a:tcPr marL="10319" marR="10319" marT="10319" marB="0">
                    <a:solidFill>
                      <a:srgbClr val="E4EEFB"/>
                    </a:solidFill>
                  </a:tcPr>
                </a:tc>
                <a:tc>
                  <a:txBody>
                    <a:bodyPr/>
                    <a:lstStyle/>
                    <a:p>
                      <a:r>
                        <a:rPr lang="en-ZA" sz="800" b="0" i="0" u="none" strike="noStrike" baseline="0" dirty="0" smtClean="0">
                          <a:solidFill>
                            <a:schemeClr val="tx1"/>
                          </a:solidFill>
                          <a:latin typeface="Century Gothic" panose="020B0502020202020204" pitchFamily="34" charset="0"/>
                        </a:rPr>
                        <a:t>370,000 </a:t>
                      </a:r>
                    </a:p>
                  </a:txBody>
                  <a:tcPr marL="10319" marR="10319" marT="10319" marB="0">
                    <a:solidFill>
                      <a:srgbClr val="E4EEFB"/>
                    </a:solidFill>
                  </a:tcPr>
                </a:tc>
                <a:tc>
                  <a:txBody>
                    <a:bodyPr/>
                    <a:lstStyle/>
                    <a:p>
                      <a:r>
                        <a:rPr lang="en-ZA" sz="800" b="0" i="0" u="none" strike="noStrike" baseline="0" dirty="0" smtClean="0">
                          <a:solidFill>
                            <a:schemeClr val="tx1"/>
                          </a:solidFill>
                          <a:latin typeface="Century Gothic" panose="020B0502020202020204" pitchFamily="34" charset="0"/>
                        </a:rPr>
                        <a:t>77,714 </a:t>
                      </a: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800" b="1" i="0" u="none" strike="noStrike" dirty="0" smtClean="0">
                          <a:solidFill>
                            <a:srgbClr val="000000"/>
                          </a:solidFill>
                          <a:effectLst/>
                          <a:latin typeface="Century Gothic" panose="020B0502020202020204" pitchFamily="34" charset="0"/>
                        </a:rPr>
                        <a:t>24,162 ha</a:t>
                      </a:r>
                      <a:r>
                        <a:rPr lang="en-ZA" sz="800" b="0" i="0" u="none" strike="noStrike" dirty="0" smtClean="0">
                          <a:solidFill>
                            <a:srgbClr val="000000"/>
                          </a:solidFill>
                          <a:effectLst/>
                          <a:latin typeface="Century Gothic" panose="020B0502020202020204" pitchFamily="34" charset="0"/>
                        </a:rPr>
                        <a:t> Redistribution:</a:t>
                      </a:r>
                    </a:p>
                    <a:p>
                      <a:pPr marL="0" marR="0" indent="0" algn="l" defTabSz="457200" rtl="0" eaLnBrk="1" fontAlgn="b" latinLnBrk="0" hangingPunct="1">
                        <a:lnSpc>
                          <a:spcPct val="100000"/>
                        </a:lnSpc>
                        <a:spcBef>
                          <a:spcPts val="0"/>
                        </a:spcBef>
                        <a:spcAft>
                          <a:spcPts val="0"/>
                        </a:spcAft>
                        <a:buClrTx/>
                        <a:buSzTx/>
                        <a:buFontTx/>
                        <a:buNone/>
                        <a:tabLst/>
                        <a:defRPr/>
                      </a:pPr>
                      <a:r>
                        <a:rPr lang="en-ZA" sz="800" b="0" i="0" u="none" strike="noStrike" dirty="0" smtClean="0">
                          <a:solidFill>
                            <a:srgbClr val="000000"/>
                          </a:solidFill>
                          <a:effectLst/>
                          <a:latin typeface="Century Gothic" panose="020B0502020202020204" pitchFamily="34" charset="0"/>
                        </a:rPr>
                        <a:t>10930.0893ha</a:t>
                      </a:r>
                    </a:p>
                    <a:p>
                      <a:pPr marL="0" marR="0" indent="0" algn="l" defTabSz="457200" rtl="0" eaLnBrk="1" fontAlgn="b" latinLnBrk="0" hangingPunct="1">
                        <a:lnSpc>
                          <a:spcPct val="100000"/>
                        </a:lnSpc>
                        <a:spcBef>
                          <a:spcPts val="0"/>
                        </a:spcBef>
                        <a:spcAft>
                          <a:spcPts val="0"/>
                        </a:spcAft>
                        <a:buClrTx/>
                        <a:buSzTx/>
                        <a:buFontTx/>
                        <a:buNone/>
                        <a:tabLst/>
                        <a:defRPr/>
                      </a:pPr>
                      <a:r>
                        <a:rPr lang="en-ZA" sz="800" b="0" i="0" u="none" strike="noStrike" baseline="0" dirty="0" smtClean="0">
                          <a:solidFill>
                            <a:srgbClr val="000000"/>
                          </a:solidFill>
                          <a:effectLst/>
                          <a:latin typeface="Century Gothic" panose="020B0502020202020204" pitchFamily="34" charset="0"/>
                        </a:rPr>
                        <a:t>Restitution:</a:t>
                      </a:r>
                    </a:p>
                    <a:p>
                      <a:pPr marL="0" marR="0" indent="0" algn="l" defTabSz="457200" rtl="0" eaLnBrk="1" fontAlgn="b" latinLnBrk="0" hangingPunct="1">
                        <a:lnSpc>
                          <a:spcPct val="100000"/>
                        </a:lnSpc>
                        <a:spcBef>
                          <a:spcPts val="0"/>
                        </a:spcBef>
                        <a:spcAft>
                          <a:spcPts val="0"/>
                        </a:spcAft>
                        <a:buClrTx/>
                        <a:buSzTx/>
                        <a:buFontTx/>
                        <a:buNone/>
                        <a:tabLst/>
                        <a:defRPr/>
                      </a:pPr>
                      <a:r>
                        <a:rPr lang="en-ZA" sz="800" b="0" i="0" u="none" strike="noStrike" baseline="0" dirty="0" smtClean="0">
                          <a:solidFill>
                            <a:srgbClr val="000000"/>
                          </a:solidFill>
                          <a:effectLst/>
                          <a:latin typeface="Century Gothic" panose="020B0502020202020204" pitchFamily="34" charset="0"/>
                        </a:rPr>
                        <a:t>13232.1072ha</a:t>
                      </a:r>
                    </a:p>
                  </a:txBody>
                  <a:tcPr marL="10319" marR="10319" marT="10319" marB="0">
                    <a:solidFill>
                      <a:srgbClr val="FF0000"/>
                    </a:solidFill>
                  </a:tcPr>
                </a:tc>
                <a:tc>
                  <a:txBody>
                    <a:bodyPr/>
                    <a:lstStyle/>
                    <a:p>
                      <a:pPr algn="ctr" fontAlgn="b"/>
                      <a:r>
                        <a:rPr lang="en-ZA" sz="800" b="0" i="0" u="none" strike="noStrike" dirty="0" smtClean="0">
                          <a:solidFill>
                            <a:srgbClr val="000000"/>
                          </a:solidFill>
                          <a:effectLst/>
                          <a:latin typeface="Century Gothic" panose="020B0502020202020204" pitchFamily="34" charset="0"/>
                        </a:rPr>
                        <a:t>111,769ha</a:t>
                      </a:r>
                    </a:p>
                  </a:txBody>
                  <a:tcPr marL="10319" marR="10319" marT="10319" marB="0">
                    <a:solidFill>
                      <a:srgbClr val="E4EEFB"/>
                    </a:solidFill>
                  </a:tcPr>
                </a:tc>
                <a:tc>
                  <a:txBody>
                    <a:bodyPr/>
                    <a:lstStyle/>
                    <a:p>
                      <a:pPr algn="l" fontAlgn="t"/>
                      <a:r>
                        <a:rPr lang="en-ZA" sz="800" b="1" i="0" u="none" strike="noStrike" dirty="0" smtClean="0">
                          <a:solidFill>
                            <a:schemeClr val="tx1"/>
                          </a:solidFill>
                          <a:effectLst/>
                          <a:latin typeface="Century Gothic"/>
                        </a:rPr>
                        <a:t>71,580 ha</a:t>
                      </a:r>
                    </a:p>
                    <a:p>
                      <a:pPr algn="l" fontAlgn="t"/>
                      <a:r>
                        <a:rPr lang="en-ZA" sz="800" b="0" i="0" u="none" strike="noStrike" dirty="0" smtClean="0">
                          <a:solidFill>
                            <a:schemeClr val="tx1"/>
                          </a:solidFill>
                          <a:effectLst/>
                          <a:latin typeface="Century Gothic"/>
                        </a:rPr>
                        <a:t>Redistribution:</a:t>
                      </a:r>
                      <a:r>
                        <a:rPr lang="en-ZA" sz="800" b="0" i="0" u="none" strike="noStrike" baseline="0" dirty="0" smtClean="0">
                          <a:solidFill>
                            <a:schemeClr val="tx1"/>
                          </a:solidFill>
                          <a:effectLst/>
                          <a:latin typeface="Century Gothic"/>
                        </a:rPr>
                        <a:t> </a:t>
                      </a:r>
                      <a:r>
                        <a:rPr lang="en-ZA" sz="800" b="0" i="0" u="none" strike="noStrike" dirty="0" smtClean="0">
                          <a:solidFill>
                            <a:schemeClr val="tx1"/>
                          </a:solidFill>
                          <a:effectLst/>
                          <a:latin typeface="Century Gothic"/>
                        </a:rPr>
                        <a:t>44 630.67</a:t>
                      </a:r>
                    </a:p>
                    <a:p>
                      <a:pPr algn="l" fontAlgn="t"/>
                      <a:r>
                        <a:rPr lang="en-ZA" sz="800" b="0" i="0" u="none" strike="noStrike" dirty="0" smtClean="0">
                          <a:solidFill>
                            <a:schemeClr val="tx1"/>
                          </a:solidFill>
                          <a:effectLst/>
                          <a:latin typeface="Century Gothic"/>
                        </a:rPr>
                        <a:t> </a:t>
                      </a:r>
                    </a:p>
                    <a:p>
                      <a:pPr algn="l" fontAlgn="t"/>
                      <a:r>
                        <a:rPr lang="en-ZA" sz="800" b="0" i="0" u="none" strike="noStrike" dirty="0" smtClean="0">
                          <a:solidFill>
                            <a:schemeClr val="tx1"/>
                          </a:solidFill>
                          <a:effectLst/>
                          <a:latin typeface="Century Gothic"/>
                        </a:rPr>
                        <a:t>Restitution:26,949</a:t>
                      </a:r>
                    </a:p>
                  </a:txBody>
                  <a:tcPr marL="0" marR="0" marT="0" marB="0">
                    <a:solidFill>
                      <a:srgbClr val="FAD711"/>
                    </a:solidFill>
                  </a:tcPr>
                </a:tc>
                <a:tc>
                  <a:txBody>
                    <a:bodyPr/>
                    <a:lstStyle/>
                    <a:p>
                      <a:r>
                        <a:rPr lang="en-US" sz="800" dirty="0" smtClean="0">
                          <a:latin typeface="Century Gothic" charset="0"/>
                          <a:ea typeface="Century Gothic" charset="0"/>
                          <a:cs typeface="Century Gothic" charset="0"/>
                        </a:rPr>
                        <a:t>102,732</a:t>
                      </a:r>
                      <a:endParaRPr lang="en-US" sz="800" dirty="0">
                        <a:latin typeface="Century Gothic" charset="0"/>
                        <a:ea typeface="Century Gothic" charset="0"/>
                        <a:cs typeface="Century Gothic" charset="0"/>
                      </a:endParaRPr>
                    </a:p>
                  </a:txBody>
                  <a:tcPr marL="0" marR="0" marT="0" marB="0">
                    <a:solidFill>
                      <a:srgbClr val="E4EEFB"/>
                    </a:solidFill>
                  </a:tcPr>
                </a:tc>
                <a:tc>
                  <a:txBody>
                    <a:bodyPr/>
                    <a:lstStyle/>
                    <a:p>
                      <a:pPr algn="l" fontAlgn="t"/>
                      <a:r>
                        <a:rPr lang="en-ZA" sz="800" b="1" i="0" u="none" strike="noStrike" dirty="0" smtClean="0">
                          <a:solidFill>
                            <a:srgbClr val="000000"/>
                          </a:solidFill>
                          <a:effectLst/>
                          <a:latin typeface="Century Gothic" charset="0"/>
                          <a:ea typeface="Century Gothic" charset="0"/>
                          <a:cs typeface="Century Gothic" charset="0"/>
                        </a:rPr>
                        <a:t>82,938ha</a:t>
                      </a:r>
                    </a:p>
                    <a:p>
                      <a:pPr algn="l" fontAlgn="t"/>
                      <a:r>
                        <a:rPr lang="en-ZA" sz="800" b="1" i="0" u="none" strike="noStrike" dirty="0" smtClean="0">
                          <a:solidFill>
                            <a:srgbClr val="000000"/>
                          </a:solidFill>
                          <a:effectLst/>
                          <a:latin typeface="Century Gothic" charset="0"/>
                          <a:ea typeface="Century Gothic" charset="0"/>
                          <a:cs typeface="Century Gothic" charset="0"/>
                        </a:rPr>
                        <a:t>                </a:t>
                      </a:r>
                      <a:r>
                        <a:rPr lang="en-ZA" sz="800" b="0" i="0" u="none" strike="noStrike" dirty="0" smtClean="0">
                          <a:solidFill>
                            <a:srgbClr val="000000"/>
                          </a:solidFill>
                          <a:effectLst/>
                          <a:latin typeface="Century Gothic" charset="0"/>
                          <a:ea typeface="Century Gothic" charset="0"/>
                          <a:cs typeface="Century Gothic" charset="0"/>
                        </a:rPr>
                        <a:t>Restitution</a:t>
                      </a:r>
                      <a:r>
                        <a:rPr lang="en-ZA" sz="800" b="0" i="0" u="none" strike="noStrike" baseline="0" dirty="0" smtClean="0">
                          <a:solidFill>
                            <a:srgbClr val="000000"/>
                          </a:solidFill>
                          <a:effectLst/>
                          <a:latin typeface="Century Gothic" charset="0"/>
                          <a:ea typeface="Century Gothic" charset="0"/>
                          <a:cs typeface="Century Gothic" charset="0"/>
                        </a:rPr>
                        <a:t> </a:t>
                      </a:r>
                      <a:r>
                        <a:rPr lang="en-ZA" sz="800" b="0" i="0" u="none" strike="noStrike" dirty="0" smtClean="0">
                          <a:solidFill>
                            <a:srgbClr val="000000"/>
                          </a:solidFill>
                          <a:effectLst/>
                          <a:latin typeface="Century Gothic" charset="0"/>
                          <a:ea typeface="Century Gothic" charset="0"/>
                          <a:cs typeface="Century Gothic" charset="0"/>
                        </a:rPr>
                        <a:t> acquired Total = 29748.9107ha </a:t>
                      </a:r>
                    </a:p>
                    <a:p>
                      <a:pPr algn="l" fontAlgn="t"/>
                      <a:endParaRPr lang="en-ZA" sz="800" b="0" i="0" u="none" strike="noStrike" dirty="0" smtClean="0">
                        <a:solidFill>
                          <a:srgbClr val="000000"/>
                        </a:solidFill>
                        <a:effectLst/>
                        <a:latin typeface="Century Gothic" charset="0"/>
                        <a:ea typeface="Century Gothic" charset="0"/>
                        <a:cs typeface="Century Gothic" charset="0"/>
                      </a:endParaRPr>
                    </a:p>
                    <a:p>
                      <a:pPr algn="l" fontAlgn="t"/>
                      <a:r>
                        <a:rPr lang="en-ZA" sz="800" b="0" i="0" u="none" strike="noStrike" dirty="0" smtClean="0">
                          <a:solidFill>
                            <a:srgbClr val="000000"/>
                          </a:solidFill>
                          <a:effectLst/>
                          <a:latin typeface="Century Gothic" charset="0"/>
                          <a:ea typeface="Century Gothic" charset="0"/>
                          <a:cs typeface="Century Gothic" charset="0"/>
                        </a:rPr>
                        <a:t>Redistribution  = 53188.6572ha</a:t>
                      </a:r>
                    </a:p>
                  </a:txBody>
                  <a:tcPr marL="0" marR="0" marT="0" marB="0">
                    <a:solidFill>
                      <a:srgbClr val="FAD711"/>
                    </a:solidFill>
                  </a:tcPr>
                </a:tc>
                <a:tc>
                  <a:txBody>
                    <a:bodyPr/>
                    <a:lstStyle/>
                    <a:p>
                      <a:pPr algn="ctr"/>
                      <a:r>
                        <a:rPr lang="en-US" sz="800" dirty="0" smtClean="0">
                          <a:latin typeface="Century Gothic" charset="0"/>
                          <a:ea typeface="Century Gothic" charset="0"/>
                          <a:cs typeface="Century Gothic" charset="0"/>
                        </a:rPr>
                        <a:t>77,785</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latin typeface="Century Gothic" charset="0"/>
                          <a:ea typeface="Century Gothic" charset="0"/>
                          <a:cs typeface="Century Gothic" charset="0"/>
                        </a:rPr>
                        <a:t>63, 877 ha</a:t>
                      </a:r>
                    </a:p>
                    <a:p>
                      <a:pPr algn="l" fontAlgn="t"/>
                      <a:r>
                        <a:rPr lang="en-ZA" sz="800" b="0" i="0" u="none" strike="noStrike" dirty="0" smtClean="0">
                          <a:solidFill>
                            <a:srgbClr val="000000"/>
                          </a:solidFill>
                          <a:effectLst/>
                          <a:latin typeface="Century Gothic" charset="0"/>
                          <a:ea typeface="Century Gothic" charset="0"/>
                          <a:cs typeface="Century Gothic" charset="0"/>
                        </a:rPr>
                        <a:t>Restitution</a:t>
                      </a:r>
                      <a:r>
                        <a:rPr lang="en-ZA" sz="800" b="0" i="0" u="none" strike="noStrike" baseline="0" dirty="0" smtClean="0">
                          <a:solidFill>
                            <a:srgbClr val="000000"/>
                          </a:solidFill>
                          <a:effectLst/>
                          <a:latin typeface="Century Gothic" charset="0"/>
                          <a:ea typeface="Century Gothic" charset="0"/>
                          <a:cs typeface="Century Gothic" charset="0"/>
                        </a:rPr>
                        <a:t> </a:t>
                      </a:r>
                      <a:r>
                        <a:rPr lang="en-ZA" sz="800" b="0" i="0" u="none" strike="noStrike" dirty="0" smtClean="0">
                          <a:solidFill>
                            <a:srgbClr val="000000"/>
                          </a:solidFill>
                          <a:effectLst/>
                          <a:latin typeface="Century Gothic" charset="0"/>
                          <a:ea typeface="Century Gothic" charset="0"/>
                          <a:cs typeface="Century Gothic" charset="0"/>
                        </a:rPr>
                        <a:t> acquired Total = 31955.6036 ha </a:t>
                      </a:r>
                    </a:p>
                    <a:p>
                      <a:pPr algn="l" fontAlgn="t"/>
                      <a:endParaRPr lang="en-ZA" sz="800" b="0" i="0" u="none" strike="noStrike" dirty="0" smtClean="0">
                        <a:solidFill>
                          <a:srgbClr val="000000"/>
                        </a:solidFill>
                        <a:effectLst/>
                        <a:latin typeface="Century Gothic" charset="0"/>
                        <a:ea typeface="Century Gothic" charset="0"/>
                        <a:cs typeface="Century Gothic" charset="0"/>
                      </a:endParaRPr>
                    </a:p>
                    <a:p>
                      <a:pPr algn="l" fontAlgn="t"/>
                      <a:r>
                        <a:rPr lang="en-ZA" sz="800" b="0" i="0" u="none" strike="noStrike" dirty="0" smtClean="0">
                          <a:solidFill>
                            <a:srgbClr val="000000"/>
                          </a:solidFill>
                          <a:effectLst/>
                          <a:latin typeface="Century Gothic" charset="0"/>
                          <a:ea typeface="Century Gothic" charset="0"/>
                          <a:cs typeface="Century Gothic" charset="0"/>
                        </a:rPr>
                        <a:t>Redistribution  = 31920.9084 ha</a:t>
                      </a:r>
                    </a:p>
                    <a:p>
                      <a:pPr algn="ctr"/>
                      <a:endParaRPr lang="en-US" sz="800" b="1" dirty="0" smtClean="0">
                        <a:latin typeface="Century Gothic" charset="0"/>
                        <a:ea typeface="Century Gothic" charset="0"/>
                        <a:cs typeface="Century Gothic" charset="0"/>
                      </a:endParaRPr>
                    </a:p>
                    <a:p>
                      <a:pPr algn="ctr"/>
                      <a:endParaRPr lang="en-US" sz="800" b="1" dirty="0" smtClean="0">
                        <a:latin typeface="Century Gothic" charset="0"/>
                        <a:ea typeface="Century Gothic" charset="0"/>
                        <a:cs typeface="Century Gothic" charset="0"/>
                      </a:endParaRPr>
                    </a:p>
                    <a:p>
                      <a:pPr algn="ctr"/>
                      <a:endParaRPr lang="en-US" sz="800" b="1" dirty="0">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800" dirty="0" smtClean="0">
                          <a:latin typeface="Century Gothic" charset="0"/>
                          <a:ea typeface="Century Gothic" charset="0"/>
                          <a:cs typeface="Century Gothic" charset="0"/>
                        </a:rPr>
                        <a:t>-13, 908</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entury Gothic" pitchFamily="34" charset="0"/>
                          <a:cs typeface="Times New Roman" pitchFamily="18" charset="0"/>
                        </a:rPr>
                        <a:t>The budget was reprioritized to accommodate the SRR initiative.</a:t>
                      </a:r>
                      <a:endParaRPr kumimoji="0" lang="en-US" altLang="en-US" sz="900" b="0" i="0" u="none" strike="noStrike" cap="none" normalizeH="0" baseline="0" dirty="0" smtClean="0">
                        <a:ln>
                          <a:noFill/>
                        </a:ln>
                        <a:solidFill>
                          <a:srgbClr val="FF0000"/>
                        </a:solidFill>
                        <a:effectLst/>
                        <a:latin typeface="Century Gothic" pitchFamily="34" charset="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900" b="0" i="0" u="none" strike="noStrike" cap="none" normalizeH="0" baseline="0" dirty="0" smtClean="0">
                        <a:ln>
                          <a:noFill/>
                        </a:ln>
                        <a:solidFill>
                          <a:schemeClr val="tx1"/>
                        </a:solidFill>
                        <a:effectLst/>
                        <a:latin typeface="Calibri" pitchFamily="34" charset="0"/>
                        <a:cs typeface="Arial" pitchFamily="34"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Proper alignment of targets with the economic realities and budget allocation in the next financial year.</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74295" marR="74295" marT="0" marB="0">
                    <a:solidFill>
                      <a:srgbClr val="E4EEFB"/>
                    </a:solidFill>
                  </a:tcPr>
                </a:tc>
                <a:tc>
                  <a:txBody>
                    <a:bodyPr/>
                    <a:lstStyle/>
                    <a:p>
                      <a:pPr marL="0" indent="0">
                        <a:lnSpc>
                          <a:spcPct val="100000"/>
                        </a:lnSpc>
                        <a:spcAft>
                          <a:spcPts val="0"/>
                        </a:spcAft>
                        <a:buFont typeface="Arial" panose="020B0604020202020204" pitchFamily="34" charset="0"/>
                        <a:buNone/>
                      </a:pPr>
                      <a:r>
                        <a:rPr lang="en-US" sz="800" b="1" dirty="0" smtClean="0">
                          <a:effectLst/>
                          <a:latin typeface="Century Gothic" panose="020B0502020202020204" pitchFamily="34" charset="0"/>
                        </a:rPr>
                        <a:t>242, 556ha</a:t>
                      </a:r>
                    </a:p>
                    <a:p>
                      <a:pPr marL="0" indent="0">
                        <a:lnSpc>
                          <a:spcPct val="100000"/>
                        </a:lnSpc>
                        <a:spcAft>
                          <a:spcPts val="0"/>
                        </a:spcAft>
                        <a:buFont typeface="Arial" panose="020B0604020202020204" pitchFamily="34" charset="0"/>
                        <a:buNone/>
                      </a:pPr>
                      <a:r>
                        <a:rPr lang="en-US" sz="800" b="1" dirty="0" smtClean="0">
                          <a:effectLst/>
                          <a:latin typeface="Century Gothic" panose="020B0502020202020204" pitchFamily="34" charset="0"/>
                        </a:rPr>
                        <a:t>(</a:t>
                      </a:r>
                      <a:r>
                        <a:rPr lang="en-US" sz="800" b="1" dirty="0" smtClean="0">
                          <a:solidFill>
                            <a:srgbClr val="FF0000"/>
                          </a:solidFill>
                          <a:effectLst/>
                          <a:latin typeface="Century Gothic" panose="020B0502020202020204" pitchFamily="34" charset="0"/>
                        </a:rPr>
                        <a:t>127,443ha</a:t>
                      </a:r>
                      <a:r>
                        <a:rPr lang="en-US" sz="800" b="1" dirty="0" smtClean="0">
                          <a:effectLst/>
                          <a:latin typeface="Century Gothic" panose="020B0502020202020204" pitchFamily="34" charset="0"/>
                        </a:rPr>
                        <a:t>)</a:t>
                      </a:r>
                    </a:p>
                  </a:txBody>
                  <a:tcPr marL="38996" marR="38996" marT="0" marB="0">
                    <a:solidFill>
                      <a:srgbClr val="FAD711"/>
                    </a:solidFill>
                  </a:tcPr>
                </a:tc>
              </a:tr>
              <a:tr h="8056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dk1"/>
                          </a:solidFill>
                          <a:latin typeface="Century Gothic" panose="020B0502020202020204" pitchFamily="34" charset="0"/>
                          <a:ea typeface="+mn-ea"/>
                          <a:cs typeface="+mn-cs"/>
                        </a:rPr>
                        <a:t>Number of hectares allocated to smallholder farmers 	</a:t>
                      </a:r>
                    </a:p>
                  </a:txBody>
                  <a:tcPr marL="10319" marR="10319" marT="10319" marB="0">
                    <a:solidFill>
                      <a:srgbClr val="E4EEFB"/>
                    </a:solidFill>
                  </a:tcPr>
                </a:tc>
                <a:tc>
                  <a:txBody>
                    <a:bodyPr/>
                    <a:lstStyle/>
                    <a:p>
                      <a:r>
                        <a:rPr lang="en-ZA" sz="800" b="0" i="0" u="none" strike="noStrike" baseline="0" dirty="0" smtClean="0">
                          <a:solidFill>
                            <a:schemeClr val="tx1"/>
                          </a:solidFill>
                          <a:latin typeface="Century Gothic" panose="020B0502020202020204" pitchFamily="34" charset="0"/>
                        </a:rPr>
                        <a:t>185,000 </a:t>
                      </a:r>
                    </a:p>
                  </a:txBody>
                  <a:tcPr marL="10319" marR="10319" marT="10319" marB="0">
                    <a:solidFill>
                      <a:srgbClr val="E4EEFB"/>
                    </a:solidFill>
                  </a:tcPr>
                </a:tc>
                <a:tc>
                  <a:txBody>
                    <a:bodyPr/>
                    <a:lstStyle/>
                    <a:p>
                      <a:r>
                        <a:rPr lang="en-ZA" sz="800" b="0" i="0" u="none" strike="noStrike" baseline="0" dirty="0" smtClean="0">
                          <a:solidFill>
                            <a:schemeClr val="tx1"/>
                          </a:solidFill>
                          <a:latin typeface="Century Gothic" panose="020B0502020202020204" pitchFamily="34" charset="0"/>
                        </a:rPr>
                        <a:t>35,243</a:t>
                      </a:r>
                    </a:p>
                  </a:txBody>
                  <a:tcPr marL="10319" marR="10319" marT="10319" marB="0">
                    <a:solidFill>
                      <a:srgbClr val="E4EEFB"/>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800" b="1" i="0" u="none" strike="noStrike" dirty="0" smtClean="0">
                          <a:solidFill>
                            <a:srgbClr val="000000"/>
                          </a:solidFill>
                          <a:effectLst/>
                          <a:latin typeface="Century Gothic" panose="020B0502020202020204" pitchFamily="34" charset="0"/>
                        </a:rPr>
                        <a:t>4,197</a:t>
                      </a:r>
                      <a:endParaRPr lang="en-ZA" sz="8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ctr" fontAlgn="b"/>
                      <a:r>
                        <a:rPr lang="en-ZA" sz="800" b="0" i="0" u="none" strike="noStrike" dirty="0" smtClean="0">
                          <a:solidFill>
                            <a:srgbClr val="000000"/>
                          </a:solidFill>
                          <a:effectLst/>
                          <a:latin typeface="Century Gothic" panose="020B0502020202020204" pitchFamily="34" charset="0"/>
                        </a:rPr>
                        <a:t>50,663ha</a:t>
                      </a:r>
                    </a:p>
                  </a:txBody>
                  <a:tcPr marL="10319" marR="10319" marT="10319" marB="0">
                    <a:solidFill>
                      <a:srgbClr val="E4EEFB"/>
                    </a:solidFill>
                  </a:tcPr>
                </a:tc>
                <a:tc>
                  <a:txBody>
                    <a:bodyPr/>
                    <a:lstStyle/>
                    <a:p>
                      <a:pPr algn="ctr" fontAlgn="b"/>
                      <a:r>
                        <a:rPr lang="en-ZA" sz="800" b="1" i="0" u="none" strike="noStrike" dirty="0" smtClean="0">
                          <a:solidFill>
                            <a:srgbClr val="000000"/>
                          </a:solidFill>
                          <a:effectLst/>
                          <a:latin typeface="Century Gothic" panose="020B0502020202020204" pitchFamily="34" charset="0"/>
                        </a:rPr>
                        <a:t>34,331</a:t>
                      </a:r>
                      <a:r>
                        <a:rPr lang="en-ZA" sz="800" b="0" i="0" u="none" strike="noStrike" dirty="0" smtClean="0">
                          <a:solidFill>
                            <a:srgbClr val="000000"/>
                          </a:solidFill>
                          <a:effectLst/>
                          <a:latin typeface="Century Gothic" panose="020B0502020202020204" pitchFamily="34" charset="0"/>
                        </a:rPr>
                        <a:t>ha</a:t>
                      </a:r>
                    </a:p>
                  </a:txBody>
                  <a:tcPr marL="10319" marR="10319" marT="10319" marB="0">
                    <a:solidFill>
                      <a:srgbClr val="FAD711"/>
                    </a:solidFill>
                  </a:tcPr>
                </a:tc>
                <a:tc>
                  <a:txBody>
                    <a:bodyPr/>
                    <a:lstStyle/>
                    <a:p>
                      <a:r>
                        <a:rPr lang="en-US" sz="800" dirty="0" smtClean="0">
                          <a:latin typeface="Century Gothic" charset="0"/>
                          <a:ea typeface="Century Gothic" charset="0"/>
                          <a:cs typeface="Century Gothic" charset="0"/>
                        </a:rPr>
                        <a:t>55,</a:t>
                      </a:r>
                      <a:r>
                        <a:rPr lang="en-US" sz="800" baseline="0" dirty="0" smtClean="0">
                          <a:latin typeface="Century Gothic" charset="0"/>
                          <a:ea typeface="Century Gothic" charset="0"/>
                          <a:cs typeface="Century Gothic" charset="0"/>
                        </a:rPr>
                        <a:t> </a:t>
                      </a:r>
                      <a:r>
                        <a:rPr lang="en-US" sz="800" dirty="0" smtClean="0">
                          <a:latin typeface="Century Gothic" charset="0"/>
                          <a:ea typeface="Century Gothic" charset="0"/>
                          <a:cs typeface="Century Gothic" charset="0"/>
                        </a:rPr>
                        <a:t>821</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800" b="1" i="0" u="none" strike="noStrike" dirty="0" smtClean="0">
                          <a:solidFill>
                            <a:srgbClr val="000000"/>
                          </a:solidFill>
                          <a:effectLst/>
                          <a:latin typeface="Century Gothic" charset="0"/>
                          <a:ea typeface="Century Gothic" charset="0"/>
                          <a:cs typeface="Century Gothic" charset="0"/>
                        </a:rPr>
                        <a:t>34,827ha</a:t>
                      </a:r>
                      <a:endParaRPr lang="en-ZA" sz="8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800" dirty="0" smtClean="0">
                          <a:latin typeface="Century Gothic" charset="0"/>
                          <a:ea typeface="Century Gothic" charset="0"/>
                          <a:cs typeface="Century Gothic" charset="0"/>
                        </a:rPr>
                        <a:t>43,273</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latin typeface="Century Gothic" charset="0"/>
                          <a:ea typeface="Century Gothic" charset="0"/>
                          <a:cs typeface="Century Gothic" charset="0"/>
                        </a:rPr>
                        <a:t>174, 030 ha</a:t>
                      </a:r>
                      <a:endParaRPr lang="en-US" sz="8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800" dirty="0" smtClean="0">
                          <a:latin typeface="Century Gothic" charset="0"/>
                          <a:ea typeface="Century Gothic" charset="0"/>
                          <a:cs typeface="Century Gothic" charset="0"/>
                        </a:rPr>
                        <a:t>130,757</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pitchFamily="34" charset="0"/>
                          <a:ea typeface="Century Gothic" charset="0"/>
                          <a:cs typeface="Century Gothic" charset="0"/>
                        </a:rPr>
                        <a:t>More money was made available to to allocate more land to smallholder farmers after the budget re-adjustment in September.</a:t>
                      </a:r>
                      <a:endParaRPr lang="en-US" sz="90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None </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74295" marR="74295" marT="0" marB="0">
                    <a:solidFill>
                      <a:srgbClr val="E4EEFB"/>
                    </a:solidFill>
                  </a:tcPr>
                </a:tc>
                <a:tc>
                  <a:txBody>
                    <a:bodyPr/>
                    <a:lstStyle/>
                    <a:p>
                      <a:pPr marL="0" indent="0">
                        <a:lnSpc>
                          <a:spcPct val="100000"/>
                        </a:lnSpc>
                        <a:spcAft>
                          <a:spcPts val="0"/>
                        </a:spcAft>
                        <a:buFont typeface="Arial" panose="020B0604020202020204" pitchFamily="34" charset="0"/>
                        <a:buNone/>
                      </a:pPr>
                      <a:r>
                        <a:rPr lang="en-US" sz="800" b="1" dirty="0" smtClean="0">
                          <a:solidFill>
                            <a:schemeClr val="tx1"/>
                          </a:solidFill>
                          <a:effectLst/>
                          <a:latin typeface="Century Gothic" panose="020B0502020202020204" pitchFamily="34" charset="0"/>
                        </a:rPr>
                        <a:t>247,385 ha</a:t>
                      </a:r>
                    </a:p>
                  </a:txBody>
                  <a:tcPr marL="38996" marR="38996" marT="0"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41855616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latin typeface="Century Gothic" panose="020B0502020202020204" pitchFamily="34" charset="0"/>
              </a:rPr>
              <a:t>PROGRAMME 5: LAND REFORM </a:t>
            </a:r>
            <a:r>
              <a:rPr lang="en-ZA" sz="2600" b="1" dirty="0" smtClean="0">
                <a:latin typeface="Century Gothic" panose="020B0502020202020204" pitchFamily="34" charset="0"/>
              </a:rPr>
              <a:t>– LRD (2) </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996210393"/>
              </p:ext>
            </p:extLst>
          </p:nvPr>
        </p:nvGraphicFramePr>
        <p:xfrm>
          <a:off x="82807" y="616576"/>
          <a:ext cx="9795699" cy="3121034"/>
        </p:xfrm>
        <a:graphic>
          <a:graphicData uri="http://schemas.openxmlformats.org/drawingml/2006/table">
            <a:tbl>
              <a:tblPr>
                <a:tableStyleId>{5C22544A-7EE6-4342-B048-85BDC9FD1C3A}</a:tableStyleId>
              </a:tblPr>
              <a:tblGrid>
                <a:gridCol w="704271"/>
                <a:gridCol w="532436"/>
                <a:gridCol w="555585"/>
                <a:gridCol w="462987"/>
                <a:gridCol w="428263"/>
                <a:gridCol w="497712"/>
                <a:gridCol w="451412"/>
                <a:gridCol w="451413"/>
                <a:gridCol w="393539"/>
                <a:gridCol w="451413"/>
                <a:gridCol w="648182"/>
                <a:gridCol w="1637927"/>
                <a:gridCol w="1139997"/>
                <a:gridCol w="782840"/>
                <a:gridCol w="657722"/>
              </a:tblGrid>
              <a:tr h="34957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Interventions</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10370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dk1"/>
                          </a:solidFill>
                          <a:latin typeface="Century Gothic" panose="020B0502020202020204" pitchFamily="34" charset="0"/>
                          <a:ea typeface="+mn-ea"/>
                          <a:cs typeface="+mn-cs"/>
                        </a:rPr>
                        <a:t>Number of hectares allocated to farm dwellers and labour tenants </a:t>
                      </a:r>
                    </a:p>
                  </a:txBody>
                  <a:tcPr marL="10319" marR="10319" marT="10319" marB="0">
                    <a:solidFill>
                      <a:srgbClr val="E4EEFB"/>
                    </a:solidFill>
                  </a:tcPr>
                </a:tc>
                <a:tc>
                  <a:txBody>
                    <a:bodyPr/>
                    <a:lstStyle/>
                    <a:p>
                      <a:pPr algn="ctr"/>
                      <a:r>
                        <a:rPr lang="en-ZA" sz="800" b="0" i="0" u="none" strike="noStrike" baseline="0" dirty="0" smtClean="0">
                          <a:solidFill>
                            <a:schemeClr val="tx1"/>
                          </a:solidFill>
                          <a:latin typeface="Century Gothic" panose="020B0502020202020204" pitchFamily="34" charset="0"/>
                        </a:rPr>
                        <a:t>37,000</a:t>
                      </a:r>
                    </a:p>
                  </a:txBody>
                  <a:tcPr marL="10319" marR="10319" marT="10319" marB="0">
                    <a:solidFill>
                      <a:srgbClr val="E4EEFB"/>
                    </a:solidFill>
                  </a:tcPr>
                </a:tc>
                <a:tc>
                  <a:txBody>
                    <a:bodyPr/>
                    <a:lstStyle/>
                    <a:p>
                      <a:pPr algn="ctr"/>
                      <a:r>
                        <a:rPr lang="en-ZA" sz="800" b="0" i="0" u="none" strike="noStrike" baseline="0" dirty="0" smtClean="0">
                          <a:solidFill>
                            <a:schemeClr val="tx1"/>
                          </a:solidFill>
                          <a:latin typeface="Century Gothic" panose="020B0502020202020204" pitchFamily="34" charset="0"/>
                        </a:rPr>
                        <a:t>7,891</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1" i="0" u="none" strike="noStrike" dirty="0" smtClean="0">
                          <a:solidFill>
                            <a:srgbClr val="000000"/>
                          </a:solidFill>
                          <a:effectLst/>
                          <a:latin typeface="Century Gothic" panose="020B0502020202020204" pitchFamily="34" charset="0"/>
                        </a:rPr>
                        <a:t>0</a:t>
                      </a:r>
                      <a:endParaRPr lang="en-ZA" sz="8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ctr" fontAlgn="b"/>
                      <a:r>
                        <a:rPr lang="en-ZA" sz="800" b="0" i="0" u="none" strike="noStrike" dirty="0" smtClean="0">
                          <a:solidFill>
                            <a:srgbClr val="000000"/>
                          </a:solidFill>
                          <a:effectLst/>
                          <a:latin typeface="Century Gothic" panose="020B0502020202020204" pitchFamily="34" charset="0"/>
                        </a:rPr>
                        <a:t>13,128ha</a:t>
                      </a:r>
                    </a:p>
                  </a:txBody>
                  <a:tcPr marL="10319" marR="10319" marT="10319" marB="0">
                    <a:solidFill>
                      <a:srgbClr val="E4EEFB"/>
                    </a:solidFill>
                  </a:tcPr>
                </a:tc>
                <a:tc>
                  <a:txBody>
                    <a:bodyPr/>
                    <a:lstStyle/>
                    <a:p>
                      <a:pPr algn="ctr" fontAlgn="b"/>
                      <a:r>
                        <a:rPr lang="en-ZA" sz="800" b="1" i="0" u="none" strike="noStrike" dirty="0" smtClean="0">
                          <a:solidFill>
                            <a:srgbClr val="000000"/>
                          </a:solidFill>
                          <a:effectLst/>
                          <a:latin typeface="Century Gothic" panose="020B0502020202020204" pitchFamily="34" charset="0"/>
                        </a:rPr>
                        <a:t>0</a:t>
                      </a:r>
                    </a:p>
                  </a:txBody>
                  <a:tcPr marL="10319" marR="10319" marT="10319" marB="0">
                    <a:solidFill>
                      <a:srgbClr val="FF0000"/>
                    </a:solidFill>
                  </a:tcPr>
                </a:tc>
                <a:tc>
                  <a:txBody>
                    <a:bodyPr/>
                    <a:lstStyle/>
                    <a:p>
                      <a:r>
                        <a:rPr lang="en-US" sz="800" dirty="0" smtClean="0">
                          <a:latin typeface="Century Gothic" panose="020B0502020202020204" pitchFamily="34" charset="0"/>
                          <a:ea typeface="Century Gothic" charset="0"/>
                          <a:cs typeface="Century Gothic" charset="0"/>
                        </a:rPr>
                        <a:t>11, 344</a:t>
                      </a:r>
                      <a:endParaRPr lang="en-US" sz="8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ZA" sz="800" b="1" kern="1200" dirty="0" smtClean="0">
                          <a:solidFill>
                            <a:schemeClr val="dk1"/>
                          </a:solidFill>
                          <a:effectLst/>
                          <a:latin typeface="Century Gothic" panose="020B0502020202020204" pitchFamily="34" charset="0"/>
                          <a:ea typeface="+mn-ea"/>
                          <a:cs typeface="+mn-cs"/>
                        </a:rPr>
                        <a:t>1,456 </a:t>
                      </a:r>
                      <a:endParaRPr lang="en-US" sz="800" b="1" dirty="0">
                        <a:latin typeface="Century Gothic" panose="020B0502020202020204" pitchFamily="34" charset="0"/>
                        <a:ea typeface="Century Gothic" charset="0"/>
                        <a:cs typeface="Century Gothic" charset="0"/>
                      </a:endParaRPr>
                    </a:p>
                  </a:txBody>
                  <a:tcPr marL="10319" marR="10319" marT="10319" marB="0">
                    <a:solidFill>
                      <a:srgbClr val="FF0000"/>
                    </a:solidFill>
                  </a:tcPr>
                </a:tc>
                <a:tc>
                  <a:txBody>
                    <a:bodyPr/>
                    <a:lstStyle/>
                    <a:p>
                      <a:pPr algn="ctr"/>
                      <a:r>
                        <a:rPr lang="en-US" sz="800" dirty="0" smtClean="0">
                          <a:latin typeface="Century Gothic" charset="0"/>
                          <a:ea typeface="Century Gothic" charset="0"/>
                          <a:cs typeface="Century Gothic" charset="0"/>
                        </a:rPr>
                        <a:t>4,637</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latin typeface="Century Gothic" charset="0"/>
                          <a:ea typeface="Century Gothic" charset="0"/>
                          <a:cs typeface="Century Gothic" charset="0"/>
                        </a:rPr>
                        <a:t>2,454</a:t>
                      </a:r>
                      <a:endParaRPr lang="en-US" sz="800" b="1" dirty="0">
                        <a:latin typeface="Century Gothic" charset="0"/>
                        <a:ea typeface="Century Gothic" charset="0"/>
                        <a:cs typeface="Century Gothic" charset="0"/>
                      </a:endParaRPr>
                    </a:p>
                  </a:txBody>
                  <a:tcPr marL="10319" marR="10319" marT="10319" marB="0">
                    <a:solidFill>
                      <a:srgbClr val="FFC000"/>
                    </a:solidFill>
                  </a:tcPr>
                </a:tc>
                <a:tc>
                  <a:txBody>
                    <a:bodyPr/>
                    <a:lstStyle/>
                    <a:p>
                      <a:pPr algn="ctr"/>
                      <a:r>
                        <a:rPr lang="en-US" sz="800" dirty="0" smtClean="0">
                          <a:latin typeface="Century Gothic" charset="0"/>
                          <a:ea typeface="Century Gothic" charset="0"/>
                          <a:cs typeface="Century Gothic" charset="0"/>
                        </a:rPr>
                        <a:t>-2,183</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 typeface="Arial" pitchFamily="34" charset="0"/>
                        <a:buNone/>
                        <a:tabLst/>
                      </a:pPr>
                      <a:r>
                        <a:rPr kumimoji="0" lang="en-US" altLang="en-US" sz="900" b="0" i="0" u="none" strike="noStrike" cap="none" normalizeH="0" baseline="0" dirty="0" smtClean="0">
                          <a:ln>
                            <a:noFill/>
                          </a:ln>
                          <a:solidFill>
                            <a:schemeClr val="tx1"/>
                          </a:solidFill>
                          <a:effectLst/>
                          <a:latin typeface="Century Gothic" pitchFamily="34" charset="0"/>
                          <a:cs typeface="Arial" pitchFamily="34" charset="0"/>
                        </a:rPr>
                        <a:t>The department landed with less hectares that were allocated to projects including both these beneficiaries.</a:t>
                      </a:r>
                    </a:p>
                  </a:txBody>
                  <a:tcPr marL="10319" marR="10319" marT="10319" marB="0">
                    <a:solidFill>
                      <a:srgbClr val="E4EEFB"/>
                    </a:solidFill>
                  </a:tcPr>
                </a:tc>
                <a:tc>
                  <a:txBody>
                    <a:bodyPr/>
                    <a:lstStyle/>
                    <a:p>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74295" marR="74295" marT="0" marB="0">
                    <a:solidFill>
                      <a:srgbClr val="E4EEFB"/>
                    </a:solidFill>
                  </a:tcPr>
                </a:tc>
                <a:tc>
                  <a:txBody>
                    <a:bodyPr/>
                    <a:lstStyle/>
                    <a:p>
                      <a:r>
                        <a:rPr lang="en-ZA" sz="800" b="1" kern="1200" dirty="0" smtClean="0">
                          <a:solidFill>
                            <a:schemeClr val="dk1"/>
                          </a:solidFill>
                          <a:effectLst/>
                          <a:latin typeface="Century Gothic" panose="020B0502020202020204" pitchFamily="34" charset="0"/>
                          <a:ea typeface="+mn-ea"/>
                          <a:cs typeface="+mn-cs"/>
                        </a:rPr>
                        <a:t>3,910ha </a:t>
                      </a:r>
                    </a:p>
                    <a:p>
                      <a:endParaRPr lang="en-US" sz="800" b="1" dirty="0" smtClean="0">
                        <a:latin typeface="Century Gothic" panose="020B0502020202020204" pitchFamily="34" charset="0"/>
                        <a:ea typeface="Century Gothic" charset="0"/>
                        <a:cs typeface="Century Gothic"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smtClean="0">
                          <a:effectLst/>
                          <a:latin typeface="Century Gothic" panose="020B0502020202020204" pitchFamily="34" charset="0"/>
                        </a:rPr>
                        <a:t>(</a:t>
                      </a:r>
                      <a:r>
                        <a:rPr lang="en-ZA" sz="800" b="1" kern="1200" dirty="0" smtClean="0">
                          <a:solidFill>
                            <a:schemeClr val="dk1"/>
                          </a:solidFill>
                          <a:effectLst/>
                          <a:latin typeface="Century Gothic" panose="020B0502020202020204" pitchFamily="34" charset="0"/>
                          <a:ea typeface="+mn-ea"/>
                          <a:cs typeface="+mn-cs"/>
                        </a:rPr>
                        <a:t>33,090ha</a:t>
                      </a:r>
                      <a:r>
                        <a:rPr lang="en-US" sz="800" b="1" dirty="0" smtClean="0">
                          <a:effectLst/>
                          <a:latin typeface="Century Gothic" panose="020B0502020202020204" pitchFamily="34" charset="0"/>
                        </a:rPr>
                        <a:t>)</a:t>
                      </a:r>
                    </a:p>
                  </a:txBody>
                  <a:tcPr marL="38998" marR="38998" marT="0" marB="0">
                    <a:solidFill>
                      <a:srgbClr val="FF0000"/>
                    </a:solidFill>
                  </a:tcPr>
                </a:tc>
              </a:tr>
              <a:tr h="8056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dk1"/>
                          </a:solidFill>
                          <a:latin typeface="Century Gothic" panose="020B0502020202020204" pitchFamily="34" charset="0"/>
                          <a:ea typeface="+mn-ea"/>
                          <a:cs typeface="+mn-cs"/>
                        </a:rPr>
                        <a:t>Number of District Land Committees established </a:t>
                      </a:r>
                    </a:p>
                  </a:txBody>
                  <a:tcPr marL="10319" marR="10319" marT="10319" marB="0">
                    <a:solidFill>
                      <a:srgbClr val="E4EEFB"/>
                    </a:solidFill>
                  </a:tcPr>
                </a:tc>
                <a:tc>
                  <a:txBody>
                    <a:bodyPr/>
                    <a:lstStyle/>
                    <a:p>
                      <a:pPr algn="ctr"/>
                      <a:r>
                        <a:rPr lang="en-ZA" sz="800" b="0" i="0" u="none" strike="noStrike" baseline="0" dirty="0" smtClean="0">
                          <a:solidFill>
                            <a:srgbClr val="000000"/>
                          </a:solidFill>
                          <a:latin typeface="Century Gothic" panose="020B0502020202020204" pitchFamily="34" charset="0"/>
                        </a:rPr>
                        <a:t>27</a:t>
                      </a:r>
                    </a:p>
                  </a:txBody>
                  <a:tcPr marL="10319" marR="10319" marT="10319" marB="0">
                    <a:solidFill>
                      <a:srgbClr val="E4EEFB"/>
                    </a:solidFill>
                  </a:tcPr>
                </a:tc>
                <a:tc>
                  <a:txBody>
                    <a:bodyPr/>
                    <a:lstStyle/>
                    <a:p>
                      <a:pPr algn="ctr"/>
                      <a:r>
                        <a:rPr lang="en-ZA" sz="800" b="0" i="0" u="none" strike="noStrike" kern="1200" dirty="0" smtClean="0">
                          <a:solidFill>
                            <a:srgbClr val="000000"/>
                          </a:solidFill>
                          <a:effectLst/>
                          <a:latin typeface="Century Gothic" panose="020B0502020202020204" pitchFamily="34" charset="0"/>
                          <a:ea typeface="+mn-ea"/>
                          <a:cs typeface="+mn-cs"/>
                        </a:rPr>
                        <a:t>No Target</a:t>
                      </a:r>
                      <a:endParaRPr lang="en-ZA" sz="800" b="0" i="0" u="none" strike="noStrike" baseline="0" dirty="0" smtClean="0">
                        <a:solidFill>
                          <a:srgbClr val="000000"/>
                        </a:solidFill>
                        <a:latin typeface="Century Gothic" panose="020B0502020202020204" pitchFamily="34" charset="0"/>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1" u="none" strike="noStrike" dirty="0" smtClean="0">
                          <a:effectLst/>
                          <a:latin typeface="Century Gothic" panose="020B0502020202020204" pitchFamily="34" charset="0"/>
                        </a:rPr>
                        <a:t>0</a:t>
                      </a:r>
                      <a:endParaRPr lang="en-ZA" sz="800" b="1"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a:r>
                        <a:rPr lang="en-ZA" sz="800" b="0" i="0" u="none" strike="noStrike" kern="1200" dirty="0" smtClean="0">
                          <a:solidFill>
                            <a:srgbClr val="000000"/>
                          </a:solidFill>
                          <a:effectLst/>
                          <a:latin typeface="Century Gothic" panose="020B0502020202020204" pitchFamily="34" charset="0"/>
                          <a:ea typeface="+mn-ea"/>
                          <a:cs typeface="+mn-cs"/>
                        </a:rPr>
                        <a:t>No Target</a:t>
                      </a:r>
                      <a:endParaRPr lang="en-ZA" sz="800" b="0" i="0" u="none" strike="noStrike" kern="1200" dirty="0">
                        <a:solidFill>
                          <a:srgbClr val="000000"/>
                        </a:solidFill>
                        <a:effectLst/>
                        <a:latin typeface="Century Gothic" panose="020B0502020202020204" pitchFamily="34" charset="0"/>
                        <a:ea typeface="+mn-ea"/>
                        <a:cs typeface="+mn-cs"/>
                      </a:endParaRPr>
                    </a:p>
                  </a:txBody>
                  <a:tcPr marL="10319" marR="10319" marT="10319" marB="0">
                    <a:solidFill>
                      <a:srgbClr val="E4EEFB"/>
                    </a:solidFill>
                  </a:tcPr>
                </a:tc>
                <a:tc>
                  <a:txBody>
                    <a:bodyPr/>
                    <a:lstStyle/>
                    <a:p>
                      <a:pPr algn="ctr" fontAlgn="b"/>
                      <a:r>
                        <a:rPr lang="en-ZA" sz="800" b="1" i="0" u="none" strike="noStrike" dirty="0" smtClean="0">
                          <a:solidFill>
                            <a:srgbClr val="000000"/>
                          </a:solidFill>
                          <a:effectLst/>
                          <a:latin typeface="Century Gothic" panose="020B0502020202020204" pitchFamily="34" charset="0"/>
                        </a:rPr>
                        <a:t>28</a:t>
                      </a:r>
                      <a:endParaRPr lang="en-ZA" sz="800" b="1"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r>
                        <a:rPr lang="en-ZA" sz="800" b="0" i="0" u="none" strike="noStrike" kern="1200" dirty="0" smtClean="0">
                          <a:solidFill>
                            <a:srgbClr val="000000"/>
                          </a:solidFill>
                          <a:effectLst/>
                          <a:latin typeface="Century Gothic" panose="020B0502020202020204" pitchFamily="34" charset="0"/>
                          <a:ea typeface="+mn-ea"/>
                          <a:cs typeface="+mn-cs"/>
                        </a:rPr>
                        <a:t>No Target</a:t>
                      </a:r>
                      <a:endParaRPr lang="en-US" sz="8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latin typeface="Century Gothic" panose="020B0502020202020204" pitchFamily="34" charset="0"/>
                          <a:ea typeface="Century Gothic" charset="0"/>
                          <a:cs typeface="Century Gothic" charset="0"/>
                        </a:rPr>
                        <a:t>7</a:t>
                      </a:r>
                      <a:endParaRPr lang="en-US" sz="800" b="1"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800" dirty="0" smtClean="0">
                          <a:latin typeface="Century Gothic" charset="0"/>
                          <a:ea typeface="Century Gothic" charset="0"/>
                          <a:cs typeface="Century Gothic" charset="0"/>
                        </a:rPr>
                        <a:t>27</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latin typeface="Century Gothic" charset="0"/>
                          <a:ea typeface="Century Gothic" charset="0"/>
                          <a:cs typeface="Century Gothic" charset="0"/>
                        </a:rPr>
                        <a:t>11</a:t>
                      </a:r>
                      <a:endParaRPr lang="en-US" sz="800" b="1" dirty="0">
                        <a:latin typeface="Century Gothic" charset="0"/>
                        <a:ea typeface="Century Gothic" charset="0"/>
                        <a:cs typeface="Century Gothic" charset="0"/>
                      </a:endParaRPr>
                    </a:p>
                  </a:txBody>
                  <a:tcPr marL="10319" marR="10319" marT="10319" marB="0">
                    <a:solidFill>
                      <a:srgbClr val="FF0000"/>
                    </a:solidFill>
                  </a:tcPr>
                </a:tc>
                <a:tc>
                  <a:txBody>
                    <a:bodyPr/>
                    <a:lstStyle/>
                    <a:p>
                      <a:pPr algn="ctr"/>
                      <a:r>
                        <a:rPr lang="en-US" sz="800" dirty="0" smtClean="0">
                          <a:latin typeface="Century Gothic" charset="0"/>
                          <a:ea typeface="Century Gothic" charset="0"/>
                          <a:cs typeface="Century Gothic" charset="0"/>
                        </a:rPr>
                        <a:t>-16</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 typeface="Arial" pitchFamily="34" charset="0"/>
                        <a:buNone/>
                        <a:tabLst/>
                      </a:pPr>
                      <a:r>
                        <a:rPr kumimoji="0" lang="en-US" altLang="en-US" sz="900" b="0" i="0" u="none" strike="noStrike" cap="none" normalizeH="0" baseline="0" dirty="0" smtClean="0">
                          <a:ln>
                            <a:noFill/>
                          </a:ln>
                          <a:solidFill>
                            <a:schemeClr val="tx1"/>
                          </a:solidFill>
                          <a:effectLst/>
                          <a:latin typeface="Century Gothic" pitchFamily="34" charset="0"/>
                          <a:cs typeface="Arial" pitchFamily="34" charset="0"/>
                        </a:rPr>
                        <a:t>The </a:t>
                      </a:r>
                      <a:r>
                        <a:rPr kumimoji="0" lang="en-ZA" altLang="en-US" sz="900" b="0" i="0" u="none" strike="noStrike" cap="none" normalizeH="0" baseline="0" dirty="0" smtClean="0">
                          <a:ln>
                            <a:noFill/>
                          </a:ln>
                          <a:solidFill>
                            <a:srgbClr val="000000"/>
                          </a:solidFill>
                          <a:effectLst/>
                          <a:latin typeface="Century Gothic" pitchFamily="34" charset="0"/>
                          <a:cs typeface="Arial" pitchFamily="34" charset="0"/>
                        </a:rPr>
                        <a:t>priority was expanded to 44 districts while the approved APP set target was 27 poorest districts and also two metros, City of Tshwane and </a:t>
                      </a:r>
                      <a:r>
                        <a:rPr kumimoji="0" lang="en-ZA" altLang="en-US" sz="900" b="0" i="0" u="none" strike="noStrike" cap="none" normalizeH="0" baseline="0" dirty="0" err="1" smtClean="0">
                          <a:ln>
                            <a:noFill/>
                          </a:ln>
                          <a:solidFill>
                            <a:srgbClr val="000000"/>
                          </a:solidFill>
                          <a:effectLst/>
                          <a:latin typeface="Century Gothic" pitchFamily="34" charset="0"/>
                          <a:cs typeface="Arial" pitchFamily="34" charset="0"/>
                        </a:rPr>
                        <a:t>Mangaung</a:t>
                      </a:r>
                      <a:r>
                        <a:rPr kumimoji="0" lang="en-ZA" altLang="en-US" sz="900" b="0" i="0" u="none" strike="noStrike" cap="none" normalizeH="0" baseline="0" dirty="0" smtClean="0">
                          <a:ln>
                            <a:noFill/>
                          </a:ln>
                          <a:solidFill>
                            <a:srgbClr val="000000"/>
                          </a:solidFill>
                          <a:effectLst/>
                          <a:latin typeface="Century Gothic" pitchFamily="34" charset="0"/>
                          <a:cs typeface="Arial" pitchFamily="34" charset="0"/>
                        </a:rPr>
                        <a:t> are set to be additional.</a:t>
                      </a:r>
                      <a:endParaRPr kumimoji="0" lang="en-ZA"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Align the planning with all the priorities prior the approval and implementation of the APP</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74295" marR="74295" marT="0" marB="0">
                    <a:solidFill>
                      <a:srgbClr val="E4EEFB"/>
                    </a:solidFill>
                  </a:tcPr>
                </a:tc>
                <a:tc>
                  <a:txBody>
                    <a:bodyPr/>
                    <a:lstStyle/>
                    <a:p>
                      <a:pPr algn="ctr" fontAlgn="b"/>
                      <a:r>
                        <a:rPr lang="en-ZA" sz="800" b="1" i="0" u="none" strike="noStrike" dirty="0" smtClean="0">
                          <a:solidFill>
                            <a:srgbClr val="000000"/>
                          </a:solidFill>
                          <a:effectLst/>
                          <a:latin typeface="Century Gothic" panose="020B0502020202020204" pitchFamily="34" charset="0"/>
                        </a:rPr>
                        <a:t>46</a:t>
                      </a:r>
                    </a:p>
                  </a:txBody>
                  <a:tcPr marL="10319" marR="10319" marT="10319" marB="0">
                    <a:solidFill>
                      <a:srgbClr val="00C45A"/>
                    </a:solidFill>
                  </a:tcPr>
                </a:tc>
              </a:tr>
              <a:tr h="5854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800" b="0" i="0" u="none" strike="noStrike" kern="1200" baseline="0" dirty="0" smtClean="0">
                          <a:solidFill>
                            <a:schemeClr val="dk1"/>
                          </a:solidFill>
                          <a:latin typeface="Century Gothic" panose="020B0502020202020204" pitchFamily="34" charset="0"/>
                          <a:ea typeface="+mn-ea"/>
                          <a:cs typeface="+mn-cs"/>
                        </a:rPr>
                        <a:t>Number of farms acquired to support </a:t>
                      </a:r>
                      <a:r>
                        <a:rPr lang="en-ZA" sz="800" b="0" i="0" u="none" strike="noStrike" kern="1200" baseline="0" dirty="0" err="1" smtClean="0">
                          <a:solidFill>
                            <a:schemeClr val="dk1"/>
                          </a:solidFill>
                          <a:latin typeface="Century Gothic" panose="020B0502020202020204" pitchFamily="34" charset="0"/>
                          <a:ea typeface="+mn-ea"/>
                          <a:cs typeface="+mn-cs"/>
                        </a:rPr>
                        <a:t>Agri</a:t>
                      </a:r>
                      <a:r>
                        <a:rPr lang="en-ZA" sz="800" b="0" i="0" u="none" strike="noStrike" kern="1200" baseline="0" dirty="0" smtClean="0">
                          <a:solidFill>
                            <a:schemeClr val="dk1"/>
                          </a:solidFill>
                          <a:latin typeface="Century Gothic" panose="020B0502020202020204" pitchFamily="34" charset="0"/>
                          <a:ea typeface="+mn-ea"/>
                          <a:cs typeface="+mn-cs"/>
                        </a:rPr>
                        <a:t>-Parks </a:t>
                      </a:r>
                    </a:p>
                  </a:txBody>
                  <a:tcPr marL="10319" marR="10319" marT="10319" marB="0">
                    <a:solidFill>
                      <a:srgbClr val="E4EEFB"/>
                    </a:solidFill>
                  </a:tcPr>
                </a:tc>
                <a:tc>
                  <a:txBody>
                    <a:bodyPr/>
                    <a:lstStyle/>
                    <a:p>
                      <a:pPr algn="ctr"/>
                      <a:r>
                        <a:rPr lang="en-ZA" sz="800" b="0" i="0" u="none" strike="noStrike" baseline="0" dirty="0" smtClean="0">
                          <a:solidFill>
                            <a:srgbClr val="000000"/>
                          </a:solidFill>
                          <a:latin typeface="Century Gothic" panose="020B0502020202020204" pitchFamily="34" charset="0"/>
                        </a:rPr>
                        <a:t>27 </a:t>
                      </a:r>
                    </a:p>
                  </a:txBody>
                  <a:tcPr marL="10319" marR="10319" marT="10319" marB="0">
                    <a:solidFill>
                      <a:srgbClr val="E4EEFB"/>
                    </a:solidFill>
                  </a:tcPr>
                </a:tc>
                <a:tc>
                  <a:txBody>
                    <a:bodyPr/>
                    <a:lstStyle/>
                    <a:p>
                      <a:pPr algn="ctr"/>
                      <a:r>
                        <a:rPr lang="en-ZA" sz="800" b="0" i="0" u="none" strike="noStrike" kern="1200" dirty="0" smtClean="0">
                          <a:solidFill>
                            <a:srgbClr val="000000"/>
                          </a:solidFill>
                          <a:effectLst/>
                          <a:latin typeface="Century Gothic" panose="020B0502020202020204" pitchFamily="34" charset="0"/>
                          <a:ea typeface="+mn-ea"/>
                          <a:cs typeface="+mn-cs"/>
                        </a:rPr>
                        <a:t>No Target</a:t>
                      </a:r>
                      <a:endParaRPr lang="en-ZA" sz="800" b="0" i="0" u="none" strike="noStrike" baseline="0" dirty="0" smtClean="0">
                        <a:solidFill>
                          <a:srgbClr val="000000"/>
                        </a:solidFill>
                        <a:latin typeface="Century Gothic" panose="020B0502020202020204" pitchFamily="34" charset="0"/>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800" b="1" u="none" strike="noStrike" dirty="0" smtClean="0">
                          <a:effectLst/>
                          <a:latin typeface="Century Gothic" panose="020B0502020202020204" pitchFamily="34" charset="0"/>
                        </a:rPr>
                        <a:t>0</a:t>
                      </a:r>
                      <a:endParaRPr lang="en-ZA" sz="800" b="1"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marL="0" algn="ctr" defTabSz="914400" rtl="0" eaLnBrk="1" latinLnBrk="0" hangingPunct="1"/>
                      <a:r>
                        <a:rPr lang="en-ZA" sz="800" b="0" i="0" u="none" strike="noStrike" kern="1200" dirty="0" smtClean="0">
                          <a:solidFill>
                            <a:srgbClr val="000000"/>
                          </a:solidFill>
                          <a:effectLst/>
                          <a:latin typeface="Century Gothic" panose="020B0502020202020204" pitchFamily="34" charset="0"/>
                          <a:ea typeface="+mn-ea"/>
                          <a:cs typeface="+mn-cs"/>
                        </a:rPr>
                        <a:t>No Target</a:t>
                      </a:r>
                      <a:endParaRPr lang="en-ZA" sz="800" b="0" i="0" u="none" strike="noStrike" kern="1200" dirty="0">
                        <a:solidFill>
                          <a:srgbClr val="000000"/>
                        </a:solidFill>
                        <a:effectLst/>
                        <a:latin typeface="Century Gothic" panose="020B0502020202020204" pitchFamily="34" charset="0"/>
                        <a:ea typeface="+mn-ea"/>
                        <a:cs typeface="+mn-cs"/>
                      </a:endParaRPr>
                    </a:p>
                  </a:txBody>
                  <a:tcPr marL="10319" marR="10319" marT="10319" marB="0">
                    <a:solidFill>
                      <a:srgbClr val="E4EEFB"/>
                    </a:solidFill>
                  </a:tcPr>
                </a:tc>
                <a:tc>
                  <a:txBody>
                    <a:bodyPr/>
                    <a:lstStyle/>
                    <a:p>
                      <a:pPr algn="ctr" fontAlgn="b"/>
                      <a:r>
                        <a:rPr lang="en-ZA" sz="800" b="1" i="0" u="none" strike="noStrike" dirty="0" smtClean="0">
                          <a:solidFill>
                            <a:srgbClr val="000000"/>
                          </a:solidFill>
                          <a:effectLst/>
                          <a:latin typeface="Century Gothic" panose="020B0502020202020204" pitchFamily="34" charset="0"/>
                        </a:rPr>
                        <a:t>16</a:t>
                      </a:r>
                      <a:endParaRPr lang="en-ZA" sz="800" b="1"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r>
                        <a:rPr lang="en-ZA" sz="800" b="0" i="0" u="none" strike="noStrike" kern="1200" dirty="0" smtClean="0">
                          <a:solidFill>
                            <a:srgbClr val="000000"/>
                          </a:solidFill>
                          <a:effectLst/>
                          <a:latin typeface="Century Gothic" panose="020B0502020202020204" pitchFamily="34" charset="0"/>
                          <a:ea typeface="+mn-ea"/>
                          <a:cs typeface="+mn-cs"/>
                        </a:rPr>
                        <a:t>No Target</a:t>
                      </a:r>
                      <a:endParaRPr lang="en-US" sz="8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latin typeface="Century Gothic" panose="020B0502020202020204" pitchFamily="34" charset="0"/>
                          <a:ea typeface="Century Gothic" charset="0"/>
                          <a:cs typeface="Century Gothic" charset="0"/>
                        </a:rPr>
                        <a:t>26</a:t>
                      </a:r>
                      <a:endParaRPr lang="en-US" sz="800" b="1"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800" dirty="0" smtClean="0">
                          <a:latin typeface="Century Gothic" charset="0"/>
                          <a:ea typeface="Century Gothic" charset="0"/>
                          <a:cs typeface="Century Gothic" charset="0"/>
                        </a:rPr>
                        <a:t>27</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800" b="1" dirty="0" smtClean="0">
                          <a:latin typeface="Century Gothic" charset="0"/>
                          <a:ea typeface="Century Gothic" charset="0"/>
                          <a:cs typeface="Century Gothic" charset="0"/>
                        </a:rPr>
                        <a:t>15</a:t>
                      </a:r>
                      <a:endParaRPr lang="en-US" sz="800" b="1" dirty="0">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800" dirty="0" smtClean="0">
                          <a:latin typeface="Century Gothic" charset="0"/>
                          <a:ea typeface="Century Gothic" charset="0"/>
                          <a:cs typeface="Century Gothic" charset="0"/>
                        </a:rPr>
                        <a:t>-12</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The priority was expanded to 44 districts while the approved APP set target was 27 poorest districts.</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Align the planning with all the priorities prior the approval and implementation of the APP</a:t>
                      </a:r>
                      <a:endParaRPr lang="en-US" sz="8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800" dirty="0" smtClean="0">
                          <a:latin typeface="Century Gothic" charset="0"/>
                          <a:ea typeface="Century Gothic" charset="0"/>
                          <a:cs typeface="Century Gothic" charset="0"/>
                        </a:rPr>
                        <a:t>None</a:t>
                      </a:r>
                      <a:endParaRPr lang="en-US" sz="800" dirty="0">
                        <a:latin typeface="Century Gothic" charset="0"/>
                        <a:ea typeface="Century Gothic" charset="0"/>
                        <a:cs typeface="Century Gothic" charset="0"/>
                      </a:endParaRPr>
                    </a:p>
                  </a:txBody>
                  <a:tcPr marL="74295" marR="74295" marT="0" marB="0">
                    <a:solidFill>
                      <a:srgbClr val="E4EEFB"/>
                    </a:solidFill>
                  </a:tcPr>
                </a:tc>
                <a:tc>
                  <a:txBody>
                    <a:bodyPr/>
                    <a:lstStyle/>
                    <a:p>
                      <a:pPr algn="ctr" fontAlgn="b"/>
                      <a:r>
                        <a:rPr lang="en-ZA" sz="800" b="1" i="0" u="none" strike="noStrike" dirty="0" smtClean="0">
                          <a:solidFill>
                            <a:srgbClr val="000000"/>
                          </a:solidFill>
                          <a:effectLst/>
                          <a:latin typeface="Century Gothic" panose="020B0502020202020204" pitchFamily="34" charset="0"/>
                        </a:rPr>
                        <a:t>57</a:t>
                      </a:r>
                    </a:p>
                  </a:txBody>
                  <a:tcPr marL="10319" marR="10319" marT="10319"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998422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latin typeface="Century Gothic" panose="020B0502020202020204" pitchFamily="34" charset="0"/>
              </a:rPr>
              <a:t>PROGRAMME 5: LAND REFORM </a:t>
            </a:r>
            <a:r>
              <a:rPr lang="en-ZA" sz="2600" b="1" dirty="0" smtClean="0">
                <a:latin typeface="Century Gothic" panose="020B0502020202020204" pitchFamily="34" charset="0"/>
              </a:rPr>
              <a:t>– LRD (3) </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50267913"/>
              </p:ext>
            </p:extLst>
          </p:nvPr>
        </p:nvGraphicFramePr>
        <p:xfrm>
          <a:off x="82807" y="651087"/>
          <a:ext cx="9795697" cy="5052601"/>
        </p:xfrm>
        <a:graphic>
          <a:graphicData uri="http://schemas.openxmlformats.org/drawingml/2006/table">
            <a:tbl>
              <a:tblPr>
                <a:tableStyleId>{5C22544A-7EE6-4342-B048-85BDC9FD1C3A}</a:tableStyleId>
              </a:tblPr>
              <a:tblGrid>
                <a:gridCol w="718030"/>
                <a:gridCol w="456167"/>
                <a:gridCol w="545803"/>
                <a:gridCol w="406643"/>
                <a:gridCol w="567989"/>
                <a:gridCol w="590709"/>
                <a:gridCol w="613428"/>
                <a:gridCol w="545270"/>
                <a:gridCol w="499831"/>
                <a:gridCol w="511190"/>
                <a:gridCol w="604226"/>
                <a:gridCol w="1259371"/>
                <a:gridCol w="1001756"/>
                <a:gridCol w="712287"/>
                <a:gridCol w="762997"/>
              </a:tblGrid>
              <a:tr h="35820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10370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Number of farms under the Recapitalisation and Development Programme</a:t>
                      </a:r>
                    </a:p>
                  </a:txBody>
                  <a:tcPr marL="10319" marR="10319" marT="10319" marB="0">
                    <a:solidFill>
                      <a:srgbClr val="E4EEFB"/>
                    </a:solidFill>
                  </a:tcPr>
                </a:tc>
                <a:tc>
                  <a:txBody>
                    <a:bodyPr/>
                    <a:lstStyle/>
                    <a:p>
                      <a:pPr algn="ctr"/>
                      <a:r>
                        <a:rPr lang="en-ZA" sz="900" b="0" i="0" u="none" strike="noStrike" baseline="0" dirty="0" smtClean="0">
                          <a:solidFill>
                            <a:schemeClr val="tx1"/>
                          </a:solidFill>
                          <a:latin typeface="Century Gothic" panose="020B0502020202020204" pitchFamily="34" charset="0"/>
                        </a:rPr>
                        <a:t>331</a:t>
                      </a:r>
                    </a:p>
                  </a:txBody>
                  <a:tcPr marL="10319" marR="10319" marT="10319" marB="0">
                    <a:solidFill>
                      <a:srgbClr val="E4EEFB"/>
                    </a:solidFill>
                  </a:tcPr>
                </a:tc>
                <a:tc>
                  <a:txBody>
                    <a:bodyPr/>
                    <a:lstStyle/>
                    <a:p>
                      <a:pPr algn="ctr"/>
                      <a:r>
                        <a:rPr lang="en-ZA" sz="900" b="0" i="0" u="none" strike="noStrike" baseline="0" dirty="0" smtClean="0">
                          <a:solidFill>
                            <a:schemeClr val="tx1"/>
                          </a:solidFill>
                          <a:latin typeface="Century Gothic" panose="020B0502020202020204" pitchFamily="34" charset="0"/>
                        </a:rPr>
                        <a:t>82</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36</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ctr">
                        <a:lnSpc>
                          <a:spcPct val="115000"/>
                        </a:lnSpc>
                        <a:spcAft>
                          <a:spcPts val="0"/>
                        </a:spcAft>
                      </a:pPr>
                      <a:r>
                        <a:rPr lang="en-ZA" sz="900" dirty="0" smtClean="0">
                          <a:effectLst/>
                          <a:latin typeface="Century Gothic" panose="020B0502020202020204" pitchFamily="34" charset="0"/>
                          <a:ea typeface="Century Gothic" charset="0"/>
                          <a:cs typeface="Century Gothic" charset="0"/>
                        </a:rPr>
                        <a:t>83</a:t>
                      </a:r>
                      <a:endParaRPr lang="en-ZA" sz="900" dirty="0">
                        <a:effectLst/>
                        <a:latin typeface="Century Gothic" panose="020B0502020202020204" pitchFamily="34" charset="0"/>
                        <a:ea typeface="Century Gothic" charset="0"/>
                        <a:cs typeface="Century Gothic" charset="0"/>
                      </a:endParaRPr>
                    </a:p>
                  </a:txBody>
                  <a:tcPr marL="45081" marR="45081" marT="1374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i="0" u="none" strike="noStrike" dirty="0" smtClean="0">
                          <a:solidFill>
                            <a:srgbClr val="000000"/>
                          </a:solidFill>
                          <a:effectLst/>
                          <a:latin typeface="Century Gothic" panose="020B0502020202020204" pitchFamily="34" charset="0"/>
                        </a:rPr>
                        <a:t>61</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AD711"/>
                    </a:solidFill>
                  </a:tcPr>
                </a:tc>
                <a:tc>
                  <a:txBody>
                    <a:bodyPr/>
                    <a:lstStyle/>
                    <a:p>
                      <a:pPr algn="ctr"/>
                      <a:r>
                        <a:rPr lang="en-US" sz="900" dirty="0" smtClean="0">
                          <a:latin typeface="Century Gothic" panose="020B0502020202020204" pitchFamily="34" charset="0"/>
                          <a:ea typeface="Century Gothic" charset="0"/>
                          <a:cs typeface="Century Gothic" charset="0"/>
                        </a:rPr>
                        <a:t>83</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panose="020B0502020202020204" pitchFamily="34" charset="0"/>
                          <a:ea typeface="Century Gothic" charset="0"/>
                          <a:cs typeface="Century Gothic" charset="0"/>
                        </a:rPr>
                        <a:t>190</a:t>
                      </a:r>
                      <a:endParaRPr lang="en-US" sz="900" b="1" dirty="0">
                        <a:latin typeface="Century Gothic" panose="020B0502020202020204" pitchFamily="34"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83</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127</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44</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900" b="0" i="0" u="none" strike="noStrike" cap="none" normalizeH="0" baseline="0" dirty="0" smtClean="0">
                          <a:ln>
                            <a:noFill/>
                          </a:ln>
                          <a:solidFill>
                            <a:schemeClr val="tx1"/>
                          </a:solidFill>
                          <a:effectLst/>
                          <a:latin typeface="Century Gothic" pitchFamily="34" charset="0"/>
                          <a:cs typeface="Arial" pitchFamily="34" charset="0"/>
                        </a:rPr>
                        <a:t>The over-achievement was as a result of drought interventions, which necessitated urgent intervention from the RADP program.</a:t>
                      </a: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 </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sz="900" b="1" i="0" u="none" strike="noStrike" cap="none" normalizeH="0" baseline="0" dirty="0" smtClean="0">
                          <a:ln>
                            <a:noFill/>
                          </a:ln>
                          <a:solidFill>
                            <a:schemeClr val="tx1"/>
                          </a:solidFill>
                          <a:effectLst/>
                          <a:latin typeface="Century Gothic" panose="020B0502020202020204" pitchFamily="34" charset="0"/>
                          <a:cs typeface="Times New Roman" pitchFamily="18" charset="0"/>
                        </a:rPr>
                        <a:t>414</a:t>
                      </a:r>
                    </a:p>
                  </a:txBody>
                  <a:tcPr marL="74307" marR="74307" marT="0" marB="0">
                    <a:solidFill>
                      <a:srgbClr val="00C45A"/>
                    </a:solidFill>
                  </a:tcPr>
                </a:tc>
              </a:tr>
              <a:tr h="8056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Number of farmers trained through the Recapitalisation and Development programme </a:t>
                      </a:r>
                    </a:p>
                  </a:txBody>
                  <a:tcPr marL="10319" marR="10319" marT="10319" marB="0">
                    <a:solidFill>
                      <a:srgbClr val="E4EEFB"/>
                    </a:solidFill>
                  </a:tcPr>
                </a:tc>
                <a:tc>
                  <a:txBody>
                    <a:bodyPr/>
                    <a:lstStyle/>
                    <a:p>
                      <a:pPr algn="ctr"/>
                      <a:r>
                        <a:rPr lang="en-ZA" sz="900" b="0" i="0" u="none" strike="noStrike" baseline="0" dirty="0" smtClean="0">
                          <a:solidFill>
                            <a:schemeClr val="tx1"/>
                          </a:solidFill>
                          <a:latin typeface="Century Gothic" panose="020B0502020202020204" pitchFamily="34" charset="0"/>
                        </a:rPr>
                        <a:t>994</a:t>
                      </a:r>
                    </a:p>
                  </a:txBody>
                  <a:tcPr marL="10319" marR="10319" marT="10319" marB="0">
                    <a:solidFill>
                      <a:srgbClr val="E4EEFB"/>
                    </a:solidFill>
                  </a:tcPr>
                </a:tc>
                <a:tc>
                  <a:txBody>
                    <a:bodyPr/>
                    <a:lstStyle/>
                    <a:p>
                      <a:pPr algn="ctr"/>
                      <a:r>
                        <a:rPr lang="en-ZA" sz="900" b="0" i="0" u="none" strike="noStrike" baseline="0" dirty="0" smtClean="0">
                          <a:solidFill>
                            <a:schemeClr val="tx1"/>
                          </a:solidFill>
                          <a:latin typeface="Century Gothic" panose="020B0502020202020204" pitchFamily="34" charset="0"/>
                        </a:rPr>
                        <a:t>248</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151</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AD711"/>
                    </a:solidFill>
                  </a:tcPr>
                </a:tc>
                <a:tc>
                  <a:txBody>
                    <a:bodyPr/>
                    <a:lstStyle/>
                    <a:p>
                      <a:pPr algn="ctr">
                        <a:lnSpc>
                          <a:spcPct val="115000"/>
                        </a:lnSpc>
                        <a:spcAft>
                          <a:spcPts val="0"/>
                        </a:spcAft>
                      </a:pPr>
                      <a:r>
                        <a:rPr lang="en-ZA" sz="900" dirty="0" smtClean="0">
                          <a:effectLst/>
                          <a:latin typeface="Century Gothic" panose="020B0502020202020204" pitchFamily="34" charset="0"/>
                          <a:ea typeface="Century Gothic" charset="0"/>
                          <a:cs typeface="Century Gothic" charset="0"/>
                        </a:rPr>
                        <a:t>248</a:t>
                      </a:r>
                      <a:endParaRPr lang="en-ZA" sz="900" dirty="0">
                        <a:effectLst/>
                        <a:latin typeface="Century Gothic" panose="020B0502020202020204" pitchFamily="34" charset="0"/>
                        <a:ea typeface="Century Gothic" charset="0"/>
                        <a:cs typeface="Century Gothic" charset="0"/>
                      </a:endParaRPr>
                    </a:p>
                  </a:txBody>
                  <a:tcPr marL="45081" marR="45081" marT="1374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i="0" u="none" strike="noStrike" dirty="0" smtClean="0">
                          <a:solidFill>
                            <a:srgbClr val="000000"/>
                          </a:solidFill>
                          <a:effectLst/>
                          <a:latin typeface="Century Gothic" panose="020B0502020202020204" pitchFamily="34" charset="0"/>
                        </a:rPr>
                        <a:t>255</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p>
                      <a:pPr algn="ctr"/>
                      <a:r>
                        <a:rPr lang="en-US" sz="900" dirty="0" smtClean="0">
                          <a:latin typeface="Century Gothic" panose="020B0502020202020204" pitchFamily="34" charset="0"/>
                          <a:ea typeface="Century Gothic" charset="0"/>
                          <a:cs typeface="Century Gothic" charset="0"/>
                        </a:rPr>
                        <a:t>249</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panose="020B0502020202020204" pitchFamily="34" charset="0"/>
                          <a:ea typeface="Century Gothic" charset="0"/>
                          <a:cs typeface="Century Gothic" charset="0"/>
                        </a:rPr>
                        <a:t>121</a:t>
                      </a:r>
                      <a:endParaRPr lang="en-US" sz="900" b="1" dirty="0">
                        <a:latin typeface="Century Gothic" panose="020B0502020202020204" pitchFamily="34" charset="0"/>
                        <a:ea typeface="Century Gothic" charset="0"/>
                        <a:cs typeface="Century Gothic" charset="0"/>
                      </a:endParaRPr>
                    </a:p>
                  </a:txBody>
                  <a:tcPr marL="10319" marR="10319" marT="10319" marB="0">
                    <a:solidFill>
                      <a:srgbClr val="FF0000"/>
                    </a:solidFill>
                  </a:tcPr>
                </a:tc>
                <a:tc>
                  <a:txBody>
                    <a:bodyPr/>
                    <a:lstStyle/>
                    <a:p>
                      <a:pPr algn="ctr"/>
                      <a:r>
                        <a:rPr lang="en-US" sz="900" dirty="0" smtClean="0">
                          <a:latin typeface="Century Gothic" charset="0"/>
                          <a:ea typeface="Century Gothic" charset="0"/>
                          <a:cs typeface="Century Gothic" charset="0"/>
                        </a:rPr>
                        <a:t>249</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223</a:t>
                      </a:r>
                      <a:endParaRPr lang="en-US" sz="900" b="1" dirty="0">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900" dirty="0" smtClean="0">
                          <a:latin typeface="Century Gothic" charset="0"/>
                          <a:ea typeface="Century Gothic" charset="0"/>
                          <a:cs typeface="Century Gothic" charset="0"/>
                        </a:rPr>
                        <a:t>-26</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entury Gothic" pitchFamily="34" charset="0"/>
                          <a:cs typeface="Arial" pitchFamily="34" charset="0"/>
                        </a:rPr>
                        <a:t>The target was partially achieved owing to poor schedule coordination; conflicting schedules between the available training and farmers’ activities. An effort will be made to improve the coordination of farmers’ availability.</a:t>
                      </a:r>
                      <a:endParaRPr kumimoji="0" lang="en-ZA"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To improve the reporting mechanisms and systems to collect POE on training provided</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4</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tab pos="82550" algn="l"/>
                        </a:tabLst>
                        <a:defRPr/>
                      </a:pPr>
                      <a:r>
                        <a:rPr lang="en-ZA" sz="900" b="1" baseline="0" dirty="0" smtClean="0">
                          <a:solidFill>
                            <a:schemeClr val="tx1"/>
                          </a:solidFill>
                          <a:effectLst/>
                          <a:latin typeface="Century Gothic" panose="020B0502020202020204" pitchFamily="34" charset="0"/>
                          <a:ea typeface="Times New Roman"/>
                        </a:rPr>
                        <a:t>754</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tab pos="82550" algn="l"/>
                        </a:tabLst>
                        <a:defRPr/>
                      </a:pPr>
                      <a:r>
                        <a:rPr lang="en-ZA" sz="900" b="1" dirty="0" smtClean="0">
                          <a:solidFill>
                            <a:schemeClr val="tx1"/>
                          </a:solidFill>
                          <a:effectLst/>
                          <a:latin typeface="Century Gothic" panose="020B0502020202020204" pitchFamily="34" charset="0"/>
                          <a:ea typeface="Times New Roman"/>
                        </a:rPr>
                        <a:t>(</a:t>
                      </a:r>
                      <a:r>
                        <a:rPr lang="en-ZA" sz="900" b="1" dirty="0" smtClean="0">
                          <a:solidFill>
                            <a:srgbClr val="FF0000"/>
                          </a:solidFill>
                          <a:effectLst/>
                          <a:latin typeface="Century Gothic" panose="020B0502020202020204" pitchFamily="34" charset="0"/>
                          <a:ea typeface="Times New Roman"/>
                        </a:rPr>
                        <a:t>-240</a:t>
                      </a:r>
                      <a:r>
                        <a:rPr lang="en-ZA" sz="900" b="1" dirty="0" smtClean="0">
                          <a:solidFill>
                            <a:schemeClr val="tx1"/>
                          </a:solidFill>
                          <a:effectLst/>
                          <a:latin typeface="Century Gothic" panose="020B0502020202020204" pitchFamily="34" charset="0"/>
                          <a:ea typeface="Times New Roman"/>
                        </a:rPr>
                        <a:t>)</a:t>
                      </a:r>
                      <a:endParaRPr lang="en-ZA" sz="900" b="1" dirty="0">
                        <a:solidFill>
                          <a:schemeClr val="tx1"/>
                        </a:solidFill>
                        <a:effectLst/>
                        <a:latin typeface="Century Gothic" panose="020B0502020202020204" pitchFamily="34" charset="0"/>
                        <a:ea typeface="Times New Roman"/>
                      </a:endParaRPr>
                    </a:p>
                  </a:txBody>
                  <a:tcPr marL="74300" marR="74300" marT="0" marB="0">
                    <a:solidFill>
                      <a:srgbClr val="FAD711"/>
                    </a:solidFill>
                  </a:tcPr>
                </a:tc>
              </a:tr>
              <a:tr h="8056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Number of jobs created in land reform projects through the Recapitalisation and Development programme</a:t>
                      </a:r>
                    </a:p>
                  </a:txBody>
                  <a:tcPr marL="10319" marR="10319" marT="10319" marB="0">
                    <a:solidFill>
                      <a:srgbClr val="E4EEFB"/>
                    </a:solidFill>
                  </a:tcPr>
                </a:tc>
                <a:tc>
                  <a:txBody>
                    <a:bodyPr/>
                    <a:lstStyle/>
                    <a:p>
                      <a:pPr algn="ctr"/>
                      <a:r>
                        <a:rPr lang="en-ZA" sz="900" b="0" i="0" u="none" strike="noStrike" baseline="0" dirty="0" smtClean="0">
                          <a:solidFill>
                            <a:schemeClr val="tx1"/>
                          </a:solidFill>
                          <a:latin typeface="Century Gothic" panose="020B0502020202020204" pitchFamily="34" charset="0"/>
                        </a:rPr>
                        <a:t>994</a:t>
                      </a:r>
                    </a:p>
                  </a:txBody>
                  <a:tcPr marL="10319" marR="10319" marT="10319" marB="0">
                    <a:solidFill>
                      <a:srgbClr val="E4EEFB"/>
                    </a:solidFill>
                  </a:tcPr>
                </a:tc>
                <a:tc>
                  <a:txBody>
                    <a:bodyPr/>
                    <a:lstStyle/>
                    <a:p>
                      <a:pPr algn="ctr"/>
                      <a:r>
                        <a:rPr lang="en-ZA" sz="900" b="0" i="0" u="none" strike="noStrike" baseline="0" dirty="0" smtClean="0">
                          <a:solidFill>
                            <a:schemeClr val="tx1"/>
                          </a:solidFill>
                          <a:latin typeface="Century Gothic" panose="020B0502020202020204" pitchFamily="34" charset="0"/>
                        </a:rPr>
                        <a:t>248</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smtClean="0">
                          <a:effectLst/>
                          <a:latin typeface="Century Gothic" panose="020B0502020202020204" pitchFamily="34" charset="0"/>
                        </a:rPr>
                        <a:t>659</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n-ZA" sz="900" dirty="0" smtClean="0">
                          <a:effectLst/>
                          <a:latin typeface="Century Gothic" panose="020B0502020202020204" pitchFamily="34" charset="0"/>
                          <a:ea typeface="Century Gothic" charset="0"/>
                          <a:cs typeface="Century Gothic" charset="0"/>
                        </a:rPr>
                        <a:t>248</a:t>
                      </a:r>
                      <a:endParaRPr lang="en-ZA" sz="900" dirty="0">
                        <a:effectLst/>
                        <a:latin typeface="Century Gothic" panose="020B0502020202020204" pitchFamily="34" charset="0"/>
                        <a:ea typeface="Century Gothic" charset="0"/>
                        <a:cs typeface="Century Gothic" charset="0"/>
                      </a:endParaRPr>
                    </a:p>
                  </a:txBody>
                  <a:tcPr marL="45081" marR="45081" marT="13747"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i="0" u="none" strike="noStrike" dirty="0" smtClean="0">
                          <a:solidFill>
                            <a:srgbClr val="000000"/>
                          </a:solidFill>
                          <a:effectLst/>
                          <a:latin typeface="Century Gothic" panose="020B0502020202020204" pitchFamily="34" charset="0"/>
                        </a:rPr>
                        <a:t>670</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p>
                      <a:pPr algn="ctr"/>
                      <a:r>
                        <a:rPr lang="en-US" sz="900" dirty="0" smtClean="0">
                          <a:latin typeface="Century Gothic" panose="020B0502020202020204" pitchFamily="34" charset="0"/>
                          <a:ea typeface="Century Gothic" charset="0"/>
                          <a:cs typeface="Century Gothic" charset="0"/>
                        </a:rPr>
                        <a:t>248</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panose="020B0502020202020204" pitchFamily="34" charset="0"/>
                          <a:ea typeface="Century Gothic" charset="0"/>
                          <a:cs typeface="Century Gothic" charset="0"/>
                        </a:rPr>
                        <a:t>318</a:t>
                      </a:r>
                      <a:endParaRPr lang="en-US" sz="900" b="1" dirty="0">
                        <a:latin typeface="Century Gothic" panose="020B0502020202020204" pitchFamily="34"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250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624</a:t>
                      </a:r>
                      <a:endParaRPr lang="en-US" sz="9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374</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0" lang="en-ZA" altLang="en-US" sz="900" b="0" i="0" u="none" strike="noStrike" cap="none" normalizeH="0" baseline="0" dirty="0" smtClean="0">
                          <a:ln>
                            <a:noFill/>
                          </a:ln>
                          <a:solidFill>
                            <a:schemeClr val="tx1"/>
                          </a:solidFill>
                          <a:effectLst/>
                          <a:latin typeface="Century Gothic" pitchFamily="34" charset="0"/>
                          <a:cs typeface="Arial" pitchFamily="34" charset="0"/>
                        </a:rPr>
                        <a:t>The business plans submitted for the various farmer commodities during the course of project approvals amounted to this variance in the number of people that were actually employed.</a:t>
                      </a:r>
                      <a:endParaRPr kumimoji="0" lang="en-ZA" altLang="en-US" sz="9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endParaRPr>
                    </a:p>
                    <a:p>
                      <a:endParaRPr lang="en-US" sz="90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tab pos="82550" algn="l"/>
                        </a:tabLst>
                        <a:defRPr/>
                      </a:pPr>
                      <a:r>
                        <a:rPr lang="en-ZA" sz="900" b="1" dirty="0" smtClean="0">
                          <a:solidFill>
                            <a:schemeClr val="tx1"/>
                          </a:solidFill>
                          <a:effectLst/>
                          <a:latin typeface="Century Gothic" panose="020B0502020202020204" pitchFamily="34" charset="0"/>
                          <a:ea typeface="Times New Roman"/>
                        </a:rPr>
                        <a:t>2,271</a:t>
                      </a:r>
                      <a:endParaRPr lang="en-ZA" sz="900" b="1" dirty="0">
                        <a:solidFill>
                          <a:schemeClr val="tx1"/>
                        </a:solidFill>
                        <a:effectLst/>
                        <a:latin typeface="Century Gothic" panose="020B0502020202020204" pitchFamily="34" charset="0"/>
                        <a:ea typeface="Times New Roman"/>
                      </a:endParaRPr>
                    </a:p>
                  </a:txBody>
                  <a:tcPr marL="74300" marR="74300" marT="0"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1712858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latin typeface="Century Gothic" panose="020B0502020202020204" pitchFamily="34" charset="0"/>
              </a:rPr>
              <a:t>PROGRAMME 5: LAND REFORM </a:t>
            </a:r>
            <a:r>
              <a:rPr lang="en-ZA" sz="2600" b="1" dirty="0" smtClean="0">
                <a:latin typeface="Century Gothic" panose="020B0502020202020204" pitchFamily="34" charset="0"/>
              </a:rPr>
              <a:t>– LRD (4) </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687734450"/>
              </p:ext>
            </p:extLst>
          </p:nvPr>
        </p:nvGraphicFramePr>
        <p:xfrm>
          <a:off x="82807" y="651087"/>
          <a:ext cx="9795697" cy="4364112"/>
        </p:xfrm>
        <a:graphic>
          <a:graphicData uri="http://schemas.openxmlformats.org/drawingml/2006/table">
            <a:tbl>
              <a:tblPr>
                <a:tableStyleId>{5C22544A-7EE6-4342-B048-85BDC9FD1C3A}</a:tableStyleId>
              </a:tblPr>
              <a:tblGrid>
                <a:gridCol w="678720"/>
                <a:gridCol w="563645"/>
                <a:gridCol w="464480"/>
                <a:gridCol w="528418"/>
                <a:gridCol w="562763"/>
                <a:gridCol w="608737"/>
                <a:gridCol w="597464"/>
                <a:gridCol w="552373"/>
                <a:gridCol w="563645"/>
                <a:gridCol w="439643"/>
                <a:gridCol w="645695"/>
                <a:gridCol w="1242470"/>
                <a:gridCol w="1137652"/>
                <a:gridCol w="682752"/>
                <a:gridCol w="527240"/>
              </a:tblGrid>
              <a:tr h="34865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10370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Number of farms under Recapitalisation and Development Programme allocated to smallholder farmers</a:t>
                      </a:r>
                    </a:p>
                  </a:txBody>
                  <a:tcPr marL="10319" marR="10319" marT="10319" marB="0">
                    <a:solidFill>
                      <a:srgbClr val="E4EEFB"/>
                    </a:solidFill>
                  </a:tcPr>
                </a:tc>
                <a:tc>
                  <a:txBody>
                    <a:bodyPr/>
                    <a:lstStyle/>
                    <a:p>
                      <a:pPr algn="ctr"/>
                      <a:r>
                        <a:rPr lang="en-ZA" sz="900" b="0" i="0" u="none" strike="noStrike" baseline="0" dirty="0" smtClean="0">
                          <a:solidFill>
                            <a:schemeClr val="tx1"/>
                          </a:solidFill>
                          <a:latin typeface="Century Gothic" panose="020B0502020202020204" pitchFamily="34" charset="0"/>
                        </a:rPr>
                        <a:t>165</a:t>
                      </a:r>
                    </a:p>
                  </a:txBody>
                  <a:tcPr marL="10319" marR="10319" marT="10319" marB="0">
                    <a:solidFill>
                      <a:srgbClr val="E4EEFB"/>
                    </a:solidFill>
                  </a:tcPr>
                </a:tc>
                <a:tc>
                  <a:txBody>
                    <a:bodyPr/>
                    <a:lstStyle/>
                    <a:p>
                      <a:pPr algn="ctr"/>
                      <a:r>
                        <a:rPr lang="en-ZA" sz="900" b="0" i="0" u="none" strike="noStrike" baseline="0" dirty="0" smtClean="0">
                          <a:solidFill>
                            <a:schemeClr val="tx1"/>
                          </a:solidFill>
                          <a:latin typeface="Century Gothic" panose="020B0502020202020204" pitchFamily="34" charset="0"/>
                        </a:rPr>
                        <a:t>61</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0</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n-ZA" sz="900" dirty="0" smtClean="0">
                          <a:effectLst/>
                          <a:latin typeface="Century Gothic" panose="020B0502020202020204" pitchFamily="34" charset="0"/>
                          <a:ea typeface="Century Gothic" charset="0"/>
                          <a:cs typeface="Century Gothic" charset="0"/>
                        </a:rPr>
                        <a:t>62</a:t>
                      </a:r>
                      <a:endParaRPr lang="en-ZA" sz="900" dirty="0">
                        <a:effectLst/>
                        <a:latin typeface="Century Gothic" panose="020B0502020202020204" pitchFamily="34" charset="0"/>
                        <a:ea typeface="Century Gothic" charset="0"/>
                        <a:cs typeface="Century Gothic" charset="0"/>
                      </a:endParaRPr>
                    </a:p>
                  </a:txBody>
                  <a:tcPr marL="45081" marR="45081" marT="13747"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i="0" u="none" strike="noStrike" dirty="0" smtClean="0">
                          <a:solidFill>
                            <a:srgbClr val="000000"/>
                          </a:solidFill>
                          <a:effectLst/>
                          <a:latin typeface="Century Gothic" panose="020B0502020202020204" pitchFamily="34" charset="0"/>
                        </a:rPr>
                        <a:t>3</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ctr"/>
                      <a:r>
                        <a:rPr lang="en-US" sz="900" dirty="0" smtClean="0">
                          <a:latin typeface="Century Gothic" panose="020B0502020202020204" pitchFamily="34" charset="0"/>
                          <a:ea typeface="Century Gothic" charset="0"/>
                          <a:cs typeface="Century Gothic" charset="0"/>
                        </a:rPr>
                        <a:t>32</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panose="020B0502020202020204" pitchFamily="34" charset="0"/>
                          <a:ea typeface="Century Gothic" charset="0"/>
                          <a:cs typeface="Century Gothic" charset="0"/>
                        </a:rPr>
                        <a:t>36</a:t>
                      </a:r>
                      <a:endParaRPr lang="en-US" sz="900" b="1" dirty="0">
                        <a:latin typeface="Century Gothic" panose="020B0502020202020204" pitchFamily="34"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10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10</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tab pos="82550" algn="l"/>
                        </a:tabLst>
                      </a:pPr>
                      <a:r>
                        <a:rPr kumimoji="0" lang="en-US" altLang="en-US" sz="900" b="0" i="0" u="none" strike="noStrike" cap="none" normalizeH="0" baseline="0" dirty="0" smtClean="0">
                          <a:ln>
                            <a:noFill/>
                          </a:ln>
                          <a:solidFill>
                            <a:schemeClr val="tx1"/>
                          </a:solidFill>
                          <a:effectLst/>
                          <a:latin typeface="Century Gothic" pitchFamily="34" charset="0"/>
                          <a:cs typeface="Arial" pitchFamily="34" charset="0"/>
                        </a:rPr>
                        <a:t>The overall number of recapitalization farms eventually  accommodated Black farmers who did not technically qualify as smallholders farmers.</a:t>
                      </a:r>
                      <a:endParaRPr kumimoji="0" lang="en-ZA"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 </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98</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sz="900" b="1" i="0" u="none" strike="noStrike" cap="none" normalizeH="0" baseline="0" dirty="0" smtClean="0">
                          <a:ln>
                            <a:noFill/>
                          </a:ln>
                          <a:solidFill>
                            <a:schemeClr val="tx1"/>
                          </a:solidFill>
                          <a:effectLst/>
                          <a:latin typeface="Century Gothic" panose="020B0502020202020204" pitchFamily="34" charset="0"/>
                          <a:cs typeface="Times New Roman" pitchFamily="18" charset="0"/>
                        </a:rPr>
                        <a:t>147</a:t>
                      </a: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sz="900" b="1" i="0" u="none" strike="noStrike" cap="none" normalizeH="0" baseline="0" dirty="0" smtClean="0">
                          <a:ln>
                            <a:noFill/>
                          </a:ln>
                          <a:solidFill>
                            <a:schemeClr val="tx1"/>
                          </a:solidFill>
                          <a:effectLst/>
                          <a:latin typeface="Century Gothic" panose="020B0502020202020204" pitchFamily="34" charset="0"/>
                          <a:cs typeface="Times New Roman" pitchFamily="18" charset="0"/>
                        </a:rPr>
                        <a:t>(18)</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AD711"/>
                    </a:solidFill>
                  </a:tcPr>
                </a:tc>
              </a:tr>
              <a:tr h="1037081">
                <a:tc>
                  <a:txBody>
                    <a:bodyPr/>
                    <a:lstStyle/>
                    <a:p>
                      <a:r>
                        <a:rPr lang="en-ZA" sz="900" b="0" i="0" u="none" strike="noStrike" kern="1200" baseline="0" dirty="0" smtClean="0">
                          <a:solidFill>
                            <a:schemeClr val="dk1"/>
                          </a:solidFill>
                          <a:latin typeface="Century Gothic" panose="020B0502020202020204" pitchFamily="34" charset="0"/>
                          <a:ea typeface="+mn-ea"/>
                          <a:cs typeface="+mn-cs"/>
                        </a:rPr>
                        <a:t>Number of PLAS farms identified for the incubation and training of agricultural graduates</a:t>
                      </a:r>
                    </a:p>
                  </a:txBody>
                  <a:tcPr marL="10319" marR="10319" marT="10319" marB="0">
                    <a:solidFill>
                      <a:srgbClr val="E4EEFB"/>
                    </a:solidFill>
                  </a:tcPr>
                </a:tc>
                <a:tc>
                  <a:txBody>
                    <a:bodyPr/>
                    <a:lstStyle/>
                    <a:p>
                      <a:pPr algn="ctr"/>
                      <a:r>
                        <a:rPr lang="en-ZA" sz="900" b="0" i="0" u="none" strike="noStrike" baseline="0" dirty="0" smtClean="0">
                          <a:solidFill>
                            <a:srgbClr val="000000"/>
                          </a:solidFill>
                          <a:latin typeface="Century Gothic" panose="020B0502020202020204" pitchFamily="34" charset="0"/>
                        </a:rPr>
                        <a:t>13</a:t>
                      </a:r>
                    </a:p>
                  </a:txBody>
                  <a:tcPr marL="10319" marR="10319" marT="10319" marB="0">
                    <a:solidFill>
                      <a:srgbClr val="E4EEFB"/>
                    </a:solidFill>
                  </a:tcPr>
                </a:tc>
                <a:tc>
                  <a:txBody>
                    <a:bodyPr/>
                    <a:lstStyle/>
                    <a:p>
                      <a:pPr algn="ctr"/>
                      <a:r>
                        <a:rPr lang="en-ZA" sz="900" b="0" i="0" u="none" strike="noStrike" kern="1200" dirty="0" smtClean="0">
                          <a:solidFill>
                            <a:srgbClr val="000000"/>
                          </a:solidFill>
                          <a:effectLst/>
                          <a:latin typeface="Century Gothic" panose="020B0502020202020204" pitchFamily="34" charset="0"/>
                          <a:ea typeface="+mn-ea"/>
                          <a:cs typeface="+mn-cs"/>
                        </a:rPr>
                        <a:t>No Target</a:t>
                      </a:r>
                      <a:endParaRPr lang="en-ZA" sz="900" b="0" i="0" u="none" strike="noStrike" baseline="0" dirty="0" smtClean="0">
                        <a:solidFill>
                          <a:srgbClr val="000000"/>
                        </a:solidFill>
                        <a:latin typeface="Century Gothic" panose="020B0502020202020204" pitchFamily="34" charset="0"/>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smtClean="0">
                          <a:effectLst/>
                          <a:latin typeface="Century Gothic" panose="020B0502020202020204" pitchFamily="34" charset="0"/>
                        </a:rPr>
                        <a:t>0</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marL="0" algn="ctr" defTabSz="914400" rtl="0" eaLnBrk="1" latinLnBrk="0" hangingPunct="1"/>
                      <a:r>
                        <a:rPr lang="en-ZA" sz="900" b="0" i="0" u="none" strike="noStrike" kern="1200" dirty="0" smtClean="0">
                          <a:solidFill>
                            <a:srgbClr val="000000"/>
                          </a:solidFill>
                          <a:effectLst/>
                          <a:latin typeface="Century Gothic" panose="020B0502020202020204" pitchFamily="34" charset="0"/>
                          <a:ea typeface="+mn-ea"/>
                          <a:cs typeface="+mn-cs"/>
                        </a:rPr>
                        <a:t>No</a:t>
                      </a:r>
                      <a:r>
                        <a:rPr lang="en-ZA" sz="900" b="0" i="0" u="none" strike="noStrike" kern="1200" baseline="0" dirty="0" smtClean="0">
                          <a:solidFill>
                            <a:srgbClr val="000000"/>
                          </a:solidFill>
                          <a:effectLst/>
                          <a:latin typeface="Century Gothic" panose="020B0502020202020204" pitchFamily="34" charset="0"/>
                          <a:ea typeface="+mn-ea"/>
                          <a:cs typeface="+mn-cs"/>
                        </a:rPr>
                        <a:t> target</a:t>
                      </a:r>
                      <a:endParaRPr lang="en-ZA" sz="900" b="0" i="0" u="none" strike="noStrike" kern="1200" dirty="0">
                        <a:solidFill>
                          <a:srgbClr val="000000"/>
                        </a:solidFill>
                        <a:effectLst/>
                        <a:latin typeface="Century Gothic" panose="020B0502020202020204" pitchFamily="34" charset="0"/>
                        <a:ea typeface="+mn-ea"/>
                        <a:cs typeface="+mn-cs"/>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1</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r>
                        <a:rPr lang="en-ZA" sz="900" b="0" i="0" u="none" strike="noStrike" kern="1200" dirty="0" smtClean="0">
                          <a:solidFill>
                            <a:srgbClr val="000000"/>
                          </a:solidFill>
                          <a:effectLst/>
                          <a:latin typeface="Century Gothic" charset="0"/>
                          <a:ea typeface="Century Gothic" charset="0"/>
                          <a:cs typeface="Century Gothic" charset="0"/>
                        </a:rPr>
                        <a:t>No</a:t>
                      </a:r>
                      <a:r>
                        <a:rPr lang="en-ZA" sz="900" b="0" i="0" u="none" strike="noStrike" kern="1200" baseline="0" dirty="0" smtClean="0">
                          <a:solidFill>
                            <a:srgbClr val="000000"/>
                          </a:solidFill>
                          <a:effectLst/>
                          <a:latin typeface="Century Gothic" charset="0"/>
                          <a:ea typeface="Century Gothic" charset="0"/>
                          <a:cs typeface="Century Gothic" charset="0"/>
                        </a:rPr>
                        <a:t> target</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ZA" sz="900" b="1" i="0" u="none" strike="noStrike" dirty="0" smtClean="0">
                          <a:solidFill>
                            <a:srgbClr val="000000"/>
                          </a:solidFill>
                          <a:effectLst/>
                          <a:latin typeface="Century Gothic" panose="020B0502020202020204" pitchFamily="34" charset="0"/>
                        </a:rPr>
                        <a:t>1</a:t>
                      </a:r>
                      <a:endParaRPr lang="en-US" sz="900" b="1"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dirty="0" smtClean="0">
                          <a:latin typeface="Century Gothic" charset="0"/>
                          <a:ea typeface="Century Gothic" charset="0"/>
                          <a:cs typeface="Century Gothic" charset="0"/>
                        </a:rPr>
                        <a:t>13</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19</a:t>
                      </a:r>
                      <a:endParaRPr lang="en-US" sz="9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6</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entury Gothic" pitchFamily="34" charset="0"/>
                          <a:cs typeface="Arial" pitchFamily="34" charset="0"/>
                        </a:rPr>
                        <a:t>The priority was expanded to 44 districts while the approved APP target was 27 poorest districts.</a:t>
                      </a:r>
                      <a:endParaRPr kumimoji="0" lang="en-ZA"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21</a:t>
                      </a:r>
                    </a:p>
                  </a:txBody>
                  <a:tcPr marL="10319" marR="10319" marT="10319" marB="0">
                    <a:solidFill>
                      <a:srgbClr val="00C45A"/>
                    </a:solidFill>
                  </a:tcPr>
                </a:tc>
              </a:tr>
              <a:tr h="8056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Number of pilot projects on Policy on Strengthening Relative Rights.</a:t>
                      </a:r>
                    </a:p>
                  </a:txBody>
                  <a:tcPr marL="10319" marR="10319" marT="10319" marB="0">
                    <a:solidFill>
                      <a:srgbClr val="E4EEFB"/>
                    </a:solidFill>
                  </a:tcPr>
                </a:tc>
                <a:tc>
                  <a:txBody>
                    <a:bodyPr/>
                    <a:lstStyle/>
                    <a:p>
                      <a:pPr algn="ctr"/>
                      <a:r>
                        <a:rPr lang="en-ZA" sz="900" b="0" i="0" u="none" strike="noStrike" baseline="0" dirty="0" smtClean="0">
                          <a:solidFill>
                            <a:srgbClr val="000000"/>
                          </a:solidFill>
                          <a:latin typeface="Century Gothic" panose="020B0502020202020204" pitchFamily="34" charset="0"/>
                        </a:rPr>
                        <a:t>10 </a:t>
                      </a:r>
                    </a:p>
                  </a:txBody>
                  <a:tcPr marL="10319" marR="10319" marT="10319" marB="0">
                    <a:solidFill>
                      <a:srgbClr val="E4EEFB"/>
                    </a:solidFill>
                  </a:tcPr>
                </a:tc>
                <a:tc>
                  <a:txBody>
                    <a:bodyPr/>
                    <a:lstStyle/>
                    <a:p>
                      <a:pPr algn="ctr"/>
                      <a:r>
                        <a:rPr lang="en-ZA" sz="900" b="0" i="0" u="none" strike="noStrike" kern="1200" dirty="0" smtClean="0">
                          <a:solidFill>
                            <a:srgbClr val="000000"/>
                          </a:solidFill>
                          <a:effectLst/>
                          <a:latin typeface="Century Gothic" panose="020B0502020202020204" pitchFamily="34" charset="0"/>
                          <a:ea typeface="+mn-ea"/>
                          <a:cs typeface="+mn-cs"/>
                        </a:rPr>
                        <a:t>No Target</a:t>
                      </a:r>
                      <a:endParaRPr lang="en-ZA" sz="900" b="0" i="0" u="none" strike="noStrike" baseline="0" dirty="0" smtClean="0">
                        <a:solidFill>
                          <a:srgbClr val="000000"/>
                        </a:solidFill>
                        <a:latin typeface="Century Gothic" panose="020B0502020202020204" pitchFamily="34" charset="0"/>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smtClean="0">
                          <a:effectLst/>
                          <a:latin typeface="Century Gothic" panose="020B0502020202020204" pitchFamily="34" charset="0"/>
                        </a:rPr>
                        <a:t>0</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marL="0" algn="ctr" defTabSz="914400" rtl="0" eaLnBrk="1" latinLnBrk="0" hangingPunct="1"/>
                      <a:r>
                        <a:rPr lang="en-ZA" sz="900" b="0" i="0" u="none" strike="noStrike" kern="1200" dirty="0" smtClean="0">
                          <a:solidFill>
                            <a:srgbClr val="000000"/>
                          </a:solidFill>
                          <a:effectLst/>
                          <a:latin typeface="Century Gothic" panose="020B0502020202020204" pitchFamily="34" charset="0"/>
                          <a:ea typeface="+mn-ea"/>
                          <a:cs typeface="+mn-cs"/>
                        </a:rPr>
                        <a:t>No Target</a:t>
                      </a:r>
                      <a:endParaRPr lang="en-ZA" sz="900" b="0" i="0" u="none" strike="noStrike" kern="1200" dirty="0">
                        <a:solidFill>
                          <a:srgbClr val="000000"/>
                        </a:solidFill>
                        <a:effectLst/>
                        <a:latin typeface="Century Gothic" panose="020B0502020202020204" pitchFamily="34" charset="0"/>
                        <a:ea typeface="+mn-ea"/>
                        <a:cs typeface="+mn-cs"/>
                      </a:endParaRPr>
                    </a:p>
                  </a:txBody>
                  <a:tcPr marL="10319" marR="10319" marT="10319" marB="0">
                    <a:solidFill>
                      <a:srgbClr val="E4EEFB"/>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N/A</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r>
                        <a:rPr lang="en-ZA" sz="900" b="0" i="0" u="none" strike="noStrike" kern="1200" dirty="0" smtClean="0">
                          <a:solidFill>
                            <a:srgbClr val="000000"/>
                          </a:solidFill>
                          <a:effectLst/>
                          <a:latin typeface="Century Gothic" charset="0"/>
                          <a:ea typeface="Century Gothic" charset="0"/>
                          <a:cs typeface="Century Gothic" charset="0"/>
                        </a:rPr>
                        <a:t>No</a:t>
                      </a:r>
                      <a:r>
                        <a:rPr lang="en-ZA" sz="900" b="0" i="0" u="none" strike="noStrike" kern="1200" baseline="0" dirty="0" smtClean="0">
                          <a:solidFill>
                            <a:srgbClr val="000000"/>
                          </a:solidFill>
                          <a:effectLst/>
                          <a:latin typeface="Century Gothic" charset="0"/>
                          <a:ea typeface="Century Gothic" charset="0"/>
                          <a:cs typeface="Century Gothic" charset="0"/>
                        </a:rPr>
                        <a:t> target</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ZA" sz="900" b="0" i="0" u="none" strike="noStrike" dirty="0" smtClean="0">
                          <a:solidFill>
                            <a:srgbClr val="000000"/>
                          </a:solidFill>
                          <a:effectLst/>
                          <a:latin typeface="Century Gothic" panose="020B0502020202020204" pitchFamily="34" charset="0"/>
                        </a:rPr>
                        <a:t>N/A</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dirty="0" smtClean="0">
                          <a:latin typeface="Century Gothic" charset="0"/>
                          <a:ea typeface="Century Gothic" charset="0"/>
                          <a:cs typeface="Century Gothic" charset="0"/>
                        </a:rPr>
                        <a:t>10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solidFill>
                            <a:schemeClr val="tx1"/>
                          </a:solidFill>
                          <a:latin typeface="Century Gothic" charset="0"/>
                          <a:ea typeface="Century Gothic" charset="0"/>
                          <a:cs typeface="Century Gothic" charset="0"/>
                        </a:rPr>
                        <a:t>11</a:t>
                      </a:r>
                      <a:endParaRPr lang="en-US" sz="900" b="1" dirty="0">
                        <a:solidFill>
                          <a:schemeClr val="tx1"/>
                        </a:solidFill>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1</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900" b="0" i="0" u="none" strike="noStrike" cap="none" normalizeH="0" baseline="0" dirty="0" smtClean="0">
                          <a:ln>
                            <a:noFill/>
                          </a:ln>
                          <a:solidFill>
                            <a:schemeClr val="tx1"/>
                          </a:solidFill>
                          <a:effectLst/>
                          <a:latin typeface="Century Gothic" pitchFamily="34" charset="0"/>
                          <a:cs typeface="Arial" pitchFamily="34" charset="0"/>
                        </a:rPr>
                        <a:t>The over-achievement was due to the positive response from commercial farmers to participate in the initiative</a:t>
                      </a:r>
                      <a:endParaRPr kumimoji="0" lang="en-ZA"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 </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ctr" fontAlgn="b"/>
                      <a:r>
                        <a:rPr lang="en-US" sz="900" b="1" dirty="0" smtClean="0">
                          <a:solidFill>
                            <a:schemeClr val="tx1"/>
                          </a:solidFill>
                          <a:latin typeface="Century Gothic" charset="0"/>
                          <a:ea typeface="Century Gothic" charset="0"/>
                          <a:cs typeface="Century Gothic" charset="0"/>
                        </a:rPr>
                        <a:t>11</a:t>
                      </a:r>
                      <a:endParaRPr lang="en-ZA" sz="900" b="1" i="0" u="none" strike="noStrike" dirty="0">
                        <a:solidFill>
                          <a:schemeClr val="tx1"/>
                        </a:solidFill>
                        <a:effectLst/>
                        <a:latin typeface="Century Gothic" panose="020B0502020202020204" pitchFamily="34" charset="0"/>
                      </a:endParaRPr>
                    </a:p>
                  </a:txBody>
                  <a:tcPr marL="10319" marR="10319" marT="10319"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350020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283" y="-14592"/>
            <a:ext cx="7346950" cy="681606"/>
          </a:xfrm>
        </p:spPr>
        <p:txBody>
          <a:bodyPr>
            <a:normAutofit/>
          </a:bodyPr>
          <a:lstStyle/>
          <a:p>
            <a:r>
              <a:rPr lang="en-ZA" altLang="en-US" sz="3250" b="1" dirty="0">
                <a:latin typeface="Century Gothic" pitchFamily="34" charset="0"/>
              </a:rPr>
              <a:t>STRATEGIC GOALS</a:t>
            </a:r>
            <a:endParaRPr lang="en-ZA" sz="3250" dirty="0"/>
          </a:p>
        </p:txBody>
      </p:sp>
      <p:sp>
        <p:nvSpPr>
          <p:cNvPr id="4" name="Footer Placeholder 1"/>
          <p:cNvSpPr>
            <a:spLocks noGrp="1"/>
          </p:cNvSpPr>
          <p:nvPr>
            <p:ph type="ftr" sz="quarter" idx="11"/>
          </p:nvPr>
        </p:nvSpPr>
        <p:spPr>
          <a:xfrm>
            <a:off x="3384550" y="6315641"/>
            <a:ext cx="3136900" cy="395552"/>
          </a:xfrm>
        </p:spPr>
        <p:txBody>
          <a:bodyPr/>
          <a:lstStyle/>
          <a:p>
            <a:endParaRPr lang="en-US" dirty="0"/>
          </a:p>
        </p:txBody>
      </p:sp>
      <p:sp>
        <p:nvSpPr>
          <p:cNvPr id="6" name="Rectangle 3"/>
          <p:cNvSpPr txBox="1">
            <a:spLocks noChangeArrowheads="1"/>
          </p:cNvSpPr>
          <p:nvPr/>
        </p:nvSpPr>
        <p:spPr>
          <a:xfrm>
            <a:off x="213168" y="625740"/>
            <a:ext cx="9442047" cy="5293519"/>
          </a:xfrm>
          <a:prstGeom prst="rect">
            <a:avLst/>
          </a:prstGeom>
          <a:noFill/>
        </p:spPr>
        <p:txBody>
          <a:bodyPr vert="horz" lIns="99060" tIns="49530" rIns="99060" bIns="4953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None/>
            </a:pPr>
            <a:r>
              <a:rPr lang="en-GB" altLang="en-US" sz="2817" dirty="0">
                <a:latin typeface="Century Gothic" panose="020B0502020202020204" pitchFamily="34" charset="0"/>
              </a:rPr>
              <a:t>The Department has identified seven strategic goals it seeks to achieve in the five-year period of its Strategic Plan </a:t>
            </a:r>
            <a:r>
              <a:rPr lang="en-GB" altLang="en-US" sz="2817">
                <a:latin typeface="Century Gothic" panose="020B0502020202020204" pitchFamily="34" charset="0"/>
              </a:rPr>
              <a:t>(</a:t>
            </a:r>
            <a:r>
              <a:rPr lang="en-GB" altLang="en-US" sz="2817" smtClean="0">
                <a:latin typeface="Century Gothic" panose="020B0502020202020204" pitchFamily="34" charset="0"/>
              </a:rPr>
              <a:t>2015-2020</a:t>
            </a:r>
            <a:r>
              <a:rPr lang="en-GB" altLang="en-US" sz="2817" dirty="0">
                <a:latin typeface="Century Gothic" panose="020B0502020202020204" pitchFamily="34" charset="0"/>
              </a:rPr>
              <a:t>) and beyond:</a:t>
            </a:r>
            <a:endParaRPr lang="en-GB" altLang="en-US" sz="2817" dirty="0">
              <a:solidFill>
                <a:srgbClr val="FF0000"/>
              </a:solidFill>
              <a:latin typeface="Century Gothic" panose="020B0502020202020204" pitchFamily="34" charset="0"/>
            </a:endParaRPr>
          </a:p>
          <a:p>
            <a:pPr marL="495285" indent="-495285">
              <a:spcBef>
                <a:spcPts val="1300"/>
              </a:spcBef>
              <a:buFont typeface="+mj-lt"/>
              <a:buAutoNum type="arabicPeriod"/>
            </a:pPr>
            <a:r>
              <a:rPr lang="en-GB" altLang="en-US" sz="2600" dirty="0">
                <a:latin typeface="Century Gothic" panose="020B0502020202020204" pitchFamily="34" charset="0"/>
              </a:rPr>
              <a:t>Foster corporate governance and service excellence.</a:t>
            </a:r>
          </a:p>
          <a:p>
            <a:pPr marL="495285" indent="-495285">
              <a:spcBef>
                <a:spcPts val="0"/>
              </a:spcBef>
              <a:buFont typeface="+mj-lt"/>
              <a:buAutoNum type="arabicPeriod"/>
            </a:pPr>
            <a:r>
              <a:rPr lang="en-GB" altLang="en-US" sz="2600" dirty="0">
                <a:latin typeface="Century Gothic" panose="020B0502020202020204" pitchFamily="34" charset="0"/>
              </a:rPr>
              <a:t>Improve land administration for integrated and sustainable growth and development.</a:t>
            </a:r>
          </a:p>
          <a:p>
            <a:pPr marL="495285" indent="-495285">
              <a:spcBef>
                <a:spcPts val="0"/>
              </a:spcBef>
              <a:buFont typeface="+mj-lt"/>
              <a:buAutoNum type="arabicPeriod"/>
            </a:pPr>
            <a:r>
              <a:rPr lang="en-GB" altLang="en-US" sz="2600" dirty="0">
                <a:latin typeface="Century Gothic" panose="020B0502020202020204" pitchFamily="34" charset="0"/>
              </a:rPr>
              <a:t>Promote equitable access to and sustainable use of land for development.</a:t>
            </a:r>
          </a:p>
          <a:p>
            <a:pPr marL="495285" indent="-495285">
              <a:spcBef>
                <a:spcPts val="0"/>
              </a:spcBef>
              <a:buFont typeface="+mj-lt"/>
              <a:buAutoNum type="arabicPeriod"/>
            </a:pPr>
            <a:r>
              <a:rPr lang="en-GB" altLang="en-US" sz="2600" dirty="0">
                <a:latin typeface="Century Gothic" panose="020B0502020202020204" pitchFamily="34" charset="0"/>
              </a:rPr>
              <a:t>Promote sustainable rural livelihoods.</a:t>
            </a:r>
          </a:p>
          <a:p>
            <a:pPr marL="495285" indent="-495285">
              <a:spcBef>
                <a:spcPts val="0"/>
              </a:spcBef>
              <a:buFont typeface="+mj-lt"/>
              <a:buAutoNum type="arabicPeriod"/>
            </a:pPr>
            <a:r>
              <a:rPr lang="en-GB" altLang="en-US" sz="2600" dirty="0">
                <a:latin typeface="Century Gothic" panose="020B0502020202020204" pitchFamily="34" charset="0"/>
              </a:rPr>
              <a:t>Improved access to services.</a:t>
            </a:r>
          </a:p>
          <a:p>
            <a:pPr marL="495285" indent="-495285">
              <a:spcBef>
                <a:spcPts val="0"/>
              </a:spcBef>
              <a:buFont typeface="+mj-lt"/>
              <a:buAutoNum type="arabicPeriod"/>
            </a:pPr>
            <a:r>
              <a:rPr lang="en-GB" altLang="en-US" sz="2600" dirty="0">
                <a:latin typeface="Century Gothic" panose="020B0502020202020204" pitchFamily="34" charset="0"/>
              </a:rPr>
              <a:t>Sustainable rural enterprises and industries.</a:t>
            </a:r>
          </a:p>
          <a:p>
            <a:pPr marL="495285" indent="-495285">
              <a:spcBef>
                <a:spcPts val="0"/>
              </a:spcBef>
              <a:buFont typeface="+mj-lt"/>
              <a:buAutoNum type="arabicPeriod"/>
            </a:pPr>
            <a:r>
              <a:rPr lang="en-GB" altLang="en-US" sz="2600" dirty="0">
                <a:latin typeface="Century Gothic" panose="020B0502020202020204" pitchFamily="34" charset="0"/>
              </a:rPr>
              <a:t>Restoration of Land rights.</a:t>
            </a:r>
          </a:p>
        </p:txBody>
      </p:sp>
    </p:spTree>
    <p:extLst>
      <p:ext uri="{BB962C8B-B14F-4D97-AF65-F5344CB8AC3E}">
        <p14:creationId xmlns:p14="http://schemas.microsoft.com/office/powerpoint/2010/main" xmlns="" val="2037984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95300" y="128786"/>
            <a:ext cx="8915400" cy="594361"/>
          </a:xfrm>
          <a:noFill/>
        </p:spPr>
        <p:txBody>
          <a:bodyPr>
            <a:normAutofit/>
          </a:bodyPr>
          <a:lstStyle/>
          <a:p>
            <a:r>
              <a:rPr lang="en-ZA" altLang="en-US" sz="3000" b="1" dirty="0">
                <a:latin typeface="Century Gothic" pitchFamily="34" charset="0"/>
              </a:rPr>
              <a:t>OVERALL PERFORMANCE RATING – LRD</a:t>
            </a:r>
            <a:endParaRPr lang="en-US" altLang="en-US" sz="3000" b="1" dirty="0">
              <a:latin typeface="Century Gothic" pitchFamily="34" charset="0"/>
            </a:endParaRPr>
          </a:p>
        </p:txBody>
      </p:sp>
      <p:sp>
        <p:nvSpPr>
          <p:cNvPr id="21507" name="Content Placeholder 2"/>
          <p:cNvSpPr>
            <a:spLocks noGrp="1"/>
          </p:cNvSpPr>
          <p:nvPr>
            <p:ph idx="1"/>
          </p:nvPr>
        </p:nvSpPr>
        <p:spPr>
          <a:xfrm>
            <a:off x="192183" y="618634"/>
            <a:ext cx="9489282" cy="2698063"/>
          </a:xfrm>
        </p:spPr>
        <p:txBody>
          <a:bodyPr>
            <a:normAutofit/>
          </a:bodyPr>
          <a:lstStyle/>
          <a:p>
            <a:pPr marL="0" indent="0" algn="just">
              <a:spcBef>
                <a:spcPts val="0"/>
              </a:spcBef>
              <a:buNone/>
            </a:pPr>
            <a:r>
              <a:rPr lang="en-ZA" altLang="en-US" sz="2817" b="1" u="sng" dirty="0">
                <a:latin typeface="Century Gothic" pitchFamily="34" charset="0"/>
              </a:rPr>
              <a:t>Land Reform - LRD</a:t>
            </a:r>
          </a:p>
          <a:p>
            <a:pPr marL="0" indent="0" algn="just">
              <a:spcBef>
                <a:spcPts val="0"/>
              </a:spcBef>
              <a:buNone/>
            </a:pPr>
            <a:r>
              <a:rPr lang="en-ZA" altLang="en-US" sz="1950" u="sng" dirty="0" smtClean="0">
                <a:latin typeface="Century Gothic" pitchFamily="34" charset="0"/>
              </a:rPr>
              <a:t>11 </a:t>
            </a:r>
            <a:r>
              <a:rPr lang="en-ZA" altLang="en-US" sz="1950" u="sng" dirty="0">
                <a:latin typeface="Century Gothic" pitchFamily="34" charset="0"/>
              </a:rPr>
              <a:t>targets </a:t>
            </a:r>
            <a:r>
              <a:rPr lang="en-ZA" altLang="en-US" sz="1950" dirty="0">
                <a:latin typeface="Century Gothic" pitchFamily="34" charset="0"/>
              </a:rPr>
              <a:t>planned for implementation in the period under review:</a:t>
            </a:r>
          </a:p>
          <a:p>
            <a:pPr lvl="1" algn="just">
              <a:spcBef>
                <a:spcPts val="0"/>
              </a:spcBef>
              <a:buFont typeface="Wingdings" charset="2"/>
              <a:buChar char="q"/>
            </a:pPr>
            <a:r>
              <a:rPr lang="en-ZA" altLang="en-US" sz="1842" dirty="0">
                <a:latin typeface="Century Gothic" pitchFamily="34" charset="0"/>
              </a:rPr>
              <a:t>6</a:t>
            </a:r>
            <a:r>
              <a:rPr lang="en-ZA" altLang="en-US" sz="1842" dirty="0" smtClean="0">
                <a:latin typeface="Century Gothic" pitchFamily="34" charset="0"/>
              </a:rPr>
              <a:t> </a:t>
            </a:r>
            <a:r>
              <a:rPr lang="en-ZA" altLang="en-US" sz="1842" dirty="0">
                <a:latin typeface="Century Gothic" pitchFamily="34" charset="0"/>
              </a:rPr>
              <a:t>targets were </a:t>
            </a:r>
            <a:r>
              <a:rPr lang="en-ZA" altLang="en-US" sz="1842" u="sng" dirty="0">
                <a:latin typeface="Century Gothic" pitchFamily="34" charset="0"/>
              </a:rPr>
              <a:t>achieved</a:t>
            </a:r>
            <a:r>
              <a:rPr lang="en-ZA" altLang="en-US" sz="1842" dirty="0">
                <a:latin typeface="Century Gothic" pitchFamily="34" charset="0"/>
              </a:rPr>
              <a:t>,</a:t>
            </a:r>
          </a:p>
          <a:p>
            <a:pPr lvl="1" algn="just">
              <a:spcBef>
                <a:spcPts val="0"/>
              </a:spcBef>
              <a:buFont typeface="Wingdings" charset="2"/>
              <a:buChar char="q"/>
            </a:pPr>
            <a:r>
              <a:rPr lang="en-ZA" altLang="en-US" sz="1842" dirty="0">
                <a:latin typeface="Century Gothic" pitchFamily="34" charset="0"/>
              </a:rPr>
              <a:t>4</a:t>
            </a:r>
            <a:r>
              <a:rPr lang="en-ZA" altLang="en-US" sz="1842" dirty="0" smtClean="0">
                <a:latin typeface="Century Gothic" pitchFamily="34" charset="0"/>
              </a:rPr>
              <a:t> </a:t>
            </a:r>
            <a:r>
              <a:rPr lang="en-ZA" altLang="en-US" sz="1842" dirty="0">
                <a:latin typeface="Century Gothic" pitchFamily="34" charset="0"/>
              </a:rPr>
              <a:t>targets were </a:t>
            </a:r>
            <a:r>
              <a:rPr lang="en-ZA" altLang="en-US" sz="1842" u="sng" dirty="0">
                <a:latin typeface="Century Gothic" pitchFamily="34" charset="0"/>
              </a:rPr>
              <a:t>partially achieved</a:t>
            </a:r>
            <a:r>
              <a:rPr lang="en-ZA" altLang="en-US" sz="1842" dirty="0">
                <a:latin typeface="Century Gothic" pitchFamily="34" charset="0"/>
              </a:rPr>
              <a:t>, and</a:t>
            </a:r>
          </a:p>
          <a:p>
            <a:pPr lvl="1" algn="just">
              <a:spcBef>
                <a:spcPts val="0"/>
              </a:spcBef>
              <a:buFont typeface="Wingdings" charset="2"/>
              <a:buChar char="q"/>
            </a:pPr>
            <a:r>
              <a:rPr lang="en-ZA" altLang="en-US" sz="1842" dirty="0">
                <a:latin typeface="Century Gothic" pitchFamily="34" charset="0"/>
              </a:rPr>
              <a:t>1</a:t>
            </a:r>
            <a:r>
              <a:rPr lang="en-ZA" altLang="en-US" sz="1842" dirty="0" smtClean="0">
                <a:latin typeface="Century Gothic" pitchFamily="34" charset="0"/>
              </a:rPr>
              <a:t> target was </a:t>
            </a:r>
            <a:r>
              <a:rPr lang="en-ZA" altLang="en-US" sz="1842" u="sng" dirty="0">
                <a:latin typeface="Century Gothic" pitchFamily="34" charset="0"/>
              </a:rPr>
              <a:t>not achieved</a:t>
            </a:r>
            <a:r>
              <a:rPr lang="en-ZA" altLang="en-US" sz="1842" dirty="0">
                <a:latin typeface="Century Gothic" pitchFamily="34" charset="0"/>
              </a:rPr>
              <a:t>.</a:t>
            </a:r>
          </a:p>
          <a:p>
            <a:pPr marL="0" indent="0" algn="just">
              <a:buNone/>
            </a:pPr>
            <a:endParaRPr lang="en-ZA" altLang="en-US" sz="1950" dirty="0">
              <a:latin typeface="Century Gothic" pitchFamily="34" charset="0"/>
            </a:endParaRPr>
          </a:p>
          <a:p>
            <a:pPr marL="0" indent="0" algn="just">
              <a:buNone/>
            </a:pPr>
            <a:endParaRPr lang="en-ZA" altLang="en-US" sz="1950" dirty="0">
              <a:latin typeface="Century Gothic" pitchFamily="34" charset="0"/>
            </a:endParaRPr>
          </a:p>
          <a:p>
            <a:pPr marL="0" indent="0" algn="just">
              <a:buNone/>
            </a:pPr>
            <a:endParaRPr lang="en-ZA" altLang="en-US" sz="1950" dirty="0">
              <a:latin typeface="Century Gothic"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914763935"/>
              </p:ext>
            </p:extLst>
          </p:nvPr>
        </p:nvGraphicFramePr>
        <p:xfrm>
          <a:off x="522817" y="2303071"/>
          <a:ext cx="6832821" cy="914582"/>
        </p:xfrm>
        <a:graphic>
          <a:graphicData uri="http://schemas.openxmlformats.org/drawingml/2006/table">
            <a:tbl>
              <a:tblPr firstRow="1" bandRow="1">
                <a:tableStyleId>{5C22544A-7EE6-4342-B048-85BDC9FD1C3A}</a:tableStyleId>
              </a:tblPr>
              <a:tblGrid>
                <a:gridCol w="2811681"/>
                <a:gridCol w="1142698"/>
                <a:gridCol w="1605563"/>
                <a:gridCol w="1272879"/>
              </a:tblGrid>
              <a:tr h="461858">
                <a:tc>
                  <a:txBody>
                    <a:bodyPr/>
                    <a:lstStyle/>
                    <a:p>
                      <a:pPr algn="ctr">
                        <a:lnSpc>
                          <a:spcPct val="100000"/>
                        </a:lnSpc>
                        <a:spcAft>
                          <a:spcPts val="1000"/>
                        </a:spcAft>
                      </a:pPr>
                      <a:r>
                        <a:rPr lang="en-US" sz="1300" b="1" kern="1200" dirty="0" smtClean="0">
                          <a:solidFill>
                            <a:srgbClr val="000000"/>
                          </a:solidFill>
                          <a:effectLst/>
                          <a:latin typeface="Century Gothic" pitchFamily="34" charset="0"/>
                          <a:ea typeface="Calibri"/>
                          <a:cs typeface="Times New Roman"/>
                        </a:rPr>
                        <a:t>Planned Targets</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1000"/>
                        </a:spcAft>
                      </a:pPr>
                      <a:r>
                        <a:rPr lang="en-US" sz="1300" b="1" kern="1200" dirty="0" smtClean="0">
                          <a:solidFill>
                            <a:srgbClr val="000000"/>
                          </a:solidFill>
                          <a:effectLst/>
                          <a:latin typeface="Century Gothic" pitchFamily="34" charset="0"/>
                          <a:ea typeface="Calibri"/>
                          <a:cs typeface="Times New Roman"/>
                        </a:rPr>
                        <a:t>Target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1000"/>
                        </a:spcAft>
                      </a:pPr>
                      <a:r>
                        <a:rPr lang="en-US" sz="1300" b="1" kern="1200" dirty="0" smtClean="0">
                          <a:solidFill>
                            <a:srgbClr val="000000"/>
                          </a:solidFill>
                          <a:effectLst/>
                          <a:latin typeface="Century Gothic" pitchFamily="34" charset="0"/>
                          <a:ea typeface="Calibri"/>
                          <a:cs typeface="Times New Roman"/>
                        </a:rPr>
                        <a:t>Target Partially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1000"/>
                        </a:spcAft>
                      </a:pPr>
                      <a:r>
                        <a:rPr lang="en-US" sz="1300" b="1" kern="1200" dirty="0" smtClean="0">
                          <a:solidFill>
                            <a:srgbClr val="000000"/>
                          </a:solidFill>
                          <a:effectLst/>
                          <a:latin typeface="Century Gothic" pitchFamily="34" charset="0"/>
                          <a:ea typeface="Calibri"/>
                          <a:cs typeface="Times New Roman"/>
                        </a:rPr>
                        <a:t>Target Not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681">
                <a:tc>
                  <a:txBody>
                    <a:bodyPr/>
                    <a:lstStyle/>
                    <a:p>
                      <a:pPr algn="just">
                        <a:lnSpc>
                          <a:spcPct val="100000"/>
                        </a:lnSpc>
                        <a:spcAft>
                          <a:spcPts val="1000"/>
                        </a:spcAft>
                      </a:pPr>
                      <a:r>
                        <a:rPr lang="en-ZA" sz="1300" b="1" kern="1200" dirty="0" smtClean="0">
                          <a:solidFill>
                            <a:srgbClr val="000000"/>
                          </a:solidFill>
                          <a:effectLst/>
                          <a:latin typeface="Century Gothic" pitchFamily="34" charset="0"/>
                          <a:ea typeface="Times New Roman"/>
                          <a:cs typeface="Arial"/>
                        </a:rPr>
                        <a:t>Q4 APP targets = 11 of 11</a:t>
                      </a:r>
                      <a:endParaRPr lang="en-ZA" sz="1300" dirty="0">
                        <a:effectLst/>
                        <a:latin typeface="Century Gothic" pitchFamily="34" charset="0"/>
                        <a:ea typeface="Times New Roman"/>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ZA" sz="1300" dirty="0" smtClean="0">
                          <a:latin typeface="Century Gothic" panose="020B0502020202020204" pitchFamily="34" charset="0"/>
                        </a:rPr>
                        <a:t>6</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pPr>
                      <a:r>
                        <a:rPr lang="en-ZA" sz="1300" dirty="0" smtClean="0">
                          <a:latin typeface="Century Gothic" panose="020B0502020202020204" pitchFamily="34" charset="0"/>
                        </a:rPr>
                        <a:t>4</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pPr>
                      <a:r>
                        <a:rPr lang="en-ZA" sz="1300" dirty="0" smtClean="0">
                          <a:latin typeface="Century Gothic" panose="020B0502020202020204" pitchFamily="34" charset="0"/>
                        </a:rPr>
                        <a:t>1</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14043">
                <a:tc>
                  <a:txBody>
                    <a:bodyPr/>
                    <a:lstStyle/>
                    <a:p>
                      <a:pPr algn="just">
                        <a:lnSpc>
                          <a:spcPct val="100000"/>
                        </a:lnSpc>
                        <a:spcAft>
                          <a:spcPts val="1000"/>
                        </a:spcAft>
                      </a:pPr>
                      <a:r>
                        <a:rPr lang="en-ZA" sz="1300" b="1" kern="1200" dirty="0" smtClean="0">
                          <a:solidFill>
                            <a:srgbClr val="000000"/>
                          </a:solidFill>
                          <a:effectLst/>
                          <a:latin typeface="Century Gothic" pitchFamily="34" charset="0"/>
                          <a:ea typeface="Times New Roman"/>
                          <a:cs typeface="Arial"/>
                        </a:rPr>
                        <a:t>APR APP targets = 11</a:t>
                      </a: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ZA" sz="1300" dirty="0" smtClean="0">
                          <a:latin typeface="Century Gothic" panose="020B0502020202020204" pitchFamily="34" charset="0"/>
                        </a:rPr>
                        <a:t>7</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pPr>
                      <a:r>
                        <a:rPr lang="en-ZA" sz="1300" dirty="0" smtClean="0">
                          <a:latin typeface="Century Gothic" panose="020B0502020202020204" pitchFamily="34" charset="0"/>
                        </a:rPr>
                        <a:t>3</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pPr>
                      <a:r>
                        <a:rPr lang="en-ZA" sz="1300" dirty="0" smtClean="0">
                          <a:latin typeface="Century Gothic" panose="020B0502020202020204" pitchFamily="34" charset="0"/>
                        </a:rPr>
                        <a:t>1</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6" name="Footer Placeholder 1"/>
          <p:cNvSpPr>
            <a:spLocks noGrp="1"/>
          </p:cNvSpPr>
          <p:nvPr>
            <p:ph type="ftr" sz="quarter" idx="11"/>
          </p:nvPr>
        </p:nvSpPr>
        <p:spPr>
          <a:xfrm>
            <a:off x="3384550" y="6263885"/>
            <a:ext cx="3136900" cy="395552"/>
          </a:xfrm>
        </p:spPr>
        <p:txBody>
          <a:bodyPr/>
          <a:lstStyle/>
          <a:p>
            <a:endParaRPr lang="en-US" dirty="0"/>
          </a:p>
        </p:txBody>
      </p:sp>
      <p:sp>
        <p:nvSpPr>
          <p:cNvPr id="7" name="Content Placeholder 2"/>
          <p:cNvSpPr txBox="1">
            <a:spLocks/>
          </p:cNvSpPr>
          <p:nvPr/>
        </p:nvSpPr>
        <p:spPr>
          <a:xfrm>
            <a:off x="300943" y="3368453"/>
            <a:ext cx="9282896" cy="2268418"/>
          </a:xfrm>
          <a:prstGeom prst="rect">
            <a:avLst/>
          </a:prstGeom>
        </p:spPr>
        <p:txBody>
          <a:bodyPr vert="horz" lIns="99060" tIns="49530" rIns="99060" bIns="4953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ZA" altLang="en-US" sz="2200" dirty="0">
                <a:latin typeface="Century Gothic" pitchFamily="34" charset="0"/>
              </a:rPr>
              <a:t>The </a:t>
            </a:r>
            <a:r>
              <a:rPr lang="en-ZA" altLang="en-US" sz="2200" b="1" u="sng" dirty="0" smtClean="0">
                <a:latin typeface="Century Gothic" pitchFamily="34" charset="0"/>
              </a:rPr>
              <a:t>LRD </a:t>
            </a:r>
            <a:r>
              <a:rPr lang="en-ZA" altLang="en-US" sz="2200" b="1" u="sng" dirty="0">
                <a:latin typeface="Century Gothic" pitchFamily="34" charset="0"/>
              </a:rPr>
              <a:t>programme</a:t>
            </a:r>
            <a:r>
              <a:rPr lang="en-ZA" altLang="en-US" sz="2200" dirty="0">
                <a:latin typeface="Century Gothic" pitchFamily="34" charset="0"/>
              </a:rPr>
              <a:t> </a:t>
            </a:r>
            <a:r>
              <a:rPr lang="en-ZA" altLang="en-US" sz="2200" dirty="0" smtClean="0">
                <a:latin typeface="Century Gothic" pitchFamily="34" charset="0"/>
              </a:rPr>
              <a:t>performed as follows:</a:t>
            </a:r>
          </a:p>
          <a:p>
            <a:pPr>
              <a:spcBef>
                <a:spcPts val="0"/>
              </a:spcBef>
              <a:buFont typeface="Wingdings" charset="2"/>
              <a:buChar char="q"/>
            </a:pPr>
            <a:r>
              <a:rPr lang="en-ZA" altLang="en-US" sz="1900" dirty="0" smtClean="0">
                <a:latin typeface="Century Gothic" pitchFamily="34" charset="0"/>
              </a:rPr>
              <a:t>achieved </a:t>
            </a:r>
            <a:r>
              <a:rPr lang="en-ZA" altLang="en-US" sz="1900" b="1" u="sng" dirty="0" smtClean="0">
                <a:solidFill>
                  <a:srgbClr val="FFC000"/>
                </a:solidFill>
                <a:latin typeface="Century Gothic" pitchFamily="34" charset="0"/>
              </a:rPr>
              <a:t>55%</a:t>
            </a:r>
            <a:r>
              <a:rPr lang="en-ZA" altLang="en-US" sz="1900" b="1" dirty="0" smtClean="0">
                <a:latin typeface="Century Gothic" pitchFamily="34" charset="0"/>
              </a:rPr>
              <a:t> </a:t>
            </a:r>
            <a:r>
              <a:rPr lang="en-ZA" altLang="en-US" sz="1900" dirty="0">
                <a:latin typeface="Century Gothic" pitchFamily="34" charset="0"/>
              </a:rPr>
              <a:t>of </a:t>
            </a:r>
            <a:r>
              <a:rPr lang="en-ZA" altLang="en-US" sz="1900" dirty="0" smtClean="0">
                <a:latin typeface="Century Gothic" pitchFamily="34" charset="0"/>
              </a:rPr>
              <a:t>its Q4 targets, and</a:t>
            </a:r>
          </a:p>
          <a:p>
            <a:pPr>
              <a:spcBef>
                <a:spcPts val="0"/>
              </a:spcBef>
              <a:buFont typeface="Wingdings" charset="2"/>
              <a:buChar char="q"/>
            </a:pPr>
            <a:r>
              <a:rPr lang="en-ZA" altLang="en-US" sz="1900" dirty="0" smtClean="0">
                <a:latin typeface="Century Gothic" pitchFamily="34" charset="0"/>
              </a:rPr>
              <a:t>achieved </a:t>
            </a:r>
            <a:r>
              <a:rPr lang="en-ZA" altLang="en-US" sz="2200" b="1" u="sng" dirty="0" smtClean="0">
                <a:solidFill>
                  <a:srgbClr val="FFC000"/>
                </a:solidFill>
                <a:latin typeface="Century Gothic" pitchFamily="34" charset="0"/>
              </a:rPr>
              <a:t>64%</a:t>
            </a:r>
            <a:r>
              <a:rPr lang="en-ZA" altLang="en-US" sz="1900" dirty="0" smtClean="0">
                <a:latin typeface="Century Gothic" pitchFamily="34" charset="0"/>
              </a:rPr>
              <a:t> of its APR targets.</a:t>
            </a:r>
            <a:endParaRPr lang="en-ZA" altLang="en-US" sz="1900" dirty="0">
              <a:latin typeface="Century Gothic" pitchFamily="34" charset="0"/>
            </a:endParaRPr>
          </a:p>
          <a:p>
            <a:pPr marL="0" indent="0">
              <a:spcBef>
                <a:spcPts val="650"/>
              </a:spcBef>
              <a:buNone/>
            </a:pPr>
            <a:r>
              <a:rPr lang="en-ZA" altLang="en-US" sz="2200" dirty="0">
                <a:latin typeface="Century Gothic" pitchFamily="34" charset="0"/>
              </a:rPr>
              <a:t>The Programme </a:t>
            </a:r>
            <a:r>
              <a:rPr lang="en-ZA" altLang="en-US" sz="2200" b="1" u="sng" dirty="0" smtClean="0">
                <a:latin typeface="Century Gothic" pitchFamily="34" charset="0"/>
              </a:rPr>
              <a:t>missed</a:t>
            </a:r>
            <a:r>
              <a:rPr lang="en-ZA" altLang="en-US" sz="2200" dirty="0" smtClean="0">
                <a:latin typeface="Century Gothic" pitchFamily="34" charset="0"/>
              </a:rPr>
              <a:t> the following </a:t>
            </a:r>
            <a:r>
              <a:rPr lang="en-ZA" altLang="en-US" sz="2200" b="1" u="sng" dirty="0" smtClean="0">
                <a:latin typeface="Century Gothic" pitchFamily="34" charset="0"/>
              </a:rPr>
              <a:t>annual </a:t>
            </a:r>
            <a:r>
              <a:rPr lang="en-ZA" altLang="en-US" sz="2200" b="1" u="sng" dirty="0">
                <a:latin typeface="Century Gothic" pitchFamily="34" charset="0"/>
              </a:rPr>
              <a:t>t</a:t>
            </a:r>
            <a:r>
              <a:rPr lang="en-ZA" altLang="en-US" sz="2200" b="1" u="sng" dirty="0" smtClean="0">
                <a:latin typeface="Century Gothic" pitchFamily="34" charset="0"/>
              </a:rPr>
              <a:t>argets</a:t>
            </a:r>
            <a:r>
              <a:rPr lang="en-ZA" altLang="en-US" sz="2200" dirty="0">
                <a:latin typeface="Century Gothic" pitchFamily="34" charset="0"/>
              </a:rPr>
              <a:t>.</a:t>
            </a:r>
          </a:p>
          <a:p>
            <a:pPr>
              <a:spcBef>
                <a:spcPts val="0"/>
              </a:spcBef>
              <a:buFont typeface="+mj-lt"/>
              <a:buAutoNum type="arabicPeriod"/>
            </a:pPr>
            <a:r>
              <a:rPr lang="en-ZA" altLang="en-US" sz="1700" dirty="0" smtClean="0">
                <a:latin typeface="Century Gothic" pitchFamily="34" charset="0"/>
              </a:rPr>
              <a:t>Land </a:t>
            </a:r>
            <a:r>
              <a:rPr lang="en-ZA" altLang="en-US" sz="1700" dirty="0">
                <a:latin typeface="Century Gothic" pitchFamily="34" charset="0"/>
              </a:rPr>
              <a:t>acquired – </a:t>
            </a:r>
            <a:r>
              <a:rPr lang="en-ZA" altLang="en-US" sz="1700" dirty="0" smtClean="0">
                <a:latin typeface="Century Gothic" pitchFamily="34" charset="0"/>
              </a:rPr>
              <a:t>Partially-achieved,</a:t>
            </a:r>
            <a:endParaRPr lang="en-ZA" altLang="en-US" sz="1700" dirty="0">
              <a:latin typeface="Century Gothic" pitchFamily="34" charset="0"/>
            </a:endParaRPr>
          </a:p>
          <a:p>
            <a:pPr>
              <a:spcBef>
                <a:spcPts val="0"/>
              </a:spcBef>
              <a:buFont typeface="+mj-lt"/>
              <a:buAutoNum type="arabicPeriod"/>
            </a:pPr>
            <a:r>
              <a:rPr lang="en-ZA" altLang="en-US" sz="1700" dirty="0">
                <a:latin typeface="Century Gothic" pitchFamily="34" charset="0"/>
              </a:rPr>
              <a:t>Hectares allocated to farm dwellers and labour tenants – Not-achieved,</a:t>
            </a:r>
          </a:p>
          <a:p>
            <a:pPr>
              <a:spcBef>
                <a:spcPts val="0"/>
              </a:spcBef>
              <a:buFont typeface="+mj-lt"/>
              <a:buAutoNum type="arabicPeriod"/>
            </a:pPr>
            <a:r>
              <a:rPr lang="en-ZA" altLang="en-US" sz="1700" dirty="0">
                <a:latin typeface="Century Gothic" pitchFamily="34" charset="0"/>
              </a:rPr>
              <a:t>Farmer under RECAP allocated to smallholder farmers – Not-achieved,</a:t>
            </a:r>
          </a:p>
          <a:p>
            <a:pPr>
              <a:spcBef>
                <a:spcPts val="0"/>
              </a:spcBef>
              <a:buFont typeface="+mj-lt"/>
              <a:buAutoNum type="arabicPeriod"/>
            </a:pPr>
            <a:r>
              <a:rPr lang="en-ZA" altLang="en-US" sz="1700" dirty="0" smtClean="0">
                <a:latin typeface="Century Gothic" pitchFamily="34" charset="0"/>
              </a:rPr>
              <a:t>Farmers </a:t>
            </a:r>
            <a:r>
              <a:rPr lang="en-ZA" altLang="en-US" sz="1700" dirty="0">
                <a:latin typeface="Century Gothic" pitchFamily="34" charset="0"/>
              </a:rPr>
              <a:t>trained through RECAP – Partially-achieved</a:t>
            </a:r>
            <a:r>
              <a:rPr lang="en-ZA" altLang="en-US" sz="1700" dirty="0" smtClean="0">
                <a:latin typeface="Century Gothic" pitchFamily="34" charset="0"/>
              </a:rPr>
              <a:t>,</a:t>
            </a:r>
            <a:endParaRPr lang="en-ZA" altLang="en-US" sz="1700" dirty="0">
              <a:latin typeface="Century Gothic" pitchFamily="34" charset="0"/>
            </a:endParaRPr>
          </a:p>
        </p:txBody>
      </p:sp>
    </p:spTree>
    <p:extLst>
      <p:ext uri="{BB962C8B-B14F-4D97-AF65-F5344CB8AC3E}">
        <p14:creationId xmlns:p14="http://schemas.microsoft.com/office/powerpoint/2010/main" xmlns="" val="1437134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latin typeface="Century Gothic" panose="020B0502020202020204" pitchFamily="34" charset="0"/>
              </a:rPr>
              <a:t>PROGRAMME 5: LAND REFORM - LTA </a:t>
            </a:r>
          </a:p>
        </p:txBody>
      </p:sp>
      <p:graphicFrame>
        <p:nvGraphicFramePr>
          <p:cNvPr id="8" name="Table 7"/>
          <p:cNvGraphicFramePr>
            <a:graphicFrameLocks noGrp="1"/>
          </p:cNvGraphicFramePr>
          <p:nvPr>
            <p:extLst>
              <p:ext uri="{D42A27DB-BD31-4B8C-83A1-F6EECF244321}">
                <p14:modId xmlns:p14="http://schemas.microsoft.com/office/powerpoint/2010/main" xmlns="" val="2194139016"/>
              </p:ext>
            </p:extLst>
          </p:nvPr>
        </p:nvGraphicFramePr>
        <p:xfrm>
          <a:off x="82806" y="651087"/>
          <a:ext cx="9719559" cy="3001973"/>
        </p:xfrm>
        <a:graphic>
          <a:graphicData uri="http://schemas.openxmlformats.org/drawingml/2006/table">
            <a:tbl>
              <a:tblPr>
                <a:tableStyleId>{5C22544A-7EE6-4342-B048-85BDC9FD1C3A}</a:tableStyleId>
              </a:tblPr>
              <a:tblGrid>
                <a:gridCol w="658449"/>
                <a:gridCol w="498386"/>
                <a:gridCol w="537731"/>
                <a:gridCol w="524616"/>
                <a:gridCol w="510223"/>
                <a:gridCol w="543464"/>
                <a:gridCol w="526212"/>
                <a:gridCol w="508958"/>
                <a:gridCol w="526212"/>
                <a:gridCol w="414068"/>
                <a:gridCol w="621101"/>
                <a:gridCol w="1587261"/>
                <a:gridCol w="1121434"/>
                <a:gridCol w="690113"/>
                <a:gridCol w="451331"/>
              </a:tblGrid>
              <a:tr h="45838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APR</a:t>
                      </a:r>
                    </a:p>
                  </a:txBody>
                  <a:tcPr marL="10319" marR="10319" marT="10319" marB="0">
                    <a:solidFill>
                      <a:srgbClr val="E4EEFB"/>
                    </a:solidFill>
                  </a:tcPr>
                </a:tc>
              </a:tr>
              <a:tr h="1037081">
                <a:tc>
                  <a:txBody>
                    <a:bodyPr/>
                    <a:lstStyle/>
                    <a:p>
                      <a:r>
                        <a:rPr lang="en-ZA" sz="900" b="0" i="0" u="none" strike="noStrike" kern="1200" baseline="0" dirty="0" smtClean="0">
                          <a:solidFill>
                            <a:schemeClr val="dk1"/>
                          </a:solidFill>
                          <a:latin typeface="Century Gothic" panose="020B0502020202020204" pitchFamily="34" charset="0"/>
                          <a:ea typeface="+mn-ea"/>
                          <a:cs typeface="+mn-cs"/>
                        </a:rPr>
                        <a:t>Number of Communal Property Associations supported to be compliant with legislation. </a:t>
                      </a:r>
                    </a:p>
                  </a:txBody>
                  <a:tcPr marL="10319" marR="10319" marT="10319" marB="0">
                    <a:solidFill>
                      <a:srgbClr val="E4EEFB"/>
                    </a:solidFill>
                  </a:tcPr>
                </a:tc>
                <a:tc>
                  <a:txBody>
                    <a:bodyPr/>
                    <a:lstStyle/>
                    <a:p>
                      <a:pPr algn="ctr"/>
                      <a:r>
                        <a:rPr lang="en-ZA" sz="900" b="0" i="0" u="none" strike="noStrike" baseline="0" dirty="0" smtClean="0">
                          <a:solidFill>
                            <a:schemeClr val="tx1"/>
                          </a:solidFill>
                          <a:latin typeface="Century Gothic" panose="020B0502020202020204" pitchFamily="34" charset="0"/>
                        </a:rPr>
                        <a:t>200</a:t>
                      </a:r>
                    </a:p>
                  </a:txBody>
                  <a:tcPr marL="10319" marR="10319" marT="10319" marB="0">
                    <a:solidFill>
                      <a:srgbClr val="E4EEFB"/>
                    </a:solidFill>
                  </a:tcPr>
                </a:tc>
                <a:tc>
                  <a:txBody>
                    <a:bodyPr/>
                    <a:lstStyle/>
                    <a:p>
                      <a:pPr algn="ctr"/>
                      <a:r>
                        <a:rPr lang="en-ZA" sz="900" b="0" i="0" u="none" strike="noStrike" baseline="0" dirty="0" smtClean="0">
                          <a:solidFill>
                            <a:schemeClr val="tx1"/>
                          </a:solidFill>
                          <a:latin typeface="Century Gothic" panose="020B0502020202020204" pitchFamily="34" charset="0"/>
                        </a:rPr>
                        <a:t>50</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panose="020B0502020202020204" pitchFamily="34" charset="0"/>
                        </a:rPr>
                        <a:t> </a:t>
                      </a:r>
                      <a:r>
                        <a:rPr lang="en-ZA" sz="900" b="1" u="none" strike="noStrike" dirty="0" smtClean="0">
                          <a:effectLst/>
                          <a:latin typeface="Century Gothic" panose="020B0502020202020204" pitchFamily="34" charset="0"/>
                        </a:rPr>
                        <a:t>0</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50</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charset="0"/>
                          <a:ea typeface="Century Gothic" charset="0"/>
                          <a:cs typeface="Century Gothic" charset="0"/>
                        </a:rPr>
                        <a:t>25</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AD711"/>
                    </a:solidFill>
                  </a:tcPr>
                </a:tc>
                <a:tc>
                  <a:txBody>
                    <a:bodyPr/>
                    <a:lstStyle/>
                    <a:p>
                      <a:pPr algn="ctr" fontAlgn="b"/>
                      <a:r>
                        <a:rPr lang="en-ZA" sz="900" b="0" i="0" u="none" strike="noStrike" dirty="0" smtClean="0">
                          <a:solidFill>
                            <a:srgbClr val="000000"/>
                          </a:solidFill>
                          <a:effectLst/>
                          <a:latin typeface="Century Gothic" charset="0"/>
                          <a:ea typeface="Century Gothic" charset="0"/>
                          <a:cs typeface="Century Gothic" charset="0"/>
                        </a:rPr>
                        <a:t>50</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charset="0"/>
                          <a:ea typeface="Century Gothic" charset="0"/>
                          <a:cs typeface="Century Gothic" charset="0"/>
                        </a:rPr>
                        <a:t>100</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50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78</a:t>
                      </a:r>
                      <a:endParaRPr lang="en-US" sz="900" b="1" dirty="0">
                        <a:latin typeface="Century Gothic"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28</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ZA" sz="900" kern="1200" dirty="0" smtClean="0">
                          <a:solidFill>
                            <a:schemeClr val="dk1"/>
                          </a:solidFill>
                          <a:effectLst/>
                          <a:latin typeface="Century Gothic" pitchFamily="34" charset="0"/>
                          <a:ea typeface="+mn-ea"/>
                          <a:cs typeface="+mn-cs"/>
                        </a:rPr>
                        <a:t>None </a:t>
                      </a:r>
                      <a:endParaRPr lang="en-US" sz="900" dirty="0">
                        <a:latin typeface="Century Gothic" pitchFamily="34"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N/A</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dirty="0" smtClean="0">
                          <a:latin typeface="Century Gothic" charset="0"/>
                          <a:ea typeface="Century Gothic" charset="0"/>
                          <a:cs typeface="Century Gothic" charset="0"/>
                        </a:rPr>
                        <a:t>-2</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ctr"/>
                      <a:r>
                        <a:rPr lang="en-US" sz="900" b="1" dirty="0" smtClean="0">
                          <a:latin typeface="Century Gothic" charset="0"/>
                          <a:ea typeface="Century Gothic" charset="0"/>
                          <a:cs typeface="Century Gothic" charset="0"/>
                        </a:rPr>
                        <a:t>201</a:t>
                      </a:r>
                      <a:endParaRPr lang="en-US" sz="900" b="1" dirty="0">
                        <a:latin typeface="Century Gothic" charset="0"/>
                        <a:ea typeface="Century Gothic" charset="0"/>
                        <a:cs typeface="Century Gothic" charset="0"/>
                      </a:endParaRPr>
                    </a:p>
                  </a:txBody>
                  <a:tcPr marL="74295" marR="74295" marT="0" marB="0">
                    <a:solidFill>
                      <a:srgbClr val="00C45A"/>
                    </a:solidFill>
                  </a:tcPr>
                </a:tc>
              </a:tr>
              <a:tr h="8056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charset="0"/>
                          <a:ea typeface="Century Gothic" charset="0"/>
                          <a:cs typeface="Century Gothic" charset="0"/>
                        </a:rPr>
                        <a:t>Number of labour tenants applications settled</a:t>
                      </a:r>
                    </a:p>
                  </a:txBody>
                  <a:tcPr marL="10319" marR="10319" marT="10319" marB="0">
                    <a:solidFill>
                      <a:srgbClr val="E4EEFB"/>
                    </a:solidFill>
                  </a:tcPr>
                </a:tc>
                <a:tc>
                  <a:txBody>
                    <a:bodyPr/>
                    <a:lstStyle/>
                    <a:p>
                      <a:pPr algn="ctr"/>
                      <a:r>
                        <a:rPr lang="en-ZA" sz="900" b="0" i="0" u="none" strike="noStrike" baseline="0" dirty="0" smtClean="0">
                          <a:solidFill>
                            <a:srgbClr val="000000"/>
                          </a:solidFill>
                          <a:latin typeface="Century Gothic" charset="0"/>
                          <a:ea typeface="Century Gothic" charset="0"/>
                          <a:cs typeface="Century Gothic" charset="0"/>
                        </a:rPr>
                        <a:t>137</a:t>
                      </a:r>
                    </a:p>
                  </a:txBody>
                  <a:tcPr marL="10319" marR="10319" marT="10319" marB="0">
                    <a:solidFill>
                      <a:srgbClr val="E4EEFB"/>
                    </a:solidFill>
                  </a:tcPr>
                </a:tc>
                <a:tc>
                  <a:txBody>
                    <a:bodyPr/>
                    <a:lstStyle/>
                    <a:p>
                      <a:pPr algn="ctr"/>
                      <a:r>
                        <a:rPr lang="en-ZA" sz="900" b="0" i="0" u="none" strike="noStrike" baseline="0" dirty="0" smtClean="0">
                          <a:solidFill>
                            <a:schemeClr val="tx1"/>
                          </a:solidFill>
                          <a:latin typeface="Century Gothic" charset="0"/>
                          <a:ea typeface="Century Gothic" charset="0"/>
                          <a:cs typeface="Century Gothic" charset="0"/>
                        </a:rPr>
                        <a:t>33</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u="none" strike="noStrike" dirty="0">
                          <a:effectLst/>
                          <a:latin typeface="Century Gothic" charset="0"/>
                          <a:ea typeface="Century Gothic" charset="0"/>
                          <a:cs typeface="Century Gothic" charset="0"/>
                        </a:rPr>
                        <a:t> </a:t>
                      </a:r>
                      <a:r>
                        <a:rPr lang="en-ZA" sz="900" b="1" u="none" strike="noStrike" dirty="0" smtClean="0">
                          <a:effectLst/>
                          <a:latin typeface="Century Gothic" charset="0"/>
                          <a:ea typeface="Century Gothic" charset="0"/>
                          <a:cs typeface="Century Gothic" charset="0"/>
                        </a:rPr>
                        <a:t>0</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F0000"/>
                    </a:solidFill>
                  </a:tcPr>
                </a:tc>
                <a:tc>
                  <a:txBody>
                    <a:bodyPr/>
                    <a:lstStyle/>
                    <a:p>
                      <a:pPr algn="ctr" fontAlgn="b"/>
                      <a:r>
                        <a:rPr lang="en-ZA" sz="900" b="0" i="0" u="none" strike="noStrike" dirty="0" smtClean="0">
                          <a:solidFill>
                            <a:srgbClr val="000000"/>
                          </a:solidFill>
                          <a:effectLst/>
                          <a:latin typeface="Century Gothic" charset="0"/>
                          <a:ea typeface="Century Gothic" charset="0"/>
                          <a:cs typeface="Century Gothic" charset="0"/>
                        </a:rPr>
                        <a:t>34</a:t>
                      </a:r>
                      <a:endParaRPr lang="en-ZA" sz="900" b="0"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charset="0"/>
                          <a:ea typeface="Century Gothic" charset="0"/>
                          <a:cs typeface="Century Gothic" charset="0"/>
                        </a:rPr>
                        <a:t>0</a:t>
                      </a:r>
                      <a:endParaRPr lang="en-ZA" sz="900" b="1" i="0" u="none" strike="noStrike" dirty="0">
                        <a:solidFill>
                          <a:srgbClr val="000000"/>
                        </a:solidFill>
                        <a:effectLst/>
                        <a:latin typeface="Century Gothic" charset="0"/>
                        <a:ea typeface="Century Gothic" charset="0"/>
                        <a:cs typeface="Century Gothic" charset="0"/>
                      </a:endParaRPr>
                    </a:p>
                  </a:txBody>
                  <a:tcPr marL="10319" marR="10319" marT="10319" marB="0">
                    <a:solidFill>
                      <a:srgbClr val="FF0000"/>
                    </a:solidFill>
                  </a:tcPr>
                </a:tc>
                <a:tc>
                  <a:txBody>
                    <a:bodyPr/>
                    <a:lstStyle/>
                    <a:p>
                      <a:pPr algn="ctr"/>
                      <a:r>
                        <a:rPr lang="en-US" sz="900" dirty="0" smtClean="0">
                          <a:latin typeface="Century Gothic" charset="0"/>
                          <a:ea typeface="Century Gothic" charset="0"/>
                          <a:cs typeface="Century Gothic" charset="0"/>
                        </a:rPr>
                        <a:t>38</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0</a:t>
                      </a:r>
                      <a:endParaRPr lang="en-US" sz="900" b="1" dirty="0">
                        <a:latin typeface="Century Gothic" charset="0"/>
                        <a:ea typeface="Century Gothic" charset="0"/>
                        <a:cs typeface="Century Gothic" charset="0"/>
                      </a:endParaRPr>
                    </a:p>
                  </a:txBody>
                  <a:tcPr marL="10319" marR="10319" marT="10319" marB="0">
                    <a:solidFill>
                      <a:srgbClr val="FF0000"/>
                    </a:solidFill>
                  </a:tcPr>
                </a:tc>
                <a:tc>
                  <a:txBody>
                    <a:bodyPr/>
                    <a:lstStyle/>
                    <a:p>
                      <a:pPr algn="ctr"/>
                      <a:r>
                        <a:rPr lang="en-US" sz="900" dirty="0" smtClean="0">
                          <a:latin typeface="Century Gothic" charset="0"/>
                          <a:ea typeface="Century Gothic" charset="0"/>
                          <a:cs typeface="Century Gothic" charset="0"/>
                        </a:rPr>
                        <a:t>32</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19</a:t>
                      </a:r>
                      <a:endParaRPr lang="en-US" sz="900" b="1" dirty="0">
                        <a:latin typeface="Century Gothic" charset="0"/>
                        <a:ea typeface="Century Gothic" charset="0"/>
                        <a:cs typeface="Century Gothic" charset="0"/>
                      </a:endParaRPr>
                    </a:p>
                  </a:txBody>
                  <a:tcPr marL="10319" marR="10319" marT="10319" marB="0">
                    <a:solidFill>
                      <a:srgbClr val="FAD711"/>
                    </a:solidFill>
                  </a:tcPr>
                </a:tc>
                <a:tc>
                  <a:txBody>
                    <a:bodyPr/>
                    <a:lstStyle/>
                    <a:p>
                      <a:pPr algn="ctr"/>
                      <a:r>
                        <a:rPr lang="en-US" sz="900" dirty="0" smtClean="0">
                          <a:latin typeface="Century Gothic" charset="0"/>
                          <a:ea typeface="Century Gothic" charset="0"/>
                          <a:cs typeface="Century Gothic" charset="0"/>
                        </a:rPr>
                        <a:t>-32</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pPr>
                      <a:r>
                        <a:rPr kumimoji="0" lang="en-US" altLang="en-US" sz="900" b="0" i="0" u="none" strike="noStrike" cap="none" normalizeH="0" baseline="0" dirty="0" smtClean="0">
                          <a:ln>
                            <a:noFill/>
                          </a:ln>
                          <a:solidFill>
                            <a:schemeClr val="tx1"/>
                          </a:solidFill>
                          <a:effectLst/>
                          <a:latin typeface="Century Gothic" pitchFamily="34" charset="0"/>
                          <a:cs typeface="Arial" pitchFamily="34" charset="0"/>
                        </a:rPr>
                        <a:t>The under-achievement of the target was due to capacity constraints</a:t>
                      </a: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pPr>
                      <a:r>
                        <a:rPr kumimoji="0" lang="en-US" altLang="en-US" sz="900" b="0" i="0" u="none" strike="noStrike" cap="none" normalizeH="0" baseline="0" dirty="0" smtClean="0">
                          <a:ln>
                            <a:noFill/>
                          </a:ln>
                          <a:solidFill>
                            <a:schemeClr val="tx1"/>
                          </a:solidFill>
                          <a:effectLst/>
                          <a:latin typeface="Century Gothic" pitchFamily="34" charset="0"/>
                          <a:cs typeface="Arial" pitchFamily="34" charset="0"/>
                        </a:rPr>
                        <a:t>as a result of migration during the split of the former Land Reform</a:t>
                      </a: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pPr>
                      <a:r>
                        <a:rPr kumimoji="0" lang="en-US" altLang="en-US" sz="900" b="0" i="0" u="none" strike="noStrike" cap="none" normalizeH="0" baseline="0" dirty="0" smtClean="0">
                          <a:ln>
                            <a:noFill/>
                          </a:ln>
                          <a:solidFill>
                            <a:schemeClr val="tx1"/>
                          </a:solidFill>
                          <a:effectLst/>
                          <a:latin typeface="Century Gothic" pitchFamily="34" charset="0"/>
                          <a:cs typeface="Arial" pitchFamily="34" charset="0"/>
                        </a:rPr>
                        <a:t>Branch.</a:t>
                      </a:r>
                      <a:endParaRPr kumimoji="0" lang="en-ZA" altLang="en-US" sz="900" b="0" i="0" u="none" strike="noStrike" cap="none" normalizeH="0" baseline="0" dirty="0" smtClean="0">
                        <a:ln>
                          <a:noFill/>
                        </a:ln>
                        <a:solidFill>
                          <a:schemeClr val="tx1"/>
                        </a:solidFill>
                        <a:effectLst/>
                        <a:latin typeface="Century Gothic" pitchFamily="34" charset="0"/>
                        <a:cs typeface="Arial" pitchFamily="34" charset="0"/>
                      </a:endParaRPr>
                    </a:p>
                    <a:p>
                      <a:endParaRPr lang="en-ZA" sz="900" dirty="0" smtClean="0">
                        <a:latin typeface="Century Gothic" pitchFamily="34" charset="0"/>
                        <a:ea typeface="Century Gothic" charset="0"/>
                        <a:cs typeface="Century Gothic" charset="0"/>
                      </a:endParaRPr>
                    </a:p>
                  </a:txBody>
                  <a:tcPr marL="9525" marR="9525" marT="9525" marB="0">
                    <a:solidFill>
                      <a:srgbClr val="E4EEFB"/>
                    </a:solidFill>
                  </a:tcPr>
                </a:tc>
                <a:tc>
                  <a:txBody>
                    <a:bodyPr/>
                    <a:lstStyle/>
                    <a:p>
                      <a:r>
                        <a:rPr lang="en-ZA" sz="900" dirty="0" smtClean="0">
                          <a:latin typeface="Century Gothic" charset="0"/>
                          <a:ea typeface="Century Gothic" charset="0"/>
                          <a:cs typeface="Century Gothic" charset="0"/>
                        </a:rPr>
                        <a:t>Provinces to identify farms bought through PLAS and  Court Decisions/ Orders to accommodate labour tenants</a:t>
                      </a:r>
                      <a:endParaRPr lang="en-US" sz="900" dirty="0">
                        <a:latin typeface="Century Gothic" charset="0"/>
                        <a:ea typeface="Century Gothic" charset="0"/>
                        <a:cs typeface="Century Gothic" charset="0"/>
                      </a:endParaRPr>
                    </a:p>
                  </a:txBody>
                  <a:tcPr marL="9525" marR="9525" marT="9525" marB="0">
                    <a:solidFill>
                      <a:srgbClr val="E4EEFB"/>
                    </a:solidFill>
                  </a:tcPr>
                </a:tc>
                <a:tc>
                  <a:txBody>
                    <a:bodyPr/>
                    <a:lstStyle/>
                    <a:p>
                      <a:pPr algn="ctr"/>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ctr"/>
                      <a:r>
                        <a:rPr lang="en-US" sz="900" b="1" dirty="0" smtClean="0">
                          <a:latin typeface="Century Gothic" charset="0"/>
                          <a:ea typeface="Century Gothic" charset="0"/>
                          <a:cs typeface="Century Gothic" charset="0"/>
                        </a:rPr>
                        <a:t>19</a:t>
                      </a:r>
                    </a:p>
                    <a:p>
                      <a:pPr algn="ctr"/>
                      <a:endParaRPr lang="en-US" sz="900" b="1" dirty="0" smtClean="0">
                        <a:latin typeface="Century Gothic" charset="0"/>
                        <a:ea typeface="Century Gothic" charset="0"/>
                        <a:cs typeface="Century Gothic" charset="0"/>
                      </a:endParaRPr>
                    </a:p>
                    <a:p>
                      <a:pPr algn="ctr"/>
                      <a:endParaRPr lang="en-US" sz="900" b="1" dirty="0" smtClean="0">
                        <a:latin typeface="Century Gothic" charset="0"/>
                        <a:ea typeface="Century Gothic" charset="0"/>
                        <a:cs typeface="Century Gothic" charset="0"/>
                      </a:endParaRPr>
                    </a:p>
                    <a:p>
                      <a:pPr algn="ctr"/>
                      <a:r>
                        <a:rPr lang="en-US" sz="900" b="1" dirty="0" smtClean="0">
                          <a:latin typeface="Century Gothic" charset="0"/>
                          <a:ea typeface="Century Gothic" charset="0"/>
                          <a:cs typeface="Century Gothic" charset="0"/>
                        </a:rPr>
                        <a:t>(118)</a:t>
                      </a:r>
                      <a:endParaRPr lang="en-US" sz="900" b="1" dirty="0">
                        <a:latin typeface="Century Gothic" charset="0"/>
                        <a:ea typeface="Century Gothic" charset="0"/>
                        <a:cs typeface="Century Gothic" charset="0"/>
                      </a:endParaRPr>
                    </a:p>
                  </a:txBody>
                  <a:tcPr marL="74295" marR="74295" marT="0" marB="0">
                    <a:solidFill>
                      <a:srgbClr val="FF0000"/>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298309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775" y="140085"/>
            <a:ext cx="7609609" cy="492443"/>
          </a:xfrm>
          <a:prstGeom prst="rect">
            <a:avLst/>
          </a:prstGeom>
          <a:noFill/>
        </p:spPr>
        <p:txBody>
          <a:bodyPr wrap="square" rtlCol="0">
            <a:spAutoFit/>
          </a:bodyPr>
          <a:lstStyle/>
          <a:p>
            <a:r>
              <a:rPr lang="en-ZA" sz="2600" b="1" dirty="0">
                <a:latin typeface="Century Gothic" panose="020B0502020202020204" pitchFamily="34" charset="0"/>
              </a:rPr>
              <a:t>PROGRAMME 5: LAND REFORM </a:t>
            </a:r>
            <a:r>
              <a:rPr lang="en-ZA" sz="2600" b="1" dirty="0" smtClean="0">
                <a:latin typeface="Century Gothic" panose="020B0502020202020204" pitchFamily="34" charset="0"/>
              </a:rPr>
              <a:t>– LTA (2) </a:t>
            </a:r>
            <a:endParaRPr lang="en-ZA" sz="26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570991661"/>
              </p:ext>
            </p:extLst>
          </p:nvPr>
        </p:nvGraphicFramePr>
        <p:xfrm>
          <a:off x="82807" y="651087"/>
          <a:ext cx="9795698" cy="3618685"/>
        </p:xfrm>
        <a:graphic>
          <a:graphicData uri="http://schemas.openxmlformats.org/drawingml/2006/table">
            <a:tbl>
              <a:tblPr>
                <a:tableStyleId>{5C22544A-7EE6-4342-B048-85BDC9FD1C3A}</a:tableStyleId>
              </a:tblPr>
              <a:tblGrid>
                <a:gridCol w="661133"/>
                <a:gridCol w="500418"/>
                <a:gridCol w="539924"/>
                <a:gridCol w="526754"/>
                <a:gridCol w="449417"/>
                <a:gridCol w="603849"/>
                <a:gridCol w="543464"/>
                <a:gridCol w="500332"/>
                <a:gridCol w="439947"/>
                <a:gridCol w="448574"/>
                <a:gridCol w="543464"/>
                <a:gridCol w="1630392"/>
                <a:gridCol w="1130061"/>
                <a:gridCol w="741872"/>
                <a:gridCol w="536097"/>
              </a:tblGrid>
              <a:tr h="32427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Performance Indicator </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 Target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Q1</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Q3</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Result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Q4</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smtClean="0">
                          <a:solidFill>
                            <a:schemeClr val="dk1"/>
                          </a:solidFill>
                          <a:effectLst/>
                          <a:latin typeface="Century Gothic" pitchFamily="34" charset="0"/>
                          <a:ea typeface="Calibri"/>
                          <a:cs typeface="Calibri"/>
                        </a:rPr>
                        <a:t>Target</a:t>
                      </a:r>
                      <a:endParaRPr lang="en-ZA" sz="900" b="1" kern="1200" dirty="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Q4 Result</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Variance Explanation</a:t>
                      </a:r>
                    </a:p>
                  </a:txBody>
                  <a:tcPr marL="10319" marR="10319" marT="10319" marB="0">
                    <a:solidFill>
                      <a:srgbClr val="E4EEF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Century Gothic" pitchFamily="34" charset="0"/>
                          <a:ea typeface="Calibri"/>
                          <a:cs typeface="Calibri"/>
                        </a:rPr>
                        <a:t>Planned Intervention</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Annual Adjustment</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Century Gothic" pitchFamily="34" charset="0"/>
                          <a:ea typeface="Calibri"/>
                          <a:cs typeface="Calibri"/>
                        </a:rPr>
                        <a:t>APR</a:t>
                      </a:r>
                      <a:endParaRPr lang="en-ZA" sz="900" b="1" kern="1200" dirty="0" smtClean="0">
                        <a:solidFill>
                          <a:schemeClr val="dk1"/>
                        </a:solidFill>
                        <a:effectLst/>
                        <a:latin typeface="Century Gothic" pitchFamily="34" charset="0"/>
                        <a:ea typeface="Calibri"/>
                        <a:cs typeface="Calibri"/>
                      </a:endParaRPr>
                    </a:p>
                  </a:txBody>
                  <a:tcPr marL="10319" marR="10319" marT="10319" marB="0">
                    <a:solidFill>
                      <a:srgbClr val="E4EEFB"/>
                    </a:solidFill>
                  </a:tcPr>
                </a:tc>
              </a:tr>
              <a:tr h="10370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b="0" i="0" u="none" strike="noStrike" kern="1200" baseline="0" noProof="0" dirty="0" smtClean="0">
                          <a:solidFill>
                            <a:schemeClr val="dk1"/>
                          </a:solidFill>
                          <a:latin typeface="Century Gothic" panose="020B0502020202020204" pitchFamily="34" charset="0"/>
                          <a:ea typeface="+mn-ea"/>
                          <a:cs typeface="+mn-cs"/>
                        </a:rPr>
                        <a:t>Number of TRANCRAA projects (Transformation of Certain Rural Areas Act) supported towards transfers.</a:t>
                      </a:r>
                    </a:p>
                  </a:txBody>
                  <a:tcPr marL="10319" marR="10319" marT="10319" marB="0">
                    <a:solidFill>
                      <a:srgbClr val="E4EEFB"/>
                    </a:solidFill>
                  </a:tcPr>
                </a:tc>
                <a:tc>
                  <a:txBody>
                    <a:bodyPr/>
                    <a:lstStyle/>
                    <a:p>
                      <a:pPr algn="ctr"/>
                      <a:r>
                        <a:rPr lang="en-GB" sz="900" b="0" i="0" u="none" strike="noStrike" baseline="0" noProof="0" dirty="0" smtClean="0">
                          <a:solidFill>
                            <a:schemeClr val="tx1"/>
                          </a:solidFill>
                          <a:latin typeface="Century Gothic" panose="020B0502020202020204" pitchFamily="34" charset="0"/>
                        </a:rPr>
                        <a:t>7</a:t>
                      </a:r>
                    </a:p>
                  </a:txBody>
                  <a:tcPr marL="10319" marR="10319" marT="10319" marB="0">
                    <a:solidFill>
                      <a:srgbClr val="E4EEFB"/>
                    </a:solidFill>
                  </a:tcPr>
                </a:tc>
                <a:tc>
                  <a:txBody>
                    <a:bodyPr/>
                    <a:lstStyle/>
                    <a:p>
                      <a:pPr algn="ctr"/>
                      <a:r>
                        <a:rPr lang="en-GB" sz="900" b="0" i="0" u="none" strike="noStrike" baseline="0" noProof="0" dirty="0" smtClean="0">
                          <a:solidFill>
                            <a:schemeClr val="tx1"/>
                          </a:solidFill>
                          <a:latin typeface="Century Gothic" panose="020B0502020202020204" pitchFamily="34" charset="0"/>
                        </a:rPr>
                        <a:t>1</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u="none" strike="noStrike" noProof="0" dirty="0" smtClean="0">
                          <a:effectLst/>
                          <a:latin typeface="Century Gothic" panose="020B0502020202020204" pitchFamily="34" charset="0"/>
                        </a:rPr>
                        <a:t> 0</a:t>
                      </a:r>
                      <a:endParaRPr lang="en-GB" sz="900" b="1" i="0" u="none" strike="noStrike" noProof="0"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ctr" fontAlgn="b"/>
                      <a:r>
                        <a:rPr lang="en-GB" sz="900" b="0" i="0" u="none" strike="noStrike" noProof="0" dirty="0" smtClean="0">
                          <a:solidFill>
                            <a:srgbClr val="000000"/>
                          </a:solidFill>
                          <a:effectLst/>
                          <a:latin typeface="Century Gothic" panose="020B0502020202020204" pitchFamily="34" charset="0"/>
                        </a:rPr>
                        <a:t>2</a:t>
                      </a:r>
                      <a:endParaRPr lang="en-GB" sz="900" b="0" i="0" u="none" strike="noStrike" noProof="0"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GB" sz="900" b="1" i="0" u="none" strike="noStrike" noProof="0" dirty="0" smtClean="0">
                          <a:solidFill>
                            <a:srgbClr val="000000"/>
                          </a:solidFill>
                          <a:effectLst/>
                          <a:latin typeface="Century Gothic" panose="020B0502020202020204" pitchFamily="34" charset="0"/>
                        </a:rPr>
                        <a:t>0</a:t>
                      </a:r>
                      <a:endParaRPr lang="en-GB" sz="900" b="1" i="0" u="none" strike="noStrike" noProof="0" dirty="0">
                        <a:solidFill>
                          <a:srgbClr val="000000"/>
                        </a:solidFill>
                        <a:effectLst/>
                        <a:latin typeface="Century Gothic" panose="020B0502020202020204" pitchFamily="34" charset="0"/>
                      </a:endParaRPr>
                    </a:p>
                  </a:txBody>
                  <a:tcPr marL="10319" marR="10319" marT="10319" marB="0">
                    <a:solidFill>
                      <a:srgbClr val="FF0000"/>
                    </a:solidFill>
                  </a:tcPr>
                </a:tc>
                <a:tc>
                  <a:txBody>
                    <a:bodyPr/>
                    <a:lstStyle/>
                    <a:p>
                      <a:pPr algn="ctr"/>
                      <a:r>
                        <a:rPr lang="en-US" sz="900" dirty="0" smtClean="0">
                          <a:latin typeface="Century Gothic" panose="020B0502020202020204" pitchFamily="34" charset="0"/>
                          <a:ea typeface="Century Gothic" charset="0"/>
                          <a:cs typeface="Century Gothic" charset="0"/>
                        </a:rPr>
                        <a:t>2</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panose="020B0502020202020204" pitchFamily="34" charset="0"/>
                          <a:ea typeface="Century Gothic" charset="0"/>
                          <a:cs typeface="Century Gothic" charset="0"/>
                        </a:rPr>
                        <a:t>3</a:t>
                      </a:r>
                      <a:endParaRPr lang="en-US" sz="900" b="1" dirty="0">
                        <a:latin typeface="Century Gothic" panose="020B0502020202020204" pitchFamily="34"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charset="0"/>
                          <a:ea typeface="Century Gothic" charset="0"/>
                          <a:cs typeface="Century Gothic" charset="0"/>
                        </a:rPr>
                        <a:t>2</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7</a:t>
                      </a:r>
                      <a:endParaRPr lang="en-US" sz="900" b="1" dirty="0">
                        <a:latin typeface="Century Gothic" charset="0"/>
                        <a:ea typeface="Century Gothic" charset="0"/>
                        <a:cs typeface="Century Gothic" charset="0"/>
                      </a:endParaRPr>
                    </a:p>
                  </a:txBody>
                  <a:tcPr marL="10319" marR="10319" marT="10319" marB="0">
                    <a:solidFill>
                      <a:srgbClr val="00C45A"/>
                    </a:solidFill>
                  </a:tcPr>
                </a:tc>
                <a:tc>
                  <a:txBody>
                    <a:bodyPr/>
                    <a:lstStyle/>
                    <a:p>
                      <a:r>
                        <a:rPr lang="en-US" sz="900" dirty="0" smtClean="0">
                          <a:latin typeface="Century Gothic" charset="0"/>
                          <a:ea typeface="Century Gothic" charset="0"/>
                          <a:cs typeface="Century Gothic" charset="0"/>
                        </a:rPr>
                        <a:t>5</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entury Gothic" pitchFamily="34" charset="0"/>
                          <a:cs typeface="Arial" pitchFamily="34" charset="0"/>
                        </a:rPr>
                        <a:t>The over-achievement was due to strategies put in place by the Western Cape PSSC to ensure improved performance.</a:t>
                      </a:r>
                      <a:endParaRPr kumimoji="0" lang="en-ZA"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5" marB="0">
                    <a:solidFill>
                      <a:srgbClr val="E4EEFB"/>
                    </a:solidFill>
                  </a:tcPr>
                </a:tc>
                <a:tc>
                  <a:txBody>
                    <a:bodyPr/>
                    <a:lstStyle/>
                    <a:p>
                      <a:r>
                        <a:rPr lang="en-ZA" sz="900" dirty="0" smtClean="0">
                          <a:latin typeface="Century Gothic" panose="020B0502020202020204" pitchFamily="34" charset="0"/>
                          <a:ea typeface="Century Gothic" charset="0"/>
                          <a:cs typeface="Century Gothic" charset="0"/>
                        </a:rPr>
                        <a:t>None</a:t>
                      </a:r>
                      <a:endParaRPr lang="en-US" sz="900" dirty="0">
                        <a:latin typeface="Century Gothic" panose="020B0502020202020204" pitchFamily="34" charset="0"/>
                        <a:ea typeface="Century Gothic" charset="0"/>
                        <a:cs typeface="Century Gothic" charset="0"/>
                      </a:endParaRPr>
                    </a:p>
                  </a:txBody>
                  <a:tcPr marL="9525" marR="9525" marT="9525"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marL="171450" marR="0" lvl="0" indent="-171450" algn="ctr" defTabSz="990570" rtl="0" eaLnBrk="1" fontAlgn="auto" latinLnBrk="0" hangingPunct="1">
                        <a:lnSpc>
                          <a:spcPct val="100000"/>
                        </a:lnSpc>
                        <a:spcBef>
                          <a:spcPts val="0"/>
                        </a:spcBef>
                        <a:spcAft>
                          <a:spcPts val="0"/>
                        </a:spcAft>
                        <a:buClrTx/>
                        <a:buSzTx/>
                        <a:buFontTx/>
                        <a:buNone/>
                        <a:tabLst/>
                        <a:defRPr/>
                      </a:pPr>
                      <a:r>
                        <a:rPr lang="en-US" sz="900" b="1" dirty="0" smtClean="0">
                          <a:latin typeface="Century Gothic" charset="0"/>
                          <a:ea typeface="Century Gothic" charset="0"/>
                          <a:cs typeface="Century Gothic" charset="0"/>
                        </a:rPr>
                        <a:t>10</a:t>
                      </a:r>
                      <a:endParaRPr lang="en-US" sz="900" b="1" dirty="0">
                        <a:latin typeface="Century Gothic" charset="0"/>
                        <a:ea typeface="Century Gothic" charset="0"/>
                        <a:cs typeface="Century Gothic" charset="0"/>
                      </a:endParaRPr>
                    </a:p>
                  </a:txBody>
                  <a:tcPr marL="74295" marR="74295" marT="0" marB="0">
                    <a:solidFill>
                      <a:srgbClr val="00C45A"/>
                    </a:solidFill>
                  </a:tcPr>
                </a:tc>
              </a:tr>
              <a:tr h="8056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b="0" i="0" u="none" strike="noStrike" kern="1200" baseline="0" noProof="0" dirty="0" smtClean="0">
                          <a:solidFill>
                            <a:schemeClr val="dk1"/>
                          </a:solidFill>
                          <a:latin typeface="Century Gothic" panose="020B0502020202020204" pitchFamily="34" charset="0"/>
                          <a:ea typeface="+mn-ea"/>
                          <a:cs typeface="+mn-cs"/>
                        </a:rPr>
                        <a:t>Number of State Land Parcels confirmed as vested.</a:t>
                      </a:r>
                    </a:p>
                  </a:txBody>
                  <a:tcPr marL="10319" marR="10319" marT="10319" marB="0">
                    <a:solidFill>
                      <a:srgbClr val="E4EEFB"/>
                    </a:solidFill>
                  </a:tcPr>
                </a:tc>
                <a:tc>
                  <a:txBody>
                    <a:bodyPr/>
                    <a:lstStyle/>
                    <a:p>
                      <a:pPr algn="ctr"/>
                      <a:r>
                        <a:rPr lang="en-GB" sz="900" b="0" i="0" u="none" strike="noStrike" baseline="0" noProof="0" dirty="0" smtClean="0">
                          <a:solidFill>
                            <a:schemeClr val="tx1"/>
                          </a:solidFill>
                          <a:latin typeface="Century Gothic" panose="020B0502020202020204" pitchFamily="34" charset="0"/>
                        </a:rPr>
                        <a:t>2,625</a:t>
                      </a:r>
                    </a:p>
                  </a:txBody>
                  <a:tcPr marL="10319" marR="10319" marT="10319" marB="0">
                    <a:solidFill>
                      <a:srgbClr val="E4EEFB"/>
                    </a:solidFill>
                  </a:tcPr>
                </a:tc>
                <a:tc>
                  <a:txBody>
                    <a:bodyPr/>
                    <a:lstStyle/>
                    <a:p>
                      <a:pPr algn="ctr"/>
                      <a:r>
                        <a:rPr lang="en-GB" sz="900" b="0" i="0" u="none" strike="noStrike" baseline="0" noProof="0" dirty="0" smtClean="0">
                          <a:solidFill>
                            <a:schemeClr val="tx1"/>
                          </a:solidFill>
                          <a:latin typeface="Century Gothic" panose="020B0502020202020204" pitchFamily="34" charset="0"/>
                        </a:rPr>
                        <a:t>553</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b="1" u="none" strike="noStrike" noProof="0" dirty="0" smtClean="0">
                          <a:effectLst/>
                          <a:latin typeface="Century Gothic" panose="020B0502020202020204" pitchFamily="34" charset="0"/>
                        </a:rPr>
                        <a:t> 191</a:t>
                      </a:r>
                    </a:p>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noProof="0" dirty="0" smtClean="0">
                          <a:solidFill>
                            <a:srgbClr val="000000"/>
                          </a:solidFill>
                          <a:effectLst/>
                          <a:latin typeface="Century Gothic" panose="020B0502020202020204" pitchFamily="34" charset="0"/>
                        </a:rPr>
                        <a:t>EC:104KZN: 49</a:t>
                      </a:r>
                    </a:p>
                    <a:p>
                      <a:pPr marL="0" marR="0" indent="0" algn="l" defTabSz="457200" rtl="0" eaLnBrk="1" fontAlgn="b" latinLnBrk="0" hangingPunct="1">
                        <a:lnSpc>
                          <a:spcPct val="100000"/>
                        </a:lnSpc>
                        <a:spcBef>
                          <a:spcPts val="0"/>
                        </a:spcBef>
                        <a:spcAft>
                          <a:spcPts val="0"/>
                        </a:spcAft>
                        <a:buClrTx/>
                        <a:buSzTx/>
                        <a:buFontTx/>
                        <a:buNone/>
                        <a:tabLst/>
                        <a:defRPr/>
                      </a:pPr>
                      <a:r>
                        <a:rPr lang="en-ZA" sz="900" b="0" i="0" u="none" strike="noStrike" noProof="0" dirty="0" smtClean="0">
                          <a:solidFill>
                            <a:srgbClr val="000000"/>
                          </a:solidFill>
                          <a:effectLst/>
                          <a:latin typeface="Century Gothic" panose="020B0502020202020204" pitchFamily="34" charset="0"/>
                        </a:rPr>
                        <a:t>LP: 12, MP:</a:t>
                      </a:r>
                      <a:r>
                        <a:rPr lang="en-ZA" sz="900" b="0" i="0" u="none" strike="noStrike" baseline="0" noProof="0" dirty="0" smtClean="0">
                          <a:solidFill>
                            <a:srgbClr val="000000"/>
                          </a:solidFill>
                          <a:effectLst/>
                          <a:latin typeface="Century Gothic" panose="020B0502020202020204" pitchFamily="34" charset="0"/>
                        </a:rPr>
                        <a:t> </a:t>
                      </a:r>
                      <a:r>
                        <a:rPr lang="en-ZA" sz="900" b="0" i="0" u="none" strike="noStrike" noProof="0" dirty="0" smtClean="0">
                          <a:solidFill>
                            <a:srgbClr val="000000"/>
                          </a:solidFill>
                          <a:effectLst/>
                          <a:latin typeface="Century Gothic" panose="020B0502020202020204" pitchFamily="34" charset="0"/>
                        </a:rPr>
                        <a:t>23 NW:</a:t>
                      </a:r>
                      <a:r>
                        <a:rPr lang="en-ZA" sz="900" b="0" i="0" u="none" strike="noStrike" baseline="0" noProof="0" dirty="0" smtClean="0">
                          <a:solidFill>
                            <a:srgbClr val="000000"/>
                          </a:solidFill>
                          <a:effectLst/>
                          <a:latin typeface="Century Gothic" panose="020B0502020202020204" pitchFamily="34" charset="0"/>
                        </a:rPr>
                        <a:t> </a:t>
                      </a:r>
                      <a:r>
                        <a:rPr lang="en-ZA" sz="900" b="0" i="0" u="none" strike="noStrike" noProof="0" dirty="0" smtClean="0">
                          <a:solidFill>
                            <a:srgbClr val="000000"/>
                          </a:solidFill>
                          <a:effectLst/>
                          <a:latin typeface="Century Gothic" panose="020B0502020202020204" pitchFamily="34" charset="0"/>
                        </a:rPr>
                        <a:t>3</a:t>
                      </a:r>
                      <a:endParaRPr lang="en-GB" sz="900" b="1" i="0" u="none" strike="noStrike" noProof="0"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GB" sz="900" b="0" i="0" u="none" strike="noStrike" noProof="0" dirty="0" smtClean="0">
                          <a:solidFill>
                            <a:srgbClr val="000000"/>
                          </a:solidFill>
                          <a:effectLst/>
                          <a:latin typeface="Century Gothic" panose="020B0502020202020204" pitchFamily="34" charset="0"/>
                        </a:rPr>
                        <a:t>620</a:t>
                      </a:r>
                      <a:endParaRPr lang="en-GB" sz="900" b="0" i="0" u="none" strike="noStrike" noProof="0"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marL="0" marR="0" lvl="0" indent="0" algn="ctr" defTabSz="912813" rtl="0" eaLnBrk="1" fontAlgn="base" latinLnBrk="0" hangingPunct="1">
                        <a:lnSpc>
                          <a:spcPct val="100000"/>
                        </a:lnSpc>
                        <a:spcBef>
                          <a:spcPct val="0"/>
                        </a:spcBef>
                        <a:spcAft>
                          <a:spcPts val="0"/>
                        </a:spcAft>
                        <a:buClrTx/>
                        <a:buSzTx/>
                        <a:buFontTx/>
                        <a:buNone/>
                        <a:tabLst/>
                      </a:pPr>
                      <a:r>
                        <a:rPr kumimoji="0" lang="en-GB" altLang="en-US" sz="900" b="1" i="0" u="none" strike="noStrike" cap="none" normalizeH="0" baseline="0" noProof="0" dirty="0" smtClean="0">
                          <a:ln>
                            <a:noFill/>
                          </a:ln>
                          <a:solidFill>
                            <a:schemeClr val="tx1"/>
                          </a:solidFill>
                          <a:effectLst/>
                          <a:latin typeface="Century Gothic" panose="020B0502020202020204" pitchFamily="34" charset="0"/>
                          <a:ea typeface="Times New Roman" charset="0"/>
                          <a:cs typeface="Times New Roman" charset="0"/>
                        </a:rPr>
                        <a:t>278</a:t>
                      </a:r>
                      <a:endParaRPr kumimoji="0" lang="en-GB" altLang="en-US" sz="900" b="0" i="0" u="none" strike="noStrike" cap="none" normalizeH="0" baseline="0" noProof="0" dirty="0" smtClean="0">
                        <a:ln>
                          <a:noFill/>
                        </a:ln>
                        <a:solidFill>
                          <a:srgbClr val="000000"/>
                        </a:solidFill>
                        <a:effectLst/>
                        <a:latin typeface="Century Gothic" panose="020B0502020202020204" pitchFamily="34" charset="0"/>
                        <a:ea typeface="Times New Roman" charset="0"/>
                        <a:cs typeface="Times New Roman" charset="0"/>
                      </a:endParaRPr>
                    </a:p>
                    <a:p>
                      <a:pPr marL="0" marR="0" lvl="0" indent="0" algn="just" defTabSz="912813" rtl="0" eaLnBrk="1" fontAlgn="base" latinLnBrk="0" hangingPunct="1">
                        <a:lnSpc>
                          <a:spcPct val="100000"/>
                        </a:lnSpc>
                        <a:spcBef>
                          <a:spcPct val="0"/>
                        </a:spcBef>
                        <a:spcAft>
                          <a:spcPts val="0"/>
                        </a:spcAft>
                        <a:buClrTx/>
                        <a:buSzTx/>
                        <a:buFontTx/>
                        <a:buNone/>
                        <a:tabLst/>
                      </a:pPr>
                      <a:r>
                        <a:rPr kumimoji="0" lang="en-GB" altLang="en-US" sz="900" b="0" i="0" u="none" strike="noStrike" cap="none" normalizeH="0" baseline="0" noProof="0" dirty="0" smtClean="0">
                          <a:ln>
                            <a:noFill/>
                          </a:ln>
                          <a:solidFill>
                            <a:srgbClr val="000000"/>
                          </a:solidFill>
                          <a:effectLst/>
                          <a:latin typeface="Century Gothic" panose="020B0502020202020204" pitchFamily="34" charset="0"/>
                          <a:ea typeface="Times New Roman" charset="0"/>
                          <a:cs typeface="Times New Roman" charset="0"/>
                        </a:rPr>
                        <a:t>EC: 64</a:t>
                      </a:r>
                    </a:p>
                    <a:p>
                      <a:pPr marL="0" marR="0" lvl="0" indent="0" algn="just" defTabSz="912813" rtl="0" eaLnBrk="1" fontAlgn="base" latinLnBrk="0" hangingPunct="1">
                        <a:lnSpc>
                          <a:spcPct val="100000"/>
                        </a:lnSpc>
                        <a:spcBef>
                          <a:spcPct val="0"/>
                        </a:spcBef>
                        <a:spcAft>
                          <a:spcPts val="0"/>
                        </a:spcAft>
                        <a:buClrTx/>
                        <a:buSzTx/>
                        <a:buFontTx/>
                        <a:buNone/>
                        <a:tabLst/>
                      </a:pPr>
                      <a:r>
                        <a:rPr kumimoji="0" lang="en-GB" altLang="en-US" sz="900" b="0" i="0" u="none" strike="noStrike" cap="none" normalizeH="0" baseline="0" noProof="0" dirty="0" smtClean="0">
                          <a:ln>
                            <a:noFill/>
                          </a:ln>
                          <a:solidFill>
                            <a:srgbClr val="000000"/>
                          </a:solidFill>
                          <a:effectLst/>
                          <a:latin typeface="Century Gothic" panose="020B0502020202020204" pitchFamily="34" charset="0"/>
                          <a:ea typeface="Times New Roman" charset="0"/>
                          <a:cs typeface="Times New Roman" charset="0"/>
                        </a:rPr>
                        <a:t>KZN: 65 </a:t>
                      </a:r>
                    </a:p>
                    <a:p>
                      <a:pPr marL="0" marR="0" lvl="0" indent="0" algn="just" defTabSz="912813" rtl="0" eaLnBrk="1" fontAlgn="base" latinLnBrk="0" hangingPunct="1">
                        <a:lnSpc>
                          <a:spcPct val="100000"/>
                        </a:lnSpc>
                        <a:spcBef>
                          <a:spcPct val="0"/>
                        </a:spcBef>
                        <a:spcAft>
                          <a:spcPts val="0"/>
                        </a:spcAft>
                        <a:buClrTx/>
                        <a:buSzTx/>
                        <a:buFontTx/>
                        <a:buNone/>
                        <a:tabLst/>
                      </a:pPr>
                      <a:r>
                        <a:rPr kumimoji="0" lang="en-GB" altLang="en-US" sz="900" b="0" i="0" u="none" strike="noStrike" cap="none" normalizeH="0" baseline="0" noProof="0" dirty="0" smtClean="0">
                          <a:ln>
                            <a:noFill/>
                          </a:ln>
                          <a:solidFill>
                            <a:srgbClr val="000000"/>
                          </a:solidFill>
                          <a:effectLst/>
                          <a:latin typeface="Century Gothic" panose="020B0502020202020204" pitchFamily="34" charset="0"/>
                          <a:ea typeface="Times New Roman" charset="0"/>
                          <a:cs typeface="Times New Roman" charset="0"/>
                        </a:rPr>
                        <a:t>LIM: 45</a:t>
                      </a:r>
                    </a:p>
                    <a:p>
                      <a:pPr marL="0" marR="0" lvl="0" indent="0" algn="just" defTabSz="912813" rtl="0" eaLnBrk="1" fontAlgn="base" latinLnBrk="0" hangingPunct="1">
                        <a:lnSpc>
                          <a:spcPct val="100000"/>
                        </a:lnSpc>
                        <a:spcBef>
                          <a:spcPct val="0"/>
                        </a:spcBef>
                        <a:spcAft>
                          <a:spcPts val="0"/>
                        </a:spcAft>
                        <a:buClrTx/>
                        <a:buSzTx/>
                        <a:buFontTx/>
                        <a:buNone/>
                        <a:tabLst/>
                      </a:pPr>
                      <a:r>
                        <a:rPr kumimoji="0" lang="en-GB" altLang="en-US" sz="900" b="0" i="0" u="none" strike="noStrike" cap="none" normalizeH="0" baseline="0" noProof="0" dirty="0" smtClean="0">
                          <a:ln>
                            <a:noFill/>
                          </a:ln>
                          <a:solidFill>
                            <a:srgbClr val="000000"/>
                          </a:solidFill>
                          <a:effectLst/>
                          <a:latin typeface="Century Gothic" panose="020B0502020202020204" pitchFamily="34" charset="0"/>
                          <a:ea typeface="Times New Roman" charset="0"/>
                          <a:cs typeface="Times New Roman" charset="0"/>
                        </a:rPr>
                        <a:t>MP: 25</a:t>
                      </a:r>
                    </a:p>
                    <a:p>
                      <a:pPr marL="0" marR="0" lvl="0" indent="0" algn="just" defTabSz="912813" rtl="0" eaLnBrk="1" fontAlgn="base" latinLnBrk="0" hangingPunct="1">
                        <a:lnSpc>
                          <a:spcPct val="100000"/>
                        </a:lnSpc>
                        <a:spcBef>
                          <a:spcPct val="0"/>
                        </a:spcBef>
                        <a:spcAft>
                          <a:spcPts val="0"/>
                        </a:spcAft>
                        <a:buClrTx/>
                        <a:buSzTx/>
                        <a:buFontTx/>
                        <a:buNone/>
                        <a:tabLst/>
                      </a:pPr>
                      <a:r>
                        <a:rPr kumimoji="0" lang="en-GB" altLang="en-US" sz="900" b="0" i="0" u="none" strike="noStrike" cap="none" normalizeH="0" baseline="0" noProof="0" dirty="0" smtClean="0">
                          <a:ln>
                            <a:noFill/>
                          </a:ln>
                          <a:solidFill>
                            <a:srgbClr val="000000"/>
                          </a:solidFill>
                          <a:effectLst/>
                          <a:latin typeface="Century Gothic" panose="020B0502020202020204" pitchFamily="34" charset="0"/>
                          <a:ea typeface="Times New Roman" charset="0"/>
                          <a:cs typeface="Times New Roman" charset="0"/>
                        </a:rPr>
                        <a:t>NW: 79</a:t>
                      </a:r>
                    </a:p>
                  </a:txBody>
                  <a:tcPr marL="10319" marR="10319" marT="10319" marB="0">
                    <a:solidFill>
                      <a:srgbClr val="E4EEFB"/>
                    </a:solidFill>
                  </a:tcPr>
                </a:tc>
                <a:tc>
                  <a:txBody>
                    <a:bodyPr/>
                    <a:lstStyle/>
                    <a:p>
                      <a:r>
                        <a:rPr lang="en-US" sz="900" dirty="0" smtClean="0">
                          <a:latin typeface="Century Gothic" panose="020B0502020202020204" pitchFamily="34" charset="0"/>
                          <a:ea typeface="Century Gothic" charset="0"/>
                          <a:cs typeface="Century Gothic" charset="0"/>
                        </a:rPr>
                        <a:t>862</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fontAlgn="base"/>
                      <a:r>
                        <a:rPr lang="en-US" sz="900" b="1" kern="1200" dirty="0" smtClean="0">
                          <a:solidFill>
                            <a:schemeClr val="dk1"/>
                          </a:solidFill>
                          <a:effectLst/>
                          <a:latin typeface="Century Gothic" panose="020B0502020202020204" pitchFamily="34" charset="0"/>
                          <a:ea typeface="+mn-ea"/>
                          <a:cs typeface="+mn-cs"/>
                        </a:rPr>
                        <a:t>420</a:t>
                      </a:r>
                      <a:endParaRPr lang="en-ZA" sz="900" kern="1200" dirty="0" smtClean="0">
                        <a:solidFill>
                          <a:schemeClr val="dk1"/>
                        </a:solidFill>
                        <a:effectLst/>
                        <a:latin typeface="Century Gothic" panose="020B0502020202020204" pitchFamily="34" charset="0"/>
                        <a:ea typeface="+mn-ea"/>
                        <a:cs typeface="+mn-cs"/>
                      </a:endParaRPr>
                    </a:p>
                    <a:p>
                      <a:pPr fontAlgn="base"/>
                      <a:r>
                        <a:rPr lang="en-US" sz="900" kern="1200" dirty="0" smtClean="0">
                          <a:solidFill>
                            <a:schemeClr val="dk1"/>
                          </a:solidFill>
                          <a:effectLst/>
                          <a:latin typeface="Century Gothic" panose="020B0502020202020204" pitchFamily="34" charset="0"/>
                          <a:ea typeface="+mn-ea"/>
                          <a:cs typeface="+mn-cs"/>
                        </a:rPr>
                        <a:t> EC-202</a:t>
                      </a:r>
                      <a:endParaRPr lang="en-ZA" sz="900" kern="1200" dirty="0" smtClean="0">
                        <a:solidFill>
                          <a:schemeClr val="dk1"/>
                        </a:solidFill>
                        <a:effectLst/>
                        <a:latin typeface="Century Gothic" panose="020B0502020202020204" pitchFamily="34" charset="0"/>
                        <a:ea typeface="+mn-ea"/>
                        <a:cs typeface="+mn-cs"/>
                      </a:endParaRPr>
                    </a:p>
                    <a:p>
                      <a:pPr fontAlgn="base"/>
                      <a:r>
                        <a:rPr lang="en-ZA" sz="900" kern="1200" dirty="0" smtClean="0">
                          <a:solidFill>
                            <a:schemeClr val="dk1"/>
                          </a:solidFill>
                          <a:effectLst/>
                          <a:latin typeface="Century Gothic" panose="020B0502020202020204" pitchFamily="34" charset="0"/>
                          <a:ea typeface="+mn-ea"/>
                          <a:cs typeface="+mn-cs"/>
                        </a:rPr>
                        <a:t> </a:t>
                      </a:r>
                      <a:r>
                        <a:rPr lang="en-US" sz="900" kern="1200" dirty="0" smtClean="0">
                          <a:solidFill>
                            <a:schemeClr val="dk1"/>
                          </a:solidFill>
                          <a:effectLst/>
                          <a:latin typeface="Century Gothic" panose="020B0502020202020204" pitchFamily="34" charset="0"/>
                          <a:ea typeface="+mn-ea"/>
                          <a:cs typeface="+mn-cs"/>
                        </a:rPr>
                        <a:t>KZN–79</a:t>
                      </a:r>
                      <a:endParaRPr lang="en-ZA" sz="900" kern="1200" dirty="0" smtClean="0">
                        <a:solidFill>
                          <a:schemeClr val="dk1"/>
                        </a:solidFill>
                        <a:effectLst/>
                        <a:latin typeface="Century Gothic" panose="020B0502020202020204" pitchFamily="34" charset="0"/>
                        <a:ea typeface="+mn-ea"/>
                        <a:cs typeface="+mn-cs"/>
                      </a:endParaRPr>
                    </a:p>
                    <a:p>
                      <a:pPr fontAlgn="base"/>
                      <a:r>
                        <a:rPr lang="en-US" sz="900" kern="1200" dirty="0" smtClean="0">
                          <a:solidFill>
                            <a:schemeClr val="dk1"/>
                          </a:solidFill>
                          <a:effectLst/>
                          <a:latin typeface="Century Gothic" panose="020B0502020202020204" pitchFamily="34" charset="0"/>
                          <a:ea typeface="+mn-ea"/>
                          <a:cs typeface="+mn-cs"/>
                        </a:rPr>
                        <a:t>LIM – 14</a:t>
                      </a:r>
                      <a:endParaRPr lang="en-ZA" sz="900" kern="1200" dirty="0" smtClean="0">
                        <a:solidFill>
                          <a:schemeClr val="dk1"/>
                        </a:solidFill>
                        <a:effectLst/>
                        <a:latin typeface="Century Gothic" panose="020B0502020202020204" pitchFamily="34" charset="0"/>
                        <a:ea typeface="+mn-ea"/>
                        <a:cs typeface="+mn-cs"/>
                      </a:endParaRPr>
                    </a:p>
                    <a:p>
                      <a:pPr fontAlgn="base"/>
                      <a:r>
                        <a:rPr lang="en-US" sz="900" kern="1200" dirty="0" smtClean="0">
                          <a:solidFill>
                            <a:schemeClr val="dk1"/>
                          </a:solidFill>
                          <a:effectLst/>
                          <a:latin typeface="Century Gothic" panose="020B0502020202020204" pitchFamily="34" charset="0"/>
                          <a:ea typeface="+mn-ea"/>
                          <a:cs typeface="+mn-cs"/>
                        </a:rPr>
                        <a:t>MPU-31</a:t>
                      </a:r>
                      <a:endParaRPr lang="en-ZA" sz="900" kern="1200" dirty="0" smtClean="0">
                        <a:solidFill>
                          <a:schemeClr val="dk1"/>
                        </a:solidFill>
                        <a:effectLst/>
                        <a:latin typeface="Century Gothic" panose="020B0502020202020204" pitchFamily="34" charset="0"/>
                        <a:ea typeface="+mn-ea"/>
                        <a:cs typeface="+mn-cs"/>
                      </a:endParaRPr>
                    </a:p>
                    <a:p>
                      <a:r>
                        <a:rPr lang="en-US" sz="900" kern="1200" dirty="0" smtClean="0">
                          <a:solidFill>
                            <a:schemeClr val="dk1"/>
                          </a:solidFill>
                          <a:effectLst/>
                          <a:latin typeface="Century Gothic" panose="020B0502020202020204" pitchFamily="34" charset="0"/>
                          <a:ea typeface="+mn-ea"/>
                          <a:cs typeface="+mn-cs"/>
                        </a:rPr>
                        <a:t>NW–94</a:t>
                      </a:r>
                      <a:endParaRPr lang="en-US" sz="900" b="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dirty="0" smtClean="0">
                          <a:latin typeface="Century Gothic" charset="0"/>
                          <a:ea typeface="Century Gothic" charset="0"/>
                          <a:cs typeface="Century Gothic" charset="0"/>
                        </a:rPr>
                        <a:t>590</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charset="0"/>
                          <a:ea typeface="Century Gothic" charset="0"/>
                          <a:cs typeface="Century Gothic" charset="0"/>
                        </a:rPr>
                        <a:t>358</a:t>
                      </a:r>
                      <a:endParaRPr lang="en-US" sz="900" b="1" dirty="0">
                        <a:latin typeface="Century Gothic" charset="0"/>
                        <a:ea typeface="Century Gothic" charset="0"/>
                        <a:cs typeface="Century Gothic" charset="0"/>
                      </a:endParaRPr>
                    </a:p>
                  </a:txBody>
                  <a:tcPr marL="10319" marR="10319" marT="10319" marB="0">
                    <a:solidFill>
                      <a:srgbClr val="FAD711"/>
                    </a:solidFill>
                  </a:tcPr>
                </a:tc>
                <a:tc>
                  <a:txBody>
                    <a:bodyPr/>
                    <a:lstStyle/>
                    <a:p>
                      <a:r>
                        <a:rPr lang="en-US" sz="900" dirty="0" smtClean="0">
                          <a:latin typeface="Century Gothic" charset="0"/>
                          <a:ea typeface="Century Gothic" charset="0"/>
                          <a:cs typeface="Century Gothic" charset="0"/>
                        </a:rPr>
                        <a:t>-232</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9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The under-achievement was due to an error on the target on vesting resulting in a higher target than planned.</a:t>
                      </a:r>
                      <a:endParaRPr kumimoji="0" lang="en-ZA"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5" marB="0">
                    <a:solidFill>
                      <a:srgbClr val="E4EEFB"/>
                    </a:solidFill>
                  </a:tcPr>
                </a:tc>
                <a:tc>
                  <a:txBody>
                    <a:bodyPr/>
                    <a:lstStyle/>
                    <a:p>
                      <a:r>
                        <a:rPr lang="en-ZA" sz="900" dirty="0" smtClean="0">
                          <a:latin typeface="Century Gothic" charset="0"/>
                          <a:ea typeface="Century Gothic" charset="0"/>
                          <a:cs typeface="Century Gothic" charset="0"/>
                        </a:rPr>
                        <a:t>The APP targets have been reviewed to correspond with actual targets from PSSCs but awaiting approval </a:t>
                      </a:r>
                      <a:endParaRPr lang="en-US" sz="900" dirty="0">
                        <a:latin typeface="Century Gothic" charset="0"/>
                        <a:ea typeface="Century Gothic" charset="0"/>
                        <a:cs typeface="Century Gothic" charset="0"/>
                      </a:endParaRPr>
                    </a:p>
                  </a:txBody>
                  <a:tcPr marL="9525" marR="9525" marT="9525"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algn="ctr" fontAlgn="b"/>
                      <a:r>
                        <a:rPr lang="en-GB" sz="900" b="1" i="0" u="none" strike="noStrike" noProof="0" dirty="0" smtClean="0">
                          <a:solidFill>
                            <a:srgbClr val="000000"/>
                          </a:solidFill>
                          <a:effectLst/>
                          <a:latin typeface="Century Gothic" panose="020B0502020202020204" pitchFamily="34" charset="0"/>
                        </a:rPr>
                        <a:t>1,247</a:t>
                      </a:r>
                    </a:p>
                    <a:p>
                      <a:pPr algn="ctr" fontAlgn="b"/>
                      <a:endParaRPr lang="en-GB" sz="900" b="1" i="0" u="none" strike="noStrike" noProof="0" dirty="0" smtClean="0">
                        <a:solidFill>
                          <a:srgbClr val="000000"/>
                        </a:solidFill>
                        <a:effectLst/>
                        <a:latin typeface="Century Gothic" panose="020B0502020202020204" pitchFamily="34" charset="0"/>
                      </a:endParaRPr>
                    </a:p>
                    <a:p>
                      <a:pPr algn="ctr" fontAlgn="b"/>
                      <a:endParaRPr lang="en-GB" sz="900" b="1" i="0" u="none" strike="noStrike" noProof="0" dirty="0" smtClean="0">
                        <a:solidFill>
                          <a:srgbClr val="000000"/>
                        </a:solidFill>
                        <a:effectLst/>
                        <a:latin typeface="Century Gothic" panose="020B0502020202020204" pitchFamily="34" charset="0"/>
                      </a:endParaRPr>
                    </a:p>
                    <a:p>
                      <a:pPr algn="ctr" fontAlgn="b"/>
                      <a:r>
                        <a:rPr lang="en-GB" sz="900" b="1" i="0" u="none" strike="noStrike" noProof="0" dirty="0" smtClean="0">
                          <a:solidFill>
                            <a:srgbClr val="000000"/>
                          </a:solidFill>
                          <a:effectLst/>
                          <a:latin typeface="Century Gothic" panose="020B0502020202020204" pitchFamily="34" charset="0"/>
                        </a:rPr>
                        <a:t>(1,347)</a:t>
                      </a:r>
                      <a:endParaRPr lang="en-US" sz="900" b="1" dirty="0">
                        <a:latin typeface="Century Gothic" charset="0"/>
                        <a:ea typeface="Century Gothic" charset="0"/>
                        <a:cs typeface="Century Gothic" charset="0"/>
                      </a:endParaRPr>
                    </a:p>
                  </a:txBody>
                  <a:tcPr marL="74295" marR="74295" marT="0" marB="0">
                    <a:solidFill>
                      <a:srgbClr val="FF0000"/>
                    </a:solidFill>
                  </a:tcPr>
                </a:tc>
              </a:tr>
              <a:tr h="8056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b="0" i="0" u="none" strike="noStrike" kern="1200" baseline="0" dirty="0" smtClean="0">
                          <a:solidFill>
                            <a:schemeClr val="dk1"/>
                          </a:solidFill>
                          <a:latin typeface="Century Gothic" panose="020B0502020202020204" pitchFamily="34" charset="0"/>
                          <a:ea typeface="+mn-ea"/>
                          <a:cs typeface="+mn-cs"/>
                        </a:rPr>
                        <a:t>% Complete Immovable Asset Register</a:t>
                      </a:r>
                    </a:p>
                  </a:txBody>
                  <a:tcPr marL="10319" marR="10319" marT="10319" marB="0">
                    <a:solidFill>
                      <a:srgbClr val="E4EEFB"/>
                    </a:solidFill>
                  </a:tcPr>
                </a:tc>
                <a:tc>
                  <a:txBody>
                    <a:bodyPr/>
                    <a:lstStyle/>
                    <a:p>
                      <a:pPr algn="ctr"/>
                      <a:r>
                        <a:rPr lang="en-ZA" sz="900" b="0" i="0" u="none" strike="noStrike" baseline="0" dirty="0" smtClean="0">
                          <a:solidFill>
                            <a:srgbClr val="000000"/>
                          </a:solidFill>
                          <a:latin typeface="Century Gothic" panose="020B0502020202020204" pitchFamily="34" charset="0"/>
                        </a:rPr>
                        <a:t>100%</a:t>
                      </a:r>
                    </a:p>
                  </a:txBody>
                  <a:tcPr marL="10319" marR="10319" marT="10319" marB="0">
                    <a:solidFill>
                      <a:srgbClr val="E4EEFB"/>
                    </a:solidFill>
                  </a:tcPr>
                </a:tc>
                <a:tc>
                  <a:txBody>
                    <a:bodyPr/>
                    <a:lstStyle/>
                    <a:p>
                      <a:pPr algn="ctr"/>
                      <a:r>
                        <a:rPr lang="en-ZA" sz="900" b="0" i="0" u="none" strike="noStrike" baseline="0" dirty="0" smtClean="0">
                          <a:solidFill>
                            <a:srgbClr val="000000"/>
                          </a:solidFill>
                          <a:latin typeface="Century Gothic" panose="020B0502020202020204" pitchFamily="34" charset="0"/>
                        </a:rPr>
                        <a:t>100%</a:t>
                      </a:r>
                    </a:p>
                  </a:txBody>
                  <a:tcPr marL="10319" marR="10319" marT="10319" marB="0">
                    <a:solidFill>
                      <a:srgbClr val="E4EEFB"/>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i="0" u="none" strike="noStrike" dirty="0" smtClean="0">
                          <a:solidFill>
                            <a:schemeClr val="dk1"/>
                          </a:solidFill>
                          <a:effectLst/>
                          <a:latin typeface="Century Gothic" panose="020B0502020202020204" pitchFamily="34" charset="0"/>
                        </a:rPr>
                        <a:t>100%</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p>
                      <a:pPr algn="ctr" fontAlgn="b"/>
                      <a:r>
                        <a:rPr lang="en-ZA" sz="900" b="0" i="0" u="none" strike="noStrike" dirty="0" smtClean="0">
                          <a:solidFill>
                            <a:srgbClr val="000000"/>
                          </a:solidFill>
                          <a:effectLst/>
                          <a:latin typeface="Century Gothic" panose="020B0502020202020204" pitchFamily="34" charset="0"/>
                        </a:rPr>
                        <a:t>100%</a:t>
                      </a:r>
                      <a:endParaRPr lang="en-ZA" sz="900" b="0" i="0" u="none" strike="noStrike" dirty="0">
                        <a:solidFill>
                          <a:srgbClr val="000000"/>
                        </a:solidFill>
                        <a:effectLst/>
                        <a:latin typeface="Century Gothic" panose="020B0502020202020204" pitchFamily="34" charset="0"/>
                      </a:endParaRPr>
                    </a:p>
                  </a:txBody>
                  <a:tcPr marL="10319" marR="10319" marT="10319" marB="0">
                    <a:solidFill>
                      <a:srgbClr val="E4EEFB"/>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100%</a:t>
                      </a:r>
                      <a:endParaRPr lang="en-ZA" sz="900" b="1" i="0" u="none" strike="noStrike" dirty="0">
                        <a:solidFill>
                          <a:srgbClr val="000000"/>
                        </a:solidFill>
                        <a:effectLst/>
                        <a:latin typeface="Century Gothic" panose="020B0502020202020204" pitchFamily="34" charset="0"/>
                      </a:endParaRPr>
                    </a:p>
                  </a:txBody>
                  <a:tcPr marL="10319" marR="10319" marT="10319" marB="0">
                    <a:solidFill>
                      <a:srgbClr val="00C45A"/>
                    </a:solidFill>
                  </a:tcPr>
                </a:tc>
                <a:tc>
                  <a:txBody>
                    <a:bodyPr/>
                    <a:lstStyle/>
                    <a:p>
                      <a:r>
                        <a:rPr lang="en-US" sz="900" dirty="0" smtClean="0">
                          <a:latin typeface="Century Gothic" panose="020B0502020202020204" pitchFamily="34" charset="0"/>
                          <a:ea typeface="Century Gothic" charset="0"/>
                          <a:cs typeface="Century Gothic" charset="0"/>
                        </a:rPr>
                        <a:t>100%</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panose="020B0502020202020204" pitchFamily="34" charset="0"/>
                          <a:ea typeface="Century Gothic" charset="0"/>
                          <a:cs typeface="Century Gothic" charset="0"/>
                        </a:rPr>
                        <a:t>100%</a:t>
                      </a:r>
                      <a:endParaRPr lang="en-US" sz="900" b="1" dirty="0">
                        <a:latin typeface="Century Gothic" panose="020B0502020202020204" pitchFamily="34" charset="0"/>
                        <a:ea typeface="Century Gothic" charset="0"/>
                        <a:cs typeface="Century Gothic" charset="0"/>
                      </a:endParaRPr>
                    </a:p>
                  </a:txBody>
                  <a:tcPr marL="10319" marR="10319" marT="10319" marB="0">
                    <a:solidFill>
                      <a:srgbClr val="00C45A"/>
                    </a:solidFill>
                  </a:tcPr>
                </a:tc>
                <a:tc>
                  <a:txBody>
                    <a:bodyPr/>
                    <a:lstStyle/>
                    <a:p>
                      <a:pPr algn="ctr"/>
                      <a:r>
                        <a:rPr lang="en-US" sz="900" dirty="0" smtClean="0">
                          <a:latin typeface="Century Gothic" panose="020B0502020202020204" pitchFamily="34" charset="0"/>
                          <a:ea typeface="Century Gothic" charset="0"/>
                          <a:cs typeface="Century Gothic" charset="0"/>
                        </a:rPr>
                        <a:t>100%</a:t>
                      </a:r>
                      <a:endParaRPr lang="en-US" sz="900" dirty="0">
                        <a:latin typeface="Century Gothic" panose="020B0502020202020204" pitchFamily="34" charset="0"/>
                        <a:ea typeface="Century Gothic" charset="0"/>
                        <a:cs typeface="Century Gothic" charset="0"/>
                      </a:endParaRPr>
                    </a:p>
                  </a:txBody>
                  <a:tcPr marL="10319" marR="10319" marT="10319" marB="0">
                    <a:solidFill>
                      <a:srgbClr val="E4EEFB"/>
                    </a:solidFill>
                  </a:tcPr>
                </a:tc>
                <a:tc>
                  <a:txBody>
                    <a:bodyPr/>
                    <a:lstStyle/>
                    <a:p>
                      <a:pPr algn="ctr"/>
                      <a:r>
                        <a:rPr lang="en-US" sz="900" b="1" dirty="0" smtClean="0">
                          <a:latin typeface="Century Gothic" panose="020B0502020202020204" pitchFamily="34" charset="0"/>
                          <a:ea typeface="Century Gothic" charset="0"/>
                          <a:cs typeface="Century Gothic" charset="0"/>
                        </a:rPr>
                        <a:t>100%</a:t>
                      </a:r>
                      <a:endParaRPr lang="en-US" sz="900" b="1" dirty="0">
                        <a:latin typeface="Century Gothic" charset="0"/>
                        <a:ea typeface="Century Gothic" charset="0"/>
                        <a:cs typeface="Century Gothic" charset="0"/>
                      </a:endParaRPr>
                    </a:p>
                  </a:txBody>
                  <a:tcPr marL="10319" marR="10319" marT="10319" marB="0">
                    <a:solidFill>
                      <a:srgbClr val="00C45A"/>
                    </a:solidFill>
                  </a:tcPr>
                </a:tc>
                <a:tc>
                  <a:txBody>
                    <a:bodyPr/>
                    <a:lstStyle/>
                    <a:p>
                      <a:r>
                        <a:rPr lang="en-US" sz="900" dirty="0" smtClean="0">
                          <a:latin typeface="Century Gothic" charset="0"/>
                          <a:ea typeface="Century Gothic" charset="0"/>
                          <a:cs typeface="Century Gothic" charset="0"/>
                        </a:rPr>
                        <a:t>N/A</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N/A</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 </a:t>
                      </a:r>
                      <a:endParaRPr lang="en-US" sz="900" dirty="0">
                        <a:latin typeface="Century Gothic" charset="0"/>
                        <a:ea typeface="Century Gothic" charset="0"/>
                        <a:cs typeface="Century Gothic" charset="0"/>
                      </a:endParaRPr>
                    </a:p>
                  </a:txBody>
                  <a:tcPr marL="10319" marR="10319" marT="10319" marB="0">
                    <a:solidFill>
                      <a:srgbClr val="E4EEFB"/>
                    </a:solidFill>
                  </a:tcPr>
                </a:tc>
                <a:tc>
                  <a:txBody>
                    <a:bodyPr/>
                    <a:lstStyle/>
                    <a:p>
                      <a:r>
                        <a:rPr lang="en-US" sz="900" dirty="0" smtClean="0">
                          <a:latin typeface="Century Gothic" charset="0"/>
                          <a:ea typeface="Century Gothic" charset="0"/>
                          <a:cs typeface="Century Gothic" charset="0"/>
                        </a:rPr>
                        <a:t>None</a:t>
                      </a:r>
                      <a:endParaRPr lang="en-US" sz="900" dirty="0">
                        <a:latin typeface="Century Gothic" charset="0"/>
                        <a:ea typeface="Century Gothic" charset="0"/>
                        <a:cs typeface="Century Gothic" charset="0"/>
                      </a:endParaRPr>
                    </a:p>
                  </a:txBody>
                  <a:tcPr marL="74295" marR="74295" marT="0" marB="0">
                    <a:solidFill>
                      <a:srgbClr val="E4EEFB"/>
                    </a:solidFill>
                  </a:tcPr>
                </a:tc>
                <a:tc>
                  <a:txBody>
                    <a:bodyPr/>
                    <a:lstStyle/>
                    <a:p>
                      <a:pPr marL="171450" marR="0" lvl="0" indent="-171450" algn="ctr" defTabSz="990570" rtl="0" eaLnBrk="1" fontAlgn="auto" latinLnBrk="0" hangingPunct="1">
                        <a:lnSpc>
                          <a:spcPct val="100000"/>
                        </a:lnSpc>
                        <a:spcBef>
                          <a:spcPts val="0"/>
                        </a:spcBef>
                        <a:spcAft>
                          <a:spcPts val="0"/>
                        </a:spcAft>
                        <a:buClrTx/>
                        <a:buSzTx/>
                        <a:buFontTx/>
                        <a:buNone/>
                        <a:tabLst/>
                        <a:defRPr/>
                      </a:pPr>
                      <a:r>
                        <a:rPr lang="en-US" sz="900" b="1" dirty="0" smtClean="0">
                          <a:latin typeface="Century Gothic" charset="0"/>
                          <a:ea typeface="Century Gothic" charset="0"/>
                          <a:cs typeface="Century Gothic" charset="0"/>
                        </a:rPr>
                        <a:t>100%</a:t>
                      </a:r>
                      <a:endParaRPr lang="en-US" sz="900" b="1" dirty="0">
                        <a:latin typeface="Century Gothic" charset="0"/>
                        <a:ea typeface="Century Gothic" charset="0"/>
                        <a:cs typeface="Century Gothic" charset="0"/>
                      </a:endParaRPr>
                    </a:p>
                  </a:txBody>
                  <a:tcPr marL="74295" marR="74295" marT="0" marB="0">
                    <a:solidFill>
                      <a:srgbClr val="00C45A"/>
                    </a:solidFill>
                  </a:tcPr>
                </a:tc>
              </a:tr>
            </a:tbl>
          </a:graphicData>
        </a:graphic>
      </p:graphicFrame>
      <p:sp>
        <p:nvSpPr>
          <p:cNvPr id="4" name="Footer Placeholder 1"/>
          <p:cNvSpPr>
            <a:spLocks noGrp="1"/>
          </p:cNvSpPr>
          <p:nvPr>
            <p:ph type="ftr" sz="quarter" idx="11"/>
          </p:nvPr>
        </p:nvSpPr>
        <p:spPr>
          <a:xfrm>
            <a:off x="3370262" y="6343119"/>
            <a:ext cx="3136900" cy="395552"/>
          </a:xfrm>
        </p:spPr>
        <p:txBody>
          <a:bodyPr/>
          <a:lstStyle/>
          <a:p>
            <a:endParaRPr lang="en-US" dirty="0"/>
          </a:p>
        </p:txBody>
      </p:sp>
    </p:spTree>
    <p:extLst>
      <p:ext uri="{BB962C8B-B14F-4D97-AF65-F5344CB8AC3E}">
        <p14:creationId xmlns:p14="http://schemas.microsoft.com/office/powerpoint/2010/main" xmlns="" val="2105173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95300" y="133912"/>
            <a:ext cx="8915400" cy="617839"/>
          </a:xfrm>
        </p:spPr>
        <p:txBody>
          <a:bodyPr>
            <a:normAutofit/>
          </a:bodyPr>
          <a:lstStyle/>
          <a:p>
            <a:r>
              <a:rPr lang="en-ZA" altLang="en-US" sz="3000" b="1" dirty="0">
                <a:latin typeface="Century Gothic" pitchFamily="34" charset="0"/>
              </a:rPr>
              <a:t>OVERALL PERFORMANCE RATING – LTA</a:t>
            </a:r>
            <a:endParaRPr lang="en-US" altLang="en-US" sz="3000" b="1" dirty="0">
              <a:latin typeface="Century Gothic" pitchFamily="34" charset="0"/>
            </a:endParaRPr>
          </a:p>
        </p:txBody>
      </p:sp>
      <p:sp>
        <p:nvSpPr>
          <p:cNvPr id="21507" name="Content Placeholder 2"/>
          <p:cNvSpPr>
            <a:spLocks noGrp="1"/>
          </p:cNvSpPr>
          <p:nvPr>
            <p:ph idx="1"/>
          </p:nvPr>
        </p:nvSpPr>
        <p:spPr>
          <a:xfrm>
            <a:off x="142025" y="681487"/>
            <a:ext cx="9535645" cy="2802208"/>
          </a:xfrm>
        </p:spPr>
        <p:txBody>
          <a:bodyPr>
            <a:normAutofit/>
          </a:bodyPr>
          <a:lstStyle/>
          <a:p>
            <a:pPr marL="0" indent="0" algn="just">
              <a:spcBef>
                <a:spcPts val="0"/>
              </a:spcBef>
              <a:buNone/>
            </a:pPr>
            <a:r>
              <a:rPr lang="en-ZA" altLang="en-US" sz="2817" b="1" u="sng" dirty="0">
                <a:latin typeface="Century Gothic" pitchFamily="34" charset="0"/>
              </a:rPr>
              <a:t>Land Reform - LTA</a:t>
            </a:r>
          </a:p>
          <a:p>
            <a:pPr marL="0" indent="0" algn="just">
              <a:spcBef>
                <a:spcPts val="0"/>
              </a:spcBef>
              <a:buNone/>
            </a:pPr>
            <a:r>
              <a:rPr lang="en-ZA" altLang="en-US" sz="2058" dirty="0">
                <a:latin typeface="Century Gothic" pitchFamily="34" charset="0"/>
              </a:rPr>
              <a:t>5 targets were planned for implementation in the period under review:</a:t>
            </a:r>
          </a:p>
          <a:p>
            <a:pPr lvl="1" algn="just">
              <a:spcBef>
                <a:spcPts val="0"/>
              </a:spcBef>
              <a:buFont typeface="Wingdings" charset="2"/>
              <a:buChar char="q"/>
            </a:pPr>
            <a:r>
              <a:rPr lang="en-ZA" altLang="en-US" sz="1950" dirty="0">
                <a:latin typeface="Century Gothic" pitchFamily="34" charset="0"/>
              </a:rPr>
              <a:t>3 targets were </a:t>
            </a:r>
            <a:r>
              <a:rPr lang="en-ZA" altLang="en-US" sz="1950" u="sng" dirty="0">
                <a:latin typeface="Century Gothic" pitchFamily="34" charset="0"/>
              </a:rPr>
              <a:t>achieved</a:t>
            </a:r>
            <a:r>
              <a:rPr lang="en-ZA" altLang="en-US" sz="1950" dirty="0" smtClean="0">
                <a:latin typeface="Century Gothic" pitchFamily="34" charset="0"/>
              </a:rPr>
              <a:t>, and</a:t>
            </a:r>
            <a:endParaRPr lang="en-ZA" altLang="en-US" sz="1950" dirty="0">
              <a:latin typeface="Century Gothic" pitchFamily="34" charset="0"/>
            </a:endParaRPr>
          </a:p>
          <a:p>
            <a:pPr lvl="1" algn="just">
              <a:spcBef>
                <a:spcPts val="0"/>
              </a:spcBef>
              <a:buFont typeface="Wingdings" charset="2"/>
              <a:buChar char="q"/>
            </a:pPr>
            <a:r>
              <a:rPr lang="en-ZA" altLang="en-US" sz="1950" dirty="0">
                <a:latin typeface="Century Gothic" pitchFamily="34" charset="0"/>
              </a:rPr>
              <a:t>2</a:t>
            </a:r>
            <a:r>
              <a:rPr lang="en-ZA" altLang="en-US" sz="1950" dirty="0" smtClean="0">
                <a:latin typeface="Century Gothic" pitchFamily="34" charset="0"/>
              </a:rPr>
              <a:t> targets was </a:t>
            </a:r>
            <a:r>
              <a:rPr lang="en-ZA" altLang="en-US" sz="1950" u="sng" dirty="0">
                <a:latin typeface="Century Gothic" pitchFamily="34" charset="0"/>
              </a:rPr>
              <a:t>partially </a:t>
            </a:r>
            <a:r>
              <a:rPr lang="en-ZA" altLang="en-US" sz="1950" u="sng" dirty="0" smtClean="0">
                <a:latin typeface="Century Gothic" pitchFamily="34" charset="0"/>
              </a:rPr>
              <a:t>achieved</a:t>
            </a:r>
            <a:r>
              <a:rPr lang="en-ZA" altLang="en-US" sz="1950" dirty="0" smtClean="0">
                <a:latin typeface="Century Gothic" pitchFamily="34" charset="0"/>
              </a:rPr>
              <a:t>.</a:t>
            </a:r>
            <a:endParaRPr lang="en-ZA" altLang="en-US" sz="1950" dirty="0">
              <a:latin typeface="Century Gothic" pitchFamily="34" charset="0"/>
            </a:endParaRPr>
          </a:p>
          <a:p>
            <a:pPr marL="0" indent="0" algn="just">
              <a:buNone/>
            </a:pPr>
            <a:endParaRPr lang="en-US" altLang="en-US" sz="1950" b="1" dirty="0">
              <a:latin typeface="Century Gothic" pitchFamily="34" charset="0"/>
              <a:cs typeface="Times New Roman" pitchFamily="18" charset="0"/>
            </a:endParaRPr>
          </a:p>
          <a:p>
            <a:pPr marL="0" indent="0" algn="just">
              <a:buNone/>
            </a:pPr>
            <a:endParaRPr lang="en-ZA" altLang="en-US" sz="1950" dirty="0">
              <a:latin typeface="Century Gothic" pitchFamily="34" charset="0"/>
            </a:endParaRPr>
          </a:p>
          <a:p>
            <a:pPr marL="0" indent="0" algn="just">
              <a:buNone/>
            </a:pPr>
            <a:endParaRPr lang="en-ZA" altLang="en-US" sz="1950" dirty="0">
              <a:latin typeface="Century Gothic"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52120833"/>
              </p:ext>
            </p:extLst>
          </p:nvPr>
        </p:nvGraphicFramePr>
        <p:xfrm>
          <a:off x="560808" y="2431441"/>
          <a:ext cx="7175905" cy="999843"/>
        </p:xfrm>
        <a:graphic>
          <a:graphicData uri="http://schemas.openxmlformats.org/drawingml/2006/table">
            <a:tbl>
              <a:tblPr firstRow="1" bandRow="1">
                <a:tableStyleId>{5C22544A-7EE6-4342-B048-85BDC9FD1C3A}</a:tableStyleId>
              </a:tblPr>
              <a:tblGrid>
                <a:gridCol w="2507582"/>
                <a:gridCol w="1300142"/>
                <a:gridCol w="1640536"/>
                <a:gridCol w="1727645"/>
              </a:tblGrid>
              <a:tr h="469439">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Planned Targets</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Partially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300" b="1" kern="1200" dirty="0" smtClean="0">
                          <a:solidFill>
                            <a:srgbClr val="000000"/>
                          </a:solidFill>
                          <a:effectLst/>
                          <a:latin typeface="Century Gothic" pitchFamily="34" charset="0"/>
                          <a:ea typeface="Calibri"/>
                          <a:cs typeface="Times New Roman"/>
                        </a:rPr>
                        <a:t>Target Not </a:t>
                      </a:r>
                    </a:p>
                    <a:p>
                      <a:pPr algn="ctr">
                        <a:lnSpc>
                          <a:spcPct val="100000"/>
                        </a:lnSpc>
                        <a:spcAft>
                          <a:spcPts val="0"/>
                        </a:spcAft>
                      </a:pPr>
                      <a:r>
                        <a:rPr lang="en-US" sz="1300" b="1" kern="1200" dirty="0" smtClean="0">
                          <a:solidFill>
                            <a:srgbClr val="000000"/>
                          </a:solidFill>
                          <a:effectLst/>
                          <a:latin typeface="Century Gothic" pitchFamily="34" charset="0"/>
                          <a:ea typeface="Calibri"/>
                          <a:cs typeface="Times New Roman"/>
                        </a:rPr>
                        <a:t>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9452">
                <a:tc>
                  <a:txBody>
                    <a:bodyPr/>
                    <a:lstStyle/>
                    <a:p>
                      <a:pPr algn="just">
                        <a:lnSpc>
                          <a:spcPts val="1285"/>
                        </a:lnSpc>
                        <a:spcAft>
                          <a:spcPts val="1000"/>
                        </a:spcAft>
                      </a:pPr>
                      <a:r>
                        <a:rPr lang="en-ZA" sz="1300" b="1" kern="1200" dirty="0" smtClean="0">
                          <a:solidFill>
                            <a:srgbClr val="000000"/>
                          </a:solidFill>
                          <a:effectLst/>
                          <a:latin typeface="Century Gothic" pitchFamily="34" charset="0"/>
                          <a:ea typeface="Times New Roman"/>
                          <a:cs typeface="Arial"/>
                        </a:rPr>
                        <a:t>Q4 APP targets = 5 of 5</a:t>
                      </a:r>
                      <a:endParaRPr lang="en-ZA" sz="1300" dirty="0">
                        <a:effectLst/>
                        <a:latin typeface="Century Gothic" pitchFamily="34" charset="0"/>
                        <a:ea typeface="Times New Roman"/>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dirty="0" smtClean="0">
                          <a:latin typeface="Century Gothic" panose="020B0502020202020204" pitchFamily="34" charset="0"/>
                        </a:rPr>
                        <a:t>3</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300" dirty="0" smtClean="0">
                          <a:latin typeface="Century Gothic" panose="020B0502020202020204" pitchFamily="34" charset="0"/>
                        </a:rPr>
                        <a:t>2</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300" dirty="0" smtClean="0">
                          <a:latin typeface="Century Gothic" panose="020B0502020202020204" pitchFamily="34" charset="0"/>
                        </a:rPr>
                        <a:t>0</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50952">
                <a:tc>
                  <a:txBody>
                    <a:bodyPr/>
                    <a:lstStyle/>
                    <a:p>
                      <a:pPr algn="just">
                        <a:lnSpc>
                          <a:spcPts val="1285"/>
                        </a:lnSpc>
                        <a:spcAft>
                          <a:spcPts val="1000"/>
                        </a:spcAft>
                      </a:pPr>
                      <a:r>
                        <a:rPr lang="en-ZA" sz="1300" b="1" dirty="0" smtClean="0">
                          <a:effectLst/>
                          <a:latin typeface="Century Gothic" pitchFamily="34" charset="0"/>
                          <a:ea typeface="Times New Roman"/>
                        </a:rPr>
                        <a:t>APR targets = 5</a:t>
                      </a: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dirty="0" smtClean="0">
                          <a:latin typeface="Century Gothic" panose="020B0502020202020204" pitchFamily="34" charset="0"/>
                        </a:rPr>
                        <a:t>3</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300" dirty="0" smtClean="0">
                          <a:latin typeface="Century Gothic" panose="020B0502020202020204" pitchFamily="34" charset="0"/>
                        </a:rPr>
                        <a:t>0</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300" dirty="0" smtClean="0">
                          <a:latin typeface="Century Gothic" panose="020B0502020202020204" pitchFamily="34" charset="0"/>
                        </a:rPr>
                        <a:t>2</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6" name="Footer Placeholder 1"/>
          <p:cNvSpPr>
            <a:spLocks noGrp="1"/>
          </p:cNvSpPr>
          <p:nvPr>
            <p:ph type="ftr" sz="quarter" idx="11"/>
          </p:nvPr>
        </p:nvSpPr>
        <p:spPr>
          <a:xfrm>
            <a:off x="3384550" y="6341519"/>
            <a:ext cx="3136900" cy="395552"/>
          </a:xfrm>
        </p:spPr>
        <p:txBody>
          <a:bodyPr/>
          <a:lstStyle/>
          <a:p>
            <a:endParaRPr lang="en-US" dirty="0"/>
          </a:p>
        </p:txBody>
      </p:sp>
      <p:sp>
        <p:nvSpPr>
          <p:cNvPr id="7" name="Content Placeholder 2"/>
          <p:cNvSpPr txBox="1">
            <a:spLocks/>
          </p:cNvSpPr>
          <p:nvPr/>
        </p:nvSpPr>
        <p:spPr>
          <a:xfrm>
            <a:off x="141986" y="3528547"/>
            <a:ext cx="9617075" cy="2145793"/>
          </a:xfrm>
          <a:prstGeom prst="rect">
            <a:avLst/>
          </a:prstGeom>
        </p:spPr>
        <p:txBody>
          <a:bodyPr vert="horz" lIns="99060" tIns="49530" rIns="99060" bIns="4953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ZA" altLang="en-US" sz="2167" dirty="0">
                <a:latin typeface="Century Gothic" pitchFamily="34" charset="0"/>
              </a:rPr>
              <a:t>The </a:t>
            </a:r>
            <a:r>
              <a:rPr lang="en-ZA" altLang="en-US" sz="2167" b="1" u="sng" dirty="0">
                <a:latin typeface="Century Gothic" pitchFamily="34" charset="0"/>
              </a:rPr>
              <a:t>Land Reform - LTA programme</a:t>
            </a:r>
            <a:r>
              <a:rPr lang="en-ZA" altLang="en-US" sz="2167" dirty="0">
                <a:latin typeface="Century Gothic" pitchFamily="34" charset="0"/>
              </a:rPr>
              <a:t> </a:t>
            </a:r>
            <a:r>
              <a:rPr lang="en-ZA" altLang="en-US" sz="2167" dirty="0" smtClean="0">
                <a:latin typeface="Century Gothic" pitchFamily="34" charset="0"/>
              </a:rPr>
              <a:t>performed as follows:</a:t>
            </a:r>
          </a:p>
          <a:p>
            <a:pPr>
              <a:spcBef>
                <a:spcPts val="0"/>
              </a:spcBef>
              <a:buFont typeface="Wingdings" charset="2"/>
              <a:buChar char="q"/>
            </a:pPr>
            <a:r>
              <a:rPr lang="en-ZA" altLang="en-US" sz="2167" dirty="0" smtClean="0">
                <a:latin typeface="Century Gothic" pitchFamily="34" charset="0"/>
              </a:rPr>
              <a:t>achieved </a:t>
            </a:r>
            <a:r>
              <a:rPr lang="en-ZA" altLang="en-US" sz="2167" b="1" u="sng" dirty="0" smtClean="0">
                <a:solidFill>
                  <a:srgbClr val="FFC000"/>
                </a:solidFill>
                <a:latin typeface="Century Gothic" pitchFamily="34" charset="0"/>
              </a:rPr>
              <a:t>60</a:t>
            </a:r>
            <a:r>
              <a:rPr lang="en-ZA" altLang="en-US" sz="2167" b="1" u="sng" dirty="0">
                <a:solidFill>
                  <a:srgbClr val="FFC000"/>
                </a:solidFill>
                <a:latin typeface="Century Gothic" pitchFamily="34" charset="0"/>
              </a:rPr>
              <a:t>%</a:t>
            </a:r>
            <a:r>
              <a:rPr lang="en-ZA" altLang="en-US" sz="2167" b="1" dirty="0">
                <a:latin typeface="Century Gothic" pitchFamily="34" charset="0"/>
              </a:rPr>
              <a:t> </a:t>
            </a:r>
            <a:r>
              <a:rPr lang="en-ZA" altLang="en-US" sz="2167" dirty="0">
                <a:latin typeface="Century Gothic" pitchFamily="34" charset="0"/>
              </a:rPr>
              <a:t>of </a:t>
            </a:r>
            <a:r>
              <a:rPr lang="en-ZA" altLang="en-US" sz="2167" dirty="0" smtClean="0">
                <a:latin typeface="Century Gothic" pitchFamily="34" charset="0"/>
              </a:rPr>
              <a:t>its Q4 targets,</a:t>
            </a:r>
          </a:p>
          <a:p>
            <a:pPr>
              <a:spcBef>
                <a:spcPts val="0"/>
              </a:spcBef>
              <a:buFont typeface="Wingdings" charset="2"/>
              <a:buChar char="q"/>
            </a:pPr>
            <a:r>
              <a:rPr lang="en-ZA" altLang="en-US" sz="2167" dirty="0" smtClean="0">
                <a:latin typeface="Century Gothic" pitchFamily="34" charset="0"/>
              </a:rPr>
              <a:t>achieved </a:t>
            </a:r>
            <a:r>
              <a:rPr lang="en-ZA" altLang="en-US" sz="2167" b="1" u="sng" dirty="0" smtClean="0">
                <a:solidFill>
                  <a:srgbClr val="FFC000"/>
                </a:solidFill>
                <a:latin typeface="Century Gothic" pitchFamily="34" charset="0"/>
              </a:rPr>
              <a:t>60%</a:t>
            </a:r>
            <a:r>
              <a:rPr lang="en-ZA" altLang="en-US" sz="2167" dirty="0" smtClean="0">
                <a:latin typeface="Century Gothic" pitchFamily="34" charset="0"/>
              </a:rPr>
              <a:t> of its APR targets</a:t>
            </a:r>
            <a:endParaRPr lang="en-ZA" altLang="en-US" sz="2167" dirty="0">
              <a:latin typeface="Century Gothic" pitchFamily="34" charset="0"/>
            </a:endParaRPr>
          </a:p>
          <a:p>
            <a:pPr marL="0" indent="0" algn="just">
              <a:spcBef>
                <a:spcPts val="1300"/>
              </a:spcBef>
              <a:buNone/>
            </a:pPr>
            <a:r>
              <a:rPr lang="en-ZA" altLang="en-US" sz="2383" dirty="0">
                <a:latin typeface="Century Gothic" pitchFamily="34" charset="0"/>
              </a:rPr>
              <a:t>The Programme </a:t>
            </a:r>
            <a:r>
              <a:rPr lang="en-ZA" altLang="en-US" sz="2383" b="1" u="sng" dirty="0" smtClean="0">
                <a:latin typeface="Century Gothic" pitchFamily="34" charset="0"/>
              </a:rPr>
              <a:t>missed</a:t>
            </a:r>
            <a:r>
              <a:rPr lang="en-ZA" altLang="en-US" sz="2383" dirty="0" smtClean="0">
                <a:latin typeface="Century Gothic" pitchFamily="34" charset="0"/>
              </a:rPr>
              <a:t> the following </a:t>
            </a:r>
            <a:r>
              <a:rPr lang="en-ZA" altLang="en-US" sz="2383" b="1" u="sng" dirty="0" smtClean="0">
                <a:latin typeface="Century Gothic" pitchFamily="34" charset="0"/>
              </a:rPr>
              <a:t>annual targets</a:t>
            </a:r>
            <a:r>
              <a:rPr lang="en-ZA" altLang="en-US" sz="2383" dirty="0" smtClean="0">
                <a:latin typeface="Century Gothic" pitchFamily="34" charset="0"/>
              </a:rPr>
              <a:t>:</a:t>
            </a:r>
            <a:endParaRPr lang="en-ZA" altLang="en-US" sz="2383" dirty="0">
              <a:latin typeface="Century Gothic" pitchFamily="34" charset="0"/>
            </a:endParaRPr>
          </a:p>
          <a:p>
            <a:pPr marL="457200" indent="-457200">
              <a:spcBef>
                <a:spcPts val="0"/>
              </a:spcBef>
              <a:buFont typeface="+mj-lt"/>
              <a:buAutoNum type="arabicPeriod"/>
            </a:pPr>
            <a:r>
              <a:rPr lang="en-ZA" altLang="en-US" sz="1950" dirty="0">
                <a:latin typeface="Century Gothic" pitchFamily="34" charset="0"/>
              </a:rPr>
              <a:t>Labour tenants applications settled – </a:t>
            </a:r>
            <a:r>
              <a:rPr lang="en-ZA" altLang="en-US" sz="1950" u="sng" dirty="0">
                <a:latin typeface="Century Gothic" pitchFamily="34" charset="0"/>
              </a:rPr>
              <a:t>Not </a:t>
            </a:r>
            <a:r>
              <a:rPr lang="en-ZA" altLang="en-US" sz="1950" u="sng" dirty="0" smtClean="0">
                <a:latin typeface="Century Gothic" pitchFamily="34" charset="0"/>
              </a:rPr>
              <a:t>achieved</a:t>
            </a:r>
            <a:r>
              <a:rPr lang="en-ZA" altLang="en-US" sz="1950" dirty="0" smtClean="0">
                <a:latin typeface="Century Gothic" pitchFamily="34" charset="0"/>
              </a:rPr>
              <a:t>, and</a:t>
            </a:r>
            <a:endParaRPr lang="en-ZA" altLang="en-US" sz="1950" dirty="0">
              <a:latin typeface="Century Gothic" pitchFamily="34" charset="0"/>
            </a:endParaRPr>
          </a:p>
          <a:p>
            <a:pPr marL="457200" indent="-457200">
              <a:lnSpc>
                <a:spcPct val="110000"/>
              </a:lnSpc>
              <a:spcBef>
                <a:spcPts val="0"/>
              </a:spcBef>
              <a:buFont typeface="+mj-lt"/>
              <a:buAutoNum type="arabicPeriod"/>
            </a:pPr>
            <a:r>
              <a:rPr lang="en-ZA" altLang="en-US" sz="1950" dirty="0">
                <a:latin typeface="Century Gothic" pitchFamily="34" charset="0"/>
              </a:rPr>
              <a:t>State land parcels vested </a:t>
            </a:r>
            <a:r>
              <a:rPr lang="en-ZA" altLang="en-US" sz="2058" dirty="0">
                <a:latin typeface="Century Gothic" pitchFamily="34" charset="0"/>
              </a:rPr>
              <a:t>– </a:t>
            </a:r>
            <a:r>
              <a:rPr lang="en-ZA" altLang="en-US" sz="2058" u="sng" dirty="0">
                <a:latin typeface="Century Gothic" pitchFamily="34" charset="0"/>
              </a:rPr>
              <a:t>Not </a:t>
            </a:r>
            <a:r>
              <a:rPr lang="en-ZA" altLang="en-US" sz="2058" u="sng" dirty="0" smtClean="0">
                <a:latin typeface="Century Gothic" pitchFamily="34" charset="0"/>
              </a:rPr>
              <a:t>achieved</a:t>
            </a:r>
            <a:r>
              <a:rPr lang="en-ZA" altLang="en-US" sz="2058" dirty="0" smtClean="0">
                <a:latin typeface="Century Gothic" pitchFamily="34" charset="0"/>
              </a:rPr>
              <a:t>.</a:t>
            </a:r>
            <a:endParaRPr lang="en-ZA" altLang="en-US" sz="2058" dirty="0">
              <a:latin typeface="Century Gothic" pitchFamily="34" charset="0"/>
            </a:endParaRPr>
          </a:p>
        </p:txBody>
      </p:sp>
    </p:spTree>
    <p:extLst>
      <p:ext uri="{BB962C8B-B14F-4D97-AF65-F5344CB8AC3E}">
        <p14:creationId xmlns:p14="http://schemas.microsoft.com/office/powerpoint/2010/main" xmlns="" val="2081085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6946" y="115287"/>
            <a:ext cx="9538269" cy="705615"/>
          </a:xfrm>
        </p:spPr>
        <p:txBody>
          <a:bodyPr>
            <a:noAutofit/>
          </a:bodyPr>
          <a:lstStyle/>
          <a:p>
            <a:r>
              <a:rPr lang="en-ZA" altLang="en-US" sz="3000" b="1" dirty="0">
                <a:latin typeface="Century Gothic" pitchFamily="34" charset="0"/>
              </a:rPr>
              <a:t>PROGRAMME 5 OVERALL PERFORMANCE RATING</a:t>
            </a:r>
            <a:endParaRPr lang="en-US" altLang="en-US" sz="3000" b="1" dirty="0">
              <a:latin typeface="Century Gothic" pitchFamily="34" charset="0"/>
            </a:endParaRPr>
          </a:p>
        </p:txBody>
      </p:sp>
      <p:sp>
        <p:nvSpPr>
          <p:cNvPr id="21507" name="Content Placeholder 2"/>
          <p:cNvSpPr>
            <a:spLocks noGrp="1"/>
          </p:cNvSpPr>
          <p:nvPr>
            <p:ph idx="1"/>
          </p:nvPr>
        </p:nvSpPr>
        <p:spPr>
          <a:xfrm>
            <a:off x="224286" y="676803"/>
            <a:ext cx="9100869" cy="4744528"/>
          </a:xfrm>
        </p:spPr>
        <p:txBody>
          <a:bodyPr>
            <a:normAutofit/>
          </a:bodyPr>
          <a:lstStyle/>
          <a:p>
            <a:pPr marL="0" indent="0" algn="just">
              <a:buNone/>
            </a:pPr>
            <a:r>
              <a:rPr lang="en-ZA" altLang="en-US" sz="2600" b="1" u="sng" dirty="0">
                <a:latin typeface="Century Gothic" pitchFamily="34" charset="0"/>
              </a:rPr>
              <a:t>Land Reform</a:t>
            </a:r>
          </a:p>
          <a:p>
            <a:pPr marL="0" indent="0" algn="just">
              <a:spcBef>
                <a:spcPts val="0"/>
              </a:spcBef>
              <a:buNone/>
            </a:pPr>
            <a:r>
              <a:rPr lang="en-ZA" altLang="en-US" sz="1950" u="sng" dirty="0" smtClean="0">
                <a:latin typeface="Century Gothic" pitchFamily="34" charset="0"/>
              </a:rPr>
              <a:t>16 </a:t>
            </a:r>
            <a:r>
              <a:rPr lang="en-ZA" altLang="en-US" sz="1950" u="sng" dirty="0">
                <a:latin typeface="Century Gothic" pitchFamily="34" charset="0"/>
              </a:rPr>
              <a:t>targets</a:t>
            </a:r>
            <a:r>
              <a:rPr lang="en-ZA" altLang="en-US" sz="1950" dirty="0">
                <a:latin typeface="Century Gothic" pitchFamily="34" charset="0"/>
              </a:rPr>
              <a:t> planned for implementation in the period under review:</a:t>
            </a:r>
          </a:p>
          <a:p>
            <a:pPr lvl="1" algn="just">
              <a:spcBef>
                <a:spcPts val="0"/>
              </a:spcBef>
              <a:buFont typeface="Wingdings" charset="2"/>
              <a:buChar char="q"/>
            </a:pPr>
            <a:r>
              <a:rPr lang="en-ZA" altLang="en-US" sz="1842" dirty="0">
                <a:latin typeface="Century Gothic" pitchFamily="34" charset="0"/>
              </a:rPr>
              <a:t>9</a:t>
            </a:r>
            <a:r>
              <a:rPr lang="en-ZA" altLang="en-US" sz="1842" dirty="0" smtClean="0">
                <a:latin typeface="Century Gothic" pitchFamily="34" charset="0"/>
              </a:rPr>
              <a:t> </a:t>
            </a:r>
            <a:r>
              <a:rPr lang="en-ZA" altLang="en-US" sz="1842" dirty="0">
                <a:latin typeface="Century Gothic" pitchFamily="34" charset="0"/>
              </a:rPr>
              <a:t>targets were </a:t>
            </a:r>
            <a:r>
              <a:rPr lang="en-ZA" altLang="en-US" sz="1842" u="sng" dirty="0">
                <a:latin typeface="Century Gothic" pitchFamily="34" charset="0"/>
              </a:rPr>
              <a:t>achieved</a:t>
            </a:r>
            <a:r>
              <a:rPr lang="en-ZA" altLang="en-US" sz="1842" dirty="0">
                <a:latin typeface="Century Gothic" pitchFamily="34" charset="0"/>
              </a:rPr>
              <a:t>,</a:t>
            </a:r>
          </a:p>
          <a:p>
            <a:pPr lvl="1" algn="just">
              <a:spcBef>
                <a:spcPts val="0"/>
              </a:spcBef>
              <a:buFont typeface="Wingdings" charset="2"/>
              <a:buChar char="q"/>
            </a:pPr>
            <a:r>
              <a:rPr lang="en-ZA" altLang="en-US" sz="1842" dirty="0">
                <a:latin typeface="Century Gothic" pitchFamily="34" charset="0"/>
              </a:rPr>
              <a:t>6</a:t>
            </a:r>
            <a:r>
              <a:rPr lang="en-ZA" altLang="en-US" sz="1842" dirty="0" smtClean="0">
                <a:latin typeface="Century Gothic" pitchFamily="34" charset="0"/>
              </a:rPr>
              <a:t> </a:t>
            </a:r>
            <a:r>
              <a:rPr lang="en-ZA" altLang="en-US" sz="1842" dirty="0">
                <a:latin typeface="Century Gothic" pitchFamily="34" charset="0"/>
              </a:rPr>
              <a:t>targets were </a:t>
            </a:r>
            <a:r>
              <a:rPr lang="en-ZA" altLang="en-US" sz="1842" u="sng" dirty="0">
                <a:latin typeface="Century Gothic" pitchFamily="34" charset="0"/>
              </a:rPr>
              <a:t>partially-achieved</a:t>
            </a:r>
            <a:r>
              <a:rPr lang="en-ZA" altLang="en-US" sz="1842" dirty="0">
                <a:latin typeface="Century Gothic" pitchFamily="34" charset="0"/>
              </a:rPr>
              <a:t>, and</a:t>
            </a:r>
          </a:p>
          <a:p>
            <a:pPr lvl="1" algn="just">
              <a:spcBef>
                <a:spcPts val="0"/>
              </a:spcBef>
              <a:buFont typeface="Wingdings" charset="2"/>
              <a:buChar char="q"/>
            </a:pPr>
            <a:r>
              <a:rPr lang="en-ZA" altLang="en-US" sz="1842" dirty="0">
                <a:latin typeface="Century Gothic" pitchFamily="34" charset="0"/>
              </a:rPr>
              <a:t>1</a:t>
            </a:r>
            <a:r>
              <a:rPr lang="en-ZA" altLang="en-US" sz="1842" dirty="0" smtClean="0">
                <a:latin typeface="Century Gothic" pitchFamily="34" charset="0"/>
              </a:rPr>
              <a:t> target </a:t>
            </a:r>
            <a:r>
              <a:rPr lang="en-ZA" altLang="en-US" sz="1842" dirty="0">
                <a:latin typeface="Century Gothic" pitchFamily="34" charset="0"/>
              </a:rPr>
              <a:t>were </a:t>
            </a:r>
            <a:r>
              <a:rPr lang="en-ZA" altLang="en-US" sz="1842" u="sng" dirty="0">
                <a:latin typeface="Century Gothic" pitchFamily="34" charset="0"/>
              </a:rPr>
              <a:t>not achieved</a:t>
            </a:r>
            <a:r>
              <a:rPr lang="en-ZA" altLang="en-US" sz="1842" dirty="0">
                <a:latin typeface="Century Gothic" pitchFamily="34" charset="0"/>
              </a:rPr>
              <a:t>.</a:t>
            </a:r>
          </a:p>
          <a:p>
            <a:pPr marL="0" indent="0" algn="just">
              <a:spcBef>
                <a:spcPts val="1118"/>
              </a:spcBef>
              <a:buNone/>
            </a:pPr>
            <a:r>
              <a:rPr lang="en-US" altLang="en-US" sz="1950" b="1" dirty="0">
                <a:latin typeface="Century Gothic" pitchFamily="34" charset="0"/>
                <a:cs typeface="Times New Roman" pitchFamily="18" charset="0"/>
              </a:rPr>
              <a:t>Performance  </a:t>
            </a:r>
            <a:r>
              <a:rPr lang="en-US" altLang="en-US" sz="1950" dirty="0">
                <a:latin typeface="Century Gothic" pitchFamily="34" charset="0"/>
                <a:cs typeface="Times New Roman" pitchFamily="18" charset="0"/>
              </a:rPr>
              <a:t>=  </a:t>
            </a:r>
            <a:r>
              <a:rPr lang="en-US" altLang="en-US" sz="1950" b="1" u="sng" dirty="0">
                <a:latin typeface="Century Gothic" pitchFamily="34" charset="0"/>
                <a:cs typeface="Times New Roman" pitchFamily="18" charset="0"/>
              </a:rPr>
              <a:t>No. of targets achieved</a:t>
            </a:r>
            <a:r>
              <a:rPr lang="en-US" altLang="en-US" sz="1950" b="1" dirty="0">
                <a:latin typeface="Century Gothic" pitchFamily="34" charset="0"/>
                <a:cs typeface="Times New Roman" pitchFamily="18" charset="0"/>
              </a:rPr>
              <a:t> x 100</a:t>
            </a:r>
          </a:p>
          <a:p>
            <a:pPr marL="0" indent="0" algn="just">
              <a:spcBef>
                <a:spcPts val="0"/>
              </a:spcBef>
              <a:spcAft>
                <a:spcPts val="1950"/>
              </a:spcAft>
              <a:buNone/>
            </a:pPr>
            <a:r>
              <a:rPr lang="en-US" altLang="en-US" sz="1950" b="1" dirty="0">
                <a:latin typeface="Century Gothic" pitchFamily="34" charset="0"/>
                <a:cs typeface="Times New Roman" pitchFamily="18" charset="0"/>
              </a:rPr>
              <a:t>                                 Total no of targets</a:t>
            </a:r>
          </a:p>
          <a:p>
            <a:pPr marL="0" indent="0" algn="just">
              <a:buNone/>
            </a:pPr>
            <a:endParaRPr lang="en-ZA" altLang="en-US" sz="1950" dirty="0">
              <a:latin typeface="Century Gothic" pitchFamily="34" charset="0"/>
            </a:endParaRPr>
          </a:p>
          <a:p>
            <a:pPr marL="0" indent="0" algn="just">
              <a:buNone/>
            </a:pPr>
            <a:endParaRPr lang="en-ZA" altLang="en-US" sz="2167" dirty="0">
              <a:latin typeface="Century Gothic" pitchFamily="34" charset="0"/>
            </a:endParaRPr>
          </a:p>
          <a:p>
            <a:pPr marL="0" indent="0" algn="just">
              <a:buNone/>
            </a:pPr>
            <a:endParaRPr lang="en-ZA" altLang="en-US" sz="1000" dirty="0">
              <a:latin typeface="Century Gothic" pitchFamily="34" charset="0"/>
            </a:endParaRPr>
          </a:p>
          <a:p>
            <a:pPr marL="0" indent="0" algn="just">
              <a:buNone/>
            </a:pPr>
            <a:r>
              <a:rPr lang="en-ZA" altLang="en-US" sz="2200" dirty="0">
                <a:latin typeface="Century Gothic" pitchFamily="34" charset="0"/>
              </a:rPr>
              <a:t>The </a:t>
            </a:r>
            <a:r>
              <a:rPr lang="en-ZA" altLang="en-US" sz="2200" b="1" u="sng" dirty="0">
                <a:latin typeface="Century Gothic" pitchFamily="34" charset="0"/>
              </a:rPr>
              <a:t>Land Reform programme</a:t>
            </a:r>
            <a:r>
              <a:rPr lang="en-ZA" altLang="en-US" sz="2200" dirty="0">
                <a:latin typeface="Century Gothic" pitchFamily="34" charset="0"/>
              </a:rPr>
              <a:t> </a:t>
            </a:r>
            <a:r>
              <a:rPr lang="en-ZA" altLang="en-US" sz="2200" dirty="0" smtClean="0">
                <a:latin typeface="Century Gothic" pitchFamily="34" charset="0"/>
              </a:rPr>
              <a:t>performed as follows:</a:t>
            </a:r>
          </a:p>
          <a:p>
            <a:pPr algn="just">
              <a:buFont typeface="Wingdings" charset="2"/>
              <a:buChar char="q"/>
            </a:pPr>
            <a:r>
              <a:rPr lang="en-ZA" altLang="en-US" sz="2000" dirty="0" smtClean="0">
                <a:latin typeface="Century Gothic" pitchFamily="34" charset="0"/>
              </a:rPr>
              <a:t>achieved </a:t>
            </a:r>
            <a:r>
              <a:rPr lang="en-ZA" altLang="en-US" sz="2000" b="1" u="sng" dirty="0" smtClean="0">
                <a:solidFill>
                  <a:srgbClr val="FFC000"/>
                </a:solidFill>
                <a:latin typeface="Century Gothic" pitchFamily="34" charset="0"/>
              </a:rPr>
              <a:t>56%</a:t>
            </a:r>
            <a:r>
              <a:rPr lang="en-ZA" altLang="en-US" sz="2000" dirty="0" smtClean="0">
                <a:latin typeface="Century Gothic" pitchFamily="34" charset="0"/>
              </a:rPr>
              <a:t> of its Q4 targets, and</a:t>
            </a:r>
          </a:p>
          <a:p>
            <a:pPr algn="just">
              <a:lnSpc>
                <a:spcPct val="110000"/>
              </a:lnSpc>
              <a:spcBef>
                <a:spcPts val="0"/>
              </a:spcBef>
              <a:buFont typeface="Wingdings" charset="2"/>
              <a:buChar char="q"/>
            </a:pPr>
            <a:r>
              <a:rPr lang="en-ZA" altLang="en-US" sz="2000" dirty="0" smtClean="0">
                <a:latin typeface="Century Gothic" pitchFamily="34" charset="0"/>
              </a:rPr>
              <a:t>achieved </a:t>
            </a:r>
            <a:r>
              <a:rPr lang="en-ZA" altLang="en-US" sz="2000" b="1" u="sng" dirty="0" smtClean="0">
                <a:solidFill>
                  <a:srgbClr val="FFC000"/>
                </a:solidFill>
                <a:latin typeface="Century Gothic" pitchFamily="34" charset="0"/>
              </a:rPr>
              <a:t>63%</a:t>
            </a:r>
            <a:r>
              <a:rPr lang="en-ZA" altLang="en-US" sz="2000" dirty="0" smtClean="0">
                <a:latin typeface="Century Gothic" pitchFamily="34" charset="0"/>
              </a:rPr>
              <a:t> of its APR targets.</a:t>
            </a:r>
            <a:endParaRPr lang="en-ZA" altLang="en-US" sz="2000" dirty="0">
              <a:latin typeface="Century Gothic"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578926285"/>
              </p:ext>
            </p:extLst>
          </p:nvPr>
        </p:nvGraphicFramePr>
        <p:xfrm>
          <a:off x="609602" y="3049067"/>
          <a:ext cx="6575810" cy="893205"/>
        </p:xfrm>
        <a:graphic>
          <a:graphicData uri="http://schemas.openxmlformats.org/drawingml/2006/table">
            <a:tbl>
              <a:tblPr firstRow="1" bandRow="1">
                <a:tableStyleId>{5C22544A-7EE6-4342-B048-85BDC9FD1C3A}</a:tableStyleId>
              </a:tblPr>
              <a:tblGrid>
                <a:gridCol w="2502061"/>
                <a:gridCol w="1196804"/>
                <a:gridCol w="1528811"/>
                <a:gridCol w="1348134"/>
              </a:tblGrid>
              <a:tr h="469439">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Planned Targets</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Partially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300" b="1" kern="1200" dirty="0" smtClean="0">
                          <a:solidFill>
                            <a:srgbClr val="000000"/>
                          </a:solidFill>
                          <a:effectLst/>
                          <a:latin typeface="Century Gothic" pitchFamily="34" charset="0"/>
                          <a:ea typeface="Calibri"/>
                          <a:cs typeface="Times New Roman"/>
                        </a:rPr>
                        <a:t>Target Not Achieved</a:t>
                      </a:r>
                      <a:endParaRPr lang="en-ZA" sz="1300" dirty="0">
                        <a:effectLst/>
                        <a:latin typeface="Century Gothic" pitchFamily="34" charset="0"/>
                        <a:ea typeface="Calibri"/>
                        <a:cs typeface="Times New Roman"/>
                      </a:endParaRPr>
                    </a:p>
                  </a:txBody>
                  <a:tcPr marL="74304" marR="74304" marT="13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439">
                <a:tc>
                  <a:txBody>
                    <a:bodyPr/>
                    <a:lstStyle/>
                    <a:p>
                      <a:pPr algn="just">
                        <a:lnSpc>
                          <a:spcPts val="1285"/>
                        </a:lnSpc>
                        <a:spcAft>
                          <a:spcPts val="1000"/>
                        </a:spcAft>
                      </a:pPr>
                      <a:r>
                        <a:rPr lang="en-ZA" sz="1300" b="1" kern="1200" dirty="0" smtClean="0">
                          <a:solidFill>
                            <a:srgbClr val="000000"/>
                          </a:solidFill>
                          <a:effectLst/>
                          <a:latin typeface="Century Gothic" pitchFamily="34" charset="0"/>
                          <a:ea typeface="Times New Roman"/>
                          <a:cs typeface="Arial"/>
                        </a:rPr>
                        <a:t>Q4 APP Targets = 16 of 16</a:t>
                      </a:r>
                      <a:endParaRPr lang="en-ZA" sz="1300" dirty="0">
                        <a:effectLst/>
                        <a:latin typeface="Century Gothic" pitchFamily="34" charset="0"/>
                        <a:ea typeface="Times New Roman"/>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dirty="0" smtClean="0">
                          <a:latin typeface="Century Gothic" panose="020B0502020202020204" pitchFamily="34" charset="0"/>
                        </a:rPr>
                        <a:t>9</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300" dirty="0" smtClean="0">
                          <a:latin typeface="Century Gothic" panose="020B0502020202020204" pitchFamily="34" charset="0"/>
                        </a:rPr>
                        <a:t>6</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300" dirty="0" smtClean="0">
                          <a:latin typeface="Century Gothic" panose="020B0502020202020204" pitchFamily="34" charset="0"/>
                        </a:rPr>
                        <a:t>1</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05722">
                <a:tc>
                  <a:txBody>
                    <a:bodyPr/>
                    <a:lstStyle/>
                    <a:p>
                      <a:pPr algn="just">
                        <a:lnSpc>
                          <a:spcPts val="1285"/>
                        </a:lnSpc>
                        <a:spcAft>
                          <a:spcPts val="1000"/>
                        </a:spcAft>
                      </a:pPr>
                      <a:r>
                        <a:rPr lang="en-ZA" sz="1300" b="1" dirty="0" smtClean="0">
                          <a:effectLst/>
                          <a:latin typeface="Century Gothic" pitchFamily="34" charset="0"/>
                          <a:ea typeface="Times New Roman"/>
                        </a:rPr>
                        <a:t>APR APP Targets = 16</a:t>
                      </a: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300" dirty="0" smtClean="0">
                          <a:latin typeface="Century Gothic" panose="020B0502020202020204" pitchFamily="34" charset="0"/>
                        </a:rPr>
                        <a:t>10</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300" dirty="0" smtClean="0">
                          <a:latin typeface="Century Gothic" panose="020B0502020202020204" pitchFamily="34" charset="0"/>
                        </a:rPr>
                        <a:t>3</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300" dirty="0" smtClean="0">
                          <a:latin typeface="Century Gothic" panose="020B0502020202020204" pitchFamily="34" charset="0"/>
                        </a:rPr>
                        <a:t>3</a:t>
                      </a:r>
                      <a:endParaRPr lang="en-ZA" sz="1300" dirty="0">
                        <a:latin typeface="Century Gothic" panose="020B0502020202020204" pitchFamily="34" charset="0"/>
                      </a:endParaRPr>
                    </a:p>
                  </a:txBody>
                  <a:tcPr marL="74304" marR="74304" marT="13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6" name="Footer Placeholder 1"/>
          <p:cNvSpPr>
            <a:spLocks noGrp="1"/>
          </p:cNvSpPr>
          <p:nvPr>
            <p:ph type="ftr" sz="quarter" idx="11"/>
          </p:nvPr>
        </p:nvSpPr>
        <p:spPr>
          <a:xfrm>
            <a:off x="3384550" y="6181199"/>
            <a:ext cx="3136900" cy="395552"/>
          </a:xfrm>
        </p:spPr>
        <p:txBody>
          <a:bodyPr/>
          <a:lstStyle/>
          <a:p>
            <a:endParaRPr lang="en-US" dirty="0"/>
          </a:p>
        </p:txBody>
      </p:sp>
    </p:spTree>
    <p:extLst>
      <p:ext uri="{BB962C8B-B14F-4D97-AF65-F5344CB8AC3E}">
        <p14:creationId xmlns:p14="http://schemas.microsoft.com/office/powerpoint/2010/main" xmlns="" val="4250035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2780" y="193362"/>
            <a:ext cx="9616273" cy="546894"/>
          </a:xfrm>
          <a:noFill/>
        </p:spPr>
        <p:txBody>
          <a:bodyPr>
            <a:noAutofit/>
          </a:bodyPr>
          <a:lstStyle/>
          <a:p>
            <a:pPr algn="ctr" eaLnBrk="1" hangingPunct="1">
              <a:defRPr/>
            </a:pPr>
            <a:r>
              <a:rPr lang="en-US" sz="3000" b="1" dirty="0">
                <a:latin typeface="Century Gothic" pitchFamily="34" charset="0"/>
              </a:rPr>
              <a:t>OVERALL PROGRAMME PERFORMANCE SUMMARY</a:t>
            </a:r>
            <a:endParaRPr lang="en-US" altLang="en-US" sz="3000" dirty="0">
              <a:latin typeface="Arial" charset="0"/>
              <a:cs typeface="Arial" charset="0"/>
            </a:endParaRPr>
          </a:p>
        </p:txBody>
      </p:sp>
      <p:sp>
        <p:nvSpPr>
          <p:cNvPr id="3" name="Content Placeholder 2"/>
          <p:cNvSpPr>
            <a:spLocks noGrp="1"/>
          </p:cNvSpPr>
          <p:nvPr>
            <p:ph idx="1"/>
          </p:nvPr>
        </p:nvSpPr>
        <p:spPr>
          <a:xfrm>
            <a:off x="172781" y="821800"/>
            <a:ext cx="9616274" cy="526737"/>
          </a:xfrm>
        </p:spPr>
        <p:txBody>
          <a:bodyPr>
            <a:noAutofit/>
          </a:bodyPr>
          <a:lstStyle/>
          <a:p>
            <a:pPr marL="0" indent="0" algn="just">
              <a:spcBef>
                <a:spcPts val="0"/>
              </a:spcBef>
              <a:buNone/>
              <a:defRPr/>
            </a:pPr>
            <a:r>
              <a:rPr lang="en-ZA" sz="2200" dirty="0">
                <a:latin typeface="Century Gothic" pitchFamily="34" charset="0"/>
              </a:rPr>
              <a:t>The Department achieved </a:t>
            </a:r>
            <a:r>
              <a:rPr lang="en-ZA" sz="2400" b="1" dirty="0" smtClean="0">
                <a:solidFill>
                  <a:srgbClr val="FFC000"/>
                </a:solidFill>
                <a:latin typeface="Century Gothic" pitchFamily="34" charset="0"/>
              </a:rPr>
              <a:t>68%</a:t>
            </a:r>
            <a:r>
              <a:rPr lang="en-ZA" sz="2200" dirty="0" smtClean="0">
                <a:latin typeface="Century Gothic" pitchFamily="34" charset="0"/>
              </a:rPr>
              <a:t> </a:t>
            </a:r>
            <a:r>
              <a:rPr lang="en-ZA" sz="2200" dirty="0">
                <a:latin typeface="Century Gothic" pitchFamily="34" charset="0"/>
              </a:rPr>
              <a:t>of </a:t>
            </a:r>
            <a:r>
              <a:rPr lang="en-ZA" sz="2200" dirty="0" smtClean="0">
                <a:latin typeface="Century Gothic" pitchFamily="34" charset="0"/>
              </a:rPr>
              <a:t>its </a:t>
            </a:r>
            <a:r>
              <a:rPr lang="en-ZA" sz="2200" u="sng" dirty="0" smtClean="0">
                <a:latin typeface="Century Gothic" pitchFamily="34" charset="0"/>
              </a:rPr>
              <a:t>Q4 targets</a:t>
            </a:r>
            <a:r>
              <a:rPr lang="en-ZA" sz="2200" dirty="0" smtClean="0">
                <a:latin typeface="Century Gothic" pitchFamily="34" charset="0"/>
              </a:rPr>
              <a:t>, and </a:t>
            </a:r>
            <a:r>
              <a:rPr lang="en-ZA" sz="2400" b="1" dirty="0" smtClean="0">
                <a:solidFill>
                  <a:srgbClr val="FFC000"/>
                </a:solidFill>
                <a:latin typeface="Century Gothic" pitchFamily="34" charset="0"/>
              </a:rPr>
              <a:t>71%</a:t>
            </a:r>
            <a:r>
              <a:rPr lang="en-ZA" sz="2200" b="1" dirty="0" smtClean="0">
                <a:solidFill>
                  <a:srgbClr val="FF0000"/>
                </a:solidFill>
                <a:latin typeface="Century Gothic" pitchFamily="34" charset="0"/>
              </a:rPr>
              <a:t> </a:t>
            </a:r>
            <a:r>
              <a:rPr lang="en-ZA" sz="2200" dirty="0" smtClean="0">
                <a:latin typeface="Century Gothic" pitchFamily="34" charset="0"/>
              </a:rPr>
              <a:t>at </a:t>
            </a:r>
            <a:r>
              <a:rPr lang="en-ZA" sz="2200" u="sng" dirty="0" smtClean="0">
                <a:latin typeface="Century Gothic" pitchFamily="34" charset="0"/>
              </a:rPr>
              <a:t>APR</a:t>
            </a:r>
            <a:r>
              <a:rPr lang="en-ZA" sz="2200" dirty="0" smtClean="0">
                <a:latin typeface="Century Gothic" pitchFamily="34" charset="0"/>
              </a:rPr>
              <a:t>.</a:t>
            </a:r>
            <a:endParaRPr lang="en-US" sz="2200" dirty="0">
              <a:latin typeface="Century Gothic" pitchFamily="34" charset="0"/>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139959627"/>
              </p:ext>
            </p:extLst>
          </p:nvPr>
        </p:nvGraphicFramePr>
        <p:xfrm>
          <a:off x="55033" y="1479025"/>
          <a:ext cx="9740900" cy="3973906"/>
        </p:xfrm>
        <a:graphic>
          <a:graphicData uri="http://schemas.openxmlformats.org/drawingml/2006/table">
            <a:tbl>
              <a:tblPr firstRow="1" bandRow="1">
                <a:tableStyleId>{5C22544A-7EE6-4342-B048-85BDC9FD1C3A}</a:tableStyleId>
              </a:tblPr>
              <a:tblGrid>
                <a:gridCol w="1899994"/>
                <a:gridCol w="947982"/>
                <a:gridCol w="880533"/>
                <a:gridCol w="921808"/>
                <a:gridCol w="1375833"/>
                <a:gridCol w="1140259"/>
                <a:gridCol w="1226174"/>
                <a:gridCol w="1348317"/>
              </a:tblGrid>
              <a:tr h="331412">
                <a:tc gridSpan="8">
                  <a:txBody>
                    <a:bodyPr/>
                    <a:lstStyle/>
                    <a:p>
                      <a:pPr algn="ctr">
                        <a:lnSpc>
                          <a:spcPct val="100000"/>
                        </a:lnSpc>
                        <a:spcAft>
                          <a:spcPts val="0"/>
                        </a:spcAft>
                      </a:pPr>
                      <a:r>
                        <a:rPr lang="en-ZA" sz="1700" dirty="0" smtClean="0">
                          <a:effectLst>
                            <a:outerShdw blurRad="38100" dist="38100" dir="2700000" algn="tl">
                              <a:srgbClr val="000000">
                                <a:alpha val="43137"/>
                              </a:srgbClr>
                            </a:outerShdw>
                          </a:effectLst>
                          <a:latin typeface="Century Gothic" pitchFamily="34" charset="0"/>
                          <a:ea typeface="Calibri"/>
                          <a:cs typeface="Times New Roman"/>
                        </a:rPr>
                        <a:t>NATIONAL </a:t>
                      </a:r>
                      <a:endParaRPr lang="en-ZA" sz="1700" dirty="0">
                        <a:effectLst>
                          <a:outerShdw blurRad="38100" dist="38100" dir="2700000" algn="tl">
                            <a:srgbClr val="000000">
                              <a:alpha val="43137"/>
                            </a:srgbClr>
                          </a:outerShdw>
                        </a:effectLst>
                        <a:latin typeface="Century Gothic" pitchFamily="34" charset="0"/>
                        <a:ea typeface="Calibri"/>
                        <a:cs typeface="Times New Roman"/>
                      </a:endParaRPr>
                    </a:p>
                  </a:txBody>
                  <a:tcPr marL="72228" marR="72228" marT="10311" marB="0" anchor="ctr">
                    <a:solidFill>
                      <a:srgbClr val="00B050"/>
                    </a:solidFill>
                  </a:tcPr>
                </a:tc>
                <a:tc hMerge="1">
                  <a:txBody>
                    <a:bodyPr/>
                    <a:lstStyle/>
                    <a:p>
                      <a:pPr algn="ctr">
                        <a:lnSpc>
                          <a:spcPct val="115000"/>
                        </a:lnSpc>
                        <a:spcAft>
                          <a:spcPts val="1000"/>
                        </a:spcAft>
                      </a:pPr>
                      <a:endParaRPr lang="en-ZA" sz="900" dirty="0">
                        <a:effectLst>
                          <a:outerShdw blurRad="38100" dist="38100" dir="2700000" algn="tl">
                            <a:srgbClr val="000000">
                              <a:alpha val="43137"/>
                            </a:srgbClr>
                          </a:outerShdw>
                        </a:effectLst>
                        <a:latin typeface="Century Gothic" pitchFamily="34" charset="0"/>
                        <a:ea typeface="Calibri"/>
                        <a:cs typeface="Times New Roman"/>
                      </a:endParaRPr>
                    </a:p>
                  </a:txBody>
                  <a:tcPr marL="66672" marR="66672" marT="9518" marB="0">
                    <a:solidFill>
                      <a:srgbClr val="00B050"/>
                    </a:solidFill>
                  </a:tcPr>
                </a:tc>
                <a:tc hMerge="1">
                  <a:txBody>
                    <a:bodyPr/>
                    <a:lstStyle/>
                    <a:p>
                      <a:pPr algn="ctr">
                        <a:lnSpc>
                          <a:spcPct val="115000"/>
                        </a:lnSpc>
                        <a:spcAft>
                          <a:spcPts val="1000"/>
                        </a:spcAft>
                      </a:pPr>
                      <a:endParaRPr lang="en-ZA" sz="900" dirty="0">
                        <a:effectLst>
                          <a:outerShdw blurRad="38100" dist="38100" dir="2700000" algn="tl">
                            <a:srgbClr val="000000">
                              <a:alpha val="43137"/>
                            </a:srgbClr>
                          </a:outerShdw>
                        </a:effectLst>
                        <a:latin typeface="Century Gothic" pitchFamily="34" charset="0"/>
                        <a:ea typeface="Calibri"/>
                        <a:cs typeface="Times New Roman"/>
                      </a:endParaRPr>
                    </a:p>
                  </a:txBody>
                  <a:tcPr marL="66672" marR="66672" marT="9518" marB="0">
                    <a:solidFill>
                      <a:srgbClr val="00B050"/>
                    </a:solidFill>
                  </a:tcPr>
                </a:tc>
                <a:tc hMerge="1">
                  <a:txBody>
                    <a:bodyPr/>
                    <a:lstStyle/>
                    <a:p>
                      <a:pPr algn="ctr">
                        <a:lnSpc>
                          <a:spcPct val="115000"/>
                        </a:lnSpc>
                        <a:spcAft>
                          <a:spcPts val="1000"/>
                        </a:spcAft>
                      </a:pPr>
                      <a:endParaRPr lang="en-ZA" sz="900" dirty="0">
                        <a:effectLst>
                          <a:outerShdw blurRad="38100" dist="38100" dir="2700000" algn="tl">
                            <a:srgbClr val="000000">
                              <a:alpha val="43137"/>
                            </a:srgbClr>
                          </a:outerShdw>
                        </a:effectLst>
                        <a:latin typeface="Century Gothic" pitchFamily="34" charset="0"/>
                        <a:ea typeface="Calibri"/>
                        <a:cs typeface="Times New Roman"/>
                      </a:endParaRPr>
                    </a:p>
                  </a:txBody>
                  <a:tcPr marL="66672" marR="66672" marT="9518" marB="0">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lnSpc>
                          <a:spcPct val="115000"/>
                        </a:lnSpc>
                        <a:spcAft>
                          <a:spcPts val="1000"/>
                        </a:spcAft>
                      </a:pPr>
                      <a:endParaRPr lang="en-ZA" sz="900" dirty="0">
                        <a:effectLst>
                          <a:outerShdw blurRad="38100" dist="38100" dir="2700000" algn="tl">
                            <a:srgbClr val="000000">
                              <a:alpha val="43137"/>
                            </a:srgbClr>
                          </a:outerShdw>
                        </a:effectLst>
                        <a:latin typeface="Century Gothic" pitchFamily="34" charset="0"/>
                        <a:ea typeface="Calibri"/>
                        <a:cs typeface="Times New Roman"/>
                      </a:endParaRPr>
                    </a:p>
                  </a:txBody>
                  <a:tcPr marL="66672" marR="66672" marT="9518" marB="0">
                    <a:solidFill>
                      <a:srgbClr val="00B050"/>
                    </a:solidFill>
                  </a:tcPr>
                </a:tc>
              </a:tr>
              <a:tr h="604671">
                <a:tc>
                  <a:txBody>
                    <a:bodyPr/>
                    <a:lstStyle/>
                    <a:p>
                      <a:pPr algn="ctr">
                        <a:lnSpc>
                          <a:spcPct val="100000"/>
                        </a:lnSpc>
                        <a:spcAft>
                          <a:spcPts val="0"/>
                        </a:spcAft>
                      </a:pPr>
                      <a:r>
                        <a:rPr lang="en-US" sz="1400" kern="1200" dirty="0" smtClean="0">
                          <a:effectLst>
                            <a:outerShdw blurRad="38100" dist="38100" dir="2700000" algn="tl">
                              <a:srgbClr val="000000">
                                <a:alpha val="43137"/>
                              </a:srgbClr>
                            </a:outerShdw>
                          </a:effectLst>
                          <a:latin typeface="Century Gothic" panose="020B0502020202020204" pitchFamily="34" charset="0"/>
                        </a:rPr>
                        <a:t>Programmes</a:t>
                      </a:r>
                      <a:endParaRPr lang="en-ZA" sz="1400" dirty="0">
                        <a:effectLst>
                          <a:outerShdw blurRad="38100" dist="38100" dir="2700000" algn="tl">
                            <a:srgbClr val="000000">
                              <a:alpha val="43137"/>
                            </a:srgbClr>
                          </a:outerShdw>
                        </a:effectLst>
                        <a:latin typeface="Century Gothic" pitchFamily="34" charset="0"/>
                        <a:ea typeface="Calibri"/>
                        <a:cs typeface="Times New Roman"/>
                      </a:endParaRPr>
                    </a:p>
                  </a:txBody>
                  <a:tcPr marL="72228" marR="72228" marT="10311" marB="0" anchor="ctr">
                    <a:solidFill>
                      <a:srgbClr val="00B050"/>
                    </a:solidFill>
                  </a:tcPr>
                </a:tc>
                <a:tc>
                  <a:txBody>
                    <a:bodyPr/>
                    <a:lstStyle/>
                    <a:p>
                      <a:pPr algn="ctr">
                        <a:lnSpc>
                          <a:spcPct val="100000"/>
                        </a:lnSpc>
                        <a:spcAft>
                          <a:spcPts val="0"/>
                        </a:spcAft>
                      </a:pPr>
                      <a:r>
                        <a:rPr lang="en-ZA" sz="1300" dirty="0" smtClean="0">
                          <a:effectLst>
                            <a:outerShdw blurRad="38100" dist="38100" dir="2700000" algn="tl">
                              <a:srgbClr val="000000">
                                <a:alpha val="43137"/>
                              </a:srgbClr>
                            </a:outerShdw>
                          </a:effectLst>
                          <a:latin typeface="Century Gothic" pitchFamily="34" charset="0"/>
                          <a:ea typeface="Calibri"/>
                          <a:cs typeface="Times New Roman"/>
                        </a:rPr>
                        <a:t>APP Targets 2015-16</a:t>
                      </a:r>
                      <a:endParaRPr lang="en-ZA" sz="1300" dirty="0">
                        <a:effectLst>
                          <a:outerShdw blurRad="38100" dist="38100" dir="2700000" algn="tl">
                            <a:srgbClr val="000000">
                              <a:alpha val="43137"/>
                            </a:srgbClr>
                          </a:outerShdw>
                        </a:effectLst>
                        <a:latin typeface="Century Gothic" pitchFamily="34" charset="0"/>
                        <a:ea typeface="Calibri"/>
                        <a:cs typeface="Times New Roman"/>
                      </a:endParaRPr>
                    </a:p>
                  </a:txBody>
                  <a:tcPr marL="72228" marR="72228" marT="10311" marB="0" anchor="ctr">
                    <a:solidFill>
                      <a:srgbClr val="00B050"/>
                    </a:solidFill>
                  </a:tcPr>
                </a:tc>
                <a:tc>
                  <a:txBody>
                    <a:bodyPr/>
                    <a:lstStyle/>
                    <a:p>
                      <a:pPr algn="ctr">
                        <a:lnSpc>
                          <a:spcPct val="100000"/>
                        </a:lnSpc>
                        <a:spcAft>
                          <a:spcPts val="0"/>
                        </a:spcAft>
                      </a:pPr>
                      <a:r>
                        <a:rPr lang="en-US" sz="1300" kern="1200" dirty="0" smtClean="0">
                          <a:effectLst>
                            <a:outerShdw blurRad="38100" dist="38100" dir="2700000" algn="tl">
                              <a:srgbClr val="000000">
                                <a:alpha val="43137"/>
                              </a:srgbClr>
                            </a:outerShdw>
                          </a:effectLst>
                          <a:latin typeface="Century Gothic" panose="020B0502020202020204" pitchFamily="34" charset="0"/>
                        </a:rPr>
                        <a:t>Q4 Planned Targets</a:t>
                      </a:r>
                      <a:endParaRPr lang="en-ZA" sz="1300" dirty="0">
                        <a:effectLst>
                          <a:outerShdw blurRad="38100" dist="38100" dir="2700000" algn="tl">
                            <a:srgbClr val="000000">
                              <a:alpha val="43137"/>
                            </a:srgbClr>
                          </a:outerShdw>
                        </a:effectLst>
                        <a:latin typeface="Century Gothic" pitchFamily="34" charset="0"/>
                        <a:ea typeface="Calibri"/>
                        <a:cs typeface="Times New Roman"/>
                      </a:endParaRPr>
                    </a:p>
                  </a:txBody>
                  <a:tcPr marL="72228" marR="72228" marT="10311" marB="0" anchor="ctr">
                    <a:solidFill>
                      <a:srgbClr val="00B050"/>
                    </a:solidFill>
                  </a:tcPr>
                </a:tc>
                <a:tc>
                  <a:txBody>
                    <a:bodyPr/>
                    <a:lstStyle/>
                    <a:p>
                      <a:pPr algn="ctr">
                        <a:lnSpc>
                          <a:spcPct val="100000"/>
                        </a:lnSpc>
                        <a:spcAft>
                          <a:spcPts val="0"/>
                        </a:spcAft>
                      </a:pPr>
                      <a:r>
                        <a:rPr lang="en-US" sz="1300" kern="1200" dirty="0" smtClean="0">
                          <a:effectLst>
                            <a:outerShdw blurRad="38100" dist="38100" dir="2700000" algn="tl">
                              <a:srgbClr val="000000">
                                <a:alpha val="43137"/>
                              </a:srgbClr>
                            </a:outerShdw>
                          </a:effectLst>
                          <a:latin typeface="Century Gothic" panose="020B0502020202020204" pitchFamily="34" charset="0"/>
                        </a:rPr>
                        <a:t>Q4 Achieved Targets</a:t>
                      </a:r>
                      <a:endParaRPr lang="en-ZA" sz="1300" dirty="0">
                        <a:effectLst>
                          <a:outerShdw blurRad="38100" dist="38100" dir="2700000" algn="tl">
                            <a:srgbClr val="000000">
                              <a:alpha val="43137"/>
                            </a:srgbClr>
                          </a:outerShdw>
                        </a:effectLst>
                        <a:latin typeface="Century Gothic" pitchFamily="34" charset="0"/>
                        <a:ea typeface="Calibri"/>
                        <a:cs typeface="Times New Roman"/>
                      </a:endParaRPr>
                    </a:p>
                  </a:txBody>
                  <a:tcPr marL="72228" marR="72228" marT="10311" marB="0" anchor="ct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entury Gothic" panose="020B0502020202020204" pitchFamily="34" charset="0"/>
                          <a:ea typeface="+mn-ea"/>
                          <a:cs typeface="+mn-cs"/>
                        </a:rPr>
                        <a:t>Overall Q4 Achievement</a:t>
                      </a:r>
                      <a:endParaRPr kumimoji="0" lang="en-ZA" sz="13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entury Gothic" pitchFamily="34" charset="0"/>
                        <a:ea typeface="Calibri"/>
                        <a:cs typeface="Times New Roman"/>
                      </a:endParaRPr>
                    </a:p>
                  </a:txBody>
                  <a:tcPr marL="72228" marR="72228" marT="10311" marB="0" anchor="ctr">
                    <a:solidFill>
                      <a:srgbClr val="00B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kern="1200" dirty="0" smtClean="0">
                          <a:effectLst>
                            <a:outerShdw blurRad="38100" dist="38100" dir="2700000" algn="tl">
                              <a:srgbClr val="000000">
                                <a:alpha val="43137"/>
                              </a:srgbClr>
                            </a:outerShdw>
                          </a:effectLst>
                          <a:latin typeface="Century Gothic" panose="020B0502020202020204" pitchFamily="34" charset="0"/>
                        </a:rPr>
                        <a:t>APR Planned Targets</a:t>
                      </a:r>
                      <a:endParaRPr lang="en-ZA" sz="1300" dirty="0" smtClean="0">
                        <a:effectLst>
                          <a:outerShdw blurRad="38100" dist="38100" dir="2700000" algn="tl">
                            <a:srgbClr val="000000">
                              <a:alpha val="43137"/>
                            </a:srgbClr>
                          </a:outerShdw>
                        </a:effectLst>
                        <a:latin typeface="Century Gothic" pitchFamily="34" charset="0"/>
                        <a:ea typeface="Calibri"/>
                        <a:cs typeface="Times New Roman"/>
                      </a:endParaRPr>
                    </a:p>
                  </a:txBody>
                  <a:tcPr marL="72228" marR="72228" marT="10311" marB="0" anchor="ctr">
                    <a:solidFill>
                      <a:srgbClr val="00B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300" dirty="0" smtClean="0">
                          <a:effectLst>
                            <a:outerShdw blurRad="38100" dist="38100" dir="2700000" algn="tl">
                              <a:srgbClr val="000000">
                                <a:alpha val="43137"/>
                              </a:srgbClr>
                            </a:outerShdw>
                          </a:effectLst>
                          <a:latin typeface="Century Gothic" pitchFamily="34" charset="0"/>
                          <a:ea typeface="Calibri"/>
                          <a:cs typeface="Times New Roman"/>
                        </a:rPr>
                        <a:t>APR Achieved Targets</a:t>
                      </a:r>
                    </a:p>
                  </a:txBody>
                  <a:tcPr marL="72228" marR="72228" marT="10311" marB="0" anchor="ctr">
                    <a:solidFill>
                      <a:srgbClr val="00B050"/>
                    </a:solidFill>
                  </a:tcPr>
                </a:tc>
                <a:tc>
                  <a:txBody>
                    <a:bodyPr/>
                    <a:lstStyle/>
                    <a:p>
                      <a:pPr algn="ctr">
                        <a:lnSpc>
                          <a:spcPct val="100000"/>
                        </a:lnSpc>
                        <a:spcAft>
                          <a:spcPts val="0"/>
                        </a:spcAft>
                      </a:pPr>
                      <a:r>
                        <a:rPr lang="en-US" sz="1300" kern="1200" dirty="0" smtClean="0">
                          <a:effectLst>
                            <a:outerShdw blurRad="38100" dist="38100" dir="2700000" algn="tl">
                              <a:srgbClr val="000000">
                                <a:alpha val="43137"/>
                              </a:srgbClr>
                            </a:outerShdw>
                          </a:effectLst>
                          <a:latin typeface="Century Gothic" panose="020B0502020202020204" pitchFamily="34" charset="0"/>
                        </a:rPr>
                        <a:t>Overall APR</a:t>
                      </a:r>
                    </a:p>
                    <a:p>
                      <a:pPr algn="ctr">
                        <a:lnSpc>
                          <a:spcPct val="100000"/>
                        </a:lnSpc>
                        <a:spcAft>
                          <a:spcPts val="0"/>
                        </a:spcAft>
                      </a:pPr>
                      <a:r>
                        <a:rPr lang="en-US" sz="1300" kern="1200" dirty="0" smtClean="0">
                          <a:effectLst>
                            <a:outerShdw blurRad="38100" dist="38100" dir="2700000" algn="tl">
                              <a:srgbClr val="000000">
                                <a:alpha val="43137"/>
                              </a:srgbClr>
                            </a:outerShdw>
                          </a:effectLst>
                          <a:latin typeface="Century Gothic" panose="020B0502020202020204" pitchFamily="34" charset="0"/>
                        </a:rPr>
                        <a:t>Achievement</a:t>
                      </a:r>
                      <a:endParaRPr lang="en-ZA" sz="1300" dirty="0">
                        <a:effectLst>
                          <a:outerShdw blurRad="38100" dist="38100" dir="2700000" algn="tl">
                            <a:srgbClr val="000000">
                              <a:alpha val="43137"/>
                            </a:srgbClr>
                          </a:outerShdw>
                        </a:effectLst>
                        <a:latin typeface="Century Gothic" pitchFamily="34" charset="0"/>
                        <a:ea typeface="Calibri"/>
                        <a:cs typeface="Times New Roman"/>
                      </a:endParaRPr>
                    </a:p>
                  </a:txBody>
                  <a:tcPr marL="72228" marR="72228" marT="10311" marB="0" anchor="ctr">
                    <a:solidFill>
                      <a:srgbClr val="00B050"/>
                    </a:solidFill>
                  </a:tcPr>
                </a:tc>
              </a:tr>
              <a:tr h="241451">
                <a:tc>
                  <a:txBody>
                    <a:bodyPr/>
                    <a:lstStyle/>
                    <a:p>
                      <a:pPr algn="just">
                        <a:lnSpc>
                          <a:spcPct val="100000"/>
                        </a:lnSpc>
                        <a:spcAft>
                          <a:spcPts val="0"/>
                        </a:spcAft>
                      </a:pPr>
                      <a:r>
                        <a:rPr lang="en-US" sz="1500" kern="1200" dirty="0" smtClean="0">
                          <a:solidFill>
                            <a:schemeClr val="tx1"/>
                          </a:solidFill>
                          <a:effectLst/>
                          <a:latin typeface="Century Gothic" panose="020B0502020202020204" pitchFamily="34" charset="0"/>
                        </a:rPr>
                        <a:t>Administration </a:t>
                      </a:r>
                      <a:endParaRPr lang="en-ZA" sz="1500" dirty="0">
                        <a:solidFill>
                          <a:schemeClr val="tx1"/>
                        </a:solidFill>
                        <a:effectLst/>
                        <a:latin typeface="Century Gothic" pitchFamily="34" charset="0"/>
                        <a:ea typeface="Calibri"/>
                        <a:cs typeface="Times New Roman"/>
                      </a:endParaRPr>
                    </a:p>
                  </a:txBody>
                  <a:tcPr marL="78247" marR="78247" marT="10311" marB="0" anchor="ctr">
                    <a:solidFill>
                      <a:srgbClr val="CCFFFF"/>
                    </a:solidFill>
                  </a:tcPr>
                </a:tc>
                <a:tc>
                  <a:txBody>
                    <a:bodyPr/>
                    <a:lstStyle/>
                    <a:p>
                      <a:pPr algn="ctr" rtl="0" fontAlgn="ctr"/>
                      <a:r>
                        <a:rPr lang="en-US" sz="1400" b="0" i="0" u="none" strike="noStrike">
                          <a:solidFill>
                            <a:srgbClr val="000000"/>
                          </a:solidFill>
                          <a:effectLst/>
                          <a:latin typeface="Century Gothic" charset="0"/>
                        </a:rPr>
                        <a:t>10</a:t>
                      </a:r>
                    </a:p>
                  </a:txBody>
                  <a:tcPr marL="0" marR="0" marT="0" marB="0" anchor="ctr">
                    <a:solidFill>
                      <a:srgbClr val="CCFFFF"/>
                    </a:solidFill>
                  </a:tcPr>
                </a:tc>
                <a:tc>
                  <a:txBody>
                    <a:bodyPr/>
                    <a:lstStyle/>
                    <a:p>
                      <a:pPr algn="ctr" rtl="0" fontAlgn="ctr"/>
                      <a:r>
                        <a:rPr lang="en-US" sz="1400" b="0" i="0" u="none" strike="noStrike" dirty="0">
                          <a:solidFill>
                            <a:srgbClr val="000000"/>
                          </a:solidFill>
                          <a:effectLst/>
                          <a:latin typeface="Century Gothic" charset="0"/>
                        </a:rPr>
                        <a:t>9</a:t>
                      </a:r>
                    </a:p>
                  </a:txBody>
                  <a:tcPr marL="0" marR="0" marT="0" marB="0" anchor="ctr">
                    <a:solidFill>
                      <a:srgbClr val="CCFFFF"/>
                    </a:solidFill>
                  </a:tcPr>
                </a:tc>
                <a:tc>
                  <a:txBody>
                    <a:bodyPr/>
                    <a:lstStyle/>
                    <a:p>
                      <a:pPr algn="ctr" rtl="0" fontAlgn="ctr"/>
                      <a:r>
                        <a:rPr lang="en-US" sz="1400" b="0" i="0" u="none" strike="noStrike" dirty="0" smtClean="0">
                          <a:solidFill>
                            <a:srgbClr val="000000"/>
                          </a:solidFill>
                          <a:effectLst/>
                          <a:latin typeface="Century Gothic" charset="0"/>
                        </a:rPr>
                        <a:t>5</a:t>
                      </a:r>
                      <a:endParaRPr lang="en-US" sz="1400" b="0" i="0" u="none" strike="noStrike" dirty="0">
                        <a:solidFill>
                          <a:srgbClr val="000000"/>
                        </a:solidFill>
                        <a:effectLst/>
                        <a:latin typeface="Century Gothic" charset="0"/>
                      </a:endParaRPr>
                    </a:p>
                  </a:txBody>
                  <a:tcPr marL="0" marR="0" marT="0" marB="0" anchor="ctr">
                    <a:solidFill>
                      <a:srgbClr val="CCFFFF"/>
                    </a:solidFill>
                  </a:tcPr>
                </a:tc>
                <a:tc>
                  <a:txBody>
                    <a:bodyPr/>
                    <a:lstStyle/>
                    <a:p>
                      <a:pPr algn="ctr" rtl="0" fontAlgn="ctr"/>
                      <a:r>
                        <a:rPr lang="it-IT" sz="1400" b="1" i="0" u="none" strike="noStrike" dirty="0" smtClean="0">
                          <a:solidFill>
                            <a:srgbClr val="000000"/>
                          </a:solidFill>
                          <a:effectLst/>
                          <a:latin typeface="Century Gothic" charset="0"/>
                        </a:rPr>
                        <a:t>56%</a:t>
                      </a:r>
                      <a:endParaRPr lang="it-IT" sz="1400" b="1" i="0" u="none" strike="noStrike" dirty="0">
                        <a:solidFill>
                          <a:srgbClr val="000000"/>
                        </a:solidFill>
                        <a:effectLst/>
                        <a:latin typeface="Century Gothic" charset="0"/>
                      </a:endParaRPr>
                    </a:p>
                  </a:txBody>
                  <a:tcPr marL="0" marR="0" marT="0" marB="0" anchor="ctr">
                    <a:solidFill>
                      <a:srgbClr val="FAD711"/>
                    </a:solidFill>
                  </a:tcPr>
                </a:tc>
                <a:tc>
                  <a:txBody>
                    <a:bodyPr/>
                    <a:lstStyle/>
                    <a:p>
                      <a:pPr algn="ctr" rtl="0" fontAlgn="ctr"/>
                      <a:r>
                        <a:rPr lang="en-US" sz="1400" b="0" i="0" u="none" strike="noStrike" dirty="0">
                          <a:solidFill>
                            <a:srgbClr val="000000"/>
                          </a:solidFill>
                          <a:effectLst/>
                          <a:latin typeface="Century Gothic" charset="0"/>
                        </a:rPr>
                        <a:t>10</a:t>
                      </a:r>
                    </a:p>
                  </a:txBody>
                  <a:tcPr marL="0" marR="0" marT="0" marB="0" anchor="ctr">
                    <a:solidFill>
                      <a:srgbClr val="CCFFFF"/>
                    </a:solidFill>
                  </a:tcPr>
                </a:tc>
                <a:tc>
                  <a:txBody>
                    <a:bodyPr/>
                    <a:lstStyle/>
                    <a:p>
                      <a:pPr algn="ctr" rtl="0" fontAlgn="ctr"/>
                      <a:r>
                        <a:rPr lang="en-US" sz="1400" b="0" i="0" u="none" strike="noStrike" dirty="0">
                          <a:solidFill>
                            <a:srgbClr val="000000"/>
                          </a:solidFill>
                          <a:effectLst/>
                          <a:latin typeface="Century Gothic" charset="0"/>
                        </a:rPr>
                        <a:t>5</a:t>
                      </a:r>
                    </a:p>
                  </a:txBody>
                  <a:tcPr marL="0" marR="0" marT="0" marB="0" anchor="ctr">
                    <a:solidFill>
                      <a:srgbClr val="CCFFFF"/>
                    </a:solidFill>
                  </a:tcPr>
                </a:tc>
                <a:tc>
                  <a:txBody>
                    <a:bodyPr/>
                    <a:lstStyle/>
                    <a:p>
                      <a:pPr algn="ctr" rtl="0" fontAlgn="ctr"/>
                      <a:r>
                        <a:rPr lang="en-US" sz="1400" b="1" i="0" u="none" strike="noStrike" dirty="0">
                          <a:solidFill>
                            <a:srgbClr val="000000"/>
                          </a:solidFill>
                          <a:effectLst/>
                          <a:latin typeface="Century Gothic" charset="0"/>
                        </a:rPr>
                        <a:t>50%</a:t>
                      </a:r>
                    </a:p>
                  </a:txBody>
                  <a:tcPr marL="0" marR="0" marT="0" marB="0" anchor="ctr">
                    <a:solidFill>
                      <a:srgbClr val="FAD711"/>
                    </a:solidFill>
                  </a:tcPr>
                </a:tc>
              </a:tr>
              <a:tr h="531744">
                <a:tc>
                  <a:txBody>
                    <a:bodyPr/>
                    <a:lstStyle/>
                    <a:p>
                      <a:pPr algn="l">
                        <a:lnSpc>
                          <a:spcPct val="100000"/>
                        </a:lnSpc>
                        <a:spcAft>
                          <a:spcPts val="0"/>
                        </a:spcAft>
                      </a:pPr>
                      <a:r>
                        <a:rPr lang="en-US" sz="1500" kern="1200" dirty="0" smtClean="0">
                          <a:solidFill>
                            <a:schemeClr val="tx1"/>
                          </a:solidFill>
                          <a:effectLst/>
                          <a:latin typeface="Century Gothic" panose="020B0502020202020204" pitchFamily="34" charset="0"/>
                        </a:rPr>
                        <a:t>Geospatial</a:t>
                      </a:r>
                      <a:r>
                        <a:rPr lang="en-US" sz="1500" kern="1200" baseline="0" dirty="0" smtClean="0">
                          <a:solidFill>
                            <a:schemeClr val="tx1"/>
                          </a:solidFill>
                          <a:effectLst/>
                          <a:latin typeface="Century Gothic" panose="020B0502020202020204" pitchFamily="34" charset="0"/>
                        </a:rPr>
                        <a:t> and </a:t>
                      </a:r>
                      <a:r>
                        <a:rPr lang="en-US" sz="1500" kern="1200" dirty="0" smtClean="0">
                          <a:solidFill>
                            <a:schemeClr val="tx1"/>
                          </a:solidFill>
                          <a:effectLst/>
                          <a:latin typeface="Century Gothic" panose="020B0502020202020204" pitchFamily="34" charset="0"/>
                        </a:rPr>
                        <a:t>Cadastral Services</a:t>
                      </a:r>
                      <a:endParaRPr lang="en-ZA" sz="1500" dirty="0">
                        <a:solidFill>
                          <a:schemeClr val="tx1"/>
                        </a:solidFill>
                        <a:effectLst/>
                        <a:latin typeface="Century Gothic" pitchFamily="34" charset="0"/>
                        <a:ea typeface="Calibri"/>
                        <a:cs typeface="Times New Roman"/>
                      </a:endParaRPr>
                    </a:p>
                  </a:txBody>
                  <a:tcPr marL="78247" marR="78247" marT="10311" marB="0" anchor="ctr">
                    <a:solidFill>
                      <a:srgbClr val="CCFFFF"/>
                    </a:solidFill>
                  </a:tcPr>
                </a:tc>
                <a:tc>
                  <a:txBody>
                    <a:bodyPr/>
                    <a:lstStyle/>
                    <a:p>
                      <a:pPr algn="ctr" rtl="0" fontAlgn="ctr"/>
                      <a:r>
                        <a:rPr lang="is-IS" sz="1400" b="0" i="0" u="none" strike="noStrike">
                          <a:solidFill>
                            <a:srgbClr val="000000"/>
                          </a:solidFill>
                          <a:effectLst/>
                          <a:latin typeface="Century Gothic" charset="0"/>
                        </a:rPr>
                        <a:t>13</a:t>
                      </a:r>
                    </a:p>
                  </a:txBody>
                  <a:tcPr marL="0" marR="0" marT="0" marB="0" anchor="ctr">
                    <a:solidFill>
                      <a:srgbClr val="CCFFFF"/>
                    </a:solidFill>
                  </a:tcPr>
                </a:tc>
                <a:tc>
                  <a:txBody>
                    <a:bodyPr/>
                    <a:lstStyle/>
                    <a:p>
                      <a:pPr algn="ctr" rtl="0" fontAlgn="ctr"/>
                      <a:r>
                        <a:rPr lang="is-IS" sz="1400" b="0" i="0" u="none" strike="noStrike">
                          <a:solidFill>
                            <a:srgbClr val="000000"/>
                          </a:solidFill>
                          <a:effectLst/>
                          <a:latin typeface="Century Gothic" charset="0"/>
                        </a:rPr>
                        <a:t>13</a:t>
                      </a:r>
                    </a:p>
                  </a:txBody>
                  <a:tcPr marL="0" marR="0" marT="0" marB="0" anchor="ctr">
                    <a:solidFill>
                      <a:srgbClr val="CCFFFF"/>
                    </a:solidFill>
                  </a:tcPr>
                </a:tc>
                <a:tc>
                  <a:txBody>
                    <a:bodyPr/>
                    <a:lstStyle/>
                    <a:p>
                      <a:pPr algn="ctr" rtl="0" fontAlgn="ctr"/>
                      <a:r>
                        <a:rPr lang="en-US" sz="1400" b="0" i="0" u="none" strike="noStrike" dirty="0" smtClean="0">
                          <a:solidFill>
                            <a:srgbClr val="000000"/>
                          </a:solidFill>
                          <a:effectLst/>
                          <a:latin typeface="Century Gothic" charset="0"/>
                        </a:rPr>
                        <a:t>10</a:t>
                      </a:r>
                      <a:endParaRPr lang="en-US" sz="1400" b="0" i="0" u="none" strike="noStrike" dirty="0">
                        <a:solidFill>
                          <a:srgbClr val="000000"/>
                        </a:solidFill>
                        <a:effectLst/>
                        <a:latin typeface="Century Gothic" charset="0"/>
                      </a:endParaRPr>
                    </a:p>
                  </a:txBody>
                  <a:tcPr marL="0" marR="0" marT="0" marB="0" anchor="ctr">
                    <a:solidFill>
                      <a:srgbClr val="CCFFFF"/>
                    </a:solidFill>
                  </a:tcPr>
                </a:tc>
                <a:tc>
                  <a:txBody>
                    <a:bodyPr/>
                    <a:lstStyle/>
                    <a:p>
                      <a:pPr algn="ctr" rtl="0" fontAlgn="ctr"/>
                      <a:r>
                        <a:rPr lang="pt-BR" sz="1400" b="1" i="0" u="none" strike="noStrike" dirty="0" smtClean="0">
                          <a:solidFill>
                            <a:srgbClr val="000000"/>
                          </a:solidFill>
                          <a:effectLst/>
                          <a:latin typeface="Century Gothic" charset="0"/>
                        </a:rPr>
                        <a:t>77%</a:t>
                      </a:r>
                      <a:endParaRPr lang="pt-BR" sz="1400" b="1" i="0" u="none" strike="noStrike" dirty="0">
                        <a:solidFill>
                          <a:srgbClr val="000000"/>
                        </a:solidFill>
                        <a:effectLst/>
                        <a:latin typeface="Century Gothic" charset="0"/>
                      </a:endParaRPr>
                    </a:p>
                  </a:txBody>
                  <a:tcPr marL="0" marR="0" marT="0" marB="0" anchor="ctr">
                    <a:solidFill>
                      <a:srgbClr val="FAD711"/>
                    </a:solidFill>
                  </a:tcPr>
                </a:tc>
                <a:tc>
                  <a:txBody>
                    <a:bodyPr/>
                    <a:lstStyle/>
                    <a:p>
                      <a:pPr algn="ctr" rtl="0" fontAlgn="ctr"/>
                      <a:r>
                        <a:rPr lang="is-IS" sz="1400" b="0" i="0" u="none" strike="noStrike" dirty="0">
                          <a:solidFill>
                            <a:srgbClr val="000000"/>
                          </a:solidFill>
                          <a:effectLst/>
                          <a:latin typeface="Century Gothic" charset="0"/>
                        </a:rPr>
                        <a:t>13</a:t>
                      </a:r>
                    </a:p>
                  </a:txBody>
                  <a:tcPr marL="0" marR="0" marT="0" marB="0" anchor="ctr">
                    <a:solidFill>
                      <a:srgbClr val="CCFFFF"/>
                    </a:solidFill>
                  </a:tcPr>
                </a:tc>
                <a:tc>
                  <a:txBody>
                    <a:bodyPr/>
                    <a:lstStyle/>
                    <a:p>
                      <a:pPr algn="ctr" rtl="0" fontAlgn="ctr"/>
                      <a:r>
                        <a:rPr lang="en-US" sz="1400" b="0" i="0" u="none" strike="noStrike" dirty="0">
                          <a:solidFill>
                            <a:srgbClr val="000000"/>
                          </a:solidFill>
                          <a:effectLst/>
                          <a:latin typeface="Century Gothic" charset="0"/>
                        </a:rPr>
                        <a:t>9</a:t>
                      </a:r>
                    </a:p>
                  </a:txBody>
                  <a:tcPr marL="0" marR="0" marT="0" marB="0" anchor="ctr">
                    <a:solidFill>
                      <a:srgbClr val="CCFFFF"/>
                    </a:solidFill>
                  </a:tcPr>
                </a:tc>
                <a:tc>
                  <a:txBody>
                    <a:bodyPr/>
                    <a:lstStyle/>
                    <a:p>
                      <a:pPr algn="ctr" rtl="0" fontAlgn="ctr"/>
                      <a:r>
                        <a:rPr lang="pt-BR" sz="1400" b="1" i="0" u="none" strike="noStrike">
                          <a:solidFill>
                            <a:srgbClr val="000000"/>
                          </a:solidFill>
                          <a:effectLst/>
                          <a:latin typeface="Century Gothic" charset="0"/>
                        </a:rPr>
                        <a:t>69%</a:t>
                      </a:r>
                    </a:p>
                  </a:txBody>
                  <a:tcPr marL="0" marR="0" marT="0" marB="0" anchor="ctr">
                    <a:solidFill>
                      <a:srgbClr val="FAD711"/>
                    </a:solidFill>
                  </a:tcPr>
                </a:tc>
              </a:tr>
              <a:tr h="472591">
                <a:tc>
                  <a:txBody>
                    <a:bodyPr/>
                    <a:lstStyle/>
                    <a:p>
                      <a:pPr algn="l">
                        <a:lnSpc>
                          <a:spcPct val="100000"/>
                        </a:lnSpc>
                        <a:spcAft>
                          <a:spcPts val="0"/>
                        </a:spcAft>
                      </a:pPr>
                      <a:r>
                        <a:rPr lang="en-US" sz="1500" kern="1200" dirty="0" smtClean="0">
                          <a:solidFill>
                            <a:schemeClr val="tx1"/>
                          </a:solidFill>
                          <a:effectLst/>
                          <a:latin typeface="Century Gothic" panose="020B0502020202020204" pitchFamily="34" charset="0"/>
                        </a:rPr>
                        <a:t>Rural Development </a:t>
                      </a:r>
                      <a:endParaRPr lang="en-ZA" sz="1500" dirty="0">
                        <a:solidFill>
                          <a:schemeClr val="tx1"/>
                        </a:solidFill>
                        <a:effectLst/>
                        <a:latin typeface="Century Gothic" pitchFamily="34" charset="0"/>
                        <a:ea typeface="Calibri"/>
                        <a:cs typeface="Times New Roman"/>
                      </a:endParaRPr>
                    </a:p>
                  </a:txBody>
                  <a:tcPr marL="78247" marR="78247" marT="10311" marB="0" anchor="ctr">
                    <a:solidFill>
                      <a:srgbClr val="CCFFFF"/>
                    </a:solidFill>
                  </a:tcPr>
                </a:tc>
                <a:tc>
                  <a:txBody>
                    <a:bodyPr/>
                    <a:lstStyle/>
                    <a:p>
                      <a:pPr algn="ctr" rtl="0" fontAlgn="ctr"/>
                      <a:r>
                        <a:rPr lang="en-US" sz="1400" b="0" i="0" u="none" strike="noStrike">
                          <a:solidFill>
                            <a:srgbClr val="000000"/>
                          </a:solidFill>
                          <a:effectLst/>
                          <a:latin typeface="Century Gothic" charset="0"/>
                        </a:rPr>
                        <a:t>14</a:t>
                      </a:r>
                    </a:p>
                  </a:txBody>
                  <a:tcPr marL="0" marR="0" marT="0" marB="0" anchor="ctr">
                    <a:solidFill>
                      <a:srgbClr val="CCFFFF"/>
                    </a:solidFill>
                  </a:tcPr>
                </a:tc>
                <a:tc>
                  <a:txBody>
                    <a:bodyPr/>
                    <a:lstStyle/>
                    <a:p>
                      <a:pPr algn="ctr" rtl="0" fontAlgn="ctr"/>
                      <a:r>
                        <a:rPr lang="en-US" sz="1400" b="0" i="0" u="none" strike="noStrike" dirty="0">
                          <a:solidFill>
                            <a:srgbClr val="000000"/>
                          </a:solidFill>
                          <a:effectLst/>
                          <a:latin typeface="Century Gothic" charset="0"/>
                        </a:rPr>
                        <a:t>14</a:t>
                      </a:r>
                    </a:p>
                  </a:txBody>
                  <a:tcPr marL="0" marR="0" marT="0" marB="0" anchor="ctr">
                    <a:solidFill>
                      <a:srgbClr val="CCFFFF"/>
                    </a:solidFill>
                  </a:tcPr>
                </a:tc>
                <a:tc>
                  <a:txBody>
                    <a:bodyPr/>
                    <a:lstStyle/>
                    <a:p>
                      <a:pPr algn="ctr" rtl="0" fontAlgn="ctr"/>
                      <a:r>
                        <a:rPr lang="en-US" sz="1400" b="0" i="0" u="none" strike="noStrike" dirty="0" smtClean="0">
                          <a:solidFill>
                            <a:srgbClr val="000000"/>
                          </a:solidFill>
                          <a:effectLst/>
                          <a:latin typeface="Century Gothic" charset="0"/>
                        </a:rPr>
                        <a:t>10</a:t>
                      </a:r>
                      <a:endParaRPr lang="en-US" sz="1400" b="0" i="0" u="none" strike="noStrike" dirty="0">
                        <a:solidFill>
                          <a:srgbClr val="000000"/>
                        </a:solidFill>
                        <a:effectLst/>
                        <a:latin typeface="Century Gothic" charset="0"/>
                      </a:endParaRPr>
                    </a:p>
                  </a:txBody>
                  <a:tcPr marL="0" marR="0" marT="0" marB="0" anchor="ctr">
                    <a:solidFill>
                      <a:srgbClr val="CCFFFF"/>
                    </a:solidFill>
                  </a:tcPr>
                </a:tc>
                <a:tc>
                  <a:txBody>
                    <a:bodyPr/>
                    <a:lstStyle/>
                    <a:p>
                      <a:pPr algn="ctr" rtl="0" fontAlgn="ctr"/>
                      <a:r>
                        <a:rPr lang="en-US" sz="1400" b="1" i="0" u="none" strike="noStrike" dirty="0" smtClean="0">
                          <a:solidFill>
                            <a:srgbClr val="000000"/>
                          </a:solidFill>
                          <a:effectLst/>
                          <a:latin typeface="Century Gothic" charset="0"/>
                        </a:rPr>
                        <a:t>71%</a:t>
                      </a:r>
                      <a:endParaRPr lang="en-US" sz="1400" b="1" i="0" u="none" strike="noStrike" dirty="0">
                        <a:solidFill>
                          <a:srgbClr val="000000"/>
                        </a:solidFill>
                        <a:effectLst/>
                        <a:latin typeface="Century Gothic" charset="0"/>
                      </a:endParaRPr>
                    </a:p>
                  </a:txBody>
                  <a:tcPr marL="0" marR="0" marT="0" marB="0" anchor="ctr">
                    <a:solidFill>
                      <a:srgbClr val="FAD711"/>
                    </a:solidFill>
                  </a:tcPr>
                </a:tc>
                <a:tc>
                  <a:txBody>
                    <a:bodyPr/>
                    <a:lstStyle/>
                    <a:p>
                      <a:pPr algn="ctr" rtl="0" fontAlgn="ctr"/>
                      <a:r>
                        <a:rPr lang="en-US" sz="1400" b="0" i="0" u="none" strike="noStrike" dirty="0">
                          <a:solidFill>
                            <a:srgbClr val="000000"/>
                          </a:solidFill>
                          <a:effectLst/>
                          <a:latin typeface="Century Gothic" charset="0"/>
                        </a:rPr>
                        <a:t>14</a:t>
                      </a:r>
                    </a:p>
                  </a:txBody>
                  <a:tcPr marL="0" marR="0" marT="0" marB="0" anchor="ctr">
                    <a:solidFill>
                      <a:srgbClr val="CCFFFF"/>
                    </a:solidFill>
                  </a:tcPr>
                </a:tc>
                <a:tc>
                  <a:txBody>
                    <a:bodyPr/>
                    <a:lstStyle/>
                    <a:p>
                      <a:pPr algn="ctr" rtl="0" fontAlgn="ctr"/>
                      <a:r>
                        <a:rPr lang="en-US" sz="1400" b="0" i="0" u="none" strike="noStrike" dirty="0" smtClean="0">
                          <a:solidFill>
                            <a:srgbClr val="000000"/>
                          </a:solidFill>
                          <a:effectLst/>
                          <a:latin typeface="Century Gothic" charset="0"/>
                        </a:rPr>
                        <a:t>12</a:t>
                      </a:r>
                      <a:endParaRPr lang="en-US" sz="1400" b="0" i="0" u="none" strike="noStrike" dirty="0">
                        <a:solidFill>
                          <a:srgbClr val="000000"/>
                        </a:solidFill>
                        <a:effectLst/>
                        <a:latin typeface="Century Gothic" charset="0"/>
                      </a:endParaRPr>
                    </a:p>
                  </a:txBody>
                  <a:tcPr marL="0" marR="0" marT="0" marB="0" anchor="ctr">
                    <a:solidFill>
                      <a:srgbClr val="CCFFFF"/>
                    </a:solidFill>
                  </a:tcPr>
                </a:tc>
                <a:tc>
                  <a:txBody>
                    <a:bodyPr/>
                    <a:lstStyle/>
                    <a:p>
                      <a:pPr algn="ctr" rtl="0" fontAlgn="ctr"/>
                      <a:r>
                        <a:rPr lang="pt-BR" sz="1400" b="1" i="0" u="none" strike="noStrike" dirty="0" smtClean="0">
                          <a:solidFill>
                            <a:srgbClr val="000000"/>
                          </a:solidFill>
                          <a:effectLst/>
                          <a:latin typeface="Century Gothic" charset="0"/>
                        </a:rPr>
                        <a:t>86%</a:t>
                      </a:r>
                      <a:endParaRPr lang="pt-BR" sz="1400" b="1" i="0" u="none" strike="noStrike" dirty="0">
                        <a:solidFill>
                          <a:srgbClr val="000000"/>
                        </a:solidFill>
                        <a:effectLst/>
                        <a:latin typeface="Century Gothic" charset="0"/>
                      </a:endParaRPr>
                    </a:p>
                  </a:txBody>
                  <a:tcPr marL="0" marR="0" marT="0" marB="0" anchor="ctr">
                    <a:solidFill>
                      <a:srgbClr val="FAD711"/>
                    </a:solidFill>
                  </a:tcPr>
                </a:tc>
              </a:tr>
              <a:tr h="241451">
                <a:tc>
                  <a:txBody>
                    <a:bodyPr/>
                    <a:lstStyle/>
                    <a:p>
                      <a:pPr algn="l">
                        <a:lnSpc>
                          <a:spcPct val="100000"/>
                        </a:lnSpc>
                        <a:spcAft>
                          <a:spcPts val="0"/>
                        </a:spcAft>
                      </a:pPr>
                      <a:r>
                        <a:rPr lang="en-US" sz="1500" kern="1200" dirty="0" smtClean="0">
                          <a:solidFill>
                            <a:schemeClr val="tx1"/>
                          </a:solidFill>
                          <a:effectLst/>
                          <a:latin typeface="Century Gothic" panose="020B0502020202020204" pitchFamily="34" charset="0"/>
                        </a:rPr>
                        <a:t>Restitution </a:t>
                      </a:r>
                      <a:endParaRPr lang="en-ZA" sz="1500" dirty="0">
                        <a:solidFill>
                          <a:schemeClr val="tx1"/>
                        </a:solidFill>
                        <a:effectLst/>
                        <a:latin typeface="Century Gothic" pitchFamily="34" charset="0"/>
                        <a:ea typeface="Calibri"/>
                        <a:cs typeface="Times New Roman"/>
                      </a:endParaRPr>
                    </a:p>
                  </a:txBody>
                  <a:tcPr marL="78247" marR="78247" marT="10311" marB="0" anchor="ctr">
                    <a:solidFill>
                      <a:srgbClr val="CCFFFF"/>
                    </a:solidFill>
                  </a:tcPr>
                </a:tc>
                <a:tc>
                  <a:txBody>
                    <a:bodyPr/>
                    <a:lstStyle/>
                    <a:p>
                      <a:pPr algn="ctr" rtl="0" fontAlgn="ctr"/>
                      <a:r>
                        <a:rPr lang="en-US" sz="1400" b="0" i="0" u="none" strike="noStrike">
                          <a:solidFill>
                            <a:srgbClr val="000000"/>
                          </a:solidFill>
                          <a:effectLst/>
                          <a:latin typeface="Century Gothic" charset="0"/>
                        </a:rPr>
                        <a:t>5</a:t>
                      </a:r>
                    </a:p>
                  </a:txBody>
                  <a:tcPr marL="0" marR="0" marT="0" marB="0" anchor="ctr">
                    <a:solidFill>
                      <a:srgbClr val="CCFFFF"/>
                    </a:solidFill>
                  </a:tcPr>
                </a:tc>
                <a:tc>
                  <a:txBody>
                    <a:bodyPr/>
                    <a:lstStyle/>
                    <a:p>
                      <a:pPr algn="ctr" rtl="0" fontAlgn="ctr"/>
                      <a:r>
                        <a:rPr lang="en-US" sz="1400" b="0" i="0" u="none" strike="noStrike" dirty="0">
                          <a:solidFill>
                            <a:srgbClr val="000000"/>
                          </a:solidFill>
                          <a:effectLst/>
                          <a:latin typeface="Century Gothic" charset="0"/>
                        </a:rPr>
                        <a:t>4</a:t>
                      </a:r>
                    </a:p>
                  </a:txBody>
                  <a:tcPr marL="0" marR="0" marT="0" marB="0" anchor="ctr">
                    <a:solidFill>
                      <a:srgbClr val="CCFFFF"/>
                    </a:solidFill>
                  </a:tcPr>
                </a:tc>
                <a:tc>
                  <a:txBody>
                    <a:bodyPr/>
                    <a:lstStyle/>
                    <a:p>
                      <a:pPr algn="ctr" rtl="0" fontAlgn="ctr"/>
                      <a:r>
                        <a:rPr lang="en-US" sz="1400" b="0" i="0" u="none" strike="noStrike" dirty="0">
                          <a:solidFill>
                            <a:srgbClr val="000000"/>
                          </a:solidFill>
                          <a:effectLst/>
                          <a:latin typeface="Century Gothic" charset="0"/>
                        </a:rPr>
                        <a:t>4</a:t>
                      </a:r>
                    </a:p>
                  </a:txBody>
                  <a:tcPr marL="0" marR="0" marT="0" marB="0" anchor="ctr">
                    <a:solidFill>
                      <a:srgbClr val="CCFFFF"/>
                    </a:solidFill>
                  </a:tcPr>
                </a:tc>
                <a:tc>
                  <a:txBody>
                    <a:bodyPr/>
                    <a:lstStyle/>
                    <a:p>
                      <a:pPr algn="ctr" rtl="0" fontAlgn="ctr"/>
                      <a:r>
                        <a:rPr lang="en-US" sz="1400" b="1" i="0" u="none" strike="noStrike" dirty="0">
                          <a:solidFill>
                            <a:srgbClr val="000000"/>
                          </a:solidFill>
                          <a:effectLst/>
                          <a:latin typeface="Century Gothic" charset="0"/>
                        </a:rPr>
                        <a:t>100%</a:t>
                      </a:r>
                    </a:p>
                  </a:txBody>
                  <a:tcPr marL="0" marR="0" marT="0" marB="0" anchor="ctr">
                    <a:solidFill>
                      <a:srgbClr val="00C45A"/>
                    </a:solidFill>
                  </a:tcPr>
                </a:tc>
                <a:tc>
                  <a:txBody>
                    <a:bodyPr/>
                    <a:lstStyle/>
                    <a:p>
                      <a:pPr algn="ctr" rtl="0" fontAlgn="ctr"/>
                      <a:r>
                        <a:rPr lang="en-US" sz="1400" b="0" i="0" u="none" strike="noStrike" dirty="0">
                          <a:solidFill>
                            <a:srgbClr val="000000"/>
                          </a:solidFill>
                          <a:effectLst/>
                          <a:latin typeface="Century Gothic" charset="0"/>
                        </a:rPr>
                        <a:t>5</a:t>
                      </a:r>
                    </a:p>
                  </a:txBody>
                  <a:tcPr marL="0" marR="0" marT="0" marB="0" anchor="ctr">
                    <a:solidFill>
                      <a:srgbClr val="CCFFFF"/>
                    </a:solidFill>
                  </a:tcPr>
                </a:tc>
                <a:tc>
                  <a:txBody>
                    <a:bodyPr/>
                    <a:lstStyle/>
                    <a:p>
                      <a:pPr algn="ctr" rtl="0" fontAlgn="ctr"/>
                      <a:r>
                        <a:rPr lang="en-US" sz="1400" b="0" i="0" u="none" strike="noStrike" dirty="0">
                          <a:solidFill>
                            <a:srgbClr val="000000"/>
                          </a:solidFill>
                          <a:effectLst/>
                          <a:latin typeface="Century Gothic" charset="0"/>
                        </a:rPr>
                        <a:t>5</a:t>
                      </a:r>
                    </a:p>
                  </a:txBody>
                  <a:tcPr marL="0" marR="0" marT="0" marB="0" anchor="ctr">
                    <a:solidFill>
                      <a:srgbClr val="CCFFFF"/>
                    </a:solidFill>
                  </a:tcPr>
                </a:tc>
                <a:tc>
                  <a:txBody>
                    <a:bodyPr/>
                    <a:lstStyle/>
                    <a:p>
                      <a:pPr algn="ctr" rtl="0" fontAlgn="ctr"/>
                      <a:r>
                        <a:rPr lang="en-US" sz="1400" b="1" i="0" u="none" strike="noStrike" dirty="0">
                          <a:solidFill>
                            <a:srgbClr val="000000"/>
                          </a:solidFill>
                          <a:effectLst/>
                          <a:latin typeface="Century Gothic" charset="0"/>
                        </a:rPr>
                        <a:t>100%</a:t>
                      </a:r>
                    </a:p>
                  </a:txBody>
                  <a:tcPr marL="0" marR="0" marT="0" marB="0" anchor="ctr">
                    <a:solidFill>
                      <a:srgbClr val="00C45A"/>
                    </a:solidFill>
                  </a:tcPr>
                </a:tc>
              </a:tr>
              <a:tr h="703731">
                <a:tc>
                  <a:txBody>
                    <a:bodyPr/>
                    <a:lstStyle/>
                    <a:p>
                      <a:pPr algn="l">
                        <a:lnSpc>
                          <a:spcPct val="100000"/>
                        </a:lnSpc>
                        <a:spcAft>
                          <a:spcPts val="0"/>
                        </a:spcAft>
                      </a:pPr>
                      <a:r>
                        <a:rPr lang="en-US" sz="1500" dirty="0" smtClean="0">
                          <a:solidFill>
                            <a:schemeClr val="tx1"/>
                          </a:solidFill>
                          <a:effectLst/>
                          <a:latin typeface="Century Gothic" panose="020B0502020202020204" pitchFamily="34" charset="0"/>
                        </a:rPr>
                        <a:t>Land Redistribution and Development </a:t>
                      </a:r>
                      <a:endParaRPr lang="en-ZA" sz="1500" dirty="0">
                        <a:solidFill>
                          <a:schemeClr val="tx1"/>
                        </a:solidFill>
                        <a:effectLst/>
                        <a:latin typeface="Century Gothic" pitchFamily="34" charset="0"/>
                        <a:ea typeface="Calibri"/>
                        <a:cs typeface="Times New Roman"/>
                      </a:endParaRPr>
                    </a:p>
                  </a:txBody>
                  <a:tcPr marL="78247" marR="78247" marT="10311" marB="0" anchor="ctr">
                    <a:solidFill>
                      <a:srgbClr val="CCFFFF"/>
                    </a:solidFill>
                  </a:tcPr>
                </a:tc>
                <a:tc>
                  <a:txBody>
                    <a:bodyPr/>
                    <a:lstStyle/>
                    <a:p>
                      <a:pPr algn="ctr" rtl="0" fontAlgn="ctr"/>
                      <a:r>
                        <a:rPr lang="cs-CZ" sz="1400" b="0" i="0" u="none" strike="noStrike" dirty="0">
                          <a:solidFill>
                            <a:srgbClr val="000000"/>
                          </a:solidFill>
                          <a:effectLst/>
                          <a:latin typeface="Century Gothic" charset="0"/>
                        </a:rPr>
                        <a:t>11</a:t>
                      </a:r>
                    </a:p>
                  </a:txBody>
                  <a:tcPr marL="0" marR="0" marT="0" marB="0" anchor="ctr">
                    <a:solidFill>
                      <a:srgbClr val="CCFFFF"/>
                    </a:solidFill>
                  </a:tcPr>
                </a:tc>
                <a:tc>
                  <a:txBody>
                    <a:bodyPr/>
                    <a:lstStyle/>
                    <a:p>
                      <a:pPr algn="ctr" rtl="0" fontAlgn="ctr"/>
                      <a:r>
                        <a:rPr lang="cs-CZ" sz="1400" b="0" i="0" u="none" strike="noStrike" dirty="0">
                          <a:solidFill>
                            <a:srgbClr val="000000"/>
                          </a:solidFill>
                          <a:effectLst/>
                          <a:latin typeface="Century Gothic" charset="0"/>
                        </a:rPr>
                        <a:t>11</a:t>
                      </a:r>
                    </a:p>
                  </a:txBody>
                  <a:tcPr marL="0" marR="0" marT="0" marB="0" anchor="ctr">
                    <a:solidFill>
                      <a:srgbClr val="CCFFFF"/>
                    </a:solidFill>
                  </a:tcPr>
                </a:tc>
                <a:tc>
                  <a:txBody>
                    <a:bodyPr/>
                    <a:lstStyle/>
                    <a:p>
                      <a:pPr algn="ctr" rtl="0" fontAlgn="ctr"/>
                      <a:r>
                        <a:rPr lang="is-IS" sz="1400" b="0" i="0" u="none" strike="noStrike" dirty="0" smtClean="0">
                          <a:solidFill>
                            <a:srgbClr val="000000"/>
                          </a:solidFill>
                          <a:effectLst/>
                          <a:latin typeface="Century Gothic" charset="0"/>
                        </a:rPr>
                        <a:t>6</a:t>
                      </a:r>
                      <a:endParaRPr lang="is-IS" sz="1400" b="0" i="0" u="none" strike="noStrike" dirty="0">
                        <a:solidFill>
                          <a:srgbClr val="000000"/>
                        </a:solidFill>
                        <a:effectLst/>
                        <a:latin typeface="Century Gothic" charset="0"/>
                      </a:endParaRPr>
                    </a:p>
                  </a:txBody>
                  <a:tcPr marL="0" marR="0" marT="0" marB="0" anchor="ctr">
                    <a:solidFill>
                      <a:srgbClr val="CCFFFF"/>
                    </a:solidFill>
                  </a:tcPr>
                </a:tc>
                <a:tc>
                  <a:txBody>
                    <a:bodyPr/>
                    <a:lstStyle/>
                    <a:p>
                      <a:pPr algn="ctr" rtl="0" fontAlgn="ctr"/>
                      <a:r>
                        <a:rPr lang="pt-BR" sz="1400" b="1" i="0" u="none" strike="noStrike" dirty="0" smtClean="0">
                          <a:solidFill>
                            <a:srgbClr val="000000"/>
                          </a:solidFill>
                          <a:effectLst/>
                          <a:latin typeface="Century Gothic" charset="0"/>
                        </a:rPr>
                        <a:t>55%</a:t>
                      </a:r>
                      <a:endParaRPr lang="pt-BR" sz="1400" b="1" i="0" u="none" strike="noStrike" dirty="0">
                        <a:solidFill>
                          <a:srgbClr val="000000"/>
                        </a:solidFill>
                        <a:effectLst/>
                        <a:latin typeface="Century Gothic" charset="0"/>
                      </a:endParaRPr>
                    </a:p>
                  </a:txBody>
                  <a:tcPr marL="0" marR="0" marT="0" marB="0" anchor="ctr">
                    <a:solidFill>
                      <a:srgbClr val="FAD711"/>
                    </a:solidFill>
                  </a:tcPr>
                </a:tc>
                <a:tc>
                  <a:txBody>
                    <a:bodyPr/>
                    <a:lstStyle/>
                    <a:p>
                      <a:pPr algn="ctr" rtl="0" fontAlgn="ctr"/>
                      <a:r>
                        <a:rPr lang="cs-CZ" sz="1400" b="0" i="0" u="none" strike="noStrike" dirty="0">
                          <a:solidFill>
                            <a:srgbClr val="000000"/>
                          </a:solidFill>
                          <a:effectLst/>
                          <a:latin typeface="Century Gothic" charset="0"/>
                        </a:rPr>
                        <a:t>11</a:t>
                      </a:r>
                    </a:p>
                  </a:txBody>
                  <a:tcPr marL="0" marR="0" marT="0" marB="0" anchor="ctr">
                    <a:solidFill>
                      <a:srgbClr val="CCFFFF"/>
                    </a:solidFill>
                  </a:tcPr>
                </a:tc>
                <a:tc>
                  <a:txBody>
                    <a:bodyPr/>
                    <a:lstStyle/>
                    <a:p>
                      <a:pPr algn="ctr" rtl="0" fontAlgn="ctr"/>
                      <a:r>
                        <a:rPr lang="en-US" sz="1400" b="0" i="0" u="none" strike="noStrike" dirty="0" smtClean="0">
                          <a:solidFill>
                            <a:srgbClr val="000000"/>
                          </a:solidFill>
                          <a:effectLst/>
                          <a:latin typeface="Century Gothic" charset="0"/>
                        </a:rPr>
                        <a:t>7</a:t>
                      </a:r>
                      <a:endParaRPr lang="en-US" sz="1400" b="0" i="0" u="none" strike="noStrike" dirty="0">
                        <a:solidFill>
                          <a:srgbClr val="000000"/>
                        </a:solidFill>
                        <a:effectLst/>
                        <a:latin typeface="Century Gothic" charset="0"/>
                      </a:endParaRPr>
                    </a:p>
                  </a:txBody>
                  <a:tcPr marL="0" marR="0" marT="0" marB="0" anchor="ctr">
                    <a:solidFill>
                      <a:srgbClr val="CCFFFF"/>
                    </a:solidFill>
                  </a:tcPr>
                </a:tc>
                <a:tc>
                  <a:txBody>
                    <a:bodyPr/>
                    <a:lstStyle/>
                    <a:p>
                      <a:pPr algn="ctr" rtl="0" fontAlgn="ctr"/>
                      <a:r>
                        <a:rPr lang="it-IT" sz="1400" b="1" i="0" u="none" strike="noStrike" dirty="0" smtClean="0">
                          <a:solidFill>
                            <a:srgbClr val="000000"/>
                          </a:solidFill>
                          <a:effectLst/>
                          <a:latin typeface="Century Gothic" charset="0"/>
                        </a:rPr>
                        <a:t>64%</a:t>
                      </a:r>
                      <a:endParaRPr lang="it-IT" sz="1400" b="1" i="0" u="none" strike="noStrike" dirty="0">
                        <a:solidFill>
                          <a:srgbClr val="000000"/>
                        </a:solidFill>
                        <a:effectLst/>
                        <a:latin typeface="Century Gothic" charset="0"/>
                      </a:endParaRPr>
                    </a:p>
                  </a:txBody>
                  <a:tcPr marL="0" marR="0" marT="0" marB="0" anchor="ctr">
                    <a:solidFill>
                      <a:srgbClr val="FAD711"/>
                    </a:solidFill>
                  </a:tcPr>
                </a:tc>
              </a:tr>
              <a:tr h="531744">
                <a:tc>
                  <a:txBody>
                    <a:bodyPr/>
                    <a:lstStyle/>
                    <a:p>
                      <a:pPr algn="l">
                        <a:lnSpc>
                          <a:spcPct val="100000"/>
                        </a:lnSpc>
                        <a:spcAft>
                          <a:spcPts val="0"/>
                        </a:spcAft>
                      </a:pPr>
                      <a:r>
                        <a:rPr lang="en-US" sz="1500" kern="1200" dirty="0" smtClean="0">
                          <a:solidFill>
                            <a:schemeClr val="tx1"/>
                          </a:solidFill>
                          <a:effectLst/>
                          <a:latin typeface="Century Gothic" panose="020B0502020202020204" pitchFamily="34" charset="0"/>
                        </a:rPr>
                        <a:t>Land Tenure and Administration</a:t>
                      </a:r>
                      <a:endParaRPr lang="en-ZA" sz="1500" dirty="0">
                        <a:solidFill>
                          <a:schemeClr val="tx1"/>
                        </a:solidFill>
                        <a:effectLst/>
                        <a:latin typeface="Century Gothic" pitchFamily="34" charset="0"/>
                        <a:ea typeface="Calibri"/>
                        <a:cs typeface="Times New Roman"/>
                      </a:endParaRPr>
                    </a:p>
                  </a:txBody>
                  <a:tcPr marL="78247" marR="78247" marT="10311" marB="0" anchor="ctr">
                    <a:lnB w="3810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1400" b="0" i="0" u="none" strike="noStrike">
                          <a:solidFill>
                            <a:srgbClr val="000000"/>
                          </a:solidFill>
                          <a:effectLst/>
                          <a:latin typeface="Century Gothic" charset="0"/>
                        </a:rPr>
                        <a:t>5</a:t>
                      </a:r>
                    </a:p>
                  </a:txBody>
                  <a:tcPr marL="0" marR="0" marT="0" marB="0" anchor="ctr">
                    <a:lnB w="3810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1400" b="0" i="0" u="none" strike="noStrike">
                          <a:solidFill>
                            <a:srgbClr val="000000"/>
                          </a:solidFill>
                          <a:effectLst/>
                          <a:latin typeface="Century Gothic" charset="0"/>
                        </a:rPr>
                        <a:t>5</a:t>
                      </a:r>
                    </a:p>
                  </a:txBody>
                  <a:tcPr marL="0" marR="0" marT="0" marB="0" anchor="ctr">
                    <a:lnB w="3810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1400" b="0" i="0" u="none" strike="noStrike" dirty="0">
                          <a:solidFill>
                            <a:srgbClr val="000000"/>
                          </a:solidFill>
                          <a:effectLst/>
                          <a:latin typeface="Century Gothic" charset="0"/>
                        </a:rPr>
                        <a:t>3</a:t>
                      </a:r>
                    </a:p>
                  </a:txBody>
                  <a:tcPr marL="0" marR="0" marT="0" marB="0" anchor="ctr">
                    <a:lnB w="3810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1400" b="1" i="0" u="none" strike="noStrike">
                          <a:solidFill>
                            <a:srgbClr val="000000"/>
                          </a:solidFill>
                          <a:effectLst/>
                          <a:latin typeface="Century Gothic" charset="0"/>
                        </a:rPr>
                        <a:t>60%</a:t>
                      </a:r>
                    </a:p>
                  </a:txBody>
                  <a:tcPr marL="0" marR="0" marT="0" marB="0" anchor="ctr">
                    <a:lnB w="38100" cap="flat" cmpd="sng" algn="ctr">
                      <a:solidFill>
                        <a:schemeClr val="tx1"/>
                      </a:solidFill>
                      <a:prstDash val="solid"/>
                      <a:round/>
                      <a:headEnd type="none" w="med" len="med"/>
                      <a:tailEnd type="none" w="med" len="med"/>
                    </a:lnB>
                    <a:solidFill>
                      <a:srgbClr val="FAD711"/>
                    </a:solidFill>
                  </a:tcPr>
                </a:tc>
                <a:tc>
                  <a:txBody>
                    <a:bodyPr/>
                    <a:lstStyle/>
                    <a:p>
                      <a:pPr algn="ctr" rtl="0" fontAlgn="ctr"/>
                      <a:r>
                        <a:rPr lang="en-US" sz="1400" b="0" i="0" u="none" strike="noStrike">
                          <a:solidFill>
                            <a:srgbClr val="000000"/>
                          </a:solidFill>
                          <a:effectLst/>
                          <a:latin typeface="Century Gothic" charset="0"/>
                        </a:rPr>
                        <a:t>5</a:t>
                      </a:r>
                    </a:p>
                  </a:txBody>
                  <a:tcPr marL="0" marR="0" marT="0" marB="0" anchor="ctr">
                    <a:lnB w="3810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1400" b="0" i="0" u="none" strike="noStrike" dirty="0">
                          <a:solidFill>
                            <a:srgbClr val="000000"/>
                          </a:solidFill>
                          <a:effectLst/>
                          <a:latin typeface="Century Gothic" charset="0"/>
                        </a:rPr>
                        <a:t>3</a:t>
                      </a:r>
                    </a:p>
                  </a:txBody>
                  <a:tcPr marL="0" marR="0" marT="0" marB="0" anchor="ctr">
                    <a:lnB w="3810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1400" b="1" i="0" u="none" strike="noStrike">
                          <a:solidFill>
                            <a:srgbClr val="000000"/>
                          </a:solidFill>
                          <a:effectLst/>
                          <a:latin typeface="Century Gothic" charset="0"/>
                        </a:rPr>
                        <a:t>60%</a:t>
                      </a:r>
                    </a:p>
                  </a:txBody>
                  <a:tcPr marL="0" marR="0" marT="0" marB="0" anchor="ctr">
                    <a:lnB w="38100" cap="flat" cmpd="sng" algn="ctr">
                      <a:solidFill>
                        <a:schemeClr val="tx1"/>
                      </a:solidFill>
                      <a:prstDash val="solid"/>
                      <a:round/>
                      <a:headEnd type="none" w="med" len="med"/>
                      <a:tailEnd type="none" w="med" len="med"/>
                    </a:lnB>
                    <a:solidFill>
                      <a:srgbClr val="FAD711"/>
                    </a:solidFill>
                  </a:tcPr>
                </a:tc>
              </a:tr>
              <a:tr h="307491">
                <a:tc>
                  <a:txBody>
                    <a:bodyPr/>
                    <a:lstStyle/>
                    <a:p>
                      <a:pPr algn="l">
                        <a:lnSpc>
                          <a:spcPct val="100000"/>
                        </a:lnSpc>
                        <a:spcAft>
                          <a:spcPts val="0"/>
                        </a:spcAft>
                      </a:pPr>
                      <a:r>
                        <a:rPr lang="en-US" sz="2000" b="1" kern="1200" dirty="0" smtClean="0">
                          <a:solidFill>
                            <a:schemeClr val="tx1"/>
                          </a:solidFill>
                          <a:effectLst/>
                          <a:latin typeface="Century Gothic" panose="020B0502020202020204" pitchFamily="34" charset="0"/>
                        </a:rPr>
                        <a:t>Overall Total </a:t>
                      </a:r>
                    </a:p>
                  </a:txBody>
                  <a:tcPr marL="78247" marR="78247" marT="10311" marB="0" anchor="ctr">
                    <a:lnT w="38100" cap="flat" cmpd="sng" algn="ctr">
                      <a:solidFill>
                        <a:schemeClr val="tx1"/>
                      </a:solidFill>
                      <a:prstDash val="solid"/>
                      <a:round/>
                      <a:headEnd type="none" w="med" len="med"/>
                      <a:tailEnd type="none" w="med" len="med"/>
                    </a:lnT>
                    <a:solidFill>
                      <a:srgbClr val="CCFFFF"/>
                    </a:solidFill>
                  </a:tcPr>
                </a:tc>
                <a:tc>
                  <a:txBody>
                    <a:bodyPr/>
                    <a:lstStyle/>
                    <a:p>
                      <a:pPr algn="ctr" rtl="0" fontAlgn="ctr"/>
                      <a:r>
                        <a:rPr lang="ru-RU" sz="1800" b="1" i="0" u="none" strike="noStrike">
                          <a:solidFill>
                            <a:srgbClr val="000000"/>
                          </a:solidFill>
                          <a:effectLst/>
                          <a:latin typeface="Century Gothic" charset="0"/>
                        </a:rPr>
                        <a:t>58</a:t>
                      </a:r>
                    </a:p>
                  </a:txBody>
                  <a:tcPr marL="0" marR="0" marT="0" marB="0" anchor="ctr">
                    <a:lnT w="38100" cap="flat" cmpd="sng" algn="ctr">
                      <a:solidFill>
                        <a:schemeClr val="tx1"/>
                      </a:solidFill>
                      <a:prstDash val="solid"/>
                      <a:round/>
                      <a:headEnd type="none" w="med" len="med"/>
                      <a:tailEnd type="none" w="med" len="med"/>
                    </a:lnT>
                    <a:solidFill>
                      <a:srgbClr val="CCFFFF"/>
                    </a:solidFill>
                  </a:tcPr>
                </a:tc>
                <a:tc>
                  <a:txBody>
                    <a:bodyPr/>
                    <a:lstStyle/>
                    <a:p>
                      <a:pPr algn="ctr" rtl="0" fontAlgn="ctr"/>
                      <a:r>
                        <a:rPr lang="en-US" sz="1800" b="1" i="0" u="none" strike="noStrike" dirty="0">
                          <a:solidFill>
                            <a:srgbClr val="000000"/>
                          </a:solidFill>
                          <a:effectLst/>
                          <a:latin typeface="Century Gothic" charset="0"/>
                        </a:rPr>
                        <a:t>56</a:t>
                      </a:r>
                    </a:p>
                  </a:txBody>
                  <a:tcPr marL="0" marR="0" marT="0" marB="0" anchor="ctr">
                    <a:lnT w="38100" cap="flat" cmpd="sng" algn="ctr">
                      <a:solidFill>
                        <a:schemeClr val="tx1"/>
                      </a:solidFill>
                      <a:prstDash val="solid"/>
                      <a:round/>
                      <a:headEnd type="none" w="med" len="med"/>
                      <a:tailEnd type="none" w="med" len="med"/>
                    </a:lnT>
                    <a:solidFill>
                      <a:srgbClr val="CCFFFF"/>
                    </a:solidFill>
                  </a:tcPr>
                </a:tc>
                <a:tc>
                  <a:txBody>
                    <a:bodyPr/>
                    <a:lstStyle/>
                    <a:p>
                      <a:pPr algn="ctr" rtl="0" fontAlgn="ctr"/>
                      <a:r>
                        <a:rPr lang="is-IS" sz="1800" b="1" i="0" u="none" strike="noStrike" dirty="0" smtClean="0">
                          <a:solidFill>
                            <a:srgbClr val="000000"/>
                          </a:solidFill>
                          <a:effectLst/>
                          <a:latin typeface="Century Gothic" charset="0"/>
                        </a:rPr>
                        <a:t>38</a:t>
                      </a:r>
                      <a:endParaRPr lang="is-IS" sz="1800" b="1" i="0" u="none" strike="noStrike" dirty="0">
                        <a:solidFill>
                          <a:srgbClr val="000000"/>
                        </a:solidFill>
                        <a:effectLst/>
                        <a:latin typeface="Century Gothic" charset="0"/>
                      </a:endParaRPr>
                    </a:p>
                  </a:txBody>
                  <a:tcPr marL="0" marR="0" marT="0" marB="0" anchor="ctr">
                    <a:lnT w="38100" cap="flat" cmpd="sng" algn="ctr">
                      <a:solidFill>
                        <a:schemeClr val="tx1"/>
                      </a:solidFill>
                      <a:prstDash val="solid"/>
                      <a:round/>
                      <a:headEnd type="none" w="med" len="med"/>
                      <a:tailEnd type="none" w="med" len="med"/>
                    </a:lnT>
                    <a:solidFill>
                      <a:srgbClr val="CCFFFF"/>
                    </a:solidFill>
                  </a:tcPr>
                </a:tc>
                <a:tc>
                  <a:txBody>
                    <a:bodyPr/>
                    <a:lstStyle/>
                    <a:p>
                      <a:pPr algn="ctr" rtl="0" fontAlgn="ctr"/>
                      <a:r>
                        <a:rPr lang="pt-BR" sz="1800" b="1" i="0" u="none" strike="noStrike" dirty="0" smtClean="0">
                          <a:solidFill>
                            <a:srgbClr val="000000"/>
                          </a:solidFill>
                          <a:effectLst/>
                          <a:latin typeface="Century Gothic" charset="0"/>
                        </a:rPr>
                        <a:t>68%</a:t>
                      </a:r>
                      <a:endParaRPr lang="pt-BR" sz="1800" b="1" i="0" u="none" strike="noStrike" dirty="0">
                        <a:solidFill>
                          <a:srgbClr val="000000"/>
                        </a:solidFill>
                        <a:effectLst/>
                        <a:latin typeface="Century Gothic" charset="0"/>
                      </a:endParaRPr>
                    </a:p>
                  </a:txBody>
                  <a:tcPr marL="0" marR="0" marT="0" marB="0" anchor="ctr">
                    <a:lnT w="38100" cap="flat" cmpd="sng" algn="ctr">
                      <a:solidFill>
                        <a:schemeClr val="tx1"/>
                      </a:solidFill>
                      <a:prstDash val="solid"/>
                      <a:round/>
                      <a:headEnd type="none" w="med" len="med"/>
                      <a:tailEnd type="none" w="med" len="med"/>
                    </a:lnT>
                    <a:solidFill>
                      <a:srgbClr val="FAD711"/>
                    </a:solidFill>
                  </a:tcPr>
                </a:tc>
                <a:tc>
                  <a:txBody>
                    <a:bodyPr/>
                    <a:lstStyle/>
                    <a:p>
                      <a:pPr algn="ctr" rtl="0" fontAlgn="ctr"/>
                      <a:r>
                        <a:rPr lang="ru-RU" sz="1800" b="1" i="0" u="none" strike="noStrike" dirty="0">
                          <a:solidFill>
                            <a:srgbClr val="000000"/>
                          </a:solidFill>
                          <a:effectLst/>
                          <a:latin typeface="Century Gothic" charset="0"/>
                        </a:rPr>
                        <a:t>58</a:t>
                      </a:r>
                    </a:p>
                  </a:txBody>
                  <a:tcPr marL="0" marR="0" marT="0" marB="0" anchor="ctr">
                    <a:lnT w="38100" cap="flat" cmpd="sng" algn="ctr">
                      <a:solidFill>
                        <a:schemeClr val="tx1"/>
                      </a:solidFill>
                      <a:prstDash val="solid"/>
                      <a:round/>
                      <a:headEnd type="none" w="med" len="med"/>
                      <a:tailEnd type="none" w="med" len="med"/>
                    </a:lnT>
                    <a:solidFill>
                      <a:srgbClr val="CCFFFF"/>
                    </a:solidFill>
                  </a:tcPr>
                </a:tc>
                <a:tc>
                  <a:txBody>
                    <a:bodyPr/>
                    <a:lstStyle/>
                    <a:p>
                      <a:pPr algn="ctr" rtl="0" fontAlgn="ctr"/>
                      <a:r>
                        <a:rPr lang="is-IS" sz="1800" b="1" i="0" u="none" strike="noStrike" dirty="0" smtClean="0">
                          <a:solidFill>
                            <a:srgbClr val="000000"/>
                          </a:solidFill>
                          <a:effectLst/>
                          <a:latin typeface="Century Gothic" charset="0"/>
                        </a:rPr>
                        <a:t>41</a:t>
                      </a:r>
                      <a:endParaRPr lang="is-IS" sz="1800" b="1" i="0" u="none" strike="noStrike" dirty="0">
                        <a:solidFill>
                          <a:srgbClr val="000000"/>
                        </a:solidFill>
                        <a:effectLst/>
                        <a:latin typeface="Century Gothic" charset="0"/>
                      </a:endParaRPr>
                    </a:p>
                  </a:txBody>
                  <a:tcPr marL="0" marR="0" marT="0" marB="0" anchor="ctr">
                    <a:lnT w="38100" cap="flat" cmpd="sng" algn="ctr">
                      <a:solidFill>
                        <a:schemeClr val="tx1"/>
                      </a:solidFill>
                      <a:prstDash val="solid"/>
                      <a:round/>
                      <a:headEnd type="none" w="med" len="med"/>
                      <a:tailEnd type="none" w="med" len="med"/>
                    </a:lnT>
                    <a:solidFill>
                      <a:srgbClr val="CCFFFF"/>
                    </a:solidFill>
                  </a:tcPr>
                </a:tc>
                <a:tc>
                  <a:txBody>
                    <a:bodyPr/>
                    <a:lstStyle/>
                    <a:p>
                      <a:pPr algn="ctr" rtl="0" fontAlgn="ctr"/>
                      <a:r>
                        <a:rPr lang="it-IT" sz="1800" b="1" i="0" u="none" strike="noStrike" dirty="0" smtClean="0">
                          <a:solidFill>
                            <a:srgbClr val="000000"/>
                          </a:solidFill>
                          <a:effectLst/>
                          <a:latin typeface="Century Gothic" charset="0"/>
                        </a:rPr>
                        <a:t>71%</a:t>
                      </a:r>
                      <a:endParaRPr lang="it-IT" sz="1800" b="1" i="0" u="none" strike="noStrike" dirty="0">
                        <a:solidFill>
                          <a:srgbClr val="000000"/>
                        </a:solidFill>
                        <a:effectLst/>
                        <a:latin typeface="Century Gothic" charset="0"/>
                      </a:endParaRPr>
                    </a:p>
                  </a:txBody>
                  <a:tcPr marL="0" marR="0" marT="0" marB="0" anchor="ctr">
                    <a:lnT w="38100" cap="flat" cmpd="sng" algn="ctr">
                      <a:solidFill>
                        <a:schemeClr val="tx1"/>
                      </a:solidFill>
                      <a:prstDash val="solid"/>
                      <a:round/>
                      <a:headEnd type="none" w="med" len="med"/>
                      <a:tailEnd type="none" w="med" len="med"/>
                    </a:lnT>
                    <a:solidFill>
                      <a:srgbClr val="FAD711"/>
                    </a:solidFill>
                  </a:tcPr>
                </a:tc>
              </a:tr>
            </a:tbl>
          </a:graphicData>
        </a:graphic>
      </p:graphicFrame>
      <p:sp>
        <p:nvSpPr>
          <p:cNvPr id="6" name="Footer Placeholder 1"/>
          <p:cNvSpPr>
            <a:spLocks noGrp="1"/>
          </p:cNvSpPr>
          <p:nvPr>
            <p:ph type="ftr" sz="quarter" idx="11"/>
          </p:nvPr>
        </p:nvSpPr>
        <p:spPr>
          <a:xfrm>
            <a:off x="3608826" y="6281137"/>
            <a:ext cx="3136900" cy="395552"/>
          </a:xfrm>
        </p:spPr>
        <p:txBody>
          <a:bodyPr/>
          <a:lstStyle/>
          <a:p>
            <a:endParaRPr lang="en-US" dirty="0"/>
          </a:p>
        </p:txBody>
      </p:sp>
    </p:spTree>
    <p:extLst>
      <p:ext uri="{BB962C8B-B14F-4D97-AF65-F5344CB8AC3E}">
        <p14:creationId xmlns:p14="http://schemas.microsoft.com/office/powerpoint/2010/main" xmlns="" val="5458140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728" y="178101"/>
            <a:ext cx="8096504" cy="468533"/>
          </a:xfrm>
          <a:noFill/>
        </p:spPr>
        <p:txBody>
          <a:bodyPr>
            <a:noAutofit/>
          </a:bodyPr>
          <a:lstStyle/>
          <a:p>
            <a:pPr algn="ctr"/>
            <a:r>
              <a:rPr lang="en-US" sz="2800" b="1" dirty="0">
                <a:latin typeface="Century Gothic" panose="020B0502020202020204" pitchFamily="34" charset="0"/>
              </a:rPr>
              <a:t>WAY-FORWARD</a:t>
            </a:r>
          </a:p>
        </p:txBody>
      </p:sp>
      <p:sp>
        <p:nvSpPr>
          <p:cNvPr id="3" name="Content Placeholder 2"/>
          <p:cNvSpPr>
            <a:spLocks noGrp="1"/>
          </p:cNvSpPr>
          <p:nvPr>
            <p:ph idx="1"/>
          </p:nvPr>
        </p:nvSpPr>
        <p:spPr>
          <a:xfrm>
            <a:off x="127320" y="709208"/>
            <a:ext cx="9666785" cy="4892939"/>
          </a:xfrm>
        </p:spPr>
        <p:txBody>
          <a:bodyPr>
            <a:noAutofit/>
          </a:bodyPr>
          <a:lstStyle/>
          <a:p>
            <a:pPr>
              <a:spcBef>
                <a:spcPts val="0"/>
              </a:spcBef>
              <a:buFont typeface="Wingdings" charset="2"/>
              <a:buChar char="q"/>
            </a:pPr>
            <a:r>
              <a:rPr lang="en-US" sz="2200" dirty="0" smtClean="0">
                <a:latin typeface="Century Gothic" panose="020B0502020202020204" pitchFamily="34" charset="0"/>
              </a:rPr>
              <a:t>The </a:t>
            </a:r>
            <a:r>
              <a:rPr lang="en-US" sz="2200" b="1" u="sng" dirty="0" smtClean="0">
                <a:solidFill>
                  <a:srgbClr val="FFC000"/>
                </a:solidFill>
                <a:latin typeface="Century Gothic" panose="020B0502020202020204" pitchFamily="34" charset="0"/>
              </a:rPr>
              <a:t>71%</a:t>
            </a:r>
            <a:r>
              <a:rPr lang="en-US" sz="2200" dirty="0" smtClean="0">
                <a:solidFill>
                  <a:srgbClr val="FFC000"/>
                </a:solidFill>
                <a:latin typeface="Century Gothic" panose="020B0502020202020204" pitchFamily="34" charset="0"/>
              </a:rPr>
              <a:t> </a:t>
            </a:r>
            <a:r>
              <a:rPr lang="en-US" sz="2200" dirty="0" smtClean="0">
                <a:latin typeface="Century Gothic" panose="020B0502020202020204" pitchFamily="34" charset="0"/>
              </a:rPr>
              <a:t>APR performance instead </a:t>
            </a:r>
            <a:r>
              <a:rPr lang="en-US" sz="2200" dirty="0">
                <a:latin typeface="Century Gothic" panose="020B0502020202020204" pitchFamily="34" charset="0"/>
              </a:rPr>
              <a:t>of </a:t>
            </a:r>
            <a:r>
              <a:rPr lang="en-US" sz="2200" u="sng" dirty="0" smtClean="0">
                <a:latin typeface="Century Gothic" panose="020B0502020202020204" pitchFamily="34" charset="0"/>
              </a:rPr>
              <a:t>100%</a:t>
            </a:r>
            <a:r>
              <a:rPr lang="en-US" sz="2200" dirty="0" smtClean="0">
                <a:latin typeface="Century Gothic" panose="020B0502020202020204" pitchFamily="34" charset="0"/>
              </a:rPr>
              <a:t>, indicative of some misalignment between </a:t>
            </a:r>
            <a:r>
              <a:rPr lang="en-US" sz="2200" u="sng" dirty="0" smtClean="0">
                <a:latin typeface="Century Gothic" panose="020B0502020202020204" pitchFamily="34" charset="0"/>
              </a:rPr>
              <a:t>planning</a:t>
            </a:r>
            <a:r>
              <a:rPr lang="en-US" sz="2200" dirty="0" smtClean="0">
                <a:latin typeface="Century Gothic" panose="020B0502020202020204" pitchFamily="34" charset="0"/>
              </a:rPr>
              <a:t> and </a:t>
            </a:r>
            <a:r>
              <a:rPr lang="en-US" sz="2200" u="sng" dirty="0" smtClean="0">
                <a:latin typeface="Century Gothic" panose="020B0502020202020204" pitchFamily="34" charset="0"/>
              </a:rPr>
              <a:t>resource allocation</a:t>
            </a:r>
            <a:r>
              <a:rPr lang="en-US" sz="2200" dirty="0" smtClean="0">
                <a:latin typeface="Century Gothic" panose="020B0502020202020204" pitchFamily="34" charset="0"/>
              </a:rPr>
              <a:t> in units.</a:t>
            </a:r>
          </a:p>
          <a:p>
            <a:pPr marL="0" indent="0">
              <a:spcBef>
                <a:spcPts val="0"/>
              </a:spcBef>
              <a:buNone/>
            </a:pPr>
            <a:endParaRPr lang="en-US" sz="2200" dirty="0" smtClean="0">
              <a:latin typeface="Century Gothic" panose="020B0502020202020204" pitchFamily="34" charset="0"/>
            </a:endParaRPr>
          </a:p>
          <a:p>
            <a:pPr>
              <a:spcBef>
                <a:spcPts val="0"/>
              </a:spcBef>
              <a:buFont typeface="Wingdings" charset="2"/>
              <a:buChar char="q"/>
            </a:pPr>
            <a:r>
              <a:rPr lang="en-US" sz="2200" dirty="0" smtClean="0">
                <a:latin typeface="Century Gothic" panose="020B0502020202020204" pitchFamily="34" charset="0"/>
              </a:rPr>
              <a:t>Programs are encouraged to;</a:t>
            </a:r>
          </a:p>
          <a:p>
            <a:pPr lvl="1">
              <a:spcBef>
                <a:spcPts val="0"/>
              </a:spcBef>
              <a:buFont typeface="Wingdings" charset="2"/>
              <a:buChar char="q"/>
            </a:pPr>
            <a:r>
              <a:rPr lang="en-US" sz="1900" dirty="0" smtClean="0">
                <a:latin typeface="Century Gothic" panose="020B0502020202020204" pitchFamily="34" charset="0"/>
              </a:rPr>
              <a:t>Research and Plan,</a:t>
            </a:r>
          </a:p>
          <a:p>
            <a:pPr lvl="1">
              <a:spcBef>
                <a:spcPts val="0"/>
              </a:spcBef>
              <a:buFont typeface="Wingdings" charset="2"/>
              <a:buChar char="q"/>
            </a:pPr>
            <a:r>
              <a:rPr lang="en-US" sz="1900" dirty="0" smtClean="0">
                <a:latin typeface="Century Gothic" panose="020B0502020202020204" pitchFamily="34" charset="0"/>
              </a:rPr>
              <a:t>Track and Monitor Performance,</a:t>
            </a:r>
          </a:p>
          <a:p>
            <a:pPr lvl="1">
              <a:spcBef>
                <a:spcPts val="0"/>
              </a:spcBef>
              <a:buFont typeface="Wingdings" charset="2"/>
              <a:buChar char="q"/>
            </a:pPr>
            <a:r>
              <a:rPr lang="en-US" sz="1900" dirty="0" smtClean="0">
                <a:latin typeface="Century Gothic" panose="020B0502020202020204" pitchFamily="34" charset="0"/>
              </a:rPr>
              <a:t>Work towards an outcome and not a short term result.</a:t>
            </a:r>
          </a:p>
          <a:p>
            <a:pPr lvl="1">
              <a:spcBef>
                <a:spcPts val="0"/>
              </a:spcBef>
              <a:buFont typeface="Wingdings" charset="2"/>
              <a:buChar char="q"/>
            </a:pPr>
            <a:endParaRPr lang="en-US" sz="1900" dirty="0">
              <a:latin typeface="Century Gothic" panose="020B0502020202020204" pitchFamily="34" charset="0"/>
            </a:endParaRPr>
          </a:p>
          <a:p>
            <a:pPr>
              <a:spcBef>
                <a:spcPts val="0"/>
              </a:spcBef>
              <a:buFont typeface="Wingdings" charset="2"/>
              <a:buChar char="q"/>
            </a:pPr>
            <a:r>
              <a:rPr lang="en-US" sz="2334" dirty="0" smtClean="0">
                <a:latin typeface="Century Gothic" panose="020B0502020202020204" pitchFamily="34" charset="0"/>
              </a:rPr>
              <a:t>More intensive reporting and tracking required at the Back Office where  senior managers need to account for actual performance.</a:t>
            </a:r>
          </a:p>
        </p:txBody>
      </p:sp>
      <p:sp>
        <p:nvSpPr>
          <p:cNvPr id="4" name="Footer Placeholder 1"/>
          <p:cNvSpPr>
            <a:spLocks noGrp="1"/>
          </p:cNvSpPr>
          <p:nvPr>
            <p:ph type="ftr" sz="quarter" idx="11"/>
          </p:nvPr>
        </p:nvSpPr>
        <p:spPr>
          <a:xfrm>
            <a:off x="3384550" y="6315641"/>
            <a:ext cx="3136900" cy="395552"/>
          </a:xfrm>
        </p:spPr>
        <p:txBody>
          <a:bodyPr/>
          <a:lstStyle/>
          <a:p>
            <a:endParaRPr lang="en-US" dirty="0"/>
          </a:p>
        </p:txBody>
      </p:sp>
    </p:spTree>
    <p:extLst>
      <p:ext uri="{BB962C8B-B14F-4D97-AF65-F5344CB8AC3E}">
        <p14:creationId xmlns:p14="http://schemas.microsoft.com/office/powerpoint/2010/main" xmlns="" val="12431607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p:nvSpPr>
          <p:cNvPr id="3" name="Content Placeholder 2"/>
          <p:cNvSpPr>
            <a:spLocks noGrp="1"/>
          </p:cNvSpPr>
          <p:nvPr>
            <p:ph idx="4294967295"/>
          </p:nvPr>
        </p:nvSpPr>
        <p:spPr>
          <a:xfrm>
            <a:off x="247650" y="228600"/>
            <a:ext cx="9328150" cy="5486400"/>
          </a:xfrm>
        </p:spPr>
        <p:txBody>
          <a:bodyPr>
            <a:normAutofit/>
          </a:bodyPr>
          <a:lstStyle/>
          <a:p>
            <a:pPr marL="0" indent="0">
              <a:buNone/>
            </a:pPr>
            <a:endParaRPr lang="en-ZA" sz="5600" dirty="0">
              <a:solidFill>
                <a:srgbClr val="000000"/>
              </a:solidFill>
              <a:latin typeface="Century Gothic" pitchFamily="34" charset="0"/>
            </a:endParaRPr>
          </a:p>
          <a:p>
            <a:pPr marL="0" indent="0">
              <a:buNone/>
            </a:pPr>
            <a:endParaRPr lang="en-ZA" sz="1400" dirty="0">
              <a:solidFill>
                <a:srgbClr val="000000"/>
              </a:solidFill>
              <a:latin typeface="Century Gothic" pitchFamily="34" charset="0"/>
            </a:endParaRPr>
          </a:p>
          <a:p>
            <a:endParaRPr lang="en-ZA" sz="1400" dirty="0">
              <a:solidFill>
                <a:srgbClr val="000000"/>
              </a:solidFill>
              <a:latin typeface="Century Gothic" pitchFamily="34" charset="0"/>
            </a:endParaRPr>
          </a:p>
          <a:p>
            <a:endParaRPr lang="en-ZA" sz="1200" dirty="0">
              <a:latin typeface="Century Gothic" pitchFamily="34" charset="0"/>
            </a:endParaRPr>
          </a:p>
        </p:txBody>
      </p:sp>
      <p:pic>
        <p:nvPicPr>
          <p:cNvPr id="4" name="Picture 3"/>
          <p:cNvPicPr>
            <a:picLocks noChangeAspect="1"/>
          </p:cNvPicPr>
          <p:nvPr/>
        </p:nvPicPr>
        <p:blipFill>
          <a:blip r:embed="rId3">
            <a:alphaModFix amt="46000"/>
          </a:blip>
          <a:stretch>
            <a:fillRect/>
          </a:stretch>
        </p:blipFill>
        <p:spPr>
          <a:xfrm>
            <a:off x="0" y="76201"/>
            <a:ext cx="9906000" cy="5778843"/>
          </a:xfrm>
          <a:prstGeom prst="rect">
            <a:avLst/>
          </a:prstGeom>
          <a:ln>
            <a:solidFill>
              <a:schemeClr val="tx2"/>
            </a:solidFill>
          </a:ln>
          <a:effectLst>
            <a:outerShdw blurRad="292100" dist="139700" dir="2700000" algn="tl" rotWithShape="0">
              <a:srgbClr val="333333">
                <a:alpha val="65000"/>
              </a:srgbClr>
            </a:outerShdw>
          </a:effectLst>
        </p:spPr>
      </p:pic>
      <p:sp>
        <p:nvSpPr>
          <p:cNvPr id="5" name="Rectangle 4"/>
          <p:cNvSpPr/>
          <p:nvPr/>
        </p:nvSpPr>
        <p:spPr>
          <a:xfrm>
            <a:off x="2228850" y="4648201"/>
            <a:ext cx="7181850" cy="769441"/>
          </a:xfrm>
          <a:prstGeom prst="rect">
            <a:avLst/>
          </a:prstGeom>
        </p:spPr>
        <p:txBody>
          <a:bodyPr wrap="square">
            <a:spAutoFit/>
          </a:bodyPr>
          <a:lstStyle/>
          <a:p>
            <a:pPr marL="2286000" lvl="5" indent="0">
              <a:buFont typeface="Arial"/>
              <a:buNone/>
              <a:defRPr/>
            </a:pPr>
            <a:r>
              <a:rPr lang="en-US" sz="4400" b="1" dirty="0">
                <a:solidFill>
                  <a:srgbClr val="006600"/>
                </a:solidFill>
                <a:latin typeface="Century Gothic" pitchFamily="34" charset="0"/>
                <a:cs typeface="Arial" charset="0"/>
              </a:rPr>
              <a:t>THANK YOU</a:t>
            </a:r>
            <a:endParaRPr lang="en-ZA" sz="4400" b="1" dirty="0">
              <a:latin typeface="Century Gothic" panose="020B0502020202020204" pitchFamily="34" charset="0"/>
            </a:endParaRPr>
          </a:p>
        </p:txBody>
      </p:sp>
    </p:spTree>
    <p:extLst>
      <p:ext uri="{BB962C8B-B14F-4D97-AF65-F5344CB8AC3E}">
        <p14:creationId xmlns:p14="http://schemas.microsoft.com/office/powerpoint/2010/main" xmlns="" val="2869662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8992" y="156247"/>
            <a:ext cx="8942917" cy="469780"/>
          </a:xfrm>
          <a:noFill/>
        </p:spPr>
        <p:txBody>
          <a:bodyPr>
            <a:noAutofit/>
          </a:bodyPr>
          <a:lstStyle/>
          <a:p>
            <a:pPr algn="ctr" eaLnBrk="1" hangingPunct="1"/>
            <a:r>
              <a:rPr lang="en-ZA" altLang="en-US" sz="3250" b="1" dirty="0">
                <a:latin typeface="Century Gothic" pitchFamily="34" charset="0"/>
              </a:rPr>
              <a:t>SUMMARY OF PROGRAMME PERFORMANCE</a:t>
            </a:r>
            <a:endParaRPr lang="en-US" altLang="en-US" sz="3250" b="1" dirty="0">
              <a:latin typeface="Century Gothic" pitchFamily="34" charset="0"/>
            </a:endParaRPr>
          </a:p>
        </p:txBody>
      </p:sp>
      <p:sp>
        <p:nvSpPr>
          <p:cNvPr id="7171" name="Content Placeholder 2"/>
          <p:cNvSpPr>
            <a:spLocks noGrp="1"/>
          </p:cNvSpPr>
          <p:nvPr>
            <p:ph idx="1"/>
          </p:nvPr>
        </p:nvSpPr>
        <p:spPr>
          <a:xfrm>
            <a:off x="123826" y="5125324"/>
            <a:ext cx="9672107" cy="719891"/>
          </a:xfrm>
          <a:solidFill>
            <a:schemeClr val="tx1"/>
          </a:solidFill>
        </p:spPr>
        <p:txBody>
          <a:bodyPr>
            <a:noAutofit/>
          </a:bodyPr>
          <a:lstStyle/>
          <a:p>
            <a:pPr marL="0" indent="0">
              <a:spcBef>
                <a:spcPts val="0"/>
              </a:spcBef>
              <a:buNone/>
            </a:pPr>
            <a:r>
              <a:rPr lang="en-ZA" altLang="en-US" sz="1800" b="1" u="sng" dirty="0">
                <a:solidFill>
                  <a:schemeClr val="bg1"/>
                </a:solidFill>
                <a:latin typeface="Century Gothic" pitchFamily="34" charset="0"/>
              </a:rPr>
              <a:t>Key Message:</a:t>
            </a:r>
            <a:r>
              <a:rPr lang="en-ZA" altLang="en-US" sz="1800" b="1" dirty="0">
                <a:solidFill>
                  <a:schemeClr val="bg1"/>
                </a:solidFill>
                <a:latin typeface="Century Gothic" pitchFamily="34" charset="0"/>
              </a:rPr>
              <a:t> </a:t>
            </a:r>
            <a:r>
              <a:rPr lang="en-ZA" altLang="en-US" sz="1800" b="1" dirty="0" smtClean="0">
                <a:solidFill>
                  <a:schemeClr val="bg1"/>
                </a:solidFill>
                <a:latin typeface="Century Gothic" pitchFamily="34" charset="0"/>
              </a:rPr>
              <a:t>At APR, </a:t>
            </a:r>
            <a:r>
              <a:rPr lang="en-ZA" altLang="en-US" sz="1800" b="1" dirty="0">
                <a:solidFill>
                  <a:schemeClr val="bg1"/>
                </a:solidFill>
                <a:latin typeface="Century Gothic" pitchFamily="34" charset="0"/>
              </a:rPr>
              <a:t>the Department’s performance should </a:t>
            </a:r>
            <a:r>
              <a:rPr lang="en-ZA" altLang="en-US" sz="1800" b="1" dirty="0" smtClean="0">
                <a:solidFill>
                  <a:schemeClr val="bg1"/>
                </a:solidFill>
                <a:latin typeface="Century Gothic" pitchFamily="34" charset="0"/>
              </a:rPr>
              <a:t>be </a:t>
            </a:r>
            <a:r>
              <a:rPr lang="en-ZA" altLang="en-US" sz="1800" b="1" u="sng" dirty="0" smtClean="0">
                <a:solidFill>
                  <a:schemeClr val="bg1"/>
                </a:solidFill>
                <a:latin typeface="Century Gothic" pitchFamily="34" charset="0"/>
              </a:rPr>
              <a:t>100</a:t>
            </a:r>
            <a:r>
              <a:rPr lang="en-ZA" altLang="en-US" sz="1800" b="1" u="sng" dirty="0">
                <a:solidFill>
                  <a:schemeClr val="bg1"/>
                </a:solidFill>
                <a:latin typeface="Century Gothic" pitchFamily="34" charset="0"/>
              </a:rPr>
              <a:t>%</a:t>
            </a:r>
            <a:r>
              <a:rPr lang="en-ZA" altLang="en-US" sz="1800" b="1" dirty="0">
                <a:solidFill>
                  <a:schemeClr val="bg1"/>
                </a:solidFill>
                <a:latin typeface="Century Gothic" pitchFamily="34" charset="0"/>
              </a:rPr>
              <a:t>, 		          compared to the actual performance of </a:t>
            </a:r>
            <a:r>
              <a:rPr lang="en-ZA" altLang="en-US" sz="2000" b="1" u="sng" dirty="0" smtClean="0">
                <a:solidFill>
                  <a:srgbClr val="FFC000"/>
                </a:solidFill>
                <a:latin typeface="Century Gothic" pitchFamily="34" charset="0"/>
              </a:rPr>
              <a:t>71%</a:t>
            </a:r>
            <a:r>
              <a:rPr lang="en-ZA" altLang="en-US" sz="1800" b="1" dirty="0" smtClean="0">
                <a:solidFill>
                  <a:schemeClr val="bg1"/>
                </a:solidFill>
                <a:latin typeface="Century Gothic" pitchFamily="34" charset="0"/>
              </a:rPr>
              <a:t>.</a:t>
            </a:r>
          </a:p>
        </p:txBody>
      </p:sp>
      <p:sp>
        <p:nvSpPr>
          <p:cNvPr id="6" name="Footer Placeholder 1"/>
          <p:cNvSpPr>
            <a:spLocks noGrp="1"/>
          </p:cNvSpPr>
          <p:nvPr>
            <p:ph type="ftr" sz="quarter" idx="11"/>
          </p:nvPr>
        </p:nvSpPr>
        <p:spPr>
          <a:xfrm>
            <a:off x="3384550" y="6350145"/>
            <a:ext cx="3136900" cy="395552"/>
          </a:xfrm>
        </p:spPr>
        <p:txBody>
          <a:body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xmlns="" val="1272506515"/>
              </p:ext>
            </p:extLst>
          </p:nvPr>
        </p:nvGraphicFramePr>
        <p:xfrm>
          <a:off x="123826" y="626027"/>
          <a:ext cx="9672107" cy="438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73265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7930" y="209642"/>
            <a:ext cx="9501819" cy="469780"/>
          </a:xfrm>
          <a:noFill/>
        </p:spPr>
        <p:txBody>
          <a:bodyPr>
            <a:noAutofit/>
          </a:bodyPr>
          <a:lstStyle/>
          <a:p>
            <a:pPr algn="ctr" eaLnBrk="1" hangingPunct="1"/>
            <a:r>
              <a:rPr lang="en-ZA" altLang="en-US" sz="3250" b="1" dirty="0">
                <a:latin typeface="Century Gothic" pitchFamily="34" charset="0"/>
              </a:rPr>
              <a:t>PROGRAMME PERFORMANCE COMPARISONS</a:t>
            </a:r>
            <a:endParaRPr lang="en-US" altLang="en-US" sz="3250" b="1" dirty="0">
              <a:latin typeface="Century Gothic" pitchFamily="34" charset="0"/>
            </a:endParaRPr>
          </a:p>
        </p:txBody>
      </p:sp>
      <p:sp>
        <p:nvSpPr>
          <p:cNvPr id="6" name="Footer Placeholder 1"/>
          <p:cNvSpPr>
            <a:spLocks noGrp="1"/>
          </p:cNvSpPr>
          <p:nvPr>
            <p:ph type="ftr" sz="quarter" idx="11"/>
          </p:nvPr>
        </p:nvSpPr>
        <p:spPr>
          <a:xfrm>
            <a:off x="3384550" y="6263885"/>
            <a:ext cx="3136900" cy="395552"/>
          </a:xfrm>
        </p:spPr>
        <p:txBody>
          <a:bodyPr/>
          <a:lstStyle/>
          <a:p>
            <a:endParaRPr lang="en-US" dirty="0"/>
          </a:p>
        </p:txBody>
      </p:sp>
      <p:sp>
        <p:nvSpPr>
          <p:cNvPr id="7" name="Content Placeholder 2"/>
          <p:cNvSpPr>
            <a:spLocks noGrp="1"/>
          </p:cNvSpPr>
          <p:nvPr>
            <p:ph idx="1"/>
          </p:nvPr>
        </p:nvSpPr>
        <p:spPr>
          <a:xfrm>
            <a:off x="121921" y="4953963"/>
            <a:ext cx="9680447" cy="1120791"/>
          </a:xfrm>
          <a:solidFill>
            <a:schemeClr val="tx1"/>
          </a:solidFill>
        </p:spPr>
        <p:txBody>
          <a:bodyPr>
            <a:noAutofit/>
          </a:bodyPr>
          <a:lstStyle/>
          <a:p>
            <a:pPr algn="just">
              <a:spcBef>
                <a:spcPts val="0"/>
              </a:spcBef>
              <a:buFont typeface="Wingdings" charset="2"/>
              <a:buChar char="q"/>
            </a:pPr>
            <a:r>
              <a:rPr lang="en-ZA" altLang="en-US" sz="1300" b="1" u="sng" dirty="0" smtClean="0">
                <a:solidFill>
                  <a:schemeClr val="bg1"/>
                </a:solidFill>
                <a:latin typeface="Century Gothic" pitchFamily="34" charset="0"/>
              </a:rPr>
              <a:t>Restitution (PROG 4)</a:t>
            </a:r>
            <a:r>
              <a:rPr lang="en-ZA" altLang="en-US" sz="1300" b="1" dirty="0" smtClean="0">
                <a:solidFill>
                  <a:schemeClr val="bg1"/>
                </a:solidFill>
                <a:latin typeface="Century Gothic" pitchFamily="34" charset="0"/>
              </a:rPr>
              <a:t> </a:t>
            </a:r>
            <a:r>
              <a:rPr lang="en-ZA" altLang="en-US" sz="1300" b="1" u="sng" dirty="0" smtClean="0">
                <a:solidFill>
                  <a:schemeClr val="bg1"/>
                </a:solidFill>
                <a:latin typeface="Century Gothic" pitchFamily="34" charset="0"/>
              </a:rPr>
              <a:t>improved</a:t>
            </a:r>
            <a:r>
              <a:rPr lang="en-ZA" altLang="en-US" sz="1300" b="1" dirty="0" smtClean="0">
                <a:solidFill>
                  <a:schemeClr val="bg1"/>
                </a:solidFill>
                <a:latin typeface="Century Gothic" pitchFamily="34" charset="0"/>
              </a:rPr>
              <a:t> </a:t>
            </a:r>
            <a:r>
              <a:rPr lang="en-ZA" altLang="en-US" sz="1300" b="1" dirty="0">
                <a:solidFill>
                  <a:schemeClr val="bg1"/>
                </a:solidFill>
                <a:latin typeface="Century Gothic" pitchFamily="34" charset="0"/>
              </a:rPr>
              <a:t>from </a:t>
            </a:r>
            <a:r>
              <a:rPr lang="en-ZA" altLang="en-US" sz="1300" b="1" dirty="0" smtClean="0">
                <a:solidFill>
                  <a:schemeClr val="bg1"/>
                </a:solidFill>
                <a:latin typeface="Century Gothic" pitchFamily="34" charset="0"/>
              </a:rPr>
              <a:t>75% </a:t>
            </a:r>
            <a:r>
              <a:rPr lang="en-ZA" altLang="en-US" sz="1300" b="1" dirty="0">
                <a:solidFill>
                  <a:schemeClr val="bg1"/>
                </a:solidFill>
                <a:latin typeface="Century Gothic" pitchFamily="34" charset="0"/>
              </a:rPr>
              <a:t>in </a:t>
            </a:r>
            <a:r>
              <a:rPr lang="en-ZA" altLang="en-US" sz="1300" b="1" dirty="0" smtClean="0">
                <a:solidFill>
                  <a:schemeClr val="bg1"/>
                </a:solidFill>
                <a:latin typeface="Century Gothic" pitchFamily="34" charset="0"/>
              </a:rPr>
              <a:t>Q3 </a:t>
            </a:r>
            <a:r>
              <a:rPr lang="en-ZA" altLang="en-US" sz="1300" b="1" dirty="0">
                <a:solidFill>
                  <a:schemeClr val="bg1"/>
                </a:solidFill>
                <a:latin typeface="Century Gothic" pitchFamily="34" charset="0"/>
              </a:rPr>
              <a:t>to </a:t>
            </a:r>
            <a:r>
              <a:rPr lang="en-ZA" altLang="en-US" sz="1300" b="1" dirty="0" smtClean="0">
                <a:solidFill>
                  <a:schemeClr val="bg1"/>
                </a:solidFill>
                <a:latin typeface="Century Gothic" pitchFamily="34" charset="0"/>
              </a:rPr>
              <a:t>100% </a:t>
            </a:r>
            <a:r>
              <a:rPr lang="en-ZA" altLang="en-US" sz="1300" b="1" dirty="0">
                <a:solidFill>
                  <a:schemeClr val="bg1"/>
                </a:solidFill>
                <a:latin typeface="Century Gothic" pitchFamily="34" charset="0"/>
              </a:rPr>
              <a:t>in </a:t>
            </a:r>
            <a:r>
              <a:rPr lang="en-ZA" altLang="en-US" sz="1300" b="1" dirty="0" smtClean="0">
                <a:solidFill>
                  <a:schemeClr val="bg1"/>
                </a:solidFill>
                <a:latin typeface="Century Gothic" pitchFamily="34" charset="0"/>
              </a:rPr>
              <a:t>Q4,</a:t>
            </a:r>
          </a:p>
          <a:p>
            <a:pPr algn="just">
              <a:spcBef>
                <a:spcPts val="0"/>
              </a:spcBef>
              <a:buFont typeface="Wingdings" charset="2"/>
              <a:buChar char="q"/>
            </a:pPr>
            <a:r>
              <a:rPr lang="en-ZA" altLang="en-US" sz="1300" b="1" u="sng" dirty="0" smtClean="0">
                <a:solidFill>
                  <a:schemeClr val="bg1"/>
                </a:solidFill>
                <a:latin typeface="Century Gothic" pitchFamily="34" charset="0"/>
              </a:rPr>
              <a:t>Programme 2</a:t>
            </a:r>
            <a:r>
              <a:rPr lang="en-ZA" altLang="en-US" sz="1300" b="1" dirty="0" smtClean="0">
                <a:solidFill>
                  <a:schemeClr val="bg1"/>
                </a:solidFill>
                <a:latin typeface="Century Gothic" pitchFamily="34" charset="0"/>
              </a:rPr>
              <a:t> </a:t>
            </a:r>
            <a:r>
              <a:rPr lang="en-ZA" altLang="en-US" sz="1300" b="1" u="sng" dirty="0" smtClean="0">
                <a:solidFill>
                  <a:schemeClr val="bg1"/>
                </a:solidFill>
                <a:latin typeface="Century Gothic" pitchFamily="34" charset="0"/>
              </a:rPr>
              <a:t>improved</a:t>
            </a:r>
            <a:r>
              <a:rPr lang="en-ZA" altLang="en-US" sz="1300" b="1" dirty="0" smtClean="0">
                <a:solidFill>
                  <a:schemeClr val="bg1"/>
                </a:solidFill>
                <a:latin typeface="Century Gothic" pitchFamily="34" charset="0"/>
              </a:rPr>
              <a:t> from 58% in Q3 to 77% in Q4,</a:t>
            </a:r>
            <a:endParaRPr lang="en-ZA" altLang="en-US" sz="1300" b="1" dirty="0">
              <a:solidFill>
                <a:schemeClr val="bg1"/>
              </a:solidFill>
              <a:latin typeface="Century Gothic" pitchFamily="34" charset="0"/>
            </a:endParaRPr>
          </a:p>
          <a:p>
            <a:pPr algn="just">
              <a:spcBef>
                <a:spcPts val="0"/>
              </a:spcBef>
              <a:buFont typeface="Wingdings" charset="2"/>
              <a:buChar char="q"/>
            </a:pPr>
            <a:r>
              <a:rPr lang="en-ZA" altLang="en-US" sz="1300" b="1" u="sng" dirty="0">
                <a:solidFill>
                  <a:schemeClr val="bg1"/>
                </a:solidFill>
                <a:latin typeface="Century Gothic" pitchFamily="34" charset="0"/>
              </a:rPr>
              <a:t>Rural </a:t>
            </a:r>
            <a:r>
              <a:rPr lang="en-ZA" altLang="en-US" sz="1300" b="1" u="sng" dirty="0" smtClean="0">
                <a:solidFill>
                  <a:schemeClr val="bg1"/>
                </a:solidFill>
                <a:latin typeface="Century Gothic" pitchFamily="34" charset="0"/>
              </a:rPr>
              <a:t>Development (PROG 3)</a:t>
            </a:r>
            <a:r>
              <a:rPr lang="en-ZA" altLang="en-US" sz="1300" b="1" dirty="0" smtClean="0">
                <a:solidFill>
                  <a:schemeClr val="bg1"/>
                </a:solidFill>
                <a:latin typeface="Century Gothic" pitchFamily="34" charset="0"/>
              </a:rPr>
              <a:t> </a:t>
            </a:r>
            <a:r>
              <a:rPr lang="en-ZA" altLang="en-US" sz="1300" b="1" u="sng" dirty="0" smtClean="0">
                <a:solidFill>
                  <a:schemeClr val="bg1"/>
                </a:solidFill>
                <a:latin typeface="Century Gothic" pitchFamily="34" charset="0"/>
              </a:rPr>
              <a:t>improved</a:t>
            </a:r>
            <a:r>
              <a:rPr lang="en-ZA" altLang="en-US" sz="1300" b="1" dirty="0" smtClean="0">
                <a:solidFill>
                  <a:schemeClr val="bg1"/>
                </a:solidFill>
                <a:latin typeface="Century Gothic" pitchFamily="34" charset="0"/>
              </a:rPr>
              <a:t> by more than double from 30% in Q3 to 71% </a:t>
            </a:r>
            <a:r>
              <a:rPr lang="en-ZA" altLang="en-US" sz="1300" b="1" dirty="0">
                <a:solidFill>
                  <a:schemeClr val="bg1"/>
                </a:solidFill>
                <a:latin typeface="Century Gothic" pitchFamily="34" charset="0"/>
              </a:rPr>
              <a:t>in </a:t>
            </a:r>
            <a:r>
              <a:rPr lang="en-ZA" altLang="en-US" sz="1300" b="1" dirty="0" smtClean="0">
                <a:solidFill>
                  <a:schemeClr val="bg1"/>
                </a:solidFill>
                <a:latin typeface="Century Gothic" pitchFamily="34" charset="0"/>
              </a:rPr>
              <a:t>Q4,</a:t>
            </a:r>
            <a:endParaRPr lang="en-ZA" altLang="en-US" sz="1300" b="1" dirty="0">
              <a:solidFill>
                <a:schemeClr val="bg1"/>
              </a:solidFill>
              <a:latin typeface="Century Gothic" pitchFamily="34" charset="0"/>
            </a:endParaRPr>
          </a:p>
          <a:p>
            <a:pPr algn="just">
              <a:spcBef>
                <a:spcPts val="0"/>
              </a:spcBef>
              <a:buFont typeface="Wingdings" charset="2"/>
              <a:buChar char="q"/>
            </a:pPr>
            <a:r>
              <a:rPr lang="en-ZA" altLang="en-US" sz="1300" b="1" u="sng" dirty="0" smtClean="0">
                <a:solidFill>
                  <a:schemeClr val="bg1"/>
                </a:solidFill>
                <a:latin typeface="Century Gothic" pitchFamily="34" charset="0"/>
              </a:rPr>
              <a:t>Administration</a:t>
            </a:r>
            <a:r>
              <a:rPr lang="en-ZA" altLang="en-US" sz="1300" b="1" dirty="0" smtClean="0">
                <a:solidFill>
                  <a:schemeClr val="bg1"/>
                </a:solidFill>
                <a:latin typeface="Century Gothic" pitchFamily="34" charset="0"/>
              </a:rPr>
              <a:t> (PROG 1) </a:t>
            </a:r>
            <a:r>
              <a:rPr lang="en-ZA" altLang="en-US" sz="1300" b="1" u="sng" dirty="0" smtClean="0">
                <a:solidFill>
                  <a:schemeClr val="bg1"/>
                </a:solidFill>
                <a:latin typeface="Century Gothic" pitchFamily="34" charset="0"/>
              </a:rPr>
              <a:t>improved</a:t>
            </a:r>
            <a:r>
              <a:rPr lang="en-ZA" altLang="en-US" sz="1300" b="1" dirty="0" smtClean="0">
                <a:solidFill>
                  <a:schemeClr val="bg1"/>
                </a:solidFill>
                <a:latin typeface="Century Gothic" pitchFamily="34" charset="0"/>
              </a:rPr>
              <a:t> </a:t>
            </a:r>
            <a:r>
              <a:rPr lang="en-ZA" altLang="en-US" sz="1300" b="1" dirty="0">
                <a:solidFill>
                  <a:schemeClr val="bg1"/>
                </a:solidFill>
                <a:latin typeface="Century Gothic" pitchFamily="34" charset="0"/>
              </a:rPr>
              <a:t>from </a:t>
            </a:r>
            <a:r>
              <a:rPr lang="en-ZA" altLang="en-US" sz="1300" b="1" dirty="0" smtClean="0">
                <a:solidFill>
                  <a:schemeClr val="bg1"/>
                </a:solidFill>
                <a:latin typeface="Century Gothic" pitchFamily="34" charset="0"/>
              </a:rPr>
              <a:t>33% </a:t>
            </a:r>
            <a:r>
              <a:rPr lang="en-ZA" altLang="en-US" sz="1300" b="1" dirty="0">
                <a:solidFill>
                  <a:schemeClr val="bg1"/>
                </a:solidFill>
                <a:latin typeface="Century Gothic" pitchFamily="34" charset="0"/>
              </a:rPr>
              <a:t>in Q3 to </a:t>
            </a:r>
            <a:r>
              <a:rPr lang="en-ZA" altLang="en-US" sz="1300" b="1" dirty="0" smtClean="0">
                <a:solidFill>
                  <a:schemeClr val="bg1"/>
                </a:solidFill>
                <a:latin typeface="Century Gothic" pitchFamily="34" charset="0"/>
              </a:rPr>
              <a:t>56% </a:t>
            </a:r>
            <a:r>
              <a:rPr lang="en-ZA" altLang="en-US" sz="1300" b="1" dirty="0">
                <a:solidFill>
                  <a:schemeClr val="bg1"/>
                </a:solidFill>
                <a:latin typeface="Century Gothic" pitchFamily="34" charset="0"/>
              </a:rPr>
              <a:t>in </a:t>
            </a:r>
            <a:r>
              <a:rPr lang="en-ZA" altLang="en-US" sz="1300" b="1" dirty="0" smtClean="0">
                <a:solidFill>
                  <a:schemeClr val="bg1"/>
                </a:solidFill>
                <a:latin typeface="Century Gothic" pitchFamily="34" charset="0"/>
              </a:rPr>
              <a:t>Q4,</a:t>
            </a:r>
          </a:p>
          <a:p>
            <a:pPr algn="just">
              <a:spcBef>
                <a:spcPts val="0"/>
              </a:spcBef>
              <a:buFont typeface="Wingdings" charset="2"/>
              <a:buChar char="q"/>
            </a:pPr>
            <a:r>
              <a:rPr lang="en-ZA" altLang="en-US" sz="1300" b="1" u="sng" dirty="0" smtClean="0">
                <a:solidFill>
                  <a:schemeClr val="bg1"/>
                </a:solidFill>
                <a:latin typeface="Century Gothic" pitchFamily="34" charset="0"/>
              </a:rPr>
              <a:t>LRD (POG 5.1)</a:t>
            </a:r>
            <a:r>
              <a:rPr lang="en-ZA" altLang="en-US" sz="1300" b="1" dirty="0" smtClean="0">
                <a:solidFill>
                  <a:schemeClr val="bg1"/>
                </a:solidFill>
                <a:latin typeface="Century Gothic" pitchFamily="34" charset="0"/>
              </a:rPr>
              <a:t> also </a:t>
            </a:r>
            <a:r>
              <a:rPr lang="en-ZA" altLang="en-US" sz="1300" b="1" u="sng" dirty="0" smtClean="0">
                <a:solidFill>
                  <a:schemeClr val="bg1"/>
                </a:solidFill>
                <a:latin typeface="Century Gothic" pitchFamily="34" charset="0"/>
              </a:rPr>
              <a:t>improved</a:t>
            </a:r>
            <a:r>
              <a:rPr lang="en-ZA" altLang="en-US" sz="1300" b="1" dirty="0" smtClean="0">
                <a:solidFill>
                  <a:schemeClr val="bg1"/>
                </a:solidFill>
                <a:latin typeface="Century Gothic" pitchFamily="34" charset="0"/>
              </a:rPr>
              <a:t> from 43% in Q3 to 55% in Q4.</a:t>
            </a:r>
            <a:endParaRPr lang="en-ZA" altLang="en-US" sz="1300" b="1" dirty="0">
              <a:solidFill>
                <a:schemeClr val="bg1"/>
              </a:solidFill>
              <a:latin typeface="Century Gothic"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1546047920"/>
              </p:ext>
            </p:extLst>
          </p:nvPr>
        </p:nvGraphicFramePr>
        <p:xfrm>
          <a:off x="121921" y="679422"/>
          <a:ext cx="9680447" cy="42745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60072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3826" y="192724"/>
            <a:ext cx="9557888" cy="427648"/>
          </a:xfrm>
          <a:noFill/>
        </p:spPr>
        <p:txBody>
          <a:bodyPr>
            <a:noAutofit/>
          </a:bodyPr>
          <a:lstStyle/>
          <a:p>
            <a:pPr algn="ctr" eaLnBrk="1" hangingPunct="1"/>
            <a:r>
              <a:rPr lang="en-ZA" altLang="en-US" sz="3250" b="1" dirty="0">
                <a:latin typeface="Century Gothic" pitchFamily="34" charset="0"/>
              </a:rPr>
              <a:t>YEAR-ON-YEAR PERFORMANCE COMPARISON</a:t>
            </a:r>
            <a:endParaRPr lang="en-US" altLang="en-US" sz="3250" b="1" dirty="0">
              <a:latin typeface="Century Gothic" pitchFamily="34" charset="0"/>
            </a:endParaRPr>
          </a:p>
        </p:txBody>
      </p:sp>
      <p:sp>
        <p:nvSpPr>
          <p:cNvPr id="7171" name="Content Placeholder 2"/>
          <p:cNvSpPr>
            <a:spLocks noGrp="1"/>
          </p:cNvSpPr>
          <p:nvPr>
            <p:ph idx="1"/>
          </p:nvPr>
        </p:nvSpPr>
        <p:spPr>
          <a:xfrm>
            <a:off x="46300" y="5059681"/>
            <a:ext cx="9803757" cy="1024869"/>
          </a:xfrm>
          <a:solidFill>
            <a:schemeClr val="tx1"/>
          </a:solidFill>
        </p:spPr>
        <p:txBody>
          <a:bodyPr>
            <a:noAutofit/>
          </a:bodyPr>
          <a:lstStyle/>
          <a:p>
            <a:pPr>
              <a:spcBef>
                <a:spcPts val="0"/>
              </a:spcBef>
              <a:buFont typeface="Wingdings" charset="2"/>
              <a:buChar char="q"/>
            </a:pPr>
            <a:r>
              <a:rPr lang="en-ZA" altLang="en-US" sz="1400" b="1" dirty="0">
                <a:solidFill>
                  <a:schemeClr val="bg1"/>
                </a:solidFill>
                <a:latin typeface="Calibri" pitchFamily="34" charset="0"/>
              </a:rPr>
              <a:t>APR – compared to the past 3 FYs, the Dept. had </a:t>
            </a:r>
            <a:r>
              <a:rPr lang="en-ZA" altLang="en-US" sz="1400" b="1" dirty="0" smtClean="0">
                <a:solidFill>
                  <a:schemeClr val="bg1"/>
                </a:solidFill>
                <a:latin typeface="Calibri" pitchFamily="34" charset="0"/>
              </a:rPr>
              <a:t>the </a:t>
            </a:r>
            <a:r>
              <a:rPr lang="en-ZA" altLang="en-US" sz="1400" b="1" u="sng" dirty="0" smtClean="0">
                <a:solidFill>
                  <a:schemeClr val="bg1"/>
                </a:solidFill>
                <a:latin typeface="Calibri" pitchFamily="34" charset="0"/>
              </a:rPr>
              <a:t>highest ever achievement</a:t>
            </a:r>
            <a:r>
              <a:rPr lang="en-ZA" altLang="en-US" sz="1400" b="1" dirty="0" smtClean="0">
                <a:solidFill>
                  <a:schemeClr val="bg1"/>
                </a:solidFill>
                <a:latin typeface="Calibri" pitchFamily="34" charset="0"/>
              </a:rPr>
              <a:t> </a:t>
            </a:r>
            <a:r>
              <a:rPr lang="en-ZA" altLang="en-US" sz="1400" b="1" dirty="0">
                <a:solidFill>
                  <a:schemeClr val="bg1"/>
                </a:solidFill>
                <a:latin typeface="Calibri" pitchFamily="34" charset="0"/>
              </a:rPr>
              <a:t>of </a:t>
            </a:r>
            <a:r>
              <a:rPr lang="en-ZA" altLang="en-US" sz="1400" b="1" u="sng" dirty="0" smtClean="0">
                <a:solidFill>
                  <a:srgbClr val="FFC000"/>
                </a:solidFill>
                <a:latin typeface="Calibri" pitchFamily="34" charset="0"/>
              </a:rPr>
              <a:t>71%</a:t>
            </a:r>
            <a:r>
              <a:rPr lang="en-ZA" altLang="en-US" sz="1400" b="1" dirty="0" smtClean="0">
                <a:solidFill>
                  <a:schemeClr val="bg1"/>
                </a:solidFill>
                <a:latin typeface="Calibri" pitchFamily="34" charset="0"/>
              </a:rPr>
              <a:t>,</a:t>
            </a:r>
            <a:endParaRPr lang="en-ZA" altLang="en-US" sz="1400" b="1" dirty="0">
              <a:solidFill>
                <a:schemeClr val="bg1"/>
              </a:solidFill>
              <a:latin typeface="Calibri" pitchFamily="34" charset="0"/>
            </a:endParaRPr>
          </a:p>
          <a:p>
            <a:pPr>
              <a:spcBef>
                <a:spcPts val="0"/>
              </a:spcBef>
              <a:buFont typeface="Wingdings" charset="2"/>
              <a:buChar char="q"/>
            </a:pPr>
            <a:r>
              <a:rPr lang="en-ZA" altLang="en-US" sz="1400" b="1" dirty="0" smtClean="0">
                <a:solidFill>
                  <a:schemeClr val="bg1"/>
                </a:solidFill>
                <a:latin typeface="Calibri" pitchFamily="34" charset="0"/>
              </a:rPr>
              <a:t>Q4 – compared </a:t>
            </a:r>
            <a:r>
              <a:rPr lang="en-ZA" altLang="en-US" sz="1400" b="1" dirty="0">
                <a:solidFill>
                  <a:schemeClr val="bg1"/>
                </a:solidFill>
                <a:latin typeface="Calibri" pitchFamily="34" charset="0"/>
              </a:rPr>
              <a:t>to the past 3</a:t>
            </a:r>
            <a:r>
              <a:rPr lang="en-ZA" altLang="en-US" sz="1400" b="1" dirty="0" smtClean="0">
                <a:solidFill>
                  <a:schemeClr val="bg1"/>
                </a:solidFill>
                <a:latin typeface="Calibri" pitchFamily="34" charset="0"/>
              </a:rPr>
              <a:t> </a:t>
            </a:r>
            <a:r>
              <a:rPr lang="en-ZA" altLang="en-US" sz="1400" b="1" dirty="0">
                <a:solidFill>
                  <a:schemeClr val="bg1"/>
                </a:solidFill>
                <a:latin typeface="Calibri" pitchFamily="34" charset="0"/>
              </a:rPr>
              <a:t>FYs, the </a:t>
            </a:r>
            <a:r>
              <a:rPr lang="en-ZA" altLang="en-US" sz="1400" b="1" dirty="0" smtClean="0">
                <a:solidFill>
                  <a:schemeClr val="bg1"/>
                </a:solidFill>
                <a:latin typeface="Calibri" pitchFamily="34" charset="0"/>
              </a:rPr>
              <a:t>Dept. </a:t>
            </a:r>
            <a:r>
              <a:rPr lang="en-ZA" altLang="en-US" sz="1400" b="1" dirty="0">
                <a:solidFill>
                  <a:schemeClr val="bg1"/>
                </a:solidFill>
                <a:latin typeface="Calibri" pitchFamily="34" charset="0"/>
              </a:rPr>
              <a:t>had </a:t>
            </a:r>
            <a:r>
              <a:rPr lang="en-ZA" altLang="en-US" sz="1400" b="1" dirty="0" smtClean="0">
                <a:solidFill>
                  <a:schemeClr val="bg1"/>
                </a:solidFill>
                <a:latin typeface="Calibri" pitchFamily="34" charset="0"/>
              </a:rPr>
              <a:t>a </a:t>
            </a:r>
            <a:r>
              <a:rPr lang="en-ZA" altLang="en-US" sz="1400" b="1" u="sng" dirty="0" smtClean="0">
                <a:solidFill>
                  <a:schemeClr val="bg1"/>
                </a:solidFill>
                <a:latin typeface="Calibri" pitchFamily="34" charset="0"/>
              </a:rPr>
              <a:t>second-highest achievement</a:t>
            </a:r>
            <a:r>
              <a:rPr lang="en-ZA" altLang="en-US" sz="1400" b="1" dirty="0" smtClean="0">
                <a:solidFill>
                  <a:schemeClr val="bg1"/>
                </a:solidFill>
                <a:latin typeface="Calibri" pitchFamily="34" charset="0"/>
              </a:rPr>
              <a:t> </a:t>
            </a:r>
            <a:r>
              <a:rPr lang="en-ZA" altLang="en-US" sz="1400" b="1" dirty="0">
                <a:solidFill>
                  <a:schemeClr val="bg1"/>
                </a:solidFill>
                <a:latin typeface="Calibri" pitchFamily="34" charset="0"/>
              </a:rPr>
              <a:t>of </a:t>
            </a:r>
            <a:r>
              <a:rPr lang="en-ZA" altLang="en-US" sz="1400" b="1" u="sng" dirty="0" smtClean="0">
                <a:solidFill>
                  <a:srgbClr val="FFC000"/>
                </a:solidFill>
                <a:latin typeface="Calibri" pitchFamily="34" charset="0"/>
              </a:rPr>
              <a:t>68%</a:t>
            </a:r>
            <a:r>
              <a:rPr lang="en-ZA" altLang="en-US" sz="1400" b="1" dirty="0" smtClean="0">
                <a:solidFill>
                  <a:schemeClr val="bg1"/>
                </a:solidFill>
                <a:latin typeface="Calibri" pitchFamily="34" charset="0"/>
              </a:rPr>
              <a:t> (second </a:t>
            </a:r>
            <a:r>
              <a:rPr lang="en-ZA" altLang="en-US" sz="1400" b="1" dirty="0">
                <a:solidFill>
                  <a:schemeClr val="bg1"/>
                </a:solidFill>
                <a:latin typeface="Calibri" pitchFamily="34" charset="0"/>
              </a:rPr>
              <a:t>to FY </a:t>
            </a:r>
            <a:r>
              <a:rPr lang="en-ZA" altLang="en-US" sz="1400" b="1" dirty="0" smtClean="0">
                <a:solidFill>
                  <a:schemeClr val="bg1"/>
                </a:solidFill>
                <a:latin typeface="Calibri" pitchFamily="34" charset="0"/>
              </a:rPr>
              <a:t>2013/14 </a:t>
            </a:r>
            <a:r>
              <a:rPr lang="en-ZA" altLang="en-US" sz="1400" b="1" dirty="0">
                <a:solidFill>
                  <a:schemeClr val="bg1"/>
                </a:solidFill>
                <a:latin typeface="Calibri" pitchFamily="34" charset="0"/>
              </a:rPr>
              <a:t>with </a:t>
            </a:r>
            <a:r>
              <a:rPr lang="en-ZA" altLang="en-US" sz="1400" b="1" dirty="0" smtClean="0">
                <a:solidFill>
                  <a:schemeClr val="bg1"/>
                </a:solidFill>
                <a:latin typeface="Calibri" pitchFamily="34" charset="0"/>
              </a:rPr>
              <a:t>72%),</a:t>
            </a:r>
          </a:p>
          <a:p>
            <a:pPr>
              <a:spcBef>
                <a:spcPts val="0"/>
              </a:spcBef>
              <a:buFont typeface="Wingdings" charset="2"/>
              <a:buChar char="q"/>
            </a:pPr>
            <a:r>
              <a:rPr lang="en-ZA" altLang="en-US" sz="1400" b="1" dirty="0" smtClean="0">
                <a:solidFill>
                  <a:schemeClr val="bg1"/>
                </a:solidFill>
                <a:latin typeface="Calibri" pitchFamily="34" charset="0"/>
              </a:rPr>
              <a:t>APR – It’s interesting to observe that, over the past 3 FYs, the percentage of targets that were “</a:t>
            </a:r>
            <a:r>
              <a:rPr lang="en-ZA" altLang="en-US" sz="1400" b="1" u="sng" dirty="0" smtClean="0">
                <a:solidFill>
                  <a:schemeClr val="bg1"/>
                </a:solidFill>
                <a:latin typeface="Calibri" pitchFamily="34" charset="0"/>
              </a:rPr>
              <a:t>Not-achieved</a:t>
            </a:r>
            <a:r>
              <a:rPr lang="en-ZA" altLang="en-US" sz="1400" b="1" dirty="0" smtClean="0">
                <a:solidFill>
                  <a:schemeClr val="bg1"/>
                </a:solidFill>
                <a:latin typeface="Calibri" pitchFamily="34" charset="0"/>
              </a:rPr>
              <a:t>”, have decreased by more than threefold, from 31% in FY 2012/13 to </a:t>
            </a:r>
            <a:r>
              <a:rPr lang="en-ZA" altLang="en-US" sz="1400" b="1" dirty="0">
                <a:solidFill>
                  <a:schemeClr val="bg1"/>
                </a:solidFill>
                <a:latin typeface="Calibri" pitchFamily="34" charset="0"/>
              </a:rPr>
              <a:t>9</a:t>
            </a:r>
            <a:r>
              <a:rPr lang="en-ZA" altLang="en-US" sz="1400" b="1" dirty="0" smtClean="0">
                <a:solidFill>
                  <a:schemeClr val="bg1"/>
                </a:solidFill>
                <a:latin typeface="Calibri" pitchFamily="34" charset="0"/>
              </a:rPr>
              <a:t>% (lowest ever) in FY 2015/16.</a:t>
            </a:r>
            <a:endParaRPr lang="en-ZA" altLang="en-US" sz="1400" b="1" dirty="0">
              <a:solidFill>
                <a:schemeClr val="bg1"/>
              </a:solidFill>
              <a:latin typeface="Calibri" pitchFamily="34" charset="0"/>
            </a:endParaRPr>
          </a:p>
        </p:txBody>
      </p:sp>
      <p:sp>
        <p:nvSpPr>
          <p:cNvPr id="2" name="Footer Placeholder 1"/>
          <p:cNvSpPr>
            <a:spLocks noGrp="1"/>
          </p:cNvSpPr>
          <p:nvPr>
            <p:ph type="ftr" sz="quarter" idx="11"/>
          </p:nvPr>
        </p:nvSpPr>
        <p:spPr/>
        <p:txBody>
          <a:body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xmlns="" val="227357132"/>
              </p:ext>
            </p:extLst>
          </p:nvPr>
        </p:nvGraphicFramePr>
        <p:xfrm>
          <a:off x="123826" y="620372"/>
          <a:ext cx="9726231" cy="43115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28581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14698" y="138023"/>
            <a:ext cx="9519648" cy="538807"/>
          </a:xfrm>
          <a:noFill/>
        </p:spPr>
        <p:txBody>
          <a:bodyPr>
            <a:noAutofit/>
          </a:bodyPr>
          <a:lstStyle/>
          <a:p>
            <a:pPr algn="ctr" eaLnBrk="1" hangingPunct="1"/>
            <a:r>
              <a:rPr lang="en-ZA" altLang="en-US" sz="2817" b="1" dirty="0">
                <a:latin typeface="Century Gothic" pitchFamily="34" charset="0"/>
              </a:rPr>
              <a:t>YEAR-ON-YEAR AVERAGE QUARTERLY PERFORMANCE</a:t>
            </a:r>
            <a:endParaRPr lang="en-US" altLang="en-US" sz="2817" b="1" dirty="0">
              <a:latin typeface="Century Gothic" pitchFamily="34" charset="0"/>
            </a:endParaRPr>
          </a:p>
        </p:txBody>
      </p:sp>
      <p:sp>
        <p:nvSpPr>
          <p:cNvPr id="7171" name="Content Placeholder 2"/>
          <p:cNvSpPr>
            <a:spLocks noGrp="1"/>
          </p:cNvSpPr>
          <p:nvPr>
            <p:ph idx="1"/>
          </p:nvPr>
        </p:nvSpPr>
        <p:spPr>
          <a:xfrm>
            <a:off x="5602" y="5115461"/>
            <a:ext cx="9891772" cy="957531"/>
          </a:xfrm>
          <a:solidFill>
            <a:schemeClr val="tx1"/>
          </a:solidFill>
        </p:spPr>
        <p:txBody>
          <a:bodyPr>
            <a:noAutofit/>
          </a:bodyPr>
          <a:lstStyle/>
          <a:p>
            <a:pPr algn="just">
              <a:spcBef>
                <a:spcPts val="0"/>
              </a:spcBef>
              <a:buFont typeface="Wingdings" charset="2"/>
              <a:buChar char="q"/>
            </a:pPr>
            <a:r>
              <a:rPr lang="en-ZA" altLang="en-US" sz="1400" b="1" dirty="0">
                <a:solidFill>
                  <a:schemeClr val="bg1"/>
                </a:solidFill>
                <a:latin typeface="Calibri" pitchFamily="34" charset="0"/>
              </a:rPr>
              <a:t>The graph shows typical </a:t>
            </a:r>
            <a:r>
              <a:rPr lang="en-ZA" altLang="en-US" sz="1400" b="1" u="sng" dirty="0">
                <a:solidFill>
                  <a:schemeClr val="bg1"/>
                </a:solidFill>
                <a:latin typeface="Calibri" pitchFamily="34" charset="0"/>
              </a:rPr>
              <a:t>average YOY performance</a:t>
            </a:r>
            <a:r>
              <a:rPr lang="en-ZA" altLang="en-US" sz="1400" b="1" dirty="0">
                <a:solidFill>
                  <a:schemeClr val="bg1"/>
                </a:solidFill>
                <a:latin typeface="Calibri" pitchFamily="34" charset="0"/>
              </a:rPr>
              <a:t> </a:t>
            </a:r>
            <a:r>
              <a:rPr lang="en-ZA" altLang="en-US" sz="1400" b="1" dirty="0" smtClean="0">
                <a:solidFill>
                  <a:schemeClr val="bg1"/>
                </a:solidFill>
                <a:latin typeface="Calibri" pitchFamily="34" charset="0"/>
              </a:rPr>
              <a:t>over </a:t>
            </a:r>
            <a:r>
              <a:rPr lang="en-ZA" altLang="en-US" sz="1400" b="1" dirty="0">
                <a:solidFill>
                  <a:schemeClr val="bg1"/>
                </a:solidFill>
                <a:latin typeface="Calibri" pitchFamily="34" charset="0"/>
              </a:rPr>
              <a:t>the past three </a:t>
            </a:r>
            <a:r>
              <a:rPr lang="en-ZA" altLang="en-US" sz="1400" b="1" dirty="0" smtClean="0">
                <a:solidFill>
                  <a:schemeClr val="bg1"/>
                </a:solidFill>
                <a:latin typeface="Calibri" pitchFamily="34" charset="0"/>
              </a:rPr>
              <a:t>FYs, </a:t>
            </a:r>
            <a:r>
              <a:rPr lang="en-ZA" altLang="en-US" sz="1400" b="1" u="sng" dirty="0">
                <a:solidFill>
                  <a:schemeClr val="bg1"/>
                </a:solidFill>
                <a:latin typeface="Calibri" pitchFamily="34" charset="0"/>
              </a:rPr>
              <a:t>compared to actual achievement in the current </a:t>
            </a:r>
            <a:r>
              <a:rPr lang="en-ZA" altLang="en-US" sz="1400" b="1" u="sng" dirty="0" smtClean="0">
                <a:solidFill>
                  <a:schemeClr val="bg1"/>
                </a:solidFill>
                <a:latin typeface="Calibri" pitchFamily="34" charset="0"/>
              </a:rPr>
              <a:t>FY</a:t>
            </a:r>
            <a:r>
              <a:rPr lang="en-ZA" altLang="en-US" sz="1400" b="1" dirty="0" smtClean="0">
                <a:solidFill>
                  <a:schemeClr val="bg1"/>
                </a:solidFill>
                <a:latin typeface="Calibri" pitchFamily="34" charset="0"/>
              </a:rPr>
              <a:t> – with reference to the APR performance.</a:t>
            </a:r>
            <a:endParaRPr lang="en-ZA" altLang="en-US" sz="1400" b="1" dirty="0">
              <a:solidFill>
                <a:schemeClr val="bg1"/>
              </a:solidFill>
              <a:latin typeface="Calibri" pitchFamily="34" charset="0"/>
            </a:endParaRPr>
          </a:p>
          <a:p>
            <a:pPr algn="just">
              <a:spcBef>
                <a:spcPts val="0"/>
              </a:spcBef>
              <a:buFont typeface="Wingdings" charset="2"/>
              <a:buChar char="q"/>
            </a:pPr>
            <a:r>
              <a:rPr lang="en-ZA" altLang="en-US" sz="1400" b="1" dirty="0" smtClean="0">
                <a:solidFill>
                  <a:schemeClr val="bg1"/>
                </a:solidFill>
                <a:latin typeface="Calibri" pitchFamily="34" charset="0"/>
              </a:rPr>
              <a:t>The Dept.'s Q4 actual performance of </a:t>
            </a:r>
            <a:r>
              <a:rPr lang="en-ZA" altLang="en-US" sz="1400" b="1" dirty="0" smtClean="0">
                <a:solidFill>
                  <a:srgbClr val="FFC000"/>
                </a:solidFill>
                <a:latin typeface="Calibri" pitchFamily="34" charset="0"/>
              </a:rPr>
              <a:t>68%</a:t>
            </a:r>
            <a:r>
              <a:rPr lang="en-ZA" altLang="en-US" sz="1400" b="1" dirty="0" smtClean="0">
                <a:solidFill>
                  <a:schemeClr val="bg1"/>
                </a:solidFill>
                <a:latin typeface="Calibri" pitchFamily="34" charset="0"/>
              </a:rPr>
              <a:t> is above the expected average of 50% by </a:t>
            </a:r>
            <a:r>
              <a:rPr lang="en-ZA" altLang="en-US" sz="1400" b="1" u="sng" dirty="0" smtClean="0">
                <a:solidFill>
                  <a:schemeClr val="bg1"/>
                </a:solidFill>
                <a:latin typeface="Calibri" pitchFamily="34" charset="0"/>
              </a:rPr>
              <a:t>18</a:t>
            </a:r>
            <a:r>
              <a:rPr lang="en-ZA" altLang="en-US" sz="1400" b="1" dirty="0" smtClean="0">
                <a:solidFill>
                  <a:schemeClr val="bg1"/>
                </a:solidFill>
                <a:latin typeface="Calibri" pitchFamily="34" charset="0"/>
              </a:rPr>
              <a:t> percentage points.</a:t>
            </a:r>
          </a:p>
          <a:p>
            <a:pPr algn="just">
              <a:spcBef>
                <a:spcPts val="0"/>
              </a:spcBef>
              <a:buFont typeface="Wingdings" charset="2"/>
              <a:buChar char="q"/>
            </a:pPr>
            <a:r>
              <a:rPr lang="en-ZA" altLang="en-US" sz="1400" b="1" dirty="0" smtClean="0">
                <a:solidFill>
                  <a:schemeClr val="bg1"/>
                </a:solidFill>
                <a:latin typeface="Calibri" pitchFamily="34" charset="0"/>
              </a:rPr>
              <a:t>Trends shows that the </a:t>
            </a:r>
            <a:r>
              <a:rPr lang="en-ZA" altLang="en-US" sz="1400" b="1" u="sng" dirty="0" smtClean="0">
                <a:solidFill>
                  <a:schemeClr val="bg1"/>
                </a:solidFill>
                <a:latin typeface="Calibri" pitchFamily="34" charset="0"/>
              </a:rPr>
              <a:t>below-average performances</a:t>
            </a:r>
            <a:r>
              <a:rPr lang="en-ZA" altLang="en-US" sz="1400" b="1" dirty="0" smtClean="0">
                <a:solidFill>
                  <a:schemeClr val="bg1"/>
                </a:solidFill>
                <a:latin typeface="Calibri" pitchFamily="34" charset="0"/>
              </a:rPr>
              <a:t> in Quarters 1 and 3, affected the Dept.’s APR performance of </a:t>
            </a:r>
            <a:r>
              <a:rPr lang="en-ZA" altLang="en-US" sz="1400" b="1" dirty="0" smtClean="0">
                <a:solidFill>
                  <a:srgbClr val="FFC000"/>
                </a:solidFill>
                <a:latin typeface="Calibri" pitchFamily="34" charset="0"/>
              </a:rPr>
              <a:t>71%</a:t>
            </a:r>
            <a:r>
              <a:rPr lang="en-ZA" altLang="en-US" sz="1400" b="1" dirty="0" smtClean="0">
                <a:solidFill>
                  <a:schemeClr val="bg1"/>
                </a:solidFill>
                <a:latin typeface="Calibri" pitchFamily="34" charset="0"/>
              </a:rPr>
              <a:t>.</a:t>
            </a:r>
          </a:p>
        </p:txBody>
      </p:sp>
      <p:sp>
        <p:nvSpPr>
          <p:cNvPr id="2" name="Footer Placeholder 1"/>
          <p:cNvSpPr>
            <a:spLocks noGrp="1"/>
          </p:cNvSpPr>
          <p:nvPr>
            <p:ph type="ftr" sz="quarter" idx="11"/>
          </p:nvPr>
        </p:nvSpPr>
        <p:spPr/>
        <p:txBody>
          <a:bodyPr/>
          <a:lstStyle/>
          <a:p>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1277008748"/>
              </p:ext>
            </p:extLst>
          </p:nvPr>
        </p:nvGraphicFramePr>
        <p:xfrm>
          <a:off x="115747" y="676830"/>
          <a:ext cx="9618599" cy="4438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1504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802" y="124571"/>
            <a:ext cx="9644592" cy="3260725"/>
          </a:xfrm>
        </p:spPr>
        <p:txBody>
          <a:bodyPr>
            <a:noAutofit/>
          </a:bodyPr>
          <a:lstStyle/>
          <a:p>
            <a:pPr marL="0" indent="0" algn="ctr">
              <a:spcBef>
                <a:spcPts val="0"/>
              </a:spcBef>
              <a:buNone/>
            </a:pPr>
            <a:r>
              <a:rPr lang="en-US" sz="5200" b="1" dirty="0">
                <a:latin typeface="Century Gothic" panose="020B0502020202020204" pitchFamily="34" charset="0"/>
              </a:rPr>
              <a:t>PERFORMANCE DESCRIPTION PER PROGRAMME</a:t>
            </a:r>
          </a:p>
          <a:p>
            <a:pPr marL="0" indent="0" algn="ctr">
              <a:spcBef>
                <a:spcPts val="5200"/>
              </a:spcBef>
              <a:buNone/>
            </a:pPr>
            <a:r>
              <a:rPr lang="en-US" sz="3900" b="1" dirty="0">
                <a:latin typeface="Century Gothic" panose="020B0502020202020204" pitchFamily="34" charset="0"/>
              </a:rPr>
              <a:t>PROGRAMME 1: ADMINISTRATION</a:t>
            </a:r>
          </a:p>
        </p:txBody>
      </p:sp>
      <p:sp>
        <p:nvSpPr>
          <p:cNvPr id="3" name="Content Placeholder 2"/>
          <p:cNvSpPr txBox="1">
            <a:spLocks/>
          </p:cNvSpPr>
          <p:nvPr/>
        </p:nvSpPr>
        <p:spPr>
          <a:xfrm>
            <a:off x="140892" y="3313643"/>
            <a:ext cx="9644592" cy="2269609"/>
          </a:xfrm>
          <a:prstGeom prst="rect">
            <a:avLst/>
          </a:prstGeom>
        </p:spPr>
        <p:txBody>
          <a:bodyPr vert="horz" lIns="99060" tIns="49530" rIns="99060" bIns="4953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3033" b="1" dirty="0">
                <a:latin typeface="Century Gothic" panose="020B0502020202020204" pitchFamily="34" charset="0"/>
              </a:rPr>
              <a:t>PROGRAMME PURPOSE</a:t>
            </a:r>
          </a:p>
          <a:p>
            <a:pPr marL="0" indent="0" algn="ctr">
              <a:spcBef>
                <a:spcPts val="1300"/>
              </a:spcBef>
              <a:buNone/>
            </a:pPr>
            <a:r>
              <a:rPr lang="en-US" sz="2600" b="1" dirty="0">
                <a:latin typeface="Century Gothic" panose="020B0502020202020204" pitchFamily="34" charset="0"/>
              </a:rPr>
              <a:t>Provide strategic and logistical support in the form of executive services, corporate services and the acquisition of vehicles for departmental use. Oversee departmental capital works. Provide bursaries.</a:t>
            </a:r>
          </a:p>
        </p:txBody>
      </p:sp>
      <p:sp>
        <p:nvSpPr>
          <p:cNvPr id="4" name="Footer Placeholder 1"/>
          <p:cNvSpPr>
            <a:spLocks noGrp="1"/>
          </p:cNvSpPr>
          <p:nvPr>
            <p:ph type="ftr" sz="quarter" idx="11"/>
          </p:nvPr>
        </p:nvSpPr>
        <p:spPr>
          <a:xfrm>
            <a:off x="3384550" y="6220755"/>
            <a:ext cx="3136900" cy="395552"/>
          </a:xfrm>
        </p:spPr>
        <p:txBody>
          <a:bodyPr/>
          <a:lstStyle/>
          <a:p>
            <a:endParaRPr lang="en-US" dirty="0"/>
          </a:p>
        </p:txBody>
      </p:sp>
    </p:spTree>
    <p:extLst>
      <p:ext uri="{BB962C8B-B14F-4D97-AF65-F5344CB8AC3E}">
        <p14:creationId xmlns:p14="http://schemas.microsoft.com/office/powerpoint/2010/main" xmlns="" val="1156023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38293</TotalTime>
  <Words>6661</Words>
  <Application>Microsoft Office PowerPoint</Application>
  <PresentationFormat>A4 Paper (210x297 mm)</PresentationFormat>
  <Paragraphs>1904</Paragraphs>
  <Slides>47</Slides>
  <Notes>31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Theme2</vt:lpstr>
      <vt:lpstr>Slide 1</vt:lpstr>
      <vt:lpstr>PRESENTATION OUTLINE</vt:lpstr>
      <vt:lpstr>THE LEGEND</vt:lpstr>
      <vt:lpstr>STRATEGIC GOALS</vt:lpstr>
      <vt:lpstr>SUMMARY OF PROGRAMME PERFORMANCE</vt:lpstr>
      <vt:lpstr>PROGRAMME PERFORMANCE COMPARISONS</vt:lpstr>
      <vt:lpstr>YEAR-ON-YEAR PERFORMANCE COMPARISON</vt:lpstr>
      <vt:lpstr>YEAR-ON-YEAR AVERAGE QUARTERLY PERFORMANCE</vt:lpstr>
      <vt:lpstr>Slide 9</vt:lpstr>
      <vt:lpstr>Slide 10</vt:lpstr>
      <vt:lpstr>Slide 11</vt:lpstr>
      <vt:lpstr>Slide 12</vt:lpstr>
      <vt:lpstr>Slide 13</vt:lpstr>
      <vt:lpstr>OVERALL PERFORMANCE RATING – PROGRAMME 1</vt:lpstr>
      <vt:lpstr>Slide 15</vt:lpstr>
      <vt:lpstr>Slide 16</vt:lpstr>
      <vt:lpstr>Slide 17</vt:lpstr>
      <vt:lpstr>Slide 18</vt:lpstr>
      <vt:lpstr>Slide 19</vt:lpstr>
      <vt:lpstr>Slide 20</vt:lpstr>
      <vt:lpstr>Slide 21</vt:lpstr>
      <vt:lpstr>Slide 22</vt:lpstr>
      <vt:lpstr>OVERALL PERFORMANCE RATING – PROGRAMME 2 </vt:lpstr>
      <vt:lpstr>Slide 24</vt:lpstr>
      <vt:lpstr>Slide 25</vt:lpstr>
      <vt:lpstr>Slide 26</vt:lpstr>
      <vt:lpstr>Slide 27</vt:lpstr>
      <vt:lpstr>Slide 28</vt:lpstr>
      <vt:lpstr>Slide 29</vt:lpstr>
      <vt:lpstr>OVERALL PERFORMANCE RATING – PROGRAMME 3</vt:lpstr>
      <vt:lpstr>Slide 31</vt:lpstr>
      <vt:lpstr>Slide 32</vt:lpstr>
      <vt:lpstr>Slide 33</vt:lpstr>
      <vt:lpstr>OVERALL PERFORMANCE RATING – PROGRAMME 4</vt:lpstr>
      <vt:lpstr>Slide 35</vt:lpstr>
      <vt:lpstr>Slide 36</vt:lpstr>
      <vt:lpstr>Slide 37</vt:lpstr>
      <vt:lpstr>Slide 38</vt:lpstr>
      <vt:lpstr>Slide 39</vt:lpstr>
      <vt:lpstr>OVERALL PERFORMANCE RATING – LRD</vt:lpstr>
      <vt:lpstr>Slide 41</vt:lpstr>
      <vt:lpstr>Slide 42</vt:lpstr>
      <vt:lpstr>OVERALL PERFORMANCE RATING – LTA</vt:lpstr>
      <vt:lpstr>PROGRAMME 5 OVERALL PERFORMANCE RATING</vt:lpstr>
      <vt:lpstr>OVERALL PROGRAMME PERFORMANCE SUMMARY</vt:lpstr>
      <vt:lpstr>WAY-FORWARD</vt:lpstr>
      <vt:lpstr>Slide 47</vt:lpstr>
    </vt:vector>
  </TitlesOfParts>
  <Company>DRDLR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Madoda Hlongwane</dc:creator>
  <cp:lastModifiedBy>PUMZA</cp:lastModifiedBy>
  <cp:revision>2627</cp:revision>
  <cp:lastPrinted>2016-04-15T13:45:52Z</cp:lastPrinted>
  <dcterms:created xsi:type="dcterms:W3CDTF">2015-03-30T04:19:15Z</dcterms:created>
  <dcterms:modified xsi:type="dcterms:W3CDTF">2016-08-25T11:06:04Z</dcterms:modified>
</cp:coreProperties>
</file>