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67" r:id="rId5"/>
    <p:sldId id="268" r:id="rId6"/>
    <p:sldId id="290" r:id="rId7"/>
    <p:sldId id="293" r:id="rId8"/>
    <p:sldId id="292" r:id="rId9"/>
    <p:sldId id="294" r:id="rId10"/>
    <p:sldId id="295" r:id="rId11"/>
    <p:sldId id="296" r:id="rId12"/>
    <p:sldId id="297" r:id="rId13"/>
    <p:sldId id="298" r:id="rId14"/>
    <p:sldId id="299" r:id="rId15"/>
    <p:sldId id="300" r:id="rId16"/>
    <p:sldId id="301" r:id="rId17"/>
    <p:sldId id="303" r:id="rId18"/>
    <p:sldId id="302" r:id="rId19"/>
    <p:sldId id="304" r:id="rId20"/>
    <p:sldId id="305" r:id="rId21"/>
    <p:sldId id="306" r:id="rId22"/>
    <p:sldId id="307" r:id="rId23"/>
    <p:sldId id="269" r:id="rId24"/>
    <p:sldId id="270" r:id="rId25"/>
    <p:sldId id="271" r:id="rId26"/>
    <p:sldId id="308" r:id="rId27"/>
    <p:sldId id="309" r:id="rId28"/>
    <p:sldId id="310" r:id="rId29"/>
    <p:sldId id="279" r:id="rId30"/>
    <p:sldId id="280" r:id="rId31"/>
    <p:sldId id="281" r:id="rId32"/>
    <p:sldId id="28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719" autoAdjust="0"/>
  </p:normalViewPr>
  <p:slideViewPr>
    <p:cSldViewPr>
      <p:cViewPr>
        <p:scale>
          <a:sx n="73" d="100"/>
          <a:sy n="73" d="100"/>
        </p:scale>
        <p:origin x="-2724" y="-9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DA503A-0FB0-4F79-8A65-360514E8F832}" type="datetimeFigureOut">
              <a:rPr lang="en-US" smtClean="0"/>
              <a:pPr/>
              <a:t>8/26/2016</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2A8848-3249-402C-9A57-26219DFF1E77}" type="slidenum">
              <a:rPr lang="en-ZA" smtClean="0"/>
              <a:pPr/>
              <a:t>‹#›</a:t>
            </a:fld>
            <a:endParaRPr lang="en-ZA"/>
          </a:p>
        </p:txBody>
      </p:sp>
    </p:spTree>
    <p:extLst>
      <p:ext uri="{BB962C8B-B14F-4D97-AF65-F5344CB8AC3E}">
        <p14:creationId xmlns:p14="http://schemas.microsoft.com/office/powerpoint/2010/main" xmlns="" val="1608022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A1BA1606-8A51-4877-AC2D-435BFAC84474}" type="datetime1">
              <a:rPr lang="en-US" smtClean="0"/>
              <a:pPr/>
              <a:t>8/26/2016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332FFC1-108E-450E-9D48-559DC27F1E35}"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B6DD888-0104-4121-9D50-B7D6FD4EB45D}" type="datetime1">
              <a:rPr lang="en-US" smtClean="0"/>
              <a:pPr/>
              <a:t>8/26/2016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332FFC1-108E-450E-9D48-559DC27F1E35}"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7AB6D446-BAC8-4156-9FAD-64AE8123EF8B}" type="datetime1">
              <a:rPr lang="en-US" smtClean="0"/>
              <a:pPr/>
              <a:t>8/26/2016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332FFC1-108E-450E-9D48-559DC27F1E35}"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E9632C36-0234-4D4D-BEF6-57CC9AE915FA}" type="datetime1">
              <a:rPr lang="en-US" smtClean="0"/>
              <a:pPr/>
              <a:t>8/26/2016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332FFC1-108E-450E-9D48-559DC27F1E35}"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328CCD-382E-434D-BAA8-496D47BF069E}" type="datetime1">
              <a:rPr lang="en-US" smtClean="0"/>
              <a:pPr/>
              <a:t>8/26/2016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9332FFC1-108E-450E-9D48-559DC27F1E35}"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CB5F54A8-01F6-4549-BDA1-5036EB8550E8}" type="datetime1">
              <a:rPr lang="en-US" smtClean="0"/>
              <a:pPr/>
              <a:t>8/26/2016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332FFC1-108E-450E-9D48-559DC27F1E35}"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48DAA5AB-4CA3-4252-80E5-CA09E6C3D959}" type="datetime1">
              <a:rPr lang="en-US" smtClean="0"/>
              <a:pPr/>
              <a:t>8/26/2016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9332FFC1-108E-450E-9D48-559DC27F1E35}"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32146C45-BC53-48D5-988F-4B326F33B539}" type="datetime1">
              <a:rPr lang="en-US" smtClean="0"/>
              <a:pPr/>
              <a:t>8/26/2016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9332FFC1-108E-450E-9D48-559DC27F1E35}"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50B377-15FE-44A8-9A2B-FF2AAF33595E}" type="datetime1">
              <a:rPr lang="en-US" smtClean="0"/>
              <a:pPr/>
              <a:t>8/26/2016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9332FFC1-108E-450E-9D48-559DC27F1E35}"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F8F64-749E-4358-A6F8-797D2B94788A}" type="datetime1">
              <a:rPr lang="en-US" smtClean="0"/>
              <a:pPr/>
              <a:t>8/26/2016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332FFC1-108E-450E-9D48-559DC27F1E35}"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4EBE63-AC98-487B-B52C-21BCA703BF6F}" type="datetime1">
              <a:rPr lang="en-US" smtClean="0"/>
              <a:pPr/>
              <a:t>8/26/2016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9332FFC1-108E-450E-9D48-559DC27F1E35}"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D03AF-8F44-4B08-BB68-C77EAF6D301F}" type="datetime1">
              <a:rPr lang="en-US" smtClean="0"/>
              <a:pPr/>
              <a:t>8/26/2016</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32FFC1-108E-450E-9D48-559DC27F1E35}"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solidFill>
                  <a:srgbClr val="FF0000"/>
                </a:solidFill>
              </a:rPr>
              <a:t>PRESENTATION: ACTION PLAN REPORT:</a:t>
            </a:r>
            <a:endParaRPr lang="en-ZA" dirty="0">
              <a:solidFill>
                <a:srgbClr val="FF0000"/>
              </a:solidFill>
            </a:endParaRPr>
          </a:p>
        </p:txBody>
      </p:sp>
      <p:sp>
        <p:nvSpPr>
          <p:cNvPr id="3" name="Subtitle 2"/>
          <p:cNvSpPr>
            <a:spLocks noGrp="1"/>
          </p:cNvSpPr>
          <p:nvPr>
            <p:ph type="subTitle" idx="1"/>
          </p:nvPr>
        </p:nvSpPr>
        <p:spPr/>
        <p:txBody>
          <a:bodyPr>
            <a:normAutofit fontScale="85000" lnSpcReduction="10000"/>
          </a:bodyPr>
          <a:lstStyle/>
          <a:p>
            <a:r>
              <a:rPr lang="en-ZA" dirty="0" err="1" smtClean="0">
                <a:solidFill>
                  <a:schemeClr val="tx1"/>
                </a:solidFill>
              </a:rPr>
              <a:t>Pollsmoor</a:t>
            </a:r>
            <a:r>
              <a:rPr lang="en-ZA" dirty="0" smtClean="0">
                <a:solidFill>
                  <a:schemeClr val="tx1"/>
                </a:solidFill>
              </a:rPr>
              <a:t> Correctional Centre in respect of JUSTICE EDWIN CAMERON of the  CONSTITUTIONAL COURT OF SOUTH AFRICA </a:t>
            </a:r>
            <a:r>
              <a:rPr lang="en-ZA" dirty="0" smtClean="0">
                <a:solidFill>
                  <a:srgbClr val="FF0000"/>
                </a:solidFill>
              </a:rPr>
              <a:t>POLLSMOOR MANAGEMENT AREA</a:t>
            </a:r>
            <a:endParaRPr lang="en-ZA" dirty="0">
              <a:solidFill>
                <a:srgbClr val="FF0000"/>
              </a:solidFill>
            </a:endParaRPr>
          </a:p>
        </p:txBody>
      </p:sp>
      <p:pic>
        <p:nvPicPr>
          <p:cNvPr id="4" name="Picture 2" descr="C:\Users\jmumaw\Desktop\DCS\Pics\Logo.JPG"/>
          <p:cNvPicPr>
            <a:picLocks noChangeAspect="1" noChangeArrowheads="1"/>
          </p:cNvPicPr>
          <p:nvPr/>
        </p:nvPicPr>
        <p:blipFill>
          <a:blip r:embed="rId2" cstate="print"/>
          <a:srcRect/>
          <a:stretch>
            <a:fillRect/>
          </a:stretch>
        </p:blipFill>
        <p:spPr bwMode="auto">
          <a:xfrm>
            <a:off x="684213" y="620713"/>
            <a:ext cx="3095625" cy="11525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9332FFC1-108E-450E-9D48-559DC27F1E35}" type="slidenum">
              <a:rPr lang="en-ZA" smtClean="0"/>
              <a:pPr/>
              <a:t>1</a:t>
            </a:fld>
            <a:endParaRPr lang="en-ZA"/>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b="1" dirty="0" smtClean="0"/>
              <a:t>Impact of Overcrowding </a:t>
            </a:r>
            <a:r>
              <a:rPr lang="en-ZA" sz="4000" b="1" dirty="0" err="1" smtClean="0"/>
              <a:t>cont</a:t>
            </a:r>
            <a:r>
              <a:rPr lang="en-ZA" sz="4000" b="1" dirty="0" smtClean="0"/>
              <a:t>…</a:t>
            </a:r>
            <a:endParaRPr lang="en-ZA" sz="4000" b="1" dirty="0"/>
          </a:p>
        </p:txBody>
      </p:sp>
      <p:sp>
        <p:nvSpPr>
          <p:cNvPr id="3" name="Content Placeholder 2"/>
          <p:cNvSpPr>
            <a:spLocks noGrp="1"/>
          </p:cNvSpPr>
          <p:nvPr>
            <p:ph idx="1"/>
          </p:nvPr>
        </p:nvSpPr>
        <p:spPr/>
        <p:txBody>
          <a:bodyPr>
            <a:normAutofit lnSpcReduction="10000"/>
          </a:bodyPr>
          <a:lstStyle/>
          <a:p>
            <a:pPr>
              <a:buNone/>
            </a:pPr>
            <a:r>
              <a:rPr lang="en-ZA" b="1" u="sng" dirty="0" smtClean="0"/>
              <a:t>Water </a:t>
            </a:r>
            <a:r>
              <a:rPr lang="en-ZA" b="1" u="sng" dirty="0"/>
              <a:t>and </a:t>
            </a:r>
            <a:r>
              <a:rPr lang="en-ZA" b="1" u="sng" dirty="0" smtClean="0"/>
              <a:t>sanitation (4336 vs 8005)</a:t>
            </a:r>
            <a:endParaRPr lang="en-ZA" b="1" u="sng" dirty="0"/>
          </a:p>
          <a:p>
            <a:r>
              <a:rPr lang="en-ZA" dirty="0"/>
              <a:t>Hot water is available, but not adequate for the number of offenders incarcerated.</a:t>
            </a:r>
          </a:p>
          <a:p>
            <a:r>
              <a:rPr lang="en-ZA" dirty="0"/>
              <a:t>Insufficient </a:t>
            </a:r>
            <a:r>
              <a:rPr lang="en-ZA" dirty="0" err="1" smtClean="0"/>
              <a:t>calorifiers</a:t>
            </a:r>
            <a:r>
              <a:rPr lang="en-ZA" dirty="0" smtClean="0"/>
              <a:t>  </a:t>
            </a:r>
            <a:r>
              <a:rPr lang="en-ZA" dirty="0"/>
              <a:t>are unable to provide sufficient  hot water, in order to meet the actual daily demand, due to the reality of overcrowding.</a:t>
            </a:r>
          </a:p>
          <a:p>
            <a:r>
              <a:rPr lang="en-ZA" dirty="0"/>
              <a:t>Blocked drains and toilets and showers are being explored.</a:t>
            </a:r>
          </a:p>
          <a:p>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10</a:t>
            </a:fld>
            <a:endParaRPr lang="en-ZA"/>
          </a:p>
        </p:txBody>
      </p:sp>
    </p:spTree>
    <p:extLst>
      <p:ext uri="{BB962C8B-B14F-4D97-AF65-F5344CB8AC3E}">
        <p14:creationId xmlns:p14="http://schemas.microsoft.com/office/powerpoint/2010/main" xmlns="" val="437785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b="1" dirty="0"/>
              <a:t>Impact of Overcrowding </a:t>
            </a:r>
            <a:r>
              <a:rPr lang="en-ZA" sz="4000" b="1" dirty="0" err="1"/>
              <a:t>cont</a:t>
            </a:r>
            <a:r>
              <a:rPr lang="en-ZA" sz="4000" b="1" dirty="0"/>
              <a:t>…</a:t>
            </a:r>
            <a:endParaRPr lang="en-ZA" sz="4000" dirty="0"/>
          </a:p>
        </p:txBody>
      </p:sp>
      <p:sp>
        <p:nvSpPr>
          <p:cNvPr id="3" name="Content Placeholder 2"/>
          <p:cNvSpPr>
            <a:spLocks noGrp="1"/>
          </p:cNvSpPr>
          <p:nvPr>
            <p:ph idx="1"/>
          </p:nvPr>
        </p:nvSpPr>
        <p:spPr/>
        <p:txBody>
          <a:bodyPr>
            <a:normAutofit fontScale="92500" lnSpcReduction="20000"/>
          </a:bodyPr>
          <a:lstStyle/>
          <a:p>
            <a:pPr>
              <a:buNone/>
            </a:pPr>
            <a:r>
              <a:rPr lang="en-ZA" b="1" u="sng" dirty="0"/>
              <a:t>Bed </a:t>
            </a:r>
            <a:r>
              <a:rPr lang="en-ZA" b="1" u="sng" dirty="0" smtClean="0"/>
              <a:t>Space (4336 vs 8005)</a:t>
            </a:r>
            <a:endParaRPr lang="en-ZA" b="1" u="sng" dirty="0"/>
          </a:p>
          <a:p>
            <a:r>
              <a:rPr lang="en-ZA" dirty="0" smtClean="0"/>
              <a:t>Mounted beds in cells</a:t>
            </a:r>
          </a:p>
          <a:p>
            <a:r>
              <a:rPr lang="en-ZA" dirty="0" smtClean="0"/>
              <a:t>Most offenders are provided with beds</a:t>
            </a:r>
          </a:p>
          <a:p>
            <a:r>
              <a:rPr lang="en-ZA" dirty="0" smtClean="0"/>
              <a:t>Due to overcrowding and shortage of space, some offenders are provided with mattresses only. </a:t>
            </a:r>
          </a:p>
          <a:p>
            <a:r>
              <a:rPr lang="en-US" dirty="0"/>
              <a:t>On admission, offenders are issued with clean blankets and cleaning material.</a:t>
            </a:r>
          </a:p>
          <a:p>
            <a:r>
              <a:rPr lang="en-ZA" dirty="0" smtClean="0"/>
              <a:t>During the 2015/2016 </a:t>
            </a:r>
            <a:r>
              <a:rPr lang="en-ZA" dirty="0"/>
              <a:t>3830 additional </a:t>
            </a:r>
            <a:r>
              <a:rPr lang="en-ZA" dirty="0" smtClean="0"/>
              <a:t>mattresses were purchased for the Management Area.</a:t>
            </a:r>
            <a:endParaRPr lang="en-ZA" dirty="0"/>
          </a:p>
          <a:p>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11</a:t>
            </a:fld>
            <a:endParaRPr lang="en-ZA"/>
          </a:p>
        </p:txBody>
      </p:sp>
    </p:spTree>
    <p:extLst>
      <p:ext uri="{BB962C8B-B14F-4D97-AF65-F5344CB8AC3E}">
        <p14:creationId xmlns:p14="http://schemas.microsoft.com/office/powerpoint/2010/main" xmlns="" val="606363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Impact of Overcrowding </a:t>
            </a:r>
            <a:r>
              <a:rPr lang="en-ZA" b="1" dirty="0" err="1"/>
              <a:t>cont</a:t>
            </a:r>
            <a:r>
              <a:rPr lang="en-ZA" b="1" dirty="0"/>
              <a:t>…</a:t>
            </a:r>
            <a:endParaRPr lang="en-ZA" dirty="0"/>
          </a:p>
        </p:txBody>
      </p:sp>
      <p:sp>
        <p:nvSpPr>
          <p:cNvPr id="3" name="Content Placeholder 2"/>
          <p:cNvSpPr>
            <a:spLocks noGrp="1"/>
          </p:cNvSpPr>
          <p:nvPr>
            <p:ph idx="1"/>
          </p:nvPr>
        </p:nvSpPr>
        <p:spPr/>
        <p:txBody>
          <a:bodyPr>
            <a:normAutofit/>
          </a:bodyPr>
          <a:lstStyle/>
          <a:p>
            <a:pPr marL="0" indent="0">
              <a:buNone/>
            </a:pPr>
            <a:r>
              <a:rPr lang="en-ZA" b="1" u="sng" dirty="0" smtClean="0"/>
              <a:t>Washing of blankets and sheets</a:t>
            </a:r>
          </a:p>
          <a:p>
            <a:r>
              <a:rPr lang="en-ZA" dirty="0" smtClean="0"/>
              <a:t>Six (06) washing machines were delivered in Sept 2015.</a:t>
            </a:r>
          </a:p>
          <a:p>
            <a:r>
              <a:rPr lang="en-ZA" dirty="0" smtClean="0"/>
              <a:t>Goodwood and </a:t>
            </a:r>
            <a:r>
              <a:rPr lang="en-ZA" dirty="0" err="1" smtClean="0"/>
              <a:t>Malmesbury</a:t>
            </a:r>
            <a:r>
              <a:rPr lang="en-ZA" dirty="0" smtClean="0"/>
              <a:t> continuously assists with washing of blankets and sheets.</a:t>
            </a:r>
          </a:p>
          <a:p>
            <a:r>
              <a:rPr lang="en-ZA" dirty="0"/>
              <a:t>I</a:t>
            </a:r>
            <a:r>
              <a:rPr lang="en-ZA" dirty="0" smtClean="0"/>
              <a:t>ndustrial </a:t>
            </a:r>
            <a:r>
              <a:rPr lang="en-ZA" dirty="0"/>
              <a:t>washing machines were submitted to be included in the Capital Works Budget of 2016/17.</a:t>
            </a:r>
          </a:p>
          <a:p>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12</a:t>
            </a:fld>
            <a:endParaRPr lang="en-ZA"/>
          </a:p>
        </p:txBody>
      </p:sp>
    </p:spTree>
    <p:extLst>
      <p:ext uri="{BB962C8B-B14F-4D97-AF65-F5344CB8AC3E}">
        <p14:creationId xmlns:p14="http://schemas.microsoft.com/office/powerpoint/2010/main" xmlns="" val="1544603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Impact of Overcrowding </a:t>
            </a:r>
            <a:r>
              <a:rPr lang="en-ZA" b="1" dirty="0" err="1"/>
              <a:t>cont</a:t>
            </a:r>
            <a:r>
              <a:rPr lang="en-ZA" b="1" dirty="0"/>
              <a:t>…</a:t>
            </a:r>
            <a:endParaRPr lang="en-ZA" dirty="0"/>
          </a:p>
        </p:txBody>
      </p:sp>
      <p:sp>
        <p:nvSpPr>
          <p:cNvPr id="3" name="Content Placeholder 2"/>
          <p:cNvSpPr>
            <a:spLocks noGrp="1"/>
          </p:cNvSpPr>
          <p:nvPr>
            <p:ph idx="1"/>
          </p:nvPr>
        </p:nvSpPr>
        <p:spPr/>
        <p:txBody>
          <a:bodyPr>
            <a:normAutofit/>
          </a:bodyPr>
          <a:lstStyle/>
          <a:p>
            <a:pPr>
              <a:buNone/>
            </a:pPr>
            <a:r>
              <a:rPr lang="en-ZA" b="1" u="sng" dirty="0"/>
              <a:t>Meal </a:t>
            </a:r>
            <a:r>
              <a:rPr lang="en-ZA" b="1" u="sng" dirty="0" smtClean="0"/>
              <a:t>Provisions (4336 VS 8005)</a:t>
            </a:r>
            <a:endParaRPr lang="en-ZA" b="1" u="sng" dirty="0"/>
          </a:p>
          <a:p>
            <a:r>
              <a:rPr lang="en-ZA" dirty="0" smtClean="0"/>
              <a:t>Three </a:t>
            </a:r>
            <a:r>
              <a:rPr lang="en-ZA" dirty="0"/>
              <a:t>meals are provided on a daily basis, but practical reality is that two meals are </a:t>
            </a:r>
            <a:r>
              <a:rPr lang="en-ZA" dirty="0" smtClean="0"/>
              <a:t>sometimes provided due to shortage of staff.</a:t>
            </a:r>
          </a:p>
          <a:p>
            <a:r>
              <a:rPr lang="en-ZA" dirty="0" smtClean="0"/>
              <a:t>No dining-halls in Medium A, B &amp; C only Female Centre has a dining-hall.</a:t>
            </a:r>
          </a:p>
          <a:p>
            <a:endParaRPr lang="en-ZA" dirty="0" smtClean="0"/>
          </a:p>
          <a:p>
            <a:endParaRPr lang="en-ZA" dirty="0"/>
          </a:p>
          <a:p>
            <a:endParaRPr lang="en-ZA" dirty="0"/>
          </a:p>
          <a:p>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13</a:t>
            </a:fld>
            <a:endParaRPr lang="en-ZA"/>
          </a:p>
        </p:txBody>
      </p:sp>
    </p:spTree>
    <p:extLst>
      <p:ext uri="{BB962C8B-B14F-4D97-AF65-F5344CB8AC3E}">
        <p14:creationId xmlns:p14="http://schemas.microsoft.com/office/powerpoint/2010/main" xmlns="" val="1643546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Impact of Overcrowding </a:t>
            </a:r>
            <a:r>
              <a:rPr lang="en-ZA" b="1" dirty="0" err="1"/>
              <a:t>cont</a:t>
            </a:r>
            <a:r>
              <a:rPr lang="en-ZA" b="1" dirty="0"/>
              <a:t>…</a:t>
            </a:r>
            <a:endParaRPr lang="en-ZA" dirty="0"/>
          </a:p>
        </p:txBody>
      </p:sp>
      <p:sp>
        <p:nvSpPr>
          <p:cNvPr id="3" name="Content Placeholder 2"/>
          <p:cNvSpPr>
            <a:spLocks noGrp="1"/>
          </p:cNvSpPr>
          <p:nvPr>
            <p:ph idx="1"/>
          </p:nvPr>
        </p:nvSpPr>
        <p:spPr/>
        <p:txBody>
          <a:bodyPr>
            <a:normAutofit lnSpcReduction="10000"/>
          </a:bodyPr>
          <a:lstStyle/>
          <a:p>
            <a:pPr marL="0" indent="0">
              <a:buNone/>
            </a:pPr>
            <a:r>
              <a:rPr lang="en-ZA" b="1" u="sng" dirty="0" smtClean="0"/>
              <a:t>Health Services (4336 vs 8005)</a:t>
            </a:r>
          </a:p>
          <a:p>
            <a:r>
              <a:rPr lang="en-ZA" dirty="0" smtClean="0"/>
              <a:t>TB</a:t>
            </a:r>
          </a:p>
          <a:p>
            <a:r>
              <a:rPr lang="en-ZA" dirty="0" smtClean="0"/>
              <a:t>HIV/AIDS</a:t>
            </a:r>
          </a:p>
          <a:p>
            <a:r>
              <a:rPr lang="en-ZA" dirty="0" smtClean="0"/>
              <a:t>Scabies</a:t>
            </a:r>
          </a:p>
          <a:p>
            <a:r>
              <a:rPr lang="en-ZA" dirty="0" smtClean="0"/>
              <a:t>Leptospirosis (Rodents)</a:t>
            </a:r>
          </a:p>
          <a:p>
            <a:r>
              <a:rPr lang="en-ZA" dirty="0" smtClean="0"/>
              <a:t>Diabetes </a:t>
            </a:r>
          </a:p>
          <a:p>
            <a:r>
              <a:rPr lang="en-ZA" dirty="0" smtClean="0"/>
              <a:t>High Blood Pressure</a:t>
            </a:r>
          </a:p>
          <a:p>
            <a:r>
              <a:rPr lang="en-ZA" dirty="0" smtClean="0"/>
              <a:t>Injuries</a:t>
            </a:r>
          </a:p>
          <a:p>
            <a:endParaRPr lang="en-ZA" dirty="0" smtClean="0"/>
          </a:p>
          <a:p>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14</a:t>
            </a:fld>
            <a:endParaRPr lang="en-ZA"/>
          </a:p>
        </p:txBody>
      </p:sp>
    </p:spTree>
    <p:extLst>
      <p:ext uri="{BB962C8B-B14F-4D97-AF65-F5344CB8AC3E}">
        <p14:creationId xmlns:p14="http://schemas.microsoft.com/office/powerpoint/2010/main" xmlns="" val="10084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Impact of Overcrowding </a:t>
            </a:r>
            <a:r>
              <a:rPr lang="en-ZA" b="1" dirty="0" err="1"/>
              <a:t>cont</a:t>
            </a:r>
            <a:r>
              <a:rPr lang="en-ZA" b="1" dirty="0"/>
              <a:t>…</a:t>
            </a:r>
            <a:endParaRPr lang="en-ZA" dirty="0"/>
          </a:p>
        </p:txBody>
      </p:sp>
      <p:sp>
        <p:nvSpPr>
          <p:cNvPr id="3" name="Content Placeholder 2"/>
          <p:cNvSpPr>
            <a:spLocks noGrp="1"/>
          </p:cNvSpPr>
          <p:nvPr>
            <p:ph idx="1"/>
          </p:nvPr>
        </p:nvSpPr>
        <p:spPr/>
        <p:txBody>
          <a:bodyPr/>
          <a:lstStyle/>
          <a:p>
            <a:r>
              <a:rPr lang="en-ZA" dirty="0" smtClean="0"/>
              <a:t>One (01) full time Doctor and one (01) sessional Doctor for Remand Detention facility.</a:t>
            </a:r>
          </a:p>
          <a:p>
            <a:r>
              <a:rPr lang="en-ZA" dirty="0" smtClean="0"/>
              <a:t>Nurses – Fifteen (15)</a:t>
            </a:r>
          </a:p>
          <a:p>
            <a:r>
              <a:rPr lang="en-ZA" dirty="0" smtClean="0"/>
              <a:t>Pharmacists – </a:t>
            </a:r>
            <a:r>
              <a:rPr lang="en-ZA" dirty="0"/>
              <a:t>T</a:t>
            </a:r>
            <a:r>
              <a:rPr lang="en-ZA" dirty="0" smtClean="0"/>
              <a:t>wo (02)</a:t>
            </a:r>
          </a:p>
          <a:p>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15</a:t>
            </a:fld>
            <a:endParaRPr lang="en-ZA"/>
          </a:p>
        </p:txBody>
      </p:sp>
    </p:spTree>
    <p:extLst>
      <p:ext uri="{BB962C8B-B14F-4D97-AF65-F5344CB8AC3E}">
        <p14:creationId xmlns:p14="http://schemas.microsoft.com/office/powerpoint/2010/main" xmlns="" val="799702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Impact of Overcrowding </a:t>
            </a:r>
            <a:r>
              <a:rPr lang="en-ZA" b="1" dirty="0" err="1"/>
              <a:t>cont</a:t>
            </a:r>
            <a:r>
              <a:rPr lang="en-ZA" b="1" dirty="0"/>
              <a:t>…</a:t>
            </a:r>
            <a:endParaRPr lang="en-ZA" dirty="0"/>
          </a:p>
        </p:txBody>
      </p:sp>
      <p:sp>
        <p:nvSpPr>
          <p:cNvPr id="3" name="Content Placeholder 2"/>
          <p:cNvSpPr>
            <a:spLocks noGrp="1"/>
          </p:cNvSpPr>
          <p:nvPr>
            <p:ph idx="1"/>
          </p:nvPr>
        </p:nvSpPr>
        <p:spPr/>
        <p:txBody>
          <a:bodyPr/>
          <a:lstStyle/>
          <a:p>
            <a:pPr marL="0" indent="0">
              <a:buNone/>
            </a:pPr>
            <a:r>
              <a:rPr lang="en-ZA" b="1" u="sng" dirty="0" smtClean="0"/>
              <a:t>Exercise</a:t>
            </a:r>
          </a:p>
          <a:p>
            <a:r>
              <a:rPr lang="en-ZA" dirty="0"/>
              <a:t>An exercise programme is designed for each unit, but family visits impact on the time and resources to conduct exercises on a daily basis.</a:t>
            </a:r>
          </a:p>
          <a:p>
            <a:r>
              <a:rPr lang="en-ZA" dirty="0" smtClean="0"/>
              <a:t>Remand Detention Facility has three floors which impacts negatively on the exercise programme. </a:t>
            </a:r>
          </a:p>
          <a:p>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16</a:t>
            </a:fld>
            <a:endParaRPr lang="en-ZA"/>
          </a:p>
        </p:txBody>
      </p:sp>
    </p:spTree>
    <p:extLst>
      <p:ext uri="{BB962C8B-B14F-4D97-AF65-F5344CB8AC3E}">
        <p14:creationId xmlns:p14="http://schemas.microsoft.com/office/powerpoint/2010/main" xmlns="" val="2171825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46065" y="1447800"/>
          <a:ext cx="7983535" cy="3134360"/>
        </p:xfrm>
        <a:graphic>
          <a:graphicData uri="http://schemas.openxmlformats.org/drawingml/2006/table">
            <a:tbl>
              <a:tblPr firstRow="1" bandRow="1">
                <a:tableStyleId>{5C22544A-7EE6-4342-B048-85BDC9FD1C3A}</a:tableStyleId>
              </a:tblPr>
              <a:tblGrid>
                <a:gridCol w="1514781"/>
                <a:gridCol w="1514781"/>
                <a:gridCol w="1829773"/>
                <a:gridCol w="1447800"/>
                <a:gridCol w="1676400"/>
              </a:tblGrid>
              <a:tr h="370840">
                <a:tc>
                  <a:txBody>
                    <a:bodyPr/>
                    <a:lstStyle/>
                    <a:p>
                      <a:r>
                        <a:rPr lang="en-ZA" dirty="0" smtClean="0"/>
                        <a:t>CENTRE</a:t>
                      </a:r>
                      <a:endParaRPr lang="en-US" dirty="0"/>
                    </a:p>
                  </a:txBody>
                  <a:tcPr/>
                </a:tc>
                <a:tc>
                  <a:txBody>
                    <a:bodyPr/>
                    <a:lstStyle/>
                    <a:p>
                      <a:r>
                        <a:rPr lang="en-ZA" dirty="0" smtClean="0"/>
                        <a:t>OFFICIAL ON OFFENDER</a:t>
                      </a:r>
                      <a:endParaRPr lang="en-US" dirty="0"/>
                    </a:p>
                  </a:txBody>
                  <a:tcPr/>
                </a:tc>
                <a:tc>
                  <a:txBody>
                    <a:bodyPr/>
                    <a:lstStyle/>
                    <a:p>
                      <a:r>
                        <a:rPr lang="en-ZA" dirty="0" smtClean="0"/>
                        <a:t>OFFENDER  ON OFFENDER</a:t>
                      </a:r>
                      <a:endParaRPr lang="en-US" dirty="0"/>
                    </a:p>
                  </a:txBody>
                  <a:tcPr/>
                </a:tc>
                <a:tc>
                  <a:txBody>
                    <a:bodyPr/>
                    <a:lstStyle/>
                    <a:p>
                      <a:r>
                        <a:rPr lang="en-ZA" dirty="0" smtClean="0"/>
                        <a:t>OFFENDER</a:t>
                      </a:r>
                      <a:r>
                        <a:rPr lang="en-ZA" baseline="0" dirty="0" smtClean="0"/>
                        <a:t> ON OFFICIAL</a:t>
                      </a:r>
                      <a:endParaRPr lang="en-US" dirty="0"/>
                    </a:p>
                  </a:txBody>
                  <a:tcPr/>
                </a:tc>
                <a:tc>
                  <a:txBody>
                    <a:bodyPr/>
                    <a:lstStyle/>
                    <a:p>
                      <a:r>
                        <a:rPr lang="en-ZA" dirty="0" smtClean="0"/>
                        <a:t>TOTAL OF ASSAULTS</a:t>
                      </a:r>
                      <a:endParaRPr lang="en-US" dirty="0"/>
                    </a:p>
                  </a:txBody>
                  <a:tcPr/>
                </a:tc>
              </a:tr>
              <a:tr h="370840">
                <a:tc>
                  <a:txBody>
                    <a:bodyPr/>
                    <a:lstStyle/>
                    <a:p>
                      <a:r>
                        <a:rPr lang="en-ZA" dirty="0" smtClean="0"/>
                        <a:t>RDF</a:t>
                      </a:r>
                      <a:endParaRPr lang="en-US" dirty="0"/>
                    </a:p>
                  </a:txBody>
                  <a:tcPr/>
                </a:tc>
                <a:tc>
                  <a:txBody>
                    <a:bodyPr/>
                    <a:lstStyle/>
                    <a:p>
                      <a:r>
                        <a:rPr lang="en-ZA" dirty="0" smtClean="0"/>
                        <a:t>5</a:t>
                      </a:r>
                      <a:endParaRPr lang="en-US" dirty="0"/>
                    </a:p>
                  </a:txBody>
                  <a:tcPr/>
                </a:tc>
                <a:tc>
                  <a:txBody>
                    <a:bodyPr/>
                    <a:lstStyle/>
                    <a:p>
                      <a:r>
                        <a:rPr lang="en-ZA" dirty="0" smtClean="0"/>
                        <a:t>143</a:t>
                      </a:r>
                      <a:endParaRPr lang="en-US" dirty="0"/>
                    </a:p>
                  </a:txBody>
                  <a:tcPr/>
                </a:tc>
                <a:tc>
                  <a:txBody>
                    <a:bodyPr/>
                    <a:lstStyle/>
                    <a:p>
                      <a:r>
                        <a:rPr lang="en-ZA" dirty="0" smtClean="0"/>
                        <a:t>1</a:t>
                      </a:r>
                      <a:endParaRPr lang="en-US" dirty="0"/>
                    </a:p>
                  </a:txBody>
                  <a:tcPr/>
                </a:tc>
                <a:tc>
                  <a:txBody>
                    <a:bodyPr/>
                    <a:lstStyle/>
                    <a:p>
                      <a:r>
                        <a:rPr lang="en-ZA" dirty="0" smtClean="0"/>
                        <a:t>149</a:t>
                      </a:r>
                      <a:endParaRPr lang="en-US" dirty="0"/>
                    </a:p>
                  </a:txBody>
                  <a:tcPr/>
                </a:tc>
              </a:tr>
              <a:tr h="370840">
                <a:tc>
                  <a:txBody>
                    <a:bodyPr/>
                    <a:lstStyle/>
                    <a:p>
                      <a:r>
                        <a:rPr lang="en-ZA" dirty="0" smtClean="0"/>
                        <a:t>MEDIUM A</a:t>
                      </a:r>
                      <a:endParaRPr lang="en-US" dirty="0"/>
                    </a:p>
                  </a:txBody>
                  <a:tcPr/>
                </a:tc>
                <a:tc>
                  <a:txBody>
                    <a:bodyPr/>
                    <a:lstStyle/>
                    <a:p>
                      <a:r>
                        <a:rPr lang="en-ZA" dirty="0" smtClean="0"/>
                        <a:t>6</a:t>
                      </a:r>
                      <a:endParaRPr lang="en-US" dirty="0"/>
                    </a:p>
                  </a:txBody>
                  <a:tcPr/>
                </a:tc>
                <a:tc>
                  <a:txBody>
                    <a:bodyPr/>
                    <a:lstStyle/>
                    <a:p>
                      <a:r>
                        <a:rPr lang="en-ZA" dirty="0" smtClean="0"/>
                        <a:t>32</a:t>
                      </a:r>
                      <a:endParaRPr lang="en-US" dirty="0"/>
                    </a:p>
                  </a:txBody>
                  <a:tcPr/>
                </a:tc>
                <a:tc>
                  <a:txBody>
                    <a:bodyPr/>
                    <a:lstStyle/>
                    <a:p>
                      <a:r>
                        <a:rPr lang="en-ZA" dirty="0" smtClean="0"/>
                        <a:t>1</a:t>
                      </a:r>
                      <a:endParaRPr lang="en-US" dirty="0"/>
                    </a:p>
                  </a:txBody>
                  <a:tcPr/>
                </a:tc>
                <a:tc>
                  <a:txBody>
                    <a:bodyPr/>
                    <a:lstStyle/>
                    <a:p>
                      <a:r>
                        <a:rPr lang="en-ZA" dirty="0" smtClean="0"/>
                        <a:t>39</a:t>
                      </a:r>
                      <a:endParaRPr lang="en-US" dirty="0"/>
                    </a:p>
                  </a:txBody>
                  <a:tcPr/>
                </a:tc>
              </a:tr>
              <a:tr h="370840">
                <a:tc>
                  <a:txBody>
                    <a:bodyPr/>
                    <a:lstStyle/>
                    <a:p>
                      <a:r>
                        <a:rPr lang="en-ZA" dirty="0" smtClean="0"/>
                        <a:t>MEDIUM B</a:t>
                      </a:r>
                      <a:endParaRPr lang="en-US" dirty="0"/>
                    </a:p>
                  </a:txBody>
                  <a:tcPr/>
                </a:tc>
                <a:tc>
                  <a:txBody>
                    <a:bodyPr/>
                    <a:lstStyle/>
                    <a:p>
                      <a:r>
                        <a:rPr lang="en-ZA" dirty="0" smtClean="0"/>
                        <a:t>2</a:t>
                      </a:r>
                      <a:endParaRPr lang="en-US" dirty="0"/>
                    </a:p>
                  </a:txBody>
                  <a:tcPr/>
                </a:tc>
                <a:tc>
                  <a:txBody>
                    <a:bodyPr/>
                    <a:lstStyle/>
                    <a:p>
                      <a:r>
                        <a:rPr lang="en-ZA" dirty="0" smtClean="0"/>
                        <a:t>25</a:t>
                      </a:r>
                      <a:endParaRPr lang="en-US" dirty="0"/>
                    </a:p>
                  </a:txBody>
                  <a:tcPr/>
                </a:tc>
                <a:tc>
                  <a:txBody>
                    <a:bodyPr/>
                    <a:lstStyle/>
                    <a:p>
                      <a:r>
                        <a:rPr lang="en-ZA" dirty="0" smtClean="0"/>
                        <a:t>0</a:t>
                      </a:r>
                      <a:endParaRPr lang="en-US" dirty="0"/>
                    </a:p>
                  </a:txBody>
                  <a:tcPr/>
                </a:tc>
                <a:tc>
                  <a:txBody>
                    <a:bodyPr/>
                    <a:lstStyle/>
                    <a:p>
                      <a:r>
                        <a:rPr lang="en-ZA" dirty="0" smtClean="0"/>
                        <a:t>27</a:t>
                      </a:r>
                      <a:endParaRPr lang="en-US" dirty="0"/>
                    </a:p>
                  </a:txBody>
                  <a:tcPr/>
                </a:tc>
              </a:tr>
              <a:tr h="370840">
                <a:tc>
                  <a:txBody>
                    <a:bodyPr/>
                    <a:lstStyle/>
                    <a:p>
                      <a:r>
                        <a:rPr lang="en-ZA" dirty="0" smtClean="0"/>
                        <a:t>MEDIUM C</a:t>
                      </a:r>
                      <a:endParaRPr lang="en-US" dirty="0"/>
                    </a:p>
                  </a:txBody>
                  <a:tcPr/>
                </a:tc>
                <a:tc>
                  <a:txBody>
                    <a:bodyPr/>
                    <a:lstStyle/>
                    <a:p>
                      <a:r>
                        <a:rPr lang="en-ZA" dirty="0" smtClean="0"/>
                        <a:t>3</a:t>
                      </a:r>
                      <a:endParaRPr lang="en-US" dirty="0"/>
                    </a:p>
                  </a:txBody>
                  <a:tcPr/>
                </a:tc>
                <a:tc>
                  <a:txBody>
                    <a:bodyPr/>
                    <a:lstStyle/>
                    <a:p>
                      <a:r>
                        <a:rPr lang="en-ZA" dirty="0" smtClean="0"/>
                        <a:t>21</a:t>
                      </a:r>
                      <a:endParaRPr lang="en-US" dirty="0"/>
                    </a:p>
                  </a:txBody>
                  <a:tcPr/>
                </a:tc>
                <a:tc>
                  <a:txBody>
                    <a:bodyPr/>
                    <a:lstStyle/>
                    <a:p>
                      <a:r>
                        <a:rPr lang="en-ZA" dirty="0" smtClean="0"/>
                        <a:t>0</a:t>
                      </a:r>
                      <a:endParaRPr lang="en-US" dirty="0"/>
                    </a:p>
                  </a:txBody>
                  <a:tcPr/>
                </a:tc>
                <a:tc>
                  <a:txBody>
                    <a:bodyPr/>
                    <a:lstStyle/>
                    <a:p>
                      <a:r>
                        <a:rPr lang="en-ZA" dirty="0" smtClean="0"/>
                        <a:t>24</a:t>
                      </a:r>
                      <a:endParaRPr lang="en-US" dirty="0"/>
                    </a:p>
                  </a:txBody>
                  <a:tcPr/>
                </a:tc>
              </a:tr>
              <a:tr h="370840">
                <a:tc>
                  <a:txBody>
                    <a:bodyPr/>
                    <a:lstStyle/>
                    <a:p>
                      <a:r>
                        <a:rPr lang="en-ZA" dirty="0" smtClean="0"/>
                        <a:t>FEMALE</a:t>
                      </a:r>
                      <a:endParaRPr lang="en-US" dirty="0"/>
                    </a:p>
                  </a:txBody>
                  <a:tcPr/>
                </a:tc>
                <a:tc>
                  <a:txBody>
                    <a:bodyPr/>
                    <a:lstStyle/>
                    <a:p>
                      <a:r>
                        <a:rPr lang="en-ZA" dirty="0" smtClean="0"/>
                        <a:t>1</a:t>
                      </a:r>
                      <a:endParaRPr lang="en-US" dirty="0"/>
                    </a:p>
                  </a:txBody>
                  <a:tcPr/>
                </a:tc>
                <a:tc>
                  <a:txBody>
                    <a:bodyPr/>
                    <a:lstStyle/>
                    <a:p>
                      <a:r>
                        <a:rPr lang="en-ZA" dirty="0" smtClean="0"/>
                        <a:t>24</a:t>
                      </a:r>
                      <a:endParaRPr lang="en-US" dirty="0"/>
                    </a:p>
                  </a:txBody>
                  <a:tcPr/>
                </a:tc>
                <a:tc>
                  <a:txBody>
                    <a:bodyPr/>
                    <a:lstStyle/>
                    <a:p>
                      <a:r>
                        <a:rPr lang="en-ZA" dirty="0" smtClean="0"/>
                        <a:t>0</a:t>
                      </a:r>
                      <a:endParaRPr lang="en-US" dirty="0"/>
                    </a:p>
                  </a:txBody>
                  <a:tcPr/>
                </a:tc>
                <a:tc>
                  <a:txBody>
                    <a:bodyPr/>
                    <a:lstStyle/>
                    <a:p>
                      <a:r>
                        <a:rPr lang="en-ZA" dirty="0" smtClean="0"/>
                        <a:t>25</a:t>
                      </a:r>
                      <a:endParaRPr lang="en-US" dirty="0"/>
                    </a:p>
                  </a:txBody>
                  <a:tcPr/>
                </a:tc>
              </a:tr>
              <a:tr h="370840">
                <a:tc>
                  <a:txBody>
                    <a:bodyPr/>
                    <a:lstStyle/>
                    <a:p>
                      <a:r>
                        <a:rPr lang="en-ZA" dirty="0" smtClean="0"/>
                        <a:t>MANAGE-MENT AREA</a:t>
                      </a:r>
                      <a:endParaRPr lang="en-US" dirty="0"/>
                    </a:p>
                  </a:txBody>
                  <a:tcPr/>
                </a:tc>
                <a:tc>
                  <a:txBody>
                    <a:bodyPr/>
                    <a:lstStyle/>
                    <a:p>
                      <a:r>
                        <a:rPr lang="en-ZA" dirty="0" smtClean="0"/>
                        <a:t>17</a:t>
                      </a:r>
                      <a:endParaRPr lang="en-US" dirty="0"/>
                    </a:p>
                  </a:txBody>
                  <a:tcPr/>
                </a:tc>
                <a:tc>
                  <a:txBody>
                    <a:bodyPr/>
                    <a:lstStyle/>
                    <a:p>
                      <a:r>
                        <a:rPr lang="en-ZA" dirty="0" smtClean="0"/>
                        <a:t>245</a:t>
                      </a:r>
                      <a:endParaRPr lang="en-US" dirty="0"/>
                    </a:p>
                  </a:txBody>
                  <a:tcPr/>
                </a:tc>
                <a:tc>
                  <a:txBody>
                    <a:bodyPr/>
                    <a:lstStyle/>
                    <a:p>
                      <a:r>
                        <a:rPr lang="en-ZA" dirty="0" smtClean="0"/>
                        <a:t>2</a:t>
                      </a:r>
                      <a:endParaRPr lang="en-US" dirty="0"/>
                    </a:p>
                  </a:txBody>
                  <a:tcPr/>
                </a:tc>
                <a:tc>
                  <a:txBody>
                    <a:bodyPr/>
                    <a:lstStyle/>
                    <a:p>
                      <a:r>
                        <a:rPr lang="en-ZA" dirty="0" smtClean="0"/>
                        <a:t>264</a:t>
                      </a:r>
                      <a:endParaRPr lang="en-US" dirty="0"/>
                    </a:p>
                  </a:txBody>
                  <a:tcPr/>
                </a:tc>
              </a:tr>
            </a:tbl>
          </a:graphicData>
        </a:graphic>
      </p:graphicFrame>
      <p:sp>
        <p:nvSpPr>
          <p:cNvPr id="3" name="Title 2"/>
          <p:cNvSpPr>
            <a:spLocks noGrp="1"/>
          </p:cNvSpPr>
          <p:nvPr>
            <p:ph type="title"/>
          </p:nvPr>
        </p:nvSpPr>
        <p:spPr/>
        <p:txBody>
          <a:bodyPr>
            <a:normAutofit fontScale="90000"/>
          </a:bodyPr>
          <a:lstStyle/>
          <a:p>
            <a:pPr algn="ctr"/>
            <a:r>
              <a:rPr lang="en-ZA" dirty="0" smtClean="0"/>
              <a:t>ASSAULTS : 2015-04-01 UNTIL 2015-12-31</a:t>
            </a:r>
            <a:endParaRPr lang="en-US" dirty="0"/>
          </a:p>
        </p:txBody>
      </p:sp>
    </p:spTree>
    <p:extLst>
      <p:ext uri="{BB962C8B-B14F-4D97-AF65-F5344CB8AC3E}">
        <p14:creationId xmlns:p14="http://schemas.microsoft.com/office/powerpoint/2010/main" xmlns="" val="13060905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Impact of Overcrowding </a:t>
            </a:r>
            <a:r>
              <a:rPr lang="en-ZA" b="1" dirty="0" err="1"/>
              <a:t>cont</a:t>
            </a:r>
            <a:r>
              <a:rPr lang="en-ZA" b="1" dirty="0"/>
              <a:t>…</a:t>
            </a:r>
            <a:endParaRPr lang="en-ZA" dirty="0"/>
          </a:p>
        </p:txBody>
      </p:sp>
      <p:sp>
        <p:nvSpPr>
          <p:cNvPr id="3" name="Content Placeholder 2"/>
          <p:cNvSpPr>
            <a:spLocks noGrp="1"/>
          </p:cNvSpPr>
          <p:nvPr>
            <p:ph idx="1"/>
          </p:nvPr>
        </p:nvSpPr>
        <p:spPr/>
        <p:txBody>
          <a:bodyPr/>
          <a:lstStyle/>
          <a:p>
            <a:pPr>
              <a:buNone/>
            </a:pPr>
            <a:r>
              <a:rPr lang="en-ZA" b="1" u="sng" dirty="0"/>
              <a:t>Assaults</a:t>
            </a:r>
          </a:p>
          <a:p>
            <a:r>
              <a:rPr lang="en-ZA" dirty="0"/>
              <a:t>In order to prevent assaults, the Head of Centre ensures that all officials are being sensitised continuously  during morning briefings and personnel meetings</a:t>
            </a:r>
            <a:r>
              <a:rPr lang="en-ZA" dirty="0" smtClean="0"/>
              <a:t>.</a:t>
            </a:r>
          </a:p>
          <a:p>
            <a:r>
              <a:rPr lang="en-ZA" dirty="0" smtClean="0"/>
              <a:t>Various causes of offender on offender assaults, i.e. Gang violence etc. </a:t>
            </a:r>
            <a:endParaRPr lang="en-ZA" dirty="0"/>
          </a:p>
          <a:p>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18</a:t>
            </a:fld>
            <a:endParaRPr lang="en-ZA"/>
          </a:p>
        </p:txBody>
      </p:sp>
    </p:spTree>
    <p:extLst>
      <p:ext uri="{BB962C8B-B14F-4D97-AF65-F5344CB8AC3E}">
        <p14:creationId xmlns:p14="http://schemas.microsoft.com/office/powerpoint/2010/main" xmlns="" val="27196550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GANGSTERISM</a:t>
            </a:r>
            <a:endParaRPr lang="en-ZA" b="1" dirty="0"/>
          </a:p>
        </p:txBody>
      </p:sp>
      <p:sp>
        <p:nvSpPr>
          <p:cNvPr id="3" name="Content Placeholder 2"/>
          <p:cNvSpPr>
            <a:spLocks noGrp="1"/>
          </p:cNvSpPr>
          <p:nvPr>
            <p:ph idx="1"/>
          </p:nvPr>
        </p:nvSpPr>
        <p:spPr/>
        <p:txBody>
          <a:bodyPr/>
          <a:lstStyle/>
          <a:p>
            <a:pPr marL="0" indent="0" defTabSz="457200">
              <a:buNone/>
              <a:defRPr/>
            </a:pPr>
            <a:r>
              <a:rPr lang="en-US" b="1" u="sng" kern="0" dirty="0">
                <a:solidFill>
                  <a:schemeClr val="tx1">
                    <a:lumMod val="75000"/>
                    <a:lumOff val="25000"/>
                  </a:schemeClr>
                </a:solidFill>
              </a:rPr>
              <a:t>Street gangs to Prison gangs</a:t>
            </a:r>
          </a:p>
          <a:p>
            <a:pPr marL="0" lvl="0" indent="0" defTabSz="457200">
              <a:defRPr/>
            </a:pPr>
            <a:r>
              <a:rPr lang="en-US" dirty="0" smtClean="0">
                <a:solidFill>
                  <a:srgbClr val="161616"/>
                </a:solidFill>
              </a:rPr>
              <a:t>Is </a:t>
            </a:r>
            <a:r>
              <a:rPr lang="en-US" dirty="0">
                <a:solidFill>
                  <a:srgbClr val="161616"/>
                </a:solidFill>
              </a:rPr>
              <a:t>a self formed association of peers bond together by mutual interest with identifiable leadership. </a:t>
            </a:r>
          </a:p>
          <a:p>
            <a:pPr marL="0" lvl="0" indent="0" defTabSz="457200">
              <a:defRPr/>
            </a:pPr>
            <a:r>
              <a:rPr lang="en-US" dirty="0" smtClean="0">
                <a:solidFill>
                  <a:srgbClr val="161616"/>
                </a:solidFill>
              </a:rPr>
              <a:t>They </a:t>
            </a:r>
            <a:r>
              <a:rPr lang="en-US" dirty="0">
                <a:solidFill>
                  <a:srgbClr val="161616"/>
                </a:solidFill>
              </a:rPr>
              <a:t>have well developed lines of authority</a:t>
            </a:r>
            <a:r>
              <a:rPr lang="en-US" dirty="0" smtClean="0">
                <a:solidFill>
                  <a:srgbClr val="161616"/>
                </a:solidFill>
              </a:rPr>
              <a:t>.</a:t>
            </a:r>
          </a:p>
          <a:p>
            <a:pPr marL="0" lvl="0" indent="0" defTabSz="457200">
              <a:defRPr/>
            </a:pPr>
            <a:endParaRPr lang="en-US" dirty="0">
              <a:solidFill>
                <a:srgbClr val="161616"/>
              </a:solidFill>
            </a:endParaRPr>
          </a:p>
          <a:p>
            <a:pPr marL="0" indent="0">
              <a:buNone/>
            </a:pPr>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19</a:t>
            </a:fld>
            <a:endParaRPr lang="en-ZA"/>
          </a:p>
        </p:txBody>
      </p:sp>
    </p:spTree>
    <p:extLst>
      <p:ext uri="{BB962C8B-B14F-4D97-AF65-F5344CB8AC3E}">
        <p14:creationId xmlns:p14="http://schemas.microsoft.com/office/powerpoint/2010/main" xmlns="" val="41505516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u="sng" dirty="0" smtClean="0"/>
              <a:t>INTRODUCTION</a:t>
            </a:r>
            <a:endParaRPr lang="en-ZA" b="1" u="sng" dirty="0"/>
          </a:p>
        </p:txBody>
      </p:sp>
      <p:sp>
        <p:nvSpPr>
          <p:cNvPr id="3" name="Content Placeholder 2"/>
          <p:cNvSpPr>
            <a:spLocks noGrp="1"/>
          </p:cNvSpPr>
          <p:nvPr>
            <p:ph idx="1"/>
          </p:nvPr>
        </p:nvSpPr>
        <p:spPr/>
        <p:txBody>
          <a:bodyPr>
            <a:normAutofit fontScale="85000" lnSpcReduction="20000"/>
          </a:bodyPr>
          <a:lstStyle/>
          <a:p>
            <a:pPr>
              <a:buNone/>
            </a:pPr>
            <a:r>
              <a:rPr lang="en-ZA" dirty="0" smtClean="0"/>
              <a:t>    Presentation to cover challenges faced by DCS at Pollsmoor Management Area and locate these challenges within the context of the Region and National. Those being:</a:t>
            </a:r>
          </a:p>
          <a:p>
            <a:pPr lvl="1">
              <a:buFont typeface="Arial" panose="020B0604020202020204" pitchFamily="34" charset="0"/>
              <a:buChar char="•"/>
            </a:pPr>
            <a:r>
              <a:rPr lang="en-ZA" dirty="0" smtClean="0"/>
              <a:t>High levels of Crime (Especially violent crime)</a:t>
            </a:r>
          </a:p>
          <a:p>
            <a:pPr lvl="1">
              <a:buFont typeface="Arial" panose="020B0604020202020204" pitchFamily="34" charset="0"/>
              <a:buChar char="•"/>
            </a:pPr>
            <a:r>
              <a:rPr lang="en-ZA" dirty="0" smtClean="0"/>
              <a:t>Overcrowding </a:t>
            </a:r>
          </a:p>
          <a:p>
            <a:pPr lvl="1">
              <a:buFont typeface="Arial" panose="020B0604020202020204" pitchFamily="34" charset="0"/>
              <a:buChar char="•"/>
            </a:pPr>
            <a:r>
              <a:rPr lang="en-ZA" dirty="0" smtClean="0"/>
              <a:t>Gang Violence</a:t>
            </a:r>
          </a:p>
          <a:p>
            <a:pPr lvl="1">
              <a:buFont typeface="Arial" panose="020B0604020202020204" pitchFamily="34" charset="0"/>
              <a:buChar char="•"/>
            </a:pPr>
            <a:r>
              <a:rPr lang="en-ZA" dirty="0" smtClean="0"/>
              <a:t>Shortage of Personnel</a:t>
            </a:r>
          </a:p>
          <a:p>
            <a:pPr lvl="1">
              <a:buFont typeface="Arial" panose="020B0604020202020204" pitchFamily="34" charset="0"/>
              <a:buChar char="•"/>
            </a:pPr>
            <a:r>
              <a:rPr lang="en-ZA" dirty="0" smtClean="0"/>
              <a:t>Old Infrastructure</a:t>
            </a:r>
          </a:p>
          <a:p>
            <a:pPr lvl="1"/>
            <a:endParaRPr lang="en-ZA" dirty="0" smtClean="0"/>
          </a:p>
          <a:p>
            <a:pPr lvl="1"/>
            <a:endParaRPr lang="en-ZA" dirty="0" smtClean="0"/>
          </a:p>
          <a:p>
            <a:pPr>
              <a:buNone/>
            </a:pPr>
            <a:r>
              <a:rPr lang="en-ZA" dirty="0"/>
              <a:t>	</a:t>
            </a:r>
            <a:endParaRPr lang="en-ZA" dirty="0" smtClean="0"/>
          </a:p>
          <a:p>
            <a:pPr>
              <a:buFont typeface="Wingdings" pitchFamily="2" charset="2"/>
              <a:buChar char="Ø"/>
            </a:pPr>
            <a:endParaRPr lang="en-ZA" dirty="0" smtClean="0"/>
          </a:p>
          <a:p>
            <a:pPr>
              <a:buNone/>
            </a:pPr>
            <a:endParaRPr lang="en-ZA" dirty="0" smtClean="0"/>
          </a:p>
        </p:txBody>
      </p:sp>
      <p:sp>
        <p:nvSpPr>
          <p:cNvPr id="4" name="Slide Number Placeholder 3"/>
          <p:cNvSpPr>
            <a:spLocks noGrp="1"/>
          </p:cNvSpPr>
          <p:nvPr>
            <p:ph type="sldNum" sz="quarter" idx="12"/>
          </p:nvPr>
        </p:nvSpPr>
        <p:spPr/>
        <p:txBody>
          <a:bodyPr/>
          <a:lstStyle/>
          <a:p>
            <a:fld id="{9332FFC1-108E-450E-9D48-559DC27F1E35}" type="slidenum">
              <a:rPr lang="en-ZA" smtClean="0"/>
              <a:pPr/>
              <a:t>2</a:t>
            </a:fld>
            <a:endParaRPr lang="en-Z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descr="Scan 2.jpeg"/>
          <p:cNvPicPr>
            <a:picLocks noGrp="1" noChangeAspect="1"/>
          </p:cNvPicPr>
          <p:nvPr>
            <p:ph idx="1"/>
          </p:nvPr>
        </p:nvPicPr>
        <p:blipFill>
          <a:blip r:embed="rId2" cstate="print"/>
          <a:srcRect l="4185" t="13523" r="635"/>
          <a:stretch>
            <a:fillRect/>
          </a:stretch>
        </p:blipFill>
        <p:spPr>
          <a:xfrm>
            <a:off x="3886200" y="872069"/>
            <a:ext cx="4343970" cy="5456764"/>
          </a:xfrm>
        </p:spPr>
      </p:pic>
      <p:sp>
        <p:nvSpPr>
          <p:cNvPr id="5" name="Title 3"/>
          <p:cNvSpPr txBox="1">
            <a:spLocks/>
          </p:cNvSpPr>
          <p:nvPr/>
        </p:nvSpPr>
        <p:spPr>
          <a:xfrm>
            <a:off x="457200" y="1981200"/>
            <a:ext cx="3429000" cy="2895600"/>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j-lt"/>
                <a:ea typeface="+mj-ea"/>
                <a:cs typeface="+mj-cs"/>
              </a:rPr>
              <a:t>Mobsters –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j-lt"/>
                <a:ea typeface="+mj-ea"/>
                <a:cs typeface="+mj-cs"/>
              </a:rPr>
              <a:t>George Thomas  “</a:t>
            </a:r>
            <a:r>
              <a:rPr kumimoji="0" lang="en-US" sz="2800" b="0" i="0" u="none" strike="noStrike" kern="1200" cap="none" spc="0" normalizeH="0" baseline="0" noProof="0" dirty="0" err="1" smtClean="0">
                <a:ln>
                  <a:noFill/>
                </a:ln>
                <a:solidFill>
                  <a:schemeClr val="tx1"/>
                </a:solidFill>
                <a:effectLst/>
                <a:uLnTx/>
                <a:uFillTx/>
                <a:latin typeface="+mj-lt"/>
                <a:ea typeface="+mj-ea"/>
                <a:cs typeface="+mj-cs"/>
              </a:rPr>
              <a:t>Geweld</a:t>
            </a:r>
            <a:r>
              <a:rPr kumimoji="0" lang="en-US" sz="2800" b="0" i="0" u="none" strike="noStrike" kern="1200" cap="none" spc="0" normalizeH="0" baseline="0" noProof="0" dirty="0" smtClean="0">
                <a:ln>
                  <a:noFill/>
                </a:ln>
                <a:solidFill>
                  <a:schemeClr val="tx1"/>
                </a:solidFill>
                <a:effectLst/>
                <a:uLnTx/>
                <a:uFillTx/>
                <a:latin typeface="+mj-lt"/>
                <a:ea typeface="+mj-ea"/>
                <a:cs typeface="+mj-cs"/>
              </a:rPr>
              <a:t>”  and accused</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 val="337717844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bwMode="auto">
          <a:xfrm>
            <a:off x="762000" y="2525715"/>
            <a:ext cx="3276600" cy="1323439"/>
          </a:xfrm>
          <a:prstGeom prst="rect">
            <a:avLst/>
          </a:prstGeom>
          <a:solidFill>
            <a:srgbClr val="FFFFFF"/>
          </a:solidFill>
          <a:ln w="9525">
            <a:solidFill>
              <a:srgbClr val="000000"/>
            </a:solidFill>
            <a:miter lim="800000"/>
            <a:headEnd/>
            <a:tailEnd/>
          </a:ln>
        </p:spPr>
        <p:txBody>
          <a:bodyPr>
            <a:prstTxWarp prst="textNoShape">
              <a:avLst/>
            </a:prstTxWarp>
            <a:spAutoFit/>
          </a:bodyPr>
          <a:lstStyle/>
          <a:p>
            <a:r>
              <a:rPr lang="en-US" sz="2000" b="1" u="sng">
                <a:solidFill>
                  <a:srgbClr val="161616"/>
                </a:solidFill>
              </a:rPr>
              <a:t>MANENBERG:</a:t>
            </a:r>
          </a:p>
          <a:p>
            <a:endParaRPr lang="en-US" sz="2000">
              <a:solidFill>
                <a:srgbClr val="161616"/>
              </a:solidFill>
            </a:endParaRPr>
          </a:p>
          <a:p>
            <a:r>
              <a:rPr lang="en-US" sz="2000">
                <a:solidFill>
                  <a:srgbClr val="161616"/>
                </a:solidFill>
              </a:rPr>
              <a:t>Hard Livings (26 and 28)</a:t>
            </a:r>
          </a:p>
          <a:p>
            <a:r>
              <a:rPr lang="en-US" sz="2000">
                <a:solidFill>
                  <a:srgbClr val="161616"/>
                </a:solidFill>
              </a:rPr>
              <a:t>Americans (26, 28)</a:t>
            </a:r>
          </a:p>
        </p:txBody>
      </p:sp>
      <p:sp>
        <p:nvSpPr>
          <p:cNvPr id="5" name="TextBox 4"/>
          <p:cNvSpPr txBox="1"/>
          <p:nvPr/>
        </p:nvSpPr>
        <p:spPr bwMode="auto">
          <a:xfrm>
            <a:off x="4953000" y="2536828"/>
            <a:ext cx="3352800" cy="1323439"/>
          </a:xfrm>
          <a:prstGeom prst="rect">
            <a:avLst/>
          </a:prstGeom>
          <a:solidFill>
            <a:srgbClr val="FFFFFF"/>
          </a:solidFill>
          <a:ln w="9525">
            <a:solidFill>
              <a:srgbClr val="000000"/>
            </a:solidFill>
            <a:miter lim="800000"/>
            <a:headEnd/>
            <a:tailEnd/>
          </a:ln>
        </p:spPr>
        <p:txBody>
          <a:bodyPr>
            <a:prstTxWarp prst="textNoShape">
              <a:avLst/>
            </a:prstTxWarp>
            <a:spAutoFit/>
          </a:bodyPr>
          <a:lstStyle/>
          <a:p>
            <a:r>
              <a:rPr lang="en-US" sz="2000" b="1" u="sng" dirty="0">
                <a:solidFill>
                  <a:srgbClr val="161616"/>
                </a:solidFill>
              </a:rPr>
              <a:t>GUGULETHU:</a:t>
            </a:r>
          </a:p>
          <a:p>
            <a:endParaRPr lang="en-US" sz="2000" dirty="0">
              <a:solidFill>
                <a:srgbClr val="161616"/>
              </a:solidFill>
            </a:endParaRPr>
          </a:p>
          <a:p>
            <a:r>
              <a:rPr lang="en-ZA" sz="2000" dirty="0" err="1">
                <a:solidFill>
                  <a:srgbClr val="161616"/>
                </a:solidFill>
              </a:rPr>
              <a:t>Vatos</a:t>
            </a:r>
            <a:r>
              <a:rPr lang="en-ZA" sz="2000" dirty="0">
                <a:solidFill>
                  <a:srgbClr val="161616"/>
                </a:solidFill>
              </a:rPr>
              <a:t> Locus(26)</a:t>
            </a:r>
          </a:p>
          <a:p>
            <a:r>
              <a:rPr lang="en-ZA" sz="2000" dirty="0" err="1">
                <a:solidFill>
                  <a:srgbClr val="161616"/>
                </a:solidFill>
              </a:rPr>
              <a:t>Vaurus</a:t>
            </a:r>
            <a:r>
              <a:rPr lang="en-ZA" sz="2000" dirty="0">
                <a:solidFill>
                  <a:srgbClr val="161616"/>
                </a:solidFill>
              </a:rPr>
              <a:t>(26)</a:t>
            </a:r>
          </a:p>
        </p:txBody>
      </p:sp>
      <p:sp>
        <p:nvSpPr>
          <p:cNvPr id="6" name="TextBox 5"/>
          <p:cNvSpPr txBox="1">
            <a:spLocks noChangeArrowheads="1"/>
          </p:cNvSpPr>
          <p:nvPr/>
        </p:nvSpPr>
        <p:spPr bwMode="auto">
          <a:xfrm>
            <a:off x="762000" y="4506915"/>
            <a:ext cx="3276600" cy="1323439"/>
          </a:xfrm>
          <a:prstGeom prst="rect">
            <a:avLst/>
          </a:prstGeom>
          <a:solidFill>
            <a:srgbClr val="FFFFFF"/>
          </a:solidFill>
          <a:ln w="9525">
            <a:solidFill>
              <a:srgbClr val="000000"/>
            </a:solidFill>
            <a:miter lim="800000"/>
            <a:headEnd/>
            <a:tailEnd/>
          </a:ln>
        </p:spPr>
        <p:txBody>
          <a:bodyPr>
            <a:prstTxWarp prst="textNoShape">
              <a:avLst/>
            </a:prstTxWarp>
            <a:spAutoFit/>
          </a:bodyPr>
          <a:lstStyle/>
          <a:p>
            <a:r>
              <a:rPr lang="en-US" sz="2000" b="1" u="sng">
                <a:solidFill>
                  <a:srgbClr val="161616"/>
                </a:solidFill>
              </a:rPr>
              <a:t>KHAYELITSHA:</a:t>
            </a:r>
          </a:p>
          <a:p>
            <a:endParaRPr lang="en-US" sz="2000">
              <a:solidFill>
                <a:srgbClr val="161616"/>
              </a:solidFill>
            </a:endParaRPr>
          </a:p>
          <a:p>
            <a:r>
              <a:rPr lang="en-US" sz="2000">
                <a:solidFill>
                  <a:srgbClr val="161616"/>
                </a:solidFill>
              </a:rPr>
              <a:t>Italians (26)</a:t>
            </a:r>
          </a:p>
          <a:p>
            <a:r>
              <a:rPr lang="en-US" sz="2000">
                <a:solidFill>
                  <a:srgbClr val="161616"/>
                </a:solidFill>
              </a:rPr>
              <a:t>Madosela’s Company (28)</a:t>
            </a:r>
          </a:p>
        </p:txBody>
      </p:sp>
      <p:sp>
        <p:nvSpPr>
          <p:cNvPr id="7" name="TextBox 6"/>
          <p:cNvSpPr txBox="1"/>
          <p:nvPr/>
        </p:nvSpPr>
        <p:spPr bwMode="auto">
          <a:xfrm>
            <a:off x="4953000" y="4506915"/>
            <a:ext cx="3352800" cy="1323439"/>
          </a:xfrm>
          <a:prstGeom prst="rect">
            <a:avLst/>
          </a:prstGeom>
          <a:solidFill>
            <a:srgbClr val="FFFFFF"/>
          </a:solidFill>
          <a:ln w="9525">
            <a:solidFill>
              <a:srgbClr val="000000"/>
            </a:solidFill>
            <a:miter lim="800000"/>
            <a:headEnd/>
            <a:tailEnd/>
          </a:ln>
        </p:spPr>
        <p:txBody>
          <a:bodyPr>
            <a:prstTxWarp prst="textNoShape">
              <a:avLst/>
            </a:prstTxWarp>
            <a:spAutoFit/>
          </a:bodyPr>
          <a:lstStyle/>
          <a:p>
            <a:r>
              <a:rPr lang="en-US" sz="2000" b="1" u="sng">
                <a:solidFill>
                  <a:srgbClr val="161616"/>
                </a:solidFill>
              </a:rPr>
              <a:t>HANOVER PARK:</a:t>
            </a:r>
          </a:p>
          <a:p>
            <a:endParaRPr lang="en-US" sz="2000">
              <a:solidFill>
                <a:srgbClr val="161616"/>
              </a:solidFill>
            </a:endParaRPr>
          </a:p>
          <a:p>
            <a:r>
              <a:rPr lang="en-US" sz="2000">
                <a:solidFill>
                  <a:srgbClr val="161616"/>
                </a:solidFill>
              </a:rPr>
              <a:t>Stupa Boys (26)</a:t>
            </a:r>
          </a:p>
          <a:p>
            <a:r>
              <a:rPr lang="en-US" sz="2000">
                <a:solidFill>
                  <a:srgbClr val="161616"/>
                </a:solidFill>
              </a:rPr>
              <a:t>Spoilt Brats (26)</a:t>
            </a:r>
          </a:p>
        </p:txBody>
      </p:sp>
      <p:sp>
        <p:nvSpPr>
          <p:cNvPr id="8" name="Title 3"/>
          <p:cNvSpPr txBox="1">
            <a:spLocks/>
          </p:cNvSpPr>
          <p:nvPr/>
        </p:nvSpPr>
        <p:spPr bwMode="auto">
          <a:xfrm>
            <a:off x="914400" y="849314"/>
            <a:ext cx="7086600" cy="1143000"/>
          </a:xfrm>
          <a:prstGeom prst="rect">
            <a:avLst/>
          </a:prstGeom>
          <a:noFill/>
          <a:ln w="9525">
            <a:noFill/>
            <a:miter lim="800000"/>
            <a:headEnd/>
            <a:tailEnd/>
          </a:ln>
          <a:effectLst/>
        </p:spPr>
        <p:txBody>
          <a:bodyPr anchor="ctr">
            <a:prstTxWarp prst="textNoShape">
              <a:avLst/>
            </a:prstTxWarp>
          </a:bodyPr>
          <a:lstStyle/>
          <a:p>
            <a:pPr algn="ctr" defTabSz="914400"/>
            <a:r>
              <a:rPr lang="en-US" sz="4600" b="1" dirty="0">
                <a:solidFill>
                  <a:srgbClr val="161616"/>
                </a:solidFill>
                <a:effectLst>
                  <a:outerShdw blurRad="38100" dist="38100" dir="2700000" algn="tl">
                    <a:srgbClr val="DDDDDD"/>
                  </a:outerShdw>
                </a:effectLst>
                <a:latin typeface="+mj-lt"/>
              </a:rPr>
              <a:t>Gangs within the Community </a:t>
            </a:r>
          </a:p>
        </p:txBody>
      </p:sp>
    </p:spTree>
    <p:extLst>
      <p:ext uri="{BB962C8B-B14F-4D97-AF65-F5344CB8AC3E}">
        <p14:creationId xmlns:p14="http://schemas.microsoft.com/office/powerpoint/2010/main" xmlns="" val="95035489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60648"/>
            <a:ext cx="8229600" cy="1143000"/>
          </a:xfrm>
        </p:spPr>
        <p:txBody>
          <a:bodyPr/>
          <a:lstStyle/>
          <a:p>
            <a:r>
              <a:rPr lang="en-US" sz="5400" dirty="0" smtClean="0"/>
              <a:t>Operations</a:t>
            </a:r>
            <a:endParaRPr lang="en-US" sz="5400" dirty="0"/>
          </a:p>
        </p:txBody>
      </p:sp>
      <p:sp>
        <p:nvSpPr>
          <p:cNvPr id="5" name="Content Placeholder 4"/>
          <p:cNvSpPr>
            <a:spLocks noGrp="1"/>
          </p:cNvSpPr>
          <p:nvPr>
            <p:ph idx="1"/>
          </p:nvPr>
        </p:nvSpPr>
        <p:spPr>
          <a:xfrm>
            <a:off x="467544" y="1412776"/>
            <a:ext cx="8229600" cy="4525963"/>
          </a:xfrm>
        </p:spPr>
        <p:txBody>
          <a:bodyPr/>
          <a:lstStyle/>
          <a:p>
            <a:r>
              <a:rPr lang="en-US" sz="3800" dirty="0" smtClean="0"/>
              <a:t>There are 130 street gangs, with a membership of over a 100,000 .</a:t>
            </a:r>
          </a:p>
          <a:p>
            <a:r>
              <a:rPr lang="en-ZA" sz="3800" dirty="0" smtClean="0"/>
              <a:t>There is a close relationship between the prison number gang and street gangs.</a:t>
            </a:r>
          </a:p>
          <a:p>
            <a:r>
              <a:rPr lang="en-ZA" sz="3800" dirty="0" smtClean="0"/>
              <a:t>The bulk of our offenders are drawn from these communities</a:t>
            </a:r>
          </a:p>
          <a:p>
            <a:endParaRPr lang="en-US" sz="3800" dirty="0" smtClean="0"/>
          </a:p>
          <a:p>
            <a:pPr>
              <a:buNone/>
            </a:pPr>
            <a:endParaRPr lang="en-US" sz="3800" dirty="0" smtClean="0"/>
          </a:p>
        </p:txBody>
      </p:sp>
    </p:spTree>
    <p:extLst>
      <p:ext uri="{BB962C8B-B14F-4D97-AF65-F5344CB8AC3E}">
        <p14:creationId xmlns:p14="http://schemas.microsoft.com/office/powerpoint/2010/main" xmlns="" val="418997737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u="sng" dirty="0" smtClean="0"/>
              <a:t>OVERCROWDING</a:t>
            </a:r>
            <a:endParaRPr lang="en-ZA" b="1" u="sng" dirty="0"/>
          </a:p>
        </p:txBody>
      </p:sp>
      <p:sp>
        <p:nvSpPr>
          <p:cNvPr id="3" name="Content Placeholder 2"/>
          <p:cNvSpPr>
            <a:spLocks noGrp="1"/>
          </p:cNvSpPr>
          <p:nvPr>
            <p:ph idx="1"/>
          </p:nvPr>
        </p:nvSpPr>
        <p:spPr/>
        <p:txBody>
          <a:bodyPr/>
          <a:lstStyle/>
          <a:p>
            <a:pPr>
              <a:buNone/>
            </a:pPr>
            <a:r>
              <a:rPr lang="en-ZA" dirty="0" smtClean="0"/>
              <a:t>   The  Department  adopted a multi-pronged strategy, in order to address overcrowding  at both Regional and National levels, which are as follows:</a:t>
            </a:r>
          </a:p>
          <a:p>
            <a:pPr marL="514350" indent="-514350"/>
            <a:r>
              <a:rPr lang="en-ZA" dirty="0" smtClean="0"/>
              <a:t> Down management  of Remand  detainees.</a:t>
            </a:r>
          </a:p>
          <a:p>
            <a:pPr marL="514350" indent="-514350"/>
            <a:r>
              <a:rPr lang="en-ZA" dirty="0" smtClean="0"/>
              <a:t> Sentenced offenders, effectiveness of     alternative sentencing, placement and    release.</a:t>
            </a:r>
          </a:p>
          <a:p>
            <a:pPr>
              <a:buNone/>
            </a:pPr>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23</a:t>
            </a:fld>
            <a:endParaRPr lang="en-ZA"/>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pPr marL="514350" indent="-514350"/>
            <a:r>
              <a:rPr lang="en-ZA" dirty="0"/>
              <a:t> </a:t>
            </a:r>
            <a:r>
              <a:rPr lang="en-ZA" dirty="0" smtClean="0"/>
              <a:t> Capital and maintenance programme.</a:t>
            </a:r>
          </a:p>
          <a:p>
            <a:pPr marL="514350" indent="-514350"/>
            <a:r>
              <a:rPr lang="en-ZA" dirty="0" smtClean="0"/>
              <a:t> Appropriate sentencing for facilitating  rehabilitation.</a:t>
            </a:r>
          </a:p>
          <a:p>
            <a:pPr marL="514350" indent="-514350"/>
            <a:r>
              <a:rPr lang="en-ZA" dirty="0" smtClean="0"/>
              <a:t>Correctional supervision (action taken to enhance marketing).</a:t>
            </a:r>
          </a:p>
          <a:p>
            <a:pPr marL="514350" indent="-514350"/>
            <a:r>
              <a:rPr lang="en-ZA" dirty="0" smtClean="0"/>
              <a:t>Improving correction and development programmes within Correctional Centres and Community Corrections.</a:t>
            </a:r>
          </a:p>
          <a:p>
            <a:pPr marL="514350" indent="-514350">
              <a:buNone/>
            </a:pPr>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24</a:t>
            </a:fld>
            <a:endParaRPr lang="en-ZA"/>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pPr marL="514350" indent="-514350"/>
            <a:r>
              <a:rPr lang="en-ZA" dirty="0" smtClean="0"/>
              <a:t>Improvement of 1</a:t>
            </a:r>
            <a:r>
              <a:rPr lang="en-ZA" baseline="30000" dirty="0" smtClean="0"/>
              <a:t>st</a:t>
            </a:r>
            <a:r>
              <a:rPr lang="en-ZA" dirty="0" smtClean="0"/>
              <a:t>  and 2</a:t>
            </a:r>
            <a:r>
              <a:rPr lang="en-ZA" baseline="30000" dirty="0" smtClean="0"/>
              <a:t>nd</a:t>
            </a:r>
            <a:r>
              <a:rPr lang="en-ZA" dirty="0" smtClean="0"/>
              <a:t>  level of corrections.</a:t>
            </a:r>
          </a:p>
          <a:p>
            <a:pPr marL="514350" indent="-514350"/>
            <a:r>
              <a:rPr lang="en-ZA" dirty="0" smtClean="0"/>
              <a:t>Community involvement in social integration.</a:t>
            </a:r>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25</a:t>
            </a:fld>
            <a:endParaRPr lang="en-ZA"/>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13" y="157163"/>
            <a:ext cx="9144000" cy="7432675"/>
          </a:xfrm>
          <a:prstGeom prst="rect">
            <a:avLst/>
          </a:prstGeom>
          <a:noFill/>
        </p:spPr>
        <p:txBody>
          <a:bodyPr>
            <a:spAutoFit/>
          </a:bodyPr>
          <a:lstStyle/>
          <a:p>
            <a:pPr>
              <a:defRPr/>
            </a:pPr>
            <a:r>
              <a:rPr lang="en-US" sz="2000" b="1" u="sng" dirty="0"/>
              <a:t>CONSEQUENCES OF OVERCROWDING</a:t>
            </a:r>
          </a:p>
          <a:p>
            <a:pPr>
              <a:defRPr/>
            </a:pPr>
            <a:r>
              <a:rPr lang="en-US" sz="2000" b="1" u="sng" dirty="0"/>
              <a:t>Policy Prescripts</a:t>
            </a:r>
          </a:p>
          <a:p>
            <a:pPr>
              <a:defRPr/>
            </a:pPr>
            <a:endParaRPr lang="en-US" sz="1000" b="1" u="sng" dirty="0"/>
          </a:p>
          <a:p>
            <a:pPr>
              <a:defRPr/>
            </a:pPr>
            <a:r>
              <a:rPr lang="en-US" sz="2000" dirty="0"/>
              <a:t>a) </a:t>
            </a:r>
            <a:r>
              <a:rPr lang="en-US" sz="2000" b="1" dirty="0"/>
              <a:t>Section 8 (5</a:t>
            </a:r>
            <a:r>
              <a:rPr lang="en-US" sz="2000" dirty="0"/>
              <a:t>) - Nutrition</a:t>
            </a:r>
          </a:p>
          <a:p>
            <a:pPr marL="287338">
              <a:defRPr/>
            </a:pPr>
            <a:r>
              <a:rPr lang="en-US" sz="2000" dirty="0"/>
              <a:t>Food must be well prepared and served at intervals of not less than </a:t>
            </a:r>
          </a:p>
          <a:p>
            <a:pPr marL="287338">
              <a:defRPr/>
            </a:pPr>
            <a:r>
              <a:rPr lang="en-US" sz="2000" dirty="0"/>
              <a:t>4 and a half hours and not more than 6 and a half hours, </a:t>
            </a:r>
          </a:p>
          <a:p>
            <a:pPr marL="287338">
              <a:defRPr/>
            </a:pPr>
            <a:r>
              <a:rPr lang="en-US" sz="2000" dirty="0"/>
              <a:t>Except that there may be an interval of not more than 14 hours </a:t>
            </a:r>
          </a:p>
          <a:p>
            <a:pPr marL="287338">
              <a:defRPr/>
            </a:pPr>
            <a:r>
              <a:rPr lang="en-US" sz="2000" dirty="0"/>
              <a:t>between the evening meal and breakfast.</a:t>
            </a:r>
          </a:p>
          <a:p>
            <a:pPr>
              <a:defRPr/>
            </a:pPr>
            <a:endParaRPr lang="en-US" sz="700" dirty="0"/>
          </a:p>
          <a:p>
            <a:pPr>
              <a:defRPr/>
            </a:pPr>
            <a:r>
              <a:rPr lang="en-US" sz="2000" dirty="0"/>
              <a:t>b) </a:t>
            </a:r>
            <a:r>
              <a:rPr lang="en-US" sz="2000" b="1" u="sng" dirty="0"/>
              <a:t>Section 11</a:t>
            </a:r>
            <a:r>
              <a:rPr lang="en-US" sz="2000" b="1" dirty="0"/>
              <a:t> </a:t>
            </a:r>
            <a:r>
              <a:rPr lang="en-US" sz="2000" dirty="0"/>
              <a:t>- Exercise</a:t>
            </a:r>
            <a:endParaRPr lang="en-US" sz="2000" u="sng" dirty="0"/>
          </a:p>
          <a:p>
            <a:pPr marL="287338">
              <a:defRPr/>
            </a:pPr>
            <a:r>
              <a:rPr lang="en-US" sz="2000" dirty="0"/>
              <a:t>Every inmate must be given the opportunity to exercise sufficiently in order to remain healthy</a:t>
            </a:r>
          </a:p>
          <a:p>
            <a:pPr marL="287338">
              <a:defRPr/>
            </a:pPr>
            <a:r>
              <a:rPr lang="en-US" sz="2000" dirty="0"/>
              <a:t>And is entitled to at least one hour of exercise daily.</a:t>
            </a:r>
          </a:p>
          <a:p>
            <a:pPr marL="287338">
              <a:defRPr/>
            </a:pPr>
            <a:r>
              <a:rPr lang="en-US" sz="2000" dirty="0"/>
              <a:t>If the weather permits, this exercise must take place in the open air.</a:t>
            </a:r>
          </a:p>
          <a:p>
            <a:pPr marL="287338">
              <a:defRPr/>
            </a:pPr>
            <a:endParaRPr lang="en-US" sz="1000" dirty="0"/>
          </a:p>
          <a:p>
            <a:pPr>
              <a:defRPr/>
            </a:pPr>
            <a:r>
              <a:rPr lang="en-US" sz="2000" dirty="0"/>
              <a:t>c) </a:t>
            </a:r>
            <a:r>
              <a:rPr lang="en-US" sz="2000" u="sng" dirty="0"/>
              <a:t>Old regime and dilapidated structures</a:t>
            </a:r>
            <a:r>
              <a:rPr lang="en-US" sz="2000" dirty="0"/>
              <a:t>:</a:t>
            </a:r>
          </a:p>
          <a:p>
            <a:pPr marL="287338">
              <a:defRPr/>
            </a:pPr>
            <a:r>
              <a:rPr lang="en-US" sz="2000" b="1" dirty="0"/>
              <a:t>Zink structures </a:t>
            </a:r>
            <a:r>
              <a:rPr lang="en-US" sz="2000" dirty="0"/>
              <a:t/>
            </a:r>
            <a:br>
              <a:rPr lang="en-US" sz="2000" dirty="0"/>
            </a:br>
            <a:r>
              <a:rPr lang="en-US" sz="2000" dirty="0"/>
              <a:t>(Voorberg A, Brandvlei Med C and Pollsmoor Med C Asbestos)</a:t>
            </a:r>
            <a:br>
              <a:rPr lang="en-US" sz="2000" dirty="0"/>
            </a:br>
            <a:r>
              <a:rPr lang="en-US" sz="2000" b="1" dirty="0"/>
              <a:t>Dilapidated Structures</a:t>
            </a:r>
            <a:r>
              <a:rPr lang="en-US" sz="2000" dirty="0"/>
              <a:t/>
            </a:r>
            <a:br>
              <a:rPr lang="en-US" sz="2000" dirty="0"/>
            </a:br>
            <a:r>
              <a:rPr lang="en-US" sz="2000" dirty="0"/>
              <a:t>(Pollsmoor, Buffeljags, Caledon, Dwarsriver, Drakenstein Med A, etc)</a:t>
            </a:r>
          </a:p>
          <a:p>
            <a:pPr marL="287338">
              <a:defRPr/>
            </a:pPr>
            <a:r>
              <a:rPr lang="en-US" sz="2000" b="1" dirty="0"/>
              <a:t>Lack of Maintenance </a:t>
            </a:r>
            <a:br>
              <a:rPr lang="en-US" sz="2000" b="1" dirty="0"/>
            </a:br>
            <a:r>
              <a:rPr lang="en-US" sz="2000" dirty="0"/>
              <a:t>(Insufficient availability of artisans, overworked facilities,  and counter productive   procurement processes)</a:t>
            </a:r>
          </a:p>
          <a:p>
            <a:pPr marL="395288">
              <a:defRPr/>
            </a:pPr>
            <a:endParaRPr lang="en-US" sz="2000" dirty="0"/>
          </a:p>
          <a:p>
            <a:pPr marL="109538">
              <a:defRPr/>
            </a:pPr>
            <a:endParaRPr lang="en-US" sz="2000" dirty="0"/>
          </a:p>
        </p:txBody>
      </p:sp>
    </p:spTree>
    <p:extLst>
      <p:ext uri="{BB962C8B-B14F-4D97-AF65-F5344CB8AC3E}">
        <p14:creationId xmlns:p14="http://schemas.microsoft.com/office/powerpoint/2010/main" xmlns="" val="41470666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6988"/>
            <a:ext cx="9144000" cy="6262688"/>
          </a:xfrm>
          <a:prstGeom prst="rect">
            <a:avLst/>
          </a:prstGeom>
          <a:noFill/>
        </p:spPr>
        <p:txBody>
          <a:bodyPr>
            <a:spAutoFit/>
          </a:bodyPr>
          <a:lstStyle/>
          <a:p>
            <a:pPr>
              <a:defRPr/>
            </a:pPr>
            <a:r>
              <a:rPr lang="en-US" sz="2000" dirty="0"/>
              <a:t>CONSEQUENCES OF OVERCROWDING (CONTINUE…)</a:t>
            </a:r>
          </a:p>
          <a:p>
            <a:pPr>
              <a:defRPr/>
            </a:pPr>
            <a:r>
              <a:rPr lang="en-US" sz="2000" b="1" u="sng" dirty="0"/>
              <a:t>Policy Prescripts</a:t>
            </a:r>
          </a:p>
          <a:p>
            <a:pPr marL="395288">
              <a:defRPr/>
            </a:pPr>
            <a:endParaRPr lang="en-US" sz="1000" dirty="0"/>
          </a:p>
          <a:p>
            <a:pPr marL="109538">
              <a:defRPr/>
            </a:pPr>
            <a:r>
              <a:rPr lang="en-US" sz="2000" dirty="0"/>
              <a:t>d) </a:t>
            </a:r>
            <a:r>
              <a:rPr lang="en-US" sz="2000" b="1" dirty="0"/>
              <a:t>Staff shortages</a:t>
            </a:r>
            <a:r>
              <a:rPr lang="en-US" sz="2000" dirty="0"/>
              <a:t>:</a:t>
            </a:r>
          </a:p>
          <a:p>
            <a:pPr marL="395288">
              <a:defRPr/>
            </a:pPr>
            <a:r>
              <a:rPr lang="en-US" sz="2000" dirty="0"/>
              <a:t>The </a:t>
            </a:r>
            <a:r>
              <a:rPr lang="en-US" sz="2000" u="sng" dirty="0"/>
              <a:t>2003 establishment </a:t>
            </a:r>
            <a:r>
              <a:rPr lang="en-US" sz="2000" dirty="0"/>
              <a:t>was never fully aligned with the functions required at operational level.</a:t>
            </a:r>
          </a:p>
          <a:p>
            <a:pPr marL="395288">
              <a:defRPr/>
            </a:pPr>
            <a:r>
              <a:rPr lang="en-US" sz="2000" dirty="0"/>
              <a:t>The impact of the </a:t>
            </a:r>
            <a:r>
              <a:rPr lang="en-US" sz="2000" u="sng" dirty="0"/>
              <a:t>migration based </a:t>
            </a:r>
            <a:r>
              <a:rPr lang="en-US" sz="2000" dirty="0"/>
              <a:t>on centre based and non-centre base utilization of staff.</a:t>
            </a:r>
          </a:p>
          <a:p>
            <a:pPr marL="395288">
              <a:defRPr/>
            </a:pPr>
            <a:r>
              <a:rPr lang="en-US" sz="2000" dirty="0"/>
              <a:t>Unit management is 1:40</a:t>
            </a:r>
          </a:p>
          <a:p>
            <a:pPr marL="395288">
              <a:defRPr/>
            </a:pPr>
            <a:r>
              <a:rPr lang="en-US" sz="2000" dirty="0"/>
              <a:t>For maximums it is 1:30</a:t>
            </a:r>
          </a:p>
          <a:p>
            <a:pPr marL="395288">
              <a:defRPr/>
            </a:pPr>
            <a:r>
              <a:rPr lang="en-US" sz="2000" u="sng" dirty="0"/>
              <a:t>Adding of additional responsibilities </a:t>
            </a:r>
            <a:r>
              <a:rPr lang="en-US" sz="2000" dirty="0"/>
              <a:t>without  revisiting the available human resources is cutting into security and rehabilitation resources .</a:t>
            </a:r>
          </a:p>
          <a:p>
            <a:pPr marL="395288">
              <a:defRPr/>
            </a:pPr>
            <a:r>
              <a:rPr lang="en-US" sz="2000" dirty="0"/>
              <a:t>The current </a:t>
            </a:r>
            <a:r>
              <a:rPr lang="en-US" sz="2000" u="sng" dirty="0"/>
              <a:t>attrition rate of male officials </a:t>
            </a:r>
            <a:r>
              <a:rPr lang="en-US" sz="2000" dirty="0"/>
              <a:t>and the appointment rate of females must be reviewed. Appointment rate of female officials in predominantly male facilities requires a relook. </a:t>
            </a:r>
          </a:p>
          <a:p>
            <a:pPr marL="395288">
              <a:defRPr/>
            </a:pPr>
            <a:endParaRPr lang="en-US" sz="2000" dirty="0"/>
          </a:p>
          <a:p>
            <a:pPr marL="109538">
              <a:defRPr/>
            </a:pPr>
            <a:r>
              <a:rPr lang="en-US" sz="2000" dirty="0"/>
              <a:t>e) </a:t>
            </a:r>
            <a:r>
              <a:rPr lang="en-US" sz="2000" b="1" dirty="0"/>
              <a:t>Seven day establishment and Shift Pattern + Personnel shortage</a:t>
            </a:r>
          </a:p>
          <a:p>
            <a:pPr marL="395288">
              <a:defRPr/>
            </a:pPr>
            <a:r>
              <a:rPr lang="en-US" sz="2000" dirty="0"/>
              <a:t>Shift system is making it almost impossible to accommodate the 3 meal system.  (4 of 7 days only 50% of staff -2003 establishment)</a:t>
            </a:r>
          </a:p>
          <a:p>
            <a:pPr marL="395288">
              <a:defRPr/>
            </a:pPr>
            <a:endParaRPr lang="en-US" sz="1100" dirty="0"/>
          </a:p>
          <a:p>
            <a:pPr marL="109538">
              <a:defRPr/>
            </a:pPr>
            <a:endParaRPr lang="en-US" sz="2000" dirty="0"/>
          </a:p>
        </p:txBody>
      </p:sp>
    </p:spTree>
    <p:extLst>
      <p:ext uri="{BB962C8B-B14F-4D97-AF65-F5344CB8AC3E}">
        <p14:creationId xmlns:p14="http://schemas.microsoft.com/office/powerpoint/2010/main" xmlns="" val="7674403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2"/>
          <p:cNvSpPr txBox="1">
            <a:spLocks noChangeArrowheads="1"/>
          </p:cNvSpPr>
          <p:nvPr/>
        </p:nvSpPr>
        <p:spPr bwMode="auto">
          <a:xfrm>
            <a:off x="1187450" y="908050"/>
            <a:ext cx="67691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ZA" altLang="en-US" sz="1400"/>
              <a:t>f.</a:t>
            </a:r>
          </a:p>
        </p:txBody>
      </p:sp>
      <p:sp>
        <p:nvSpPr>
          <p:cNvPr id="16387" name="Rectangle 3"/>
          <p:cNvSpPr>
            <a:spLocks noChangeArrowheads="1"/>
          </p:cNvSpPr>
          <p:nvPr/>
        </p:nvSpPr>
        <p:spPr bwMode="auto">
          <a:xfrm>
            <a:off x="611188" y="836613"/>
            <a:ext cx="7848600" cy="3694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sz="1800" b="1" dirty="0"/>
              <a:t>f) Non compliance with APP</a:t>
            </a:r>
            <a:r>
              <a:rPr lang="en-US" altLang="en-US" sz="1800" dirty="0"/>
              <a:t>,  </a:t>
            </a:r>
            <a:br>
              <a:rPr lang="en-US" altLang="en-US" sz="1800" dirty="0"/>
            </a:br>
            <a:r>
              <a:rPr lang="en-US" altLang="en-US" sz="1800" dirty="0"/>
              <a:t>Assaults, unnatural deaths, escapes, </a:t>
            </a:r>
            <a:r>
              <a:rPr lang="en-US" altLang="en-US" sz="1800" dirty="0" err="1"/>
              <a:t>gangsterism</a:t>
            </a:r>
            <a:r>
              <a:rPr lang="en-US" altLang="en-US" sz="1800" dirty="0"/>
              <a:t>, Programs, Roll out of CRA, Work opportunities,</a:t>
            </a:r>
          </a:p>
          <a:p>
            <a:pPr eaLnBrk="1" hangingPunct="1">
              <a:spcBef>
                <a:spcPct val="0"/>
              </a:spcBef>
              <a:buFontTx/>
              <a:buNone/>
            </a:pPr>
            <a:r>
              <a:rPr lang="en-US" altLang="en-US" sz="1800" b="1" dirty="0"/>
              <a:t>g) Infrastructure </a:t>
            </a:r>
            <a:r>
              <a:rPr lang="en-US" altLang="en-US" sz="1800" dirty="0"/>
              <a:t>Centers unable to provide hot water consistently, and infrastructure not coping with the volume of offenders, offenders sleeping on matrasses. Toilets and showers over-burdened.</a:t>
            </a:r>
          </a:p>
          <a:p>
            <a:pPr eaLnBrk="1" hangingPunct="1">
              <a:spcBef>
                <a:spcPct val="0"/>
              </a:spcBef>
              <a:buFontTx/>
              <a:buNone/>
            </a:pPr>
            <a:r>
              <a:rPr lang="en-US" altLang="en-US" sz="1800" b="1" dirty="0"/>
              <a:t>h) Health Risk </a:t>
            </a:r>
            <a:r>
              <a:rPr lang="en-US" altLang="en-US" sz="1800" dirty="0"/>
              <a:t>–  scabies, TB/MDR/XDR/HIV/AIDS, keeping food in over-crowded cells causing other food related illnesses.</a:t>
            </a:r>
          </a:p>
          <a:p>
            <a:pPr eaLnBrk="1" hangingPunct="1">
              <a:spcBef>
                <a:spcPct val="0"/>
              </a:spcBef>
              <a:buFontTx/>
              <a:buNone/>
            </a:pPr>
            <a:r>
              <a:rPr lang="en-US" altLang="en-US" sz="1800" dirty="0"/>
              <a:t> - Driving to outside hospitals and hospital guarding. </a:t>
            </a:r>
          </a:p>
          <a:p>
            <a:pPr eaLnBrk="1" hangingPunct="1">
              <a:spcBef>
                <a:spcPct val="0"/>
              </a:spcBef>
              <a:buFontTx/>
              <a:buNone/>
            </a:pPr>
            <a:r>
              <a:rPr lang="en-US" altLang="en-US" sz="1800" b="1" dirty="0" err="1"/>
              <a:t>i</a:t>
            </a:r>
            <a:r>
              <a:rPr lang="en-US" altLang="en-US" sz="1800" b="1" dirty="0"/>
              <a:t>) Legal Challenges </a:t>
            </a:r>
            <a:r>
              <a:rPr lang="en-US" altLang="en-US" sz="1800" dirty="0"/>
              <a:t>– </a:t>
            </a:r>
            <a:r>
              <a:rPr lang="en-US" altLang="en-US" sz="1800" dirty="0" err="1"/>
              <a:t>Sonke</a:t>
            </a:r>
            <a:r>
              <a:rPr lang="en-US" altLang="en-US" sz="1800" dirty="0"/>
              <a:t> Gender Justice, Offenders taking </a:t>
            </a:r>
            <a:r>
              <a:rPr lang="en-US" altLang="en-US" sz="1800" dirty="0" err="1"/>
              <a:t>dept</a:t>
            </a:r>
            <a:r>
              <a:rPr lang="en-US" altLang="en-US" sz="1800" dirty="0"/>
              <a:t> to court</a:t>
            </a:r>
          </a:p>
          <a:p>
            <a:pPr eaLnBrk="1" hangingPunct="1">
              <a:spcBef>
                <a:spcPct val="0"/>
              </a:spcBef>
              <a:buFontTx/>
              <a:buNone/>
            </a:pPr>
            <a:r>
              <a:rPr lang="en-US" altLang="en-US" sz="1800" dirty="0"/>
              <a:t>I) </a:t>
            </a:r>
            <a:r>
              <a:rPr lang="en-US" altLang="en-US" sz="1800" b="1" dirty="0"/>
              <a:t>Oversight bodies – </a:t>
            </a:r>
            <a:r>
              <a:rPr lang="en-US" altLang="en-US" sz="1800" dirty="0"/>
              <a:t>JICS, Judges, PSC, Human Rights Commission </a:t>
            </a:r>
            <a:r>
              <a:rPr lang="en-US" altLang="en-US" sz="1800" dirty="0" err="1"/>
              <a:t>etc</a:t>
            </a:r>
            <a:endParaRPr lang="en-US" altLang="en-US" sz="1800" dirty="0"/>
          </a:p>
          <a:p>
            <a:pPr eaLnBrk="1" hangingPunct="1">
              <a:spcBef>
                <a:spcPct val="0"/>
              </a:spcBef>
              <a:buFontTx/>
              <a:buNone/>
            </a:pPr>
            <a:endParaRPr lang="en-ZA" altLang="en-US" sz="1800" dirty="0"/>
          </a:p>
        </p:txBody>
      </p:sp>
    </p:spTree>
    <p:extLst>
      <p:ext uri="{BB962C8B-B14F-4D97-AF65-F5344CB8AC3E}">
        <p14:creationId xmlns:p14="http://schemas.microsoft.com/office/powerpoint/2010/main" xmlns="" val="38059132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smtClean="0"/>
              <a:t>Offenders need to be encouraged to report all alleged assaults.</a:t>
            </a:r>
          </a:p>
          <a:p>
            <a:pPr>
              <a:buNone/>
            </a:pPr>
            <a:r>
              <a:rPr lang="en-ZA" b="1" u="sng" dirty="0" smtClean="0"/>
              <a:t>Shortage of  staff</a:t>
            </a:r>
          </a:p>
          <a:p>
            <a:r>
              <a:rPr lang="en-ZA" dirty="0" smtClean="0"/>
              <a:t>This matter has been discussed in detail by management at  the department’s strategic review process and a strategy is underway to address the matter.</a:t>
            </a:r>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29</a:t>
            </a:fld>
            <a:endParaRPr lang="en-Z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u="sng" dirty="0" smtClean="0"/>
              <a:t>CONTEXTUAL BACKGROUND</a:t>
            </a:r>
            <a:endParaRPr lang="en-ZA" b="1" u="sng" dirty="0"/>
          </a:p>
        </p:txBody>
      </p:sp>
      <p:sp>
        <p:nvSpPr>
          <p:cNvPr id="3" name="Content Placeholder 2"/>
          <p:cNvSpPr>
            <a:spLocks noGrp="1"/>
          </p:cNvSpPr>
          <p:nvPr>
            <p:ph idx="1"/>
          </p:nvPr>
        </p:nvSpPr>
        <p:spPr/>
        <p:txBody>
          <a:bodyPr>
            <a:normAutofit/>
          </a:bodyPr>
          <a:lstStyle/>
          <a:p>
            <a:r>
              <a:rPr lang="en-ZA" dirty="0"/>
              <a:t> </a:t>
            </a:r>
            <a:r>
              <a:rPr lang="en-ZA" dirty="0" smtClean="0"/>
              <a:t>Visits by Judges </a:t>
            </a:r>
          </a:p>
          <a:p>
            <a:r>
              <a:rPr lang="en-ZA" dirty="0" smtClean="0"/>
              <a:t>Judicial Inspectorate of Correctional Services</a:t>
            </a:r>
          </a:p>
          <a:p>
            <a:r>
              <a:rPr lang="en-ZA" dirty="0" smtClean="0"/>
              <a:t>NGO’s</a:t>
            </a:r>
          </a:p>
          <a:p>
            <a:r>
              <a:rPr lang="en-ZA" dirty="0" smtClean="0"/>
              <a:t>Lawyers</a:t>
            </a:r>
          </a:p>
          <a:p>
            <a:r>
              <a:rPr lang="en-ZA" dirty="0" smtClean="0"/>
              <a:t>Other Chapter 9 Institutions</a:t>
            </a:r>
          </a:p>
          <a:p>
            <a:pPr marL="0" indent="0">
              <a:buNone/>
            </a:pPr>
            <a:r>
              <a:rPr lang="en-ZA" dirty="0" smtClean="0"/>
              <a:t>With people understanding or not understanding the difficulties and challenges under which DCS operates.</a:t>
            </a:r>
            <a:endParaRPr lang="en-ZA" dirty="0"/>
          </a:p>
        </p:txBody>
      </p:sp>
      <p:sp>
        <p:nvSpPr>
          <p:cNvPr id="4" name="Slide Number Placeholder 3"/>
          <p:cNvSpPr>
            <a:spLocks noGrp="1"/>
          </p:cNvSpPr>
          <p:nvPr>
            <p:ph type="sldNum" sz="quarter" idx="12"/>
          </p:nvPr>
        </p:nvSpPr>
        <p:spPr>
          <a:xfrm>
            <a:off x="428596" y="6356350"/>
            <a:ext cx="8215370" cy="365125"/>
          </a:xfrm>
        </p:spPr>
        <p:txBody>
          <a:bodyPr/>
          <a:lstStyle/>
          <a:p>
            <a:fld id="{9332FFC1-108E-450E-9D48-559DC27F1E35}" type="slidenum">
              <a:rPr lang="en-ZA" smtClean="0"/>
              <a:pPr/>
              <a:t>3</a:t>
            </a:fld>
            <a:endParaRPr lang="en-Z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u="sng" dirty="0" smtClean="0"/>
              <a:t>HEALTH ISSUES</a:t>
            </a:r>
            <a:endParaRPr lang="en-ZA" b="1" u="sng" dirty="0"/>
          </a:p>
        </p:txBody>
      </p:sp>
      <p:sp>
        <p:nvSpPr>
          <p:cNvPr id="3" name="Content Placeholder 2"/>
          <p:cNvSpPr>
            <a:spLocks noGrp="1"/>
          </p:cNvSpPr>
          <p:nvPr>
            <p:ph idx="1"/>
          </p:nvPr>
        </p:nvSpPr>
        <p:spPr/>
        <p:txBody>
          <a:bodyPr>
            <a:normAutofit/>
          </a:bodyPr>
          <a:lstStyle/>
          <a:p>
            <a:r>
              <a:rPr lang="en-ZA" dirty="0" smtClean="0"/>
              <a:t>All relevant aspects have been addressed by the Regional Commissioner, including the reporting and monitoring requirements.</a:t>
            </a:r>
          </a:p>
          <a:p>
            <a:r>
              <a:rPr lang="en-ZA" dirty="0" smtClean="0"/>
              <a:t>A weekly roster in respect of medical supplies is implemented to ensure offenders have access to the clinic once a week (excluding emergencies, which will be attended to immediately).</a:t>
            </a:r>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30</a:t>
            </a:fld>
            <a:endParaRPr lang="en-ZA"/>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lstStyle/>
          <a:p>
            <a:r>
              <a:rPr lang="en-ZA" dirty="0" smtClean="0"/>
              <a:t>Emergency ward  stock of medical supplies are being increased.</a:t>
            </a:r>
          </a:p>
          <a:p>
            <a:r>
              <a:rPr lang="en-ZA" dirty="0" smtClean="0"/>
              <a:t>The turnaround time for issuing prescriptions has decreased to 48 hours with the appointment of 3 more pharmacists.</a:t>
            </a:r>
          </a:p>
          <a:p>
            <a:r>
              <a:rPr lang="en-ZA" dirty="0" smtClean="0"/>
              <a:t>The opening of the  Goodwood Pharmacy has also decreased the workload of the </a:t>
            </a:r>
            <a:r>
              <a:rPr lang="en-ZA" dirty="0" err="1" smtClean="0"/>
              <a:t>Pollsmoor</a:t>
            </a:r>
            <a:r>
              <a:rPr lang="en-ZA" dirty="0" smtClean="0"/>
              <a:t> Pharmacy. </a:t>
            </a:r>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31</a:t>
            </a:fld>
            <a:endParaRPr lang="en-ZA"/>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Wayfoward</a:t>
            </a:r>
            <a:endParaRPr lang="en-ZA" dirty="0"/>
          </a:p>
        </p:txBody>
      </p:sp>
      <p:sp>
        <p:nvSpPr>
          <p:cNvPr id="3" name="Content Placeholder 2"/>
          <p:cNvSpPr>
            <a:spLocks noGrp="1"/>
          </p:cNvSpPr>
          <p:nvPr>
            <p:ph idx="1"/>
          </p:nvPr>
        </p:nvSpPr>
        <p:spPr/>
        <p:txBody>
          <a:bodyPr/>
          <a:lstStyle/>
          <a:p>
            <a:r>
              <a:rPr lang="en-ZA" dirty="0" smtClean="0"/>
              <a:t>Need to reduce offender population to 3000 at RDF.</a:t>
            </a:r>
          </a:p>
          <a:p>
            <a:r>
              <a:rPr lang="en-ZA" dirty="0" smtClean="0"/>
              <a:t>Need to build 1500 bed space correction facility in the Cape Metropole.</a:t>
            </a:r>
          </a:p>
          <a:p>
            <a:r>
              <a:rPr lang="en-ZA" dirty="0" smtClean="0"/>
              <a:t>Need to increase the number of staff complement</a:t>
            </a:r>
          </a:p>
          <a:p>
            <a:r>
              <a:rPr lang="en-ZA" dirty="0" smtClean="0"/>
              <a:t>Need to address the shift system</a:t>
            </a:r>
          </a:p>
          <a:p>
            <a:pPr marL="0" indent="0">
              <a:buNone/>
            </a:pPr>
            <a:endParaRPr lang="en-ZA" dirty="0" smtClean="0"/>
          </a:p>
          <a:p>
            <a:endParaRPr lang="en-ZA" dirty="0" smtClean="0"/>
          </a:p>
        </p:txBody>
      </p:sp>
      <p:sp>
        <p:nvSpPr>
          <p:cNvPr id="4" name="Slide Number Placeholder 3"/>
          <p:cNvSpPr>
            <a:spLocks noGrp="1"/>
          </p:cNvSpPr>
          <p:nvPr>
            <p:ph type="sldNum" sz="quarter" idx="12"/>
          </p:nvPr>
        </p:nvSpPr>
        <p:spPr/>
        <p:txBody>
          <a:bodyPr/>
          <a:lstStyle/>
          <a:p>
            <a:fld id="{9332FFC1-108E-450E-9D48-559DC27F1E35}" type="slidenum">
              <a:rPr lang="en-ZA" smtClean="0"/>
              <a:pPr/>
              <a:t>32</a:t>
            </a:fld>
            <a:endParaRPr lang="en-Z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b="1" u="sng" dirty="0" smtClean="0"/>
              <a:t>Contextual Background </a:t>
            </a:r>
            <a:r>
              <a:rPr lang="en-ZA" sz="4000" b="1" u="sng" dirty="0" err="1" smtClean="0"/>
              <a:t>cont</a:t>
            </a:r>
            <a:r>
              <a:rPr lang="en-ZA" sz="4000" b="1" u="sng" dirty="0" smtClean="0"/>
              <a:t>…</a:t>
            </a:r>
            <a:endParaRPr lang="en-ZA" sz="4000" b="1" u="sng" dirty="0"/>
          </a:p>
        </p:txBody>
      </p:sp>
      <p:sp>
        <p:nvSpPr>
          <p:cNvPr id="3" name="Content Placeholder 2"/>
          <p:cNvSpPr>
            <a:spLocks noGrp="1"/>
          </p:cNvSpPr>
          <p:nvPr>
            <p:ph idx="1"/>
          </p:nvPr>
        </p:nvSpPr>
        <p:spPr/>
        <p:txBody>
          <a:bodyPr>
            <a:normAutofit fontScale="92500"/>
          </a:bodyPr>
          <a:lstStyle/>
          <a:p>
            <a:pPr>
              <a:buNone/>
            </a:pPr>
            <a:r>
              <a:rPr lang="en-ZA" dirty="0" smtClean="0"/>
              <a:t>    Apart from the above, the Department  has     also taken an  approach to integrate its response to addressing  all the outstanding concerns from stakeholders and oversight bodies, through the normal strategic planning processes that take place during June and July each year.</a:t>
            </a:r>
          </a:p>
          <a:p>
            <a:pPr>
              <a:buNone/>
            </a:pPr>
            <a:r>
              <a:rPr lang="en-ZA" dirty="0" smtClean="0"/>
              <a:t>    The  current approach of the Department  is to solve all challenges/problems in an integrated, institutionalized and holistic approach.</a:t>
            </a:r>
          </a:p>
          <a:p>
            <a:pPr>
              <a:buNone/>
            </a:pPr>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4</a:t>
            </a:fld>
            <a:endParaRPr lang="en-Z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b="1" u="sng" dirty="0"/>
              <a:t>Contextual Background </a:t>
            </a:r>
            <a:r>
              <a:rPr lang="en-ZA" sz="4000" b="1" u="sng" dirty="0" err="1" smtClean="0"/>
              <a:t>cont</a:t>
            </a:r>
            <a:r>
              <a:rPr lang="en-ZA" sz="4000" b="1" u="sng" dirty="0" smtClean="0"/>
              <a:t>…</a:t>
            </a:r>
            <a:endParaRPr lang="en-ZA" sz="4000" b="1" u="sng" dirty="0"/>
          </a:p>
        </p:txBody>
      </p:sp>
      <p:sp>
        <p:nvSpPr>
          <p:cNvPr id="3" name="Content Placeholder 2"/>
          <p:cNvSpPr>
            <a:spLocks noGrp="1"/>
          </p:cNvSpPr>
          <p:nvPr>
            <p:ph idx="1"/>
          </p:nvPr>
        </p:nvSpPr>
        <p:spPr/>
        <p:txBody>
          <a:bodyPr/>
          <a:lstStyle/>
          <a:p>
            <a:pPr>
              <a:buNone/>
            </a:pPr>
            <a:r>
              <a:rPr lang="en-ZA" dirty="0" smtClean="0"/>
              <a:t>   The basis of this approach is that  problems will be solved at the  source base  level, in order to  ensure uniformity  and sustainability .</a:t>
            </a:r>
          </a:p>
          <a:p>
            <a:pPr>
              <a:buNone/>
            </a:pPr>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5</a:t>
            </a:fld>
            <a:endParaRPr lang="en-Z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229600" cy="417512"/>
          </a:xfrm>
        </p:spPr>
        <p:txBody>
          <a:bodyPr>
            <a:normAutofit fontScale="90000"/>
          </a:bodyPr>
          <a:lstStyle/>
          <a:p>
            <a:pPr algn="l"/>
            <a:r>
              <a:rPr lang="en-ZA" sz="2800" dirty="0" smtClean="0">
                <a:solidFill>
                  <a:srgbClr val="FF0000"/>
                </a:solidFill>
              </a:rPr>
              <a:t>Offender population: SA  available  bed space as 19/01/2016</a:t>
            </a:r>
            <a:endParaRPr lang="en-US" sz="2800" dirty="0" smtClean="0">
              <a:solidFill>
                <a:srgbClr val="FF0000"/>
              </a:solidFill>
            </a:endParaRPr>
          </a:p>
        </p:txBody>
      </p:sp>
      <p:pic>
        <p:nvPicPr>
          <p:cNvPr id="3075" name="Picture 2"/>
          <p:cNvPicPr>
            <a:picLocks noChangeAspect="1" noChangeArrowheads="1"/>
          </p:cNvPicPr>
          <p:nvPr/>
        </p:nvPicPr>
        <p:blipFill>
          <a:blip r:embed="rId2" cstate="print"/>
          <a:srcRect/>
          <a:stretch>
            <a:fillRect/>
          </a:stretch>
        </p:blipFill>
        <p:spPr bwMode="auto">
          <a:xfrm>
            <a:off x="581025" y="908050"/>
            <a:ext cx="7981950" cy="5329238"/>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9332FFC1-108E-450E-9D48-559DC27F1E35}" type="slidenum">
              <a:rPr lang="en-ZA" smtClean="0"/>
              <a:pPr/>
              <a:t>6</a:t>
            </a:fld>
            <a:endParaRPr lang="en-ZA"/>
          </a:p>
        </p:txBody>
      </p:sp>
    </p:spTree>
    <p:extLst>
      <p:ext uri="{BB962C8B-B14F-4D97-AF65-F5344CB8AC3E}">
        <p14:creationId xmlns:p14="http://schemas.microsoft.com/office/powerpoint/2010/main" xmlns="" val="2450549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Approved capacity vs. unlock on 1st day of the month (01 January 2016)</a:t>
            </a:r>
          </a:p>
        </p:txBody>
      </p:sp>
      <p:sp>
        <p:nvSpPr>
          <p:cNvPr id="3" name="Slide Number Placeholder 2"/>
          <p:cNvSpPr>
            <a:spLocks noGrp="1"/>
          </p:cNvSpPr>
          <p:nvPr>
            <p:ph type="sldNum" sz="quarter" idx="12"/>
          </p:nvPr>
        </p:nvSpPr>
        <p:spPr/>
        <p:txBody>
          <a:bodyPr/>
          <a:lstStyle/>
          <a:p>
            <a:fld id="{9332FFC1-108E-450E-9D48-559DC27F1E35}" type="slidenum">
              <a:rPr lang="en-ZA" smtClean="0"/>
              <a:pPr/>
              <a:t>7</a:t>
            </a:fld>
            <a:endParaRPr lang="en-ZA"/>
          </a:p>
        </p:txBody>
      </p:sp>
      <p:sp>
        <p:nvSpPr>
          <p:cNvPr id="4" name="Rectangle 3"/>
          <p:cNvSpPr/>
          <p:nvPr/>
        </p:nvSpPr>
        <p:spPr>
          <a:xfrm>
            <a:off x="395536" y="1859340"/>
            <a:ext cx="8424936" cy="2462213"/>
          </a:xfrm>
          <a:prstGeom prst="rect">
            <a:avLst/>
          </a:prstGeom>
        </p:spPr>
        <p:txBody>
          <a:bodyPr wrap="square">
            <a:spAutoFit/>
          </a:bodyPr>
          <a:lstStyle/>
          <a:p>
            <a:pPr algn="ctr"/>
            <a:r>
              <a:rPr lang="en-ZA" sz="2200" b="1" u="sng" dirty="0"/>
              <a:t>The most over-populated </a:t>
            </a:r>
            <a:r>
              <a:rPr lang="en-ZA" sz="2200" b="1" u="sng" dirty="0" err="1"/>
              <a:t>centers</a:t>
            </a:r>
            <a:r>
              <a:rPr lang="en-ZA" sz="2200" b="1" u="sng" dirty="0"/>
              <a:t> (over 185%)</a:t>
            </a:r>
          </a:p>
          <a:p>
            <a:r>
              <a:rPr lang="en-ZA" sz="2200" b="1" dirty="0"/>
              <a:t>Allandale (mixed)	</a:t>
            </a:r>
            <a:r>
              <a:rPr lang="en-ZA" sz="2200" b="1" dirty="0" smtClean="0"/>
              <a:t>-</a:t>
            </a:r>
            <a:r>
              <a:rPr lang="en-ZA" sz="2200" b="1" dirty="0" smtClean="0">
                <a:solidFill>
                  <a:srgbClr val="FF0000"/>
                </a:solidFill>
              </a:rPr>
              <a:t>231.0</a:t>
            </a:r>
            <a:r>
              <a:rPr lang="en-ZA" sz="2200" b="1" dirty="0">
                <a:solidFill>
                  <a:srgbClr val="FF0000"/>
                </a:solidFill>
              </a:rPr>
              <a:t>%   </a:t>
            </a:r>
            <a:r>
              <a:rPr lang="en-ZA" sz="2200" b="1" dirty="0" err="1"/>
              <a:t>Malmesbury</a:t>
            </a:r>
            <a:r>
              <a:rPr lang="en-ZA" sz="2200" b="1" dirty="0"/>
              <a:t> (</a:t>
            </a:r>
            <a:r>
              <a:rPr lang="en-ZA" sz="2200" b="1" dirty="0">
                <a:solidFill>
                  <a:srgbClr val="FF0000"/>
                </a:solidFill>
              </a:rPr>
              <a:t>RDF</a:t>
            </a:r>
            <a:r>
              <a:rPr lang="en-ZA" sz="2200" b="1" dirty="0"/>
              <a:t>)		</a:t>
            </a:r>
            <a:r>
              <a:rPr lang="en-ZA" sz="2200" b="1" dirty="0">
                <a:solidFill>
                  <a:srgbClr val="FF0000"/>
                </a:solidFill>
              </a:rPr>
              <a:t>261.2%</a:t>
            </a:r>
          </a:p>
          <a:p>
            <a:r>
              <a:rPr lang="en-ZA" sz="2200" b="1" dirty="0"/>
              <a:t>Pollsmoor (RDF)	</a:t>
            </a:r>
            <a:r>
              <a:rPr lang="en-ZA" sz="2200" b="1" dirty="0" smtClean="0"/>
              <a:t>-</a:t>
            </a:r>
            <a:r>
              <a:rPr lang="en-ZA" sz="2200" b="1" dirty="0" smtClean="0">
                <a:solidFill>
                  <a:srgbClr val="FF0000"/>
                </a:solidFill>
              </a:rPr>
              <a:t>313.78%</a:t>
            </a:r>
            <a:r>
              <a:rPr lang="en-ZA" sz="2200" b="1" dirty="0" smtClean="0"/>
              <a:t>   </a:t>
            </a:r>
            <a:r>
              <a:rPr lang="en-ZA" sz="2200" b="1" dirty="0"/>
              <a:t>Pollsmoor Med B (</a:t>
            </a:r>
            <a:r>
              <a:rPr lang="en-ZA" sz="2200" b="1" dirty="0">
                <a:solidFill>
                  <a:srgbClr val="FF0000"/>
                </a:solidFill>
              </a:rPr>
              <a:t>sentenced</a:t>
            </a:r>
            <a:r>
              <a:rPr lang="en-ZA" sz="2200" b="1" dirty="0"/>
              <a:t>)	</a:t>
            </a:r>
            <a:r>
              <a:rPr lang="en-ZA" sz="2200" b="1" dirty="0" smtClean="0">
                <a:solidFill>
                  <a:srgbClr val="FF0000"/>
                </a:solidFill>
              </a:rPr>
              <a:t>213.22%</a:t>
            </a:r>
            <a:endParaRPr lang="en-ZA" sz="2200" b="1" dirty="0">
              <a:solidFill>
                <a:srgbClr val="FF0000"/>
              </a:solidFill>
            </a:endParaRPr>
          </a:p>
          <a:p>
            <a:r>
              <a:rPr lang="en-ZA" sz="2200" b="1" dirty="0"/>
              <a:t>Pollsmoor Female (</a:t>
            </a:r>
            <a:r>
              <a:rPr lang="en-ZA" sz="2200" b="1" dirty="0" smtClean="0"/>
              <a:t>mixed)-</a:t>
            </a:r>
            <a:r>
              <a:rPr lang="en-ZA" sz="2200" b="1" dirty="0" smtClean="0">
                <a:solidFill>
                  <a:srgbClr val="FF0000"/>
                </a:solidFill>
              </a:rPr>
              <a:t>195.13% </a:t>
            </a:r>
            <a:r>
              <a:rPr lang="en-ZA" sz="2200" b="1" dirty="0" smtClean="0"/>
              <a:t>  </a:t>
            </a:r>
            <a:r>
              <a:rPr lang="en-ZA" sz="2200" b="1" dirty="0"/>
              <a:t>George (mixed)		</a:t>
            </a:r>
            <a:r>
              <a:rPr lang="en-ZA" sz="2200" b="1" dirty="0">
                <a:solidFill>
                  <a:srgbClr val="FF0000"/>
                </a:solidFill>
              </a:rPr>
              <a:t>215.5%</a:t>
            </a:r>
          </a:p>
          <a:p>
            <a:r>
              <a:rPr lang="en-ZA" sz="2200" b="1" dirty="0" err="1"/>
              <a:t>Knysna</a:t>
            </a:r>
            <a:r>
              <a:rPr lang="en-ZA" sz="2200" b="1" dirty="0"/>
              <a:t> (mixed)		</a:t>
            </a:r>
            <a:r>
              <a:rPr lang="en-ZA" sz="2200" b="1" dirty="0" smtClean="0"/>
              <a:t>-</a:t>
            </a:r>
            <a:r>
              <a:rPr lang="en-ZA" sz="2200" b="1" dirty="0" smtClean="0">
                <a:solidFill>
                  <a:srgbClr val="FF0000"/>
                </a:solidFill>
              </a:rPr>
              <a:t>214.0</a:t>
            </a:r>
            <a:r>
              <a:rPr lang="en-ZA" sz="2200" b="1" dirty="0">
                <a:solidFill>
                  <a:srgbClr val="FF0000"/>
                </a:solidFill>
              </a:rPr>
              <a:t>%</a:t>
            </a:r>
            <a:r>
              <a:rPr lang="en-ZA" sz="2200" b="1" dirty="0"/>
              <a:t>   Caledon (</a:t>
            </a:r>
            <a:r>
              <a:rPr lang="en-ZA" sz="2200" b="1" dirty="0">
                <a:solidFill>
                  <a:srgbClr val="FF0000"/>
                </a:solidFill>
              </a:rPr>
              <a:t>RDF</a:t>
            </a:r>
            <a:r>
              <a:rPr lang="en-ZA" sz="2200" b="1" dirty="0"/>
              <a:t>)	</a:t>
            </a:r>
            <a:r>
              <a:rPr lang="en-ZA" sz="2200" b="1" dirty="0" smtClean="0"/>
              <a:t>	</a:t>
            </a:r>
            <a:r>
              <a:rPr lang="en-ZA" sz="2200" b="1" dirty="0" smtClean="0">
                <a:solidFill>
                  <a:srgbClr val="FF0000"/>
                </a:solidFill>
              </a:rPr>
              <a:t>248.8</a:t>
            </a:r>
            <a:r>
              <a:rPr lang="en-ZA" sz="2200" b="1" dirty="0">
                <a:solidFill>
                  <a:srgbClr val="FF0000"/>
                </a:solidFill>
              </a:rPr>
              <a:t>%</a:t>
            </a:r>
          </a:p>
          <a:p>
            <a:r>
              <a:rPr lang="en-ZA" sz="2200" b="1" dirty="0" err="1"/>
              <a:t>Drakenstein</a:t>
            </a:r>
            <a:r>
              <a:rPr lang="en-ZA" sz="2200" b="1" dirty="0"/>
              <a:t> Max </a:t>
            </a:r>
            <a:r>
              <a:rPr lang="en-ZA" sz="2200" b="1" dirty="0">
                <a:solidFill>
                  <a:srgbClr val="FF0000"/>
                </a:solidFill>
              </a:rPr>
              <a:t>(</a:t>
            </a:r>
            <a:r>
              <a:rPr lang="en-ZA" sz="2200" b="1" dirty="0" smtClean="0">
                <a:solidFill>
                  <a:srgbClr val="FF0000"/>
                </a:solidFill>
              </a:rPr>
              <a:t>sentenced)-197.2</a:t>
            </a:r>
            <a:r>
              <a:rPr lang="en-ZA" sz="2200" b="1" dirty="0">
                <a:solidFill>
                  <a:srgbClr val="FF0000"/>
                </a:solidFill>
              </a:rPr>
              <a:t>%   </a:t>
            </a:r>
            <a:r>
              <a:rPr lang="en-ZA" sz="2200" b="1" dirty="0" err="1"/>
              <a:t>Buffeljagsrivier</a:t>
            </a:r>
            <a:r>
              <a:rPr lang="en-ZA" sz="2200" b="1" dirty="0"/>
              <a:t>	</a:t>
            </a:r>
            <a:r>
              <a:rPr lang="en-ZA" sz="2200" b="1" dirty="0">
                <a:solidFill>
                  <a:srgbClr val="FF0000"/>
                </a:solidFill>
              </a:rPr>
              <a:t>	205.4% </a:t>
            </a:r>
          </a:p>
        </p:txBody>
      </p:sp>
    </p:spTree>
    <p:extLst>
      <p:ext uri="{BB962C8B-B14F-4D97-AF65-F5344CB8AC3E}">
        <p14:creationId xmlns:p14="http://schemas.microsoft.com/office/powerpoint/2010/main" xmlns="" val="3294368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547812862"/>
              </p:ext>
            </p:extLst>
          </p:nvPr>
        </p:nvGraphicFramePr>
        <p:xfrm>
          <a:off x="246065" y="1150899"/>
          <a:ext cx="8678120" cy="5384009"/>
        </p:xfrm>
        <a:graphic>
          <a:graphicData uri="http://schemas.openxmlformats.org/drawingml/2006/table">
            <a:tbl>
              <a:tblPr firstRow="1" bandRow="1">
                <a:tableStyleId>{5C22544A-7EE6-4342-B048-85BDC9FD1C3A}</a:tableStyleId>
              </a:tblPr>
              <a:tblGrid>
                <a:gridCol w="1582737"/>
                <a:gridCol w="1330643"/>
                <a:gridCol w="1595967"/>
                <a:gridCol w="1286403"/>
                <a:gridCol w="1441185"/>
                <a:gridCol w="1441185"/>
              </a:tblGrid>
              <a:tr h="898756">
                <a:tc>
                  <a:txBody>
                    <a:bodyPr/>
                    <a:lstStyle/>
                    <a:p>
                      <a:pPr marL="0" marR="0" lvl="0" indent="0" algn="l" defTabSz="914331"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Arial" charset="0"/>
                          <a:ea typeface="ヒラギノ角ゴ Pro W3" pitchFamily="-80" charset="-128"/>
                        </a:rPr>
                        <a:t>Centers </a:t>
                      </a:r>
                    </a:p>
                    <a:p>
                      <a:endParaRPr lang="en-US" b="1" dirty="0">
                        <a:solidFill>
                          <a:schemeClr val="tx1"/>
                        </a:solidFill>
                      </a:endParaRPr>
                    </a:p>
                  </a:txBody>
                  <a:tcPr>
                    <a:noFill/>
                  </a:tcPr>
                </a:tc>
                <a:tc>
                  <a:txBody>
                    <a:bodyPr/>
                    <a:lstStyle/>
                    <a:p>
                      <a:r>
                        <a:rPr lang="en-US" sz="1400" b="1" dirty="0" smtClean="0">
                          <a:solidFill>
                            <a:schemeClr val="tx1"/>
                          </a:solidFill>
                        </a:rPr>
                        <a:t>SENTENCED</a:t>
                      </a:r>
                      <a:endParaRPr lang="en-US" sz="1400" b="1" dirty="0">
                        <a:solidFill>
                          <a:schemeClr val="tx1"/>
                        </a:solidFill>
                      </a:endParaRPr>
                    </a:p>
                  </a:txBody>
                  <a:tcPr>
                    <a:noFill/>
                  </a:tcPr>
                </a:tc>
                <a:tc>
                  <a:txBody>
                    <a:bodyPr/>
                    <a:lstStyle/>
                    <a:p>
                      <a:r>
                        <a:rPr lang="en-US" sz="1400" b="1" dirty="0" smtClean="0">
                          <a:solidFill>
                            <a:schemeClr val="tx1"/>
                          </a:solidFill>
                        </a:rPr>
                        <a:t>UNSENTENCED (remand detainees)</a:t>
                      </a:r>
                      <a:endParaRPr lang="en-US" sz="1400" b="1" dirty="0">
                        <a:solidFill>
                          <a:schemeClr val="tx1"/>
                        </a:solidFill>
                      </a:endParaRPr>
                    </a:p>
                  </a:txBody>
                  <a:tcPr>
                    <a:noFill/>
                  </a:tcPr>
                </a:tc>
                <a:tc>
                  <a:txBody>
                    <a:bodyPr/>
                    <a:lstStyle/>
                    <a:p>
                      <a:r>
                        <a:rPr lang="en-US" sz="1600" b="1" dirty="0" smtClean="0">
                          <a:solidFill>
                            <a:schemeClr val="tx1"/>
                          </a:solidFill>
                        </a:rPr>
                        <a:t>TOTAL</a:t>
                      </a:r>
                      <a:endParaRPr lang="en-US" sz="1600" b="1" dirty="0">
                        <a:solidFill>
                          <a:schemeClr val="tx1"/>
                        </a:solidFill>
                      </a:endParaRPr>
                    </a:p>
                  </a:txBody>
                  <a:tcPr>
                    <a:noFill/>
                  </a:tcPr>
                </a:tc>
                <a:tc>
                  <a:txBody>
                    <a:bodyPr/>
                    <a:lstStyle/>
                    <a:p>
                      <a:pPr marL="0" marR="0" lvl="0" indent="0" algn="l" defTabSz="914331"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chemeClr val="tx1"/>
                          </a:solidFill>
                          <a:effectLst/>
                          <a:latin typeface="Arial" charset="0"/>
                          <a:ea typeface="ヒラギノ角ゴ Pro W3" pitchFamily="-80" charset="-128"/>
                        </a:rPr>
                        <a:t>At 100% Occupation</a:t>
                      </a:r>
                    </a:p>
                    <a:p>
                      <a:endParaRPr lang="en-US" b="1" dirty="0">
                        <a:solidFill>
                          <a:schemeClr val="tx1"/>
                        </a:solidFill>
                      </a:endParaRPr>
                    </a:p>
                  </a:txBody>
                  <a:tcP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ヒラギノ角ゴ Pro W3" pitchFamily="-80" charset="-128"/>
                        </a:rPr>
                        <a:t>Current  % Occupation</a:t>
                      </a:r>
                    </a:p>
                  </a:txBody>
                  <a:tcPr>
                    <a:noFill/>
                  </a:tcPr>
                </a:tc>
              </a:tr>
              <a:tr h="364496">
                <a:tc>
                  <a:txBody>
                    <a:bodyPr/>
                    <a:lstStyle/>
                    <a:p>
                      <a:r>
                        <a:rPr lang="en-US" dirty="0" smtClean="0"/>
                        <a:t>Medium A</a:t>
                      </a:r>
                      <a:endParaRPr lang="en-US" dirty="0"/>
                    </a:p>
                  </a:txBody>
                  <a:tcPr/>
                </a:tc>
                <a:tc>
                  <a:txBody>
                    <a:bodyPr/>
                    <a:lstStyle/>
                    <a:p>
                      <a:r>
                        <a:rPr lang="en-US" dirty="0" smtClean="0"/>
                        <a:t>271</a:t>
                      </a:r>
                      <a:endParaRPr lang="en-US" dirty="0"/>
                    </a:p>
                  </a:txBody>
                  <a:tcPr/>
                </a:tc>
                <a:tc>
                  <a:txBody>
                    <a:bodyPr/>
                    <a:lstStyle/>
                    <a:p>
                      <a:r>
                        <a:rPr lang="en-ZA" dirty="0" smtClean="0"/>
                        <a:t>440</a:t>
                      </a:r>
                      <a:endParaRPr lang="en-US" dirty="0"/>
                    </a:p>
                  </a:txBody>
                  <a:tcPr/>
                </a:tc>
                <a:tc>
                  <a:txBody>
                    <a:bodyPr/>
                    <a:lstStyle/>
                    <a:p>
                      <a:r>
                        <a:rPr lang="en-ZA" dirty="0" smtClean="0"/>
                        <a:t>711</a:t>
                      </a:r>
                      <a:endParaRPr lang="en-US" dirty="0"/>
                    </a:p>
                  </a:txBody>
                  <a:tcPr/>
                </a:tc>
                <a:tc>
                  <a:txBody>
                    <a:bodyPr/>
                    <a:lstStyle/>
                    <a:p>
                      <a:r>
                        <a:rPr lang="en-US" dirty="0" smtClean="0"/>
                        <a:t>1111</a:t>
                      </a:r>
                      <a:endParaRPr lang="en-US" dirty="0"/>
                    </a:p>
                  </a:txBody>
                  <a:tcPr/>
                </a:tc>
                <a:tc>
                  <a:txBody>
                    <a:bodyPr/>
                    <a:lstStyle/>
                    <a:p>
                      <a:r>
                        <a:rPr lang="en-US" dirty="0" smtClean="0"/>
                        <a:t>63.99%</a:t>
                      </a:r>
                      <a:endParaRPr lang="en-US" dirty="0"/>
                    </a:p>
                  </a:txBody>
                  <a:tcPr/>
                </a:tc>
              </a:tr>
              <a:tr h="364496">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64496">
                <a:tc>
                  <a:txBody>
                    <a:bodyPr/>
                    <a:lstStyle/>
                    <a:p>
                      <a:r>
                        <a:rPr lang="en-US" dirty="0" smtClean="0"/>
                        <a:t>Medium  B</a:t>
                      </a:r>
                      <a:endParaRPr lang="en-US" dirty="0"/>
                    </a:p>
                  </a:txBody>
                  <a:tcPr/>
                </a:tc>
                <a:tc>
                  <a:txBody>
                    <a:bodyPr/>
                    <a:lstStyle/>
                    <a:p>
                      <a:r>
                        <a:rPr lang="en-US" dirty="0" smtClean="0"/>
                        <a:t>1499</a:t>
                      </a:r>
                      <a:endParaRPr lang="en-US" dirty="0"/>
                    </a:p>
                  </a:txBody>
                  <a:tcPr/>
                </a:tc>
                <a:tc>
                  <a:txBody>
                    <a:bodyPr/>
                    <a:lstStyle/>
                    <a:p>
                      <a:r>
                        <a:rPr lang="en-US" dirty="0" smtClean="0"/>
                        <a:t>0</a:t>
                      </a:r>
                      <a:endParaRPr lang="en-US" dirty="0"/>
                    </a:p>
                  </a:txBody>
                  <a:tcPr/>
                </a:tc>
                <a:tc>
                  <a:txBody>
                    <a:bodyPr/>
                    <a:lstStyle/>
                    <a:p>
                      <a:pPr marL="0" marR="0" indent="0" algn="l" defTabSz="914331" rtl="0" eaLnBrk="1" fontAlgn="auto" latinLnBrk="0" hangingPunct="1">
                        <a:lnSpc>
                          <a:spcPct val="100000"/>
                        </a:lnSpc>
                        <a:spcBef>
                          <a:spcPts val="0"/>
                        </a:spcBef>
                        <a:spcAft>
                          <a:spcPts val="0"/>
                        </a:spcAft>
                        <a:buClrTx/>
                        <a:buSzTx/>
                        <a:buFontTx/>
                        <a:buNone/>
                        <a:tabLst/>
                        <a:defRPr/>
                      </a:pPr>
                      <a:r>
                        <a:rPr lang="en-US" dirty="0" smtClean="0"/>
                        <a:t>1499</a:t>
                      </a:r>
                      <a:endParaRPr lang="en-US" dirty="0"/>
                    </a:p>
                  </a:txBody>
                  <a:tcPr/>
                </a:tc>
                <a:tc>
                  <a:txBody>
                    <a:bodyPr/>
                    <a:lstStyle/>
                    <a:p>
                      <a:r>
                        <a:rPr lang="en-US" dirty="0" smtClean="0"/>
                        <a:t>703</a:t>
                      </a:r>
                      <a:endParaRPr lang="en-US" dirty="0"/>
                    </a:p>
                  </a:txBody>
                  <a:tcPr/>
                </a:tc>
                <a:tc>
                  <a:txBody>
                    <a:bodyPr/>
                    <a:lstStyle/>
                    <a:p>
                      <a:r>
                        <a:rPr lang="en-US" dirty="0" smtClean="0">
                          <a:solidFill>
                            <a:srgbClr val="FF0000"/>
                          </a:solidFill>
                        </a:rPr>
                        <a:t>213.22%</a:t>
                      </a:r>
                      <a:endParaRPr lang="en-US" dirty="0">
                        <a:solidFill>
                          <a:srgbClr val="FF0000"/>
                        </a:solidFill>
                      </a:endParaRPr>
                    </a:p>
                  </a:txBody>
                  <a:tcPr/>
                </a:tc>
              </a:tr>
              <a:tr h="364496">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364496">
                <a:tc>
                  <a:txBody>
                    <a:bodyPr/>
                    <a:lstStyle/>
                    <a:p>
                      <a:r>
                        <a:rPr lang="en-US" dirty="0" smtClean="0"/>
                        <a:t>Medium     C</a:t>
                      </a:r>
                      <a:endParaRPr lang="en-US" dirty="0"/>
                    </a:p>
                  </a:txBody>
                  <a:tcPr/>
                </a:tc>
                <a:tc>
                  <a:txBody>
                    <a:bodyPr/>
                    <a:lstStyle/>
                    <a:p>
                      <a:r>
                        <a:rPr lang="en-US" dirty="0" smtClean="0"/>
                        <a:t>669</a:t>
                      </a:r>
                      <a:endParaRPr lang="en-US" dirty="0"/>
                    </a:p>
                  </a:txBody>
                  <a:tcPr/>
                </a:tc>
                <a:tc>
                  <a:txBody>
                    <a:bodyPr/>
                    <a:lstStyle/>
                    <a:p>
                      <a:r>
                        <a:rPr lang="en-US" dirty="0" smtClean="0"/>
                        <a:t>0</a:t>
                      </a:r>
                      <a:endParaRPr lang="en-US" dirty="0"/>
                    </a:p>
                  </a:txBody>
                  <a:tcPr/>
                </a:tc>
                <a:tc>
                  <a:txBody>
                    <a:bodyPr/>
                    <a:lstStyle/>
                    <a:p>
                      <a:r>
                        <a:rPr lang="en-US" dirty="0" smtClean="0"/>
                        <a:t>669</a:t>
                      </a:r>
                      <a:endParaRPr lang="en-US" dirty="0"/>
                    </a:p>
                  </a:txBody>
                  <a:tcPr/>
                </a:tc>
                <a:tc>
                  <a:txBody>
                    <a:bodyPr/>
                    <a:lstStyle/>
                    <a:p>
                      <a:r>
                        <a:rPr lang="en-US" dirty="0" smtClean="0"/>
                        <a:t>574</a:t>
                      </a:r>
                      <a:endParaRPr lang="en-US" dirty="0"/>
                    </a:p>
                  </a:txBody>
                  <a:tcPr/>
                </a:tc>
                <a:tc>
                  <a:txBody>
                    <a:bodyPr/>
                    <a:lstStyle/>
                    <a:p>
                      <a:r>
                        <a:rPr lang="en-US" dirty="0" smtClean="0"/>
                        <a:t>116.55%</a:t>
                      </a:r>
                      <a:endParaRPr lang="en-US" dirty="0"/>
                    </a:p>
                  </a:txBody>
                  <a:tcPr/>
                </a:tc>
              </a:tr>
              <a:tr h="364496">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898756">
                <a:tc>
                  <a:txBody>
                    <a:bodyPr/>
                    <a:lstStyle/>
                    <a:p>
                      <a:r>
                        <a:rPr lang="en-US" dirty="0" smtClean="0"/>
                        <a:t>Remand Facility</a:t>
                      </a:r>
                      <a:endParaRPr lang="en-US" dirty="0"/>
                    </a:p>
                  </a:txBody>
                  <a:tcPr/>
                </a:tc>
                <a:tc>
                  <a:txBody>
                    <a:bodyPr/>
                    <a:lstStyle/>
                    <a:p>
                      <a:r>
                        <a:rPr lang="en-ZA" dirty="0" smtClean="0"/>
                        <a:t>132</a:t>
                      </a:r>
                      <a:endParaRPr lang="en-US" dirty="0"/>
                    </a:p>
                  </a:txBody>
                  <a:tcPr/>
                </a:tc>
                <a:tc>
                  <a:txBody>
                    <a:bodyPr/>
                    <a:lstStyle/>
                    <a:p>
                      <a:r>
                        <a:rPr lang="en-ZA" dirty="0" smtClean="0"/>
                        <a:t>4352</a:t>
                      </a:r>
                      <a:endParaRPr lang="en-US" dirty="0"/>
                    </a:p>
                  </a:txBody>
                  <a:tcPr/>
                </a:tc>
                <a:tc>
                  <a:txBody>
                    <a:bodyPr/>
                    <a:lstStyle/>
                    <a:p>
                      <a:r>
                        <a:rPr lang="en-US" dirty="0" smtClean="0"/>
                        <a:t>4484</a:t>
                      </a:r>
                      <a:endParaRPr lang="en-US" dirty="0"/>
                    </a:p>
                  </a:txBody>
                  <a:tcPr/>
                </a:tc>
                <a:tc>
                  <a:txBody>
                    <a:bodyPr/>
                    <a:lstStyle/>
                    <a:p>
                      <a:r>
                        <a:rPr lang="en-US" dirty="0" smtClean="0"/>
                        <a:t>1</a:t>
                      </a:r>
                      <a:r>
                        <a:rPr lang="en-ZA" dirty="0" smtClean="0"/>
                        <a:t>429</a:t>
                      </a:r>
                    </a:p>
                    <a:p>
                      <a:r>
                        <a:rPr lang="en-ZA" dirty="0" smtClean="0">
                          <a:solidFill>
                            <a:srgbClr val="FF0000"/>
                          </a:solidFill>
                        </a:rPr>
                        <a:t>(1619)</a:t>
                      </a:r>
                      <a:endParaRPr lang="en-US" dirty="0">
                        <a:solidFill>
                          <a:srgbClr val="FF0000"/>
                        </a:solidFill>
                      </a:endParaRPr>
                    </a:p>
                  </a:txBody>
                  <a:tcPr/>
                </a:tc>
                <a:tc>
                  <a:txBody>
                    <a:bodyPr/>
                    <a:lstStyle/>
                    <a:p>
                      <a:r>
                        <a:rPr lang="en-US" dirty="0" smtClean="0">
                          <a:solidFill>
                            <a:schemeClr val="tx1"/>
                          </a:solidFill>
                        </a:rPr>
                        <a:t>313.78%</a:t>
                      </a:r>
                    </a:p>
                    <a:p>
                      <a:r>
                        <a:rPr lang="en-ZA" dirty="0" smtClean="0">
                          <a:solidFill>
                            <a:srgbClr val="FF0000"/>
                          </a:solidFill>
                        </a:rPr>
                        <a:t>(276.96%)</a:t>
                      </a:r>
                      <a:endParaRPr lang="en-US" dirty="0" smtClean="0">
                        <a:solidFill>
                          <a:srgbClr val="FF0000"/>
                        </a:solidFill>
                      </a:endParaRPr>
                    </a:p>
                    <a:p>
                      <a:endParaRPr lang="en-US" dirty="0">
                        <a:solidFill>
                          <a:srgbClr val="FF0000"/>
                        </a:solidFill>
                      </a:endParaRPr>
                    </a:p>
                  </a:txBody>
                  <a:tcPr/>
                </a:tc>
              </a:tr>
              <a:tr h="364496">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tr>
              <a:tr h="629129">
                <a:tc>
                  <a:txBody>
                    <a:bodyPr/>
                    <a:lstStyle/>
                    <a:p>
                      <a:r>
                        <a:rPr lang="en-US" dirty="0" smtClean="0"/>
                        <a:t>Female Centre</a:t>
                      </a:r>
                      <a:endParaRPr lang="en-US" dirty="0"/>
                    </a:p>
                  </a:txBody>
                  <a:tcPr/>
                </a:tc>
                <a:tc>
                  <a:txBody>
                    <a:bodyPr/>
                    <a:lstStyle/>
                    <a:p>
                      <a:r>
                        <a:rPr lang="en-US" dirty="0" smtClean="0"/>
                        <a:t>257</a:t>
                      </a:r>
                      <a:endParaRPr lang="en-US" dirty="0"/>
                    </a:p>
                  </a:txBody>
                  <a:tcPr/>
                </a:tc>
                <a:tc>
                  <a:txBody>
                    <a:bodyPr/>
                    <a:lstStyle/>
                    <a:p>
                      <a:r>
                        <a:rPr lang="en-US" dirty="0" smtClean="0"/>
                        <a:t>385</a:t>
                      </a:r>
                      <a:endParaRPr lang="en-US" dirty="0"/>
                    </a:p>
                  </a:txBody>
                  <a:tcPr/>
                </a:tc>
                <a:tc>
                  <a:txBody>
                    <a:bodyPr/>
                    <a:lstStyle/>
                    <a:p>
                      <a:r>
                        <a:rPr lang="en-US" dirty="0" smtClean="0"/>
                        <a:t>642</a:t>
                      </a:r>
                      <a:endParaRPr lang="en-US" dirty="0"/>
                    </a:p>
                  </a:txBody>
                  <a:tcPr/>
                </a:tc>
                <a:tc>
                  <a:txBody>
                    <a:bodyPr/>
                    <a:lstStyle/>
                    <a:p>
                      <a:r>
                        <a:rPr lang="en-US" dirty="0" smtClean="0"/>
                        <a:t>329</a:t>
                      </a:r>
                      <a:endParaRPr lang="en-US" dirty="0"/>
                    </a:p>
                  </a:txBody>
                  <a:tcPr/>
                </a:tc>
                <a:tc>
                  <a:txBody>
                    <a:bodyPr/>
                    <a:lstStyle/>
                    <a:p>
                      <a:r>
                        <a:rPr lang="en-US" dirty="0" smtClean="0">
                          <a:solidFill>
                            <a:srgbClr val="FF0000"/>
                          </a:solidFill>
                        </a:rPr>
                        <a:t>195.13%</a:t>
                      </a:r>
                      <a:endParaRPr lang="en-US" dirty="0">
                        <a:solidFill>
                          <a:srgbClr val="FF0000"/>
                        </a:solidFill>
                      </a:endParaRPr>
                    </a:p>
                  </a:txBody>
                  <a:tcPr/>
                </a:tc>
              </a:tr>
              <a:tr h="364496">
                <a:tc>
                  <a:txBody>
                    <a:bodyPr/>
                    <a:lstStyle/>
                    <a:p>
                      <a:r>
                        <a:rPr lang="en-US" b="1" dirty="0" smtClean="0">
                          <a:solidFill>
                            <a:srgbClr val="FF0000"/>
                          </a:solidFill>
                        </a:rPr>
                        <a:t>TOTAL</a:t>
                      </a:r>
                      <a:endParaRPr lang="en-US" b="1" dirty="0">
                        <a:solidFill>
                          <a:srgbClr val="FF0000"/>
                        </a:solidFill>
                      </a:endParaRPr>
                    </a:p>
                  </a:txBody>
                  <a:tcPr>
                    <a:noFill/>
                  </a:tcPr>
                </a:tc>
                <a:tc>
                  <a:txBody>
                    <a:bodyPr/>
                    <a:lstStyle/>
                    <a:p>
                      <a:r>
                        <a:rPr lang="en-US" b="1" dirty="0" smtClean="0">
                          <a:solidFill>
                            <a:srgbClr val="FF0000"/>
                          </a:solidFill>
                        </a:rPr>
                        <a:t>2828</a:t>
                      </a:r>
                      <a:endParaRPr lang="en-US" b="1" dirty="0">
                        <a:solidFill>
                          <a:srgbClr val="FF0000"/>
                        </a:solidFill>
                      </a:endParaRPr>
                    </a:p>
                  </a:txBody>
                  <a:tcPr>
                    <a:noFill/>
                  </a:tcPr>
                </a:tc>
                <a:tc>
                  <a:txBody>
                    <a:bodyPr/>
                    <a:lstStyle/>
                    <a:p>
                      <a:r>
                        <a:rPr lang="en-US" b="1" dirty="0" smtClean="0">
                          <a:solidFill>
                            <a:srgbClr val="FF0000"/>
                          </a:solidFill>
                        </a:rPr>
                        <a:t>5177</a:t>
                      </a:r>
                      <a:endParaRPr lang="en-US" b="1" dirty="0">
                        <a:solidFill>
                          <a:srgbClr val="FF0000"/>
                        </a:solidFill>
                      </a:endParaRPr>
                    </a:p>
                  </a:txBody>
                  <a:tcPr>
                    <a:noFill/>
                  </a:tcPr>
                </a:tc>
                <a:tc>
                  <a:txBody>
                    <a:bodyPr/>
                    <a:lstStyle/>
                    <a:p>
                      <a:r>
                        <a:rPr lang="en-US" b="1" dirty="0" smtClean="0">
                          <a:solidFill>
                            <a:schemeClr val="tx1"/>
                          </a:solidFill>
                        </a:rPr>
                        <a:t>8005</a:t>
                      </a:r>
                      <a:endParaRPr lang="en-US" b="1" dirty="0">
                        <a:solidFill>
                          <a:schemeClr val="tx1"/>
                        </a:solidFill>
                      </a:endParaRPr>
                    </a:p>
                  </a:txBody>
                  <a:tcPr>
                    <a:noFill/>
                  </a:tcPr>
                </a:tc>
                <a:tc>
                  <a:txBody>
                    <a:bodyPr/>
                    <a:lstStyle/>
                    <a:p>
                      <a:r>
                        <a:rPr lang="en-US" b="1" dirty="0" smtClean="0">
                          <a:solidFill>
                            <a:srgbClr val="FF0000"/>
                          </a:solidFill>
                        </a:rPr>
                        <a:t>4336</a:t>
                      </a:r>
                      <a:endParaRPr lang="en-US" b="1" dirty="0">
                        <a:solidFill>
                          <a:srgbClr val="FF0000"/>
                        </a:solidFill>
                      </a:endParaRPr>
                    </a:p>
                  </a:txBody>
                  <a:tcPr>
                    <a:noFill/>
                  </a:tcPr>
                </a:tc>
                <a:tc>
                  <a:txBody>
                    <a:bodyPr/>
                    <a:lstStyle/>
                    <a:p>
                      <a:r>
                        <a:rPr lang="en-US" b="1" dirty="0" smtClean="0">
                          <a:solidFill>
                            <a:srgbClr val="FF0000"/>
                          </a:solidFill>
                        </a:rPr>
                        <a:t>174.37%</a:t>
                      </a:r>
                      <a:endParaRPr lang="en-US" b="1" dirty="0">
                        <a:solidFill>
                          <a:srgbClr val="FF0000"/>
                        </a:solidFill>
                      </a:endParaRPr>
                    </a:p>
                  </a:txBody>
                  <a:tcPr>
                    <a:noFill/>
                  </a:tcPr>
                </a:tc>
              </a:tr>
            </a:tbl>
          </a:graphicData>
        </a:graphic>
      </p:graphicFrame>
      <p:sp>
        <p:nvSpPr>
          <p:cNvPr id="3" name="Title 2"/>
          <p:cNvSpPr>
            <a:spLocks noGrp="1"/>
          </p:cNvSpPr>
          <p:nvPr>
            <p:ph type="title"/>
          </p:nvPr>
        </p:nvSpPr>
        <p:spPr>
          <a:xfrm>
            <a:off x="246063" y="596901"/>
            <a:ext cx="8647112" cy="249299"/>
          </a:xfrm>
        </p:spPr>
        <p:style>
          <a:lnRef idx="2">
            <a:schemeClr val="dk1"/>
          </a:lnRef>
          <a:fillRef idx="1">
            <a:schemeClr val="lt1"/>
          </a:fillRef>
          <a:effectRef idx="0">
            <a:schemeClr val="dk1"/>
          </a:effectRef>
          <a:fontRef idx="minor">
            <a:schemeClr val="dk1"/>
          </a:fontRef>
        </p:style>
        <p:txBody>
          <a:bodyPr>
            <a:normAutofit fontScale="90000"/>
          </a:bodyPr>
          <a:lstStyle/>
          <a:p>
            <a:pPr algn="ctr"/>
            <a:r>
              <a:rPr lang="en-US" sz="1800" dirty="0" smtClean="0"/>
              <a:t>POLLSMOOR OFFENDER POPULATION ( unlock of 2016-01-20)</a:t>
            </a:r>
            <a:endParaRPr lang="en-US" sz="1800" dirty="0"/>
          </a:p>
        </p:txBody>
      </p:sp>
    </p:spTree>
    <p:extLst>
      <p:ext uri="{BB962C8B-B14F-4D97-AF65-F5344CB8AC3E}">
        <p14:creationId xmlns:p14="http://schemas.microsoft.com/office/powerpoint/2010/main" xmlns="" val="237176729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b="1" dirty="0" smtClean="0"/>
              <a:t>Impact of Overcrowding</a:t>
            </a:r>
            <a:endParaRPr lang="en-ZA" sz="4000" b="1" dirty="0"/>
          </a:p>
        </p:txBody>
      </p:sp>
      <p:sp>
        <p:nvSpPr>
          <p:cNvPr id="3" name="Content Placeholder 2"/>
          <p:cNvSpPr>
            <a:spLocks noGrp="1"/>
          </p:cNvSpPr>
          <p:nvPr>
            <p:ph idx="1"/>
          </p:nvPr>
        </p:nvSpPr>
        <p:spPr/>
        <p:txBody>
          <a:bodyPr>
            <a:normAutofit lnSpcReduction="10000"/>
          </a:bodyPr>
          <a:lstStyle/>
          <a:p>
            <a:pPr marL="0" indent="0">
              <a:buNone/>
            </a:pPr>
            <a:r>
              <a:rPr lang="en-US" b="1" u="sng" dirty="0" smtClean="0"/>
              <a:t>Infrastructure (4336 vs 8005)</a:t>
            </a:r>
            <a:endParaRPr lang="en-US" b="1" u="sng" dirty="0"/>
          </a:p>
          <a:p>
            <a:r>
              <a:rPr lang="en-US" dirty="0" smtClean="0"/>
              <a:t>Cells, toilets and showers meant for smaller numbers.</a:t>
            </a:r>
          </a:p>
          <a:p>
            <a:r>
              <a:rPr lang="en-US" dirty="0" smtClean="0"/>
              <a:t>Constant breaking of bulbs by offenders – light bulbs are being </a:t>
            </a:r>
            <a:r>
              <a:rPr lang="en-US" dirty="0"/>
              <a:t>replaced and fixed daily, on an ongoing basis.</a:t>
            </a:r>
          </a:p>
          <a:p>
            <a:r>
              <a:rPr lang="en-US" dirty="0"/>
              <a:t>Shutters/screens to be removed to increase natural airflow and light ventilation (target period within the next 6 months).</a:t>
            </a:r>
          </a:p>
          <a:p>
            <a:endParaRPr lang="en-ZA" dirty="0"/>
          </a:p>
        </p:txBody>
      </p:sp>
      <p:sp>
        <p:nvSpPr>
          <p:cNvPr id="4" name="Slide Number Placeholder 3"/>
          <p:cNvSpPr>
            <a:spLocks noGrp="1"/>
          </p:cNvSpPr>
          <p:nvPr>
            <p:ph type="sldNum" sz="quarter" idx="12"/>
          </p:nvPr>
        </p:nvSpPr>
        <p:spPr/>
        <p:txBody>
          <a:bodyPr/>
          <a:lstStyle/>
          <a:p>
            <a:fld id="{9332FFC1-108E-450E-9D48-559DC27F1E35}" type="slidenum">
              <a:rPr lang="en-ZA" smtClean="0"/>
              <a:pPr/>
              <a:t>9</a:t>
            </a:fld>
            <a:endParaRPr lang="en-ZA"/>
          </a:p>
        </p:txBody>
      </p:sp>
    </p:spTree>
    <p:extLst>
      <p:ext uri="{BB962C8B-B14F-4D97-AF65-F5344CB8AC3E}">
        <p14:creationId xmlns:p14="http://schemas.microsoft.com/office/powerpoint/2010/main" xmlns="" val="4125740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TotalTime>
  <Words>1501</Words>
  <Application>Microsoft Office PowerPoint</Application>
  <PresentationFormat>On-screen Show (4:3)</PresentationFormat>
  <Paragraphs>274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PRESENTATION: ACTION PLAN REPORT:</vt:lpstr>
      <vt:lpstr>INTRODUCTION</vt:lpstr>
      <vt:lpstr>CONTEXTUAL BACKGROUND</vt:lpstr>
      <vt:lpstr>Contextual Background cont…</vt:lpstr>
      <vt:lpstr>Contextual Background cont…</vt:lpstr>
      <vt:lpstr>Offender population: SA  available  bed space as 19/01/2016</vt:lpstr>
      <vt:lpstr>Approved capacity vs. unlock on 1st day of the month (01 January 2016)</vt:lpstr>
      <vt:lpstr>POLLSMOOR OFFENDER POPULATION ( unlock of 2016-01-20)</vt:lpstr>
      <vt:lpstr>Impact of Overcrowding</vt:lpstr>
      <vt:lpstr>Impact of Overcrowding cont…</vt:lpstr>
      <vt:lpstr>Impact of Overcrowding cont…</vt:lpstr>
      <vt:lpstr>Impact of Overcrowding cont…</vt:lpstr>
      <vt:lpstr>Impact of Overcrowding cont…</vt:lpstr>
      <vt:lpstr>Impact of Overcrowding cont…</vt:lpstr>
      <vt:lpstr>Impact of Overcrowding cont…</vt:lpstr>
      <vt:lpstr>Impact of Overcrowding cont…</vt:lpstr>
      <vt:lpstr>ASSAULTS : 2015-04-01 UNTIL 2015-12-31</vt:lpstr>
      <vt:lpstr>Impact of Overcrowding cont…</vt:lpstr>
      <vt:lpstr>GANGSTERISM</vt:lpstr>
      <vt:lpstr>Slide 20</vt:lpstr>
      <vt:lpstr>Slide 21</vt:lpstr>
      <vt:lpstr>Operations</vt:lpstr>
      <vt:lpstr>OVERCROWDING</vt:lpstr>
      <vt:lpstr>Slide 24</vt:lpstr>
      <vt:lpstr>Slide 25</vt:lpstr>
      <vt:lpstr>Slide 26</vt:lpstr>
      <vt:lpstr>Slide 27</vt:lpstr>
      <vt:lpstr>Slide 28</vt:lpstr>
      <vt:lpstr>Slide 29</vt:lpstr>
      <vt:lpstr>HEALTH ISSUES</vt:lpstr>
      <vt:lpstr>Slide 31</vt:lpstr>
      <vt:lpstr>Wayfoward</vt:lpstr>
    </vt:vector>
  </TitlesOfParts>
  <Company>Proline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ACTION PLAN REPORT:</dc:title>
  <dc:creator>faithnn</dc:creator>
  <cp:lastModifiedBy>PUMZA</cp:lastModifiedBy>
  <cp:revision>61</cp:revision>
  <cp:lastPrinted>2016-01-20T14:01:28Z</cp:lastPrinted>
  <dcterms:created xsi:type="dcterms:W3CDTF">2016-01-20T10:35:29Z</dcterms:created>
  <dcterms:modified xsi:type="dcterms:W3CDTF">2016-08-26T08:24:02Z</dcterms:modified>
</cp:coreProperties>
</file>