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96" r:id="rId3"/>
    <p:sldId id="272" r:id="rId4"/>
    <p:sldId id="290" r:id="rId5"/>
    <p:sldId id="259" r:id="rId6"/>
    <p:sldId id="267" r:id="rId7"/>
    <p:sldId id="274" r:id="rId8"/>
    <p:sldId id="260" r:id="rId9"/>
    <p:sldId id="261" r:id="rId10"/>
    <p:sldId id="276" r:id="rId11"/>
    <p:sldId id="285" r:id="rId12"/>
    <p:sldId id="287" r:id="rId13"/>
    <p:sldId id="289" r:id="rId14"/>
    <p:sldId id="292" r:id="rId15"/>
    <p:sldId id="300" r:id="rId16"/>
    <p:sldId id="288" r:id="rId17"/>
    <p:sldId id="281" r:id="rId18"/>
    <p:sldId id="277" r:id="rId19"/>
    <p:sldId id="279" r:id="rId20"/>
    <p:sldId id="278" r:id="rId21"/>
    <p:sldId id="298" r:id="rId22"/>
    <p:sldId id="299" r:id="rId23"/>
    <p:sldId id="301" r:id="rId24"/>
    <p:sldId id="283" r:id="rId25"/>
    <p:sldId id="270" r:id="rId26"/>
  </p:sldIdLst>
  <p:sldSz cx="9144000" cy="6858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C79D"/>
    <a:srgbClr val="B9BA88"/>
    <a:srgbClr val="9A9C5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14" autoAdjust="0"/>
  </p:normalViewPr>
  <p:slideViewPr>
    <p:cSldViewPr>
      <p:cViewPr varScale="1">
        <p:scale>
          <a:sx n="64" d="100"/>
          <a:sy n="64" d="100"/>
        </p:scale>
        <p:origin x="-134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0"/>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452129609867959E-2"/>
          <c:y val="3.1081643485820817E-2"/>
          <c:w val="0.76068047369659586"/>
          <c:h val="0.73157612117172155"/>
        </c:manualLayout>
      </c:layout>
      <c:barChart>
        <c:barDir val="col"/>
        <c:grouping val="clustered"/>
        <c:ser>
          <c:idx val="0"/>
          <c:order val="0"/>
          <c:tx>
            <c:strRef>
              <c:f>Sheet2!$A$31</c:f>
              <c:strCache>
                <c:ptCount val="1"/>
                <c:pt idx="0">
                  <c:v>European Union</c:v>
                </c:pt>
              </c:strCache>
            </c:strRef>
          </c:tx>
          <c:cat>
            <c:strRef>
              <c:f>Sheet2!$B$30:$N$30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Average (2010-2015)</c:v>
                </c:pt>
              </c:strCache>
            </c:strRef>
          </c:cat>
          <c:val>
            <c:numRef>
              <c:f>Sheet1!$C$93:$O$93</c:f>
              <c:numCache>
                <c:formatCode>0%</c:formatCode>
                <c:ptCount val="13"/>
                <c:pt idx="0">
                  <c:v>0.59006114487118422</c:v>
                </c:pt>
                <c:pt idx="1">
                  <c:v>0.56197398504976293</c:v>
                </c:pt>
                <c:pt idx="2">
                  <c:v>0.53699634692818132</c:v>
                </c:pt>
                <c:pt idx="3">
                  <c:v>0.53668599536582062</c:v>
                </c:pt>
                <c:pt idx="4">
                  <c:v>0.53715522843225993</c:v>
                </c:pt>
                <c:pt idx="5">
                  <c:v>0.55211169846955721</c:v>
                </c:pt>
                <c:pt idx="6">
                  <c:v>0.53983673324150572</c:v>
                </c:pt>
                <c:pt idx="7">
                  <c:v>0.52173491951521367</c:v>
                </c:pt>
                <c:pt idx="8">
                  <c:v>0.49725341454733263</c:v>
                </c:pt>
                <c:pt idx="9">
                  <c:v>0.51976389068281204</c:v>
                </c:pt>
                <c:pt idx="10">
                  <c:v>0.51730169534309178</c:v>
                </c:pt>
                <c:pt idx="11">
                  <c:v>0.52595927625869321</c:v>
                </c:pt>
                <c:pt idx="12">
                  <c:v>0.51917813066599117</c:v>
                </c:pt>
              </c:numCache>
            </c:numRef>
          </c:val>
        </c:ser>
        <c:ser>
          <c:idx val="1"/>
          <c:order val="1"/>
          <c:tx>
            <c:v>Asia</c:v>
          </c:tx>
          <c:cat>
            <c:strRef>
              <c:f>Sheet2!$B$30:$N$30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Average (2010-2015)</c:v>
                </c:pt>
              </c:strCache>
            </c:strRef>
          </c:cat>
          <c:val>
            <c:numRef>
              <c:f>Sheet1!$C$95:$O$95</c:f>
              <c:numCache>
                <c:formatCode>0%</c:formatCode>
                <c:ptCount val="13"/>
                <c:pt idx="0">
                  <c:v>0.24134263362872971</c:v>
                </c:pt>
                <c:pt idx="1">
                  <c:v>0.2661762994590719</c:v>
                </c:pt>
                <c:pt idx="2">
                  <c:v>0.28479589527012217</c:v>
                </c:pt>
                <c:pt idx="3">
                  <c:v>0.27825219041862093</c:v>
                </c:pt>
                <c:pt idx="4">
                  <c:v>0.25551838180565833</c:v>
                </c:pt>
                <c:pt idx="5">
                  <c:v>0.24955042507605837</c:v>
                </c:pt>
                <c:pt idx="6">
                  <c:v>0.28110346893722604</c:v>
                </c:pt>
                <c:pt idx="7">
                  <c:v>0.27904726067820568</c:v>
                </c:pt>
                <c:pt idx="8">
                  <c:v>0.29694758333463106</c:v>
                </c:pt>
                <c:pt idx="9">
                  <c:v>0.30225690297133967</c:v>
                </c:pt>
                <c:pt idx="10">
                  <c:v>0.28980282644833211</c:v>
                </c:pt>
                <c:pt idx="11">
                  <c:v>0.28611499629139597</c:v>
                </c:pt>
                <c:pt idx="12">
                  <c:v>0.28983160847394684</c:v>
                </c:pt>
              </c:numCache>
            </c:numRef>
          </c:val>
        </c:ser>
        <c:ser>
          <c:idx val="3"/>
          <c:order val="2"/>
          <c:tx>
            <c:strRef>
              <c:f>Sheet1!$A$96</c:f>
              <c:strCache>
                <c:ptCount val="1"/>
                <c:pt idx="0">
                  <c:v>Nafta + Brazil</c:v>
                </c:pt>
              </c:strCache>
            </c:strRef>
          </c:tx>
          <c:cat>
            <c:strRef>
              <c:f>Sheet2!$B$30:$N$30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Average (2010-2015)</c:v>
                </c:pt>
              </c:strCache>
            </c:strRef>
          </c:cat>
          <c:val>
            <c:numRef>
              <c:f>Sheet1!$C$97:$O$97</c:f>
              <c:numCache>
                <c:formatCode>0%</c:formatCode>
                <c:ptCount val="13"/>
                <c:pt idx="0">
                  <c:v>0.15284845641341877</c:v>
                </c:pt>
                <c:pt idx="1">
                  <c:v>0.15290481017357285</c:v>
                </c:pt>
                <c:pt idx="2">
                  <c:v>0.16311192398026084</c:v>
                </c:pt>
                <c:pt idx="3">
                  <c:v>0.16932773220301192</c:v>
                </c:pt>
                <c:pt idx="4">
                  <c:v>0.18612248159921774</c:v>
                </c:pt>
                <c:pt idx="5">
                  <c:v>0.17417430196031947</c:v>
                </c:pt>
                <c:pt idx="6">
                  <c:v>0.15946379714328512</c:v>
                </c:pt>
                <c:pt idx="7">
                  <c:v>0.18164866810732647</c:v>
                </c:pt>
                <c:pt idx="8">
                  <c:v>0.18144900546768986</c:v>
                </c:pt>
                <c:pt idx="9">
                  <c:v>0.15666082364204845</c:v>
                </c:pt>
                <c:pt idx="10">
                  <c:v>0.16951515636077075</c:v>
                </c:pt>
                <c:pt idx="11">
                  <c:v>0.1672463980375655</c:v>
                </c:pt>
                <c:pt idx="12">
                  <c:v>0.16974749014422422</c:v>
                </c:pt>
              </c:numCache>
            </c:numRef>
          </c:val>
        </c:ser>
        <c:ser>
          <c:idx val="4"/>
          <c:order val="3"/>
          <c:tx>
            <c:strRef>
              <c:f>Sheet1!$A$98</c:f>
              <c:strCache>
                <c:ptCount val="1"/>
                <c:pt idx="0">
                  <c:v>Other</c:v>
                </c:pt>
              </c:strCache>
            </c:strRef>
          </c:tx>
          <c:cat>
            <c:strRef>
              <c:f>Sheet2!$B$30:$N$30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Average (2010-2015)</c:v>
                </c:pt>
              </c:strCache>
            </c:strRef>
          </c:cat>
          <c:val>
            <c:numRef>
              <c:f>Sheet1!$C$98:$O$98</c:f>
              <c:numCache>
                <c:formatCode>0%</c:formatCode>
                <c:ptCount val="13"/>
                <c:pt idx="0">
                  <c:v>1.5747765086667372E-2</c:v>
                </c:pt>
                <c:pt idx="1">
                  <c:v>1.8944905317592305E-2</c:v>
                </c:pt>
                <c:pt idx="2">
                  <c:v>1.5095833821435811E-2</c:v>
                </c:pt>
                <c:pt idx="3">
                  <c:v>1.5734082012546478E-2</c:v>
                </c:pt>
                <c:pt idx="4">
                  <c:v>2.1203908162864032E-2</c:v>
                </c:pt>
                <c:pt idx="5">
                  <c:v>2.4163574494065063E-2</c:v>
                </c:pt>
                <c:pt idx="6">
                  <c:v>1.9596000677983227E-2</c:v>
                </c:pt>
                <c:pt idx="7">
                  <c:v>1.7569151699254222E-2</c:v>
                </c:pt>
                <c:pt idx="8">
                  <c:v>2.4349996650346629E-2</c:v>
                </c:pt>
                <c:pt idx="9">
                  <c:v>2.1318382703799852E-2</c:v>
                </c:pt>
                <c:pt idx="10">
                  <c:v>2.3380321847805637E-2</c:v>
                </c:pt>
                <c:pt idx="11">
                  <c:v>2.0679329412345609E-2</c:v>
                </c:pt>
                <c:pt idx="12">
                  <c:v>2.1242770715837914E-2</c:v>
                </c:pt>
              </c:numCache>
            </c:numRef>
          </c:val>
        </c:ser>
        <c:dLbls/>
        <c:axId val="73305472"/>
        <c:axId val="73311360"/>
      </c:barChart>
      <c:catAx>
        <c:axId val="73305472"/>
        <c:scaling>
          <c:orientation val="minMax"/>
        </c:scaling>
        <c:axPos val="b"/>
        <c:numFmt formatCode="General" sourceLinked="1"/>
        <c:majorTickMark val="none"/>
        <c:tickLblPos val="nextTo"/>
        <c:txPr>
          <a:bodyPr/>
          <a:lstStyle/>
          <a:p>
            <a:pPr>
              <a:defRPr lang="en-ZA" sz="1100" b="1"/>
            </a:pPr>
            <a:endParaRPr lang="en-US"/>
          </a:p>
        </c:txPr>
        <c:crossAx val="73311360"/>
        <c:crosses val="autoZero"/>
        <c:auto val="1"/>
        <c:lblAlgn val="ctr"/>
        <c:lblOffset val="100"/>
      </c:catAx>
      <c:valAx>
        <c:axId val="73311360"/>
        <c:scaling>
          <c:orientation val="minMax"/>
        </c:scaling>
        <c:axPos val="l"/>
        <c:majorGridlines/>
        <c:numFmt formatCode="0%" sourceLinked="1"/>
        <c:majorTickMark val="none"/>
        <c:tickLblPos val="nextTo"/>
        <c:txPr>
          <a:bodyPr/>
          <a:lstStyle/>
          <a:p>
            <a:pPr>
              <a:defRPr lang="en-ZA" sz="1100" b="1"/>
            </a:pPr>
            <a:endParaRPr lang="en-US"/>
          </a:p>
        </c:txPr>
        <c:crossAx val="73305472"/>
        <c:crosses val="autoZero"/>
        <c:crossBetween val="between"/>
      </c:valAx>
    </c:plotArea>
    <c:legend>
      <c:legendPos val="r"/>
      <c:layout>
        <c:manualLayout>
          <c:xMode val="edge"/>
          <c:yMode val="edge"/>
          <c:x val="0.79715042144164261"/>
          <c:y val="1.6477637750394885E-2"/>
          <c:w val="0.18454710482902326"/>
          <c:h val="0.33255669403736293"/>
        </c:manualLayout>
      </c:layout>
      <c:txPr>
        <a:bodyPr/>
        <a:lstStyle/>
        <a:p>
          <a:pPr>
            <a:defRPr lang="en-ZA" sz="1200"/>
          </a:pPr>
          <a:endParaRPr lang="en-US"/>
        </a:p>
      </c:txPr>
    </c:legend>
    <c:plotVisOnly val="1"/>
    <c:dispBlanksAs val="gap"/>
  </c:chart>
  <c:externalData r:id="rId2"/>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fld id="{33CD9AA2-089C-4AD8-8198-248B462501CD}" type="datetimeFigureOut">
              <a:rPr lang="en-ZA" smtClean="0"/>
              <a:pPr/>
              <a:t>2016/08/26</a:t>
            </a:fld>
            <a:endParaRPr lang="en-ZA"/>
          </a:p>
        </p:txBody>
      </p:sp>
      <p:sp>
        <p:nvSpPr>
          <p:cNvPr id="4" name="Slide Image Placeholder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1990" y="4711383"/>
            <a:ext cx="5455920" cy="44634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33ED2676-ACF4-4A10-937A-178FF37D658F}" type="slidenum">
              <a:rPr lang="en-ZA" smtClean="0"/>
              <a:pPr/>
              <a:t>‹#›</a:t>
            </a:fld>
            <a:endParaRPr lang="en-ZA"/>
          </a:p>
        </p:txBody>
      </p:sp>
    </p:spTree>
    <p:extLst>
      <p:ext uri="{BB962C8B-B14F-4D97-AF65-F5344CB8AC3E}">
        <p14:creationId xmlns:p14="http://schemas.microsoft.com/office/powerpoint/2010/main" xmlns="" val="140041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endParaRPr lang="en-ZA" altLang="en-US" dirty="0" smtClean="0"/>
          </a:p>
        </p:txBody>
      </p:sp>
      <p:sp>
        <p:nvSpPr>
          <p:cNvPr id="13316" name="Slide Number Placeholder 3"/>
          <p:cNvSpPr>
            <a:spLocks noGrp="1"/>
          </p:cNvSpPr>
          <p:nvPr>
            <p:ph type="sldNum" sz="quarter" idx="5"/>
          </p:nvPr>
        </p:nvSpPr>
        <p:spPr>
          <a:noFill/>
        </p:spPr>
        <p:txBody>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1E47B96B-6ABC-499F-9925-64C577BBBD29}" type="slidenum">
              <a:rPr lang="en-US" altLang="en-US" sz="1200">
                <a:solidFill>
                  <a:prstClr val="black"/>
                </a:solidFill>
              </a:rPr>
              <a:pPr/>
              <a:t>1</a:t>
            </a:fld>
            <a:endParaRPr lang="en-US" alt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15</a:t>
            </a:fld>
            <a:endParaRPr lang="en-ZA"/>
          </a:p>
        </p:txBody>
      </p:sp>
    </p:spTree>
    <p:extLst>
      <p:ext uri="{BB962C8B-B14F-4D97-AF65-F5344CB8AC3E}">
        <p14:creationId xmlns:p14="http://schemas.microsoft.com/office/powerpoint/2010/main" xmlns="" val="1033760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16</a:t>
            </a:fld>
            <a:endParaRPr lang="en-ZA"/>
          </a:p>
        </p:txBody>
      </p:sp>
    </p:spTree>
    <p:extLst>
      <p:ext uri="{BB962C8B-B14F-4D97-AF65-F5344CB8AC3E}">
        <p14:creationId xmlns:p14="http://schemas.microsoft.com/office/powerpoint/2010/main" xmlns="" val="4250554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17</a:t>
            </a:fld>
            <a:endParaRPr lang="en-ZA"/>
          </a:p>
        </p:txBody>
      </p:sp>
    </p:spTree>
    <p:extLst>
      <p:ext uri="{BB962C8B-B14F-4D97-AF65-F5344CB8AC3E}">
        <p14:creationId xmlns:p14="http://schemas.microsoft.com/office/powerpoint/2010/main" xmlns="" val="4250554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18</a:t>
            </a:fld>
            <a:endParaRPr lang="en-ZA"/>
          </a:p>
        </p:txBody>
      </p:sp>
    </p:spTree>
    <p:extLst>
      <p:ext uri="{BB962C8B-B14F-4D97-AF65-F5344CB8AC3E}">
        <p14:creationId xmlns:p14="http://schemas.microsoft.com/office/powerpoint/2010/main" xmlns="" val="4250554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23</a:t>
            </a:fld>
            <a:endParaRPr lang="en-ZA"/>
          </a:p>
        </p:txBody>
      </p:sp>
    </p:spTree>
    <p:extLst>
      <p:ext uri="{BB962C8B-B14F-4D97-AF65-F5344CB8AC3E}">
        <p14:creationId xmlns:p14="http://schemas.microsoft.com/office/powerpoint/2010/main" xmlns="" val="1033760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p:txBody>
          <a:bodyPr/>
          <a:lstStyle/>
          <a:p>
            <a:pPr>
              <a:defRPr/>
            </a:pPr>
            <a:endParaRPr lang="en-ZA" altLang="en-US" dirty="0" smtClean="0"/>
          </a:p>
        </p:txBody>
      </p:sp>
      <p:sp>
        <p:nvSpPr>
          <p:cNvPr id="21508" name="Slide Number Placeholder 3"/>
          <p:cNvSpPr>
            <a:spLocks noGrp="1"/>
          </p:cNvSpPr>
          <p:nvPr>
            <p:ph type="sldNum" sz="quarter" idx="5"/>
          </p:nvPr>
        </p:nvSpPr>
        <p:spPr>
          <a:noFill/>
        </p:spPr>
        <p:txBody>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A94B176E-F42C-442F-BCC8-F0553A596384}" type="slidenum">
              <a:rPr lang="en-US" altLang="en-US" sz="1200" smtClean="0"/>
              <a:pPr/>
              <a:t>4</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u="none" strike="noStrike" kern="1200" baseline="0" dirty="0" smtClean="0">
                <a:solidFill>
                  <a:schemeClr val="tx1"/>
                </a:solidFill>
                <a:latin typeface="+mn-lt"/>
                <a:ea typeface="+mn-ea"/>
                <a:cs typeface="+mn-cs"/>
              </a:rPr>
              <a:t>Inbound Logistics</a:t>
            </a:r>
          </a:p>
          <a:p>
            <a:r>
              <a:rPr lang="en-ZA" sz="1200" b="0" i="0" u="none" strike="noStrike" kern="1200" baseline="0" dirty="0" smtClean="0">
                <a:solidFill>
                  <a:schemeClr val="tx1"/>
                </a:solidFill>
                <a:latin typeface="+mn-lt"/>
                <a:ea typeface="+mn-ea"/>
                <a:cs typeface="+mn-cs"/>
              </a:rPr>
              <a:t>•Annual spend of R4.1bn : </a:t>
            </a:r>
          </a:p>
          <a:p>
            <a:r>
              <a:rPr lang="en-ZA" sz="1200" b="0" i="0" u="none" strike="noStrike" kern="1200" baseline="0" dirty="0" smtClean="0">
                <a:solidFill>
                  <a:schemeClr val="tx1"/>
                </a:solidFill>
                <a:latin typeface="+mn-lt"/>
                <a:ea typeface="+mn-ea"/>
                <a:cs typeface="+mn-cs"/>
              </a:rPr>
              <a:t>•Rail: and ports R3.1bn, </a:t>
            </a:r>
          </a:p>
          <a:p>
            <a:r>
              <a:rPr lang="en-ZA" sz="1200" b="0" i="0" u="none" strike="noStrike" kern="1200" baseline="0" dirty="0" smtClean="0">
                <a:solidFill>
                  <a:schemeClr val="tx1"/>
                </a:solidFill>
                <a:latin typeface="+mn-lt"/>
                <a:ea typeface="+mn-ea"/>
                <a:cs typeface="+mn-cs"/>
              </a:rPr>
              <a:t>•Road: R1.0bn. </a:t>
            </a:r>
          </a:p>
          <a:p>
            <a:r>
              <a:rPr lang="en-ZA" sz="1200" b="0" i="0" u="none" strike="noStrike" kern="1200" baseline="0" dirty="0" smtClean="0">
                <a:solidFill>
                  <a:schemeClr val="tx1"/>
                </a:solidFill>
                <a:latin typeface="+mn-lt"/>
                <a:ea typeface="+mn-ea"/>
                <a:cs typeface="+mn-cs"/>
              </a:rPr>
              <a:t>•We expect to move 1.725Mt of raw materials by road in 2016 (lost Transnet volumes), at an additional cost of R731m (higher tariffs, double handle, value in use impact ). </a:t>
            </a:r>
          </a:p>
          <a:p>
            <a:r>
              <a:rPr lang="en-ZA" sz="1200" b="0" i="0" u="none" strike="noStrike" kern="1200" baseline="0" dirty="0" smtClean="0">
                <a:solidFill>
                  <a:schemeClr val="tx1"/>
                </a:solidFill>
                <a:latin typeface="+mn-lt"/>
                <a:ea typeface="+mn-ea"/>
                <a:cs typeface="+mn-cs"/>
              </a:rPr>
              <a:t>Outbound </a:t>
            </a:r>
          </a:p>
          <a:p>
            <a:r>
              <a:rPr lang="en-ZA" sz="1200" b="0" i="0" u="none" strike="noStrike" kern="1200" baseline="0" dirty="0" smtClean="0">
                <a:solidFill>
                  <a:schemeClr val="tx1"/>
                </a:solidFill>
                <a:latin typeface="+mn-lt"/>
                <a:ea typeface="+mn-ea"/>
                <a:cs typeface="+mn-cs"/>
              </a:rPr>
              <a:t>•Annual spend of R1.2bn. </a:t>
            </a:r>
          </a:p>
          <a:p>
            <a:r>
              <a:rPr lang="en-ZA" sz="1200" b="0" i="0" u="none" strike="noStrike" kern="1200" baseline="0" dirty="0" smtClean="0">
                <a:solidFill>
                  <a:schemeClr val="tx1"/>
                </a:solidFill>
                <a:latin typeface="+mn-lt"/>
                <a:ea typeface="+mn-ea"/>
                <a:cs typeface="+mn-cs"/>
              </a:rPr>
              <a:t>•Rail:R0.09bn </a:t>
            </a:r>
          </a:p>
          <a:p>
            <a:r>
              <a:rPr lang="en-ZA" sz="1200" b="0" i="0" u="none" strike="noStrike" kern="1200" baseline="0" dirty="0" smtClean="0">
                <a:solidFill>
                  <a:schemeClr val="tx1"/>
                </a:solidFill>
                <a:latin typeface="+mn-lt"/>
                <a:ea typeface="+mn-ea"/>
                <a:cs typeface="+mn-cs"/>
              </a:rPr>
              <a:t>•Road: R1.1bn </a:t>
            </a:r>
          </a:p>
          <a:p>
            <a:r>
              <a:rPr lang="en-ZA" sz="1200" b="0" i="0" u="none" strike="noStrike" kern="1200" baseline="0" dirty="0" smtClean="0">
                <a:solidFill>
                  <a:schemeClr val="tx1"/>
                </a:solidFill>
                <a:latin typeface="+mn-lt"/>
                <a:ea typeface="+mn-ea"/>
                <a:cs typeface="+mn-cs"/>
              </a:rPr>
              <a:t>	</a:t>
            </a:r>
          </a:p>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5</a:t>
            </a:fld>
            <a:endParaRPr lang="en-ZA"/>
          </a:p>
        </p:txBody>
      </p:sp>
    </p:spTree>
    <p:extLst>
      <p:ext uri="{BB962C8B-B14F-4D97-AF65-F5344CB8AC3E}">
        <p14:creationId xmlns:p14="http://schemas.microsoft.com/office/powerpoint/2010/main" xmlns="" val="1033760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Mining has been an important part of the South African economy for many years and South Africans have developed considerable skill in the design and construction of mining-related structures.</a:t>
            </a:r>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7</a:t>
            </a:fld>
            <a:endParaRPr lang="en-ZA"/>
          </a:p>
        </p:txBody>
      </p:sp>
    </p:spTree>
    <p:extLst>
      <p:ext uri="{BB962C8B-B14F-4D97-AF65-F5344CB8AC3E}">
        <p14:creationId xmlns:p14="http://schemas.microsoft.com/office/powerpoint/2010/main" xmlns="" val="3409934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10</a:t>
            </a:fld>
            <a:endParaRPr lang="en-ZA"/>
          </a:p>
        </p:txBody>
      </p:sp>
    </p:spTree>
    <p:extLst>
      <p:ext uri="{BB962C8B-B14F-4D97-AF65-F5344CB8AC3E}">
        <p14:creationId xmlns:p14="http://schemas.microsoft.com/office/powerpoint/2010/main" xmlns="" val="4250554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11</a:t>
            </a:fld>
            <a:endParaRPr lang="en-ZA"/>
          </a:p>
        </p:txBody>
      </p:sp>
    </p:spTree>
    <p:extLst>
      <p:ext uri="{BB962C8B-B14F-4D97-AF65-F5344CB8AC3E}">
        <p14:creationId xmlns:p14="http://schemas.microsoft.com/office/powerpoint/2010/main" xmlns="" val="4250554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12</a:t>
            </a:fld>
            <a:endParaRPr lang="en-ZA"/>
          </a:p>
        </p:txBody>
      </p:sp>
    </p:spTree>
    <p:extLst>
      <p:ext uri="{BB962C8B-B14F-4D97-AF65-F5344CB8AC3E}">
        <p14:creationId xmlns:p14="http://schemas.microsoft.com/office/powerpoint/2010/main" xmlns="" val="4250554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13</a:t>
            </a:fld>
            <a:endParaRPr lang="en-ZA"/>
          </a:p>
        </p:txBody>
      </p:sp>
    </p:spTree>
    <p:extLst>
      <p:ext uri="{BB962C8B-B14F-4D97-AF65-F5344CB8AC3E}">
        <p14:creationId xmlns:p14="http://schemas.microsoft.com/office/powerpoint/2010/main" xmlns="" val="4250554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3ED2676-ACF4-4A10-937A-178FF37D658F}" type="slidenum">
              <a:rPr lang="en-ZA" smtClean="0"/>
              <a:pPr/>
              <a:t>14</a:t>
            </a:fld>
            <a:endParaRPr lang="en-ZA"/>
          </a:p>
        </p:txBody>
      </p:sp>
    </p:spTree>
    <p:extLst>
      <p:ext uri="{BB962C8B-B14F-4D97-AF65-F5344CB8AC3E}">
        <p14:creationId xmlns:p14="http://schemas.microsoft.com/office/powerpoint/2010/main" xmlns="" val="103376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BF84F9-872A-4865-B22E-8F5E9864D74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1631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75151A-3F06-4629-BA8B-D96DE7FE9D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30845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DB48EC-AE22-4A0D-8BFF-BA105339A8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09677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E5C2C1-B601-41E0-8C72-69EFB8FD97A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021628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6FDB94-AE45-44A5-AD52-A566C4E10B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9996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90A788-B5F3-4592-B7A3-C9EB523D91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21066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5700044-C3D4-4A70-B6EE-75223B7D99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1936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2004A3F-AF67-4838-AC1C-E1BF5D2155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1417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44F437D-B148-42C2-B63F-902254EC3A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1841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944E6E0-0932-458E-A594-AEB24BD0C8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36413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A3C132-EDC0-4E3F-81A0-22D6FE485D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37205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0F73ABC7-8B52-4FE5-B768-3215552AB038}"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4020313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26" Type="http://schemas.openxmlformats.org/officeDocument/2006/relationships/tags" Target="../tags/tag25.xml"/><Relationship Id="rId3" Type="http://schemas.openxmlformats.org/officeDocument/2006/relationships/tags" Target="../tags/tag2.xml"/><Relationship Id="rId21" Type="http://schemas.openxmlformats.org/officeDocument/2006/relationships/tags" Target="../tags/tag20.xml"/><Relationship Id="rId34" Type="http://schemas.openxmlformats.org/officeDocument/2006/relationships/oleObject" Target="../embeddings/oleObject1.bin"/><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tags" Target="../tags/tag24.xml"/><Relationship Id="rId33" Type="http://schemas.openxmlformats.org/officeDocument/2006/relationships/notesSlide" Target="../notesSlides/notesSlide2.xml"/><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29" Type="http://schemas.openxmlformats.org/officeDocument/2006/relationships/tags" Target="../tags/tag28.xml"/><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tags" Target="../tags/tag23.xml"/><Relationship Id="rId32" Type="http://schemas.openxmlformats.org/officeDocument/2006/relationships/slideLayout" Target="../slideLayouts/slideLayout2.xml"/><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tags" Target="../tags/tag22.xml"/><Relationship Id="rId28" Type="http://schemas.openxmlformats.org/officeDocument/2006/relationships/tags" Target="../tags/tag27.xml"/><Relationship Id="rId36" Type="http://schemas.openxmlformats.org/officeDocument/2006/relationships/image" Target="../media/image5.png"/><Relationship Id="rId10" Type="http://schemas.openxmlformats.org/officeDocument/2006/relationships/tags" Target="../tags/tag9.xml"/><Relationship Id="rId19" Type="http://schemas.openxmlformats.org/officeDocument/2006/relationships/tags" Target="../tags/tag18.xml"/><Relationship Id="rId31" Type="http://schemas.openxmlformats.org/officeDocument/2006/relationships/tags" Target="../tags/tag30.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tags" Target="../tags/tag21.xml"/><Relationship Id="rId27" Type="http://schemas.openxmlformats.org/officeDocument/2006/relationships/tags" Target="../tags/tag26.xml"/><Relationship Id="rId30" Type="http://schemas.openxmlformats.org/officeDocument/2006/relationships/tags" Target="../tags/tag29.xml"/><Relationship Id="rId35"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1557338"/>
            <a:ext cx="8101013" cy="1368425"/>
          </a:xfrm>
        </p:spPr>
        <p:txBody>
          <a:bodyPr/>
          <a:lstStyle/>
          <a:p>
            <a:pPr eaLnBrk="1" hangingPunct="1"/>
            <a:r>
              <a:rPr lang="en-ZA" altLang="en-US" sz="1600" b="1" dirty="0">
                <a:latin typeface="Arial" charset="0"/>
              </a:rPr>
              <a:t>PRESENTATION TO THE JOINT PORTFOLIO COMMITTEES </a:t>
            </a:r>
            <a:br>
              <a:rPr lang="en-ZA" altLang="en-US" sz="1600" b="1" dirty="0">
                <a:latin typeface="Arial" charset="0"/>
              </a:rPr>
            </a:br>
            <a:r>
              <a:rPr lang="en-ZA" altLang="en-US" sz="1600" b="1" dirty="0">
                <a:latin typeface="Arial" charset="0"/>
              </a:rPr>
              <a:t>ON TRADE </a:t>
            </a:r>
            <a:r>
              <a:rPr lang="en-ZA" altLang="en-US" sz="1600" b="1">
                <a:latin typeface="Arial" charset="0"/>
              </a:rPr>
              <a:t>AND </a:t>
            </a:r>
            <a:r>
              <a:rPr lang="en-ZA" altLang="en-US" sz="1600" b="1" smtClean="0">
                <a:latin typeface="Arial" charset="0"/>
              </a:rPr>
              <a:t>INDUSTRY &amp; </a:t>
            </a:r>
            <a:r>
              <a:rPr lang="en-ZA" altLang="en-US" sz="1600" b="1" dirty="0">
                <a:latin typeface="Arial" charset="0"/>
              </a:rPr>
              <a:t>ECONOMIC DEVELOPMENT </a:t>
            </a:r>
            <a:br>
              <a:rPr lang="en-ZA" altLang="en-US" sz="1600" b="1" dirty="0">
                <a:latin typeface="Arial" charset="0"/>
              </a:rPr>
            </a:br>
            <a:r>
              <a:rPr lang="en-ZA" altLang="en-US" sz="1600" b="1" dirty="0">
                <a:latin typeface="Arial" charset="0"/>
              </a:rPr>
              <a:t/>
            </a:r>
            <a:br>
              <a:rPr lang="en-ZA" altLang="en-US" sz="1600" b="1" dirty="0">
                <a:latin typeface="Arial" charset="0"/>
              </a:rPr>
            </a:br>
            <a:r>
              <a:rPr lang="en-ZA" altLang="en-US" sz="1600" b="1" dirty="0">
                <a:latin typeface="Arial" charset="0"/>
              </a:rPr>
              <a:t>ON THE STEEL INDUSTRY INTERVENTIONS </a:t>
            </a:r>
            <a:br>
              <a:rPr lang="en-ZA" altLang="en-US" sz="1600" b="1" dirty="0">
                <a:latin typeface="Arial" charset="0"/>
              </a:rPr>
            </a:br>
            <a:r>
              <a:rPr lang="en-ZA" altLang="en-US" sz="1600" b="1" dirty="0">
                <a:latin typeface="Arial" charset="0"/>
              </a:rPr>
              <a:t>23 AUGUST 2016</a:t>
            </a:r>
            <a:endParaRPr lang="en-US" altLang="en-US" sz="1600" b="1" dirty="0" smtClean="0">
              <a:latin typeface="Arial" charset="0"/>
            </a:endParaRPr>
          </a:p>
        </p:txBody>
      </p:sp>
      <p:sp>
        <p:nvSpPr>
          <p:cNvPr id="2" name="Slide Number Placeholder 1"/>
          <p:cNvSpPr>
            <a:spLocks noGrp="1"/>
          </p:cNvSpPr>
          <p:nvPr>
            <p:ph type="sldNum" sz="quarter" idx="12"/>
          </p:nvPr>
        </p:nvSpPr>
        <p:spPr/>
        <p:txBody>
          <a:bodyPr/>
          <a:lstStyle/>
          <a:p>
            <a:pPr>
              <a:defRPr/>
            </a:pPr>
            <a:fld id="{B9BF84F9-872A-4865-B22E-8F5E9864D742}"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xmlns="" val="1264674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7920880" cy="1080120"/>
          </a:xfrm>
        </p:spPr>
        <p:txBody>
          <a:bodyPr/>
          <a:lstStyle/>
          <a:p>
            <a:r>
              <a:rPr lang="en-ZA" sz="3200" b="1" dirty="0" smtClean="0">
                <a:latin typeface="Arial" panose="020B0604020202020204" pitchFamily="34" charset="0"/>
                <a:cs typeface="Arial" panose="020B0604020202020204" pitchFamily="34" charset="0"/>
              </a:rPr>
              <a:t>PRIMARY STEEL SUPPORT &amp; COMMITMENTS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980728"/>
            <a:ext cx="8568952" cy="5184576"/>
          </a:xfrm>
        </p:spPr>
        <p:txBody>
          <a:bodyPr>
            <a:noAutofit/>
          </a:bodyPr>
          <a:lstStyle/>
          <a:p>
            <a:pPr marL="0" indent="0">
              <a:spcBef>
                <a:spcPts val="600"/>
              </a:spcBef>
              <a:buNone/>
            </a:pPr>
            <a:r>
              <a:rPr lang="en-ZA" sz="1800" b="1" u="sng" dirty="0" smtClean="0">
                <a:latin typeface="Calibri" panose="020F0502020204030204" pitchFamily="34" charset="0"/>
                <a:cs typeface="Arial" panose="020B0604020202020204" pitchFamily="34" charset="0"/>
              </a:rPr>
              <a:t>TARIFFS</a:t>
            </a:r>
          </a:p>
          <a:p>
            <a:pPr marL="0" indent="0">
              <a:spcBef>
                <a:spcPts val="600"/>
              </a:spcBef>
              <a:buNone/>
            </a:pPr>
            <a:r>
              <a:rPr lang="en-ZA" sz="1800" dirty="0" smtClean="0">
                <a:latin typeface="Calibri" panose="020F0502020204030204" pitchFamily="34" charset="0"/>
                <a:cs typeface="Arial" panose="020B0604020202020204" pitchFamily="34" charset="0"/>
              </a:rPr>
              <a:t>Increase in the rate of customs duty to 10% implemented for 10 primary steel products</a:t>
            </a:r>
            <a:endParaRPr lang="en-ZA" sz="1800" dirty="0">
              <a:latin typeface="Calibri" panose="020F0502020204030204" pitchFamily="34" charset="0"/>
              <a:cs typeface="Arial" panose="020B0604020202020204" pitchFamily="34" charset="0"/>
            </a:endParaRPr>
          </a:p>
          <a:p>
            <a:pPr marL="857250" lvl="1" indent="-457200">
              <a:spcBef>
                <a:spcPts val="600"/>
              </a:spcBef>
            </a:pPr>
            <a:r>
              <a:rPr lang="en-ZA" sz="1800" dirty="0" smtClean="0">
                <a:latin typeface="Calibri" panose="020F0502020204030204" pitchFamily="34" charset="0"/>
                <a:cs typeface="Arial" panose="020B0604020202020204" pitchFamily="34" charset="0"/>
              </a:rPr>
              <a:t>galvanised, coated/painted steel (September 2015) </a:t>
            </a:r>
          </a:p>
          <a:p>
            <a:pPr marL="857250" lvl="1" indent="-457200">
              <a:spcBef>
                <a:spcPts val="600"/>
              </a:spcBef>
            </a:pPr>
            <a:r>
              <a:rPr lang="en-ZA" sz="1800" dirty="0" smtClean="0">
                <a:latin typeface="Calibri" panose="020F0502020204030204" pitchFamily="34" charset="0"/>
                <a:cs typeface="Arial" panose="020B0604020202020204" pitchFamily="34" charset="0"/>
              </a:rPr>
              <a:t>wire rod, rebar and structural steel (Dec 2015)</a:t>
            </a:r>
          </a:p>
          <a:p>
            <a:pPr marL="857250" lvl="1" indent="-457200">
              <a:spcBef>
                <a:spcPts val="600"/>
              </a:spcBef>
            </a:pPr>
            <a:r>
              <a:rPr lang="en-ZA" sz="1800" dirty="0">
                <a:latin typeface="Calibri" panose="020F0502020204030204" pitchFamily="34" charset="0"/>
                <a:cs typeface="Arial" panose="020B0604020202020204" pitchFamily="34" charset="0"/>
              </a:rPr>
              <a:t>semi-finished steel, steel plates, cold-rolled steel and steel </a:t>
            </a:r>
            <a:r>
              <a:rPr lang="en-ZA" sz="1800" dirty="0" smtClean="0">
                <a:latin typeface="Calibri" panose="020F0502020204030204" pitchFamily="34" charset="0"/>
                <a:cs typeface="Arial" panose="020B0604020202020204" pitchFamily="34" charset="0"/>
              </a:rPr>
              <a:t>sections (Feb 2016)</a:t>
            </a:r>
          </a:p>
          <a:p>
            <a:pPr marL="857250" lvl="1" indent="-457200">
              <a:spcBef>
                <a:spcPts val="600"/>
              </a:spcBef>
            </a:pPr>
            <a:r>
              <a:rPr lang="en-ZA" sz="1800" dirty="0">
                <a:latin typeface="Calibri" panose="020F0502020204030204" pitchFamily="34" charset="0"/>
                <a:cs typeface="Arial" panose="020B0604020202020204" pitchFamily="34" charset="0"/>
              </a:rPr>
              <a:t>hot rolled coil and other rods, bars and forges (June 2016)</a:t>
            </a:r>
          </a:p>
          <a:p>
            <a:pPr marL="0" indent="0">
              <a:spcBef>
                <a:spcPts val="600"/>
              </a:spcBef>
              <a:buNone/>
            </a:pPr>
            <a:endParaRPr lang="en-ZA" sz="1800" b="1" u="sng" cap="all" dirty="0" smtClean="0">
              <a:latin typeface="Calibri" panose="020F0502020204030204" pitchFamily="34" charset="0"/>
              <a:cs typeface="Arial" panose="020B0604020202020204" pitchFamily="34" charset="0"/>
            </a:endParaRPr>
          </a:p>
          <a:p>
            <a:pPr marL="0" indent="0">
              <a:spcBef>
                <a:spcPts val="600"/>
              </a:spcBef>
              <a:buNone/>
            </a:pPr>
            <a:r>
              <a:rPr lang="en-ZA" sz="1800" b="1" u="sng" cap="all" dirty="0" smtClean="0">
                <a:latin typeface="Calibri" panose="020F0502020204030204" pitchFamily="34" charset="0"/>
                <a:cs typeface="Arial" panose="020B0604020202020204" pitchFamily="34" charset="0"/>
              </a:rPr>
              <a:t>Tariff </a:t>
            </a:r>
            <a:r>
              <a:rPr lang="en-ZA" sz="1800" b="1" u="sng" cap="all" dirty="0">
                <a:latin typeface="Calibri" panose="020F0502020204030204" pitchFamily="34" charset="0"/>
                <a:cs typeface="Arial" panose="020B0604020202020204" pitchFamily="34" charset="0"/>
              </a:rPr>
              <a:t>Commitments </a:t>
            </a:r>
          </a:p>
          <a:p>
            <a:pPr marL="800100" lvl="1" indent="-342900">
              <a:spcBef>
                <a:spcPts val="600"/>
              </a:spcBef>
              <a:buFont typeface="+mj-lt"/>
              <a:buAutoNum type="arabicPeriod"/>
            </a:pPr>
            <a:r>
              <a:rPr lang="en-ZA" sz="1800" b="1" dirty="0">
                <a:latin typeface="Calibri" panose="020F0502020204030204" pitchFamily="34" charset="0"/>
                <a:cs typeface="Arial" panose="020B0604020202020204" pitchFamily="34" charset="0"/>
              </a:rPr>
              <a:t>Investment </a:t>
            </a:r>
            <a:r>
              <a:rPr lang="en-ZA" sz="1800" dirty="0" smtClean="0">
                <a:latin typeface="Calibri" panose="020F0502020204030204" pitchFamily="34" charset="0"/>
                <a:cs typeface="Arial" panose="020B0604020202020204" pitchFamily="34" charset="0"/>
              </a:rPr>
              <a:t>and </a:t>
            </a:r>
            <a:r>
              <a:rPr lang="en-ZA" sz="1800" dirty="0">
                <a:latin typeface="Calibri" panose="020F0502020204030204" pitchFamily="34" charset="0"/>
                <a:cs typeface="Arial" panose="020B0604020202020204" pitchFamily="34" charset="0"/>
              </a:rPr>
              <a:t>improving competitiveness in </a:t>
            </a:r>
            <a:r>
              <a:rPr lang="en-ZA" sz="1800" dirty="0" smtClean="0">
                <a:latin typeface="Calibri" panose="020F0502020204030204" pitchFamily="34" charset="0"/>
                <a:cs typeface="Arial" panose="020B0604020202020204" pitchFamily="34" charset="0"/>
              </a:rPr>
              <a:t>product </a:t>
            </a:r>
            <a:r>
              <a:rPr lang="en-ZA" sz="1800" dirty="0">
                <a:latin typeface="Calibri" panose="020F0502020204030204" pitchFamily="34" charset="0"/>
                <a:cs typeface="Arial" panose="020B0604020202020204" pitchFamily="34" charset="0"/>
              </a:rPr>
              <a:t>lines for key </a:t>
            </a:r>
            <a:r>
              <a:rPr lang="en-ZA" sz="1800" dirty="0" smtClean="0">
                <a:latin typeface="Calibri" panose="020F0502020204030204" pitchFamily="34" charset="0"/>
                <a:cs typeface="Arial" panose="020B0604020202020204" pitchFamily="34" charset="0"/>
              </a:rPr>
              <a:t>economic sectors (technology, equipment upgrades, skills)</a:t>
            </a:r>
          </a:p>
          <a:p>
            <a:pPr marL="800100" lvl="1" indent="-342900">
              <a:spcBef>
                <a:spcPts val="600"/>
              </a:spcBef>
              <a:buFont typeface="+mj-lt"/>
              <a:buAutoNum type="arabicPeriod"/>
            </a:pPr>
            <a:r>
              <a:rPr lang="en-ZA" sz="1800" b="1" dirty="0" smtClean="0">
                <a:latin typeface="Calibri" panose="020F0502020204030204" pitchFamily="34" charset="0"/>
                <a:cs typeface="Arial" panose="020B0604020202020204" pitchFamily="34" charset="0"/>
              </a:rPr>
              <a:t>Job creation and job retention</a:t>
            </a:r>
          </a:p>
          <a:p>
            <a:pPr marL="800100" lvl="1" indent="-342900">
              <a:spcBef>
                <a:spcPts val="600"/>
              </a:spcBef>
              <a:buFont typeface="+mj-lt"/>
              <a:buAutoNum type="arabicPeriod"/>
            </a:pPr>
            <a:r>
              <a:rPr lang="en-ZA" sz="1800" b="1" dirty="0" smtClean="0">
                <a:latin typeface="Calibri" panose="020F0502020204030204" pitchFamily="34" charset="0"/>
                <a:cs typeface="Arial" panose="020B0604020202020204" pitchFamily="34" charset="0"/>
              </a:rPr>
              <a:t>Pricing remedy </a:t>
            </a:r>
            <a:r>
              <a:rPr lang="en-ZA" sz="1800" dirty="0" smtClean="0">
                <a:latin typeface="Calibri" panose="020F0502020204030204" pitchFamily="34" charset="0"/>
                <a:cs typeface="Arial" panose="020B0604020202020204" pitchFamily="34" charset="0"/>
              </a:rPr>
              <a:t>and an agreement </a:t>
            </a:r>
            <a:r>
              <a:rPr lang="en-ZA" sz="1800" dirty="0">
                <a:latin typeface="Calibri" panose="020F0502020204030204" pitchFamily="34" charset="0"/>
                <a:cs typeface="Arial" panose="020B0604020202020204" pitchFamily="34" charset="0"/>
              </a:rPr>
              <a:t>on a suitable pricing model with government </a:t>
            </a:r>
            <a:endParaRPr lang="en-ZA" sz="1800" dirty="0" smtClean="0">
              <a:latin typeface="Calibri" panose="020F0502020204030204" pitchFamily="34" charset="0"/>
              <a:cs typeface="Arial" panose="020B0604020202020204" pitchFamily="34" charset="0"/>
            </a:endParaRPr>
          </a:p>
          <a:p>
            <a:pPr marL="800100" lvl="1" indent="-342900">
              <a:spcBef>
                <a:spcPts val="600"/>
              </a:spcBef>
              <a:buFont typeface="+mj-lt"/>
              <a:buAutoNum type="arabicPeriod"/>
            </a:pPr>
            <a:r>
              <a:rPr lang="en-ZA" sz="1800" b="1" dirty="0" smtClean="0">
                <a:latin typeface="Calibri" panose="020F0502020204030204" pitchFamily="34" charset="0"/>
                <a:cs typeface="Arial" panose="020B0604020202020204" pitchFamily="34" charset="0"/>
              </a:rPr>
              <a:t>Industrial output</a:t>
            </a: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xmlns="" val="644045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080120"/>
          </a:xfrm>
        </p:spPr>
        <p:txBody>
          <a:bodyPr/>
          <a:lstStyle/>
          <a:p>
            <a:r>
              <a:rPr lang="en-ZA" sz="3200" b="1" dirty="0" smtClean="0">
                <a:latin typeface="Arial" panose="020B0604020202020204" pitchFamily="34" charset="0"/>
                <a:cs typeface="Arial" panose="020B0604020202020204" pitchFamily="34" charset="0"/>
              </a:rPr>
              <a:t>STEEL COMMITTEE</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980728"/>
            <a:ext cx="8386700" cy="5184576"/>
          </a:xfrm>
        </p:spPr>
        <p:txBody>
          <a:bodyPr>
            <a:noAutofit/>
          </a:bodyPr>
          <a:lstStyle/>
          <a:p>
            <a:pPr lvl="0"/>
            <a:r>
              <a:rPr lang="en-ZA" sz="1800" dirty="0">
                <a:latin typeface="Calibri" panose="020F0502020204030204" pitchFamily="34" charset="0"/>
                <a:cs typeface="Arial" panose="020B0604020202020204" pitchFamily="34" charset="0"/>
              </a:rPr>
              <a:t>The Steel Committee has been established under Section 14 of the ITA Act on 10 June </a:t>
            </a:r>
            <a:r>
              <a:rPr lang="en-ZA" sz="1800" dirty="0" smtClean="0">
                <a:latin typeface="Calibri" panose="020F0502020204030204" pitchFamily="34" charset="0"/>
                <a:cs typeface="Arial" panose="020B0604020202020204" pitchFamily="34" charset="0"/>
              </a:rPr>
              <a:t>2016. The </a:t>
            </a:r>
            <a:r>
              <a:rPr lang="en-ZA" sz="1800" dirty="0">
                <a:latin typeface="Calibri" panose="020F0502020204030204" pitchFamily="34" charset="0"/>
                <a:cs typeface="Arial" panose="020B0604020202020204" pitchFamily="34" charset="0"/>
              </a:rPr>
              <a:t>committee members consist of ITAC Commissioners and </a:t>
            </a:r>
            <a:r>
              <a:rPr lang="en-ZA" sz="1800" dirty="0" smtClean="0">
                <a:latin typeface="Calibri" panose="020F0502020204030204" pitchFamily="34" charset="0"/>
                <a:cs typeface="Arial" panose="020B0604020202020204" pitchFamily="34" charset="0"/>
              </a:rPr>
              <a:t>representation </a:t>
            </a:r>
            <a:r>
              <a:rPr lang="en-ZA" sz="1800" dirty="0">
                <a:latin typeface="Calibri" panose="020F0502020204030204" pitchFamily="34" charset="0"/>
                <a:cs typeface="Arial" panose="020B0604020202020204" pitchFamily="34" charset="0"/>
              </a:rPr>
              <a:t>from the primary and downstream industries</a:t>
            </a:r>
            <a:r>
              <a:rPr lang="en-ZA" sz="1800" dirty="0" smtClean="0">
                <a:latin typeface="Calibri" panose="020F0502020204030204" pitchFamily="34" charset="0"/>
                <a:cs typeface="Arial" panose="020B0604020202020204" pitchFamily="34" charset="0"/>
              </a:rPr>
              <a:t>:</a:t>
            </a:r>
          </a:p>
          <a:p>
            <a:pPr lvl="0"/>
            <a:endParaRPr lang="en-ZA" sz="1800" dirty="0">
              <a:latin typeface="Calibri" panose="020F0502020204030204" pitchFamily="34" charset="0"/>
              <a:cs typeface="Arial" panose="020B0604020202020204" pitchFamily="34" charset="0"/>
            </a:endParaRPr>
          </a:p>
          <a:p>
            <a:pPr lvl="0"/>
            <a:endParaRPr lang="en-ZA" sz="1800" dirty="0">
              <a:latin typeface="Calibri" panose="020F0502020204030204" pitchFamily="34" charset="0"/>
              <a:cs typeface="Arial" panose="020B0604020202020204" pitchFamily="34" charset="0"/>
            </a:endParaRPr>
          </a:p>
          <a:p>
            <a:pPr marL="457200" lvl="1" indent="0">
              <a:buNone/>
            </a:pPr>
            <a:endParaRPr lang="en-ZA" sz="1800" b="1" dirty="0" smtClean="0">
              <a:latin typeface="Calibri" panose="020F0502020204030204" pitchFamily="34" charset="0"/>
              <a:cs typeface="Arial" panose="020B0604020202020204" pitchFamily="34" charset="0"/>
            </a:endParaRPr>
          </a:p>
          <a:p>
            <a:pPr marL="457200" lvl="1" indent="0">
              <a:buNone/>
            </a:pPr>
            <a:endParaRPr lang="en-ZA" sz="1800" b="1" dirty="0">
              <a:latin typeface="Calibri" panose="020F0502020204030204" pitchFamily="34" charset="0"/>
              <a:cs typeface="Arial" panose="020B0604020202020204" pitchFamily="34" charset="0"/>
            </a:endParaRPr>
          </a:p>
          <a:p>
            <a:pPr marL="457200" lvl="1" indent="0">
              <a:buNone/>
            </a:pPr>
            <a:endParaRPr lang="en-ZA" sz="1800" b="1" dirty="0" smtClean="0">
              <a:latin typeface="Calibri" panose="020F0502020204030204" pitchFamily="34" charset="0"/>
              <a:cs typeface="Arial" panose="020B0604020202020204" pitchFamily="34" charset="0"/>
            </a:endParaRPr>
          </a:p>
          <a:p>
            <a:pPr marL="457200" lvl="1" indent="0">
              <a:buNone/>
            </a:pPr>
            <a:endParaRPr lang="en-ZA" sz="1800" b="1" dirty="0">
              <a:latin typeface="Calibri" panose="020F0502020204030204" pitchFamily="34" charset="0"/>
              <a:cs typeface="Arial" panose="020B0604020202020204" pitchFamily="34" charset="0"/>
            </a:endParaRPr>
          </a:p>
          <a:p>
            <a:pPr marL="457200" lvl="1" indent="0">
              <a:buNone/>
            </a:pPr>
            <a:endParaRPr lang="en-ZA" sz="1800" b="1" dirty="0" smtClean="0">
              <a:latin typeface="Calibri" panose="020F0502020204030204" pitchFamily="34" charset="0"/>
              <a:cs typeface="Arial" panose="020B0604020202020204" pitchFamily="34" charset="0"/>
            </a:endParaRPr>
          </a:p>
          <a:p>
            <a:pPr marL="457200" lvl="1" indent="0">
              <a:buNone/>
            </a:pPr>
            <a:endParaRPr lang="en-ZA" sz="1800" b="1" dirty="0">
              <a:latin typeface="Calibri" panose="020F0502020204030204" pitchFamily="34" charset="0"/>
              <a:cs typeface="Arial" panose="020B0604020202020204" pitchFamily="34" charset="0"/>
            </a:endParaRPr>
          </a:p>
          <a:p>
            <a:pPr marL="457200" lvl="1" indent="0">
              <a:buNone/>
            </a:pPr>
            <a:endParaRPr lang="en-ZA" sz="1800" b="1" dirty="0" smtClean="0">
              <a:latin typeface="Calibri" panose="020F0502020204030204" pitchFamily="34" charset="0"/>
              <a:cs typeface="Arial" panose="020B0604020202020204" pitchFamily="34" charset="0"/>
            </a:endParaRPr>
          </a:p>
          <a:p>
            <a:pPr marL="457200" lvl="1" indent="0">
              <a:buNone/>
            </a:pPr>
            <a:endParaRPr lang="en-ZA" sz="1800" b="1" dirty="0" smtClean="0">
              <a:latin typeface="Calibri" panose="020F0502020204030204" pitchFamily="34" charset="0"/>
              <a:cs typeface="Arial" panose="020B0604020202020204" pitchFamily="34" charset="0"/>
            </a:endParaRPr>
          </a:p>
          <a:p>
            <a:r>
              <a:rPr lang="en-ZA" sz="1600" b="1" dirty="0" smtClean="0">
                <a:latin typeface="Calibri" panose="020F0502020204030204" pitchFamily="34" charset="0"/>
                <a:cs typeface="Arial" panose="020B0604020202020204" pitchFamily="34" charset="0"/>
              </a:rPr>
              <a:t>The </a:t>
            </a:r>
            <a:r>
              <a:rPr lang="en-ZA" sz="1600" b="1" dirty="0">
                <a:latin typeface="Calibri" panose="020F0502020204030204" pitchFamily="34" charset="0"/>
                <a:cs typeface="Arial" panose="020B0604020202020204" pitchFamily="34" charset="0"/>
              </a:rPr>
              <a:t>dti</a:t>
            </a:r>
            <a:r>
              <a:rPr lang="en-ZA" sz="1600" dirty="0">
                <a:latin typeface="Calibri" panose="020F0502020204030204" pitchFamily="34" charset="0"/>
                <a:cs typeface="Arial" panose="020B0604020202020204" pitchFamily="34" charset="0"/>
              </a:rPr>
              <a:t> and EDD officials </a:t>
            </a:r>
            <a:r>
              <a:rPr lang="en-ZA" sz="1600" dirty="0" smtClean="0">
                <a:latin typeface="Calibri" panose="020F0502020204030204" pitchFamily="34" charset="0"/>
                <a:cs typeface="Arial" panose="020B0604020202020204" pitchFamily="34" charset="0"/>
              </a:rPr>
              <a:t>are </a:t>
            </a:r>
            <a:r>
              <a:rPr lang="en-ZA" sz="1600" dirty="0">
                <a:latin typeface="Calibri" panose="020F0502020204030204" pitchFamily="34" charset="0"/>
                <a:cs typeface="Arial" panose="020B0604020202020204" pitchFamily="34" charset="0"/>
              </a:rPr>
              <a:t>invited </a:t>
            </a:r>
            <a:r>
              <a:rPr lang="en-ZA" sz="1600" dirty="0" smtClean="0">
                <a:latin typeface="Calibri" panose="020F0502020204030204" pitchFamily="34" charset="0"/>
                <a:cs typeface="Arial" panose="020B0604020202020204" pitchFamily="34" charset="0"/>
              </a:rPr>
              <a:t>to meetings to </a:t>
            </a:r>
            <a:r>
              <a:rPr lang="en-ZA" sz="1600" dirty="0">
                <a:latin typeface="Calibri" panose="020F0502020204030204" pitchFamily="34" charset="0"/>
                <a:cs typeface="Arial" panose="020B0604020202020204" pitchFamily="34" charset="0"/>
              </a:rPr>
              <a:t>provide technical support and advice to the Committee </a:t>
            </a: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5" name="Table 4"/>
          <p:cNvGraphicFramePr>
            <a:graphicFrameLocks noGrp="1"/>
          </p:cNvGraphicFramePr>
          <p:nvPr>
            <p:extLst>
              <p:ext uri="{D42A27DB-BD31-4B8C-83A1-F6EECF244321}">
                <p14:modId xmlns:p14="http://schemas.microsoft.com/office/powerpoint/2010/main" xmlns="" val="1052960713"/>
              </p:ext>
            </p:extLst>
          </p:nvPr>
        </p:nvGraphicFramePr>
        <p:xfrm>
          <a:off x="467544" y="1916832"/>
          <a:ext cx="8496944" cy="3153400"/>
        </p:xfrm>
        <a:graphic>
          <a:graphicData uri="http://schemas.openxmlformats.org/drawingml/2006/table">
            <a:tbl>
              <a:tblPr firstRow="1" bandRow="1">
                <a:tableStyleId>{C4B1156A-380E-4F78-BDF5-A606A8083BF9}</a:tableStyleId>
              </a:tblPr>
              <a:tblGrid>
                <a:gridCol w="3449255"/>
                <a:gridCol w="5047689"/>
              </a:tblGrid>
              <a:tr h="370840">
                <a:tc>
                  <a:txBody>
                    <a:bodyPr/>
                    <a:lstStyle/>
                    <a:p>
                      <a:r>
                        <a:rPr lang="en-ZA" sz="1600" dirty="0" smtClean="0">
                          <a:latin typeface="Calibri" panose="020F0502020204030204" pitchFamily="34" charset="0"/>
                        </a:rPr>
                        <a:t>Representative</a:t>
                      </a:r>
                      <a:endParaRPr lang="en-ZA" sz="1600" dirty="0">
                        <a:latin typeface="Calibri" panose="020F0502020204030204" pitchFamily="34" charset="0"/>
                        <a:cs typeface="Arial" panose="020B0604020202020204" pitchFamily="34" charset="0"/>
                      </a:endParaRPr>
                    </a:p>
                  </a:txBody>
                  <a:tcPr/>
                </a:tc>
                <a:tc>
                  <a:txBody>
                    <a:bodyPr/>
                    <a:lstStyle/>
                    <a:p>
                      <a:r>
                        <a:rPr lang="en-ZA" sz="1600" dirty="0" smtClean="0">
                          <a:latin typeface="Calibri" panose="020F0502020204030204" pitchFamily="34" charset="0"/>
                        </a:rPr>
                        <a:t>Association</a:t>
                      </a:r>
                      <a:endParaRPr lang="en-ZA" sz="1600" dirty="0">
                        <a:latin typeface="Calibri" panose="020F0502020204030204" pitchFamily="34" charset="0"/>
                        <a:cs typeface="Arial" panose="020B0604020202020204" pitchFamily="34" charset="0"/>
                      </a:endParaRPr>
                    </a:p>
                  </a:txBody>
                  <a:tcPr/>
                </a:tc>
              </a:tr>
              <a:tr h="349240">
                <a:tc>
                  <a:txBody>
                    <a:bodyPr/>
                    <a:lstStyle/>
                    <a:p>
                      <a:r>
                        <a:rPr lang="en-ZA" sz="1600" dirty="0" smtClean="0">
                          <a:latin typeface="Calibri" panose="020F0502020204030204" pitchFamily="34" charset="0"/>
                        </a:rPr>
                        <a:t>Mr. Johann </a:t>
                      </a:r>
                      <a:r>
                        <a:rPr lang="en-ZA" sz="1600" dirty="0" err="1" smtClean="0">
                          <a:latin typeface="Calibri" panose="020F0502020204030204" pitchFamily="34" charset="0"/>
                        </a:rPr>
                        <a:t>Nel</a:t>
                      </a:r>
                      <a:r>
                        <a:rPr lang="en-ZA" sz="1600" dirty="0" smtClean="0">
                          <a:latin typeface="Calibri" panose="020F0502020204030204" pitchFamily="34" charset="0"/>
                        </a:rPr>
                        <a:t> </a:t>
                      </a:r>
                      <a:endParaRPr lang="en-ZA" sz="1600" b="1" dirty="0">
                        <a:latin typeface="Calibri" panose="020F0502020204030204" pitchFamily="34" charset="0"/>
                        <a:cs typeface="Arial" panose="020B0604020202020204"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Calibri" panose="020F0502020204030204" pitchFamily="34" charset="0"/>
                        </a:rPr>
                        <a:t>South African Iron and Steel Institute (SAISI)</a:t>
                      </a:r>
                      <a:endParaRPr lang="en-ZA" sz="1600" dirty="0" smtClean="0">
                        <a:latin typeface="Calibri" panose="020F0502020204030204" pitchFamily="34" charset="0"/>
                        <a:cs typeface="Arial" panose="020B0604020202020204" pitchFamily="34" charset="0"/>
                      </a:endParaRPr>
                    </a:p>
                  </a:txBody>
                  <a:tcPr/>
                </a:tc>
              </a:tr>
              <a:tr h="370840">
                <a:tc>
                  <a:txBody>
                    <a:bodyPr/>
                    <a:lstStyle/>
                    <a:p>
                      <a:r>
                        <a:rPr lang="en-ZA" sz="1600" dirty="0" smtClean="0">
                          <a:latin typeface="Calibri" panose="020F0502020204030204" pitchFamily="34" charset="0"/>
                        </a:rPr>
                        <a:t>Mr. Paolo </a:t>
                      </a:r>
                      <a:r>
                        <a:rPr lang="en-ZA" sz="1600" dirty="0" err="1" smtClean="0">
                          <a:latin typeface="Calibri" panose="020F0502020204030204" pitchFamily="34" charset="0"/>
                        </a:rPr>
                        <a:t>Trinchero</a:t>
                      </a:r>
                      <a:r>
                        <a:rPr lang="en-ZA" sz="1600" dirty="0" smtClean="0">
                          <a:latin typeface="Calibri" panose="020F0502020204030204" pitchFamily="34" charset="0"/>
                        </a:rPr>
                        <a:t> </a:t>
                      </a:r>
                      <a:endParaRPr lang="en-ZA" sz="1600" b="1" dirty="0">
                        <a:latin typeface="Calibri" panose="020F0502020204030204" pitchFamily="34" charset="0"/>
                        <a:cs typeface="Arial" panose="020B0604020202020204"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Calibri" panose="020F0502020204030204" pitchFamily="34" charset="0"/>
                        </a:rPr>
                        <a:t>Southern African Institute of Steel Construction (SAISC)</a:t>
                      </a:r>
                      <a:endParaRPr lang="en-ZA" sz="1600" dirty="0" smtClean="0">
                        <a:latin typeface="Calibri" panose="020F0502020204030204" pitchFamily="34" charset="0"/>
                        <a:cs typeface="Arial" panose="020B0604020202020204" pitchFamily="34" charset="0"/>
                      </a:endParaRPr>
                    </a:p>
                  </a:txBody>
                  <a:tcPr/>
                </a:tc>
              </a:tr>
              <a:tr h="370840">
                <a:tc>
                  <a:txBody>
                    <a:bodyPr/>
                    <a:lstStyle/>
                    <a:p>
                      <a:r>
                        <a:rPr lang="en-ZA" sz="1600" dirty="0" smtClean="0">
                          <a:latin typeface="Calibri" panose="020F0502020204030204" pitchFamily="34" charset="0"/>
                        </a:rPr>
                        <a:t>Mr Gerhard </a:t>
                      </a:r>
                      <a:r>
                        <a:rPr lang="en-ZA" sz="1600" dirty="0" err="1" smtClean="0">
                          <a:latin typeface="Calibri" panose="020F0502020204030204" pitchFamily="34" charset="0"/>
                        </a:rPr>
                        <a:t>Papenfus</a:t>
                      </a:r>
                      <a:endParaRPr lang="en-ZA" sz="1600" b="1" dirty="0">
                        <a:latin typeface="Calibri" panose="020F0502020204030204" pitchFamily="34" charset="0"/>
                        <a:cs typeface="Arial" panose="020B0604020202020204"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Calibri" panose="020F0502020204030204" pitchFamily="34" charset="0"/>
                        </a:rPr>
                        <a:t>National Employers’ Association of South Africa (NEASA)</a:t>
                      </a:r>
                      <a:endParaRPr lang="en-ZA" sz="1600" dirty="0" smtClean="0">
                        <a:latin typeface="Calibri" panose="020F0502020204030204" pitchFamily="34" charset="0"/>
                        <a:cs typeface="Arial" panose="020B0604020202020204" pitchFamily="34" charset="0"/>
                      </a:endParaRPr>
                    </a:p>
                  </a:txBody>
                  <a:tcPr/>
                </a:tc>
              </a:tr>
              <a:tr h="370840">
                <a:tc>
                  <a:txBody>
                    <a:bodyPr/>
                    <a:lstStyle/>
                    <a:p>
                      <a:r>
                        <a:rPr lang="en-ZA" sz="1600" dirty="0" smtClean="0">
                          <a:latin typeface="Calibri" panose="020F0502020204030204" pitchFamily="34" charset="0"/>
                        </a:rPr>
                        <a:t>Mr Dean Subramanian</a:t>
                      </a:r>
                      <a:endParaRPr lang="en-ZA" sz="1600" b="1" dirty="0">
                        <a:latin typeface="Calibri" panose="020F0502020204030204" pitchFamily="34" charset="0"/>
                        <a:cs typeface="Arial" panose="020B0604020202020204"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Calibri" panose="020F0502020204030204" pitchFamily="34" charset="0"/>
                        </a:rPr>
                        <a:t>Arcelor Mittal South Africa (AMSA)</a:t>
                      </a:r>
                      <a:endParaRPr lang="en-ZA" sz="1600" dirty="0" smtClean="0">
                        <a:latin typeface="Calibri" panose="020F0502020204030204" pitchFamily="34" charset="0"/>
                        <a:cs typeface="Arial" panose="020B0604020202020204" pitchFamily="34" charset="0"/>
                      </a:endParaRPr>
                    </a:p>
                  </a:txBody>
                  <a:tcPr/>
                </a:tc>
              </a:tr>
              <a:tr h="370840">
                <a:tc>
                  <a:txBody>
                    <a:bodyPr/>
                    <a:lstStyle/>
                    <a:p>
                      <a:r>
                        <a:rPr lang="en-ZA" sz="1600" dirty="0" smtClean="0">
                          <a:latin typeface="Calibri" panose="020F0502020204030204" pitchFamily="34" charset="0"/>
                        </a:rPr>
                        <a:t>Mr </a:t>
                      </a:r>
                      <a:r>
                        <a:rPr lang="en-ZA" sz="1600" dirty="0" err="1" smtClean="0">
                          <a:latin typeface="Calibri" panose="020F0502020204030204" pitchFamily="34" charset="0"/>
                        </a:rPr>
                        <a:t>Tafadzwa</a:t>
                      </a:r>
                      <a:r>
                        <a:rPr lang="en-ZA" sz="1600" dirty="0" smtClean="0">
                          <a:latin typeface="Calibri" panose="020F0502020204030204" pitchFamily="34" charset="0"/>
                        </a:rPr>
                        <a:t> </a:t>
                      </a:r>
                      <a:r>
                        <a:rPr lang="en-ZA" sz="1600" dirty="0" err="1" smtClean="0">
                          <a:latin typeface="Calibri" panose="020F0502020204030204" pitchFamily="34" charset="0"/>
                        </a:rPr>
                        <a:t>Chibanguza</a:t>
                      </a:r>
                      <a:endParaRPr lang="en-ZA" sz="1600" b="1" dirty="0">
                        <a:latin typeface="Calibri" panose="020F0502020204030204" pitchFamily="34" charset="0"/>
                        <a:cs typeface="Arial" panose="020B0604020202020204"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Calibri" panose="020F0502020204030204" pitchFamily="34" charset="0"/>
                        </a:rPr>
                        <a:t>Steel and Engineering Industries Federation of Southern Africa (SEIFSA)</a:t>
                      </a:r>
                      <a:endParaRPr lang="en-ZA" sz="1600" dirty="0" smtClean="0">
                        <a:latin typeface="Calibri" panose="020F0502020204030204" pitchFamily="34" charset="0"/>
                        <a:cs typeface="Arial" panose="020B0604020202020204" pitchFamily="34" charset="0"/>
                      </a:endParaRPr>
                    </a:p>
                  </a:txBody>
                  <a:tcPr/>
                </a:tc>
              </a:tr>
              <a:tr h="370840">
                <a:tc>
                  <a:txBody>
                    <a:bodyPr/>
                    <a:lstStyle/>
                    <a:p>
                      <a:r>
                        <a:rPr lang="en-ZA" sz="1600" dirty="0" smtClean="0">
                          <a:latin typeface="Calibri" panose="020F0502020204030204" pitchFamily="34" charset="0"/>
                        </a:rPr>
                        <a:t>Mr </a:t>
                      </a:r>
                      <a:r>
                        <a:rPr lang="en-ZA" sz="1600" dirty="0" err="1" smtClean="0">
                          <a:latin typeface="Calibri" panose="020F0502020204030204" pitchFamily="34" charset="0"/>
                        </a:rPr>
                        <a:t>Neels</a:t>
                      </a:r>
                      <a:r>
                        <a:rPr lang="en-ZA" sz="1600" dirty="0" smtClean="0">
                          <a:latin typeface="Calibri" panose="020F0502020204030204" pitchFamily="34" charset="0"/>
                        </a:rPr>
                        <a:t> van </a:t>
                      </a:r>
                      <a:r>
                        <a:rPr lang="en-ZA" sz="1600" dirty="0" err="1" smtClean="0">
                          <a:latin typeface="Calibri" panose="020F0502020204030204" pitchFamily="34" charset="0"/>
                        </a:rPr>
                        <a:t>Niekerk</a:t>
                      </a:r>
                      <a:endParaRPr lang="en-ZA" sz="1600" b="1" dirty="0">
                        <a:latin typeface="Calibri" panose="020F0502020204030204" pitchFamily="34" charset="0"/>
                        <a:cs typeface="Arial" panose="020B0604020202020204" pitchFamily="34" charset="0"/>
                      </a:endParaRPr>
                    </a:p>
                  </a:txBody>
                  <a:tcPr/>
                </a:tc>
                <a:tc>
                  <a:txBody>
                    <a:bodyPr/>
                    <a:lstStyle/>
                    <a:p>
                      <a:r>
                        <a:rPr lang="en-ZA" sz="1600" dirty="0" smtClean="0">
                          <a:latin typeface="Calibri" panose="020F0502020204030204" pitchFamily="34" charset="0"/>
                        </a:rPr>
                        <a:t>International Steel Fabricators (ISF)</a:t>
                      </a:r>
                      <a:endParaRPr lang="en-ZA" sz="1600" dirty="0">
                        <a:latin typeface="Calibri" panose="020F0502020204030204" pitchFamily="34" charset="0"/>
                        <a:cs typeface="Arial" panose="020B0604020202020204" pitchFamily="34" charset="0"/>
                      </a:endParaRPr>
                    </a:p>
                  </a:txBody>
                  <a:tcPr/>
                </a:tc>
              </a:tr>
              <a:tr h="370840">
                <a:tc>
                  <a:txBody>
                    <a:bodyPr/>
                    <a:lstStyle/>
                    <a:p>
                      <a:r>
                        <a:rPr lang="en-ZA" sz="1600" dirty="0" smtClean="0">
                          <a:latin typeface="Calibri" panose="020F0502020204030204" pitchFamily="34" charset="0"/>
                        </a:rPr>
                        <a:t>Mr Raghu Ram</a:t>
                      </a:r>
                      <a:endParaRPr lang="en-ZA" sz="1600" b="1" dirty="0">
                        <a:latin typeface="Calibri" panose="020F0502020204030204" pitchFamily="34" charset="0"/>
                        <a:cs typeface="Arial" panose="020B0604020202020204"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Calibri" panose="020F0502020204030204" pitchFamily="34" charset="0"/>
                        </a:rPr>
                        <a:t>South African Coil Coaters Association</a:t>
                      </a:r>
                      <a:endParaRPr lang="en-ZA" sz="1600" dirty="0" smtClean="0">
                        <a:latin typeface="Calibri" panose="020F0502020204030204" pitchFamily="34" charset="0"/>
                        <a:cs typeface="Arial" panose="020B0604020202020204" pitchFamily="34" charset="0"/>
                      </a:endParaRPr>
                    </a:p>
                  </a:txBody>
                  <a:tcPr/>
                </a:tc>
              </a:tr>
            </a:tbl>
          </a:graphicData>
        </a:graphic>
      </p:graphicFrame>
      <p:sp>
        <p:nvSpPr>
          <p:cNvPr id="6" name="Slide Number Placeholder 5"/>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xmlns="" val="792422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080120"/>
          </a:xfrm>
        </p:spPr>
        <p:txBody>
          <a:bodyPr/>
          <a:lstStyle/>
          <a:p>
            <a:r>
              <a:rPr lang="en-ZA" sz="3200" b="1" dirty="0" smtClean="0">
                <a:latin typeface="Arial" panose="020B0604020202020204" pitchFamily="34" charset="0"/>
                <a:cs typeface="Arial" panose="020B0604020202020204" pitchFamily="34" charset="0"/>
              </a:rPr>
              <a:t>STEEL COMMITTEE</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980728"/>
            <a:ext cx="8386700" cy="5184576"/>
          </a:xfrm>
        </p:spPr>
        <p:txBody>
          <a:bodyPr>
            <a:noAutofit/>
          </a:bodyPr>
          <a:lstStyle/>
          <a:p>
            <a:pPr lvl="0">
              <a:spcBef>
                <a:spcPts val="600"/>
              </a:spcBef>
              <a:spcAft>
                <a:spcPts val="0"/>
              </a:spcAft>
              <a:buFont typeface="Symbol"/>
              <a:buChar char=""/>
            </a:pPr>
            <a:r>
              <a:rPr lang="en-ZA" sz="1800" dirty="0">
                <a:latin typeface="Calibri" panose="020F0502020204030204" pitchFamily="34" charset="0"/>
                <a:ea typeface="Times New Roman"/>
                <a:cs typeface="Times New Roman"/>
              </a:rPr>
              <a:t>The roles and responsibilities of the Committee include monitoring and </a:t>
            </a:r>
            <a:r>
              <a:rPr lang="en-ZA" sz="1800" dirty="0" smtClean="0">
                <a:latin typeface="Calibri" panose="020F0502020204030204" pitchFamily="34" charset="0"/>
                <a:ea typeface="Times New Roman"/>
                <a:cs typeface="Times New Roman"/>
              </a:rPr>
              <a:t>evaluating</a:t>
            </a:r>
            <a:endParaRPr lang="en-ZA" sz="1800" dirty="0">
              <a:latin typeface="Calibri" panose="020F0502020204030204" pitchFamily="34" charset="0"/>
              <a:ea typeface="Times"/>
              <a:cs typeface="Times New Roman"/>
            </a:endParaRPr>
          </a:p>
          <a:p>
            <a:pPr lvl="1">
              <a:spcBef>
                <a:spcPts val="600"/>
              </a:spcBef>
              <a:spcAft>
                <a:spcPts val="0"/>
              </a:spcAft>
              <a:buFont typeface="Times New Roman"/>
              <a:buChar char="–"/>
            </a:pPr>
            <a:r>
              <a:rPr lang="en-GB" sz="1800" dirty="0">
                <a:latin typeface="Calibri" panose="020F0502020204030204" pitchFamily="34" charset="0"/>
                <a:ea typeface="Times New Roman"/>
                <a:cs typeface="Times New Roman"/>
              </a:rPr>
              <a:t>the performance of the primary steel industry against the set reciprocal commitments including pricing, equipment upgrading, technology, production and employment  </a:t>
            </a:r>
            <a:endParaRPr lang="en-ZA" sz="1800" dirty="0">
              <a:latin typeface="Calibri" panose="020F0502020204030204" pitchFamily="34" charset="0"/>
              <a:ea typeface="Times"/>
              <a:cs typeface="Times New Roman"/>
            </a:endParaRPr>
          </a:p>
          <a:p>
            <a:pPr lvl="1">
              <a:spcBef>
                <a:spcPts val="600"/>
              </a:spcBef>
              <a:spcAft>
                <a:spcPts val="0"/>
              </a:spcAft>
              <a:buFont typeface="Times New Roman"/>
              <a:buChar char="–"/>
            </a:pPr>
            <a:r>
              <a:rPr lang="en-GB" sz="1800" dirty="0">
                <a:latin typeface="Calibri" panose="020F0502020204030204" pitchFamily="34" charset="0"/>
                <a:ea typeface="Times New Roman"/>
                <a:cs typeface="Times New Roman"/>
              </a:rPr>
              <a:t>steel pricing for all steel products using the basket pricing methodology for flat steel </a:t>
            </a:r>
            <a:endParaRPr lang="en-ZA" sz="1800" dirty="0">
              <a:latin typeface="Calibri" panose="020F0502020204030204" pitchFamily="34" charset="0"/>
              <a:ea typeface="Times"/>
              <a:cs typeface="Times New Roman"/>
            </a:endParaRPr>
          </a:p>
          <a:p>
            <a:pPr lvl="1">
              <a:spcBef>
                <a:spcPts val="600"/>
              </a:spcBef>
              <a:spcAft>
                <a:spcPts val="0"/>
              </a:spcAft>
              <a:buFont typeface="Times New Roman"/>
              <a:buChar char="–"/>
            </a:pPr>
            <a:r>
              <a:rPr lang="en-GB" sz="1800" dirty="0">
                <a:latin typeface="Calibri" panose="020F0502020204030204" pitchFamily="34" charset="0"/>
                <a:ea typeface="Times New Roman"/>
                <a:cs typeface="Times New Roman"/>
              </a:rPr>
              <a:t>the performance with regard to new investments and growth, ensuring both the short and long term viability of the primary producers as well as the downstream steel fabricating industry </a:t>
            </a:r>
            <a:endParaRPr lang="en-ZA" sz="1800" dirty="0">
              <a:latin typeface="Calibri" panose="020F0502020204030204" pitchFamily="34" charset="0"/>
              <a:ea typeface="Times"/>
              <a:cs typeface="Times New Roman"/>
            </a:endParaRPr>
          </a:p>
          <a:p>
            <a:pPr lvl="1">
              <a:spcBef>
                <a:spcPts val="600"/>
              </a:spcBef>
              <a:spcAft>
                <a:spcPts val="0"/>
              </a:spcAft>
              <a:buFont typeface="Times New Roman"/>
              <a:buChar char="–"/>
            </a:pPr>
            <a:r>
              <a:rPr lang="en-GB" sz="1800" dirty="0">
                <a:latin typeface="Calibri" panose="020F0502020204030204" pitchFamily="34" charset="0"/>
                <a:ea typeface="Times New Roman"/>
                <a:cs typeface="Times New Roman"/>
              </a:rPr>
              <a:t>import and export trends relevant to the steel industry value chain; and </a:t>
            </a:r>
            <a:endParaRPr lang="en-ZA" sz="1800" dirty="0">
              <a:latin typeface="Calibri" panose="020F0502020204030204" pitchFamily="34" charset="0"/>
              <a:ea typeface="Times"/>
              <a:cs typeface="Times New Roman"/>
            </a:endParaRPr>
          </a:p>
          <a:p>
            <a:pPr lvl="1">
              <a:spcBef>
                <a:spcPts val="600"/>
              </a:spcBef>
              <a:spcAft>
                <a:spcPts val="0"/>
              </a:spcAft>
              <a:buFont typeface="Times New Roman"/>
              <a:buChar char="–"/>
            </a:pPr>
            <a:r>
              <a:rPr lang="en-GB" sz="1800" dirty="0">
                <a:latin typeface="Calibri" panose="020F0502020204030204" pitchFamily="34" charset="0"/>
                <a:ea typeface="Times New Roman"/>
                <a:cs typeface="Times New Roman"/>
              </a:rPr>
              <a:t>the preparation of reports with recommendations to the Commission at least bi-annually.</a:t>
            </a:r>
            <a:endParaRPr lang="en-ZA" sz="1800" dirty="0">
              <a:latin typeface="Calibri" panose="020F0502020204030204" pitchFamily="34" charset="0"/>
              <a:ea typeface="Times"/>
              <a:cs typeface="Times New Roman"/>
            </a:endParaRPr>
          </a:p>
          <a:p>
            <a:pPr lvl="0">
              <a:spcBef>
                <a:spcPts val="600"/>
              </a:spcBef>
            </a:pPr>
            <a:endParaRPr lang="en-ZA" sz="1800" dirty="0">
              <a:latin typeface="Calibri" panose="020F0502020204030204" pitchFamily="34" charset="0"/>
              <a:cs typeface="Arial" panose="020B060402020202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xmlns="" val="2927800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080120"/>
          </a:xfrm>
        </p:spPr>
        <p:txBody>
          <a:bodyPr/>
          <a:lstStyle/>
          <a:p>
            <a:r>
              <a:rPr lang="en-ZA" sz="3200" b="1" dirty="0" smtClean="0">
                <a:latin typeface="Arial" panose="020B0604020202020204" pitchFamily="34" charset="0"/>
                <a:cs typeface="Arial" panose="020B0604020202020204" pitchFamily="34" charset="0"/>
              </a:rPr>
              <a:t>INVESTMENT COMMITMENTS</a:t>
            </a:r>
            <a:endParaRPr lang="en-ZA" sz="3200" b="1" dirty="0">
              <a:latin typeface="Arial" panose="020B0604020202020204" pitchFamily="34" charset="0"/>
              <a:cs typeface="Arial" panose="020B060402020202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3" name="Content Placeholder 2"/>
          <p:cNvGraphicFramePr>
            <a:graphicFrameLocks noGrp="1"/>
          </p:cNvGraphicFramePr>
          <p:nvPr>
            <p:ph idx="1"/>
            <p:extLst>
              <p:ext uri="{D42A27DB-BD31-4B8C-83A1-F6EECF244321}">
                <p14:modId xmlns:p14="http://schemas.microsoft.com/office/powerpoint/2010/main" xmlns="" val="1683512205"/>
              </p:ext>
            </p:extLst>
          </p:nvPr>
        </p:nvGraphicFramePr>
        <p:xfrm>
          <a:off x="89756" y="956033"/>
          <a:ext cx="8964488" cy="2754330"/>
        </p:xfrm>
        <a:graphic>
          <a:graphicData uri="http://schemas.openxmlformats.org/drawingml/2006/table">
            <a:tbl>
              <a:tblPr firstRow="1" firstCol="1" bandRow="1">
                <a:tableStyleId>{5C22544A-7EE6-4342-B048-85BDC9FD1C3A}</a:tableStyleId>
              </a:tblPr>
              <a:tblGrid>
                <a:gridCol w="3419872"/>
                <a:gridCol w="1080120"/>
                <a:gridCol w="1080120"/>
                <a:gridCol w="990364"/>
                <a:gridCol w="2394012"/>
              </a:tblGrid>
              <a:tr h="508483">
                <a:tc>
                  <a:txBody>
                    <a:bodyPr/>
                    <a:lstStyle/>
                    <a:p>
                      <a:pPr algn="just">
                        <a:lnSpc>
                          <a:spcPct val="115000"/>
                        </a:lnSpc>
                        <a:spcAft>
                          <a:spcPts val="1000"/>
                        </a:spcAft>
                      </a:pPr>
                      <a:r>
                        <a:rPr lang="en-ZA" sz="1500" dirty="0">
                          <a:solidFill>
                            <a:schemeClr val="tx1"/>
                          </a:solidFill>
                          <a:effectLst/>
                          <a:latin typeface="Calibri" panose="020F0502020204030204" pitchFamily="34" charset="0"/>
                        </a:rPr>
                        <a:t>Project</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400" dirty="0">
                          <a:solidFill>
                            <a:schemeClr val="tx1"/>
                          </a:solidFill>
                          <a:effectLst/>
                          <a:latin typeface="Calibri" panose="020F0502020204030204" pitchFamily="34" charset="0"/>
                        </a:rPr>
                        <a:t>Capex</a:t>
                      </a:r>
                    </a:p>
                    <a:p>
                      <a:pPr algn="just">
                        <a:lnSpc>
                          <a:spcPct val="115000"/>
                        </a:lnSpc>
                        <a:spcAft>
                          <a:spcPts val="0"/>
                        </a:spcAft>
                      </a:pPr>
                      <a:r>
                        <a:rPr lang="en-ZA" sz="1400" dirty="0">
                          <a:solidFill>
                            <a:schemeClr val="tx1"/>
                          </a:solidFill>
                          <a:effectLst/>
                          <a:latin typeface="Calibri" panose="020F0502020204030204" pitchFamily="34" charset="0"/>
                        </a:rPr>
                        <a:t>(Rm)</a:t>
                      </a:r>
                      <a:endParaRPr lang="en-ZA" sz="14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400" dirty="0">
                          <a:solidFill>
                            <a:schemeClr val="tx1"/>
                          </a:solidFill>
                          <a:effectLst/>
                          <a:latin typeface="Calibri" panose="020F0502020204030204" pitchFamily="34" charset="0"/>
                        </a:rPr>
                        <a:t>Volume</a:t>
                      </a:r>
                    </a:p>
                    <a:p>
                      <a:pPr algn="just">
                        <a:lnSpc>
                          <a:spcPct val="115000"/>
                        </a:lnSpc>
                        <a:spcAft>
                          <a:spcPts val="0"/>
                        </a:spcAft>
                      </a:pPr>
                      <a:r>
                        <a:rPr lang="en-ZA" sz="1400" dirty="0">
                          <a:solidFill>
                            <a:schemeClr val="tx1"/>
                          </a:solidFill>
                          <a:effectLst/>
                          <a:latin typeface="Calibri" panose="020F0502020204030204" pitchFamily="34" charset="0"/>
                        </a:rPr>
                        <a:t>(</a:t>
                      </a:r>
                      <a:r>
                        <a:rPr lang="en-ZA" sz="1400" dirty="0" err="1">
                          <a:solidFill>
                            <a:schemeClr val="tx1"/>
                          </a:solidFill>
                          <a:effectLst/>
                          <a:latin typeface="Calibri" panose="020F0502020204030204" pitchFamily="34" charset="0"/>
                        </a:rPr>
                        <a:t>ktpa</a:t>
                      </a:r>
                      <a:r>
                        <a:rPr lang="en-ZA" sz="1400" dirty="0">
                          <a:solidFill>
                            <a:schemeClr val="tx1"/>
                          </a:solidFill>
                          <a:effectLst/>
                          <a:latin typeface="Calibri" panose="020F0502020204030204" pitchFamily="34" charset="0"/>
                        </a:rPr>
                        <a:t>)</a:t>
                      </a:r>
                      <a:endParaRPr lang="en-ZA" sz="14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400" dirty="0">
                          <a:solidFill>
                            <a:schemeClr val="tx1"/>
                          </a:solidFill>
                          <a:effectLst/>
                          <a:latin typeface="Calibri" panose="020F0502020204030204" pitchFamily="34" charset="0"/>
                        </a:rPr>
                        <a:t>Date</a:t>
                      </a:r>
                      <a:endParaRPr lang="en-ZA" sz="14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400" dirty="0">
                          <a:solidFill>
                            <a:schemeClr val="tx1"/>
                          </a:solidFill>
                          <a:effectLst/>
                          <a:latin typeface="Calibri" panose="020F0502020204030204" pitchFamily="34" charset="0"/>
                        </a:rPr>
                        <a:t>Product Line</a:t>
                      </a:r>
                      <a:endParaRPr lang="en-ZA" sz="1400" dirty="0">
                        <a:solidFill>
                          <a:schemeClr val="tx1"/>
                        </a:solidFill>
                        <a:effectLst/>
                        <a:latin typeface="Calibri" panose="020F0502020204030204" pitchFamily="34" charset="0"/>
                        <a:ea typeface="Calibri"/>
                        <a:cs typeface="Times New Roman"/>
                      </a:endParaRPr>
                    </a:p>
                  </a:txBody>
                  <a:tcPr marL="68580" marR="68580" marT="0" marB="0"/>
                </a:tc>
              </a:tr>
              <a:tr h="246555">
                <a:tc>
                  <a:txBody>
                    <a:bodyPr/>
                    <a:lstStyle/>
                    <a:p>
                      <a:pPr algn="l">
                        <a:lnSpc>
                          <a:spcPct val="115000"/>
                        </a:lnSpc>
                        <a:spcAft>
                          <a:spcPts val="1000"/>
                        </a:spcAft>
                      </a:pPr>
                      <a:r>
                        <a:rPr lang="en-ZA" sz="1500" dirty="0">
                          <a:solidFill>
                            <a:schemeClr val="tx1"/>
                          </a:solidFill>
                          <a:effectLst/>
                          <a:latin typeface="Calibri" panose="020F0502020204030204" pitchFamily="34" charset="0"/>
                        </a:rPr>
                        <a:t>Increase colour line capacity</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10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18</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2016</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Appliance</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r h="274901">
                <a:tc>
                  <a:txBody>
                    <a:bodyPr/>
                    <a:lstStyle/>
                    <a:p>
                      <a:pPr algn="l">
                        <a:lnSpc>
                          <a:spcPct val="115000"/>
                        </a:lnSpc>
                        <a:spcAft>
                          <a:spcPts val="1000"/>
                        </a:spcAft>
                      </a:pPr>
                      <a:r>
                        <a:rPr lang="en-ZA" sz="1500" dirty="0">
                          <a:solidFill>
                            <a:schemeClr val="tx1"/>
                          </a:solidFill>
                          <a:effectLst/>
                          <a:latin typeface="Calibri" panose="020F0502020204030204" pitchFamily="34" charset="0"/>
                        </a:rPr>
                        <a:t>Install new colour line</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280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100</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2016</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smtClean="0">
                          <a:solidFill>
                            <a:schemeClr val="tx1"/>
                          </a:solidFill>
                          <a:effectLst/>
                          <a:latin typeface="Calibri" panose="020F0502020204030204" pitchFamily="34" charset="0"/>
                        </a:rPr>
                        <a:t>Appliance/Roofing,</a:t>
                      </a:r>
                      <a:r>
                        <a:rPr lang="en-ZA" sz="1500" baseline="0" dirty="0" smtClean="0">
                          <a:solidFill>
                            <a:schemeClr val="tx1"/>
                          </a:solidFill>
                          <a:effectLst/>
                          <a:latin typeface="Calibri" panose="020F0502020204030204" pitchFamily="34" charset="0"/>
                        </a:rPr>
                        <a:t> </a:t>
                      </a:r>
                      <a:r>
                        <a:rPr lang="en-ZA" sz="1500" dirty="0" smtClean="0">
                          <a:solidFill>
                            <a:schemeClr val="tx1"/>
                          </a:solidFill>
                          <a:effectLst/>
                          <a:latin typeface="Calibri" panose="020F0502020204030204" pitchFamily="34" charset="0"/>
                        </a:rPr>
                        <a:t>Cladding</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r h="246555">
                <a:tc>
                  <a:txBody>
                    <a:bodyPr/>
                    <a:lstStyle/>
                    <a:p>
                      <a:pPr algn="l">
                        <a:lnSpc>
                          <a:spcPct val="115000"/>
                        </a:lnSpc>
                        <a:spcAft>
                          <a:spcPts val="1000"/>
                        </a:spcAft>
                      </a:pPr>
                      <a:r>
                        <a:rPr lang="en-ZA" sz="1500" dirty="0">
                          <a:solidFill>
                            <a:schemeClr val="tx1"/>
                          </a:solidFill>
                          <a:effectLst/>
                          <a:latin typeface="Calibri" panose="020F0502020204030204" pitchFamily="34" charset="0"/>
                        </a:rPr>
                        <a:t>Install additional ladle furnace</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90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200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2015</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 </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r h="306462">
                <a:tc>
                  <a:txBody>
                    <a:bodyPr/>
                    <a:lstStyle/>
                    <a:p>
                      <a:pPr algn="l">
                        <a:lnSpc>
                          <a:spcPct val="115000"/>
                        </a:lnSpc>
                        <a:spcAft>
                          <a:spcPts val="1000"/>
                        </a:spcAft>
                      </a:pPr>
                      <a:r>
                        <a:rPr lang="en-ZA" sz="1500" dirty="0">
                          <a:solidFill>
                            <a:schemeClr val="tx1"/>
                          </a:solidFill>
                          <a:effectLst/>
                          <a:latin typeface="Calibri" panose="020F0502020204030204" pitchFamily="34" charset="0"/>
                        </a:rPr>
                        <a:t>Convert continuous annealing to galv</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460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230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2016</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smtClean="0">
                          <a:solidFill>
                            <a:schemeClr val="tx1"/>
                          </a:solidFill>
                          <a:effectLst/>
                          <a:latin typeface="Calibri" panose="020F0502020204030204" pitchFamily="34" charset="0"/>
                        </a:rPr>
                        <a:t>Automotive/Construction</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r h="246555">
                <a:tc>
                  <a:txBody>
                    <a:bodyPr/>
                    <a:lstStyle/>
                    <a:p>
                      <a:pPr algn="l">
                        <a:lnSpc>
                          <a:spcPct val="115000"/>
                        </a:lnSpc>
                        <a:spcAft>
                          <a:spcPts val="1000"/>
                        </a:spcAft>
                      </a:pPr>
                      <a:r>
                        <a:rPr lang="en-ZA" sz="1500" dirty="0">
                          <a:solidFill>
                            <a:schemeClr val="tx1"/>
                          </a:solidFill>
                          <a:effectLst/>
                          <a:latin typeface="Calibri" panose="020F0502020204030204" pitchFamily="34" charset="0"/>
                        </a:rPr>
                        <a:t>Develop double reduced tinplate</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200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100</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2015-16</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Packaging</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r h="306462">
                <a:tc>
                  <a:txBody>
                    <a:bodyPr/>
                    <a:lstStyle/>
                    <a:p>
                      <a:pPr algn="l">
                        <a:lnSpc>
                          <a:spcPct val="115000"/>
                        </a:lnSpc>
                        <a:spcAft>
                          <a:spcPts val="1000"/>
                        </a:spcAft>
                      </a:pPr>
                      <a:r>
                        <a:rPr lang="en-ZA" sz="1500" dirty="0">
                          <a:solidFill>
                            <a:schemeClr val="tx1"/>
                          </a:solidFill>
                          <a:effectLst/>
                          <a:latin typeface="Calibri" panose="020F0502020204030204" pitchFamily="34" charset="0"/>
                        </a:rPr>
                        <a:t>Reline of Corex/Midrex at Saldanha</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1050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170</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l">
                        <a:lnSpc>
                          <a:spcPct val="115000"/>
                        </a:lnSpc>
                        <a:spcAft>
                          <a:spcPts val="1000"/>
                        </a:spcAft>
                      </a:pPr>
                      <a:r>
                        <a:rPr lang="en-ZA" sz="1500" dirty="0" smtClean="0">
                          <a:solidFill>
                            <a:schemeClr val="tx1"/>
                          </a:solidFill>
                          <a:effectLst/>
                          <a:latin typeface="Calibri" panose="020F0502020204030204" pitchFamily="34" charset="0"/>
                        </a:rPr>
                        <a:t>2016*</a:t>
                      </a:r>
                      <a:endParaRPr lang="en-ZA" sz="1500" dirty="0">
                        <a:solidFill>
                          <a:schemeClr val="tx1"/>
                        </a:solidFill>
                        <a:effectLst/>
                        <a:latin typeface="Calibri" panose="020F0502020204030204" pitchFamily="34" charset="0"/>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Primary steel making</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r h="306462">
                <a:tc>
                  <a:txBody>
                    <a:bodyPr/>
                    <a:lstStyle/>
                    <a:p>
                      <a:pPr algn="l">
                        <a:lnSpc>
                          <a:spcPct val="115000"/>
                        </a:lnSpc>
                        <a:spcAft>
                          <a:spcPts val="1000"/>
                        </a:spcAft>
                      </a:pPr>
                      <a:r>
                        <a:rPr lang="en-ZA" sz="1500" dirty="0">
                          <a:solidFill>
                            <a:schemeClr val="tx1"/>
                          </a:solidFill>
                          <a:effectLst/>
                          <a:latin typeface="Calibri" panose="020F0502020204030204" pitchFamily="34" charset="0"/>
                        </a:rPr>
                        <a:t>New coke oven battery at Vanderbijlpark</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2550</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n/a</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2016-18</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Primary steel making</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r h="246555">
                <a:tc>
                  <a:txBody>
                    <a:bodyPr/>
                    <a:lstStyle/>
                    <a:p>
                      <a:pPr algn="l">
                        <a:lnSpc>
                          <a:spcPct val="115000"/>
                        </a:lnSpc>
                        <a:spcAft>
                          <a:spcPts val="1000"/>
                        </a:spcAft>
                      </a:pPr>
                      <a:r>
                        <a:rPr lang="en-ZA" sz="1500" dirty="0">
                          <a:solidFill>
                            <a:schemeClr val="tx1"/>
                          </a:solidFill>
                          <a:effectLst/>
                          <a:latin typeface="Calibri" panose="020F0502020204030204" pitchFamily="34" charset="0"/>
                        </a:rPr>
                        <a:t>Total</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b="1" dirty="0">
                          <a:solidFill>
                            <a:schemeClr val="tx1"/>
                          </a:solidFill>
                          <a:effectLst/>
                          <a:latin typeface="Calibri" panose="020F0502020204030204" pitchFamily="34" charset="0"/>
                        </a:rPr>
                        <a:t>4640</a:t>
                      </a:r>
                      <a:endParaRPr lang="en-ZA" sz="1500" b="1"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 </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a:solidFill>
                            <a:schemeClr val="tx1"/>
                          </a:solidFill>
                          <a:effectLst/>
                          <a:latin typeface="Calibri" panose="020F0502020204030204" pitchFamily="34" charset="0"/>
                        </a:rPr>
                        <a:t> </a:t>
                      </a:r>
                      <a:endParaRPr lang="en-ZA" sz="15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1000"/>
                        </a:spcAft>
                      </a:pPr>
                      <a:r>
                        <a:rPr lang="en-ZA" sz="1500" dirty="0">
                          <a:solidFill>
                            <a:schemeClr val="tx1"/>
                          </a:solidFill>
                          <a:effectLst/>
                          <a:latin typeface="Calibri" panose="020F0502020204030204" pitchFamily="34" charset="0"/>
                        </a:rPr>
                        <a:t> </a:t>
                      </a:r>
                      <a:endParaRPr lang="en-ZA" sz="1500" dirty="0">
                        <a:solidFill>
                          <a:schemeClr val="tx1"/>
                        </a:solidFill>
                        <a:effectLst/>
                        <a:latin typeface="Calibri" panose="020F0502020204030204" pitchFamily="34" charset="0"/>
                        <a:ea typeface="Calibri"/>
                        <a:cs typeface="Times New Roman"/>
                      </a:endParaRPr>
                    </a:p>
                  </a:txBody>
                  <a:tcPr marL="68580" marR="68580" marT="0" marB="0"/>
                </a:tc>
              </a:tr>
            </a:tbl>
          </a:graphicData>
        </a:graphic>
      </p:graphicFrame>
      <p:sp>
        <p:nvSpPr>
          <p:cNvPr id="5" name="TextBox 4"/>
          <p:cNvSpPr txBox="1"/>
          <p:nvPr/>
        </p:nvSpPr>
        <p:spPr>
          <a:xfrm>
            <a:off x="6285630" y="3722547"/>
            <a:ext cx="2883482" cy="276999"/>
          </a:xfrm>
          <a:prstGeom prst="rect">
            <a:avLst/>
          </a:prstGeom>
          <a:noFill/>
        </p:spPr>
        <p:txBody>
          <a:bodyPr wrap="none" rtlCol="0">
            <a:spAutoFit/>
          </a:bodyPr>
          <a:lstStyle/>
          <a:p>
            <a:r>
              <a:rPr lang="en-ZA" sz="1200" dirty="0" smtClean="0">
                <a:latin typeface="Calibri" panose="020F0502020204030204" pitchFamily="34" charset="0"/>
              </a:rPr>
              <a:t>* Delayed for 3 years, mini reline underway</a:t>
            </a:r>
            <a:endParaRPr lang="en-ZA" sz="1200" dirty="0">
              <a:latin typeface="Calibri" panose="020F0502020204030204" pitchFamily="34" charset="0"/>
            </a:endParaRPr>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7504" y="3717032"/>
            <a:ext cx="5957158" cy="30920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xmlns="" val="906768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30" y="38100"/>
            <a:ext cx="7772400" cy="1143000"/>
          </a:xfrm>
        </p:spPr>
        <p:txBody>
          <a:bodyPr/>
          <a:lstStyle/>
          <a:p>
            <a:r>
              <a:rPr lang="en-ZA" sz="3200" b="1" dirty="0" smtClean="0">
                <a:latin typeface="Arial" panose="020B0604020202020204" pitchFamily="34" charset="0"/>
                <a:cs typeface="Arial" panose="020B0604020202020204" pitchFamily="34" charset="0"/>
              </a:rPr>
              <a:t>KEY INVESTMENT ISSUES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908720"/>
            <a:ext cx="8784976" cy="4824536"/>
          </a:xfrm>
        </p:spPr>
        <p:txBody>
          <a:bodyPr>
            <a:noAutofit/>
          </a:bodyPr>
          <a:lstStyle/>
          <a:p>
            <a:pPr marL="0" indent="0">
              <a:spcBef>
                <a:spcPts val="600"/>
              </a:spcBef>
              <a:buNone/>
            </a:pPr>
            <a:r>
              <a:rPr lang="en-ZA" sz="1800" b="1" u="sng" dirty="0" smtClean="0">
                <a:latin typeface="Calibri" panose="020F0502020204030204" pitchFamily="34" charset="0"/>
                <a:cs typeface="Arial" panose="020B0604020202020204" pitchFamily="34" charset="0"/>
              </a:rPr>
              <a:t>VEREENIGING AND HIGHVELD</a:t>
            </a:r>
          </a:p>
          <a:p>
            <a:pPr>
              <a:spcBef>
                <a:spcPts val="600"/>
              </a:spcBef>
            </a:pPr>
            <a:r>
              <a:rPr lang="en-ZA" sz="1800" dirty="0" smtClean="0">
                <a:latin typeface="Calibri" panose="020F0502020204030204" pitchFamily="34" charset="0"/>
                <a:ea typeface="Calibri"/>
              </a:rPr>
              <a:t>AMSA </a:t>
            </a:r>
            <a:r>
              <a:rPr lang="en-ZA" sz="1800" dirty="0">
                <a:latin typeface="Calibri" panose="020F0502020204030204" pitchFamily="34" charset="0"/>
                <a:ea typeface="Calibri"/>
              </a:rPr>
              <a:t>are in the process of restarting </a:t>
            </a:r>
            <a:r>
              <a:rPr lang="en-ZA" sz="1800" dirty="0" smtClean="0">
                <a:latin typeface="Calibri" panose="020F0502020204030204" pitchFamily="34" charset="0"/>
                <a:ea typeface="Calibri"/>
              </a:rPr>
              <a:t>the: </a:t>
            </a:r>
          </a:p>
          <a:p>
            <a:pPr lvl="1">
              <a:spcBef>
                <a:spcPts val="600"/>
              </a:spcBef>
            </a:pPr>
            <a:r>
              <a:rPr lang="en-ZA" sz="1800" dirty="0" smtClean="0">
                <a:latin typeface="Calibri" panose="020F0502020204030204" pitchFamily="34" charset="0"/>
                <a:ea typeface="Calibri"/>
              </a:rPr>
              <a:t>Vereeniging </a:t>
            </a:r>
            <a:r>
              <a:rPr lang="en-ZA" sz="1800" dirty="0">
                <a:latin typeface="Calibri" panose="020F0502020204030204" pitchFamily="34" charset="0"/>
                <a:ea typeface="Calibri"/>
              </a:rPr>
              <a:t>Melt shop </a:t>
            </a:r>
            <a:r>
              <a:rPr lang="en-ZA" sz="1800" dirty="0" smtClean="0">
                <a:latin typeface="Calibri" panose="020F0502020204030204" pitchFamily="34" charset="0"/>
                <a:ea typeface="Calibri"/>
              </a:rPr>
              <a:t>(specialised long steel)</a:t>
            </a:r>
          </a:p>
          <a:p>
            <a:pPr lvl="1">
              <a:spcBef>
                <a:spcPts val="600"/>
              </a:spcBef>
            </a:pPr>
            <a:r>
              <a:rPr lang="en-ZA" sz="1800" dirty="0" smtClean="0">
                <a:latin typeface="Calibri" panose="020F0502020204030204" pitchFamily="34" charset="0"/>
                <a:ea typeface="Calibri"/>
              </a:rPr>
              <a:t>Highveld </a:t>
            </a:r>
            <a:r>
              <a:rPr lang="en-ZA" sz="1800" dirty="0">
                <a:latin typeface="Calibri" panose="020F0502020204030204" pitchFamily="34" charset="0"/>
                <a:ea typeface="Calibri"/>
              </a:rPr>
              <a:t>Heavy Structural Mill (with the IDC).  Heavy sections that were produced by Highveld in the past are all currently being imported.  Retention of 300 jobs that were lost due to Highveld </a:t>
            </a:r>
            <a:r>
              <a:rPr lang="en-ZA" sz="1800" dirty="0" smtClean="0">
                <a:latin typeface="Calibri" panose="020F0502020204030204" pitchFamily="34" charset="0"/>
                <a:ea typeface="Calibri"/>
              </a:rPr>
              <a:t>closure</a:t>
            </a:r>
          </a:p>
          <a:p>
            <a:pPr marL="57150" indent="0">
              <a:spcBef>
                <a:spcPts val="600"/>
              </a:spcBef>
              <a:spcAft>
                <a:spcPts val="600"/>
              </a:spcAft>
              <a:buNone/>
              <a:defRPr/>
            </a:pPr>
            <a:r>
              <a:rPr lang="en-ZA" sz="1800" b="1" u="sng" cap="all" dirty="0" smtClean="0">
                <a:latin typeface="Calibri" panose="020F0502020204030204" pitchFamily="34" charset="0"/>
                <a:ea typeface="Calibri"/>
              </a:rPr>
              <a:t>Cape </a:t>
            </a:r>
            <a:r>
              <a:rPr lang="en-ZA" sz="1800" b="1" u="sng" cap="all" dirty="0">
                <a:latin typeface="Calibri" panose="020F0502020204030204" pitchFamily="34" charset="0"/>
                <a:ea typeface="Calibri"/>
              </a:rPr>
              <a:t>Town Iron and Steel Works </a:t>
            </a:r>
          </a:p>
          <a:p>
            <a:pPr>
              <a:spcBef>
                <a:spcPts val="600"/>
              </a:spcBef>
              <a:spcAft>
                <a:spcPts val="600"/>
              </a:spcAft>
              <a:defRPr/>
            </a:pPr>
            <a:r>
              <a:rPr lang="en-ZA" sz="1800" dirty="0">
                <a:latin typeface="Calibri" panose="020F0502020204030204" pitchFamily="34" charset="0"/>
                <a:ea typeface="Calibri"/>
              </a:rPr>
              <a:t>In light of recent duties and designations Cisco are ready to re-start the long steel plant </a:t>
            </a:r>
          </a:p>
          <a:p>
            <a:pPr>
              <a:spcBef>
                <a:spcPts val="600"/>
              </a:spcBef>
              <a:spcAft>
                <a:spcPts val="600"/>
              </a:spcAft>
              <a:defRPr/>
            </a:pPr>
            <a:r>
              <a:rPr lang="en-ZA" sz="1800" dirty="0">
                <a:latin typeface="Calibri" panose="020F0502020204030204" pitchFamily="34" charset="0"/>
                <a:ea typeface="Calibri"/>
              </a:rPr>
              <a:t>Significant investment, technology and efficiency upgrades complete and planned employment of 500 people </a:t>
            </a:r>
          </a:p>
          <a:p>
            <a:pPr>
              <a:spcBef>
                <a:spcPts val="600"/>
              </a:spcBef>
              <a:spcAft>
                <a:spcPts val="600"/>
              </a:spcAft>
              <a:defRPr/>
            </a:pPr>
            <a:r>
              <a:rPr lang="en-ZA" sz="1800" dirty="0">
                <a:latin typeface="Calibri" panose="020F0502020204030204" pitchFamily="34" charset="0"/>
                <a:ea typeface="Calibri"/>
              </a:rPr>
              <a:t>Preliminary 12i Tax Incentive approval</a:t>
            </a:r>
          </a:p>
          <a:p>
            <a:pPr>
              <a:spcBef>
                <a:spcPts val="600"/>
              </a:spcBef>
              <a:spcAft>
                <a:spcPts val="600"/>
              </a:spcAft>
              <a:defRPr/>
            </a:pPr>
            <a:r>
              <a:rPr lang="en-ZA" sz="1800" dirty="0">
                <a:latin typeface="Calibri" panose="020F0502020204030204" pitchFamily="34" charset="0"/>
                <a:ea typeface="Calibri"/>
              </a:rPr>
              <a:t>Measures to support better access to domestic scrap metal will be </a:t>
            </a:r>
            <a:r>
              <a:rPr lang="en-ZA" sz="1800" dirty="0" smtClean="0">
                <a:latin typeface="Calibri" panose="020F0502020204030204" pitchFamily="34" charset="0"/>
                <a:ea typeface="Calibri"/>
              </a:rPr>
              <a:t>critical. </a:t>
            </a:r>
            <a:r>
              <a:rPr lang="en-ZA" sz="1800" dirty="0" smtClean="0">
                <a:latin typeface="Calibri" panose="020F0502020204030204" pitchFamily="34" charset="0"/>
                <a:cs typeface="Arial" panose="020B0604020202020204" pitchFamily="34" charset="0"/>
              </a:rPr>
              <a:t>Challenges </a:t>
            </a:r>
            <a:r>
              <a:rPr lang="en-ZA" sz="1800" dirty="0">
                <a:latin typeface="Calibri" panose="020F0502020204030204" pitchFamily="34" charset="0"/>
                <a:cs typeface="Arial" panose="020B0604020202020204" pitchFamily="34" charset="0"/>
              </a:rPr>
              <a:t>with current Price Preference </a:t>
            </a:r>
            <a:r>
              <a:rPr lang="en-ZA" sz="1800" dirty="0" smtClean="0">
                <a:latin typeface="Calibri" panose="020F0502020204030204" pitchFamily="34" charset="0"/>
                <a:cs typeface="Arial" panose="020B0604020202020204" pitchFamily="34" charset="0"/>
              </a:rPr>
              <a:t>System</a:t>
            </a:r>
            <a:endParaRPr lang="en-ZA" sz="1800" dirty="0">
              <a:latin typeface="Calibri" panose="020F0502020204030204" pitchFamily="34" charset="0"/>
              <a:ea typeface="Calibri"/>
            </a:endParaRPr>
          </a:p>
          <a:p>
            <a:pPr>
              <a:spcBef>
                <a:spcPts val="600"/>
              </a:spcBef>
            </a:pPr>
            <a:r>
              <a:rPr lang="en-ZA" sz="1800" dirty="0" smtClean="0">
                <a:latin typeface="Calibri" panose="020F0502020204030204" pitchFamily="34" charset="0"/>
                <a:cs typeface="Arial" panose="020B0604020202020204" pitchFamily="34" charset="0"/>
              </a:rPr>
              <a:t>National </a:t>
            </a:r>
            <a:r>
              <a:rPr lang="en-ZA" sz="1800" dirty="0">
                <a:latin typeface="Calibri" panose="020F0502020204030204" pitchFamily="34" charset="0"/>
                <a:cs typeface="Arial" panose="020B0604020202020204" pitchFamily="34" charset="0"/>
              </a:rPr>
              <a:t>Treasury have developed guidelines for export tax applications</a:t>
            </a:r>
          </a:p>
          <a:p>
            <a:pPr lvl="1">
              <a:spcBef>
                <a:spcPts val="600"/>
              </a:spcBef>
              <a:spcAft>
                <a:spcPts val="600"/>
              </a:spcAft>
              <a:defRPr/>
            </a:pPr>
            <a:endParaRPr lang="en-ZA" sz="1800" dirty="0" smtClean="0">
              <a:latin typeface="Calibri" panose="020F0502020204030204" pitchFamily="34" charset="0"/>
              <a:ea typeface="Calibri"/>
            </a:endParaRPr>
          </a:p>
          <a:p>
            <a:pPr lvl="1">
              <a:spcBef>
                <a:spcPts val="600"/>
              </a:spcBef>
              <a:spcAft>
                <a:spcPts val="600"/>
              </a:spcAft>
              <a:defRPr/>
            </a:pPr>
            <a:endParaRPr lang="en-ZA" sz="1800" dirty="0" smtClean="0">
              <a:latin typeface="Calibri" panose="020F0502020204030204" pitchFamily="34" charset="0"/>
              <a:ea typeface="Calibri"/>
            </a:endParaRPr>
          </a:p>
          <a:p>
            <a:pPr marL="0" indent="0">
              <a:spcBef>
                <a:spcPts val="600"/>
              </a:spcBef>
              <a:buNone/>
            </a:pPr>
            <a:endParaRPr lang="en-ZA" sz="1800" b="1" u="sng" dirty="0">
              <a:latin typeface="Calibri" panose="020F0502020204030204" pitchFamily="34" charset="0"/>
              <a:cs typeface="Arial" panose="020B060402020202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xmlns="" val="3426096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30" y="38100"/>
            <a:ext cx="7772400" cy="1143000"/>
          </a:xfrm>
        </p:spPr>
        <p:txBody>
          <a:bodyPr/>
          <a:lstStyle/>
          <a:p>
            <a:r>
              <a:rPr lang="en-ZA" sz="3200" b="1" dirty="0" smtClean="0">
                <a:latin typeface="Arial" panose="020B0604020202020204" pitchFamily="34" charset="0"/>
                <a:cs typeface="Arial" panose="020B0604020202020204" pitchFamily="34" charset="0"/>
              </a:rPr>
              <a:t>KEY ISSUES: FOUNDRIES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496" y="764704"/>
            <a:ext cx="9001000" cy="5472608"/>
          </a:xfrm>
        </p:spPr>
        <p:txBody>
          <a:bodyPr>
            <a:noAutofit/>
          </a:bodyPr>
          <a:lstStyle/>
          <a:p>
            <a:pPr>
              <a:lnSpc>
                <a:spcPct val="150000"/>
              </a:lnSpc>
              <a:defRPr/>
            </a:pPr>
            <a:r>
              <a:rPr lang="en-ZA" altLang="en-US" sz="1800" b="1" dirty="0">
                <a:latin typeface="Calibri" panose="020F0502020204030204" pitchFamily="34" charset="0"/>
                <a:cs typeface="Arial" pitchFamily="34" charset="0"/>
              </a:rPr>
              <a:t>Current Status</a:t>
            </a:r>
          </a:p>
          <a:p>
            <a:pPr lvl="1">
              <a:spcBef>
                <a:spcPts val="600"/>
              </a:spcBef>
              <a:buFont typeface="Arial" pitchFamily="34" charset="0"/>
              <a:buChar char="–"/>
              <a:defRPr/>
            </a:pPr>
            <a:r>
              <a:rPr lang="en-ZA" altLang="en-US" sz="1600" dirty="0">
                <a:latin typeface="Calibri" panose="020F0502020204030204" pitchFamily="34" charset="0"/>
                <a:cs typeface="Arial" pitchFamily="34" charset="0"/>
              </a:rPr>
              <a:t>Approximately 170 foundries operating in the formal sector (2015</a:t>
            </a:r>
            <a:r>
              <a:rPr lang="en-ZA" altLang="en-US" sz="1600" dirty="0" smtClean="0">
                <a:latin typeface="Calibri" panose="020F0502020204030204" pitchFamily="34" charset="0"/>
                <a:cs typeface="Arial" pitchFamily="34" charset="0"/>
              </a:rPr>
              <a:t>)</a:t>
            </a:r>
            <a:r>
              <a:rPr lang="en-ZA" altLang="en-US" sz="1600" dirty="0">
                <a:latin typeface="Calibri" panose="020F0502020204030204" pitchFamily="34" charset="0"/>
                <a:cs typeface="Arial" pitchFamily="34" charset="0"/>
              </a:rPr>
              <a:t> </a:t>
            </a:r>
            <a:r>
              <a:rPr lang="en-ZA" altLang="en-US" sz="1600" dirty="0" smtClean="0">
                <a:latin typeface="Calibri" panose="020F0502020204030204" pitchFamily="34" charset="0"/>
                <a:cs typeface="Arial" pitchFamily="34" charset="0"/>
              </a:rPr>
              <a:t>, output </a:t>
            </a:r>
            <a:r>
              <a:rPr lang="en-ZA" altLang="en-US" sz="1600" dirty="0">
                <a:latin typeface="Calibri" panose="020F0502020204030204" pitchFamily="34" charset="0"/>
                <a:cs typeface="Arial" pitchFamily="34" charset="0"/>
              </a:rPr>
              <a:t>of </a:t>
            </a:r>
            <a:r>
              <a:rPr lang="en-ZA" altLang="en-US" sz="1600" dirty="0" smtClean="0">
                <a:latin typeface="Calibri" panose="020F0502020204030204" pitchFamily="34" charset="0"/>
                <a:cs typeface="Arial" pitchFamily="34" charset="0"/>
              </a:rPr>
              <a:t>~374 </a:t>
            </a:r>
            <a:r>
              <a:rPr lang="en-ZA" altLang="en-US" sz="1600" dirty="0">
                <a:latin typeface="Calibri" panose="020F0502020204030204" pitchFamily="34" charset="0"/>
                <a:cs typeface="Arial" pitchFamily="34" charset="0"/>
              </a:rPr>
              <a:t>000t  (2015</a:t>
            </a:r>
            <a:r>
              <a:rPr lang="en-ZA" altLang="en-US" sz="1600" dirty="0" smtClean="0">
                <a:latin typeface="Calibri" panose="020F0502020204030204" pitchFamily="34" charset="0"/>
                <a:cs typeface="Arial" pitchFamily="34" charset="0"/>
              </a:rPr>
              <a:t>)</a:t>
            </a:r>
            <a:endParaRPr lang="en-ZA" altLang="en-US" sz="1600" dirty="0">
              <a:latin typeface="Calibri" panose="020F0502020204030204" pitchFamily="34" charset="0"/>
              <a:cs typeface="Arial" pitchFamily="34" charset="0"/>
            </a:endParaRPr>
          </a:p>
          <a:p>
            <a:pPr lvl="1">
              <a:spcBef>
                <a:spcPts val="600"/>
              </a:spcBef>
              <a:buFont typeface="Arial" pitchFamily="34" charset="0"/>
              <a:buChar char="–"/>
              <a:defRPr/>
            </a:pPr>
            <a:r>
              <a:rPr lang="en-ZA" altLang="en-US" sz="1600" dirty="0">
                <a:latin typeface="Calibri" panose="020F0502020204030204" pitchFamily="34" charset="0"/>
                <a:cs typeface="Arial" pitchFamily="34" charset="0"/>
              </a:rPr>
              <a:t>Employs 13 000 employees (9000 direct; 4000 indirect) </a:t>
            </a:r>
          </a:p>
          <a:p>
            <a:pPr lvl="1">
              <a:spcBef>
                <a:spcPts val="600"/>
              </a:spcBef>
              <a:buFont typeface="Arial" pitchFamily="34" charset="0"/>
              <a:buChar char="–"/>
              <a:defRPr/>
            </a:pPr>
            <a:r>
              <a:rPr lang="en-ZA" altLang="en-US" sz="1600" dirty="0" smtClean="0">
                <a:latin typeface="Calibri" panose="020F0502020204030204" pitchFamily="34" charset="0"/>
                <a:cs typeface="Arial" pitchFamily="34" charset="0"/>
              </a:rPr>
              <a:t>Serious </a:t>
            </a:r>
            <a:r>
              <a:rPr lang="en-ZA" altLang="en-US" sz="1600" dirty="0">
                <a:latin typeface="Calibri" panose="020F0502020204030204" pitchFamily="34" charset="0"/>
                <a:cs typeface="Arial" pitchFamily="34" charset="0"/>
              </a:rPr>
              <a:t>capacity decline since 2010 (25 foundries closed; 1700 jobs lost)</a:t>
            </a:r>
          </a:p>
          <a:p>
            <a:pPr lvl="1">
              <a:spcBef>
                <a:spcPts val="600"/>
              </a:spcBef>
              <a:buFont typeface="Arial" pitchFamily="34" charset="0"/>
              <a:buChar char="–"/>
              <a:defRPr/>
            </a:pPr>
            <a:r>
              <a:rPr lang="en-ZA" altLang="en-US" sz="1600" dirty="0">
                <a:latin typeface="Calibri" panose="020F0502020204030204" pitchFamily="34" charset="0"/>
                <a:cs typeface="Arial" pitchFamily="34" charset="0"/>
              </a:rPr>
              <a:t>In 2015/16 , 9 foundries closed and 635 direct jobs lost</a:t>
            </a:r>
          </a:p>
          <a:p>
            <a:pPr lvl="1">
              <a:spcBef>
                <a:spcPts val="600"/>
              </a:spcBef>
              <a:buFont typeface="Arial" pitchFamily="34" charset="0"/>
              <a:buChar char="–"/>
              <a:defRPr/>
            </a:pPr>
            <a:r>
              <a:rPr lang="en-ZA" altLang="en-US" sz="1600" dirty="0">
                <a:latin typeface="Calibri" panose="020F0502020204030204" pitchFamily="34" charset="0"/>
                <a:cs typeface="Arial" pitchFamily="34" charset="0"/>
              </a:rPr>
              <a:t>Three foundries have applied for “business rescue” interventions (2016) </a:t>
            </a:r>
          </a:p>
          <a:p>
            <a:pPr>
              <a:lnSpc>
                <a:spcPct val="150000"/>
              </a:lnSpc>
              <a:defRPr/>
            </a:pPr>
            <a:r>
              <a:rPr lang="en-ZA" sz="1800" b="1" dirty="0">
                <a:latin typeface="Calibri" panose="020F0502020204030204" pitchFamily="34" charset="0"/>
                <a:cs typeface="Arial" pitchFamily="34" charset="0"/>
              </a:rPr>
              <a:t>Challenges</a:t>
            </a:r>
          </a:p>
          <a:p>
            <a:pPr lvl="1">
              <a:spcBef>
                <a:spcPts val="600"/>
              </a:spcBef>
            </a:pPr>
            <a:r>
              <a:rPr lang="en-ZA" altLang="en-US" sz="1600" dirty="0" smtClean="0">
                <a:latin typeface="Calibri" panose="020F0502020204030204" pitchFamily="34" charset="0"/>
                <a:cs typeface="Arial" pitchFamily="34" charset="0"/>
              </a:rPr>
              <a:t>Costs (scrap, </a:t>
            </a:r>
            <a:r>
              <a:rPr lang="en-ZA" altLang="en-US" sz="1600" dirty="0">
                <a:latin typeface="Calibri" panose="020F0502020204030204" pitchFamily="34" charset="0"/>
                <a:cs typeface="Arial" pitchFamily="34" charset="0"/>
              </a:rPr>
              <a:t>energy and labour</a:t>
            </a:r>
            <a:r>
              <a:rPr lang="en-ZA" altLang="en-US" sz="1600" dirty="0" smtClean="0">
                <a:latin typeface="Calibri" panose="020F0502020204030204" pitchFamily="34" charset="0"/>
                <a:cs typeface="Arial" pitchFamily="34" charset="0"/>
              </a:rPr>
              <a:t>). </a:t>
            </a:r>
            <a:r>
              <a:rPr lang="en-ZA" altLang="en-US" sz="1600" dirty="0">
                <a:latin typeface="Calibri" panose="020F0502020204030204" pitchFamily="34" charset="0"/>
                <a:cs typeface="Arial" pitchFamily="34" charset="0"/>
              </a:rPr>
              <a:t>P</a:t>
            </a:r>
            <a:r>
              <a:rPr lang="en-ZA" altLang="en-US" sz="1600" dirty="0" smtClean="0">
                <a:latin typeface="Calibri" panose="020F0502020204030204" pitchFamily="34" charset="0"/>
                <a:cs typeface="Arial" pitchFamily="34" charset="0"/>
              </a:rPr>
              <a:t>rice </a:t>
            </a:r>
            <a:r>
              <a:rPr lang="en-ZA" altLang="en-US" sz="1600" dirty="0">
                <a:latin typeface="Calibri" panose="020F0502020204030204" pitchFamily="34" charset="0"/>
                <a:cs typeface="Arial" pitchFamily="34" charset="0"/>
              </a:rPr>
              <a:t>of foundry grade scrap has increased by 28% since </a:t>
            </a:r>
            <a:r>
              <a:rPr lang="en-ZA" altLang="en-US" sz="1600" dirty="0" smtClean="0">
                <a:latin typeface="Calibri" panose="020F0502020204030204" pitchFamily="34" charset="0"/>
                <a:cs typeface="Arial" pitchFamily="34" charset="0"/>
              </a:rPr>
              <a:t>Jan 2016</a:t>
            </a:r>
            <a:r>
              <a:rPr lang="en-ZA" altLang="en-US" sz="1600" dirty="0">
                <a:latin typeface="Calibri" panose="020F0502020204030204" pitchFamily="34" charset="0"/>
                <a:cs typeface="Arial" pitchFamily="34" charset="0"/>
              </a:rPr>
              <a:t>.</a:t>
            </a:r>
          </a:p>
          <a:p>
            <a:pPr lvl="1">
              <a:spcBef>
                <a:spcPts val="600"/>
              </a:spcBef>
            </a:pPr>
            <a:r>
              <a:rPr lang="en-ZA" altLang="en-US" sz="1600" dirty="0" smtClean="0">
                <a:latin typeface="Calibri" panose="020F0502020204030204" pitchFamily="34" charset="0"/>
                <a:cs typeface="Arial" pitchFamily="34" charset="0"/>
              </a:rPr>
              <a:t>Compliance with </a:t>
            </a:r>
            <a:r>
              <a:rPr lang="en-ZA" altLang="en-US" sz="1600" dirty="0">
                <a:latin typeface="Calibri" panose="020F0502020204030204" pitchFamily="34" charset="0"/>
                <a:cs typeface="Arial" pitchFamily="34" charset="0"/>
              </a:rPr>
              <a:t>the environmental legislation: Air Emissions </a:t>
            </a:r>
            <a:r>
              <a:rPr lang="en-ZA" altLang="en-US" sz="1600" dirty="0" smtClean="0">
                <a:latin typeface="Calibri" panose="020F0502020204030204" pitchFamily="34" charset="0"/>
                <a:cs typeface="Arial" pitchFamily="34" charset="0"/>
              </a:rPr>
              <a:t>license fees, fines </a:t>
            </a:r>
          </a:p>
          <a:p>
            <a:pPr lvl="1">
              <a:spcBef>
                <a:spcPts val="600"/>
              </a:spcBef>
            </a:pPr>
            <a:r>
              <a:rPr lang="en-ZA" altLang="en-US" sz="1600" dirty="0" smtClean="0">
                <a:latin typeface="Calibri" panose="020F0502020204030204" pitchFamily="34" charset="0"/>
                <a:cs typeface="Arial" pitchFamily="34" charset="0"/>
              </a:rPr>
              <a:t>Require stronger response to </a:t>
            </a:r>
            <a:r>
              <a:rPr lang="en-ZA" altLang="en-US" sz="1600" dirty="0">
                <a:latin typeface="Calibri" panose="020F0502020204030204" pitchFamily="34" charset="0"/>
                <a:cs typeface="Arial" pitchFamily="34" charset="0"/>
              </a:rPr>
              <a:t>the localisation policy by SOC’s </a:t>
            </a:r>
            <a:endParaRPr lang="en-ZA" altLang="en-US" sz="1600" dirty="0" smtClean="0">
              <a:latin typeface="Calibri" panose="020F0502020204030204" pitchFamily="34" charset="0"/>
              <a:cs typeface="Arial" pitchFamily="34" charset="0"/>
            </a:endParaRPr>
          </a:p>
          <a:p>
            <a:pPr lvl="1">
              <a:spcBef>
                <a:spcPts val="600"/>
              </a:spcBef>
            </a:pPr>
            <a:r>
              <a:rPr lang="en-ZA" altLang="en-US" sz="1600" dirty="0" smtClean="0">
                <a:latin typeface="Calibri" panose="020F0502020204030204" pitchFamily="34" charset="0"/>
                <a:cs typeface="Arial" pitchFamily="34" charset="0"/>
              </a:rPr>
              <a:t>Skills Development, ageing equipment and technology </a:t>
            </a:r>
          </a:p>
          <a:p>
            <a:pPr lvl="1">
              <a:spcBef>
                <a:spcPts val="600"/>
              </a:spcBef>
            </a:pPr>
            <a:r>
              <a:rPr lang="en-ZA" altLang="en-US" sz="1600" dirty="0" smtClean="0">
                <a:latin typeface="Calibri" panose="020F0502020204030204" pitchFamily="34" charset="0"/>
                <a:cs typeface="Arial" pitchFamily="34" charset="0"/>
              </a:rPr>
              <a:t>Accreditation (only 1/3 are internationally accredited limiting participation in global supply chains)</a:t>
            </a:r>
            <a:endParaRPr lang="en-ZA" altLang="en-US" sz="1600" dirty="0">
              <a:latin typeface="Calibri" panose="020F0502020204030204" pitchFamily="34" charset="0"/>
              <a:cs typeface="Arial"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xmlns="" val="2729807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7920880" cy="1080120"/>
          </a:xfrm>
        </p:spPr>
        <p:txBody>
          <a:bodyPr/>
          <a:lstStyle/>
          <a:p>
            <a:r>
              <a:rPr lang="en-ZA" sz="3200" b="1" dirty="0" smtClean="0">
                <a:latin typeface="Arial" panose="020B0604020202020204" pitchFamily="34" charset="0"/>
                <a:cs typeface="Arial" panose="020B0604020202020204" pitchFamily="34" charset="0"/>
              </a:rPr>
              <a:t>DOWNSTREAM SUPPORT MEASURES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908720"/>
            <a:ext cx="8640960" cy="5184576"/>
          </a:xfrm>
        </p:spPr>
        <p:txBody>
          <a:bodyPr>
            <a:noAutofit/>
          </a:bodyPr>
          <a:lstStyle/>
          <a:p>
            <a:pPr marL="0" indent="0">
              <a:buNone/>
            </a:pPr>
            <a:r>
              <a:rPr lang="en-ZA" sz="2000" b="1" u="sng" dirty="0" smtClean="0">
                <a:latin typeface="Calibri" panose="020F0502020204030204" pitchFamily="34" charset="0"/>
              </a:rPr>
              <a:t>TARIFF REVIEW</a:t>
            </a:r>
          </a:p>
          <a:p>
            <a:r>
              <a:rPr lang="en-ZA" sz="1800" b="1" dirty="0" smtClean="0">
                <a:latin typeface="Calibri" panose="020F0502020204030204" pitchFamily="34" charset="0"/>
              </a:rPr>
              <a:t>the </a:t>
            </a:r>
            <a:r>
              <a:rPr lang="en-ZA" sz="1800" b="1" dirty="0">
                <a:latin typeface="Calibri" panose="020F0502020204030204" pitchFamily="34" charset="0"/>
              </a:rPr>
              <a:t>dti</a:t>
            </a:r>
            <a:r>
              <a:rPr lang="en-ZA" sz="1800" dirty="0">
                <a:latin typeface="Calibri" panose="020F0502020204030204" pitchFamily="34" charset="0"/>
              </a:rPr>
              <a:t> </a:t>
            </a:r>
            <a:r>
              <a:rPr lang="en-ZA" sz="1800" dirty="0" smtClean="0">
                <a:latin typeface="Calibri" panose="020F0502020204030204" pitchFamily="34" charset="0"/>
              </a:rPr>
              <a:t>requested ITAC to </a:t>
            </a:r>
            <a:r>
              <a:rPr lang="en-ZA" sz="1800" dirty="0">
                <a:latin typeface="Calibri" panose="020F0502020204030204" pitchFamily="34" charset="0"/>
              </a:rPr>
              <a:t>lead a proactive investigation and review of downstream </a:t>
            </a:r>
            <a:r>
              <a:rPr lang="en-ZA" sz="1800" dirty="0" smtClean="0">
                <a:latin typeface="Calibri" panose="020F0502020204030204" pitchFamily="34" charset="0"/>
              </a:rPr>
              <a:t>tariffs</a:t>
            </a:r>
            <a:r>
              <a:rPr lang="en-ZA" sz="1800" dirty="0">
                <a:latin typeface="Calibri" panose="020F0502020204030204" pitchFamily="34" charset="0"/>
              </a:rPr>
              <a:t>  </a:t>
            </a:r>
            <a:endParaRPr lang="en-ZA" sz="1800" dirty="0" smtClean="0">
              <a:latin typeface="Calibri" panose="020F0502020204030204" pitchFamily="34" charset="0"/>
            </a:endParaRPr>
          </a:p>
          <a:p>
            <a:r>
              <a:rPr lang="en-ZA" sz="1800" dirty="0" smtClean="0">
                <a:latin typeface="Calibri" panose="020F0502020204030204" pitchFamily="34" charset="0"/>
              </a:rPr>
              <a:t>ITAC </a:t>
            </a:r>
            <a:r>
              <a:rPr lang="en-ZA" sz="1800" dirty="0">
                <a:latin typeface="Calibri" panose="020F0502020204030204" pitchFamily="34" charset="0"/>
              </a:rPr>
              <a:t>are </a:t>
            </a:r>
            <a:r>
              <a:rPr lang="en-ZA" sz="1800" dirty="0" smtClean="0">
                <a:latin typeface="Calibri" panose="020F0502020204030204" pitchFamily="34" charset="0"/>
              </a:rPr>
              <a:t>working </a:t>
            </a:r>
            <a:r>
              <a:rPr lang="en-ZA" sz="1800" dirty="0">
                <a:latin typeface="Calibri" panose="020F0502020204030204" pitchFamily="34" charset="0"/>
              </a:rPr>
              <a:t>with industry through the associations, surveys including targeted workshops/roadshows </a:t>
            </a:r>
            <a:r>
              <a:rPr lang="en-ZA" sz="1800" dirty="0" smtClean="0">
                <a:latin typeface="Calibri" panose="020F0502020204030204" pitchFamily="34" charset="0"/>
              </a:rPr>
              <a:t>to </a:t>
            </a:r>
            <a:r>
              <a:rPr lang="en-ZA" sz="1800" dirty="0">
                <a:latin typeface="Calibri" panose="020F0502020204030204" pitchFamily="34" charset="0"/>
              </a:rPr>
              <a:t>compile the required information.   </a:t>
            </a:r>
          </a:p>
          <a:p>
            <a:r>
              <a:rPr lang="en-ZA" sz="1800" dirty="0" smtClean="0">
                <a:latin typeface="Calibri" panose="020F0502020204030204" pitchFamily="34" charset="0"/>
              </a:rPr>
              <a:t>The </a:t>
            </a:r>
            <a:r>
              <a:rPr lang="en-ZA" sz="1800" dirty="0">
                <a:latin typeface="Calibri" panose="020F0502020204030204" pitchFamily="34" charset="0"/>
              </a:rPr>
              <a:t>following product groups </a:t>
            </a:r>
            <a:r>
              <a:rPr lang="en-ZA" sz="1800" dirty="0" smtClean="0">
                <a:latin typeface="Calibri" panose="020F0502020204030204" pitchFamily="34" charset="0"/>
              </a:rPr>
              <a:t>are targeted </a:t>
            </a:r>
            <a:r>
              <a:rPr lang="en-ZA" sz="1800" dirty="0">
                <a:latin typeface="Calibri" panose="020F0502020204030204" pitchFamily="34" charset="0"/>
              </a:rPr>
              <a:t>for the Phase 1 investigation:</a:t>
            </a:r>
          </a:p>
          <a:p>
            <a:pPr lvl="1"/>
            <a:r>
              <a:rPr lang="en-ZA" sz="1400" dirty="0">
                <a:latin typeface="Calibri" panose="020F0502020204030204" pitchFamily="34" charset="0"/>
              </a:rPr>
              <a:t>Tubes and pipe fittings</a:t>
            </a:r>
          </a:p>
          <a:p>
            <a:pPr lvl="1"/>
            <a:r>
              <a:rPr lang="en-ZA" sz="1400" dirty="0">
                <a:latin typeface="Calibri" panose="020F0502020204030204" pitchFamily="34" charset="0"/>
              </a:rPr>
              <a:t>Structures</a:t>
            </a:r>
          </a:p>
          <a:p>
            <a:pPr lvl="1"/>
            <a:r>
              <a:rPr lang="en-ZA" sz="1400" dirty="0">
                <a:latin typeface="Calibri" panose="020F0502020204030204" pitchFamily="34" charset="0"/>
              </a:rPr>
              <a:t>Wire and wire products</a:t>
            </a:r>
          </a:p>
          <a:p>
            <a:pPr lvl="1"/>
            <a:r>
              <a:rPr lang="en-ZA" sz="1400" dirty="0">
                <a:latin typeface="Calibri" panose="020F0502020204030204" pitchFamily="34" charset="0"/>
              </a:rPr>
              <a:t>Screws, bolts and nuts</a:t>
            </a:r>
          </a:p>
          <a:p>
            <a:pPr lvl="1"/>
            <a:r>
              <a:rPr lang="en-ZA" sz="1400" dirty="0">
                <a:latin typeface="Calibri" panose="020F0502020204030204" pitchFamily="34" charset="0"/>
              </a:rPr>
              <a:t>Gas stoves</a:t>
            </a:r>
          </a:p>
          <a:p>
            <a:pPr lvl="1"/>
            <a:r>
              <a:rPr lang="en-ZA" sz="1400" dirty="0">
                <a:latin typeface="Calibri" panose="020F0502020204030204" pitchFamily="34" charset="0"/>
              </a:rPr>
              <a:t>Refrigerators</a:t>
            </a:r>
          </a:p>
          <a:p>
            <a:pPr lvl="1"/>
            <a:r>
              <a:rPr lang="en-ZA" sz="1400" dirty="0">
                <a:latin typeface="Calibri" panose="020F0502020204030204" pitchFamily="34" charset="0"/>
              </a:rPr>
              <a:t>Base metal mountings</a:t>
            </a:r>
          </a:p>
          <a:p>
            <a:pPr lvl="1"/>
            <a:r>
              <a:rPr lang="en-ZA" sz="1400" dirty="0">
                <a:latin typeface="Calibri" panose="020F0502020204030204" pitchFamily="34" charset="0"/>
              </a:rPr>
              <a:t>Washing and drying machines</a:t>
            </a:r>
          </a:p>
          <a:p>
            <a:pPr lvl="1"/>
            <a:r>
              <a:rPr lang="en-ZA" sz="1400" dirty="0">
                <a:latin typeface="Calibri" panose="020F0502020204030204" pitchFamily="34" charset="0"/>
              </a:rPr>
              <a:t>Transformers</a:t>
            </a:r>
          </a:p>
          <a:p>
            <a:pPr lvl="1"/>
            <a:r>
              <a:rPr lang="en-ZA" sz="1400" dirty="0">
                <a:latin typeface="Calibri" panose="020F0502020204030204" pitchFamily="34" charset="0"/>
              </a:rPr>
              <a:t>Fully built up locomotives</a:t>
            </a:r>
          </a:p>
          <a:p>
            <a:pPr lvl="1"/>
            <a:r>
              <a:rPr lang="en-ZA" sz="1400" dirty="0">
                <a:latin typeface="Calibri" panose="020F0502020204030204" pitchFamily="34" charset="0"/>
              </a:rPr>
              <a:t>Rail </a:t>
            </a:r>
            <a:r>
              <a:rPr lang="en-ZA" sz="1400" dirty="0" smtClean="0">
                <a:latin typeface="Calibri" panose="020F0502020204030204" pitchFamily="34" charset="0"/>
              </a:rPr>
              <a:t>parts</a:t>
            </a:r>
            <a:endParaRPr lang="en-ZA" sz="1400" dirty="0">
              <a:latin typeface="Calibri" panose="020F050202020403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xmlns="" val="1638091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080120"/>
          </a:xfrm>
        </p:spPr>
        <p:txBody>
          <a:bodyPr/>
          <a:lstStyle/>
          <a:p>
            <a:r>
              <a:rPr lang="en-ZA" sz="3200" b="1" dirty="0" smtClean="0">
                <a:latin typeface="Arial" panose="020B0604020202020204" pitchFamily="34" charset="0"/>
                <a:cs typeface="Arial" panose="020B0604020202020204" pitchFamily="34" charset="0"/>
              </a:rPr>
              <a:t>DOWNSTREAM SUPPORT MEASURES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5780" y="980728"/>
            <a:ext cx="8132440" cy="5184576"/>
          </a:xfrm>
        </p:spPr>
        <p:txBody>
          <a:bodyPr>
            <a:noAutofit/>
          </a:bodyPr>
          <a:lstStyle/>
          <a:p>
            <a:pPr marL="0" indent="0">
              <a:spcBef>
                <a:spcPts val="600"/>
              </a:spcBef>
              <a:buNone/>
            </a:pPr>
            <a:r>
              <a:rPr lang="en-ZA" sz="2000" b="1" u="sng" dirty="0" smtClean="0">
                <a:latin typeface="Calibri" panose="020F0502020204030204" pitchFamily="34" charset="0"/>
                <a:cs typeface="Arial" panose="020B0604020202020204" pitchFamily="34" charset="0"/>
              </a:rPr>
              <a:t>REBATES</a:t>
            </a:r>
          </a:p>
          <a:p>
            <a:pPr marL="457200" indent="-457200">
              <a:spcBef>
                <a:spcPts val="600"/>
              </a:spcBef>
              <a:buFont typeface="+mj-lt"/>
              <a:buAutoNum type="arabicPeriod"/>
            </a:pPr>
            <a:r>
              <a:rPr lang="en-ZA" sz="1800" dirty="0" smtClean="0">
                <a:latin typeface="Calibri" panose="020F0502020204030204" pitchFamily="34" charset="0"/>
                <a:cs typeface="Arial" panose="020B0604020202020204" pitchFamily="34" charset="0"/>
              </a:rPr>
              <a:t>Rebates 470.03/521.00 (full </a:t>
            </a:r>
            <a:r>
              <a:rPr lang="en-ZA" sz="1800" dirty="0">
                <a:latin typeface="Calibri" panose="020F0502020204030204" pitchFamily="34" charset="0"/>
                <a:cs typeface="Arial" panose="020B0604020202020204" pitchFamily="34" charset="0"/>
              </a:rPr>
              <a:t>waiver or refund) on the customs duty </a:t>
            </a:r>
            <a:r>
              <a:rPr lang="en-ZA" sz="1800" b="1" u="sng" dirty="0">
                <a:latin typeface="Calibri" panose="020F0502020204030204" pitchFamily="34" charset="0"/>
                <a:cs typeface="Arial" panose="020B0604020202020204" pitchFamily="34" charset="0"/>
              </a:rPr>
              <a:t>on imported steel used in the manufacture of goods exclusively for export</a:t>
            </a:r>
            <a:r>
              <a:rPr lang="en-ZA" sz="1800" dirty="0">
                <a:latin typeface="Calibri" panose="020F0502020204030204" pitchFamily="34" charset="0"/>
                <a:cs typeface="Arial" panose="020B0604020202020204" pitchFamily="34" charset="0"/>
              </a:rPr>
              <a:t>.  This rebate is readily available and can be issued within 10 </a:t>
            </a:r>
            <a:r>
              <a:rPr lang="en-ZA" sz="1800" dirty="0" smtClean="0">
                <a:latin typeface="Calibri" panose="020F0502020204030204" pitchFamily="34" charset="0"/>
                <a:cs typeface="Arial" panose="020B0604020202020204" pitchFamily="34" charset="0"/>
              </a:rPr>
              <a:t>days. Rebate being taken up by re-rollers who export large portion of production.  </a:t>
            </a:r>
          </a:p>
          <a:p>
            <a:pPr marL="457200" indent="-457200">
              <a:spcBef>
                <a:spcPts val="600"/>
              </a:spcBef>
              <a:buFont typeface="+mj-lt"/>
              <a:buAutoNum type="arabicPeriod"/>
            </a:pPr>
            <a:r>
              <a:rPr lang="en-ZA" sz="1800" dirty="0" smtClean="0">
                <a:latin typeface="Calibri" panose="020F0502020204030204" pitchFamily="34" charset="0"/>
                <a:cs typeface="Arial" panose="020B0604020202020204" pitchFamily="34" charset="0"/>
              </a:rPr>
              <a:t>Schedule 3 and 4 rebates </a:t>
            </a:r>
            <a:r>
              <a:rPr lang="en-ZA" sz="1800" dirty="0">
                <a:latin typeface="Calibri" panose="020F0502020204030204" pitchFamily="34" charset="0"/>
                <a:cs typeface="Arial" panose="020B0604020202020204" pitchFamily="34" charset="0"/>
              </a:rPr>
              <a:t>(full waiver) on the customs duty on imported steel or steel products that attract duties but are </a:t>
            </a:r>
            <a:r>
              <a:rPr lang="en-ZA" sz="1800" b="1" u="sng" dirty="0">
                <a:latin typeface="Calibri" panose="020F0502020204030204" pitchFamily="34" charset="0"/>
                <a:cs typeface="Arial" panose="020B0604020202020204" pitchFamily="34" charset="0"/>
              </a:rPr>
              <a:t>not produced or insufficiently produced </a:t>
            </a:r>
            <a:r>
              <a:rPr lang="en-ZA" sz="1800" dirty="0">
                <a:latin typeface="Calibri" panose="020F0502020204030204" pitchFamily="34" charset="0"/>
                <a:cs typeface="Arial" panose="020B0604020202020204" pitchFamily="34" charset="0"/>
              </a:rPr>
              <a:t>domestically and therefore allowing manufacturers to source their intermediate material and component inputs at world prices.  Rebate determined on a case by case basis upon </a:t>
            </a:r>
            <a:r>
              <a:rPr lang="en-ZA" sz="1800" dirty="0" smtClean="0">
                <a:latin typeface="Calibri" panose="020F0502020204030204" pitchFamily="34" charset="0"/>
                <a:cs typeface="Arial" panose="020B0604020202020204" pitchFamily="34" charset="0"/>
              </a:rPr>
              <a:t>application.  Autos and appliance sector are applying.</a:t>
            </a:r>
          </a:p>
          <a:p>
            <a:pPr marL="457200" indent="-457200">
              <a:spcBef>
                <a:spcPts val="600"/>
              </a:spcBef>
              <a:buFont typeface="+mj-lt"/>
              <a:buAutoNum type="arabicPeriod"/>
            </a:pPr>
            <a:r>
              <a:rPr lang="en-ZA" sz="1800" dirty="0">
                <a:latin typeface="Calibri" panose="020F0502020204030204" pitchFamily="34" charset="0"/>
                <a:cs typeface="Arial" panose="020B0604020202020204" pitchFamily="34" charset="0"/>
              </a:rPr>
              <a:t>ITAC are working on the creation of a Schedule 4 rebate for HRC and </a:t>
            </a:r>
            <a:r>
              <a:rPr lang="en-ZA" sz="1800" dirty="0" smtClean="0">
                <a:latin typeface="Calibri" panose="020F0502020204030204" pitchFamily="34" charset="0"/>
                <a:cs typeface="Arial" panose="020B0604020202020204" pitchFamily="34" charset="0"/>
              </a:rPr>
              <a:t>plate.  </a:t>
            </a:r>
            <a:r>
              <a:rPr lang="en-ZA" sz="1800" dirty="0">
                <a:latin typeface="Calibri" panose="020F0502020204030204" pitchFamily="34" charset="0"/>
                <a:cs typeface="Arial" panose="020B0604020202020204" pitchFamily="34" charset="0"/>
              </a:rPr>
              <a:t>The creation of a dedicated rebate provision </a:t>
            </a:r>
            <a:r>
              <a:rPr lang="en-ZA" sz="1800" dirty="0" smtClean="0">
                <a:latin typeface="Calibri" panose="020F0502020204030204" pitchFamily="34" charset="0"/>
                <a:cs typeface="Arial" panose="020B0604020202020204" pitchFamily="34" charset="0"/>
              </a:rPr>
              <a:t>will </a:t>
            </a:r>
            <a:r>
              <a:rPr lang="en-ZA" sz="1800" dirty="0">
                <a:latin typeface="Calibri" panose="020F0502020204030204" pitchFamily="34" charset="0"/>
                <a:cs typeface="Arial" panose="020B0604020202020204" pitchFamily="34" charset="0"/>
              </a:rPr>
              <a:t>allow for efficient implementation in the event of shortages in the </a:t>
            </a:r>
            <a:r>
              <a:rPr lang="en-ZA" sz="1800" dirty="0" smtClean="0">
                <a:latin typeface="Calibri" panose="020F0502020204030204" pitchFamily="34" charset="0"/>
                <a:cs typeface="Arial" panose="020B0604020202020204" pitchFamily="34" charset="0"/>
              </a:rPr>
              <a:t>market. </a:t>
            </a:r>
          </a:p>
          <a:p>
            <a:pPr marL="0" indent="0">
              <a:spcBef>
                <a:spcPts val="600"/>
              </a:spcBef>
              <a:buNone/>
            </a:pPr>
            <a:endParaRPr lang="en-ZA" sz="1800" dirty="0">
              <a:latin typeface="Calibri" panose="020F0502020204030204" pitchFamily="34" charset="0"/>
              <a:cs typeface="Arial" panose="020B060402020202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xmlns="" val="82268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7992888" cy="1080120"/>
          </a:xfrm>
        </p:spPr>
        <p:txBody>
          <a:bodyPr/>
          <a:lstStyle/>
          <a:p>
            <a:r>
              <a:rPr lang="en-ZA" sz="3000" b="1" dirty="0">
                <a:latin typeface="Arial" panose="020B0604020202020204" pitchFamily="34" charset="0"/>
                <a:cs typeface="Arial" panose="020B0604020202020204" pitchFamily="34" charset="0"/>
              </a:rPr>
              <a:t>LOCAL </a:t>
            </a:r>
            <a:r>
              <a:rPr lang="en-ZA" sz="3000" b="1" dirty="0" smtClean="0">
                <a:latin typeface="Arial" panose="020B0604020202020204" pitchFamily="34" charset="0"/>
                <a:cs typeface="Arial" panose="020B0604020202020204" pitchFamily="34" charset="0"/>
              </a:rPr>
              <a:t>PROCUREMENT:PRIMARY AND DOWNSTREAM</a:t>
            </a:r>
            <a:endParaRPr lang="en-ZA" sz="3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908720"/>
            <a:ext cx="8242684" cy="5184576"/>
          </a:xfrm>
        </p:spPr>
        <p:txBody>
          <a:bodyPr>
            <a:noAutofit/>
          </a:bodyPr>
          <a:lstStyle/>
          <a:p>
            <a:pPr marL="457200" indent="-457200">
              <a:spcBef>
                <a:spcPts val="600"/>
              </a:spcBef>
              <a:buFont typeface="+mj-lt"/>
              <a:buAutoNum type="arabicPeriod"/>
            </a:pPr>
            <a:r>
              <a:rPr lang="en-ZA" sz="1600" dirty="0">
                <a:latin typeface="Calibri" panose="020F0502020204030204" pitchFamily="34" charset="0"/>
                <a:cs typeface="Arial" panose="020B0604020202020204" pitchFamily="34" charset="0"/>
              </a:rPr>
              <a:t>Both primary and downstream </a:t>
            </a:r>
            <a:r>
              <a:rPr lang="en-ZA" sz="1600" dirty="0" smtClean="0">
                <a:latin typeface="Calibri" panose="020F0502020204030204" pitchFamily="34" charset="0"/>
                <a:cs typeface="Arial" panose="020B0604020202020204" pitchFamily="34" charset="0"/>
              </a:rPr>
              <a:t>have </a:t>
            </a:r>
            <a:r>
              <a:rPr lang="en-ZA" sz="1600" dirty="0">
                <a:latin typeface="Calibri" panose="020F0502020204030204" pitchFamily="34" charset="0"/>
                <a:cs typeface="Arial" panose="020B0604020202020204" pitchFamily="34" charset="0"/>
              </a:rPr>
              <a:t>raised the need for increased local demand to drive economies of scale and relieve price and cost </a:t>
            </a:r>
            <a:r>
              <a:rPr lang="en-ZA" sz="1600" dirty="0" smtClean="0">
                <a:latin typeface="Calibri" panose="020F0502020204030204" pitchFamily="34" charset="0"/>
                <a:cs typeface="Arial" panose="020B0604020202020204" pitchFamily="34" charset="0"/>
              </a:rPr>
              <a:t>pressures</a:t>
            </a:r>
          </a:p>
          <a:p>
            <a:pPr marL="457200" indent="-457200">
              <a:spcBef>
                <a:spcPts val="600"/>
              </a:spcBef>
              <a:buFont typeface="+mj-lt"/>
              <a:buAutoNum type="arabicPeriod"/>
            </a:pPr>
            <a:r>
              <a:rPr lang="en-ZA" sz="1600" dirty="0" smtClean="0">
                <a:latin typeface="Calibri" panose="020F0502020204030204" pitchFamily="34" charset="0"/>
                <a:cs typeface="Arial" panose="020B0604020202020204" pitchFamily="34" charset="0"/>
              </a:rPr>
              <a:t>Primary </a:t>
            </a:r>
            <a:r>
              <a:rPr lang="en-ZA" sz="1600" dirty="0">
                <a:latin typeface="Calibri" panose="020F0502020204030204" pitchFamily="34" charset="0"/>
                <a:cs typeface="Arial" panose="020B0604020202020204" pitchFamily="34" charset="0"/>
              </a:rPr>
              <a:t>producers have requested government to reconsider public procurement of locally manufactured primary steel as input into current and future designated steel products. </a:t>
            </a:r>
            <a:endParaRPr lang="en-ZA" sz="1600" dirty="0" smtClean="0">
              <a:latin typeface="Calibri" panose="020F0502020204030204" pitchFamily="34" charset="0"/>
              <a:cs typeface="Arial" panose="020B0604020202020204" pitchFamily="34" charset="0"/>
            </a:endParaRPr>
          </a:p>
          <a:p>
            <a:pPr marL="457200" indent="-457200">
              <a:spcBef>
                <a:spcPts val="600"/>
              </a:spcBef>
              <a:buFont typeface="+mj-lt"/>
              <a:buAutoNum type="arabicPeriod"/>
            </a:pPr>
            <a:r>
              <a:rPr lang="en-ZA" sz="1600" dirty="0">
                <a:latin typeface="Calibri" panose="020F0502020204030204" pitchFamily="34" charset="0"/>
                <a:cs typeface="Arial" panose="020B0604020202020204" pitchFamily="34" charset="0"/>
              </a:rPr>
              <a:t>S</a:t>
            </a:r>
            <a:r>
              <a:rPr lang="en-ZA" sz="1600" dirty="0" smtClean="0">
                <a:latin typeface="Calibri" panose="020F0502020204030204" pitchFamily="34" charset="0"/>
                <a:cs typeface="Arial" panose="020B0604020202020204" pitchFamily="34" charset="0"/>
              </a:rPr>
              <a:t>teel </a:t>
            </a:r>
            <a:r>
              <a:rPr lang="en-ZA" sz="1600" dirty="0">
                <a:latin typeface="Calibri" panose="020F0502020204030204" pitchFamily="34" charset="0"/>
                <a:cs typeface="Arial" panose="020B0604020202020204" pitchFamily="34" charset="0"/>
              </a:rPr>
              <a:t>crisis </a:t>
            </a:r>
            <a:r>
              <a:rPr lang="en-ZA" sz="1600" dirty="0" smtClean="0">
                <a:latin typeface="Calibri" panose="020F0502020204030204" pitchFamily="34" charset="0"/>
                <a:cs typeface="Arial" panose="020B0604020202020204" pitchFamily="34" charset="0"/>
              </a:rPr>
              <a:t> </a:t>
            </a:r>
            <a:r>
              <a:rPr lang="en-ZA" sz="1600" dirty="0">
                <a:latin typeface="Calibri" panose="020F0502020204030204" pitchFamily="34" charset="0"/>
                <a:cs typeface="Arial" panose="020B0604020202020204" pitchFamily="34" charset="0"/>
              </a:rPr>
              <a:t>led to the review of the deeming of steel as one of the measures to support the industry and protect </a:t>
            </a:r>
            <a:r>
              <a:rPr lang="en-ZA" sz="1600" dirty="0" smtClean="0">
                <a:latin typeface="Calibri" panose="020F0502020204030204" pitchFamily="34" charset="0"/>
                <a:cs typeface="Arial" panose="020B0604020202020204" pitchFamily="34" charset="0"/>
              </a:rPr>
              <a:t>jobs</a:t>
            </a:r>
          </a:p>
          <a:p>
            <a:pPr marL="457200" indent="-457200">
              <a:spcBef>
                <a:spcPts val="600"/>
              </a:spcBef>
              <a:buFont typeface="+mj-lt"/>
              <a:buAutoNum type="arabicPeriod"/>
            </a:pPr>
            <a:r>
              <a:rPr lang="en-ZA" sz="1600" dirty="0" smtClean="0">
                <a:latin typeface="Calibri" panose="020F0502020204030204" pitchFamily="34" charset="0"/>
                <a:cs typeface="Arial" panose="020B0604020202020204" pitchFamily="34" charset="0"/>
              </a:rPr>
              <a:t>Revised </a:t>
            </a:r>
            <a:r>
              <a:rPr lang="en-ZA" sz="1600" dirty="0">
                <a:latin typeface="Calibri" panose="020F0502020204030204" pitchFamily="34" charset="0"/>
                <a:cs typeface="Arial" panose="020B0604020202020204" pitchFamily="34" charset="0"/>
              </a:rPr>
              <a:t>instruction notes for the </a:t>
            </a:r>
            <a:r>
              <a:rPr lang="en-ZA" sz="1600" dirty="0" smtClean="0">
                <a:latin typeface="Calibri" panose="020F0502020204030204" pitchFamily="34" charset="0"/>
                <a:cs typeface="Arial" panose="020B0604020202020204" pitchFamily="34" charset="0"/>
              </a:rPr>
              <a:t>‘</a:t>
            </a:r>
            <a:r>
              <a:rPr lang="en-ZA" sz="1600" dirty="0" err="1" smtClean="0">
                <a:latin typeface="Calibri" panose="020F0502020204030204" pitchFamily="34" charset="0"/>
                <a:cs typeface="Arial" panose="020B0604020202020204" pitchFamily="34" charset="0"/>
              </a:rPr>
              <a:t>undeeming</a:t>
            </a:r>
            <a:r>
              <a:rPr lang="en-ZA" sz="1600" dirty="0" smtClean="0">
                <a:latin typeface="Calibri" panose="020F0502020204030204" pitchFamily="34" charset="0"/>
                <a:cs typeface="Arial" panose="020B0604020202020204" pitchFamily="34" charset="0"/>
              </a:rPr>
              <a:t>’ </a:t>
            </a:r>
            <a:r>
              <a:rPr lang="en-ZA" sz="1600" dirty="0">
                <a:latin typeface="Calibri" panose="020F0502020204030204" pitchFamily="34" charset="0"/>
                <a:cs typeface="Arial" panose="020B0604020202020204" pitchFamily="34" charset="0"/>
              </a:rPr>
              <a:t>of </a:t>
            </a:r>
            <a:r>
              <a:rPr lang="en-ZA" sz="1600" dirty="0" smtClean="0">
                <a:latin typeface="Calibri" panose="020F0502020204030204" pitchFamily="34" charset="0"/>
                <a:cs typeface="Arial" panose="020B0604020202020204" pitchFamily="34" charset="0"/>
              </a:rPr>
              <a:t>primary steel published by National </a:t>
            </a:r>
            <a:r>
              <a:rPr lang="en-ZA" sz="1600" dirty="0">
                <a:latin typeface="Calibri" panose="020F0502020204030204" pitchFamily="34" charset="0"/>
                <a:cs typeface="Arial" panose="020B0604020202020204" pitchFamily="34" charset="0"/>
              </a:rPr>
              <a:t>Treasury </a:t>
            </a:r>
            <a:r>
              <a:rPr lang="en-ZA" sz="1600" dirty="0" smtClean="0">
                <a:latin typeface="Calibri" panose="020F0502020204030204" pitchFamily="34" charset="0"/>
                <a:cs typeface="Arial" panose="020B0604020202020204" pitchFamily="34" charset="0"/>
              </a:rPr>
              <a:t>for </a:t>
            </a:r>
            <a:r>
              <a:rPr lang="en-ZA" sz="1600" dirty="0">
                <a:latin typeface="Calibri" panose="020F0502020204030204" pitchFamily="34" charset="0"/>
                <a:cs typeface="Arial" panose="020B0604020202020204" pitchFamily="34" charset="0"/>
              </a:rPr>
              <a:t>7 designated </a:t>
            </a:r>
            <a:r>
              <a:rPr lang="en-ZA" sz="1600" dirty="0" smtClean="0">
                <a:latin typeface="Calibri" panose="020F0502020204030204" pitchFamily="34" charset="0"/>
                <a:cs typeface="Arial" panose="020B0604020202020204" pitchFamily="34" charset="0"/>
              </a:rPr>
              <a:t>products in July </a:t>
            </a:r>
            <a:r>
              <a:rPr lang="en-ZA" sz="1400" dirty="0" smtClean="0">
                <a:latin typeface="Calibri" panose="020F0502020204030204" pitchFamily="34" charset="0"/>
                <a:cs typeface="Arial" panose="020B0604020202020204" pitchFamily="34" charset="0"/>
              </a:rPr>
              <a:t>(two </a:t>
            </a:r>
            <a:r>
              <a:rPr lang="en-ZA" sz="1400" dirty="0">
                <a:latin typeface="Calibri" panose="020F0502020204030204" pitchFamily="34" charset="0"/>
                <a:cs typeface="Arial" panose="020B0604020202020204" pitchFamily="34" charset="0"/>
              </a:rPr>
              <a:t>way radio terminals , </a:t>
            </a:r>
            <a:r>
              <a:rPr lang="en-ZA" sz="1400" dirty="0" smtClean="0">
                <a:latin typeface="Calibri" panose="020F0502020204030204" pitchFamily="34" charset="0"/>
                <a:cs typeface="Arial" panose="020B0604020202020204" pitchFamily="34" charset="0"/>
              </a:rPr>
              <a:t>photovoltaic </a:t>
            </a:r>
            <a:r>
              <a:rPr lang="en-ZA" sz="1400" dirty="0">
                <a:latin typeface="Calibri" panose="020F0502020204030204" pitchFamily="34" charset="0"/>
                <a:cs typeface="Arial" panose="020B0604020202020204" pitchFamily="34" charset="0"/>
              </a:rPr>
              <a:t>systems and components , </a:t>
            </a:r>
            <a:r>
              <a:rPr lang="en-ZA" sz="1400" dirty="0" smtClean="0">
                <a:latin typeface="Calibri" panose="020F0502020204030204" pitchFamily="34" charset="0"/>
                <a:cs typeface="Arial" panose="020B0604020202020204" pitchFamily="34" charset="0"/>
              </a:rPr>
              <a:t>solar </a:t>
            </a:r>
            <a:r>
              <a:rPr lang="en-ZA" sz="1400" dirty="0">
                <a:latin typeface="Calibri" panose="020F0502020204030204" pitchFamily="34" charset="0"/>
                <a:cs typeface="Arial" panose="020B0604020202020204" pitchFamily="34" charset="0"/>
              </a:rPr>
              <a:t>w</a:t>
            </a:r>
            <a:r>
              <a:rPr lang="en-ZA" sz="1400" dirty="0" smtClean="0">
                <a:latin typeface="Calibri" panose="020F0502020204030204" pitchFamily="34" charset="0"/>
                <a:cs typeface="Arial" panose="020B0604020202020204" pitchFamily="34" charset="0"/>
              </a:rPr>
              <a:t>ater heaters</a:t>
            </a:r>
            <a:r>
              <a:rPr lang="en-ZA" sz="1400" dirty="0">
                <a:latin typeface="Calibri" panose="020F0502020204030204" pitchFamily="34" charset="0"/>
                <a:cs typeface="Arial" panose="020B0604020202020204" pitchFamily="34" charset="0"/>
              </a:rPr>
              <a:t>, </a:t>
            </a:r>
            <a:r>
              <a:rPr lang="en-ZA" sz="1400" dirty="0" smtClean="0">
                <a:latin typeface="Calibri" panose="020F0502020204030204" pitchFamily="34" charset="0"/>
                <a:cs typeface="Arial" panose="020B0604020202020204" pitchFamily="34" charset="0"/>
              </a:rPr>
              <a:t>rail </a:t>
            </a:r>
            <a:r>
              <a:rPr lang="en-ZA" sz="1400" dirty="0">
                <a:latin typeface="Calibri" panose="020F0502020204030204" pitchFamily="34" charset="0"/>
                <a:cs typeface="Arial" panose="020B0604020202020204" pitchFamily="34" charset="0"/>
              </a:rPr>
              <a:t>rolling stock , </a:t>
            </a:r>
            <a:r>
              <a:rPr lang="en-ZA" sz="1400" dirty="0" smtClean="0">
                <a:latin typeface="Calibri" panose="020F0502020204030204" pitchFamily="34" charset="0"/>
                <a:cs typeface="Arial" panose="020B0604020202020204" pitchFamily="34" charset="0"/>
              </a:rPr>
              <a:t>cables</a:t>
            </a:r>
            <a:r>
              <a:rPr lang="en-ZA" sz="1400" dirty="0">
                <a:latin typeface="Calibri" panose="020F0502020204030204" pitchFamily="34" charset="0"/>
                <a:cs typeface="Arial" panose="020B0604020202020204" pitchFamily="34" charset="0"/>
              </a:rPr>
              <a:t>, </a:t>
            </a:r>
            <a:r>
              <a:rPr lang="en-ZA" sz="1400" dirty="0" smtClean="0">
                <a:latin typeface="Calibri" panose="020F0502020204030204" pitchFamily="34" charset="0"/>
                <a:cs typeface="Arial" panose="020B0604020202020204" pitchFamily="34" charset="0"/>
              </a:rPr>
              <a:t>conveyance </a:t>
            </a:r>
            <a:r>
              <a:rPr lang="en-ZA" sz="1400" dirty="0">
                <a:latin typeface="Calibri" panose="020F0502020204030204" pitchFamily="34" charset="0"/>
                <a:cs typeface="Arial" panose="020B0604020202020204" pitchFamily="34" charset="0"/>
              </a:rPr>
              <a:t>pipes, </a:t>
            </a:r>
            <a:r>
              <a:rPr lang="en-ZA" sz="1400" dirty="0" smtClean="0">
                <a:latin typeface="Calibri" panose="020F0502020204030204" pitchFamily="34" charset="0"/>
                <a:cs typeface="Arial" panose="020B0604020202020204" pitchFamily="34" charset="0"/>
              </a:rPr>
              <a:t>working </a:t>
            </a:r>
            <a:r>
              <a:rPr lang="en-ZA" sz="1400" dirty="0">
                <a:latin typeface="Calibri" panose="020F0502020204030204" pitchFamily="34" charset="0"/>
                <a:cs typeface="Arial" panose="020B0604020202020204" pitchFamily="34" charset="0"/>
              </a:rPr>
              <a:t>vessels, </a:t>
            </a:r>
            <a:r>
              <a:rPr lang="en-ZA" sz="1400" dirty="0" smtClean="0">
                <a:latin typeface="Calibri" panose="020F0502020204030204" pitchFamily="34" charset="0"/>
                <a:cs typeface="Arial" panose="020B0604020202020204" pitchFamily="34" charset="0"/>
              </a:rPr>
              <a:t>steel </a:t>
            </a:r>
            <a:r>
              <a:rPr lang="en-ZA" sz="1400" dirty="0">
                <a:latin typeface="Calibri" panose="020F0502020204030204" pitchFamily="34" charset="0"/>
                <a:cs typeface="Arial" panose="020B0604020202020204" pitchFamily="34" charset="0"/>
              </a:rPr>
              <a:t>power </a:t>
            </a:r>
            <a:r>
              <a:rPr lang="en-ZA" sz="1400" dirty="0" smtClean="0">
                <a:latin typeface="Calibri" panose="020F0502020204030204" pitchFamily="34" charset="0"/>
                <a:cs typeface="Arial" panose="020B0604020202020204" pitchFamily="34" charset="0"/>
              </a:rPr>
              <a:t>pylons)</a:t>
            </a:r>
            <a:endParaRPr lang="en-ZA" sz="1400" dirty="0">
              <a:latin typeface="Calibri" panose="020F0502020204030204" pitchFamily="34" charset="0"/>
              <a:cs typeface="Arial" panose="020B0604020202020204" pitchFamily="34" charset="0"/>
            </a:endParaRPr>
          </a:p>
          <a:p>
            <a:pPr marL="457200" indent="-457200">
              <a:spcBef>
                <a:spcPts val="600"/>
              </a:spcBef>
              <a:buFont typeface="+mj-lt"/>
              <a:buAutoNum type="arabicPeriod"/>
            </a:pPr>
            <a:r>
              <a:rPr lang="en-ZA" sz="1600" dirty="0" smtClean="0">
                <a:latin typeface="Calibri" panose="020F0502020204030204" pitchFamily="34" charset="0"/>
                <a:cs typeface="Arial" panose="020B0604020202020204" pitchFamily="34" charset="0"/>
              </a:rPr>
              <a:t>Additional </a:t>
            </a:r>
            <a:r>
              <a:rPr lang="en-ZA" sz="1600" dirty="0">
                <a:latin typeface="Calibri" panose="020F0502020204030204" pitchFamily="34" charset="0"/>
                <a:cs typeface="Arial" panose="020B0604020202020204" pitchFamily="34" charset="0"/>
              </a:rPr>
              <a:t>designations of steel construction materials are being considered to support the downstream job intensive steel </a:t>
            </a:r>
            <a:r>
              <a:rPr lang="en-ZA" sz="1600" dirty="0" smtClean="0">
                <a:latin typeface="Calibri" panose="020F0502020204030204" pitchFamily="34" charset="0"/>
                <a:cs typeface="Arial" panose="020B0604020202020204" pitchFamily="34" charset="0"/>
              </a:rPr>
              <a:t>sectors including:</a:t>
            </a:r>
          </a:p>
          <a:p>
            <a:pPr lvl="1"/>
            <a:r>
              <a:rPr lang="en-ZA" sz="1400" dirty="0">
                <a:latin typeface="Calibri" panose="020F0502020204030204" pitchFamily="34" charset="0"/>
              </a:rPr>
              <a:t>fabricated structural steel </a:t>
            </a:r>
          </a:p>
          <a:p>
            <a:pPr lvl="1"/>
            <a:r>
              <a:rPr lang="en-ZA" sz="1400" dirty="0">
                <a:latin typeface="Calibri" panose="020F0502020204030204" pitchFamily="34" charset="0"/>
              </a:rPr>
              <a:t>wire products </a:t>
            </a:r>
          </a:p>
          <a:p>
            <a:pPr lvl="1"/>
            <a:r>
              <a:rPr lang="en-ZA" sz="1400" dirty="0">
                <a:latin typeface="Calibri" panose="020F0502020204030204" pitchFamily="34" charset="0"/>
              </a:rPr>
              <a:t>roofing and cladding </a:t>
            </a:r>
          </a:p>
          <a:p>
            <a:pPr lvl="1"/>
            <a:r>
              <a:rPr lang="en-ZA" sz="1400" dirty="0">
                <a:latin typeface="Calibri" panose="020F0502020204030204" pitchFamily="34" charset="0"/>
              </a:rPr>
              <a:t>ducting and structural </a:t>
            </a:r>
            <a:r>
              <a:rPr lang="en-ZA" sz="1400" dirty="0" smtClean="0">
                <a:latin typeface="Calibri" panose="020F0502020204030204" pitchFamily="34" charset="0"/>
              </a:rPr>
              <a:t>pipework, gutters</a:t>
            </a:r>
            <a:r>
              <a:rPr lang="en-ZA" sz="1400" dirty="0">
                <a:latin typeface="Calibri" panose="020F0502020204030204" pitchFamily="34" charset="0"/>
              </a:rPr>
              <a:t>, downpipes and launders </a:t>
            </a:r>
          </a:p>
          <a:p>
            <a:pPr lvl="1"/>
            <a:r>
              <a:rPr lang="en-ZA" sz="1400" dirty="0">
                <a:latin typeface="Calibri" panose="020F0502020204030204" pitchFamily="34" charset="0"/>
              </a:rPr>
              <a:t>frames </a:t>
            </a:r>
          </a:p>
          <a:p>
            <a:pPr lvl="1"/>
            <a:r>
              <a:rPr lang="en-ZA" sz="1400" dirty="0">
                <a:latin typeface="Calibri" panose="020F0502020204030204" pitchFamily="34" charset="0"/>
              </a:rPr>
              <a:t>f</a:t>
            </a:r>
            <a:r>
              <a:rPr lang="en-ZA" sz="1400" dirty="0" smtClean="0">
                <a:latin typeface="Calibri" panose="020F0502020204030204" pitchFamily="34" charset="0"/>
              </a:rPr>
              <a:t>asteners, joining </a:t>
            </a:r>
            <a:r>
              <a:rPr lang="en-ZA" sz="1400" dirty="0">
                <a:latin typeface="Calibri" panose="020F0502020204030204" pitchFamily="34" charset="0"/>
              </a:rPr>
              <a:t>and connecting </a:t>
            </a:r>
            <a:r>
              <a:rPr lang="en-ZA" sz="1400" dirty="0" smtClean="0">
                <a:latin typeface="Calibri" panose="020F0502020204030204" pitchFamily="34" charset="0"/>
              </a:rPr>
              <a:t>components</a:t>
            </a:r>
            <a:endParaRPr lang="en-ZA" sz="1400" dirty="0">
              <a:latin typeface="Calibri" panose="020F050202020403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xmlns="" val="2063733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9392"/>
            <a:ext cx="7772400" cy="1052736"/>
          </a:xfrm>
        </p:spPr>
        <p:txBody>
          <a:bodyPr/>
          <a:lstStyle/>
          <a:p>
            <a:r>
              <a:rPr lang="en-ZA" sz="3200" b="1" dirty="0" smtClean="0">
                <a:latin typeface="Arial" panose="020B0604020202020204" pitchFamily="34" charset="0"/>
                <a:cs typeface="Arial" panose="020B0604020202020204" pitchFamily="34" charset="0"/>
              </a:rPr>
              <a:t>STEEL PRICING PRINCIPLES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898376"/>
            <a:ext cx="8640960" cy="4402832"/>
          </a:xfrm>
        </p:spPr>
        <p:txBody>
          <a:bodyPr/>
          <a:lstStyle/>
          <a:p>
            <a:pPr marL="0" indent="0">
              <a:buNone/>
            </a:pPr>
            <a:r>
              <a:rPr lang="en-ZA" sz="1600" dirty="0" smtClean="0">
                <a:latin typeface="Calibri" panose="020F0502020204030204" pitchFamily="34" charset="0"/>
                <a:cs typeface="Arial" panose="020B0604020202020204" pitchFamily="34" charset="0"/>
              </a:rPr>
              <a:t>The Fair Pricing Principles to be agreed between the parties (AMSA and government)</a:t>
            </a:r>
          </a:p>
          <a:p>
            <a:pPr>
              <a:spcBef>
                <a:spcPts val="200"/>
              </a:spcBef>
            </a:pPr>
            <a:r>
              <a:rPr lang="en-US" sz="1600" dirty="0" smtClean="0">
                <a:latin typeface="Calibri" panose="020F0502020204030204" pitchFamily="34" charset="0"/>
                <a:cs typeface="Arial" panose="020B0604020202020204" pitchFamily="34" charset="0"/>
              </a:rPr>
              <a:t>Import Parity Pricing (IPP) will be removed as a basis for pricing</a:t>
            </a:r>
            <a:endParaRPr lang="en-ZA" sz="1600" dirty="0" smtClean="0">
              <a:latin typeface="Calibri" panose="020F0502020204030204" pitchFamily="34" charset="0"/>
              <a:cs typeface="Arial" panose="020B0604020202020204" pitchFamily="34" charset="0"/>
            </a:endParaRPr>
          </a:p>
          <a:p>
            <a:pPr lvl="0"/>
            <a:r>
              <a:rPr lang="en-US" sz="1600" dirty="0" smtClean="0">
                <a:latin typeface="Calibri" panose="020F0502020204030204" pitchFamily="34" charset="0"/>
                <a:cs typeface="Arial" panose="020B0604020202020204" pitchFamily="34" charset="0"/>
              </a:rPr>
              <a:t>The pricing principles will exclude long products.</a:t>
            </a:r>
            <a:r>
              <a:rPr lang="en-US" sz="1600" i="1" dirty="0" smtClean="0">
                <a:latin typeface="Calibri" panose="020F0502020204030204" pitchFamily="34" charset="0"/>
                <a:cs typeface="Arial" panose="020B0604020202020204" pitchFamily="34" charset="0"/>
              </a:rPr>
              <a:t>(unless specifically stated)</a:t>
            </a:r>
            <a:r>
              <a:rPr lang="en-US" sz="1600" dirty="0" smtClean="0">
                <a:latin typeface="Calibri" panose="020F0502020204030204" pitchFamily="34" charset="0"/>
                <a:cs typeface="Arial" panose="020B0604020202020204" pitchFamily="34" charset="0"/>
              </a:rPr>
              <a:t> </a:t>
            </a:r>
            <a:endParaRPr lang="en-ZA" sz="1600" dirty="0" smtClean="0">
              <a:latin typeface="Calibri" panose="020F0502020204030204" pitchFamily="34" charset="0"/>
              <a:cs typeface="Arial" panose="020B0604020202020204" pitchFamily="34" charset="0"/>
            </a:endParaRPr>
          </a:p>
          <a:p>
            <a:pPr lvl="0"/>
            <a:r>
              <a:rPr lang="en-US" sz="1600" dirty="0" smtClean="0">
                <a:latin typeface="Calibri" panose="020F0502020204030204" pitchFamily="34" charset="0"/>
                <a:cs typeface="Arial" panose="020B0604020202020204" pitchFamily="34" charset="0"/>
              </a:rPr>
              <a:t>The local price for flat steel products will be based on an import weighted basket (excluding China &amp; Russia) </a:t>
            </a:r>
            <a:r>
              <a:rPr lang="en-US" sz="1600" b="1" dirty="0" smtClean="0">
                <a:latin typeface="Calibri" panose="020F0502020204030204" pitchFamily="34" charset="0"/>
                <a:cs typeface="Arial" panose="020B0604020202020204" pitchFamily="34" charset="0"/>
              </a:rPr>
              <a:t>(note A)</a:t>
            </a:r>
            <a:r>
              <a:rPr lang="en-US" sz="1600" dirty="0" smtClean="0">
                <a:latin typeface="Calibri" panose="020F0502020204030204" pitchFamily="34" charset="0"/>
                <a:cs typeface="Arial" panose="020B0604020202020204" pitchFamily="34" charset="0"/>
              </a:rPr>
              <a:t>, determined by the weighted average of countries we compete with This will be based on primary data from the CRU </a:t>
            </a:r>
            <a:r>
              <a:rPr lang="en-ZA" sz="1600" dirty="0" smtClean="0">
                <a:latin typeface="Calibri" panose="020F0502020204030204" pitchFamily="34" charset="0"/>
                <a:cs typeface="Arial" panose="020B0604020202020204" pitchFamily="34" charset="0"/>
              </a:rPr>
              <a:t>and MEPS </a:t>
            </a:r>
            <a:r>
              <a:rPr lang="en-US" sz="1600" dirty="0" smtClean="0">
                <a:latin typeface="Calibri" panose="020F0502020204030204" pitchFamily="34" charset="0"/>
                <a:cs typeface="Arial" panose="020B0604020202020204" pitchFamily="34" charset="0"/>
              </a:rPr>
              <a:t>global steel indices </a:t>
            </a:r>
            <a:r>
              <a:rPr lang="en-ZA" sz="1600" dirty="0" smtClean="0">
                <a:latin typeface="Calibri" panose="020F0502020204030204" pitchFamily="34" charset="0"/>
                <a:cs typeface="Arial" panose="020B0604020202020204" pitchFamily="34" charset="0"/>
              </a:rPr>
              <a:t>and: </a:t>
            </a:r>
          </a:p>
          <a:p>
            <a:pPr lvl="2"/>
            <a:r>
              <a:rPr lang="en-ZA" sz="1600" dirty="0" smtClean="0">
                <a:latin typeface="Calibri" panose="020F0502020204030204" pitchFamily="34" charset="0"/>
                <a:cs typeface="Arial" panose="020B0604020202020204" pitchFamily="34" charset="0"/>
              </a:rPr>
              <a:t>agreed upon benchmarked “deltas” </a:t>
            </a:r>
            <a:r>
              <a:rPr lang="en-ZA" sz="1600" b="1" dirty="0" smtClean="0">
                <a:latin typeface="Calibri" panose="020F0502020204030204" pitchFamily="34" charset="0"/>
                <a:cs typeface="Arial" panose="020B0604020202020204" pitchFamily="34" charset="0"/>
              </a:rPr>
              <a:t>(note B)</a:t>
            </a:r>
            <a:r>
              <a:rPr lang="en-ZA" sz="1600" dirty="0" smtClean="0">
                <a:latin typeface="Calibri" panose="020F0502020204030204" pitchFamily="34" charset="0"/>
                <a:cs typeface="Arial" panose="020B0604020202020204" pitchFamily="34" charset="0"/>
              </a:rPr>
              <a:t> will then be added on to the hot rolled coil base price to calculate base prices for other flat steel products; and</a:t>
            </a:r>
          </a:p>
          <a:p>
            <a:pPr lvl="2"/>
            <a:r>
              <a:rPr lang="en-ZA" sz="1600" dirty="0" smtClean="0">
                <a:latin typeface="Calibri" panose="020F0502020204030204" pitchFamily="34" charset="0"/>
                <a:cs typeface="Arial" panose="020B0604020202020204" pitchFamily="34" charset="0"/>
              </a:rPr>
              <a:t>agreed upon averages (not exceeding 11% overall) will be used to calculate “extras”.</a:t>
            </a:r>
          </a:p>
          <a:p>
            <a:pPr lvl="0"/>
            <a:r>
              <a:rPr lang="en-US" sz="1600" dirty="0" smtClean="0">
                <a:latin typeface="Calibri" panose="020F0502020204030204" pitchFamily="34" charset="0"/>
                <a:cs typeface="Arial" panose="020B0604020202020204" pitchFamily="34" charset="0"/>
              </a:rPr>
              <a:t>When AMSA reviews it’s flat steel pricing, it will be done using a transparent mechanism based on forecast basket prices using the latest CRU published prices, where available, and the R/USD exchange rate, assuming a 1 month forward.  The announced and published price will include the settlement discount, currently  2,5%.   </a:t>
            </a:r>
            <a:endParaRPr lang="en-ZA" sz="1600" dirty="0" smtClean="0">
              <a:latin typeface="Calibri" panose="020F0502020204030204" pitchFamily="34" charset="0"/>
              <a:cs typeface="Arial" panose="020B0604020202020204" pitchFamily="34" charset="0"/>
            </a:endParaRPr>
          </a:p>
          <a:p>
            <a:r>
              <a:rPr lang="en-ZA" sz="1600" dirty="0" smtClean="0">
                <a:latin typeface="Calibri" panose="020F0502020204030204" pitchFamily="34" charset="0"/>
                <a:cs typeface="Arial" panose="020B0604020202020204" pitchFamily="34" charset="0"/>
              </a:rPr>
              <a:t>Quarterly monitoring of the import weighted basket, and compliance with the pricing mechanism for all flat steel products will be the responsibility of the steel committee under the auspices of ITAC</a:t>
            </a:r>
            <a:r>
              <a:rPr lang="en-ZA" sz="1600" i="1" dirty="0" smtClean="0">
                <a:latin typeface="Calibri" panose="020F0502020204030204" pitchFamily="34" charset="0"/>
                <a:cs typeface="Arial" panose="020B0604020202020204" pitchFamily="34" charset="0"/>
              </a:rPr>
              <a:t>.</a:t>
            </a:r>
            <a:r>
              <a:rPr lang="en-ZA" sz="1600" dirty="0" smtClean="0">
                <a:latin typeface="Calibri" panose="020F0502020204030204" pitchFamily="34" charset="0"/>
                <a:cs typeface="Arial" panose="020B0604020202020204" pitchFamily="34" charset="0"/>
              </a:rPr>
              <a:t> AMSA’s published pricing will be  reviewed based on  actuals for the preceding quarter. </a:t>
            </a:r>
          </a:p>
          <a:p>
            <a:r>
              <a:rPr lang="en-ZA" sz="1600" dirty="0" smtClean="0">
                <a:latin typeface="Calibri" panose="020F0502020204030204" pitchFamily="34" charset="0"/>
                <a:cs typeface="Arial" panose="020B0604020202020204" pitchFamily="34" charset="0"/>
              </a:rPr>
              <a:t>The overall EBIT margin cap to be imposed will have the effect of ensuring that the benefits of iron-ore pricing will result in a benefit to AMSA’s customers and the downstream. </a:t>
            </a:r>
            <a:endParaRPr lang="en-ZA" sz="1600" dirty="0">
              <a:latin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19</a:t>
            </a:fld>
            <a:endParaRPr lang="en-US">
              <a:solidFill>
                <a:srgbClr val="000000"/>
              </a:solidFill>
            </a:endParaRPr>
          </a:p>
        </p:txBody>
      </p:sp>
      <p:cxnSp>
        <p:nvCxnSpPr>
          <p:cNvPr id="5" name="Straight Connector 4"/>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115245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30" y="38100"/>
            <a:ext cx="7772400" cy="1143000"/>
          </a:xfrm>
        </p:spPr>
        <p:txBody>
          <a:bodyPr/>
          <a:lstStyle/>
          <a:p>
            <a:r>
              <a:rPr lang="en-ZA" sz="3200" b="1" dirty="0" smtClean="0">
                <a:latin typeface="Arial" panose="020B0604020202020204" pitchFamily="34" charset="0"/>
                <a:cs typeface="Arial" panose="020B0604020202020204" pitchFamily="34" charset="0"/>
              </a:rPr>
              <a:t>CONTENT</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052736"/>
            <a:ext cx="8784976" cy="4824536"/>
          </a:xfrm>
        </p:spPr>
        <p:txBody>
          <a:bodyPr>
            <a:noAutofit/>
          </a:bodyPr>
          <a:lstStyle/>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CONTEXT</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GLOBAL OVERSUPPY</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STRUCTURAL CHALLENGES (HIGH STEEL PRODUCTION COSTS)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STRATEGIC IMPORTANCE OF STEEL SECTOR </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STEEL OUTLOOK FOR SA </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POLICY INTERVENTIONS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PRIMARY STEEL TARIFF SUPPORT AND COMMITMENTS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STEEL COMMITTEE</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INVESTMENT COMMITMENTS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KEY INVESTMENT ISSUES (HIGHVELD, CISCO)</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FOUNDRIES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DOWNSTREAM SUPPORT MEASURES (TARIFF REVIEW AND REBATES)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LOCAL PROCUREMENT AND DESIGNATIONS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PRICING PRINCIPLES</a:t>
            </a:r>
          </a:p>
          <a:p>
            <a:pPr>
              <a:spcBef>
                <a:spcPts val="700"/>
              </a:spcBef>
              <a:buFont typeface="+mj-lt"/>
              <a:buAutoNum type="arabicPeriod"/>
            </a:pPr>
            <a:r>
              <a:rPr lang="en-ZA" sz="1400" b="1" dirty="0" smtClean="0">
                <a:latin typeface="Calibri" panose="020F0502020204030204" pitchFamily="34" charset="0"/>
                <a:cs typeface="Arial" panose="020B0604020202020204" pitchFamily="34" charset="0"/>
              </a:rPr>
              <a:t>COMPETITION COMMISSION SETTLEMENT WITH AMSA</a:t>
            </a: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smtClean="0">
              <a:latin typeface="Calibri" panose="020F0502020204030204" pitchFamily="34" charset="0"/>
              <a:cs typeface="Arial" panose="020B0604020202020204" pitchFamily="34" charset="0"/>
            </a:endParaRPr>
          </a:p>
          <a:p>
            <a:pPr>
              <a:spcBef>
                <a:spcPts val="700"/>
              </a:spcBef>
              <a:buFont typeface="+mj-lt"/>
              <a:buAutoNum type="arabicPeriod"/>
            </a:pPr>
            <a:endParaRPr lang="en-ZA" sz="1400" b="1" dirty="0">
              <a:latin typeface="Calibri" panose="020F0502020204030204" pitchFamily="34" charset="0"/>
              <a:cs typeface="Arial" panose="020B0604020202020204" pitchFamily="34" charset="0"/>
            </a:endParaRPr>
          </a:p>
        </p:txBody>
      </p:sp>
      <p:cxnSp>
        <p:nvCxnSpPr>
          <p:cNvPr id="4" name="Straight Connector 3"/>
          <p:cNvCxnSpPr/>
          <p:nvPr/>
        </p:nvCxnSpPr>
        <p:spPr bwMode="auto">
          <a:xfrm>
            <a:off x="0" y="1052736"/>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xmlns="" val="3372790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1052736"/>
          </a:xfrm>
        </p:spPr>
        <p:txBody>
          <a:bodyPr/>
          <a:lstStyle/>
          <a:p>
            <a:r>
              <a:rPr lang="en-ZA" sz="3200" b="1" dirty="0" smtClean="0">
                <a:latin typeface="Arial" panose="020B0604020202020204" pitchFamily="34" charset="0"/>
                <a:cs typeface="Arial" panose="020B0604020202020204" pitchFamily="34" charset="0"/>
              </a:rPr>
              <a:t>STEEL PRICING</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980728"/>
            <a:ext cx="8136904" cy="5184576"/>
          </a:xfrm>
        </p:spPr>
        <p:txBody>
          <a:bodyPr/>
          <a:lstStyle/>
          <a:p>
            <a:pPr marL="0" indent="0">
              <a:buNone/>
            </a:pPr>
            <a:r>
              <a:rPr lang="en-ZA" sz="1600" b="1" u="sng" dirty="0" smtClean="0">
                <a:latin typeface="Calibri" panose="020F0502020204030204" pitchFamily="34" charset="0"/>
                <a:cs typeface="Arial" panose="020B0604020202020204" pitchFamily="34" charset="0"/>
              </a:rPr>
              <a:t>NOTE A</a:t>
            </a:r>
          </a:p>
          <a:p>
            <a:pPr marL="0" indent="0">
              <a:buNone/>
            </a:pPr>
            <a:r>
              <a:rPr lang="en-ZA" sz="1600" dirty="0" smtClean="0">
                <a:latin typeface="Calibri" panose="020F0502020204030204" pitchFamily="34" charset="0"/>
                <a:cs typeface="Arial" panose="020B0604020202020204" pitchFamily="34" charset="0"/>
              </a:rPr>
              <a:t>Weighted average based on the domestic steel price in countries (excluding China and Russia) we compete with in following steel intensive downstream sectors/sub sectors</a:t>
            </a:r>
          </a:p>
          <a:p>
            <a:pPr marL="457200" indent="-457200">
              <a:buAutoNum type="arabicPeriod"/>
            </a:pPr>
            <a:r>
              <a:rPr lang="en-ZA" sz="1600" dirty="0" smtClean="0">
                <a:latin typeface="Calibri" panose="020F0502020204030204" pitchFamily="34" charset="0"/>
                <a:cs typeface="Arial" panose="020B0604020202020204" pitchFamily="34" charset="0"/>
              </a:rPr>
              <a:t>fabricated </a:t>
            </a:r>
            <a:r>
              <a:rPr lang="en-ZA" sz="1600" dirty="0">
                <a:latin typeface="Calibri" panose="020F0502020204030204" pitchFamily="34" charset="0"/>
                <a:cs typeface="Arial" panose="020B0604020202020204" pitchFamily="34" charset="0"/>
              </a:rPr>
              <a:t>metal products</a:t>
            </a:r>
          </a:p>
          <a:p>
            <a:pPr marL="457200" indent="-457200">
              <a:buAutoNum type="arabicPeriod"/>
            </a:pPr>
            <a:r>
              <a:rPr lang="en-ZA" sz="1600" dirty="0">
                <a:latin typeface="Calibri" panose="020F0502020204030204" pitchFamily="34" charset="0"/>
                <a:cs typeface="Arial" panose="020B0604020202020204" pitchFamily="34" charset="0"/>
              </a:rPr>
              <a:t>machinery and equipment </a:t>
            </a:r>
          </a:p>
          <a:p>
            <a:pPr marL="457200" indent="-457200">
              <a:buAutoNum type="arabicPeriod"/>
            </a:pPr>
            <a:r>
              <a:rPr lang="en-ZA" sz="1600" dirty="0">
                <a:latin typeface="Calibri" panose="020F0502020204030204" pitchFamily="34" charset="0"/>
                <a:cs typeface="Arial" panose="020B0604020202020204" pitchFamily="34" charset="0"/>
              </a:rPr>
              <a:t>vehicles and other transport equipment</a:t>
            </a:r>
          </a:p>
          <a:p>
            <a:pPr marL="0" lvl="0" indent="0">
              <a:buNone/>
            </a:pPr>
            <a:r>
              <a:rPr lang="en-ZA" sz="1600" i="1" dirty="0" smtClean="0">
                <a:solidFill>
                  <a:srgbClr val="000000"/>
                </a:solidFill>
                <a:latin typeface="Calibri" panose="020F0502020204030204" pitchFamily="34" charset="0"/>
                <a:cs typeface="Arial" panose="020B0604020202020204" pitchFamily="34" charset="0"/>
              </a:rPr>
              <a:t>Basket </a:t>
            </a:r>
            <a:r>
              <a:rPr lang="en-ZA" sz="1600" i="1" dirty="0">
                <a:solidFill>
                  <a:srgbClr val="000000"/>
                </a:solidFill>
                <a:latin typeface="Calibri" panose="020F0502020204030204" pitchFamily="34" charset="0"/>
                <a:cs typeface="Arial" panose="020B0604020202020204" pitchFamily="34" charset="0"/>
              </a:rPr>
              <a:t>countries are: </a:t>
            </a:r>
            <a:endParaRPr lang="en-ZA" sz="1600" dirty="0">
              <a:solidFill>
                <a:srgbClr val="000000"/>
              </a:solidFill>
              <a:latin typeface="Calibri" panose="020F0502020204030204" pitchFamily="34" charset="0"/>
              <a:cs typeface="Arial" panose="020B0604020202020204" pitchFamily="34" charset="0"/>
            </a:endParaRPr>
          </a:p>
          <a:p>
            <a:pPr lvl="0"/>
            <a:r>
              <a:rPr lang="en-ZA" sz="1600" i="1" dirty="0">
                <a:solidFill>
                  <a:srgbClr val="000000"/>
                </a:solidFill>
                <a:latin typeface="Calibri" panose="020F0502020204030204" pitchFamily="34" charset="0"/>
                <a:cs typeface="Arial" panose="020B0604020202020204" pitchFamily="34" charset="0"/>
              </a:rPr>
              <a:t>EU 50% </a:t>
            </a:r>
            <a:endParaRPr lang="en-ZA" sz="1600" dirty="0">
              <a:solidFill>
                <a:srgbClr val="000000"/>
              </a:solidFill>
              <a:latin typeface="Calibri" panose="020F0502020204030204" pitchFamily="34" charset="0"/>
              <a:cs typeface="Arial" panose="020B0604020202020204" pitchFamily="34" charset="0"/>
            </a:endParaRPr>
          </a:p>
          <a:p>
            <a:pPr marL="0" lvl="0" indent="0">
              <a:buNone/>
            </a:pPr>
            <a:r>
              <a:rPr lang="en-ZA" sz="1600" i="1" dirty="0">
                <a:solidFill>
                  <a:srgbClr val="000000"/>
                </a:solidFill>
                <a:latin typeface="Calibri" panose="020F0502020204030204" pitchFamily="34" charset="0"/>
                <a:cs typeface="Arial" panose="020B0604020202020204" pitchFamily="34" charset="0"/>
              </a:rPr>
              <a:t>- 50% Germany, 50% (France, UK, Italy, Spain) </a:t>
            </a:r>
            <a:endParaRPr lang="en-ZA" sz="1600" dirty="0">
              <a:solidFill>
                <a:srgbClr val="000000"/>
              </a:solidFill>
              <a:latin typeface="Calibri" panose="020F0502020204030204" pitchFamily="34" charset="0"/>
              <a:cs typeface="Arial" panose="020B0604020202020204" pitchFamily="34" charset="0"/>
            </a:endParaRPr>
          </a:p>
          <a:p>
            <a:pPr lvl="0"/>
            <a:r>
              <a:rPr lang="en-ZA" sz="1600" i="1" dirty="0">
                <a:solidFill>
                  <a:srgbClr val="000000"/>
                </a:solidFill>
                <a:latin typeface="Calibri" panose="020F0502020204030204" pitchFamily="34" charset="0"/>
                <a:cs typeface="Arial" panose="020B0604020202020204" pitchFamily="34" charset="0"/>
              </a:rPr>
              <a:t>Asia 30% </a:t>
            </a:r>
            <a:endParaRPr lang="en-ZA" sz="1600" dirty="0">
              <a:solidFill>
                <a:srgbClr val="000000"/>
              </a:solidFill>
              <a:latin typeface="Calibri" panose="020F0502020204030204" pitchFamily="34" charset="0"/>
              <a:cs typeface="Arial" panose="020B0604020202020204" pitchFamily="34" charset="0"/>
            </a:endParaRPr>
          </a:p>
          <a:p>
            <a:pPr marL="0" lvl="0" indent="0">
              <a:buNone/>
            </a:pPr>
            <a:r>
              <a:rPr lang="en-ZA" sz="1600" i="1" dirty="0">
                <a:solidFill>
                  <a:srgbClr val="000000"/>
                </a:solidFill>
                <a:latin typeface="Calibri" panose="020F0502020204030204" pitchFamily="34" charset="0"/>
                <a:cs typeface="Arial" panose="020B0604020202020204" pitchFamily="34" charset="0"/>
              </a:rPr>
              <a:t>- 50% Japan, 40% (South Korea and India), 10% Taiwan </a:t>
            </a:r>
            <a:endParaRPr lang="en-ZA" sz="1600" dirty="0">
              <a:solidFill>
                <a:srgbClr val="000000"/>
              </a:solidFill>
              <a:latin typeface="Calibri" panose="020F0502020204030204" pitchFamily="34" charset="0"/>
              <a:cs typeface="Arial" panose="020B0604020202020204" pitchFamily="34" charset="0"/>
            </a:endParaRPr>
          </a:p>
          <a:p>
            <a:pPr lvl="0"/>
            <a:r>
              <a:rPr lang="en-ZA" sz="1600" i="1" dirty="0">
                <a:solidFill>
                  <a:srgbClr val="000000"/>
                </a:solidFill>
                <a:latin typeface="Calibri" panose="020F0502020204030204" pitchFamily="34" charset="0"/>
                <a:cs typeface="Arial" panose="020B0604020202020204" pitchFamily="34" charset="0"/>
              </a:rPr>
              <a:t>NAFTA plus Brazil 20% </a:t>
            </a:r>
            <a:endParaRPr lang="en-ZA" sz="1600" dirty="0">
              <a:solidFill>
                <a:srgbClr val="000000"/>
              </a:solidFill>
              <a:latin typeface="Calibri" panose="020F0502020204030204" pitchFamily="34" charset="0"/>
              <a:cs typeface="Arial" panose="020B0604020202020204" pitchFamily="34" charset="0"/>
            </a:endParaRPr>
          </a:p>
          <a:p>
            <a:pPr lvl="0">
              <a:buFontTx/>
              <a:buChar char="-"/>
            </a:pPr>
            <a:r>
              <a:rPr lang="en-ZA" sz="1600" i="1" dirty="0" smtClean="0">
                <a:solidFill>
                  <a:srgbClr val="000000"/>
                </a:solidFill>
                <a:latin typeface="Calibri" panose="020F0502020204030204" pitchFamily="34" charset="0"/>
                <a:cs typeface="Arial" panose="020B0604020202020204" pitchFamily="34" charset="0"/>
              </a:rPr>
              <a:t>75</a:t>
            </a:r>
            <a:r>
              <a:rPr lang="en-ZA" sz="1600" i="1" dirty="0">
                <a:solidFill>
                  <a:srgbClr val="000000"/>
                </a:solidFill>
                <a:latin typeface="Calibri" panose="020F0502020204030204" pitchFamily="34" charset="0"/>
                <a:cs typeface="Arial" panose="020B0604020202020204" pitchFamily="34" charset="0"/>
              </a:rPr>
              <a:t>% USA, 25% (Canada and Brazil) </a:t>
            </a:r>
            <a:endParaRPr lang="en-ZA" sz="1600" i="1" dirty="0" smtClean="0">
              <a:solidFill>
                <a:srgbClr val="000000"/>
              </a:solidFill>
              <a:latin typeface="Calibri" panose="020F0502020204030204" pitchFamily="34" charset="0"/>
              <a:cs typeface="Arial" panose="020B0604020202020204" pitchFamily="34" charset="0"/>
            </a:endParaRPr>
          </a:p>
          <a:p>
            <a:pPr marL="0" lvl="0" indent="0">
              <a:buNone/>
            </a:pPr>
            <a:r>
              <a:rPr lang="en-ZA" sz="1600" b="1" u="sng" dirty="0" smtClean="0">
                <a:solidFill>
                  <a:srgbClr val="000000"/>
                </a:solidFill>
                <a:latin typeface="Calibri" panose="020F0502020204030204" pitchFamily="34" charset="0"/>
                <a:cs typeface="Arial" panose="020B0604020202020204" pitchFamily="34" charset="0"/>
              </a:rPr>
              <a:t>NOTE B</a:t>
            </a:r>
            <a:endParaRPr lang="en-ZA" sz="1600" b="1" u="sng" dirty="0">
              <a:solidFill>
                <a:srgbClr val="000000"/>
              </a:solidFill>
              <a:latin typeface="Calibri" panose="020F0502020204030204" pitchFamily="34" charset="0"/>
              <a:cs typeface="Arial" panose="020B0604020202020204" pitchFamily="34" charset="0"/>
            </a:endParaRPr>
          </a:p>
          <a:p>
            <a:endParaRPr lang="en-ZA" sz="16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20</a:t>
            </a:fld>
            <a:endParaRPr lang="en-US">
              <a:solidFill>
                <a:srgbClr val="000000"/>
              </a:solidFill>
            </a:endParaRPr>
          </a:p>
        </p:txBody>
      </p:sp>
      <p:cxnSp>
        <p:nvCxnSpPr>
          <p:cNvPr id="5" name="Straight Connector 4"/>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6" name="Table 5"/>
          <p:cNvGraphicFramePr>
            <a:graphicFrameLocks noGrp="1"/>
          </p:cNvGraphicFramePr>
          <p:nvPr>
            <p:extLst>
              <p:ext uri="{D42A27DB-BD31-4B8C-83A1-F6EECF244321}">
                <p14:modId xmlns:p14="http://schemas.microsoft.com/office/powerpoint/2010/main" xmlns="" val="1305164290"/>
              </p:ext>
            </p:extLst>
          </p:nvPr>
        </p:nvGraphicFramePr>
        <p:xfrm>
          <a:off x="539552" y="5157192"/>
          <a:ext cx="6048672" cy="1402080"/>
        </p:xfrm>
        <a:graphic>
          <a:graphicData uri="http://schemas.openxmlformats.org/drawingml/2006/table">
            <a:tbl>
              <a:tblPr firstRow="1" firstCol="1" bandRow="1">
                <a:tableStyleId>{5C22544A-7EE6-4342-B048-85BDC9FD1C3A}</a:tableStyleId>
              </a:tblPr>
              <a:tblGrid>
                <a:gridCol w="3024336"/>
                <a:gridCol w="3024336"/>
              </a:tblGrid>
              <a:tr h="230426">
                <a:tc>
                  <a:txBody>
                    <a:bodyPr/>
                    <a:lstStyle/>
                    <a:p>
                      <a:pPr algn="just">
                        <a:lnSpc>
                          <a:spcPct val="115000"/>
                        </a:lnSpc>
                        <a:spcAft>
                          <a:spcPts val="0"/>
                        </a:spcAft>
                      </a:pPr>
                      <a:r>
                        <a:rPr lang="en-ZA" sz="1600" dirty="0">
                          <a:solidFill>
                            <a:schemeClr val="tx1"/>
                          </a:solidFill>
                          <a:effectLst/>
                          <a:latin typeface="Calibri" panose="020F0502020204030204" pitchFamily="34" charset="0"/>
                        </a:rPr>
                        <a:t>Products</a:t>
                      </a:r>
                      <a:endParaRPr lang="en-ZA" sz="16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600" dirty="0">
                          <a:solidFill>
                            <a:schemeClr val="tx1"/>
                          </a:solidFill>
                          <a:effectLst/>
                          <a:latin typeface="Calibri" panose="020F0502020204030204" pitchFamily="34" charset="0"/>
                        </a:rPr>
                        <a:t>Deltas over HRC Base Price </a:t>
                      </a:r>
                      <a:endParaRPr lang="en-ZA" sz="1600" dirty="0">
                        <a:solidFill>
                          <a:schemeClr val="tx1"/>
                        </a:solidFill>
                        <a:effectLst/>
                        <a:latin typeface="Calibri" panose="020F0502020204030204" pitchFamily="34" charset="0"/>
                        <a:ea typeface="Calibri"/>
                        <a:cs typeface="Times New Roman"/>
                      </a:endParaRPr>
                    </a:p>
                  </a:txBody>
                  <a:tcPr marL="68580" marR="68580" marT="0" marB="0"/>
                </a:tc>
              </a:tr>
              <a:tr h="230426">
                <a:tc>
                  <a:txBody>
                    <a:bodyPr/>
                    <a:lstStyle/>
                    <a:p>
                      <a:pPr algn="just">
                        <a:lnSpc>
                          <a:spcPct val="115000"/>
                        </a:lnSpc>
                        <a:spcAft>
                          <a:spcPts val="0"/>
                        </a:spcAft>
                      </a:pPr>
                      <a:r>
                        <a:rPr lang="en-ZA" sz="1600" dirty="0">
                          <a:solidFill>
                            <a:schemeClr val="tx1"/>
                          </a:solidFill>
                          <a:effectLst/>
                          <a:latin typeface="Calibri" panose="020F0502020204030204" pitchFamily="34" charset="0"/>
                        </a:rPr>
                        <a:t>Hot Rolled Plate</a:t>
                      </a:r>
                      <a:endParaRPr lang="en-ZA" sz="1600"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600">
                          <a:solidFill>
                            <a:schemeClr val="tx1"/>
                          </a:solidFill>
                          <a:effectLst/>
                          <a:latin typeface="Calibri" panose="020F0502020204030204" pitchFamily="34" charset="0"/>
                        </a:rPr>
                        <a:t>USD 99/t</a:t>
                      </a:r>
                      <a:endParaRPr lang="en-ZA" sz="1600">
                        <a:solidFill>
                          <a:schemeClr val="tx1"/>
                        </a:solidFill>
                        <a:effectLst/>
                        <a:latin typeface="Calibri" panose="020F0502020204030204" pitchFamily="34" charset="0"/>
                        <a:ea typeface="Calibri"/>
                        <a:cs typeface="Times New Roman"/>
                      </a:endParaRPr>
                    </a:p>
                  </a:txBody>
                  <a:tcPr marL="68580" marR="68580" marT="0" marB="0"/>
                </a:tc>
              </a:tr>
              <a:tr h="230426">
                <a:tc>
                  <a:txBody>
                    <a:bodyPr/>
                    <a:lstStyle/>
                    <a:p>
                      <a:pPr algn="just">
                        <a:lnSpc>
                          <a:spcPct val="115000"/>
                        </a:lnSpc>
                        <a:spcAft>
                          <a:spcPts val="0"/>
                        </a:spcAft>
                      </a:pPr>
                      <a:r>
                        <a:rPr lang="en-ZA" sz="1600">
                          <a:solidFill>
                            <a:schemeClr val="tx1"/>
                          </a:solidFill>
                          <a:effectLst/>
                          <a:latin typeface="Calibri" panose="020F0502020204030204" pitchFamily="34" charset="0"/>
                        </a:rPr>
                        <a:t>Cold Rolled Coil</a:t>
                      </a:r>
                      <a:endParaRPr lang="en-ZA" sz="16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600">
                          <a:solidFill>
                            <a:schemeClr val="tx1"/>
                          </a:solidFill>
                          <a:effectLst/>
                          <a:latin typeface="Calibri" panose="020F0502020204030204" pitchFamily="34" charset="0"/>
                        </a:rPr>
                        <a:t>USD 95/t</a:t>
                      </a:r>
                      <a:endParaRPr lang="en-ZA" sz="1600">
                        <a:solidFill>
                          <a:schemeClr val="tx1"/>
                        </a:solidFill>
                        <a:effectLst/>
                        <a:latin typeface="Calibri" panose="020F0502020204030204" pitchFamily="34" charset="0"/>
                        <a:ea typeface="Calibri"/>
                        <a:cs typeface="Times New Roman"/>
                      </a:endParaRPr>
                    </a:p>
                  </a:txBody>
                  <a:tcPr marL="68580" marR="68580" marT="0" marB="0"/>
                </a:tc>
              </a:tr>
              <a:tr h="230426">
                <a:tc>
                  <a:txBody>
                    <a:bodyPr/>
                    <a:lstStyle/>
                    <a:p>
                      <a:pPr algn="just">
                        <a:lnSpc>
                          <a:spcPct val="115000"/>
                        </a:lnSpc>
                        <a:spcAft>
                          <a:spcPts val="0"/>
                        </a:spcAft>
                      </a:pPr>
                      <a:r>
                        <a:rPr lang="en-ZA" sz="1600">
                          <a:solidFill>
                            <a:schemeClr val="tx1"/>
                          </a:solidFill>
                          <a:effectLst/>
                          <a:latin typeface="Calibri" panose="020F0502020204030204" pitchFamily="34" charset="0"/>
                        </a:rPr>
                        <a:t>Galvanised Coil</a:t>
                      </a:r>
                      <a:endParaRPr lang="en-ZA" sz="16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600" dirty="0">
                          <a:solidFill>
                            <a:schemeClr val="tx1"/>
                          </a:solidFill>
                          <a:effectLst/>
                          <a:latin typeface="Calibri" panose="020F0502020204030204" pitchFamily="34" charset="0"/>
                        </a:rPr>
                        <a:t>USD 177/t</a:t>
                      </a:r>
                      <a:endParaRPr lang="en-ZA" sz="1600" dirty="0">
                        <a:solidFill>
                          <a:schemeClr val="tx1"/>
                        </a:solidFill>
                        <a:effectLst/>
                        <a:latin typeface="Calibri" panose="020F0502020204030204" pitchFamily="34" charset="0"/>
                        <a:ea typeface="Calibri"/>
                        <a:cs typeface="Times New Roman"/>
                      </a:endParaRPr>
                    </a:p>
                  </a:txBody>
                  <a:tcPr marL="68580" marR="68580" marT="0" marB="0"/>
                </a:tc>
              </a:tr>
              <a:tr h="230426">
                <a:tc>
                  <a:txBody>
                    <a:bodyPr/>
                    <a:lstStyle/>
                    <a:p>
                      <a:pPr algn="just">
                        <a:lnSpc>
                          <a:spcPct val="115000"/>
                        </a:lnSpc>
                        <a:spcAft>
                          <a:spcPts val="0"/>
                        </a:spcAft>
                      </a:pPr>
                      <a:r>
                        <a:rPr lang="en-ZA" sz="1600">
                          <a:solidFill>
                            <a:schemeClr val="tx1"/>
                          </a:solidFill>
                          <a:effectLst/>
                          <a:latin typeface="Calibri" panose="020F0502020204030204" pitchFamily="34" charset="0"/>
                        </a:rPr>
                        <a:t>Colour Coated Coil</a:t>
                      </a:r>
                      <a:endParaRPr lang="en-ZA" sz="160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Aft>
                          <a:spcPts val="0"/>
                        </a:spcAft>
                      </a:pPr>
                      <a:r>
                        <a:rPr lang="en-ZA" sz="1600" dirty="0">
                          <a:solidFill>
                            <a:schemeClr val="tx1"/>
                          </a:solidFill>
                          <a:effectLst/>
                          <a:latin typeface="Calibri" panose="020F0502020204030204" pitchFamily="34" charset="0"/>
                        </a:rPr>
                        <a:t>USD 472/t</a:t>
                      </a:r>
                      <a:endParaRPr lang="en-ZA" sz="1600" dirty="0">
                        <a:solidFill>
                          <a:schemeClr val="tx1"/>
                        </a:solidFill>
                        <a:effectLst/>
                        <a:latin typeface="Calibri" panose="020F05020202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413356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1052736"/>
          </a:xfrm>
        </p:spPr>
        <p:txBody>
          <a:bodyPr/>
          <a:lstStyle/>
          <a:p>
            <a:r>
              <a:rPr lang="en-ZA" sz="3200" b="1" dirty="0" smtClean="0">
                <a:latin typeface="Arial" panose="020B0604020202020204" pitchFamily="34" charset="0"/>
                <a:cs typeface="Arial" panose="020B0604020202020204" pitchFamily="34" charset="0"/>
              </a:rPr>
              <a:t>STEEL INTENSIVE IMPORTS </a:t>
            </a:r>
            <a:endParaRPr lang="en-ZA"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21</a:t>
            </a:fld>
            <a:endParaRPr lang="en-US">
              <a:solidFill>
                <a:srgbClr val="000000"/>
              </a:solidFill>
            </a:endParaRPr>
          </a:p>
        </p:txBody>
      </p:sp>
      <p:cxnSp>
        <p:nvCxnSpPr>
          <p:cNvPr id="5" name="Straight Connector 4"/>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 name="Content Placeholder 7"/>
          <p:cNvSpPr>
            <a:spLocks noGrp="1"/>
          </p:cNvSpPr>
          <p:nvPr>
            <p:ph idx="1"/>
          </p:nvPr>
        </p:nvSpPr>
        <p:spPr>
          <a:xfrm>
            <a:off x="7308304" y="1052736"/>
            <a:ext cx="1623637" cy="4320480"/>
          </a:xfrm>
        </p:spPr>
        <p:txBody>
          <a:bodyPr/>
          <a:lstStyle/>
          <a:p>
            <a:pPr marL="266700" lvl="1" indent="-177800"/>
            <a:r>
              <a:rPr lang="en-ZA" sz="1200" dirty="0" smtClean="0">
                <a:latin typeface="Calibri" panose="020F0502020204030204" pitchFamily="34" charset="0"/>
              </a:rPr>
              <a:t>Basket Country weightings determined by percentage of steel intensive imports from each region </a:t>
            </a:r>
            <a:r>
              <a:rPr lang="en-ZA" sz="1200" dirty="0">
                <a:latin typeface="Calibri" panose="020F0502020204030204" pitchFamily="34" charset="0"/>
              </a:rPr>
              <a:t>(Excluding China) </a:t>
            </a:r>
          </a:p>
        </p:txBody>
      </p:sp>
      <p:graphicFrame>
        <p:nvGraphicFramePr>
          <p:cNvPr id="9" name="Chart 8"/>
          <p:cNvGraphicFramePr>
            <a:graphicFrameLocks noGrp="1"/>
          </p:cNvGraphicFramePr>
          <p:nvPr>
            <p:extLst>
              <p:ext uri="{D42A27DB-BD31-4B8C-83A1-F6EECF244321}">
                <p14:modId xmlns:p14="http://schemas.microsoft.com/office/powerpoint/2010/main" xmlns="" val="766758687"/>
              </p:ext>
            </p:extLst>
          </p:nvPr>
        </p:nvGraphicFramePr>
        <p:xfrm>
          <a:off x="323528" y="980728"/>
          <a:ext cx="6984776"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813490" y="5661248"/>
            <a:ext cx="1562672" cy="276999"/>
          </a:xfrm>
          <a:prstGeom prst="rect">
            <a:avLst/>
          </a:prstGeom>
          <a:noFill/>
        </p:spPr>
        <p:txBody>
          <a:bodyPr wrap="none" rtlCol="0">
            <a:spAutoFit/>
          </a:bodyPr>
          <a:lstStyle/>
          <a:p>
            <a:r>
              <a:rPr lang="en-ZA" sz="1200" dirty="0" smtClean="0">
                <a:latin typeface="Calibri" panose="020F0502020204030204" pitchFamily="34" charset="0"/>
              </a:rPr>
              <a:t>Source:  Quantec data</a:t>
            </a:r>
            <a:endParaRPr lang="en-ZA" sz="1200" dirty="0">
              <a:latin typeface="Calibri" panose="020F0502020204030204" pitchFamily="34" charset="0"/>
            </a:endParaRPr>
          </a:p>
        </p:txBody>
      </p:sp>
    </p:spTree>
    <p:extLst>
      <p:ext uri="{BB962C8B-B14F-4D97-AF65-F5344CB8AC3E}">
        <p14:creationId xmlns:p14="http://schemas.microsoft.com/office/powerpoint/2010/main" xmlns="" val="4093587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1052736"/>
          </a:xfrm>
        </p:spPr>
        <p:txBody>
          <a:bodyPr/>
          <a:lstStyle/>
          <a:p>
            <a:r>
              <a:rPr lang="en-ZA" sz="3200" b="1" dirty="0" smtClean="0">
                <a:latin typeface="Arial" panose="020B0604020202020204" pitchFamily="34" charset="0"/>
                <a:cs typeface="Arial" panose="020B0604020202020204" pitchFamily="34" charset="0"/>
              </a:rPr>
              <a:t>STEEL PRICING</a:t>
            </a:r>
            <a:endParaRPr lang="en-ZA"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22</a:t>
            </a:fld>
            <a:endParaRPr lang="en-US">
              <a:solidFill>
                <a:srgbClr val="000000"/>
              </a:solidFill>
            </a:endParaRPr>
          </a:p>
        </p:txBody>
      </p:sp>
      <p:cxnSp>
        <p:nvCxnSpPr>
          <p:cNvPr id="5" name="Straight Connector 4"/>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 name="Content Placeholder 2"/>
          <p:cNvSpPr>
            <a:spLocks noGrp="1"/>
          </p:cNvSpPr>
          <p:nvPr>
            <p:ph idx="1"/>
          </p:nvPr>
        </p:nvSpPr>
        <p:spPr>
          <a:xfrm>
            <a:off x="6846957" y="908720"/>
            <a:ext cx="2189539" cy="5949280"/>
          </a:xfrm>
        </p:spPr>
        <p:txBody>
          <a:bodyPr/>
          <a:lstStyle/>
          <a:p>
            <a:r>
              <a:rPr lang="en-ZA" sz="1300" dirty="0">
                <a:latin typeface="Calibri" panose="020F0502020204030204" pitchFamily="34" charset="0"/>
              </a:rPr>
              <a:t>Basket aims </a:t>
            </a:r>
            <a:r>
              <a:rPr lang="en-ZA" sz="1300" dirty="0" smtClean="0">
                <a:latin typeface="Calibri" panose="020F0502020204030204" pitchFamily="34" charset="0"/>
              </a:rPr>
              <a:t>to </a:t>
            </a:r>
            <a:r>
              <a:rPr lang="en-ZA" sz="1300" dirty="0">
                <a:latin typeface="Calibri" panose="020F0502020204030204" pitchFamily="34" charset="0"/>
              </a:rPr>
              <a:t>provide </a:t>
            </a:r>
            <a:r>
              <a:rPr lang="en-ZA" sz="1300" dirty="0" smtClean="0">
                <a:latin typeface="Calibri" panose="020F0502020204030204" pitchFamily="34" charset="0"/>
              </a:rPr>
              <a:t>a fair </a:t>
            </a:r>
            <a:r>
              <a:rPr lang="en-ZA" sz="1300" dirty="0">
                <a:latin typeface="Calibri" panose="020F0502020204030204" pitchFamily="34" charset="0"/>
              </a:rPr>
              <a:t>price (during boom and bust periods</a:t>
            </a:r>
            <a:r>
              <a:rPr lang="en-ZA" sz="1300" dirty="0" smtClean="0">
                <a:latin typeface="Calibri" panose="020F0502020204030204" pitchFamily="34" charset="0"/>
              </a:rPr>
              <a:t>) and in its absence import parity pricing will prevail</a:t>
            </a:r>
            <a:endParaRPr lang="en-ZA" sz="1300" dirty="0">
              <a:latin typeface="Calibri" panose="020F0502020204030204" pitchFamily="34" charset="0"/>
            </a:endParaRPr>
          </a:p>
          <a:p>
            <a:r>
              <a:rPr lang="en-ZA" sz="1300" dirty="0" smtClean="0">
                <a:latin typeface="Calibri" panose="020F0502020204030204" pitchFamily="34" charset="0"/>
              </a:rPr>
              <a:t>Close correlation between basket and AMSA prices from early 2015 as slump began to take effect</a:t>
            </a:r>
          </a:p>
          <a:p>
            <a:r>
              <a:rPr lang="en-GB" sz="1300" dirty="0" smtClean="0">
                <a:latin typeface="Calibri" panose="020F0502020204030204" pitchFamily="34" charset="0"/>
              </a:rPr>
              <a:t>Global market </a:t>
            </a:r>
            <a:r>
              <a:rPr lang="en-GB" sz="1300" dirty="0">
                <a:latin typeface="Calibri" panose="020F0502020204030204" pitchFamily="34" charset="0"/>
              </a:rPr>
              <a:t>prices have increased since Feb 2016 </a:t>
            </a:r>
            <a:r>
              <a:rPr lang="en-GB" sz="1300" dirty="0" smtClean="0">
                <a:latin typeface="Calibri" panose="020F0502020204030204" pitchFamily="34" charset="0"/>
              </a:rPr>
              <a:t>as many countries introduced </a:t>
            </a:r>
            <a:r>
              <a:rPr lang="en-GB" sz="1300" dirty="0">
                <a:latin typeface="Calibri" panose="020F0502020204030204" pitchFamily="34" charset="0"/>
              </a:rPr>
              <a:t>tariff and other </a:t>
            </a:r>
            <a:r>
              <a:rPr lang="en-GB" sz="1300" dirty="0" smtClean="0">
                <a:latin typeface="Calibri" panose="020F0502020204030204" pitchFamily="34" charset="0"/>
              </a:rPr>
              <a:t>measures, increased input costs </a:t>
            </a:r>
          </a:p>
          <a:p>
            <a:pPr lvl="0"/>
            <a:r>
              <a:rPr lang="en-GB" sz="1300" dirty="0" smtClean="0">
                <a:latin typeface="Calibri" panose="020F0502020204030204" pitchFamily="34" charset="0"/>
              </a:rPr>
              <a:t>Prices have come down since June, (AMSA reduced prices in July according to basket), global </a:t>
            </a:r>
            <a:r>
              <a:rPr lang="en-GB" sz="1300" dirty="0">
                <a:latin typeface="Calibri" panose="020F0502020204030204" pitchFamily="34" charset="0"/>
              </a:rPr>
              <a:t>prices will be flat for the medium </a:t>
            </a:r>
            <a:r>
              <a:rPr lang="en-GB" sz="1300" dirty="0" smtClean="0">
                <a:latin typeface="Calibri" panose="020F0502020204030204" pitchFamily="34" charset="0"/>
              </a:rPr>
              <a:t>term</a:t>
            </a:r>
            <a:endParaRPr lang="en-ZA" sz="1300" dirty="0">
              <a:latin typeface="Calibri" panose="020F0502020204030204" pitchFamily="34" charset="0"/>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496" y="1052736"/>
            <a:ext cx="6912768" cy="4536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6797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784976" cy="1143000"/>
          </a:xfrm>
        </p:spPr>
        <p:txBody>
          <a:bodyPr/>
          <a:lstStyle/>
          <a:p>
            <a:r>
              <a:rPr lang="en-ZA" sz="3200" b="1" dirty="0" smtClean="0">
                <a:latin typeface="Arial" panose="020B0604020202020204" pitchFamily="34" charset="0"/>
                <a:cs typeface="Arial" panose="020B0604020202020204" pitchFamily="34" charset="0"/>
              </a:rPr>
              <a:t>COMPETITION COMMISSION SETTLEMENT</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1052736"/>
            <a:ext cx="8712968" cy="5472608"/>
          </a:xfrm>
        </p:spPr>
        <p:txBody>
          <a:bodyPr>
            <a:noAutofit/>
          </a:bodyPr>
          <a:lstStyle/>
          <a:p>
            <a:pPr marL="0" indent="0">
              <a:buNone/>
              <a:tabLst>
                <a:tab pos="4846638" algn="l"/>
              </a:tabLst>
            </a:pPr>
            <a:r>
              <a:rPr lang="en-ZA" sz="2000" dirty="0" smtClean="0">
                <a:latin typeface="Calibri" panose="020F0502020204030204" pitchFamily="34" charset="0"/>
              </a:rPr>
              <a:t>The Commission has </a:t>
            </a:r>
            <a:r>
              <a:rPr lang="en-ZA" sz="2000" dirty="0">
                <a:latin typeface="Calibri" panose="020F0502020204030204" pitchFamily="34" charset="0"/>
              </a:rPr>
              <a:t>reached a settlement agreement </a:t>
            </a:r>
            <a:r>
              <a:rPr lang="en-ZA" sz="2000" dirty="0" smtClean="0">
                <a:latin typeface="Calibri" panose="020F0502020204030204" pitchFamily="34" charset="0"/>
              </a:rPr>
              <a:t>covering all cases against AMSA, </a:t>
            </a:r>
            <a:r>
              <a:rPr lang="en-ZA" altLang="en-US" sz="2000" dirty="0" smtClean="0">
                <a:latin typeface="Calibri" panose="020F0502020204030204" pitchFamily="34" charset="0"/>
                <a:cs typeface="Arial" pitchFamily="34" charset="0"/>
              </a:rPr>
              <a:t>filed with the Tribunal on 22 August 2016 for confirmation</a:t>
            </a:r>
          </a:p>
          <a:p>
            <a:pPr marL="0" indent="0">
              <a:buNone/>
              <a:tabLst>
                <a:tab pos="4846638" algn="l"/>
              </a:tabLst>
            </a:pPr>
            <a:r>
              <a:rPr lang="en-ZA" altLang="en-US" sz="2000" dirty="0" smtClean="0">
                <a:latin typeface="Calibri" panose="020F0502020204030204" pitchFamily="34" charset="0"/>
                <a:cs typeface="Arial" pitchFamily="34" charset="0"/>
              </a:rPr>
              <a:t>Agreed Terms of Settlement:</a:t>
            </a:r>
          </a:p>
          <a:p>
            <a:r>
              <a:rPr lang="en-ZA" sz="2000" dirty="0">
                <a:latin typeface="Calibri" panose="020F0502020204030204" pitchFamily="34" charset="0"/>
              </a:rPr>
              <a:t>AMSA admits having been involved in the long steel and scrap metal cartels, and agrees to pay an administrative penalty of R1.5 billion in five annual instalments of no less than R300 </a:t>
            </a:r>
            <a:r>
              <a:rPr lang="en-ZA" sz="2000" dirty="0" smtClean="0">
                <a:latin typeface="Calibri" panose="020F0502020204030204" pitchFamily="34" charset="0"/>
              </a:rPr>
              <a:t>million</a:t>
            </a:r>
            <a:endParaRPr lang="en-ZA" sz="2000" dirty="0">
              <a:latin typeface="Calibri" panose="020F0502020204030204" pitchFamily="34" charset="0"/>
            </a:endParaRPr>
          </a:p>
          <a:p>
            <a:r>
              <a:rPr lang="en-ZA" sz="2000" dirty="0" smtClean="0">
                <a:latin typeface="Calibri" panose="020F0502020204030204" pitchFamily="34" charset="0"/>
              </a:rPr>
              <a:t>AMSA </a:t>
            </a:r>
            <a:r>
              <a:rPr lang="en-ZA" sz="2000" dirty="0">
                <a:latin typeface="Calibri" panose="020F0502020204030204" pitchFamily="34" charset="0"/>
              </a:rPr>
              <a:t>has agreed to remedies relating to complaints against its pricing </a:t>
            </a:r>
            <a:r>
              <a:rPr lang="en-ZA" sz="2000" dirty="0" smtClean="0">
                <a:latin typeface="Calibri" panose="020F0502020204030204" pitchFamily="34" charset="0"/>
              </a:rPr>
              <a:t>conduct: AMSA </a:t>
            </a:r>
            <a:r>
              <a:rPr lang="en-ZA" sz="2000" dirty="0">
                <a:latin typeface="Calibri" panose="020F0502020204030204" pitchFamily="34" charset="0"/>
              </a:rPr>
              <a:t>has undertaken that for a period of five years it will limit its EBIT (earnings before interest and tax) margin to a cap of 10% for flat steel products sold in </a:t>
            </a:r>
            <a:r>
              <a:rPr lang="en-ZA" sz="2000" dirty="0" smtClean="0">
                <a:latin typeface="Calibri" panose="020F0502020204030204" pitchFamily="34" charset="0"/>
              </a:rPr>
              <a:t>SA. </a:t>
            </a:r>
            <a:r>
              <a:rPr lang="en-ZA" sz="2000" dirty="0">
                <a:latin typeface="Calibri" panose="020F0502020204030204" pitchFamily="34" charset="0"/>
              </a:rPr>
              <a:t>The 10% margin cap is subject to variation up to a maximum of 15% </a:t>
            </a:r>
            <a:r>
              <a:rPr lang="en-ZA" sz="2000" dirty="0" smtClean="0">
                <a:latin typeface="Calibri" panose="020F0502020204030204" pitchFamily="34" charset="0"/>
              </a:rPr>
              <a:t>subject to certain </a:t>
            </a:r>
            <a:r>
              <a:rPr lang="en-ZA" sz="2000" dirty="0">
                <a:latin typeface="Calibri" panose="020F0502020204030204" pitchFamily="34" charset="0"/>
              </a:rPr>
              <a:t>market </a:t>
            </a:r>
            <a:r>
              <a:rPr lang="en-ZA" sz="2000" dirty="0" smtClean="0">
                <a:latin typeface="Calibri" panose="020F0502020204030204" pitchFamily="34" charset="0"/>
              </a:rPr>
              <a:t>circumstances as set </a:t>
            </a:r>
            <a:r>
              <a:rPr lang="en-ZA" sz="2000" dirty="0">
                <a:latin typeface="Calibri" panose="020F0502020204030204" pitchFamily="34" charset="0"/>
              </a:rPr>
              <a:t>out in the </a:t>
            </a:r>
            <a:r>
              <a:rPr lang="en-ZA" sz="2000" dirty="0" smtClean="0">
                <a:latin typeface="Calibri" panose="020F0502020204030204" pitchFamily="34" charset="0"/>
              </a:rPr>
              <a:t>agreement</a:t>
            </a:r>
          </a:p>
          <a:p>
            <a:r>
              <a:rPr lang="en-ZA" sz="2000" dirty="0" smtClean="0">
                <a:latin typeface="Calibri" panose="020F0502020204030204" pitchFamily="34" charset="0"/>
              </a:rPr>
              <a:t>AMSA </a:t>
            </a:r>
            <a:r>
              <a:rPr lang="en-ZA" sz="2000" dirty="0">
                <a:latin typeface="Calibri" panose="020F0502020204030204" pitchFamily="34" charset="0"/>
              </a:rPr>
              <a:t>has committed to a </a:t>
            </a:r>
            <a:r>
              <a:rPr lang="en-ZA" sz="2000" dirty="0" smtClean="0">
                <a:latin typeface="Calibri" panose="020F0502020204030204" pitchFamily="34" charset="0"/>
              </a:rPr>
              <a:t>R4.6bn </a:t>
            </a:r>
            <a:r>
              <a:rPr lang="en-ZA" sz="2000" dirty="0">
                <a:latin typeface="Calibri" panose="020F0502020204030204" pitchFamily="34" charset="0"/>
              </a:rPr>
              <a:t>capital expenditure over the next five </a:t>
            </a:r>
            <a:r>
              <a:rPr lang="en-ZA" sz="2000" dirty="0" smtClean="0">
                <a:latin typeface="Calibri" panose="020F0502020204030204" pitchFamily="34" charset="0"/>
              </a:rPr>
              <a:t>years </a:t>
            </a: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xmlns="" val="2127748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772400" cy="1080120"/>
          </a:xfrm>
        </p:spPr>
        <p:txBody>
          <a:bodyPr/>
          <a:lstStyle/>
          <a:p>
            <a:r>
              <a:rPr lang="en-ZA" sz="3200" b="1" dirty="0" smtClean="0">
                <a:latin typeface="Arial" panose="020B0604020202020204" pitchFamily="34" charset="0"/>
                <a:cs typeface="Arial" panose="020B0604020202020204" pitchFamily="34" charset="0"/>
              </a:rPr>
              <a:t>CONCLUDING REMARKS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1052736"/>
            <a:ext cx="8060432" cy="4248472"/>
          </a:xfrm>
        </p:spPr>
        <p:txBody>
          <a:bodyPr>
            <a:noAutofit/>
          </a:bodyPr>
          <a:lstStyle/>
          <a:p>
            <a:r>
              <a:rPr lang="en-ZA" sz="2000" dirty="0" smtClean="0">
                <a:latin typeface="Arial" panose="020B0604020202020204" pitchFamily="34" charset="0"/>
                <a:cs typeface="Arial" panose="020B0604020202020204" pitchFamily="34" charset="0"/>
              </a:rPr>
              <a:t>Given </a:t>
            </a:r>
            <a:r>
              <a:rPr lang="en-ZA" sz="2000" dirty="0">
                <a:latin typeface="Arial" panose="020B0604020202020204" pitchFamily="34" charset="0"/>
                <a:cs typeface="Arial" panose="020B0604020202020204" pitchFamily="34" charset="0"/>
              </a:rPr>
              <a:t>the current severe challenges, </a:t>
            </a:r>
            <a:r>
              <a:rPr lang="en-ZA" sz="2000" dirty="0" smtClean="0">
                <a:latin typeface="Arial" panose="020B0604020202020204" pitchFamily="34" charset="0"/>
                <a:cs typeface="Arial" panose="020B0604020202020204" pitchFamily="34" charset="0"/>
              </a:rPr>
              <a:t>the future of SA’s steel sector depends on a holistic solution underpinned by interventions </a:t>
            </a:r>
            <a:r>
              <a:rPr lang="en-ZA" sz="2000" dirty="0">
                <a:latin typeface="Arial" panose="020B0604020202020204" pitchFamily="34" charset="0"/>
                <a:cs typeface="Arial" panose="020B0604020202020204" pitchFamily="34" charset="0"/>
              </a:rPr>
              <a:t>that are designed to </a:t>
            </a:r>
            <a:r>
              <a:rPr lang="en-ZA" sz="2000" dirty="0" smtClean="0">
                <a:latin typeface="Arial" panose="020B0604020202020204" pitchFamily="34" charset="0"/>
                <a:cs typeface="Arial" panose="020B0604020202020204" pitchFamily="34" charset="0"/>
              </a:rPr>
              <a:t>ensure </a:t>
            </a:r>
            <a:r>
              <a:rPr lang="en-ZA" sz="2000" dirty="0">
                <a:latin typeface="Arial" panose="020B0604020202020204" pitchFamily="34" charset="0"/>
                <a:cs typeface="Arial" panose="020B0604020202020204" pitchFamily="34" charset="0"/>
              </a:rPr>
              <a:t>a sustainable primary steel industry whilst supporting the downstream industry</a:t>
            </a:r>
            <a:endParaRPr lang="en-ZA" sz="2000" dirty="0"/>
          </a:p>
          <a:p>
            <a:r>
              <a:rPr lang="en-ZA" sz="2000" dirty="0" smtClean="0">
                <a:latin typeface="Arial" panose="020B0604020202020204" pitchFamily="34" charset="0"/>
                <a:cs typeface="Arial" panose="020B0604020202020204" pitchFamily="34" charset="0"/>
              </a:rPr>
              <a:t>Key objectives is to </a:t>
            </a:r>
            <a:r>
              <a:rPr lang="en-ZA" sz="2000" dirty="0">
                <a:latin typeface="Arial" panose="020B0604020202020204" pitchFamily="34" charset="0"/>
                <a:cs typeface="Arial" panose="020B0604020202020204" pitchFamily="34" charset="0"/>
              </a:rPr>
              <a:t>stimulate the economy, generate exports and create </a:t>
            </a:r>
            <a:r>
              <a:rPr lang="en-ZA" sz="2000" dirty="0" smtClean="0">
                <a:latin typeface="Arial" panose="020B0604020202020204" pitchFamily="34" charset="0"/>
                <a:cs typeface="Arial" panose="020B0604020202020204" pitchFamily="34" charset="0"/>
              </a:rPr>
              <a:t>employment</a:t>
            </a:r>
          </a:p>
          <a:p>
            <a:r>
              <a:rPr lang="en-ZA" sz="2000" dirty="0" smtClean="0">
                <a:latin typeface="Arial" panose="020B0604020202020204" pitchFamily="34" charset="0"/>
                <a:cs typeface="Arial" panose="020B0604020202020204" pitchFamily="34" charset="0"/>
              </a:rPr>
              <a:t>Sustaining a competitive local </a:t>
            </a:r>
            <a:r>
              <a:rPr lang="en-ZA" sz="2000" dirty="0">
                <a:latin typeface="Arial" panose="020B0604020202020204" pitchFamily="34" charset="0"/>
                <a:cs typeface="Arial" panose="020B0604020202020204" pitchFamily="34" charset="0"/>
              </a:rPr>
              <a:t>steel producing capacity and capability will be a significant advantage in contributing to economic growth and infrastructure development in a cost effective </a:t>
            </a:r>
            <a:r>
              <a:rPr lang="en-ZA" sz="2000" dirty="0" smtClean="0">
                <a:latin typeface="Arial" panose="020B0604020202020204" pitchFamily="34" charset="0"/>
                <a:cs typeface="Arial" panose="020B0604020202020204" pitchFamily="34" charset="0"/>
              </a:rPr>
              <a:t>manner</a:t>
            </a:r>
          </a:p>
          <a:p>
            <a:r>
              <a:rPr lang="en-ZA" sz="2000" dirty="0" smtClean="0">
                <a:latin typeface="Arial" panose="020B0604020202020204" pitchFamily="34" charset="0"/>
                <a:cs typeface="Arial" panose="020B0604020202020204" pitchFamily="34" charset="0"/>
              </a:rPr>
              <a:t>Support for the value added, labour intensive downstream industry remains a priority and imperative of government</a:t>
            </a:r>
          </a:p>
          <a:p>
            <a:r>
              <a:rPr lang="en-ZA" sz="2000" dirty="0">
                <a:latin typeface="Arial" panose="020B0604020202020204" pitchFamily="34" charset="0"/>
                <a:cs typeface="Arial" panose="020B0604020202020204" pitchFamily="34" charset="0"/>
              </a:rPr>
              <a:t>The key outcome is the optimal ‘end state’ of a viable, competitive and sustainable steel industry in </a:t>
            </a:r>
            <a:r>
              <a:rPr lang="en-ZA" sz="2000" dirty="0" smtClean="0">
                <a:latin typeface="Arial" panose="020B0604020202020204" pitchFamily="34" charset="0"/>
                <a:cs typeface="Arial" panose="020B0604020202020204" pitchFamily="34" charset="0"/>
              </a:rPr>
              <a:t>SA</a:t>
            </a:r>
          </a:p>
          <a:p>
            <a:endParaRPr lang="en-ZA" sz="2000" dirty="0">
              <a:latin typeface="Arial" panose="020B0604020202020204" pitchFamily="34" charset="0"/>
              <a:cs typeface="Arial" panose="020B0604020202020204" pitchFamily="34" charset="0"/>
            </a:endParaRPr>
          </a:p>
          <a:p>
            <a:pPr marL="0" indent="0">
              <a:buNone/>
            </a:pPr>
            <a:endParaRPr lang="en-ZA" sz="2000" dirty="0"/>
          </a:p>
        </p:txBody>
      </p:sp>
      <p:cxnSp>
        <p:nvCxnSpPr>
          <p:cNvPr id="4" name="Straight Connector 3"/>
          <p:cNvCxnSpPr/>
          <p:nvPr/>
        </p:nvCxnSpPr>
        <p:spPr bwMode="auto">
          <a:xfrm>
            <a:off x="0" y="980728"/>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xmlns="" val="859110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12776"/>
            <a:ext cx="7772400" cy="2664296"/>
          </a:xfrm>
        </p:spPr>
        <p:txBody>
          <a:bodyPr/>
          <a:lstStyle/>
          <a:p>
            <a:r>
              <a:rPr lang="en-ZA" sz="3200" dirty="0" smtClean="0">
                <a:latin typeface="Arial" panose="020B0604020202020204" pitchFamily="34" charset="0"/>
                <a:cs typeface="Arial" panose="020B0604020202020204" pitchFamily="34" charset="0"/>
              </a:rPr>
              <a:t>THANK YOU!</a:t>
            </a:r>
            <a:br>
              <a:rPr lang="en-ZA" sz="3200" dirty="0" smtClean="0">
                <a:latin typeface="Arial" panose="020B0604020202020204" pitchFamily="34" charset="0"/>
                <a:cs typeface="Arial" panose="020B0604020202020204" pitchFamily="34" charset="0"/>
              </a:rPr>
            </a:br>
            <a:r>
              <a:rPr lang="en-ZA" sz="3200" dirty="0" smtClean="0">
                <a:latin typeface="Arial" panose="020B0604020202020204" pitchFamily="34" charset="0"/>
                <a:cs typeface="Arial" panose="020B0604020202020204" pitchFamily="34" charset="0"/>
              </a:rPr>
              <a:t/>
            </a:r>
            <a:br>
              <a:rPr lang="en-ZA" sz="3200" dirty="0" smtClean="0">
                <a:latin typeface="Arial" panose="020B0604020202020204" pitchFamily="34" charset="0"/>
                <a:cs typeface="Arial" panose="020B0604020202020204" pitchFamily="34" charset="0"/>
              </a:rPr>
            </a:br>
            <a:r>
              <a:rPr lang="en-ZA" sz="3200" dirty="0" smtClean="0">
                <a:latin typeface="Arial" panose="020B0604020202020204" pitchFamily="34" charset="0"/>
                <a:cs typeface="Arial" panose="020B0604020202020204" pitchFamily="34" charset="0"/>
              </a:rPr>
              <a:t>QUESTIONS </a:t>
            </a:r>
            <a:r>
              <a:rPr lang="en-ZA" sz="3200" smtClean="0">
                <a:latin typeface="Arial" panose="020B0604020202020204" pitchFamily="34" charset="0"/>
                <a:cs typeface="Arial" panose="020B0604020202020204" pitchFamily="34" charset="0"/>
              </a:rPr>
              <a:t>&amp; COMMENTS?</a:t>
            </a:r>
            <a:endParaRPr lang="en-ZA"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xmlns="" val="21131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30" y="38100"/>
            <a:ext cx="7772400" cy="1143000"/>
          </a:xfrm>
        </p:spPr>
        <p:txBody>
          <a:bodyPr/>
          <a:lstStyle/>
          <a:p>
            <a:r>
              <a:rPr lang="en-ZA" sz="3200" b="1" dirty="0" smtClean="0">
                <a:latin typeface="Arial" panose="020B0604020202020204" pitchFamily="34" charset="0"/>
                <a:cs typeface="Arial" panose="020B0604020202020204" pitchFamily="34" charset="0"/>
              </a:rPr>
              <a:t>CONTEXT</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1052736"/>
            <a:ext cx="8784976" cy="4464496"/>
          </a:xfrm>
        </p:spPr>
        <p:txBody>
          <a:bodyPr>
            <a:noAutofit/>
          </a:bodyPr>
          <a:lstStyle/>
          <a:p>
            <a:pPr>
              <a:spcBef>
                <a:spcPts val="1200"/>
              </a:spcBef>
            </a:pPr>
            <a:r>
              <a:rPr lang="en-ZA" sz="1800" dirty="0" smtClean="0">
                <a:latin typeface="Calibri" panose="020F0502020204030204" pitchFamily="34" charset="0"/>
                <a:cs typeface="Arial" panose="020B0604020202020204" pitchFamily="34" charset="0"/>
              </a:rPr>
              <a:t>The </a:t>
            </a:r>
            <a:r>
              <a:rPr lang="en-ZA" sz="1800" dirty="0">
                <a:latin typeface="Calibri" panose="020F0502020204030204" pitchFamily="34" charset="0"/>
                <a:cs typeface="Arial" panose="020B0604020202020204" pitchFamily="34" charset="0"/>
              </a:rPr>
              <a:t>global economic environment remains difficult </a:t>
            </a:r>
            <a:r>
              <a:rPr lang="en-ZA" sz="1800" dirty="0" smtClean="0">
                <a:latin typeface="Calibri" panose="020F0502020204030204" pitchFamily="34" charset="0"/>
                <a:cs typeface="Arial" panose="020B0604020202020204" pitchFamily="34" charset="0"/>
              </a:rPr>
              <a:t>for </a:t>
            </a:r>
            <a:r>
              <a:rPr lang="en-ZA" sz="1800" dirty="0">
                <a:latin typeface="Calibri" panose="020F0502020204030204" pitchFamily="34" charset="0"/>
                <a:cs typeface="Arial" panose="020B0604020202020204" pitchFamily="34" charset="0"/>
              </a:rPr>
              <a:t>resource based economies with sharply lower </a:t>
            </a:r>
            <a:r>
              <a:rPr lang="en-ZA" sz="1800" dirty="0" smtClean="0">
                <a:latin typeface="Calibri" panose="020F0502020204030204" pitchFamily="34" charset="0"/>
                <a:cs typeface="Arial" panose="020B0604020202020204" pitchFamily="34" charset="0"/>
              </a:rPr>
              <a:t>commodity </a:t>
            </a:r>
            <a:r>
              <a:rPr lang="en-ZA" sz="1800" dirty="0">
                <a:latin typeface="Calibri" panose="020F0502020204030204" pitchFamily="34" charset="0"/>
                <a:cs typeface="Arial" panose="020B0604020202020204" pitchFamily="34" charset="0"/>
              </a:rPr>
              <a:t>prices a reflection of a decline in global demand but also of over supply by major producers</a:t>
            </a:r>
          </a:p>
          <a:p>
            <a:pPr>
              <a:spcBef>
                <a:spcPts val="1200"/>
              </a:spcBef>
            </a:pPr>
            <a:r>
              <a:rPr lang="en-ZA" sz="1800" dirty="0" smtClean="0">
                <a:latin typeface="Calibri" panose="020F0502020204030204" pitchFamily="34" charset="0"/>
                <a:cs typeface="Arial" panose="020B0604020202020204" pitchFamily="34" charset="0"/>
              </a:rPr>
              <a:t>Many </a:t>
            </a:r>
            <a:r>
              <a:rPr lang="en-ZA" sz="1800" dirty="0">
                <a:latin typeface="Calibri" panose="020F0502020204030204" pitchFamily="34" charset="0"/>
                <a:cs typeface="Arial" panose="020B0604020202020204" pitchFamily="34" charset="0"/>
              </a:rPr>
              <a:t>emerging market currencies exposed to lower growth prospects and subdued commodity prices have seen the sharpest falls</a:t>
            </a:r>
          </a:p>
          <a:p>
            <a:pPr>
              <a:spcBef>
                <a:spcPts val="1200"/>
              </a:spcBef>
            </a:pPr>
            <a:r>
              <a:rPr lang="en-ZA" sz="1800" dirty="0" smtClean="0">
                <a:latin typeface="Calibri" panose="020F0502020204030204" pitchFamily="34" charset="0"/>
                <a:cs typeface="Arial" panose="020B0604020202020204" pitchFamily="34" charset="0"/>
              </a:rPr>
              <a:t>The </a:t>
            </a:r>
            <a:r>
              <a:rPr lang="en-ZA" sz="1800" dirty="0">
                <a:latin typeface="Calibri" panose="020F0502020204030204" pitchFamily="34" charset="0"/>
                <a:cs typeface="Arial" panose="020B0604020202020204" pitchFamily="34" charset="0"/>
              </a:rPr>
              <a:t>steel industry has been particularly hard hit - oversupply and massive installed capacity in China </a:t>
            </a:r>
            <a:r>
              <a:rPr lang="en-ZA" sz="1800" dirty="0" smtClean="0">
                <a:latin typeface="Calibri" panose="020F0502020204030204" pitchFamily="34" charset="0"/>
                <a:cs typeface="Arial" panose="020B0604020202020204" pitchFamily="34" charset="0"/>
              </a:rPr>
              <a:t>has </a:t>
            </a:r>
            <a:r>
              <a:rPr lang="en-ZA" sz="1800" dirty="0">
                <a:latin typeface="Calibri" panose="020F0502020204030204" pitchFamily="34" charset="0"/>
                <a:cs typeface="Arial" panose="020B0604020202020204" pitchFamily="34" charset="0"/>
              </a:rPr>
              <a:t>seen a number of countries deploying a range of measures to protect steel production </a:t>
            </a:r>
            <a:r>
              <a:rPr lang="en-ZA" sz="1800" dirty="0" smtClean="0">
                <a:latin typeface="Calibri" panose="020F0502020204030204" pitchFamily="34" charset="0"/>
                <a:cs typeface="Arial" panose="020B0604020202020204" pitchFamily="34" charset="0"/>
              </a:rPr>
              <a:t>capacity</a:t>
            </a:r>
          </a:p>
          <a:p>
            <a:pPr>
              <a:spcBef>
                <a:spcPts val="1200"/>
              </a:spcBef>
            </a:pPr>
            <a:r>
              <a:rPr lang="en-ZA" sz="1800" dirty="0" smtClean="0">
                <a:latin typeface="Calibri" panose="020F0502020204030204" pitchFamily="34" charset="0"/>
                <a:cs typeface="Arial" panose="020B0604020202020204" pitchFamily="34" charset="0"/>
              </a:rPr>
              <a:t>Governments </a:t>
            </a:r>
            <a:r>
              <a:rPr lang="en-ZA" sz="1800" dirty="0">
                <a:latin typeface="Calibri" panose="020F0502020204030204" pitchFamily="34" charset="0"/>
                <a:cs typeface="Arial" panose="020B0604020202020204" pitchFamily="34" charset="0"/>
              </a:rPr>
              <a:t>around the world are grappling </a:t>
            </a:r>
            <a:r>
              <a:rPr lang="en-ZA" sz="1800" dirty="0" smtClean="0">
                <a:latin typeface="Calibri" panose="020F0502020204030204" pitchFamily="34" charset="0"/>
                <a:cs typeface="Arial" panose="020B0604020202020204" pitchFamily="34" charset="0"/>
              </a:rPr>
              <a:t>with </a:t>
            </a:r>
            <a:r>
              <a:rPr lang="en-ZA" sz="1800" dirty="0">
                <a:latin typeface="Calibri" panose="020F0502020204030204" pitchFamily="34" charset="0"/>
                <a:cs typeface="Arial" panose="020B0604020202020204" pitchFamily="34" charset="0"/>
              </a:rPr>
              <a:t>the steel </a:t>
            </a:r>
            <a:r>
              <a:rPr lang="en-ZA" sz="1800" dirty="0" smtClean="0">
                <a:latin typeface="Calibri" panose="020F0502020204030204" pitchFamily="34" charset="0"/>
                <a:cs typeface="Arial" panose="020B0604020202020204" pitchFamily="34" charset="0"/>
              </a:rPr>
              <a:t>crisis</a:t>
            </a:r>
          </a:p>
          <a:p>
            <a:pPr>
              <a:spcBef>
                <a:spcPts val="1200"/>
              </a:spcBef>
            </a:pPr>
            <a:r>
              <a:rPr lang="en-ZA" sz="1800" dirty="0" smtClean="0">
                <a:latin typeface="Calibri" panose="020F0502020204030204" pitchFamily="34" charset="0"/>
                <a:cs typeface="Arial" panose="020B0604020202020204" pitchFamily="34" charset="0"/>
              </a:rPr>
              <a:t>Forecasts </a:t>
            </a:r>
            <a:r>
              <a:rPr lang="en-ZA" sz="1800" dirty="0">
                <a:latin typeface="Calibri" panose="020F0502020204030204" pitchFamily="34" charset="0"/>
                <a:cs typeface="Arial" panose="020B0604020202020204" pitchFamily="34" charset="0"/>
              </a:rPr>
              <a:t>predict that an oversupply </a:t>
            </a:r>
            <a:r>
              <a:rPr lang="en-ZA" sz="1800" dirty="0" smtClean="0">
                <a:latin typeface="Calibri" panose="020F0502020204030204" pitchFamily="34" charset="0"/>
                <a:cs typeface="Arial" panose="020B0604020202020204" pitchFamily="34" charset="0"/>
              </a:rPr>
              <a:t>(currently at 400 </a:t>
            </a:r>
            <a:r>
              <a:rPr lang="en-ZA" sz="1800" dirty="0" err="1" smtClean="0">
                <a:latin typeface="Calibri" panose="020F0502020204030204" pitchFamily="34" charset="0"/>
                <a:cs typeface="Arial" panose="020B0604020202020204" pitchFamily="34" charset="0"/>
              </a:rPr>
              <a:t>mtons</a:t>
            </a:r>
            <a:r>
              <a:rPr lang="en-ZA" sz="1800" dirty="0" smtClean="0">
                <a:latin typeface="Calibri" panose="020F0502020204030204" pitchFamily="34" charset="0"/>
                <a:cs typeface="Arial" panose="020B0604020202020204" pitchFamily="34" charset="0"/>
              </a:rPr>
              <a:t>/annum) will </a:t>
            </a:r>
            <a:r>
              <a:rPr lang="en-ZA" sz="1800" dirty="0">
                <a:latin typeface="Calibri" panose="020F0502020204030204" pitchFamily="34" charset="0"/>
                <a:cs typeface="Arial" panose="020B0604020202020204" pitchFamily="34" charset="0"/>
              </a:rPr>
              <a:t>remain </a:t>
            </a:r>
            <a:r>
              <a:rPr lang="en-ZA" sz="1800" dirty="0" smtClean="0">
                <a:latin typeface="Calibri" panose="020F0502020204030204" pitchFamily="34" charset="0"/>
                <a:cs typeface="Arial" panose="020B0604020202020204" pitchFamily="34" charset="0"/>
              </a:rPr>
              <a:t>for some time due </a:t>
            </a:r>
            <a:r>
              <a:rPr lang="en-ZA" sz="1800" dirty="0">
                <a:latin typeface="Calibri" panose="020F0502020204030204" pitchFamily="34" charset="0"/>
                <a:cs typeface="Arial" panose="020B0604020202020204" pitchFamily="34" charset="0"/>
              </a:rPr>
              <a:t>to China’s </a:t>
            </a:r>
            <a:r>
              <a:rPr lang="en-ZA" sz="1800" dirty="0" smtClean="0">
                <a:latin typeface="Calibri" panose="020F0502020204030204" pitchFamily="34" charset="0"/>
                <a:cs typeface="Arial" panose="020B0604020202020204" pitchFamily="34" charset="0"/>
              </a:rPr>
              <a:t>massive over </a:t>
            </a:r>
            <a:r>
              <a:rPr lang="en-ZA" sz="1800" dirty="0">
                <a:latin typeface="Calibri" panose="020F0502020204030204" pitchFamily="34" charset="0"/>
                <a:cs typeface="Arial" panose="020B0604020202020204" pitchFamily="34" charset="0"/>
              </a:rPr>
              <a:t>capacity </a:t>
            </a:r>
            <a:r>
              <a:rPr lang="en-ZA" sz="1800" dirty="0" smtClean="0">
                <a:latin typeface="Calibri" panose="020F0502020204030204" pitchFamily="34" charset="0"/>
                <a:cs typeface="Arial" panose="020B0604020202020204" pitchFamily="34" charset="0"/>
              </a:rPr>
              <a:t>as </a:t>
            </a:r>
            <a:r>
              <a:rPr lang="en-ZA" sz="1800" dirty="0">
                <a:latin typeface="Calibri" panose="020F0502020204030204" pitchFamily="34" charset="0"/>
                <a:cs typeface="Arial" panose="020B0604020202020204" pitchFamily="34" charset="0"/>
              </a:rPr>
              <a:t>well as the declining global demand. </a:t>
            </a:r>
            <a:r>
              <a:rPr lang="en-ZA" sz="1800" dirty="0" smtClean="0">
                <a:latin typeface="Calibri" panose="020F0502020204030204" pitchFamily="34" charset="0"/>
                <a:cs typeface="Arial" panose="020B0604020202020204" pitchFamily="34" charset="0"/>
              </a:rPr>
              <a:t>China accounts for 50% of global steel production.</a:t>
            </a:r>
            <a:endParaRPr lang="en-ZA" sz="1800" dirty="0">
              <a:latin typeface="Calibri" panose="020F0502020204030204" pitchFamily="34" charset="0"/>
              <a:cs typeface="Arial" panose="020B060402020202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xmlns="" val="3292323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txBox="1">
            <a:spLocks/>
          </p:cNvSpPr>
          <p:nvPr/>
        </p:nvSpPr>
        <p:spPr bwMode="auto">
          <a:xfrm>
            <a:off x="119856" y="692696"/>
            <a:ext cx="8904287" cy="540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charset="0"/>
              </a:defRPr>
            </a:lvl1pPr>
            <a:lvl2pPr>
              <a:spcBef>
                <a:spcPct val="20000"/>
              </a:spcBef>
              <a:buChar char="–"/>
              <a:defRPr sz="2800">
                <a:solidFill>
                  <a:schemeClr val="tx1"/>
                </a:solidFill>
                <a:latin typeface="Times" charset="0"/>
              </a:defRPr>
            </a:lvl2pPr>
            <a:lvl3pPr marL="1143000" indent="-228600">
              <a:spcBef>
                <a:spcPct val="20000"/>
              </a:spcBef>
              <a:buChar char="•"/>
              <a:defRPr sz="2400">
                <a:solidFill>
                  <a:schemeClr val="tx1"/>
                </a:solidFill>
                <a:latin typeface="Times" charset="0"/>
              </a:defRPr>
            </a:lvl3pPr>
            <a:lvl4pPr marL="1600200" indent="-228600">
              <a:spcBef>
                <a:spcPct val="20000"/>
              </a:spcBef>
              <a:buChar char="–"/>
              <a:defRPr sz="2000">
                <a:solidFill>
                  <a:schemeClr val="tx1"/>
                </a:solidFill>
                <a:latin typeface="Times" charset="0"/>
              </a:defRPr>
            </a:lvl4pPr>
            <a:lvl5pPr marL="2057400" indent="-22860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lvl="1" eaLnBrk="1" hangingPunct="1">
              <a:lnSpc>
                <a:spcPct val="150000"/>
              </a:lnSpc>
              <a:spcBef>
                <a:spcPct val="0"/>
              </a:spcBef>
              <a:buFontTx/>
              <a:buNone/>
              <a:defRPr/>
            </a:pPr>
            <a:endParaRPr lang="en-ZA" altLang="en-US" sz="1800" b="1" dirty="0" smtClean="0">
              <a:latin typeface="Calibri" pitchFamily="34" charset="0"/>
              <a:cs typeface="Arial" charset="0"/>
            </a:endParaRPr>
          </a:p>
        </p:txBody>
      </p:sp>
      <p:sp>
        <p:nvSpPr>
          <p:cNvPr id="4100" name="McK 5. Source"/>
          <p:cNvSpPr>
            <a:spLocks noChangeArrowheads="1"/>
          </p:cNvSpPr>
          <p:nvPr>
            <p:custDataLst>
              <p:tags r:id="rId2"/>
            </p:custDataLst>
          </p:nvPr>
        </p:nvSpPr>
        <p:spPr bwMode="gray">
          <a:xfrm>
            <a:off x="173038" y="6613525"/>
            <a:ext cx="8162925" cy="153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marL="469900" indent="-469900" defTabSz="912813">
              <a:spcBef>
                <a:spcPct val="20000"/>
              </a:spcBef>
              <a:buChar char="•"/>
              <a:tabLst>
                <a:tab pos="476250" algn="l"/>
              </a:tabLst>
              <a:defRPr sz="3200">
                <a:solidFill>
                  <a:schemeClr val="tx1"/>
                </a:solidFill>
                <a:latin typeface="Times" charset="0"/>
              </a:defRPr>
            </a:lvl1pPr>
            <a:lvl2pPr marL="742950" indent="-285750" defTabSz="912813">
              <a:spcBef>
                <a:spcPct val="20000"/>
              </a:spcBef>
              <a:buChar char="–"/>
              <a:tabLst>
                <a:tab pos="476250" algn="l"/>
              </a:tabLst>
              <a:defRPr sz="2800">
                <a:solidFill>
                  <a:schemeClr val="tx1"/>
                </a:solidFill>
                <a:latin typeface="Times" charset="0"/>
              </a:defRPr>
            </a:lvl2pPr>
            <a:lvl3pPr marL="1143000" indent="-228600" defTabSz="912813">
              <a:spcBef>
                <a:spcPct val="20000"/>
              </a:spcBef>
              <a:buChar char="•"/>
              <a:tabLst>
                <a:tab pos="476250" algn="l"/>
              </a:tabLst>
              <a:defRPr sz="2400">
                <a:solidFill>
                  <a:schemeClr val="tx1"/>
                </a:solidFill>
                <a:latin typeface="Times" charset="0"/>
              </a:defRPr>
            </a:lvl3pPr>
            <a:lvl4pPr marL="1600200" indent="-228600" defTabSz="912813">
              <a:spcBef>
                <a:spcPct val="20000"/>
              </a:spcBef>
              <a:buChar char="–"/>
              <a:tabLst>
                <a:tab pos="476250" algn="l"/>
              </a:tabLst>
              <a:defRPr sz="2000">
                <a:solidFill>
                  <a:schemeClr val="tx1"/>
                </a:solidFill>
                <a:latin typeface="Times" charset="0"/>
              </a:defRPr>
            </a:lvl4pPr>
            <a:lvl5pPr marL="2057400" indent="-228600" defTabSz="912813">
              <a:spcBef>
                <a:spcPct val="20000"/>
              </a:spcBef>
              <a:buChar char="»"/>
              <a:tabLst>
                <a:tab pos="476250" algn="l"/>
              </a:tabLst>
              <a:defRPr sz="2000">
                <a:solidFill>
                  <a:schemeClr val="tx1"/>
                </a:solidFill>
                <a:latin typeface="Times" charset="0"/>
              </a:defRPr>
            </a:lvl5pPr>
            <a:lvl6pPr marL="2514600" indent="-228600" defTabSz="912813" eaLnBrk="0" fontAlgn="base" hangingPunct="0">
              <a:spcBef>
                <a:spcPct val="20000"/>
              </a:spcBef>
              <a:spcAft>
                <a:spcPct val="0"/>
              </a:spcAft>
              <a:buChar char="»"/>
              <a:tabLst>
                <a:tab pos="476250" algn="l"/>
              </a:tabLst>
              <a:defRPr sz="2000">
                <a:solidFill>
                  <a:schemeClr val="tx1"/>
                </a:solidFill>
                <a:latin typeface="Times" charset="0"/>
              </a:defRPr>
            </a:lvl6pPr>
            <a:lvl7pPr marL="2971800" indent="-228600" defTabSz="912813" eaLnBrk="0" fontAlgn="base" hangingPunct="0">
              <a:spcBef>
                <a:spcPct val="20000"/>
              </a:spcBef>
              <a:spcAft>
                <a:spcPct val="0"/>
              </a:spcAft>
              <a:buChar char="»"/>
              <a:tabLst>
                <a:tab pos="476250" algn="l"/>
              </a:tabLst>
              <a:defRPr sz="2000">
                <a:solidFill>
                  <a:schemeClr val="tx1"/>
                </a:solidFill>
                <a:latin typeface="Times" charset="0"/>
              </a:defRPr>
            </a:lvl7pPr>
            <a:lvl8pPr marL="3429000" indent="-228600" defTabSz="912813" eaLnBrk="0" fontAlgn="base" hangingPunct="0">
              <a:spcBef>
                <a:spcPct val="20000"/>
              </a:spcBef>
              <a:spcAft>
                <a:spcPct val="0"/>
              </a:spcAft>
              <a:buChar char="»"/>
              <a:tabLst>
                <a:tab pos="476250" algn="l"/>
              </a:tabLst>
              <a:defRPr sz="2000">
                <a:solidFill>
                  <a:schemeClr val="tx1"/>
                </a:solidFill>
                <a:latin typeface="Times" charset="0"/>
              </a:defRPr>
            </a:lvl8pPr>
            <a:lvl9pPr marL="3886200" indent="-228600" defTabSz="912813" eaLnBrk="0" fontAlgn="base" hangingPunct="0">
              <a:spcBef>
                <a:spcPct val="20000"/>
              </a:spcBef>
              <a:spcAft>
                <a:spcPct val="0"/>
              </a:spcAft>
              <a:buChar char="»"/>
              <a:tabLst>
                <a:tab pos="476250" algn="l"/>
              </a:tabLst>
              <a:defRPr sz="2000">
                <a:solidFill>
                  <a:schemeClr val="tx1"/>
                </a:solidFill>
                <a:latin typeface="Times" charset="0"/>
              </a:defRPr>
            </a:lvl9pPr>
          </a:lstStyle>
          <a:p>
            <a:pPr>
              <a:spcBef>
                <a:spcPct val="0"/>
              </a:spcBef>
              <a:buFontTx/>
              <a:buNone/>
            </a:pPr>
            <a:r>
              <a:rPr lang="en-US" altLang="en-US" sz="1000" dirty="0">
                <a:solidFill>
                  <a:srgbClr val="696969"/>
                </a:solidFill>
                <a:latin typeface="Arial" charset="0"/>
              </a:rPr>
              <a:t>Source: Mckinsey, World steel association base case scenario   </a:t>
            </a:r>
          </a:p>
        </p:txBody>
      </p:sp>
      <p:sp>
        <p:nvSpPr>
          <p:cNvPr id="4101" name="McK 4. Footnote"/>
          <p:cNvSpPr txBox="1">
            <a:spLocks noChangeArrowheads="1"/>
          </p:cNvSpPr>
          <p:nvPr>
            <p:custDataLst>
              <p:tags r:id="rId3"/>
            </p:custDataLst>
          </p:nvPr>
        </p:nvSpPr>
        <p:spPr bwMode="gray">
          <a:xfrm>
            <a:off x="2978150" y="6043613"/>
            <a:ext cx="5683250" cy="554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marL="104775" indent="-104775" defTabSz="895350">
              <a:spcBef>
                <a:spcPct val="20000"/>
              </a:spcBef>
              <a:buChar char="•"/>
              <a:defRPr sz="3200">
                <a:solidFill>
                  <a:schemeClr val="tx1"/>
                </a:solidFill>
                <a:latin typeface="Times" charset="0"/>
              </a:defRPr>
            </a:lvl1pPr>
            <a:lvl2pPr marL="742950" indent="-285750" defTabSz="895350">
              <a:spcBef>
                <a:spcPct val="20000"/>
              </a:spcBef>
              <a:buChar char="–"/>
              <a:defRPr sz="2800">
                <a:solidFill>
                  <a:schemeClr val="tx1"/>
                </a:solidFill>
                <a:latin typeface="Times" charset="0"/>
              </a:defRPr>
            </a:lvl2pPr>
            <a:lvl3pPr marL="1143000" indent="-228600" defTabSz="895350">
              <a:spcBef>
                <a:spcPct val="20000"/>
              </a:spcBef>
              <a:buChar char="•"/>
              <a:defRPr sz="2400">
                <a:solidFill>
                  <a:schemeClr val="tx1"/>
                </a:solidFill>
                <a:latin typeface="Times" charset="0"/>
              </a:defRPr>
            </a:lvl3pPr>
            <a:lvl4pPr marL="1600200" indent="-228600" defTabSz="895350">
              <a:spcBef>
                <a:spcPct val="20000"/>
              </a:spcBef>
              <a:buChar char="–"/>
              <a:defRPr sz="2000">
                <a:solidFill>
                  <a:schemeClr val="tx1"/>
                </a:solidFill>
                <a:latin typeface="Times" charset="0"/>
              </a:defRPr>
            </a:lvl4pPr>
            <a:lvl5pPr marL="2057400" indent="-228600" defTabSz="895350">
              <a:spcBef>
                <a:spcPct val="20000"/>
              </a:spcBef>
              <a:buChar char="»"/>
              <a:defRPr sz="2000">
                <a:solidFill>
                  <a:schemeClr val="tx1"/>
                </a:solidFill>
                <a:latin typeface="Times" charset="0"/>
              </a:defRPr>
            </a:lvl5pPr>
            <a:lvl6pPr marL="2514600" indent="-228600" defTabSz="895350" eaLnBrk="0" fontAlgn="base" hangingPunct="0">
              <a:spcBef>
                <a:spcPct val="20000"/>
              </a:spcBef>
              <a:spcAft>
                <a:spcPct val="0"/>
              </a:spcAft>
              <a:buChar char="»"/>
              <a:defRPr sz="2000">
                <a:solidFill>
                  <a:schemeClr val="tx1"/>
                </a:solidFill>
                <a:latin typeface="Times" charset="0"/>
              </a:defRPr>
            </a:lvl6pPr>
            <a:lvl7pPr marL="2971800" indent="-228600" defTabSz="895350" eaLnBrk="0" fontAlgn="base" hangingPunct="0">
              <a:spcBef>
                <a:spcPct val="20000"/>
              </a:spcBef>
              <a:spcAft>
                <a:spcPct val="0"/>
              </a:spcAft>
              <a:buChar char="»"/>
              <a:defRPr sz="2000">
                <a:solidFill>
                  <a:schemeClr val="tx1"/>
                </a:solidFill>
                <a:latin typeface="Times" charset="0"/>
              </a:defRPr>
            </a:lvl7pPr>
            <a:lvl8pPr marL="3429000" indent="-228600" defTabSz="895350" eaLnBrk="0" fontAlgn="base" hangingPunct="0">
              <a:spcBef>
                <a:spcPct val="20000"/>
              </a:spcBef>
              <a:spcAft>
                <a:spcPct val="0"/>
              </a:spcAft>
              <a:buChar char="»"/>
              <a:defRPr sz="2000">
                <a:solidFill>
                  <a:schemeClr val="tx1"/>
                </a:solidFill>
                <a:latin typeface="Times" charset="0"/>
              </a:defRPr>
            </a:lvl8pPr>
            <a:lvl9pPr marL="3886200" indent="-228600" defTabSz="89535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fr-BE" altLang="en-US" sz="1200" baseline="30000" dirty="0">
                <a:solidFill>
                  <a:srgbClr val="696969"/>
                </a:solidFill>
                <a:latin typeface="Arial" charset="0"/>
                <a:cs typeface="Arial" charset="0"/>
              </a:rPr>
              <a:t>1</a:t>
            </a:r>
            <a:r>
              <a:rPr lang="fr-BE" altLang="en-US" sz="1200" dirty="0">
                <a:solidFill>
                  <a:srgbClr val="696969"/>
                </a:solidFill>
                <a:latin typeface="Arial" charset="0"/>
                <a:cs typeface="Arial" charset="0"/>
              </a:rPr>
              <a:t> </a:t>
            </a:r>
            <a:r>
              <a:rPr lang="en-US" altLang="en-US" sz="1200" dirty="0">
                <a:solidFill>
                  <a:srgbClr val="696969"/>
                </a:solidFill>
                <a:latin typeface="Arial" charset="0"/>
                <a:cs typeface="Arial" charset="0"/>
              </a:rPr>
              <a:t>Overcapacity = (c</a:t>
            </a:r>
            <a:r>
              <a:rPr lang="en-GB" altLang="en-US" sz="1200" dirty="0">
                <a:solidFill>
                  <a:srgbClr val="696969"/>
                </a:solidFill>
                <a:latin typeface="Arial" charset="0"/>
                <a:cs typeface="Arial" charset="0"/>
              </a:rPr>
              <a:t>rude steel capacity* 85% capacity utilization) </a:t>
            </a:r>
            <a:r>
              <a:rPr lang="en-US" altLang="en-US" sz="1200" dirty="0">
                <a:solidFill>
                  <a:srgbClr val="696969"/>
                </a:solidFill>
                <a:latin typeface="Arial" charset="0"/>
                <a:cs typeface="Arial" charset="0"/>
              </a:rPr>
              <a:t>– crude steel apparent demand</a:t>
            </a:r>
          </a:p>
          <a:p>
            <a:pPr>
              <a:spcBef>
                <a:spcPct val="0"/>
              </a:spcBef>
              <a:buFontTx/>
              <a:buNone/>
            </a:pPr>
            <a:r>
              <a:rPr lang="en-US" altLang="en-US" sz="1200" baseline="30000" dirty="0">
                <a:solidFill>
                  <a:srgbClr val="696969"/>
                </a:solidFill>
                <a:latin typeface="Arial" charset="0"/>
                <a:cs typeface="Arial" charset="0"/>
              </a:rPr>
              <a:t>2 </a:t>
            </a:r>
            <a:r>
              <a:rPr lang="en-US" altLang="en-US" sz="1200" dirty="0">
                <a:solidFill>
                  <a:srgbClr val="696969"/>
                </a:solidFill>
                <a:latin typeface="Arial" charset="0"/>
                <a:cs typeface="Arial" charset="0"/>
              </a:rPr>
              <a:t>Based on Nominal capacity</a:t>
            </a:r>
          </a:p>
        </p:txBody>
      </p:sp>
      <p:graphicFrame>
        <p:nvGraphicFramePr>
          <p:cNvPr id="4102" name="Object 10"/>
          <p:cNvGraphicFramePr>
            <a:graphicFrameLocks/>
          </p:cNvGraphicFramePr>
          <p:nvPr>
            <p:custDataLst>
              <p:tags r:id="rId4"/>
            </p:custDataLst>
            <p:extLst>
              <p:ext uri="{D42A27DB-BD31-4B8C-83A1-F6EECF244321}">
                <p14:modId xmlns:p14="http://schemas.microsoft.com/office/powerpoint/2010/main" xmlns="" val="2169606433"/>
              </p:ext>
            </p:extLst>
          </p:nvPr>
        </p:nvGraphicFramePr>
        <p:xfrm>
          <a:off x="1066800" y="1812677"/>
          <a:ext cx="6534150" cy="3448050"/>
        </p:xfrm>
        <a:graphic>
          <a:graphicData uri="http://schemas.openxmlformats.org/presentationml/2006/ole">
            <p:oleObj spid="_x0000_s1122" name="Chart" r:id="rId34" imgW="6534246" imgH="3448170" progId="MSGraph.Chart.8">
              <p:embed followColorScheme="full"/>
            </p:oleObj>
          </a:graphicData>
        </a:graphic>
      </p:graphicFrame>
      <p:cxnSp>
        <p:nvCxnSpPr>
          <p:cNvPr id="12" name="Straight Connector 11"/>
          <p:cNvCxnSpPr/>
          <p:nvPr>
            <p:custDataLst>
              <p:tags r:id="rId5"/>
            </p:custDataLst>
          </p:nvPr>
        </p:nvCxnSpPr>
        <p:spPr bwMode="gray">
          <a:xfrm>
            <a:off x="1181100" y="1936502"/>
            <a:ext cx="6296025" cy="0"/>
          </a:xfrm>
          <a:prstGeom prst="line">
            <a:avLst/>
          </a:prstGeom>
          <a:ln w="3175">
            <a:solidFill>
              <a:srgbClr val="80808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custDataLst>
              <p:tags r:id="rId6"/>
            </p:custDataLst>
          </p:nvPr>
        </p:nvCxnSpPr>
        <p:spPr bwMode="gray">
          <a:xfrm>
            <a:off x="1181100" y="2584202"/>
            <a:ext cx="6296025" cy="0"/>
          </a:xfrm>
          <a:prstGeom prst="line">
            <a:avLst/>
          </a:prstGeom>
          <a:ln w="3175">
            <a:solidFill>
              <a:srgbClr val="80808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custDataLst>
              <p:tags r:id="rId7"/>
            </p:custDataLst>
          </p:nvPr>
        </p:nvCxnSpPr>
        <p:spPr bwMode="gray">
          <a:xfrm>
            <a:off x="1181100" y="3231902"/>
            <a:ext cx="6296025" cy="0"/>
          </a:xfrm>
          <a:prstGeom prst="line">
            <a:avLst/>
          </a:prstGeom>
          <a:ln w="3175">
            <a:solidFill>
              <a:srgbClr val="80808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8"/>
            </p:custDataLst>
          </p:nvPr>
        </p:nvCxnSpPr>
        <p:spPr bwMode="gray">
          <a:xfrm>
            <a:off x="1181100" y="3870077"/>
            <a:ext cx="6296025" cy="0"/>
          </a:xfrm>
          <a:prstGeom prst="line">
            <a:avLst/>
          </a:prstGeom>
          <a:ln w="3175">
            <a:solidFill>
              <a:srgbClr val="80808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custDataLst>
              <p:tags r:id="rId9"/>
            </p:custDataLst>
          </p:nvPr>
        </p:nvCxnSpPr>
        <p:spPr bwMode="gray">
          <a:xfrm>
            <a:off x="1181100" y="4517777"/>
            <a:ext cx="6296025" cy="0"/>
          </a:xfrm>
          <a:prstGeom prst="line">
            <a:avLst/>
          </a:prstGeom>
          <a:ln w="3175">
            <a:solidFill>
              <a:srgbClr val="808080"/>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4108" name="Object 5"/>
          <p:cNvGraphicFramePr>
            <a:graphicFrameLocks/>
          </p:cNvGraphicFramePr>
          <p:nvPr>
            <p:custDataLst>
              <p:tags r:id="rId10"/>
            </p:custDataLst>
            <p:extLst>
              <p:ext uri="{D42A27DB-BD31-4B8C-83A1-F6EECF244321}">
                <p14:modId xmlns:p14="http://schemas.microsoft.com/office/powerpoint/2010/main" xmlns="" val="1257502138"/>
              </p:ext>
            </p:extLst>
          </p:nvPr>
        </p:nvGraphicFramePr>
        <p:xfrm>
          <a:off x="608853" y="1667423"/>
          <a:ext cx="6991350" cy="3762375"/>
        </p:xfrm>
        <a:graphic>
          <a:graphicData uri="http://schemas.openxmlformats.org/presentationml/2006/ole">
            <p:oleObj spid="_x0000_s1123" name="Chart" r:id="rId35" imgW="6991311" imgH="3762450" progId="MSGraph.Chart.8">
              <p:embed followColorScheme="full"/>
            </p:oleObj>
          </a:graphicData>
        </a:graphic>
      </p:graphicFrame>
      <p:sp>
        <p:nvSpPr>
          <p:cNvPr id="4109" name="Rectangle 15"/>
          <p:cNvSpPr>
            <a:spLocks noChangeArrowheads="1"/>
          </p:cNvSpPr>
          <p:nvPr>
            <p:custDataLst>
              <p:tags r:id="rId11"/>
            </p:custDataLst>
          </p:nvPr>
        </p:nvSpPr>
        <p:spPr bwMode="auto">
          <a:xfrm>
            <a:off x="188753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39368D74-116B-4D89-9238-7F4BED609B41}" type="datetime'''''''''''''''''''''''''''''''0''''6'''">
              <a:rPr lang="en-US" altLang="en-US" sz="1100">
                <a:solidFill>
                  <a:srgbClr val="696969"/>
                </a:solidFill>
                <a:latin typeface="Arial" charset="0"/>
                <a:ea typeface="Arial Unicode MS" pitchFamily="34" charset="-128"/>
                <a:cs typeface="Arial" charset="0"/>
                <a:sym typeface="Arial" charset="0"/>
              </a:rPr>
              <a:pPr>
                <a:buClr>
                  <a:srgbClr val="FF3700"/>
                </a:buClr>
              </a:pPr>
              <a:t>06</a:t>
            </a:fld>
            <a:endParaRPr lang="en-US" altLang="en-US" sz="1100">
              <a:solidFill>
                <a:srgbClr val="696969"/>
              </a:solidFill>
              <a:latin typeface="Arial" charset="0"/>
              <a:ea typeface="Arial Unicode MS" pitchFamily="34" charset="-128"/>
              <a:cs typeface="Arial" charset="0"/>
              <a:sym typeface="Arial" charset="0"/>
            </a:endParaRPr>
          </a:p>
        </p:txBody>
      </p:sp>
      <p:sp>
        <p:nvSpPr>
          <p:cNvPr id="4110" name="Rectangle 16"/>
          <p:cNvSpPr>
            <a:spLocks noChangeArrowheads="1"/>
          </p:cNvSpPr>
          <p:nvPr>
            <p:custDataLst>
              <p:tags r:id="rId12"/>
            </p:custDataLst>
          </p:nvPr>
        </p:nvSpPr>
        <p:spPr bwMode="auto">
          <a:xfrm>
            <a:off x="148748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327B5A56-854A-4BA7-B28D-F500FC44ECF6}" type="datetime'''''''0''''''''''''''''''''''''''''5'''''''''''''">
              <a:rPr lang="en-US" altLang="en-US" sz="1100">
                <a:solidFill>
                  <a:srgbClr val="696969"/>
                </a:solidFill>
                <a:latin typeface="Arial" charset="0"/>
                <a:ea typeface="Arial Unicode MS" pitchFamily="34" charset="-128"/>
                <a:cs typeface="Arial" charset="0"/>
                <a:sym typeface="Arial" charset="0"/>
              </a:rPr>
              <a:pPr>
                <a:buClr>
                  <a:srgbClr val="FF3700"/>
                </a:buClr>
              </a:pPr>
              <a:t>05</a:t>
            </a:fld>
            <a:endParaRPr lang="en-US" altLang="en-US" sz="1100">
              <a:solidFill>
                <a:srgbClr val="696969"/>
              </a:solidFill>
              <a:latin typeface="Arial" charset="0"/>
              <a:ea typeface="Arial Unicode MS" pitchFamily="34" charset="-128"/>
              <a:cs typeface="Arial" charset="0"/>
              <a:sym typeface="Arial" charset="0"/>
            </a:endParaRPr>
          </a:p>
        </p:txBody>
      </p:sp>
      <p:sp>
        <p:nvSpPr>
          <p:cNvPr id="4111" name="Rectangle 17"/>
          <p:cNvSpPr>
            <a:spLocks noChangeArrowheads="1"/>
          </p:cNvSpPr>
          <p:nvPr>
            <p:custDataLst>
              <p:tags r:id="rId13"/>
            </p:custDataLst>
          </p:nvPr>
        </p:nvSpPr>
        <p:spPr bwMode="auto">
          <a:xfrm>
            <a:off x="1019175" y="5292477"/>
            <a:ext cx="323850"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065A9910-E9AB-499D-B743-ED43F706CD45}" type="datetime'''''''''2''''''0''''''''0''''''4'''''''''''''''''''">
              <a:rPr lang="en-US" altLang="en-US" sz="1100">
                <a:solidFill>
                  <a:srgbClr val="696969"/>
                </a:solidFill>
                <a:latin typeface="Arial" charset="0"/>
                <a:ea typeface="Arial Unicode MS" pitchFamily="34" charset="-128"/>
                <a:cs typeface="Arial" charset="0"/>
                <a:sym typeface="Arial" charset="0"/>
              </a:rPr>
              <a:pPr>
                <a:buClr>
                  <a:srgbClr val="FF3700"/>
                </a:buClr>
              </a:pPr>
              <a:t>2004</a:t>
            </a:fld>
            <a:endParaRPr lang="en-US" altLang="en-US" sz="1100">
              <a:solidFill>
                <a:srgbClr val="696969"/>
              </a:solidFill>
              <a:latin typeface="Arial" charset="0"/>
              <a:ea typeface="Arial Unicode MS" pitchFamily="34" charset="-128"/>
              <a:cs typeface="Arial" charset="0"/>
              <a:sym typeface="Arial" charset="0"/>
            </a:endParaRPr>
          </a:p>
        </p:txBody>
      </p:sp>
      <p:sp>
        <p:nvSpPr>
          <p:cNvPr id="4112" name="Rectangle 20"/>
          <p:cNvSpPr>
            <a:spLocks noGrp="1" noChangeArrowheads="1"/>
          </p:cNvSpPr>
          <p:nvPr>
            <p:custDataLst>
              <p:tags r:id="rId14"/>
            </p:custDataLst>
          </p:nvPr>
        </p:nvSpPr>
        <p:spPr bwMode="auto">
          <a:xfrm>
            <a:off x="7315200" y="5292477"/>
            <a:ext cx="323850"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spcBef>
                <a:spcPct val="20000"/>
              </a:spcBef>
              <a:buChar char="•"/>
              <a:defRPr sz="3200">
                <a:solidFill>
                  <a:schemeClr val="tx1"/>
                </a:solidFill>
                <a:latin typeface="Times" charset="0"/>
              </a:defRPr>
            </a:lvl1pPr>
            <a:lvl2pPr marL="193675" indent="-192088" defTabSz="895350">
              <a:spcBef>
                <a:spcPct val="20000"/>
              </a:spcBef>
              <a:buChar char="–"/>
              <a:defRPr sz="2800">
                <a:solidFill>
                  <a:schemeClr val="tx1"/>
                </a:solidFill>
                <a:latin typeface="Times" charset="0"/>
              </a:defRPr>
            </a:lvl2pPr>
            <a:lvl3pPr marL="457200" indent="-261938" defTabSz="895350">
              <a:spcBef>
                <a:spcPct val="20000"/>
              </a:spcBef>
              <a:buChar char="•"/>
              <a:defRPr sz="2400">
                <a:solidFill>
                  <a:schemeClr val="tx1"/>
                </a:solidFill>
                <a:latin typeface="Times" charset="0"/>
              </a:defRPr>
            </a:lvl3pPr>
            <a:lvl4pPr marL="614363" indent="-155575" defTabSz="895350">
              <a:spcBef>
                <a:spcPct val="20000"/>
              </a:spcBef>
              <a:buChar char="–"/>
              <a:defRPr sz="2000">
                <a:solidFill>
                  <a:schemeClr val="tx1"/>
                </a:solidFill>
                <a:latin typeface="Times" charset="0"/>
              </a:defRPr>
            </a:lvl4pPr>
            <a:lvl5pPr marL="746125" indent="-130175" defTabSz="895350">
              <a:spcBef>
                <a:spcPct val="20000"/>
              </a:spcBef>
              <a:buChar char="»"/>
              <a:defRPr sz="2000">
                <a:solidFill>
                  <a:schemeClr val="tx1"/>
                </a:solidFill>
                <a:latin typeface="Times" charset="0"/>
              </a:defRPr>
            </a:lvl5pPr>
            <a:lvl6pPr marL="1203325" indent="-130175" defTabSz="895350" eaLnBrk="0" fontAlgn="base" hangingPunct="0">
              <a:spcBef>
                <a:spcPct val="20000"/>
              </a:spcBef>
              <a:spcAft>
                <a:spcPct val="0"/>
              </a:spcAft>
              <a:buChar char="»"/>
              <a:defRPr sz="2000">
                <a:solidFill>
                  <a:schemeClr val="tx1"/>
                </a:solidFill>
                <a:latin typeface="Times" charset="0"/>
              </a:defRPr>
            </a:lvl6pPr>
            <a:lvl7pPr marL="1660525" indent="-130175" defTabSz="895350" eaLnBrk="0" fontAlgn="base" hangingPunct="0">
              <a:spcBef>
                <a:spcPct val="20000"/>
              </a:spcBef>
              <a:spcAft>
                <a:spcPct val="0"/>
              </a:spcAft>
              <a:buChar char="»"/>
              <a:defRPr sz="2000">
                <a:solidFill>
                  <a:schemeClr val="tx1"/>
                </a:solidFill>
                <a:latin typeface="Times" charset="0"/>
              </a:defRPr>
            </a:lvl7pPr>
            <a:lvl8pPr marL="2117725" indent="-130175" defTabSz="895350" eaLnBrk="0" fontAlgn="base" hangingPunct="0">
              <a:spcBef>
                <a:spcPct val="20000"/>
              </a:spcBef>
              <a:spcAft>
                <a:spcPct val="0"/>
              </a:spcAft>
              <a:buChar char="»"/>
              <a:defRPr sz="2000">
                <a:solidFill>
                  <a:schemeClr val="tx1"/>
                </a:solidFill>
                <a:latin typeface="Times" charset="0"/>
              </a:defRPr>
            </a:lvl8pPr>
            <a:lvl9pPr marL="2574925" indent="-130175" defTabSz="895350" eaLnBrk="0" fontAlgn="base" hangingPunct="0">
              <a:spcBef>
                <a:spcPct val="20000"/>
              </a:spcBef>
              <a:spcAft>
                <a:spcPct val="0"/>
              </a:spcAft>
              <a:buChar char="»"/>
              <a:defRPr sz="2000">
                <a:solidFill>
                  <a:schemeClr val="tx1"/>
                </a:solidFill>
                <a:latin typeface="Times" charset="0"/>
              </a:defRPr>
            </a:lvl9pPr>
          </a:lstStyle>
          <a:p>
            <a:pPr>
              <a:spcBef>
                <a:spcPct val="0"/>
              </a:spcBef>
              <a:buClr>
                <a:srgbClr val="FF3700"/>
              </a:buClr>
              <a:buFontTx/>
              <a:buNone/>
            </a:pPr>
            <a:fld id="{C8FFEC81-943D-4F0A-B979-CF47253ED201}" type="datetime'''''''''''''''''''''''''''''''''20''2''''''''''''''0'">
              <a:rPr lang="en-US" altLang="en-US" sz="1100">
                <a:solidFill>
                  <a:srgbClr val="696969"/>
                </a:solidFill>
                <a:latin typeface="Arial" panose="020B0604020202020204" pitchFamily="34" charset="0"/>
                <a:ea typeface="Arial Unicode MS" pitchFamily="34" charset="-128"/>
                <a:cs typeface="Arial" panose="020B0604020202020204" pitchFamily="34" charset="0"/>
                <a:sym typeface="Arial" charset="0"/>
              </a:rPr>
              <a:pPr>
                <a:spcBef>
                  <a:spcPct val="0"/>
                </a:spcBef>
                <a:buClr>
                  <a:srgbClr val="FF3700"/>
                </a:buClr>
                <a:buFontTx/>
                <a:buNone/>
              </a:pPr>
              <a:t>2020</a:t>
            </a:fld>
            <a:endParaRPr lang="en-US" altLang="en-US" sz="1100" dirty="0">
              <a:solidFill>
                <a:srgbClr val="696969"/>
              </a:solidFill>
              <a:latin typeface="Arial" panose="020B0604020202020204" pitchFamily="34" charset="0"/>
              <a:ea typeface="Arial Unicode MS" pitchFamily="34" charset="-128"/>
              <a:cs typeface="Arial" panose="020B0604020202020204" pitchFamily="34" charset="0"/>
              <a:sym typeface="Arial" charset="0"/>
            </a:endParaRPr>
          </a:p>
        </p:txBody>
      </p:sp>
      <p:sp>
        <p:nvSpPr>
          <p:cNvPr id="4113" name="Rectangle 21"/>
          <p:cNvSpPr>
            <a:spLocks noGrp="1" noChangeArrowheads="1"/>
          </p:cNvSpPr>
          <p:nvPr>
            <p:custDataLst>
              <p:tags r:id="rId15"/>
            </p:custDataLst>
          </p:nvPr>
        </p:nvSpPr>
        <p:spPr bwMode="auto">
          <a:xfrm>
            <a:off x="7002463"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spcBef>
                <a:spcPct val="20000"/>
              </a:spcBef>
              <a:buChar char="•"/>
              <a:defRPr sz="3200">
                <a:solidFill>
                  <a:schemeClr val="tx1"/>
                </a:solidFill>
                <a:latin typeface="Times" charset="0"/>
              </a:defRPr>
            </a:lvl1pPr>
            <a:lvl2pPr marL="193675" indent="-192088" defTabSz="895350">
              <a:spcBef>
                <a:spcPct val="20000"/>
              </a:spcBef>
              <a:buChar char="–"/>
              <a:defRPr sz="2800">
                <a:solidFill>
                  <a:schemeClr val="tx1"/>
                </a:solidFill>
                <a:latin typeface="Times" charset="0"/>
              </a:defRPr>
            </a:lvl2pPr>
            <a:lvl3pPr marL="457200" indent="-261938" defTabSz="895350">
              <a:spcBef>
                <a:spcPct val="20000"/>
              </a:spcBef>
              <a:buChar char="•"/>
              <a:defRPr sz="2400">
                <a:solidFill>
                  <a:schemeClr val="tx1"/>
                </a:solidFill>
                <a:latin typeface="Times" charset="0"/>
              </a:defRPr>
            </a:lvl3pPr>
            <a:lvl4pPr marL="614363" indent="-155575" defTabSz="895350">
              <a:spcBef>
                <a:spcPct val="20000"/>
              </a:spcBef>
              <a:buChar char="–"/>
              <a:defRPr sz="2000">
                <a:solidFill>
                  <a:schemeClr val="tx1"/>
                </a:solidFill>
                <a:latin typeface="Times" charset="0"/>
              </a:defRPr>
            </a:lvl4pPr>
            <a:lvl5pPr marL="746125" indent="-130175" defTabSz="895350">
              <a:spcBef>
                <a:spcPct val="20000"/>
              </a:spcBef>
              <a:buChar char="»"/>
              <a:defRPr sz="2000">
                <a:solidFill>
                  <a:schemeClr val="tx1"/>
                </a:solidFill>
                <a:latin typeface="Times" charset="0"/>
              </a:defRPr>
            </a:lvl5pPr>
            <a:lvl6pPr marL="1203325" indent="-130175" defTabSz="895350" eaLnBrk="0" fontAlgn="base" hangingPunct="0">
              <a:spcBef>
                <a:spcPct val="20000"/>
              </a:spcBef>
              <a:spcAft>
                <a:spcPct val="0"/>
              </a:spcAft>
              <a:buChar char="»"/>
              <a:defRPr sz="2000">
                <a:solidFill>
                  <a:schemeClr val="tx1"/>
                </a:solidFill>
                <a:latin typeface="Times" charset="0"/>
              </a:defRPr>
            </a:lvl6pPr>
            <a:lvl7pPr marL="1660525" indent="-130175" defTabSz="895350" eaLnBrk="0" fontAlgn="base" hangingPunct="0">
              <a:spcBef>
                <a:spcPct val="20000"/>
              </a:spcBef>
              <a:spcAft>
                <a:spcPct val="0"/>
              </a:spcAft>
              <a:buChar char="»"/>
              <a:defRPr sz="2000">
                <a:solidFill>
                  <a:schemeClr val="tx1"/>
                </a:solidFill>
                <a:latin typeface="Times" charset="0"/>
              </a:defRPr>
            </a:lvl7pPr>
            <a:lvl8pPr marL="2117725" indent="-130175" defTabSz="895350" eaLnBrk="0" fontAlgn="base" hangingPunct="0">
              <a:spcBef>
                <a:spcPct val="20000"/>
              </a:spcBef>
              <a:spcAft>
                <a:spcPct val="0"/>
              </a:spcAft>
              <a:buChar char="»"/>
              <a:defRPr sz="2000">
                <a:solidFill>
                  <a:schemeClr val="tx1"/>
                </a:solidFill>
                <a:latin typeface="Times" charset="0"/>
              </a:defRPr>
            </a:lvl8pPr>
            <a:lvl9pPr marL="2574925" indent="-130175" defTabSz="895350" eaLnBrk="0" fontAlgn="base" hangingPunct="0">
              <a:spcBef>
                <a:spcPct val="20000"/>
              </a:spcBef>
              <a:spcAft>
                <a:spcPct val="0"/>
              </a:spcAft>
              <a:buChar char="»"/>
              <a:defRPr sz="2000">
                <a:solidFill>
                  <a:schemeClr val="tx1"/>
                </a:solidFill>
                <a:latin typeface="Times" charset="0"/>
              </a:defRPr>
            </a:lvl9pPr>
          </a:lstStyle>
          <a:p>
            <a:pPr>
              <a:spcBef>
                <a:spcPct val="0"/>
              </a:spcBef>
              <a:buClr>
                <a:srgbClr val="FF3700"/>
              </a:buClr>
              <a:buFontTx/>
              <a:buNone/>
            </a:pPr>
            <a:fld id="{248BFBD2-96E1-4A4D-8C8D-AE3EA5445632}" type="datetime'''''''''''''''''''1''9'''">
              <a:rPr lang="en-US" altLang="en-US" sz="1100">
                <a:solidFill>
                  <a:srgbClr val="696969"/>
                </a:solidFill>
                <a:latin typeface="Arial" panose="020B0604020202020204" pitchFamily="34" charset="0"/>
                <a:ea typeface="Arial Unicode MS" pitchFamily="34" charset="-128"/>
                <a:cs typeface="Arial" panose="020B0604020202020204" pitchFamily="34" charset="0"/>
                <a:sym typeface="Arial" charset="0"/>
              </a:rPr>
              <a:pPr>
                <a:spcBef>
                  <a:spcPct val="0"/>
                </a:spcBef>
                <a:buClr>
                  <a:srgbClr val="FF3700"/>
                </a:buClr>
                <a:buFontTx/>
                <a:buNone/>
              </a:pPr>
              <a:t>19</a:t>
            </a:fld>
            <a:endParaRPr lang="en-US" altLang="en-US" sz="1100" dirty="0">
              <a:solidFill>
                <a:srgbClr val="696969"/>
              </a:solidFill>
              <a:latin typeface="Arial" panose="020B0604020202020204" pitchFamily="34" charset="0"/>
              <a:ea typeface="Arial Unicode MS" pitchFamily="34" charset="-128"/>
              <a:cs typeface="Arial" panose="020B0604020202020204" pitchFamily="34" charset="0"/>
              <a:sym typeface="Arial" charset="0"/>
            </a:endParaRPr>
          </a:p>
        </p:txBody>
      </p:sp>
      <p:sp>
        <p:nvSpPr>
          <p:cNvPr id="4114" name="Rectangle 35"/>
          <p:cNvSpPr>
            <a:spLocks noChangeArrowheads="1"/>
          </p:cNvSpPr>
          <p:nvPr>
            <p:custDataLst>
              <p:tags r:id="rId16"/>
            </p:custDataLst>
          </p:nvPr>
        </p:nvSpPr>
        <p:spPr bwMode="auto">
          <a:xfrm>
            <a:off x="6602413"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144BB451-39A5-41FB-A3C5-BF59E8BD8241}" type="datetime'''1''''''''''''''''''''''''''''''8'''''''''''''">
              <a:rPr lang="en-US" altLang="en-US" sz="1100">
                <a:solidFill>
                  <a:srgbClr val="696969"/>
                </a:solidFill>
                <a:latin typeface="Arial" charset="0"/>
                <a:ea typeface="Arial Unicode MS" pitchFamily="34" charset="-128"/>
                <a:cs typeface="Arial" charset="0"/>
                <a:sym typeface="Arial" charset="0"/>
              </a:rPr>
              <a:pPr>
                <a:buClr>
                  <a:srgbClr val="FF3700"/>
                </a:buClr>
              </a:pPr>
              <a:t>18</a:t>
            </a:fld>
            <a:endParaRPr lang="en-US" altLang="en-US" sz="1100">
              <a:solidFill>
                <a:srgbClr val="696969"/>
              </a:solidFill>
              <a:latin typeface="Arial" charset="0"/>
              <a:ea typeface="Arial Unicode MS" pitchFamily="34" charset="-128"/>
              <a:cs typeface="Arial" charset="0"/>
              <a:sym typeface="Arial" charset="0"/>
            </a:endParaRPr>
          </a:p>
        </p:txBody>
      </p:sp>
      <p:sp>
        <p:nvSpPr>
          <p:cNvPr id="4115" name="Rectangle 34"/>
          <p:cNvSpPr>
            <a:spLocks noChangeArrowheads="1"/>
          </p:cNvSpPr>
          <p:nvPr>
            <p:custDataLst>
              <p:tags r:id="rId17"/>
            </p:custDataLst>
          </p:nvPr>
        </p:nvSpPr>
        <p:spPr bwMode="auto">
          <a:xfrm>
            <a:off x="621188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5B75EA2E-F1C0-4BBF-80C1-EB89A25355C7}" type="datetime'''''''1''7'''">
              <a:rPr lang="en-US" altLang="en-US" sz="1100">
                <a:solidFill>
                  <a:srgbClr val="696969"/>
                </a:solidFill>
                <a:latin typeface="Arial" charset="0"/>
                <a:ea typeface="Arial Unicode MS" pitchFamily="34" charset="-128"/>
                <a:cs typeface="Arial" charset="0"/>
                <a:sym typeface="Arial" charset="0"/>
              </a:rPr>
              <a:pPr>
                <a:buClr>
                  <a:srgbClr val="FF3700"/>
                </a:buClr>
              </a:pPr>
              <a:t>17</a:t>
            </a:fld>
            <a:endParaRPr lang="en-US" altLang="en-US" sz="1100">
              <a:solidFill>
                <a:srgbClr val="696969"/>
              </a:solidFill>
              <a:latin typeface="Arial" charset="0"/>
              <a:ea typeface="Arial Unicode MS" pitchFamily="34" charset="-128"/>
              <a:cs typeface="Arial" charset="0"/>
              <a:sym typeface="Arial" charset="0"/>
            </a:endParaRPr>
          </a:p>
        </p:txBody>
      </p:sp>
      <p:sp>
        <p:nvSpPr>
          <p:cNvPr id="4116" name="Rectangle 33"/>
          <p:cNvSpPr>
            <a:spLocks noChangeArrowheads="1"/>
          </p:cNvSpPr>
          <p:nvPr>
            <p:custDataLst>
              <p:tags r:id="rId18"/>
            </p:custDataLst>
          </p:nvPr>
        </p:nvSpPr>
        <p:spPr bwMode="auto">
          <a:xfrm>
            <a:off x="5821363"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514CA2CB-99A7-4D44-A75D-15AF5CDF1B45}" type="datetime'''''''''1''''''''''''''''''''''''''''''''''6'''''''">
              <a:rPr lang="en-US" altLang="en-US" sz="1100">
                <a:solidFill>
                  <a:srgbClr val="696969"/>
                </a:solidFill>
                <a:latin typeface="Arial" charset="0"/>
                <a:ea typeface="Arial Unicode MS" pitchFamily="34" charset="-128"/>
                <a:cs typeface="Arial" charset="0"/>
                <a:sym typeface="Arial" charset="0"/>
              </a:rPr>
              <a:pPr>
                <a:buClr>
                  <a:srgbClr val="FF3700"/>
                </a:buClr>
              </a:pPr>
              <a:t>16</a:t>
            </a:fld>
            <a:endParaRPr lang="en-US" altLang="en-US" sz="1100">
              <a:solidFill>
                <a:srgbClr val="696969"/>
              </a:solidFill>
              <a:latin typeface="Arial" charset="0"/>
              <a:ea typeface="Arial Unicode MS" pitchFamily="34" charset="-128"/>
              <a:cs typeface="Arial" charset="0"/>
              <a:sym typeface="Arial" charset="0"/>
            </a:endParaRPr>
          </a:p>
        </p:txBody>
      </p:sp>
      <p:sp>
        <p:nvSpPr>
          <p:cNvPr id="4117" name="Rectangle 6"/>
          <p:cNvSpPr>
            <a:spLocks noChangeArrowheads="1"/>
          </p:cNvSpPr>
          <p:nvPr>
            <p:custDataLst>
              <p:tags r:id="rId19"/>
            </p:custDataLst>
          </p:nvPr>
        </p:nvSpPr>
        <p:spPr bwMode="auto">
          <a:xfrm>
            <a:off x="5421313"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4E69D259-20A1-48BC-AB77-CF49113A86ED}" type="datetime'''''''''''''''''''''1''''''''''''''''''''''''5'''''''">
              <a:rPr lang="en-US" altLang="en-US" sz="1100">
                <a:solidFill>
                  <a:srgbClr val="696969"/>
                </a:solidFill>
                <a:latin typeface="Arial" charset="0"/>
                <a:ea typeface="Arial Unicode MS" pitchFamily="34" charset="-128"/>
                <a:cs typeface="Arial" charset="0"/>
                <a:sym typeface="Arial" charset="0"/>
              </a:rPr>
              <a:pPr>
                <a:buClr>
                  <a:srgbClr val="FF3700"/>
                </a:buClr>
              </a:pPr>
              <a:t>15</a:t>
            </a:fld>
            <a:endParaRPr lang="en-US" altLang="en-US" sz="1100">
              <a:solidFill>
                <a:srgbClr val="696969"/>
              </a:solidFill>
              <a:latin typeface="Arial" charset="0"/>
              <a:ea typeface="Arial Unicode MS" pitchFamily="34" charset="-128"/>
              <a:cs typeface="Arial" charset="0"/>
              <a:sym typeface="Arial" charset="0"/>
            </a:endParaRPr>
          </a:p>
        </p:txBody>
      </p:sp>
      <p:sp>
        <p:nvSpPr>
          <p:cNvPr id="4118" name="Rectangle 7"/>
          <p:cNvSpPr>
            <a:spLocks noChangeArrowheads="1"/>
          </p:cNvSpPr>
          <p:nvPr>
            <p:custDataLst>
              <p:tags r:id="rId20"/>
            </p:custDataLst>
          </p:nvPr>
        </p:nvSpPr>
        <p:spPr bwMode="auto">
          <a:xfrm>
            <a:off x="503078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D951576A-6649-46F7-9CB6-ED8A6C7ED1AC}" type="datetime'''''''''''1''''''''''''''''''''4'''''''''">
              <a:rPr lang="en-US" altLang="en-US" sz="1100">
                <a:solidFill>
                  <a:srgbClr val="696969"/>
                </a:solidFill>
                <a:latin typeface="Arial" charset="0"/>
                <a:ea typeface="Arial Unicode MS" pitchFamily="34" charset="-128"/>
                <a:cs typeface="Arial" charset="0"/>
                <a:sym typeface="Arial" charset="0"/>
              </a:rPr>
              <a:pPr>
                <a:buClr>
                  <a:srgbClr val="FF3700"/>
                </a:buClr>
              </a:pPr>
              <a:t>14</a:t>
            </a:fld>
            <a:endParaRPr lang="en-US" altLang="en-US" sz="1100">
              <a:solidFill>
                <a:srgbClr val="696969"/>
              </a:solidFill>
              <a:latin typeface="Arial" charset="0"/>
              <a:ea typeface="Arial Unicode MS" pitchFamily="34" charset="-128"/>
              <a:cs typeface="Arial" charset="0"/>
              <a:sym typeface="Arial" charset="0"/>
            </a:endParaRPr>
          </a:p>
        </p:txBody>
      </p:sp>
      <p:sp>
        <p:nvSpPr>
          <p:cNvPr id="4119" name="Rectangle 8"/>
          <p:cNvSpPr>
            <a:spLocks noChangeArrowheads="1"/>
          </p:cNvSpPr>
          <p:nvPr>
            <p:custDataLst>
              <p:tags r:id="rId21"/>
            </p:custDataLst>
          </p:nvPr>
        </p:nvSpPr>
        <p:spPr bwMode="auto">
          <a:xfrm>
            <a:off x="4640263"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317CDE40-AB26-4B2A-BE80-CEEA28A0A7FA}" type="datetime'1''''''''''''''''''''''''''''''''''''3'''''''''''''''">
              <a:rPr lang="en-US" altLang="en-US" sz="1100">
                <a:solidFill>
                  <a:srgbClr val="696969"/>
                </a:solidFill>
                <a:latin typeface="Arial" charset="0"/>
                <a:ea typeface="Arial Unicode MS" pitchFamily="34" charset="-128"/>
                <a:cs typeface="Arial" charset="0"/>
                <a:sym typeface="Arial" charset="0"/>
              </a:rPr>
              <a:pPr>
                <a:buClr>
                  <a:srgbClr val="FF3700"/>
                </a:buClr>
              </a:pPr>
              <a:t>13</a:t>
            </a:fld>
            <a:endParaRPr lang="en-US" altLang="en-US" sz="1100">
              <a:solidFill>
                <a:srgbClr val="696969"/>
              </a:solidFill>
              <a:latin typeface="Arial" charset="0"/>
              <a:ea typeface="Arial Unicode MS" pitchFamily="34" charset="-128"/>
              <a:cs typeface="Arial" charset="0"/>
              <a:sym typeface="Arial" charset="0"/>
            </a:endParaRPr>
          </a:p>
        </p:txBody>
      </p:sp>
      <p:sp>
        <p:nvSpPr>
          <p:cNvPr id="4120" name="Rectangle 9"/>
          <p:cNvSpPr>
            <a:spLocks noChangeArrowheads="1"/>
          </p:cNvSpPr>
          <p:nvPr>
            <p:custDataLst>
              <p:tags r:id="rId22"/>
            </p:custDataLst>
          </p:nvPr>
        </p:nvSpPr>
        <p:spPr bwMode="auto">
          <a:xfrm>
            <a:off x="424973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37B394FB-42EC-486E-B122-B0C56D4E789A}" type="datetime'''''''1''''''''''2'''''''''''''">
              <a:rPr lang="en-US" altLang="en-US" sz="1100">
                <a:solidFill>
                  <a:srgbClr val="696969"/>
                </a:solidFill>
                <a:latin typeface="Arial" charset="0"/>
                <a:ea typeface="Arial Unicode MS" pitchFamily="34" charset="-128"/>
                <a:cs typeface="Arial" charset="0"/>
                <a:sym typeface="Arial" charset="0"/>
              </a:rPr>
              <a:pPr>
                <a:buClr>
                  <a:srgbClr val="FF3700"/>
                </a:buClr>
              </a:pPr>
              <a:t>12</a:t>
            </a:fld>
            <a:endParaRPr lang="en-US" altLang="en-US" sz="1100">
              <a:solidFill>
                <a:srgbClr val="696969"/>
              </a:solidFill>
              <a:latin typeface="Arial" charset="0"/>
              <a:ea typeface="Arial Unicode MS" pitchFamily="34" charset="-128"/>
              <a:cs typeface="Arial" charset="0"/>
              <a:sym typeface="Arial" charset="0"/>
            </a:endParaRPr>
          </a:p>
        </p:txBody>
      </p:sp>
      <p:sp>
        <p:nvSpPr>
          <p:cNvPr id="4121" name="Rectangle 10"/>
          <p:cNvSpPr>
            <a:spLocks noChangeArrowheads="1"/>
          </p:cNvSpPr>
          <p:nvPr>
            <p:custDataLst>
              <p:tags r:id="rId23"/>
            </p:custDataLst>
          </p:nvPr>
        </p:nvSpPr>
        <p:spPr bwMode="auto">
          <a:xfrm>
            <a:off x="384968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065589BC-4371-4584-91D4-65540767146F}" type="datetime'''''''''''''''''''''''''''''''1''''''''''''1'">
              <a:rPr lang="en-US" altLang="en-US" sz="1100">
                <a:solidFill>
                  <a:srgbClr val="696969"/>
                </a:solidFill>
                <a:latin typeface="Arial" charset="0"/>
                <a:ea typeface="Arial Unicode MS" pitchFamily="34" charset="-128"/>
                <a:cs typeface="Arial" charset="0"/>
                <a:sym typeface="Arial" charset="0"/>
              </a:rPr>
              <a:pPr>
                <a:buClr>
                  <a:srgbClr val="FF3700"/>
                </a:buClr>
              </a:pPr>
              <a:t>11</a:t>
            </a:fld>
            <a:endParaRPr lang="en-US" altLang="en-US" sz="1100">
              <a:solidFill>
                <a:srgbClr val="696969"/>
              </a:solidFill>
              <a:latin typeface="Arial" charset="0"/>
              <a:ea typeface="Arial Unicode MS" pitchFamily="34" charset="-128"/>
              <a:cs typeface="Arial" charset="0"/>
              <a:sym typeface="Arial" charset="0"/>
            </a:endParaRPr>
          </a:p>
        </p:txBody>
      </p:sp>
      <p:sp>
        <p:nvSpPr>
          <p:cNvPr id="4122" name="Rectangle 11"/>
          <p:cNvSpPr>
            <a:spLocks noChangeArrowheads="1"/>
          </p:cNvSpPr>
          <p:nvPr>
            <p:custDataLst>
              <p:tags r:id="rId24"/>
            </p:custDataLst>
          </p:nvPr>
        </p:nvSpPr>
        <p:spPr bwMode="auto">
          <a:xfrm>
            <a:off x="3459163"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132A9E5E-91F0-43C3-8176-630FF4E90E92}" type="datetime'''''''''''''''''1''''''''''''''''''''''''''''''''''''0'">
              <a:rPr lang="en-US" altLang="en-US" sz="1100">
                <a:solidFill>
                  <a:srgbClr val="696969"/>
                </a:solidFill>
                <a:latin typeface="Arial" charset="0"/>
                <a:ea typeface="Arial Unicode MS" pitchFamily="34" charset="-128"/>
                <a:cs typeface="Arial" charset="0"/>
                <a:sym typeface="Arial" charset="0"/>
              </a:rPr>
              <a:pPr>
                <a:buClr>
                  <a:srgbClr val="FF3700"/>
                </a:buClr>
              </a:pPr>
              <a:t>10</a:t>
            </a:fld>
            <a:endParaRPr lang="en-US" altLang="en-US" sz="1100">
              <a:solidFill>
                <a:srgbClr val="696969"/>
              </a:solidFill>
              <a:latin typeface="Arial" charset="0"/>
              <a:ea typeface="Arial Unicode MS" pitchFamily="34" charset="-128"/>
              <a:cs typeface="Arial" charset="0"/>
              <a:sym typeface="Arial" charset="0"/>
            </a:endParaRPr>
          </a:p>
        </p:txBody>
      </p:sp>
      <p:sp>
        <p:nvSpPr>
          <p:cNvPr id="4123" name="Rectangle 12"/>
          <p:cNvSpPr>
            <a:spLocks noChangeArrowheads="1"/>
          </p:cNvSpPr>
          <p:nvPr>
            <p:custDataLst>
              <p:tags r:id="rId25"/>
            </p:custDataLst>
          </p:nvPr>
        </p:nvSpPr>
        <p:spPr bwMode="auto">
          <a:xfrm>
            <a:off x="306863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437BFB1E-86B1-4813-A0A8-29B73AD89927}" type="datetime'''0''''''''''''''''9'''''''''''''''''''">
              <a:rPr lang="en-US" altLang="en-US" sz="1100">
                <a:solidFill>
                  <a:srgbClr val="696969"/>
                </a:solidFill>
                <a:latin typeface="Arial" charset="0"/>
                <a:ea typeface="Arial Unicode MS" pitchFamily="34" charset="-128"/>
                <a:cs typeface="Arial" charset="0"/>
                <a:sym typeface="Arial" charset="0"/>
              </a:rPr>
              <a:pPr>
                <a:buClr>
                  <a:srgbClr val="FF3700"/>
                </a:buClr>
              </a:pPr>
              <a:t>09</a:t>
            </a:fld>
            <a:endParaRPr lang="en-US" altLang="en-US" sz="1100">
              <a:solidFill>
                <a:srgbClr val="696969"/>
              </a:solidFill>
              <a:latin typeface="Arial" charset="0"/>
              <a:ea typeface="Arial Unicode MS" pitchFamily="34" charset="-128"/>
              <a:cs typeface="Arial" charset="0"/>
              <a:sym typeface="Arial" charset="0"/>
            </a:endParaRPr>
          </a:p>
        </p:txBody>
      </p:sp>
      <p:sp>
        <p:nvSpPr>
          <p:cNvPr id="4124" name="Rectangle 13"/>
          <p:cNvSpPr>
            <a:spLocks noChangeArrowheads="1"/>
          </p:cNvSpPr>
          <p:nvPr>
            <p:custDataLst>
              <p:tags r:id="rId26"/>
            </p:custDataLst>
          </p:nvPr>
        </p:nvSpPr>
        <p:spPr bwMode="auto">
          <a:xfrm>
            <a:off x="2668588"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F2C419FF-CFE3-48A7-AB95-67F7C1390991}" type="datetime'''''''''''''0''''''''''''''''''''''''''''''''''''''8'''''''''">
              <a:rPr lang="en-US" altLang="en-US" sz="1100">
                <a:solidFill>
                  <a:srgbClr val="696969"/>
                </a:solidFill>
                <a:latin typeface="Arial" charset="0"/>
                <a:ea typeface="Arial Unicode MS" pitchFamily="34" charset="-128"/>
                <a:cs typeface="Arial" charset="0"/>
                <a:sym typeface="Arial" charset="0"/>
              </a:rPr>
              <a:pPr>
                <a:buClr>
                  <a:srgbClr val="FF3700"/>
                </a:buClr>
              </a:pPr>
              <a:t>08</a:t>
            </a:fld>
            <a:endParaRPr lang="en-US" altLang="en-US" sz="1100">
              <a:solidFill>
                <a:srgbClr val="696969"/>
              </a:solidFill>
              <a:latin typeface="Arial" charset="0"/>
              <a:ea typeface="Arial Unicode MS" pitchFamily="34" charset="-128"/>
              <a:cs typeface="Arial" charset="0"/>
              <a:sym typeface="Arial" charset="0"/>
            </a:endParaRPr>
          </a:p>
        </p:txBody>
      </p:sp>
      <p:sp>
        <p:nvSpPr>
          <p:cNvPr id="4125" name="Rectangle 14"/>
          <p:cNvSpPr>
            <a:spLocks noChangeArrowheads="1"/>
          </p:cNvSpPr>
          <p:nvPr>
            <p:custDataLst>
              <p:tags r:id="rId27"/>
            </p:custDataLst>
          </p:nvPr>
        </p:nvSpPr>
        <p:spPr bwMode="auto">
          <a:xfrm>
            <a:off x="2278063" y="5292477"/>
            <a:ext cx="1682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D94C4FC5-CA5A-4EB0-8A98-6E80EE958CC5}" type="datetime'''''''''''''''''''''''''''''''''0''''''''''''7'''''''''">
              <a:rPr lang="en-US" altLang="en-US" sz="1100">
                <a:solidFill>
                  <a:srgbClr val="696969"/>
                </a:solidFill>
                <a:latin typeface="Arial" charset="0"/>
                <a:ea typeface="Arial Unicode MS" pitchFamily="34" charset="-128"/>
                <a:cs typeface="Arial" charset="0"/>
                <a:sym typeface="Arial" charset="0"/>
              </a:rPr>
              <a:pPr>
                <a:buClr>
                  <a:srgbClr val="FF3700"/>
                </a:buClr>
              </a:pPr>
              <a:t>07</a:t>
            </a:fld>
            <a:endParaRPr lang="en-US" altLang="en-US" sz="1100">
              <a:solidFill>
                <a:srgbClr val="696969"/>
              </a:solidFill>
              <a:latin typeface="Arial" charset="0"/>
              <a:ea typeface="Arial Unicode MS" pitchFamily="34" charset="-128"/>
              <a:cs typeface="Arial" charset="0"/>
              <a:sym typeface="Arial" charset="0"/>
            </a:endParaRPr>
          </a:p>
        </p:txBody>
      </p:sp>
      <p:sp>
        <p:nvSpPr>
          <p:cNvPr id="4126" name="Rectangle 18"/>
          <p:cNvSpPr>
            <a:spLocks noChangeArrowheads="1"/>
          </p:cNvSpPr>
          <p:nvPr/>
        </p:nvSpPr>
        <p:spPr bwMode="gray">
          <a:xfrm>
            <a:off x="3457575" y="4268540"/>
            <a:ext cx="1017588" cy="169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lgn="ctr">
              <a:buClr>
                <a:srgbClr val="FF3700"/>
              </a:buClr>
            </a:pPr>
            <a:r>
              <a:rPr lang="en-US" altLang="en-US" sz="1100" b="1">
                <a:solidFill>
                  <a:srgbClr val="FF3700"/>
                </a:solidFill>
                <a:latin typeface="Arial" charset="0"/>
              </a:rPr>
              <a:t>Global demand</a:t>
            </a:r>
          </a:p>
        </p:txBody>
      </p:sp>
      <p:sp>
        <p:nvSpPr>
          <p:cNvPr id="36" name="Line 73"/>
          <p:cNvSpPr>
            <a:spLocks noChangeShapeType="1"/>
          </p:cNvSpPr>
          <p:nvPr/>
        </p:nvSpPr>
        <p:spPr bwMode="gray">
          <a:xfrm>
            <a:off x="5508104" y="1612652"/>
            <a:ext cx="0" cy="3571875"/>
          </a:xfrm>
          <a:prstGeom prst="line">
            <a:avLst/>
          </a:prstGeom>
          <a:noFill/>
          <a:ln w="9525">
            <a:solidFill>
              <a:schemeClr val="accent6"/>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3296" tIns="46648" rIns="93296" bIns="46648"/>
          <a:lstStyle/>
          <a:p>
            <a:pPr>
              <a:defRPr/>
            </a:pPr>
            <a:endParaRPr lang="en-GB" sz="1100" i="1">
              <a:solidFill>
                <a:srgbClr val="696969"/>
              </a:solidFill>
              <a:latin typeface="Arial"/>
            </a:endParaRPr>
          </a:p>
        </p:txBody>
      </p:sp>
      <p:grpSp>
        <p:nvGrpSpPr>
          <p:cNvPr id="4128" name="Group 36"/>
          <p:cNvGrpSpPr>
            <a:grpSpLocks/>
          </p:cNvGrpSpPr>
          <p:nvPr/>
        </p:nvGrpSpPr>
        <p:grpSpPr bwMode="auto">
          <a:xfrm>
            <a:off x="5857081" y="1484784"/>
            <a:ext cx="1019175" cy="263525"/>
            <a:chOff x="5593902" y="1866900"/>
            <a:chExt cx="1018880" cy="263484"/>
          </a:xfrm>
        </p:grpSpPr>
        <p:sp>
          <p:nvSpPr>
            <p:cNvPr id="38" name="Line 73"/>
            <p:cNvSpPr>
              <a:spLocks noChangeShapeType="1"/>
            </p:cNvSpPr>
            <p:nvPr/>
          </p:nvSpPr>
          <p:spPr bwMode="gray">
            <a:xfrm>
              <a:off x="5593902" y="2117686"/>
              <a:ext cx="1018880" cy="0"/>
            </a:xfrm>
            <a:prstGeom prst="line">
              <a:avLst/>
            </a:prstGeom>
            <a:noFill/>
            <a:ln w="19050">
              <a:solidFill>
                <a:schemeClr val="accent3"/>
              </a:solidFill>
              <a:prstDash val="solid"/>
              <a:round/>
              <a:headEnd type="non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3296" tIns="46648" rIns="93296" bIns="46648"/>
            <a:lstStyle/>
            <a:p>
              <a:pPr>
                <a:defRPr/>
              </a:pPr>
              <a:endParaRPr lang="en-GB" sz="1100" i="1">
                <a:solidFill>
                  <a:srgbClr val="696969"/>
                </a:solidFill>
                <a:latin typeface="Arial"/>
              </a:endParaRPr>
            </a:p>
          </p:txBody>
        </p:sp>
        <p:sp>
          <p:nvSpPr>
            <p:cNvPr id="4140" name="Rectangle 44"/>
            <p:cNvSpPr>
              <a:spLocks noChangeArrowheads="1"/>
            </p:cNvSpPr>
            <p:nvPr/>
          </p:nvSpPr>
          <p:spPr bwMode="gray">
            <a:xfrm>
              <a:off x="5683398" y="1866900"/>
              <a:ext cx="839888" cy="2634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3296" tIns="46648" rIns="93296" bIns="46648">
              <a:spAutoFit/>
            </a:bodyPr>
            <a:lstStyle>
              <a:lvl1pPr>
                <a:spcBef>
                  <a:spcPct val="20000"/>
                </a:spcBef>
                <a:buChar char="•"/>
                <a:defRPr sz="3200">
                  <a:solidFill>
                    <a:schemeClr val="tx1"/>
                  </a:solidFill>
                  <a:latin typeface="Times" charset="0"/>
                </a:defRPr>
              </a:lvl1pPr>
              <a:lvl2pPr marL="742950" indent="-285750">
                <a:spcBef>
                  <a:spcPct val="20000"/>
                </a:spcBef>
                <a:buChar char="–"/>
                <a:defRPr sz="2800">
                  <a:solidFill>
                    <a:schemeClr val="tx1"/>
                  </a:solidFill>
                  <a:latin typeface="Times" charset="0"/>
                </a:defRPr>
              </a:lvl2pPr>
              <a:lvl3pPr marL="1143000" indent="-228600">
                <a:spcBef>
                  <a:spcPct val="20000"/>
                </a:spcBef>
                <a:buChar char="•"/>
                <a:defRPr sz="2400">
                  <a:solidFill>
                    <a:schemeClr val="tx1"/>
                  </a:solidFill>
                  <a:latin typeface="Times" charset="0"/>
                </a:defRPr>
              </a:lvl3pPr>
              <a:lvl4pPr marL="1600200" indent="-228600">
                <a:spcBef>
                  <a:spcPct val="20000"/>
                </a:spcBef>
                <a:buChar char="–"/>
                <a:defRPr sz="2000">
                  <a:solidFill>
                    <a:schemeClr val="tx1"/>
                  </a:solidFill>
                  <a:latin typeface="Times" charset="0"/>
                </a:defRPr>
              </a:lvl4pPr>
              <a:lvl5pPr marL="2057400" indent="-22860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50000"/>
                </a:spcBef>
                <a:buFontTx/>
                <a:buNone/>
              </a:pPr>
              <a:r>
                <a:rPr lang="en-GB" altLang="en-US" sz="1100" i="1" dirty="0">
                  <a:solidFill>
                    <a:srgbClr val="696969"/>
                  </a:solidFill>
                  <a:latin typeface="Arial" charset="0"/>
                </a:rPr>
                <a:t>Outlook</a:t>
              </a:r>
            </a:p>
          </p:txBody>
        </p:sp>
      </p:grpSp>
      <p:sp>
        <p:nvSpPr>
          <p:cNvPr id="41" name="Freeform 40"/>
          <p:cNvSpPr/>
          <p:nvPr/>
        </p:nvSpPr>
        <p:spPr bwMode="gray">
          <a:xfrm>
            <a:off x="4283968" y="2203202"/>
            <a:ext cx="1109662" cy="630238"/>
          </a:xfrm>
          <a:custGeom>
            <a:avLst/>
            <a:gdLst>
              <a:gd name="connsiteX0" fmla="*/ 1886464 w 1886464"/>
              <a:gd name="connsiteY0" fmla="*/ 724929 h 724929"/>
              <a:gd name="connsiteX1" fmla="*/ 0 w 1886464"/>
              <a:gd name="connsiteY1" fmla="*/ 724929 h 724929"/>
              <a:gd name="connsiteX2" fmla="*/ 0 w 1886464"/>
              <a:gd name="connsiteY2" fmla="*/ 0 h 724929"/>
            </a:gdLst>
            <a:ahLst/>
            <a:cxnLst>
              <a:cxn ang="0">
                <a:pos x="connsiteX0" y="connsiteY0"/>
              </a:cxn>
              <a:cxn ang="0">
                <a:pos x="connsiteX1" y="connsiteY1"/>
              </a:cxn>
              <a:cxn ang="0">
                <a:pos x="connsiteX2" y="connsiteY2"/>
              </a:cxn>
            </a:cxnLst>
            <a:rect l="l" t="t" r="r" b="b"/>
            <a:pathLst>
              <a:path w="1886464" h="724929">
                <a:moveTo>
                  <a:pt x="1886464" y="724929"/>
                </a:moveTo>
                <a:lnTo>
                  <a:pt x="0" y="724929"/>
                </a:lnTo>
                <a:lnTo>
                  <a:pt x="0" y="0"/>
                </a:lnTo>
              </a:path>
            </a:pathLst>
          </a:custGeom>
          <a:noFill/>
          <a:ln w="9525">
            <a:solidFill>
              <a:schemeClr val="accent6"/>
            </a:solidFill>
            <a:headEnd type="oval"/>
            <a:tailEnd type="none"/>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1100">
              <a:solidFill>
                <a:srgbClr val="FFFFFF"/>
              </a:solidFill>
            </a:endParaRPr>
          </a:p>
        </p:txBody>
      </p:sp>
      <p:sp>
        <p:nvSpPr>
          <p:cNvPr id="42" name="Rectangle 41"/>
          <p:cNvSpPr/>
          <p:nvPr/>
        </p:nvSpPr>
        <p:spPr bwMode="gray">
          <a:xfrm>
            <a:off x="2770188" y="1612652"/>
            <a:ext cx="2239962" cy="590550"/>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9" tIns="72009" rIns="72009" bIns="72009" anchor="ctr"/>
          <a:lstStyle/>
          <a:p>
            <a:pPr>
              <a:defRPr/>
            </a:pPr>
            <a:r>
              <a:rPr lang="fr-BE" sz="1200" b="1" dirty="0">
                <a:solidFill>
                  <a:srgbClr val="696969"/>
                </a:solidFill>
                <a:latin typeface="Arial" panose="020B0604020202020204" pitchFamily="34" charset="0"/>
                <a:cs typeface="Arial" panose="020B0604020202020204" pitchFamily="34" charset="0"/>
              </a:rPr>
              <a:t>Global overcapacity</a:t>
            </a:r>
            <a:r>
              <a:rPr lang="fr-BE" sz="1200" b="1" baseline="30000" dirty="0">
                <a:solidFill>
                  <a:srgbClr val="696969"/>
                </a:solidFill>
                <a:latin typeface="Arial" panose="020B0604020202020204" pitchFamily="34" charset="0"/>
                <a:cs typeface="Arial" panose="020B0604020202020204" pitchFamily="34" charset="0"/>
              </a:rPr>
              <a:t>1</a:t>
            </a:r>
            <a:r>
              <a:rPr lang="fr-BE" sz="1200" b="1" dirty="0">
                <a:solidFill>
                  <a:srgbClr val="696969"/>
                </a:solidFill>
                <a:latin typeface="Arial" panose="020B0604020202020204" pitchFamily="34" charset="0"/>
                <a:cs typeface="Arial" panose="020B0604020202020204" pitchFamily="34" charset="0"/>
              </a:rPr>
              <a:t> </a:t>
            </a:r>
            <a:r>
              <a:rPr lang="fr-BE" sz="1200" b="1" dirty="0" err="1">
                <a:solidFill>
                  <a:srgbClr val="696969"/>
                </a:solidFill>
                <a:latin typeface="Arial" panose="020B0604020202020204" pitchFamily="34" charset="0"/>
                <a:cs typeface="Arial" panose="020B0604020202020204" pitchFamily="34" charset="0"/>
              </a:rPr>
              <a:t>is</a:t>
            </a:r>
            <a:r>
              <a:rPr lang="fr-BE" sz="1200" b="1" dirty="0">
                <a:solidFill>
                  <a:srgbClr val="696969"/>
                </a:solidFill>
                <a:latin typeface="Arial" panose="020B0604020202020204" pitchFamily="34" charset="0"/>
                <a:cs typeface="Arial" panose="020B0604020202020204" pitchFamily="34" charset="0"/>
              </a:rPr>
              <a:t> estimated at </a:t>
            </a:r>
            <a:r>
              <a:rPr lang="fr-BE" sz="1200" b="1" dirty="0">
                <a:solidFill>
                  <a:srgbClr val="FF3700"/>
                </a:solidFill>
                <a:latin typeface="Arial" panose="020B0604020202020204" pitchFamily="34" charset="0"/>
                <a:cs typeface="Arial" panose="020B0604020202020204" pitchFamily="34" charset="0"/>
              </a:rPr>
              <a:t>~400 </a:t>
            </a:r>
            <a:r>
              <a:rPr lang="fr-BE" sz="1200" b="1" dirty="0" err="1">
                <a:solidFill>
                  <a:srgbClr val="FF3700"/>
                </a:solidFill>
                <a:latin typeface="Arial" panose="020B0604020202020204" pitchFamily="34" charset="0"/>
                <a:cs typeface="Arial" panose="020B0604020202020204" pitchFamily="34" charset="0"/>
              </a:rPr>
              <a:t>mtpa</a:t>
            </a:r>
            <a:r>
              <a:rPr lang="fr-BE" sz="1200" b="1" dirty="0">
                <a:solidFill>
                  <a:srgbClr val="FF3700"/>
                </a:solidFill>
                <a:latin typeface="Arial" panose="020B0604020202020204" pitchFamily="34" charset="0"/>
                <a:cs typeface="Arial" panose="020B0604020202020204" pitchFamily="34" charset="0"/>
              </a:rPr>
              <a:t> </a:t>
            </a:r>
            <a:r>
              <a:rPr lang="fr-BE" sz="1200" b="1" dirty="0">
                <a:solidFill>
                  <a:srgbClr val="696969"/>
                </a:solidFill>
                <a:latin typeface="Arial" panose="020B0604020202020204" pitchFamily="34" charset="0"/>
                <a:cs typeface="Arial" panose="020B0604020202020204" pitchFamily="34" charset="0"/>
              </a:rPr>
              <a:t>crude </a:t>
            </a:r>
            <a:r>
              <a:rPr lang="fr-BE" sz="1200" b="1" dirty="0" err="1">
                <a:solidFill>
                  <a:srgbClr val="696969"/>
                </a:solidFill>
                <a:latin typeface="Arial" panose="020B0604020202020204" pitchFamily="34" charset="0"/>
                <a:cs typeface="Arial" panose="020B0604020202020204" pitchFamily="34" charset="0"/>
              </a:rPr>
              <a:t>steel</a:t>
            </a:r>
            <a:endParaRPr lang="en-US" sz="1200" b="1" dirty="0" err="1">
              <a:solidFill>
                <a:srgbClr val="696969"/>
              </a:solidFill>
              <a:latin typeface="Arial" panose="020B0604020202020204" pitchFamily="34" charset="0"/>
              <a:cs typeface="Arial" panose="020B0604020202020204" pitchFamily="34" charset="0"/>
            </a:endParaRPr>
          </a:p>
        </p:txBody>
      </p:sp>
      <p:sp>
        <p:nvSpPr>
          <p:cNvPr id="43" name="Rectangle 99"/>
          <p:cNvSpPr txBox="1"/>
          <p:nvPr/>
        </p:nvSpPr>
        <p:spPr bwMode="gray">
          <a:xfrm>
            <a:off x="7716838" y="1725613"/>
            <a:ext cx="1319212" cy="3771900"/>
          </a:xfrm>
          <a:prstGeom prst="rect">
            <a:avLst/>
          </a:prstGeom>
          <a:solidFill>
            <a:schemeClr val="bg1"/>
          </a:solidFill>
          <a:ln w="19050">
            <a:solidFill>
              <a:schemeClr val="tx2"/>
            </a:solidFill>
            <a:miter lim="800000"/>
            <a:headEnd/>
            <a:tailEnd/>
          </a:ln>
          <a:effectLst>
            <a:outerShdw blurRad="50800" dist="38100" dir="2700000" algn="tl" rotWithShape="0">
              <a:prstClr val="black">
                <a:alpha val="40000"/>
              </a:prstClr>
            </a:outerShdw>
          </a:effectLst>
        </p:spPr>
        <p:txBody>
          <a:bodyPr lIns="54864" tIns="54864" rIns="54864" bIns="54864" anchor="ctr">
            <a:spAutoFit/>
          </a:bodyPr>
          <a:lstStyle>
            <a:lvl1pPr marL="247650" lvl="0" indent="-247650" defTabSz="912813" eaLnBrk="0" fontAlgn="base" hangingPunct="0">
              <a:spcBef>
                <a:spcPct val="20000"/>
              </a:spcBef>
              <a:spcAft>
                <a:spcPct val="0"/>
              </a:spcAft>
              <a:buClr>
                <a:schemeClr val="tx2"/>
              </a:buClr>
              <a:buChar char="•"/>
              <a:defRPr sz="2200">
                <a:cs typeface="MS PGothic"/>
              </a:defRPr>
            </a:lvl1pPr>
            <a:lvl2pPr marL="542925" lvl="1" indent="-293688" defTabSz="912813" eaLnBrk="0" fontAlgn="base" hangingPunct="0">
              <a:spcBef>
                <a:spcPct val="20000"/>
              </a:spcBef>
              <a:spcAft>
                <a:spcPct val="0"/>
              </a:spcAft>
              <a:buClr>
                <a:schemeClr val="tx2"/>
              </a:buClr>
              <a:buChar char="–"/>
              <a:defRPr sz="2200">
                <a:cs typeface="MS PGothic"/>
              </a:defRPr>
            </a:lvl2pPr>
            <a:lvl3pPr marL="809625" lvl="2" indent="-265113" defTabSz="912813" eaLnBrk="0" fontAlgn="base" hangingPunct="0">
              <a:spcBef>
                <a:spcPct val="20000"/>
              </a:spcBef>
              <a:spcAft>
                <a:spcPct val="0"/>
              </a:spcAft>
              <a:buClr>
                <a:schemeClr val="tx2"/>
              </a:buClr>
              <a:buChar char="•"/>
              <a:defRPr>
                <a:cs typeface="MS PGothic"/>
              </a:defRPr>
            </a:lvl3pPr>
            <a:lvl4pPr marL="1081088" lvl="3" indent="-269875" defTabSz="912813" eaLnBrk="0" fontAlgn="base" hangingPunct="0">
              <a:spcBef>
                <a:spcPct val="20000"/>
              </a:spcBef>
              <a:spcAft>
                <a:spcPct val="0"/>
              </a:spcAft>
              <a:buClr>
                <a:schemeClr val="tx2"/>
              </a:buClr>
              <a:buChar char="–"/>
              <a:defRPr>
                <a:cs typeface="MS PGothic"/>
              </a:defRPr>
            </a:lvl4pPr>
            <a:lvl5pPr marL="1352550" lvl="4" indent="-269875" defTabSz="912813" eaLnBrk="0" fontAlgn="base" hangingPunct="0">
              <a:spcBef>
                <a:spcPct val="20000"/>
              </a:spcBef>
              <a:spcAft>
                <a:spcPct val="0"/>
              </a:spcAft>
              <a:buClr>
                <a:schemeClr val="tx2"/>
              </a:buClr>
              <a:buChar char="»"/>
              <a:defRPr>
                <a:cs typeface="MS PGothic"/>
              </a:defRPr>
            </a:lvl5pPr>
            <a:lvl6pPr marL="1809750" indent="-269875" defTabSz="912813" fontAlgn="base">
              <a:spcBef>
                <a:spcPct val="20000"/>
              </a:spcBef>
              <a:spcAft>
                <a:spcPct val="0"/>
              </a:spcAft>
              <a:buClr>
                <a:schemeClr val="tx2"/>
              </a:buClr>
              <a:buChar char="»"/>
            </a:lvl6pPr>
            <a:lvl7pPr marL="2266950" indent="-269875" defTabSz="912813" fontAlgn="base">
              <a:spcBef>
                <a:spcPct val="20000"/>
              </a:spcBef>
              <a:spcAft>
                <a:spcPct val="0"/>
              </a:spcAft>
              <a:buClr>
                <a:schemeClr val="tx2"/>
              </a:buClr>
              <a:buChar char="»"/>
            </a:lvl7pPr>
            <a:lvl8pPr marL="2724150" indent="-269875" defTabSz="912813" fontAlgn="base">
              <a:spcBef>
                <a:spcPct val="20000"/>
              </a:spcBef>
              <a:spcAft>
                <a:spcPct val="0"/>
              </a:spcAft>
              <a:buClr>
                <a:schemeClr val="tx2"/>
              </a:buClr>
              <a:buChar char="»"/>
            </a:lvl8pPr>
            <a:lvl9pPr marL="3181350" indent="-269875" defTabSz="912813" fontAlgn="base">
              <a:spcBef>
                <a:spcPct val="20000"/>
              </a:spcBef>
              <a:spcAft>
                <a:spcPct val="0"/>
              </a:spcAft>
              <a:buClr>
                <a:schemeClr val="tx2"/>
              </a:buClr>
              <a:buChar char="»"/>
            </a:lvl9pPr>
          </a:lstStyle>
          <a:p>
            <a:pPr marL="197607" lvl="1" indent="-195987" defTabSz="913526" eaLnBrk="1" hangingPunct="1">
              <a:spcBef>
                <a:spcPct val="50000"/>
              </a:spcBef>
              <a:buClr>
                <a:srgbClr val="FF3700"/>
              </a:buClr>
              <a:buSzPct val="125000"/>
              <a:buFont typeface="Arial" pitchFamily="34" charset="0"/>
              <a:buChar char="•"/>
              <a:defRPr/>
            </a:pPr>
            <a:r>
              <a:rPr lang="en-GB" sz="1400" dirty="0" smtClean="0">
                <a:latin typeface="Arial"/>
                <a:cs typeface="+mn-cs"/>
              </a:rPr>
              <a:t>2004 – 2008 demand and supply were closely matched </a:t>
            </a:r>
          </a:p>
          <a:p>
            <a:pPr marL="197607" lvl="1" indent="-195987" defTabSz="913526" eaLnBrk="1" hangingPunct="1">
              <a:spcBef>
                <a:spcPct val="50000"/>
              </a:spcBef>
              <a:buClr>
                <a:srgbClr val="FF3700"/>
              </a:buClr>
              <a:buSzPct val="125000"/>
              <a:buFont typeface="Arial" pitchFamily="34" charset="0"/>
              <a:buChar char="•"/>
              <a:defRPr/>
            </a:pPr>
            <a:r>
              <a:rPr lang="en-GB" sz="1400" dirty="0" smtClean="0">
                <a:latin typeface="Arial"/>
                <a:cs typeface="+mn-cs"/>
              </a:rPr>
              <a:t>Plant utilization to stay below 80% for the next few years </a:t>
            </a:r>
          </a:p>
          <a:p>
            <a:pPr marL="197607" lvl="1" indent="-195987" defTabSz="913526" eaLnBrk="1" hangingPunct="1">
              <a:spcBef>
                <a:spcPct val="50000"/>
              </a:spcBef>
              <a:buClr>
                <a:srgbClr val="FF3700"/>
              </a:buClr>
              <a:buSzPct val="125000"/>
              <a:buFont typeface="Arial" pitchFamily="34" charset="0"/>
              <a:buChar char="•"/>
              <a:defRPr/>
            </a:pPr>
            <a:r>
              <a:rPr lang="en-GB" sz="1400" dirty="0" smtClean="0">
                <a:latin typeface="Arial"/>
                <a:cs typeface="+mn-cs"/>
              </a:rPr>
              <a:t>Global overcapacity has been steadily increasing  </a:t>
            </a:r>
          </a:p>
        </p:txBody>
      </p:sp>
      <p:cxnSp>
        <p:nvCxnSpPr>
          <p:cNvPr id="66" name="Straight Connector 65"/>
          <p:cNvCxnSpPr/>
          <p:nvPr>
            <p:custDataLst>
              <p:tags r:id="rId28"/>
            </p:custDataLst>
          </p:nvPr>
        </p:nvCxnSpPr>
        <p:spPr bwMode="gray">
          <a:xfrm>
            <a:off x="5961063" y="1165771"/>
            <a:ext cx="428625" cy="0"/>
          </a:xfrm>
          <a:prstGeom prst="line">
            <a:avLst/>
          </a:prstGeom>
          <a:ln w="28575">
            <a:solidFill>
              <a:schemeClr val="folHlink"/>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custDataLst>
              <p:tags r:id="rId29"/>
            </p:custDataLst>
          </p:nvPr>
        </p:nvCxnSpPr>
        <p:spPr bwMode="gray">
          <a:xfrm>
            <a:off x="4216400" y="1165771"/>
            <a:ext cx="428625" cy="0"/>
          </a:xfrm>
          <a:prstGeom prst="line">
            <a:avLst/>
          </a:prstGeom>
          <a:ln w="28575">
            <a:solidFill>
              <a:schemeClr val="folHlink"/>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135" name="Rectangle 22"/>
          <p:cNvSpPr>
            <a:spLocks noChangeArrowheads="1"/>
          </p:cNvSpPr>
          <p:nvPr>
            <p:custDataLst>
              <p:tags r:id="rId30"/>
            </p:custDataLst>
          </p:nvPr>
        </p:nvSpPr>
        <p:spPr bwMode="auto">
          <a:xfrm>
            <a:off x="6561931" y="1095921"/>
            <a:ext cx="1089025"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3CC3A650-C227-4B4B-9DC2-2C482678FCBC}" type="datetime'Production @ 85%'''''' &#10;''''''capacity ''u''''t''i''lization'">
              <a:rPr lang="en-US" altLang="en-US" sz="1000">
                <a:solidFill>
                  <a:srgbClr val="696969"/>
                </a:solidFill>
                <a:latin typeface="Arial" charset="0"/>
                <a:ea typeface="Arial Unicode MS" pitchFamily="34" charset="-128"/>
                <a:cs typeface="Arial" charset="0"/>
                <a:sym typeface="Arial" charset="0"/>
              </a:rPr>
              <a:pPr>
                <a:buClr>
                  <a:srgbClr val="FF3700"/>
                </a:buClr>
              </a:pPr>
              <a:t>Production @ 85% 
capacity utilization</a:t>
            </a:fld>
            <a:endParaRPr lang="en-US" altLang="en-US" sz="1000" dirty="0">
              <a:solidFill>
                <a:srgbClr val="696969"/>
              </a:solidFill>
              <a:latin typeface="Arial" charset="0"/>
              <a:ea typeface="Arial Unicode MS" pitchFamily="34" charset="-128"/>
              <a:cs typeface="Arial" charset="0"/>
              <a:sym typeface="Arial" charset="0"/>
            </a:endParaRPr>
          </a:p>
        </p:txBody>
      </p:sp>
      <p:sp>
        <p:nvSpPr>
          <p:cNvPr id="4136" name="Rectangle 23"/>
          <p:cNvSpPr>
            <a:spLocks noChangeArrowheads="1"/>
          </p:cNvSpPr>
          <p:nvPr>
            <p:custDataLst>
              <p:tags r:id="rId31"/>
            </p:custDataLst>
          </p:nvPr>
        </p:nvSpPr>
        <p:spPr bwMode="auto">
          <a:xfrm>
            <a:off x="4746625" y="1095921"/>
            <a:ext cx="1011238"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lstStyle>
            <a:lvl1pPr defTabSz="895350">
              <a:defRPr sz="2400">
                <a:solidFill>
                  <a:schemeClr val="tx1"/>
                </a:solidFill>
                <a:latin typeface="Times" charset="0"/>
              </a:defRPr>
            </a:lvl1pPr>
            <a:lvl2pPr marL="193675" indent="-192088" defTabSz="895350">
              <a:defRPr sz="2400">
                <a:solidFill>
                  <a:schemeClr val="tx1"/>
                </a:solidFill>
                <a:latin typeface="Times" charset="0"/>
              </a:defRPr>
            </a:lvl2pPr>
            <a:lvl3pPr marL="457200" indent="-261938" defTabSz="895350">
              <a:defRPr sz="2400">
                <a:solidFill>
                  <a:schemeClr val="tx1"/>
                </a:solidFill>
                <a:latin typeface="Times" charset="0"/>
              </a:defRPr>
            </a:lvl3pPr>
            <a:lvl4pPr marL="614363" indent="-155575" defTabSz="895350">
              <a:defRPr sz="2400">
                <a:solidFill>
                  <a:schemeClr val="tx1"/>
                </a:solidFill>
                <a:latin typeface="Times" charset="0"/>
              </a:defRPr>
            </a:lvl4pPr>
            <a:lvl5pPr marL="746125" indent="-130175" defTabSz="895350">
              <a:defRPr sz="2400">
                <a:solidFill>
                  <a:schemeClr val="tx1"/>
                </a:solidFill>
                <a:latin typeface="Times" charset="0"/>
              </a:defRPr>
            </a:lvl5pPr>
            <a:lvl6pPr marL="1203325" indent="-130175" defTabSz="895350" eaLnBrk="0" fontAlgn="base" hangingPunct="0">
              <a:spcBef>
                <a:spcPct val="0"/>
              </a:spcBef>
              <a:spcAft>
                <a:spcPct val="0"/>
              </a:spcAft>
              <a:defRPr sz="2400">
                <a:solidFill>
                  <a:schemeClr val="tx1"/>
                </a:solidFill>
                <a:latin typeface="Times" charset="0"/>
              </a:defRPr>
            </a:lvl6pPr>
            <a:lvl7pPr marL="1660525" indent="-130175" defTabSz="895350" eaLnBrk="0" fontAlgn="base" hangingPunct="0">
              <a:spcBef>
                <a:spcPct val="0"/>
              </a:spcBef>
              <a:spcAft>
                <a:spcPct val="0"/>
              </a:spcAft>
              <a:defRPr sz="2400">
                <a:solidFill>
                  <a:schemeClr val="tx1"/>
                </a:solidFill>
                <a:latin typeface="Times" charset="0"/>
              </a:defRPr>
            </a:lvl7pPr>
            <a:lvl8pPr marL="2117725" indent="-130175" defTabSz="895350" eaLnBrk="0" fontAlgn="base" hangingPunct="0">
              <a:spcBef>
                <a:spcPct val="0"/>
              </a:spcBef>
              <a:spcAft>
                <a:spcPct val="0"/>
              </a:spcAft>
              <a:defRPr sz="2400">
                <a:solidFill>
                  <a:schemeClr val="tx1"/>
                </a:solidFill>
                <a:latin typeface="Times" charset="0"/>
              </a:defRPr>
            </a:lvl8pPr>
            <a:lvl9pPr marL="2574925" indent="-130175" defTabSz="895350" eaLnBrk="0" fontAlgn="base" hangingPunct="0">
              <a:spcBef>
                <a:spcPct val="0"/>
              </a:spcBef>
              <a:spcAft>
                <a:spcPct val="0"/>
              </a:spcAft>
              <a:defRPr sz="2400">
                <a:solidFill>
                  <a:schemeClr val="tx1"/>
                </a:solidFill>
                <a:latin typeface="Times" charset="0"/>
              </a:defRPr>
            </a:lvl9pPr>
          </a:lstStyle>
          <a:p>
            <a:pPr>
              <a:buClr>
                <a:srgbClr val="FF3700"/>
              </a:buClr>
            </a:pPr>
            <a:fld id="{5A10CA79-5D7C-4767-B76F-04E20BA47CA1}" type="datetime'N''omina''l'''' ''ca''''pac''i''''''''''''t''''''''''''y'">
              <a:rPr lang="en-US" altLang="en-US" sz="1000">
                <a:solidFill>
                  <a:srgbClr val="696969"/>
                </a:solidFill>
                <a:latin typeface="Arial" charset="0"/>
                <a:ea typeface="Arial Unicode MS" pitchFamily="34" charset="-128"/>
                <a:cs typeface="Arial" charset="0"/>
                <a:sym typeface="Arial" charset="0"/>
              </a:rPr>
              <a:pPr>
                <a:buClr>
                  <a:srgbClr val="FF3700"/>
                </a:buClr>
              </a:pPr>
              <a:t>Nominal capacity</a:t>
            </a:fld>
            <a:r>
              <a:rPr lang="en-US" altLang="en-US" sz="1000" baseline="30000">
                <a:solidFill>
                  <a:srgbClr val="696969"/>
                </a:solidFill>
                <a:latin typeface="Arial" charset="0"/>
                <a:ea typeface="Arial Unicode MS" pitchFamily="34" charset="-128"/>
                <a:cs typeface="Arial" charset="0"/>
                <a:sym typeface="Arial" charset="0"/>
              </a:rPr>
              <a:t>1</a:t>
            </a:r>
          </a:p>
        </p:txBody>
      </p:sp>
      <p:sp>
        <p:nvSpPr>
          <p:cNvPr id="4" name="TextBox 3"/>
          <p:cNvSpPr txBox="1"/>
          <p:nvPr/>
        </p:nvSpPr>
        <p:spPr>
          <a:xfrm>
            <a:off x="249302" y="3232806"/>
            <a:ext cx="430887" cy="549189"/>
          </a:xfrm>
          <a:prstGeom prst="rect">
            <a:avLst/>
          </a:prstGeom>
          <a:noFill/>
        </p:spPr>
        <p:txBody>
          <a:bodyPr vert="vert270" wrap="none">
            <a:spAutoFit/>
          </a:bodyPr>
          <a:lstStyle/>
          <a:p>
            <a:pPr>
              <a:defRPr/>
            </a:pPr>
            <a:r>
              <a:rPr lang="en-ZA" sz="1600" dirty="0" err="1">
                <a:latin typeface="Arial" panose="020B0604020202020204" pitchFamily="34" charset="0"/>
                <a:cs typeface="Arial" panose="020B0604020202020204" pitchFamily="34" charset="0"/>
              </a:rPr>
              <a:t>mtpa</a:t>
            </a:r>
            <a:endParaRPr lang="en-ZA" sz="1600" dirty="0">
              <a:latin typeface="Arial" panose="020B0604020202020204" pitchFamily="34" charset="0"/>
              <a:cs typeface="Arial" panose="020B0604020202020204" pitchFamily="34" charset="0"/>
            </a:endParaRPr>
          </a:p>
        </p:txBody>
      </p:sp>
      <p:pic>
        <p:nvPicPr>
          <p:cNvPr id="4138" name="Picture 64"/>
          <p:cNvPicPr>
            <a:picLocks noChangeAspect="1" noChangeArrowheads="1"/>
          </p:cNvPicPr>
          <p:nvPr/>
        </p:nvPicPr>
        <p:blipFill>
          <a:blip r:embed="rId36">
            <a:extLst>
              <a:ext uri="{28A0092B-C50C-407E-A947-70E740481C1C}">
                <a14:useLocalDpi xmlns:a14="http://schemas.microsoft.com/office/drawing/2010/main" xmlns="" val="0"/>
              </a:ext>
            </a:extLst>
          </a:blip>
          <a:srcRect/>
          <a:stretch>
            <a:fillRect/>
          </a:stretch>
        </p:blipFill>
        <p:spPr bwMode="auto">
          <a:xfrm>
            <a:off x="49213" y="5629275"/>
            <a:ext cx="7667625"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6" name="Title 1"/>
          <p:cNvSpPr>
            <a:spLocks noGrp="1"/>
          </p:cNvSpPr>
          <p:nvPr>
            <p:ph type="title"/>
          </p:nvPr>
        </p:nvSpPr>
        <p:spPr>
          <a:xfrm>
            <a:off x="697230" y="38100"/>
            <a:ext cx="7772400" cy="1143000"/>
          </a:xfrm>
        </p:spPr>
        <p:txBody>
          <a:bodyPr/>
          <a:lstStyle/>
          <a:p>
            <a:r>
              <a:rPr lang="en-ZA" sz="3200" b="1" dirty="0" smtClean="0">
                <a:latin typeface="Arial" panose="020B0604020202020204" pitchFamily="34" charset="0"/>
                <a:cs typeface="Arial" panose="020B0604020202020204" pitchFamily="34" charset="0"/>
              </a:rPr>
              <a:t>GLOBAL OVERSUPPLY</a:t>
            </a:r>
            <a:endParaRPr lang="en-ZA" sz="3200" b="1" dirty="0">
              <a:latin typeface="Arial" panose="020B0604020202020204" pitchFamily="34" charset="0"/>
              <a:cs typeface="Arial" panose="020B0604020202020204" pitchFamily="34" charset="0"/>
            </a:endParaRPr>
          </a:p>
        </p:txBody>
      </p:sp>
      <p:cxnSp>
        <p:nvCxnSpPr>
          <p:cNvPr id="47" name="Straight Connector 46"/>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xmlns="" val="3017863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30" y="38100"/>
            <a:ext cx="7772400" cy="1143000"/>
          </a:xfrm>
        </p:spPr>
        <p:txBody>
          <a:bodyPr/>
          <a:lstStyle/>
          <a:p>
            <a:r>
              <a:rPr lang="en-ZA" sz="3200" b="1" dirty="0" smtClean="0">
                <a:latin typeface="Arial" panose="020B0604020202020204" pitchFamily="34" charset="0"/>
                <a:cs typeface="Arial" panose="020B0604020202020204" pitchFamily="34" charset="0"/>
              </a:rPr>
              <a:t>STRUCTURAL CHALLENGES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980728"/>
            <a:ext cx="8784976" cy="4392488"/>
          </a:xfrm>
        </p:spPr>
        <p:txBody>
          <a:bodyPr>
            <a:noAutofit/>
          </a:bodyPr>
          <a:lstStyle/>
          <a:p>
            <a:pPr>
              <a:spcBef>
                <a:spcPts val="1200"/>
              </a:spcBef>
            </a:pPr>
            <a:r>
              <a:rPr lang="en-ZA" sz="1800" dirty="0" smtClean="0">
                <a:latin typeface="Calibri" panose="020F0502020204030204" pitchFamily="34" charset="0"/>
                <a:cs typeface="Arial" panose="020B0604020202020204" pitchFamily="34" charset="0"/>
              </a:rPr>
              <a:t>The </a:t>
            </a:r>
            <a:r>
              <a:rPr lang="en-ZA" sz="1800" dirty="0">
                <a:latin typeface="Calibri" panose="020F0502020204030204" pitchFamily="34" charset="0"/>
                <a:cs typeface="Arial" panose="020B0604020202020204" pitchFamily="34" charset="0"/>
              </a:rPr>
              <a:t>effects of the depressed global steel market are evident across the value chain as the iron-ore mines, primary steel </a:t>
            </a:r>
            <a:r>
              <a:rPr lang="en-ZA" sz="1800" dirty="0" smtClean="0">
                <a:latin typeface="Calibri" panose="020F0502020204030204" pitchFamily="34" charset="0"/>
                <a:cs typeface="Arial" panose="020B0604020202020204" pitchFamily="34" charset="0"/>
              </a:rPr>
              <a:t>mills &amp; domestic manufacturers </a:t>
            </a:r>
            <a:r>
              <a:rPr lang="en-ZA" sz="1800" dirty="0">
                <a:latin typeface="Calibri" panose="020F0502020204030204" pitchFamily="34" charset="0"/>
                <a:cs typeface="Arial" panose="020B0604020202020204" pitchFamily="34" charset="0"/>
              </a:rPr>
              <a:t>struggle to </a:t>
            </a:r>
            <a:r>
              <a:rPr lang="en-ZA" sz="1800" dirty="0" smtClean="0">
                <a:latin typeface="Calibri" panose="020F0502020204030204" pitchFamily="34" charset="0"/>
                <a:cs typeface="Arial" panose="020B0604020202020204" pitchFamily="34" charset="0"/>
              </a:rPr>
              <a:t>compete, sustain </a:t>
            </a:r>
            <a:r>
              <a:rPr lang="en-ZA" sz="1800" dirty="0">
                <a:latin typeface="Calibri" panose="020F0502020204030204" pitchFamily="34" charset="0"/>
                <a:cs typeface="Arial" panose="020B0604020202020204" pitchFamily="34" charset="0"/>
              </a:rPr>
              <a:t>jobs and </a:t>
            </a:r>
            <a:r>
              <a:rPr lang="en-ZA" sz="1800" dirty="0" smtClean="0">
                <a:latin typeface="Calibri" panose="020F0502020204030204" pitchFamily="34" charset="0"/>
                <a:cs typeface="Arial" panose="020B0604020202020204" pitchFamily="34" charset="0"/>
              </a:rPr>
              <a:t>invest</a:t>
            </a:r>
          </a:p>
          <a:p>
            <a:pPr>
              <a:spcBef>
                <a:spcPts val="1200"/>
              </a:spcBef>
            </a:pPr>
            <a:r>
              <a:rPr lang="en-ZA" sz="1800" dirty="0" smtClean="0">
                <a:latin typeface="Calibri" panose="020F0502020204030204" pitchFamily="34" charset="0"/>
                <a:cs typeface="Arial" panose="020B0604020202020204" pitchFamily="34" charset="0"/>
              </a:rPr>
              <a:t>The </a:t>
            </a:r>
            <a:r>
              <a:rPr lang="en-ZA" sz="1800" dirty="0">
                <a:latin typeface="Calibri" panose="020F0502020204030204" pitchFamily="34" charset="0"/>
                <a:cs typeface="Arial" panose="020B0604020202020204" pitchFamily="34" charset="0"/>
              </a:rPr>
              <a:t>situation is exacerbated </a:t>
            </a:r>
            <a:r>
              <a:rPr lang="en-ZA" sz="1800" dirty="0" smtClean="0">
                <a:latin typeface="Calibri" panose="020F0502020204030204" pitchFamily="34" charset="0"/>
                <a:cs typeface="Arial" panose="020B0604020202020204" pitchFamily="34" charset="0"/>
              </a:rPr>
              <a:t>by SA’s </a:t>
            </a:r>
            <a:r>
              <a:rPr lang="en-ZA" sz="1800" dirty="0">
                <a:latin typeface="Calibri" panose="020F0502020204030204" pitchFamily="34" charset="0"/>
                <a:cs typeface="Arial" panose="020B0604020202020204" pitchFamily="34" charset="0"/>
              </a:rPr>
              <a:t>high </a:t>
            </a:r>
            <a:r>
              <a:rPr lang="en-ZA" sz="1800" dirty="0" smtClean="0">
                <a:latin typeface="Calibri" panose="020F0502020204030204" pitchFamily="34" charset="0"/>
                <a:cs typeface="Arial" panose="020B0604020202020204" pitchFamily="34" charset="0"/>
              </a:rPr>
              <a:t>steel </a:t>
            </a:r>
            <a:r>
              <a:rPr lang="en-ZA" sz="1800" dirty="0">
                <a:latin typeface="Calibri" panose="020F0502020204030204" pitchFamily="34" charset="0"/>
                <a:cs typeface="Arial" panose="020B0604020202020204" pitchFamily="34" charset="0"/>
              </a:rPr>
              <a:t>production </a:t>
            </a:r>
            <a:r>
              <a:rPr lang="en-ZA" sz="1800" dirty="0" smtClean="0">
                <a:latin typeface="Calibri" panose="020F0502020204030204" pitchFamily="34" charset="0"/>
                <a:cs typeface="Arial" panose="020B0604020202020204" pitchFamily="34" charset="0"/>
              </a:rPr>
              <a:t>costs &amp; administered prices </a:t>
            </a:r>
          </a:p>
          <a:p>
            <a:pPr marL="1257300" lvl="3" indent="-446088">
              <a:spcBef>
                <a:spcPts val="1200"/>
              </a:spcBef>
            </a:pPr>
            <a:r>
              <a:rPr lang="en-ZA" sz="1600" dirty="0" smtClean="0">
                <a:latin typeface="Calibri" panose="020F0502020204030204" pitchFamily="34" charset="0"/>
                <a:ea typeface="+mn-ea"/>
                <a:cs typeface="Arial" panose="020B0604020202020204" pitchFamily="34" charset="0"/>
              </a:rPr>
              <a:t>Aged </a:t>
            </a:r>
            <a:r>
              <a:rPr lang="en-ZA" sz="1600" dirty="0">
                <a:latin typeface="Calibri" panose="020F0502020204030204" pitchFamily="34" charset="0"/>
                <a:ea typeface="+mn-ea"/>
                <a:cs typeface="Arial" panose="020B0604020202020204" pitchFamily="34" charset="0"/>
              </a:rPr>
              <a:t>plants and </a:t>
            </a:r>
            <a:r>
              <a:rPr lang="en-ZA" sz="1600" dirty="0" smtClean="0">
                <a:latin typeface="Calibri" panose="020F0502020204030204" pitchFamily="34" charset="0"/>
                <a:ea typeface="+mn-ea"/>
                <a:cs typeface="Arial" panose="020B0604020202020204" pitchFamily="34" charset="0"/>
              </a:rPr>
              <a:t>inefficiencies - lack </a:t>
            </a:r>
            <a:r>
              <a:rPr lang="en-ZA" sz="1600" dirty="0">
                <a:latin typeface="Calibri" panose="020F0502020204030204" pitchFamily="34" charset="0"/>
                <a:ea typeface="+mn-ea"/>
                <a:cs typeface="Arial" panose="020B0604020202020204" pitchFamily="34" charset="0"/>
              </a:rPr>
              <a:t>of investment and </a:t>
            </a:r>
            <a:r>
              <a:rPr lang="en-ZA" sz="1600" dirty="0" smtClean="0">
                <a:latin typeface="Calibri" panose="020F0502020204030204" pitchFamily="34" charset="0"/>
                <a:ea typeface="+mn-ea"/>
                <a:cs typeface="Arial" panose="020B0604020202020204" pitchFamily="34" charset="0"/>
              </a:rPr>
              <a:t>maintenance </a:t>
            </a:r>
            <a:endParaRPr lang="en-ZA" sz="1600" dirty="0">
              <a:latin typeface="Calibri" panose="020F0502020204030204" pitchFamily="34" charset="0"/>
              <a:ea typeface="+mn-ea"/>
              <a:cs typeface="Arial" panose="020B0604020202020204" pitchFamily="34" charset="0"/>
            </a:endParaRPr>
          </a:p>
          <a:p>
            <a:pPr marL="1257300" lvl="3" indent="-446088">
              <a:spcBef>
                <a:spcPts val="1200"/>
              </a:spcBef>
            </a:pPr>
            <a:r>
              <a:rPr lang="en-ZA" sz="1600" dirty="0" smtClean="0">
                <a:latin typeface="Calibri" panose="020F0502020204030204" pitchFamily="34" charset="0"/>
                <a:cs typeface="Arial" panose="020B0604020202020204" pitchFamily="34" charset="0"/>
              </a:rPr>
              <a:t>Energy - electricity and gas price increases (&gt;300%  and 160% since 2007)</a:t>
            </a:r>
          </a:p>
          <a:p>
            <a:pPr marL="1257300" lvl="3" indent="-446088">
              <a:spcBef>
                <a:spcPts val="1200"/>
              </a:spcBef>
            </a:pPr>
            <a:r>
              <a:rPr lang="en-ZA" sz="1600" dirty="0" smtClean="0">
                <a:latin typeface="Calibri" panose="020F0502020204030204" pitchFamily="34" charset="0"/>
                <a:cs typeface="Arial" panose="020B0604020202020204" pitchFamily="34" charset="0"/>
              </a:rPr>
              <a:t>Transport </a:t>
            </a:r>
            <a:r>
              <a:rPr lang="en-ZA" sz="1600" dirty="0">
                <a:latin typeface="Calibri" panose="020F0502020204030204" pitchFamily="34" charset="0"/>
                <a:cs typeface="Arial" panose="020B0604020202020204" pitchFamily="34" charset="0"/>
              </a:rPr>
              <a:t>-</a:t>
            </a:r>
            <a:r>
              <a:rPr lang="en-ZA" sz="1600" dirty="0" smtClean="0">
                <a:latin typeface="Calibri" panose="020F0502020204030204" pitchFamily="34" charset="0"/>
                <a:cs typeface="Arial" panose="020B0604020202020204" pitchFamily="34" charset="0"/>
              </a:rPr>
              <a:t> increasing rail tariffs (&gt;100% increase since 2007), uncompetitive port charges and inefficiencies on domestic vs export lines (Sishen-Van der </a:t>
            </a:r>
            <a:r>
              <a:rPr lang="en-ZA" sz="1600" dirty="0" err="1" smtClean="0">
                <a:latin typeface="Calibri" panose="020F0502020204030204" pitchFamily="34" charset="0"/>
                <a:cs typeface="Arial" panose="020B0604020202020204" pitchFamily="34" charset="0"/>
              </a:rPr>
              <a:t>Byl</a:t>
            </a:r>
            <a:r>
              <a:rPr lang="en-ZA" sz="1600" dirty="0" smtClean="0">
                <a:latin typeface="Calibri" panose="020F0502020204030204" pitchFamily="34" charset="0"/>
                <a:cs typeface="Arial" panose="020B0604020202020204" pitchFamily="34" charset="0"/>
              </a:rPr>
              <a:t>), AMSA additional road transportation costs for 2016 @R731m </a:t>
            </a:r>
          </a:p>
          <a:p>
            <a:pPr marL="1257300" lvl="3" indent="-446088">
              <a:spcBef>
                <a:spcPts val="1200"/>
              </a:spcBef>
            </a:pPr>
            <a:r>
              <a:rPr lang="en-ZA" sz="1600" dirty="0" smtClean="0">
                <a:latin typeface="Calibri" panose="020F0502020204030204" pitchFamily="34" charset="0"/>
                <a:cs typeface="Arial" panose="020B0604020202020204" pitchFamily="34" charset="0"/>
              </a:rPr>
              <a:t>Costs:  40% transport, electricity and wages</a:t>
            </a:r>
            <a:r>
              <a:rPr lang="en-ZA" sz="1600" dirty="0">
                <a:latin typeface="Calibri" panose="020F0502020204030204" pitchFamily="34" charset="0"/>
                <a:cs typeface="Arial" panose="020B0604020202020204" pitchFamily="34" charset="0"/>
              </a:rPr>
              <a:t> </a:t>
            </a:r>
            <a:r>
              <a:rPr lang="en-ZA" sz="1600" dirty="0" smtClean="0">
                <a:latin typeface="Calibri" panose="020F0502020204030204" pitchFamily="34" charset="0"/>
                <a:cs typeface="Arial" panose="020B0604020202020204" pitchFamily="34" charset="0"/>
              </a:rPr>
              <a:t>                                                                       dollar based inputs (iron-ore, coking coal)</a:t>
            </a:r>
          </a:p>
          <a:p>
            <a:pPr>
              <a:spcBef>
                <a:spcPts val="1200"/>
              </a:spcBef>
            </a:pPr>
            <a:r>
              <a:rPr lang="en-ZA" sz="1800" dirty="0" smtClean="0">
                <a:latin typeface="Calibri" panose="020F0502020204030204" pitchFamily="34" charset="0"/>
                <a:cs typeface="Arial" panose="020B0604020202020204" pitchFamily="34" charset="0"/>
              </a:rPr>
              <a:t>Given </a:t>
            </a:r>
            <a:r>
              <a:rPr lang="en-ZA" sz="1800" dirty="0">
                <a:latin typeface="Calibri" panose="020F0502020204030204" pitchFamily="34" charset="0"/>
                <a:cs typeface="Arial" panose="020B0604020202020204" pitchFamily="34" charset="0"/>
              </a:rPr>
              <a:t>the above structural challenges and indications that the existing slump is likely to </a:t>
            </a:r>
            <a:r>
              <a:rPr lang="en-ZA" sz="1800" dirty="0" smtClean="0">
                <a:latin typeface="Calibri" panose="020F0502020204030204" pitchFamily="34" charset="0"/>
                <a:cs typeface="Arial" panose="020B0604020202020204" pitchFamily="34" charset="0"/>
              </a:rPr>
              <a:t>continue, the need </a:t>
            </a:r>
            <a:r>
              <a:rPr lang="en-ZA" sz="1800" dirty="0">
                <a:latin typeface="Calibri" panose="020F0502020204030204" pitchFamily="34" charset="0"/>
                <a:cs typeface="Arial" panose="020B0604020202020204" pitchFamily="34" charset="0"/>
              </a:rPr>
              <a:t>for a steel industry in SA </a:t>
            </a:r>
            <a:r>
              <a:rPr lang="en-ZA" sz="1800" dirty="0" smtClean="0">
                <a:latin typeface="Calibri" panose="020F0502020204030204" pitchFamily="34" charset="0"/>
                <a:cs typeface="Arial" panose="020B0604020202020204" pitchFamily="34" charset="0"/>
              </a:rPr>
              <a:t>is often debated when </a:t>
            </a:r>
            <a:r>
              <a:rPr lang="en-ZA" sz="1800" dirty="0">
                <a:latin typeface="Calibri" panose="020F0502020204030204" pitchFamily="34" charset="0"/>
                <a:cs typeface="Arial" panose="020B0604020202020204" pitchFamily="34" charset="0"/>
              </a:rPr>
              <a:t>there is a high price tag associated with both support </a:t>
            </a:r>
            <a:r>
              <a:rPr lang="en-ZA" sz="1800" dirty="0" smtClean="0">
                <a:latin typeface="Calibri" panose="020F0502020204030204" pitchFamily="34" charset="0"/>
                <a:cs typeface="Arial" panose="020B0604020202020204" pitchFamily="34" charset="0"/>
              </a:rPr>
              <a:t>and </a:t>
            </a:r>
            <a:r>
              <a:rPr lang="en-ZA" sz="1800" dirty="0">
                <a:latin typeface="Calibri" panose="020F0502020204030204" pitchFamily="34" charset="0"/>
                <a:cs typeface="Arial" panose="020B0604020202020204" pitchFamily="34" charset="0"/>
              </a:rPr>
              <a:t>any future significant structural </a:t>
            </a:r>
            <a:r>
              <a:rPr lang="en-ZA" sz="1800" dirty="0" smtClean="0">
                <a:latin typeface="Calibri" panose="020F0502020204030204" pitchFamily="34" charset="0"/>
                <a:cs typeface="Arial" panose="020B0604020202020204" pitchFamily="34" charset="0"/>
              </a:rPr>
              <a:t>reform.</a:t>
            </a:r>
            <a:endParaRPr lang="en-ZA" sz="1800" dirty="0">
              <a:latin typeface="Calibri" panose="020F0502020204030204" pitchFamily="34" charset="0"/>
              <a:cs typeface="Arial" panose="020B060402020202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Slide Number Placeholder 4"/>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xmlns="" val="101525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772400" cy="1143000"/>
          </a:xfrm>
        </p:spPr>
        <p:txBody>
          <a:bodyPr/>
          <a:lstStyle/>
          <a:p>
            <a:r>
              <a:rPr lang="en-ZA" sz="3200" b="1" dirty="0" smtClean="0">
                <a:latin typeface="Arial" panose="020B0604020202020204" pitchFamily="34" charset="0"/>
                <a:cs typeface="Arial" panose="020B0604020202020204" pitchFamily="34" charset="0"/>
              </a:rPr>
              <a:t>STRATEGIC IMPORTANCE</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1052736"/>
            <a:ext cx="7992888" cy="4827240"/>
          </a:xfrm>
        </p:spPr>
        <p:txBody>
          <a:bodyPr/>
          <a:lstStyle/>
          <a:p>
            <a:pPr marL="0" indent="0">
              <a:buNone/>
            </a:pPr>
            <a:r>
              <a:rPr lang="en-ZA" sz="1800" dirty="0" smtClean="0">
                <a:latin typeface="Calibri" panose="020F0502020204030204" pitchFamily="34" charset="0"/>
              </a:rPr>
              <a:t>Why do we need a steel industry in SA?</a:t>
            </a:r>
          </a:p>
          <a:p>
            <a:r>
              <a:rPr lang="en-ZA" sz="1800" dirty="0" smtClean="0">
                <a:latin typeface="Calibri" panose="020F0502020204030204" pitchFamily="34" charset="0"/>
              </a:rPr>
              <a:t>Steel </a:t>
            </a:r>
            <a:r>
              <a:rPr lang="en-ZA" sz="1800" dirty="0">
                <a:latin typeface="Calibri" panose="020F0502020204030204" pitchFamily="34" charset="0"/>
              </a:rPr>
              <a:t>is fundamental to manufacturing in SA accounting for significant value add and representing 190 000 jobs in the direct iron-ore, steel making and fabrication industries.</a:t>
            </a:r>
          </a:p>
          <a:p>
            <a:r>
              <a:rPr lang="en-ZA" sz="1800" dirty="0">
                <a:latin typeface="Calibri" panose="020F0502020204030204" pitchFamily="34" charset="0"/>
              </a:rPr>
              <a:t>Top steel consuming industries (mining, construction, autos, cables, structural steel) </a:t>
            </a:r>
            <a:r>
              <a:rPr lang="en-ZA" sz="1800" dirty="0" smtClean="0">
                <a:latin typeface="Calibri" panose="020F0502020204030204" pitchFamily="34" charset="0"/>
              </a:rPr>
              <a:t>contribute ~R600bn </a:t>
            </a:r>
            <a:r>
              <a:rPr lang="en-ZA" sz="1800" dirty="0">
                <a:latin typeface="Calibri" panose="020F0502020204030204" pitchFamily="34" charset="0"/>
              </a:rPr>
              <a:t>to </a:t>
            </a:r>
            <a:r>
              <a:rPr lang="en-ZA" sz="1800" dirty="0" smtClean="0">
                <a:latin typeface="Calibri" panose="020F0502020204030204" pitchFamily="34" charset="0"/>
              </a:rPr>
              <a:t>SA’s </a:t>
            </a:r>
            <a:r>
              <a:rPr lang="en-ZA" sz="1800" dirty="0">
                <a:latin typeface="Calibri" panose="020F0502020204030204" pitchFamily="34" charset="0"/>
              </a:rPr>
              <a:t>GDP (~15%) and </a:t>
            </a:r>
            <a:r>
              <a:rPr lang="en-ZA" sz="1800" dirty="0" smtClean="0">
                <a:latin typeface="Calibri" panose="020F0502020204030204" pitchFamily="34" charset="0"/>
              </a:rPr>
              <a:t>employ ~8m </a:t>
            </a:r>
            <a:r>
              <a:rPr lang="en-ZA" sz="1800" dirty="0">
                <a:latin typeface="Calibri" panose="020F0502020204030204" pitchFamily="34" charset="0"/>
              </a:rPr>
              <a:t>people (direct and indirect</a:t>
            </a:r>
            <a:r>
              <a:rPr lang="en-ZA" sz="1800" dirty="0" smtClean="0">
                <a:latin typeface="Calibri" panose="020F0502020204030204" pitchFamily="34" charset="0"/>
              </a:rPr>
              <a:t>) </a:t>
            </a:r>
            <a:endParaRPr lang="en-ZA" sz="1800" dirty="0">
              <a:latin typeface="Calibri" panose="020F0502020204030204" pitchFamily="34" charset="0"/>
            </a:endParaRPr>
          </a:p>
          <a:p>
            <a:r>
              <a:rPr lang="en-ZA" sz="1800" dirty="0" smtClean="0">
                <a:latin typeface="Calibri" panose="020F0502020204030204" pitchFamily="34" charset="0"/>
              </a:rPr>
              <a:t>The </a:t>
            </a:r>
            <a:r>
              <a:rPr lang="en-ZA" sz="1800" dirty="0">
                <a:latin typeface="Calibri" panose="020F0502020204030204" pitchFamily="34" charset="0"/>
              </a:rPr>
              <a:t>loss of SA’s primary steel production capacity (and becoming an exporter of iron ore and an importer of steel) will leave SA at the mercy of the global steel market in the long run and preclude SA from utilizing its comparative resource endowment </a:t>
            </a:r>
            <a:r>
              <a:rPr lang="en-ZA" sz="1800" dirty="0" smtClean="0">
                <a:latin typeface="Calibri" panose="020F0502020204030204" pitchFamily="34" charset="0"/>
              </a:rPr>
              <a:t>advantage</a:t>
            </a:r>
            <a:endParaRPr lang="en-ZA" sz="1800" dirty="0">
              <a:latin typeface="Calibri" panose="020F0502020204030204" pitchFamily="34" charset="0"/>
            </a:endParaRPr>
          </a:p>
          <a:p>
            <a:r>
              <a:rPr lang="en-ZA" sz="1800" dirty="0" smtClean="0">
                <a:latin typeface="Calibri" panose="020F0502020204030204" pitchFamily="34" charset="0"/>
              </a:rPr>
              <a:t>In </a:t>
            </a:r>
            <a:r>
              <a:rPr lang="en-ZA" sz="1800" dirty="0">
                <a:latin typeface="Calibri" panose="020F0502020204030204" pitchFamily="34" charset="0"/>
              </a:rPr>
              <a:t>our view, the sustainability and future existence of the sector as a whole (both upstream and downstream) is integral to achieve the country’s economic development goals and support the growth of key sectors. </a:t>
            </a:r>
          </a:p>
          <a:p>
            <a:endParaRPr lang="en-ZA"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6</a:t>
            </a:fld>
            <a:endParaRPr lang="en-US">
              <a:solidFill>
                <a:srgbClr val="000000"/>
              </a:solidFill>
            </a:endParaRPr>
          </a:p>
        </p:txBody>
      </p:sp>
      <p:cxnSp>
        <p:nvCxnSpPr>
          <p:cNvPr id="9" name="Straight Connector 8"/>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136515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772400" cy="1143000"/>
          </a:xfrm>
        </p:spPr>
        <p:txBody>
          <a:bodyPr/>
          <a:lstStyle/>
          <a:p>
            <a:r>
              <a:rPr lang="en-ZA" sz="3200" b="1" dirty="0" smtClean="0">
                <a:latin typeface="Arial" panose="020B0604020202020204" pitchFamily="34" charset="0"/>
                <a:cs typeface="Arial" panose="020B0604020202020204" pitchFamily="34" charset="0"/>
              </a:rPr>
              <a:t>OUTLOOK FOR SA</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941511"/>
            <a:ext cx="8640960" cy="4935762"/>
          </a:xfrm>
        </p:spPr>
        <p:txBody>
          <a:bodyPr/>
          <a:lstStyle/>
          <a:p>
            <a:pPr marL="0" indent="0">
              <a:spcBef>
                <a:spcPts val="600"/>
              </a:spcBef>
              <a:buNone/>
            </a:pPr>
            <a:r>
              <a:rPr lang="en-ZA" sz="1800" dirty="0" smtClean="0">
                <a:latin typeface="Calibri" panose="020F0502020204030204" pitchFamily="34" charset="0"/>
              </a:rPr>
              <a:t>Despite the current challenges, there are opportunities and strengths for a sustainable, competitive steel sector:</a:t>
            </a:r>
          </a:p>
          <a:p>
            <a:pPr>
              <a:spcBef>
                <a:spcPts val="600"/>
              </a:spcBef>
            </a:pPr>
            <a:r>
              <a:rPr lang="en-ZA" sz="1800" dirty="0" smtClean="0">
                <a:latin typeface="Calibri" panose="020F0502020204030204" pitchFamily="34" charset="0"/>
              </a:rPr>
              <a:t>There is a positive correlation between GDP and steel intensity for developing countries. SA and countries in the region are low down on the steel consumption curve with forecasts that this is likely to increase with economic growth </a:t>
            </a:r>
          </a:p>
          <a:p>
            <a:pPr>
              <a:spcBef>
                <a:spcPts val="600"/>
              </a:spcBef>
            </a:pPr>
            <a:r>
              <a:rPr lang="en-ZA" sz="1800" dirty="0" smtClean="0">
                <a:latin typeface="Calibri" panose="020F0502020204030204" pitchFamily="34" charset="0"/>
              </a:rPr>
              <a:t>SA has the only primary steel mill in SSA and with Egypt are the only producers in the region representing a huge </a:t>
            </a:r>
            <a:r>
              <a:rPr lang="en-ZA" sz="1800" dirty="0">
                <a:latin typeface="Calibri" panose="020F0502020204030204" pitchFamily="34" charset="0"/>
              </a:rPr>
              <a:t>opportunity </a:t>
            </a:r>
            <a:r>
              <a:rPr lang="en-ZA" sz="1800" dirty="0" smtClean="0">
                <a:latin typeface="Calibri" panose="020F0502020204030204" pitchFamily="34" charset="0"/>
              </a:rPr>
              <a:t>to </a:t>
            </a:r>
            <a:r>
              <a:rPr lang="en-ZA" sz="1800" dirty="0">
                <a:latin typeface="Calibri" panose="020F0502020204030204" pitchFamily="34" charset="0"/>
              </a:rPr>
              <a:t>supply steel and </a:t>
            </a:r>
            <a:r>
              <a:rPr lang="en-ZA" sz="1800" dirty="0" smtClean="0">
                <a:latin typeface="Calibri" panose="020F0502020204030204" pitchFamily="34" charset="0"/>
              </a:rPr>
              <a:t>steel </a:t>
            </a:r>
            <a:r>
              <a:rPr lang="en-ZA" sz="1800" dirty="0">
                <a:latin typeface="Calibri" panose="020F0502020204030204" pitchFamily="34" charset="0"/>
              </a:rPr>
              <a:t>products to neighbouring economies, many of which are growing </a:t>
            </a:r>
            <a:r>
              <a:rPr lang="en-ZA" sz="1800" dirty="0" smtClean="0">
                <a:latin typeface="Calibri" panose="020F0502020204030204" pitchFamily="34" charset="0"/>
              </a:rPr>
              <a:t>at about 5% or more per annum.</a:t>
            </a:r>
          </a:p>
          <a:p>
            <a:pPr>
              <a:spcBef>
                <a:spcPts val="600"/>
              </a:spcBef>
            </a:pPr>
            <a:r>
              <a:rPr lang="en-ZA" sz="1800" dirty="0">
                <a:latin typeface="Calibri" panose="020F0502020204030204" pitchFamily="34" charset="0"/>
              </a:rPr>
              <a:t>Significant infrastructure expansion and construction activity will take place on the continent and within SADC over the next decade, creating </a:t>
            </a:r>
            <a:r>
              <a:rPr lang="en-ZA" sz="1800" dirty="0" smtClean="0">
                <a:latin typeface="Calibri" panose="020F0502020204030204" pitchFamily="34" charset="0"/>
              </a:rPr>
              <a:t>demand </a:t>
            </a:r>
            <a:r>
              <a:rPr lang="en-ZA" sz="1800" dirty="0">
                <a:latin typeface="Calibri" panose="020F0502020204030204" pitchFamily="34" charset="0"/>
              </a:rPr>
              <a:t>for steel </a:t>
            </a:r>
            <a:r>
              <a:rPr lang="en-ZA" sz="1800" dirty="0" smtClean="0">
                <a:latin typeface="Calibri" panose="020F0502020204030204" pitchFamily="34" charset="0"/>
              </a:rPr>
              <a:t>products</a:t>
            </a:r>
            <a:endParaRPr lang="en-ZA" sz="1800" dirty="0">
              <a:latin typeface="Calibri" panose="020F0502020204030204" pitchFamily="34" charset="0"/>
            </a:endParaRPr>
          </a:p>
          <a:p>
            <a:pPr>
              <a:spcBef>
                <a:spcPts val="600"/>
              </a:spcBef>
            </a:pPr>
            <a:r>
              <a:rPr lang="en-ZA" sz="1800" dirty="0">
                <a:latin typeface="Calibri" panose="020F0502020204030204" pitchFamily="34" charset="0"/>
              </a:rPr>
              <a:t>E</a:t>
            </a:r>
            <a:r>
              <a:rPr lang="en-ZA" sz="1800" dirty="0" smtClean="0">
                <a:latin typeface="Calibri" panose="020F0502020204030204" pitchFamily="34" charset="0"/>
              </a:rPr>
              <a:t>xport </a:t>
            </a:r>
            <a:r>
              <a:rPr lang="en-ZA" sz="1800" dirty="0">
                <a:latin typeface="Calibri" panose="020F0502020204030204" pitchFamily="34" charset="0"/>
              </a:rPr>
              <a:t>growth </a:t>
            </a:r>
            <a:r>
              <a:rPr lang="en-ZA" sz="1800" dirty="0" smtClean="0">
                <a:latin typeface="Calibri" panose="020F0502020204030204" pitchFamily="34" charset="0"/>
              </a:rPr>
              <a:t>in structural steel to other African countries and global mining regions (Australia, S America) </a:t>
            </a:r>
          </a:p>
          <a:p>
            <a:pPr>
              <a:spcBef>
                <a:spcPts val="600"/>
              </a:spcBef>
            </a:pPr>
            <a:r>
              <a:rPr lang="en-ZA" sz="1800" dirty="0" smtClean="0">
                <a:latin typeface="Calibri" panose="020F0502020204030204" pitchFamily="34" charset="0"/>
              </a:rPr>
              <a:t>Significant capabilities, skill and capacity of </a:t>
            </a:r>
            <a:r>
              <a:rPr lang="en-ZA" sz="1800" dirty="0">
                <a:latin typeface="Calibri" panose="020F0502020204030204" pitchFamily="34" charset="0"/>
              </a:rPr>
              <a:t>the local steel construction </a:t>
            </a:r>
            <a:r>
              <a:rPr lang="en-ZA" sz="1800" dirty="0" smtClean="0">
                <a:latin typeface="Calibri" panose="020F0502020204030204" pitchFamily="34" charset="0"/>
              </a:rPr>
              <a:t>industry to supply the infrastructure program, mining &amp; oil and gas</a:t>
            </a:r>
          </a:p>
          <a:p>
            <a:pPr marL="0" indent="0">
              <a:buNone/>
            </a:pPr>
            <a:endParaRPr lang="en-ZA"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7</a:t>
            </a:fld>
            <a:endParaRPr lang="en-US">
              <a:solidFill>
                <a:srgbClr val="000000"/>
              </a:solidFill>
            </a:endParaRPr>
          </a:p>
        </p:txBody>
      </p:sp>
      <p:cxnSp>
        <p:nvCxnSpPr>
          <p:cNvPr id="9" name="Straight Connector 8"/>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3323563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280920" cy="4114800"/>
          </a:xfrm>
        </p:spPr>
        <p:txBody>
          <a:bodyPr>
            <a:noAutofit/>
          </a:bodyPr>
          <a:lstStyle/>
          <a:p>
            <a:r>
              <a:rPr lang="en-ZA" sz="2000" dirty="0" smtClean="0">
                <a:latin typeface="Calibri" panose="020F0502020204030204" pitchFamily="34" charset="0"/>
                <a:cs typeface="Arial" panose="020B0604020202020204" pitchFamily="34" charset="0"/>
              </a:rPr>
              <a:t>Over </a:t>
            </a:r>
            <a:r>
              <a:rPr lang="en-ZA" sz="2000" dirty="0">
                <a:latin typeface="Calibri" panose="020F0502020204030204" pitchFamily="34" charset="0"/>
                <a:cs typeface="Arial" panose="020B0604020202020204" pitchFamily="34" charset="0"/>
              </a:rPr>
              <a:t>the last </a:t>
            </a:r>
            <a:r>
              <a:rPr lang="en-ZA" sz="2000" dirty="0" smtClean="0">
                <a:latin typeface="Calibri" panose="020F0502020204030204" pitchFamily="34" charset="0"/>
                <a:cs typeface="Arial" panose="020B0604020202020204" pitchFamily="34" charset="0"/>
              </a:rPr>
              <a:t>18 months </a:t>
            </a:r>
            <a:r>
              <a:rPr lang="en-ZA" sz="2000" dirty="0">
                <a:latin typeface="Calibri" panose="020F0502020204030204" pitchFamily="34" charset="0"/>
                <a:cs typeface="Arial" panose="020B0604020202020204" pitchFamily="34" charset="0"/>
              </a:rPr>
              <a:t>since the slump began to take effect, the Inter-Departmental Task Team on iron and steel has been working on a number of demand side measures to support and save the industry from the immediate threats of closure and the subsequent loss of capacity. </a:t>
            </a:r>
            <a:endParaRPr lang="en-ZA" sz="2000" dirty="0" smtClean="0">
              <a:latin typeface="Calibri" panose="020F0502020204030204" pitchFamily="34" charset="0"/>
              <a:cs typeface="Arial" panose="020B0604020202020204" pitchFamily="34" charset="0"/>
            </a:endParaRPr>
          </a:p>
          <a:p>
            <a:pPr marL="0" indent="0">
              <a:buNone/>
            </a:pPr>
            <a:endParaRPr lang="en-ZA" sz="2000" dirty="0" smtClean="0">
              <a:latin typeface="Calibri" panose="020F0502020204030204" pitchFamily="34" charset="0"/>
              <a:cs typeface="Arial" panose="020B0604020202020204" pitchFamily="34" charset="0"/>
            </a:endParaRPr>
          </a:p>
          <a:p>
            <a:r>
              <a:rPr lang="en-ZA" sz="2000" dirty="0" smtClean="0">
                <a:latin typeface="Calibri" panose="020F0502020204030204" pitchFamily="34" charset="0"/>
                <a:cs typeface="Arial" panose="020B0604020202020204" pitchFamily="34" charset="0"/>
              </a:rPr>
              <a:t>Task team also looking at long </a:t>
            </a:r>
            <a:r>
              <a:rPr lang="en-ZA" sz="2000" dirty="0">
                <a:latin typeface="Calibri" panose="020F0502020204030204" pitchFamily="34" charset="0"/>
                <a:cs typeface="Arial" panose="020B0604020202020204" pitchFamily="34" charset="0"/>
              </a:rPr>
              <a:t>term policy, programme and project interventions to arrive at an optimal ‘end state’ of a viable, competitive and sustainable steel industry in SA balancing the interests and support for both upstream and </a:t>
            </a:r>
            <a:r>
              <a:rPr lang="en-ZA" sz="2000" dirty="0" smtClean="0">
                <a:latin typeface="Calibri" panose="020F0502020204030204" pitchFamily="34" charset="0"/>
                <a:cs typeface="Arial" panose="020B0604020202020204" pitchFamily="34" charset="0"/>
              </a:rPr>
              <a:t>downstream</a:t>
            </a:r>
          </a:p>
          <a:p>
            <a:endParaRPr lang="en-ZA" sz="2000" dirty="0">
              <a:latin typeface="Calibri" panose="020F0502020204030204" pitchFamily="34" charset="0"/>
              <a:cs typeface="Arial" panose="020B0604020202020204" pitchFamily="34" charset="0"/>
            </a:endParaRPr>
          </a:p>
          <a:p>
            <a:endParaRPr lang="en-ZA" sz="2000" dirty="0" smtClean="0">
              <a:latin typeface="Calibri" panose="020F0502020204030204" pitchFamily="34" charset="0"/>
              <a:cs typeface="Arial" panose="020B0604020202020204" pitchFamily="34" charset="0"/>
            </a:endParaRPr>
          </a:p>
          <a:p>
            <a:endParaRPr lang="en-ZA" sz="2000" dirty="0">
              <a:latin typeface="Calibri" panose="020F0502020204030204" pitchFamily="34" charset="0"/>
              <a:cs typeface="Arial" panose="020B0604020202020204" pitchFamily="34" charset="0"/>
            </a:endParaRPr>
          </a:p>
        </p:txBody>
      </p:sp>
      <p:sp>
        <p:nvSpPr>
          <p:cNvPr id="4" name="Title 1"/>
          <p:cNvSpPr>
            <a:spLocks noGrp="1"/>
          </p:cNvSpPr>
          <p:nvPr>
            <p:ph type="title"/>
          </p:nvPr>
        </p:nvSpPr>
        <p:spPr>
          <a:xfrm>
            <a:off x="683568" y="0"/>
            <a:ext cx="7772400" cy="1143000"/>
          </a:xfrm>
        </p:spPr>
        <p:txBody>
          <a:bodyPr/>
          <a:lstStyle/>
          <a:p>
            <a:r>
              <a:rPr lang="en-ZA" sz="3200" b="1" dirty="0" smtClean="0">
                <a:latin typeface="Arial" panose="020B0604020202020204" pitchFamily="34" charset="0"/>
                <a:cs typeface="Arial" panose="020B0604020202020204" pitchFamily="34" charset="0"/>
              </a:rPr>
              <a:t>POLICY INTERVENTIONS</a:t>
            </a:r>
            <a:endParaRPr lang="en-ZA" sz="3200" b="1" dirty="0">
              <a:latin typeface="Arial" panose="020B0604020202020204" pitchFamily="34" charset="0"/>
              <a:cs typeface="Arial" panose="020B0604020202020204" pitchFamily="34" charset="0"/>
            </a:endParaRPr>
          </a:p>
        </p:txBody>
      </p:sp>
      <p:cxnSp>
        <p:nvCxnSpPr>
          <p:cNvPr id="5" name="Straight Connector 4"/>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 name="Slide Number Placeholder 1"/>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xmlns="" val="534786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772400" cy="1080120"/>
          </a:xfrm>
        </p:spPr>
        <p:txBody>
          <a:bodyPr/>
          <a:lstStyle/>
          <a:p>
            <a:r>
              <a:rPr lang="en-ZA" sz="3200" b="1" dirty="0" smtClean="0">
                <a:latin typeface="Arial" panose="020B0604020202020204" pitchFamily="34" charset="0"/>
                <a:cs typeface="Arial" panose="020B0604020202020204" pitchFamily="34" charset="0"/>
              </a:rPr>
              <a:t> MEASURES</a:t>
            </a:r>
            <a:endParaRPr lang="en-ZA" sz="3200" b="1" dirty="0">
              <a:latin typeface="Arial" panose="020B0604020202020204" pitchFamily="34" charset="0"/>
              <a:cs typeface="Arial" panose="020B0604020202020204" pitchFamily="34" charset="0"/>
            </a:endParaRPr>
          </a:p>
        </p:txBody>
      </p:sp>
      <p:cxnSp>
        <p:nvCxnSpPr>
          <p:cNvPr id="4" name="Straight Connector 3"/>
          <p:cNvCxnSpPr/>
          <p:nvPr/>
        </p:nvCxnSpPr>
        <p:spPr bwMode="auto">
          <a:xfrm>
            <a:off x="0" y="908720"/>
            <a:ext cx="9144000" cy="0"/>
          </a:xfrm>
          <a:prstGeom prst="line">
            <a:avLst/>
          </a:prstGeom>
          <a:solidFill>
            <a:schemeClr val="accent1"/>
          </a:solidFill>
          <a:ln w="25400" cap="flat" cmpd="sng" algn="ctr">
            <a:solidFill>
              <a:srgbClr val="C6C79D"/>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 name="Content Placeholder 2"/>
          <p:cNvSpPr txBox="1">
            <a:spLocks/>
          </p:cNvSpPr>
          <p:nvPr/>
        </p:nvSpPr>
        <p:spPr bwMode="auto">
          <a:xfrm>
            <a:off x="505780" y="1052736"/>
            <a:ext cx="8132440" cy="4248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ZA" sz="2000" dirty="0">
                <a:latin typeface="Calibri" panose="020F0502020204030204" pitchFamily="34" charset="0"/>
                <a:cs typeface="Arial" panose="020B0604020202020204" pitchFamily="34" charset="0"/>
              </a:rPr>
              <a:t>P</a:t>
            </a:r>
            <a:r>
              <a:rPr lang="en-ZA" sz="2000" dirty="0" smtClean="0">
                <a:latin typeface="Calibri" panose="020F0502020204030204" pitchFamily="34" charset="0"/>
                <a:cs typeface="Arial" panose="020B0604020202020204" pitchFamily="34" charset="0"/>
              </a:rPr>
              <a:t>ackage </a:t>
            </a:r>
            <a:r>
              <a:rPr lang="en-ZA" sz="2000" dirty="0">
                <a:latin typeface="Calibri" panose="020F0502020204030204" pitchFamily="34" charset="0"/>
                <a:cs typeface="Arial" panose="020B0604020202020204" pitchFamily="34" charset="0"/>
              </a:rPr>
              <a:t>of interventions to ensure the sustainability of the steel industry is based on the following </a:t>
            </a:r>
            <a:r>
              <a:rPr lang="en-ZA" sz="2000" dirty="0" smtClean="0">
                <a:latin typeface="Calibri" panose="020F0502020204030204" pitchFamily="34" charset="0"/>
                <a:cs typeface="Arial" panose="020B0604020202020204" pitchFamily="34" charset="0"/>
              </a:rPr>
              <a:t>initiatives: </a:t>
            </a:r>
            <a:endParaRPr lang="en-ZA" sz="2000" dirty="0">
              <a:latin typeface="Calibri" panose="020F0502020204030204" pitchFamily="34" charset="0"/>
              <a:cs typeface="Arial" panose="020B0604020202020204" pitchFamily="34" charset="0"/>
            </a:endParaRPr>
          </a:p>
          <a:p>
            <a:pPr marL="457200" indent="-457200">
              <a:buFont typeface="+mj-lt"/>
              <a:buAutoNum type="arabicPeriod"/>
            </a:pPr>
            <a:r>
              <a:rPr lang="en-ZA" sz="2000" kern="0" dirty="0" smtClean="0">
                <a:latin typeface="Calibri" panose="020F0502020204030204" pitchFamily="34" charset="0"/>
                <a:cs typeface="Arial" panose="020B0604020202020204" pitchFamily="34" charset="0"/>
              </a:rPr>
              <a:t>An </a:t>
            </a:r>
            <a:r>
              <a:rPr lang="en-ZA" sz="2000" kern="0" dirty="0">
                <a:latin typeface="Calibri" panose="020F0502020204030204" pitchFamily="34" charset="0"/>
                <a:cs typeface="Arial" panose="020B0604020202020204" pitchFamily="34" charset="0"/>
              </a:rPr>
              <a:t>increase in tariffs for primary </a:t>
            </a:r>
            <a:r>
              <a:rPr lang="en-ZA" sz="2000" kern="0" dirty="0" smtClean="0">
                <a:latin typeface="Calibri" panose="020F0502020204030204" pitchFamily="34" charset="0"/>
                <a:cs typeface="Arial" panose="020B0604020202020204" pitchFamily="34" charset="0"/>
              </a:rPr>
              <a:t>steel </a:t>
            </a:r>
            <a:r>
              <a:rPr lang="en-ZA" sz="2000" kern="0" dirty="0">
                <a:latin typeface="Calibri" panose="020F0502020204030204" pitchFamily="34" charset="0"/>
                <a:cs typeface="Arial" panose="020B0604020202020204" pitchFamily="34" charset="0"/>
              </a:rPr>
              <a:t>products within the policy parameters and due processes </a:t>
            </a:r>
          </a:p>
          <a:p>
            <a:pPr marL="457200" indent="-457200">
              <a:buFont typeface="+mj-lt"/>
              <a:buAutoNum type="arabicPeriod"/>
            </a:pPr>
            <a:r>
              <a:rPr lang="en-ZA" sz="2000" kern="0" dirty="0">
                <a:latin typeface="Calibri" panose="020F0502020204030204" pitchFamily="34" charset="0"/>
                <a:cs typeface="Arial" panose="020B0604020202020204" pitchFamily="34" charset="0"/>
              </a:rPr>
              <a:t>D</a:t>
            </a:r>
            <a:r>
              <a:rPr lang="en-ZA" sz="2000" kern="0" dirty="0" smtClean="0">
                <a:latin typeface="Calibri" panose="020F0502020204030204" pitchFamily="34" charset="0"/>
                <a:cs typeface="Arial" panose="020B0604020202020204" pitchFamily="34" charset="0"/>
              </a:rPr>
              <a:t>ownstream support measures including tariff review and deployment of rebates subject to policy and due process </a:t>
            </a:r>
            <a:endParaRPr lang="en-ZA" sz="2000" kern="0" dirty="0">
              <a:latin typeface="Calibri" panose="020F0502020204030204" pitchFamily="34" charset="0"/>
              <a:cs typeface="Arial" panose="020B0604020202020204" pitchFamily="34" charset="0"/>
            </a:endParaRPr>
          </a:p>
          <a:p>
            <a:pPr marL="457200" indent="-457200">
              <a:buFont typeface="+mj-lt"/>
              <a:buAutoNum type="arabicPeriod"/>
            </a:pPr>
            <a:r>
              <a:rPr lang="en-ZA" sz="2000" kern="0" dirty="0" smtClean="0">
                <a:latin typeface="Calibri" panose="020F0502020204030204" pitchFamily="34" charset="0"/>
                <a:cs typeface="Arial" panose="020B0604020202020204" pitchFamily="34" charset="0"/>
              </a:rPr>
              <a:t>Agreement </a:t>
            </a:r>
            <a:r>
              <a:rPr lang="en-ZA" sz="2000" kern="0" dirty="0">
                <a:latin typeface="Calibri" panose="020F0502020204030204" pitchFamily="34" charset="0"/>
                <a:cs typeface="Arial" panose="020B0604020202020204" pitchFamily="34" charset="0"/>
              </a:rPr>
              <a:t>on a set of principles for flat steel pricing in SA that is priced appropriately to ensure that steel-dependent industries are competitive while at the same time ensuring that the upstream steel mills remain sustainable </a:t>
            </a:r>
          </a:p>
          <a:p>
            <a:pPr marL="457200" indent="-457200">
              <a:buFont typeface="+mj-lt"/>
              <a:buAutoNum type="arabicPeriod"/>
            </a:pPr>
            <a:r>
              <a:rPr lang="en-ZA" sz="2000" kern="0" dirty="0" smtClean="0">
                <a:latin typeface="Calibri" panose="020F0502020204030204" pitchFamily="34" charset="0"/>
                <a:cs typeface="Arial" panose="020B0604020202020204" pitchFamily="34" charset="0"/>
              </a:rPr>
              <a:t>Increase </a:t>
            </a:r>
            <a:r>
              <a:rPr lang="en-ZA" sz="2000" kern="0" dirty="0">
                <a:latin typeface="Calibri" panose="020F0502020204030204" pitchFamily="34" charset="0"/>
                <a:cs typeface="Arial" panose="020B0604020202020204" pitchFamily="34" charset="0"/>
              </a:rPr>
              <a:t>of local procurement by government in the </a:t>
            </a:r>
            <a:r>
              <a:rPr lang="en-ZA" sz="2000" kern="0" dirty="0" smtClean="0">
                <a:latin typeface="Calibri" panose="020F0502020204030204" pitchFamily="34" charset="0"/>
                <a:cs typeface="Arial" panose="020B0604020202020204" pitchFamily="34" charset="0"/>
              </a:rPr>
              <a:t>infrastructure </a:t>
            </a:r>
            <a:r>
              <a:rPr lang="en-ZA" sz="2000" kern="0" dirty="0">
                <a:latin typeface="Calibri" panose="020F0502020204030204" pitchFamily="34" charset="0"/>
                <a:cs typeface="Arial" panose="020B0604020202020204" pitchFamily="34" charset="0"/>
              </a:rPr>
              <a:t>programmes </a:t>
            </a:r>
          </a:p>
          <a:p>
            <a:pPr marL="457200" indent="-457200">
              <a:buFont typeface="+mj-lt"/>
              <a:buAutoNum type="arabicPeriod"/>
            </a:pPr>
            <a:r>
              <a:rPr lang="en-ZA" sz="2000" kern="0" dirty="0" smtClean="0">
                <a:latin typeface="Calibri" panose="020F0502020204030204" pitchFamily="34" charset="0"/>
                <a:cs typeface="Arial" panose="020B0604020202020204" pitchFamily="34" charset="0"/>
              </a:rPr>
              <a:t>Settlement </a:t>
            </a:r>
            <a:r>
              <a:rPr lang="en-ZA" sz="2000" kern="0" dirty="0">
                <a:latin typeface="Calibri" panose="020F0502020204030204" pitchFamily="34" charset="0"/>
                <a:cs typeface="Arial" panose="020B0604020202020204" pitchFamily="34" charset="0"/>
              </a:rPr>
              <a:t>of the Competition Commission issues  with AMSA </a:t>
            </a:r>
          </a:p>
        </p:txBody>
      </p:sp>
      <p:sp>
        <p:nvSpPr>
          <p:cNvPr id="3" name="Slide Number Placeholder 2"/>
          <p:cNvSpPr>
            <a:spLocks noGrp="1"/>
          </p:cNvSpPr>
          <p:nvPr>
            <p:ph type="sldNum" sz="quarter" idx="12"/>
          </p:nvPr>
        </p:nvSpPr>
        <p:spPr/>
        <p:txBody>
          <a:bodyPr/>
          <a:lstStyle/>
          <a:p>
            <a:pPr>
              <a:defRPr/>
            </a:pPr>
            <a:fld id="{C7E5C2C1-B601-41E0-8C72-69EFB8FD97A2}"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xmlns="" val="33787398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ESIZE" val="Ye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LdSsipET9EG651LTFJliv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0onbZfjQOU.S9jk5F1tX0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wL9ctx88sk.k47EeQszvc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z9pH1sOFVEKwtx6oLvrx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0biqiBi9GUGH207UvArBf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L1jop_sJEesTemhcPX.k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vmnAE4quxEa1mKEqXKgtZ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zVeMDLEFS0Kh1K7byS1Lx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wjjhzhuiJkiHmyRjciNUD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TAN2Zl_pREm8qJUNBmcsHw"/>
</p:tagLst>
</file>

<file path=ppt/tags/tag2.xml><?xml version="1.0" encoding="utf-8"?>
<p:tagLst xmlns:a="http://schemas.openxmlformats.org/drawingml/2006/main" xmlns:r="http://schemas.openxmlformats.org/officeDocument/2006/relationships" xmlns:p="http://schemas.openxmlformats.org/presentationml/2006/main">
  <p:tag name="RESIZE" val="Yes"/>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euAYdC6KN0uKT5tg4ymIs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Qo00c9R0mEy7mxY386hh3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SWEeGYVPYUSNvn7OZuwim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ZV8TV5OlkEeZ4I3.r0NRD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zNXi8qKLf0CCcbu3xzscq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u8AQCdUgkW0X1wICinIT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9v4gAXIKT0qQuJQOCKbQo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SB4Ry9vW6kydZXb7BqUb0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MFbeApD6DEu4FjXHBW95s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ncFTqTvbhU2hMMi68wXeL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aKFzPVyGtketY18Bih7IA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1uz1xlghk0.SQpSwF5j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gDFZHR6I1kO.LhxYQxdt9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B7S0uT2mnk2JRFsPOoED4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LanI6tNqEO5Qi2SEYYdy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XLVKyvkUzkuhmg1HWjlyV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z81P5VpWwEiwSJ1gdntrc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hbXsdyrSEuZ0ahH8ID.HQ"/>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2145</TotalTime>
  <Words>2981</Words>
  <Application>Microsoft Office PowerPoint</Application>
  <PresentationFormat>On-screen Show (4:3)</PresentationFormat>
  <Paragraphs>358</Paragraphs>
  <Slides>25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Blank Presentation</vt:lpstr>
      <vt:lpstr>Chart</vt:lpstr>
      <vt:lpstr>PRESENTATION TO THE JOINT PORTFOLIO COMMITTEES  ON TRADE AND INDUSTRY &amp; ECONOMIC DEVELOPMENT   ON THE STEEL INDUSTRY INTERVENTIONS  23 AUGUST 2016</vt:lpstr>
      <vt:lpstr>CONTENT</vt:lpstr>
      <vt:lpstr>CONTEXT</vt:lpstr>
      <vt:lpstr>GLOBAL OVERSUPPLY</vt:lpstr>
      <vt:lpstr>STRUCTURAL CHALLENGES</vt:lpstr>
      <vt:lpstr>STRATEGIC IMPORTANCE</vt:lpstr>
      <vt:lpstr>OUTLOOK FOR SA</vt:lpstr>
      <vt:lpstr>POLICY INTERVENTIONS</vt:lpstr>
      <vt:lpstr> MEASURES</vt:lpstr>
      <vt:lpstr>PRIMARY STEEL SUPPORT &amp; COMMITMENTS</vt:lpstr>
      <vt:lpstr>STEEL COMMITTEE</vt:lpstr>
      <vt:lpstr>STEEL COMMITTEE</vt:lpstr>
      <vt:lpstr>INVESTMENT COMMITMENTS</vt:lpstr>
      <vt:lpstr>KEY INVESTMENT ISSUES</vt:lpstr>
      <vt:lpstr>KEY ISSUES: FOUNDRIES</vt:lpstr>
      <vt:lpstr>DOWNSTREAM SUPPORT MEASURES</vt:lpstr>
      <vt:lpstr>DOWNSTREAM SUPPORT MEASURES</vt:lpstr>
      <vt:lpstr>LOCAL PROCUREMENT:PRIMARY AND DOWNSTREAM</vt:lpstr>
      <vt:lpstr>STEEL PRICING PRINCIPLES</vt:lpstr>
      <vt:lpstr>STEEL PRICING</vt:lpstr>
      <vt:lpstr>STEEL INTENSIVE IMPORTS </vt:lpstr>
      <vt:lpstr>STEEL PRICING</vt:lpstr>
      <vt:lpstr>COMPETITION COMMISSION SETTLEMENT</vt:lpstr>
      <vt:lpstr>CONCLUDING REMARKS</vt:lpstr>
      <vt:lpstr>THANK YOU!  QUESTIONS &amp; COMMENTS?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UNaidoo</dc:creator>
  <cp:lastModifiedBy>User</cp:lastModifiedBy>
  <cp:revision>124</cp:revision>
  <cp:lastPrinted>2016-08-22T08:50:40Z</cp:lastPrinted>
  <dcterms:created xsi:type="dcterms:W3CDTF">2015-03-09T07:22:38Z</dcterms:created>
  <dcterms:modified xsi:type="dcterms:W3CDTF">2016-08-26T09:01:42Z</dcterms:modified>
</cp:coreProperties>
</file>