
<file path=[Content_Types].xml><?xml version="1.0" encoding="utf-8"?>
<Types xmlns="http://schemas.openxmlformats.org/package/2006/content-types">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Default Extension="xlsx" ContentType="application/vnd.openxmlformats-officedocument.spreadsheetml.sheet"/>
  <Override PartName="/ppt/diagrams/layout1.xml" ContentType="application/vnd.openxmlformats-officedocument.drawingml.diagramLayout+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bin" ContentType="application/vnd.openxmlformats-officedocument.oleObject"/>
  <Default Extension="png" ContentType="image/png"/>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Default Extension="vml" ContentType="application/vnd.openxmlformats-officedocument.vmlDrawing"/>
  <Override PartName="/ppt/tags/tag15.xml" ContentType="application/vnd.openxmlformats-officedocument.presentationml.tags+xml"/>
  <Default Extension="tiff" ContentType="image/tiff"/>
  <Default Extension="gif" ContentType="image/gif"/>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diagrams/layout2.xml" ContentType="application/vnd.openxmlformats-officedocument.drawingml.diagramLayout+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8" r:id="rId1"/>
  </p:sldMasterIdLst>
  <p:notesMasterIdLst>
    <p:notesMasterId r:id="rId30"/>
  </p:notesMasterIdLst>
  <p:handoutMasterIdLst>
    <p:handoutMasterId r:id="rId31"/>
  </p:handoutMasterIdLst>
  <p:sldIdLst>
    <p:sldId id="577" r:id="rId2"/>
    <p:sldId id="609" r:id="rId3"/>
    <p:sldId id="674" r:id="rId4"/>
    <p:sldId id="661" r:id="rId5"/>
    <p:sldId id="675" r:id="rId6"/>
    <p:sldId id="676" r:id="rId7"/>
    <p:sldId id="587" r:id="rId8"/>
    <p:sldId id="671" r:id="rId9"/>
    <p:sldId id="664" r:id="rId10"/>
    <p:sldId id="681" r:id="rId11"/>
    <p:sldId id="658" r:id="rId12"/>
    <p:sldId id="637" r:id="rId13"/>
    <p:sldId id="687" r:id="rId14"/>
    <p:sldId id="686" r:id="rId15"/>
    <p:sldId id="606" r:id="rId16"/>
    <p:sldId id="668" r:id="rId17"/>
    <p:sldId id="669" r:id="rId18"/>
    <p:sldId id="670" r:id="rId19"/>
    <p:sldId id="672" r:id="rId20"/>
    <p:sldId id="673" r:id="rId21"/>
    <p:sldId id="682" r:id="rId22"/>
    <p:sldId id="666" r:id="rId23"/>
    <p:sldId id="684" r:id="rId24"/>
    <p:sldId id="683" r:id="rId25"/>
    <p:sldId id="665" r:id="rId26"/>
    <p:sldId id="688" r:id="rId27"/>
    <p:sldId id="689" r:id="rId28"/>
    <p:sldId id="621" r:id="rId29"/>
  </p:sldIdLst>
  <p:sldSz cx="9144000" cy="6858000" type="screen4x3"/>
  <p:notesSz cx="6797675" cy="9926638"/>
  <p:custDataLst>
    <p:tags r:id="rId3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DFDFD"/>
    <a:srgbClr val="F3B7C0"/>
    <a:srgbClr val="E66C7D"/>
    <a:srgbClr val="F587F8"/>
    <a:srgbClr val="E6F0F2"/>
    <a:srgbClr val="6E63D5"/>
    <a:srgbClr val="0066FF"/>
    <a:srgbClr val="3399FF"/>
    <a:srgbClr val="DFF0F5"/>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75" autoAdjust="0"/>
    <p:restoredTop sz="80817" autoAdjust="0"/>
  </p:normalViewPr>
  <p:slideViewPr>
    <p:cSldViewPr>
      <p:cViewPr varScale="1">
        <p:scale>
          <a:sx n="68" d="100"/>
          <a:sy n="68" d="100"/>
        </p:scale>
        <p:origin x="-1134" y="-90"/>
      </p:cViewPr>
      <p:guideLst>
        <p:guide orient="horz" pos="2160"/>
        <p:guide pos="2880"/>
      </p:guideLst>
    </p:cSldViewPr>
  </p:slideViewPr>
  <p:outlineViewPr>
    <p:cViewPr>
      <p:scale>
        <a:sx n="33" d="100"/>
        <a:sy n="33" d="100"/>
      </p:scale>
      <p:origin x="0" y="29844"/>
    </p:cViewPr>
  </p:outlineViewPr>
  <p:notesTextViewPr>
    <p:cViewPr>
      <p:scale>
        <a:sx n="100" d="100"/>
        <a:sy n="100" d="100"/>
      </p:scale>
      <p:origin x="0" y="0"/>
    </p:cViewPr>
  </p:notesTextViewPr>
  <p:sorterViewPr>
    <p:cViewPr>
      <p:scale>
        <a:sx n="90" d="100"/>
        <a:sy n="90" d="100"/>
      </p:scale>
      <p:origin x="0" y="29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4"/>
  <c:pivotSource>
    <c:name>[20150805 - Local Content TSSSA percentage and current Local SP List.xlsx]specified BOM list!PivotTable2</c:name>
    <c:fmtId val="-1"/>
  </c:pivotSource>
  <c:chart>
    <c:autoTitleDeleted val="1"/>
    <c:pivotFmts>
      <c:pivotFmt>
        <c:idx val="0"/>
        <c:marker>
          <c:symbol val="none"/>
        </c:marker>
      </c:pivotFmt>
      <c:pivotFmt>
        <c:idx val="1"/>
        <c:marker>
          <c:symbol val="none"/>
        </c:marker>
      </c:pivotFmt>
      <c:pivotFmt>
        <c:idx val="2"/>
        <c:marker>
          <c:symbol val="none"/>
        </c:marker>
      </c:pivotFmt>
    </c:pivotFmts>
    <c:plotArea>
      <c:layout>
        <c:manualLayout>
          <c:layoutTarget val="inner"/>
          <c:xMode val="edge"/>
          <c:yMode val="edge"/>
          <c:x val="0.35724868085531125"/>
          <c:y val="2.7403332184168128E-2"/>
          <c:w val="0.60562537858033749"/>
          <c:h val="0.91872204927141554"/>
        </c:manualLayout>
      </c:layout>
      <c:barChart>
        <c:barDir val="bar"/>
        <c:grouping val="clustered"/>
        <c:ser>
          <c:idx val="0"/>
          <c:order val="0"/>
          <c:tx>
            <c:strRef>
              <c:f>'specified BOM list'!$Q$23</c:f>
              <c:strCache>
                <c:ptCount val="1"/>
                <c:pt idx="0">
                  <c:v>Total</c:v>
                </c:pt>
              </c:strCache>
            </c:strRef>
          </c:tx>
          <c:spPr>
            <a:solidFill>
              <a:srgbClr val="008000"/>
            </a:solidFill>
          </c:spPr>
          <c:dLbls>
            <c:dLbl>
              <c:idx val="8"/>
              <c:layout>
                <c:manualLayout>
                  <c:x val="-4.426010350126461E-3"/>
                  <c:y val="-2.0746849837935653E-2"/>
                </c:manualLayout>
              </c:layout>
              <c:dLblPos val="outEnd"/>
              <c:showVal val="1"/>
              <c:extLst xmlns:c16r2="http://schemas.microsoft.com/office/drawing/2015/06/chart">
                <c:ext xmlns:c16="http://schemas.microsoft.com/office/drawing/2014/chart" uri="{C3380CC4-5D6E-409C-BE32-E72D297353CC}">
                  <c16:uniqueId val="{00000000-09D5-4526-9759-84BD17EE5561}"/>
                </c:ext>
                <c:ext xmlns:c15="http://schemas.microsoft.com/office/drawing/2012/chart" uri="{CE6537A1-D6FC-4f65-9D91-7224C49458BB}"/>
              </c:extLst>
            </c:dLbl>
            <c:dLbl>
              <c:idx val="16"/>
              <c:layout>
                <c:manualLayout>
                  <c:x val="-2.9506735667509752E-3"/>
                  <c:y val="1.0373424918967833E-2"/>
                </c:manualLayout>
              </c:layout>
              <c:dLblPos val="outEnd"/>
              <c:showVal val="1"/>
              <c:extLst xmlns:c16r2="http://schemas.microsoft.com/office/drawing/2015/06/chart">
                <c:ext xmlns:c16="http://schemas.microsoft.com/office/drawing/2014/chart" uri="{C3380CC4-5D6E-409C-BE32-E72D297353CC}">
                  <c16:uniqueId val="{00000001-09D5-4526-9759-84BD17EE5561}"/>
                </c:ext>
                <c:ext xmlns:c15="http://schemas.microsoft.com/office/drawing/2012/chart" uri="{CE6537A1-D6FC-4f65-9D91-7224C49458BB}"/>
              </c:extLst>
            </c:dLbl>
            <c:dLbl>
              <c:idx val="21"/>
              <c:layout>
                <c:manualLayout>
                  <c:x val="-2.9506735667509752E-3"/>
                  <c:y val="1.2966781148709788E-2"/>
                </c:manualLayout>
              </c:layout>
              <c:dLblPos val="outEnd"/>
              <c:showVal val="1"/>
              <c:extLst xmlns:c16r2="http://schemas.microsoft.com/office/drawing/2015/06/chart">
                <c:ext xmlns:c16="http://schemas.microsoft.com/office/drawing/2014/chart" uri="{C3380CC4-5D6E-409C-BE32-E72D297353CC}">
                  <c16:uniqueId val="{00000002-09D5-4526-9759-84BD17EE5561}"/>
                </c:ext>
                <c:ext xmlns:c15="http://schemas.microsoft.com/office/drawing/2012/chart" uri="{CE6537A1-D6FC-4f65-9D91-7224C49458BB}"/>
              </c:extLst>
            </c:dLbl>
            <c:dLbl>
              <c:idx val="22"/>
              <c:layout>
                <c:manualLayout>
                  <c:x val="-2.9506735667509752E-3"/>
                  <c:y val="-2.0746849837935653E-2"/>
                </c:manualLayout>
              </c:layout>
              <c:dLblPos val="outEnd"/>
              <c:showVal val="1"/>
              <c:extLst xmlns:c16r2="http://schemas.microsoft.com/office/drawing/2015/06/chart">
                <c:ext xmlns:c16="http://schemas.microsoft.com/office/drawing/2014/chart" uri="{C3380CC4-5D6E-409C-BE32-E72D297353CC}">
                  <c16:uniqueId val="{00000003-09D5-4526-9759-84BD17EE5561}"/>
                </c:ext>
                <c:ext xmlns:c15="http://schemas.microsoft.com/office/drawing/2012/chart" uri="{CE6537A1-D6FC-4f65-9D91-7224C49458BB}"/>
              </c:extLst>
            </c:dLbl>
            <c:dLbl>
              <c:idx val="25"/>
              <c:layout>
                <c:manualLayout>
                  <c:x val="-2.9506735667509752E-3"/>
                  <c:y val="-1.5560137378451744E-2"/>
                </c:manualLayout>
              </c:layout>
              <c:dLblPos val="outEnd"/>
              <c:showVal val="1"/>
              <c:extLst xmlns:c16r2="http://schemas.microsoft.com/office/drawing/2015/06/chart">
                <c:ext xmlns:c16="http://schemas.microsoft.com/office/drawing/2014/chart" uri="{C3380CC4-5D6E-409C-BE32-E72D297353CC}">
                  <c16:uniqueId val="{00000004-09D5-4526-9759-84BD17EE5561}"/>
                </c:ext>
                <c:ext xmlns:c15="http://schemas.microsoft.com/office/drawing/2012/chart" uri="{CE6537A1-D6FC-4f65-9D91-7224C49458BB}"/>
              </c:extLst>
            </c:dLbl>
            <c:dLbl>
              <c:idx val="27"/>
              <c:layout>
                <c:manualLayout>
                  <c:x val="-2.9506735667509752E-3"/>
                  <c:y val="-1.2966781148709788E-2"/>
                </c:manualLayout>
              </c:layout>
              <c:dLblPos val="outEnd"/>
              <c:showVal val="1"/>
              <c:extLst xmlns:c16r2="http://schemas.microsoft.com/office/drawing/2015/06/chart">
                <c:ext xmlns:c16="http://schemas.microsoft.com/office/drawing/2014/chart" uri="{C3380CC4-5D6E-409C-BE32-E72D297353CC}">
                  <c16:uniqueId val="{00000005-09D5-4526-9759-84BD17EE5561}"/>
                </c:ext>
                <c:ext xmlns:c15="http://schemas.microsoft.com/office/drawing/2012/chart" uri="{CE6537A1-D6FC-4f65-9D91-7224C49458BB}"/>
              </c:extLst>
            </c:dLbl>
            <c:spPr>
              <a:noFill/>
              <a:ln>
                <a:noFill/>
              </a:ln>
              <a:effectLst/>
            </c:spPr>
            <c:txPr>
              <a:bodyPr/>
              <a:lstStyle/>
              <a:p>
                <a:pPr>
                  <a:defRPr sz="1000"/>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'specified BOM list'!$P$24:$P$54</c:f>
              <c:strCache>
                <c:ptCount val="30"/>
                <c:pt idx="0">
                  <c:v>Air compressors</c:v>
                </c:pt>
                <c:pt idx="1">
                  <c:v>Air dryer </c:v>
                </c:pt>
                <c:pt idx="2">
                  <c:v>Air raising cylinder</c:v>
                </c:pt>
                <c:pt idx="3">
                  <c:v>Autocoupler</c:v>
                </c:pt>
                <c:pt idx="4">
                  <c:v>Aux compressor</c:v>
                </c:pt>
                <c:pt idx="5">
                  <c:v>Axlebox</c:v>
                </c:pt>
                <c:pt idx="6">
                  <c:v>Batteries</c:v>
                </c:pt>
                <c:pt idx="7">
                  <c:v>Bodyside glazing</c:v>
                </c:pt>
                <c:pt idx="8">
                  <c:v>Bogie frame</c:v>
                </c:pt>
                <c:pt idx="9">
                  <c:v>Cab desk panels</c:v>
                </c:pt>
                <c:pt idx="10">
                  <c:v>Cab HVAC module </c:v>
                </c:pt>
                <c:pt idx="11">
                  <c:v>Cab valances </c:v>
                </c:pt>
                <c:pt idx="12">
                  <c:v>Door leafs and other mechanical items</c:v>
                </c:pt>
                <c:pt idx="13">
                  <c:v>Driver's seat</c:v>
                </c:pt>
                <c:pt idx="14">
                  <c:v>Gangways</c:v>
                </c:pt>
                <c:pt idx="15">
                  <c:v>Horns etc.</c:v>
                </c:pt>
                <c:pt idx="16">
                  <c:v>Hoses</c:v>
                </c:pt>
                <c:pt idx="17">
                  <c:v>Interior panels etc.</c:v>
                </c:pt>
                <c:pt idx="18">
                  <c:v>Main circuit breaker</c:v>
                </c:pt>
                <c:pt idx="19">
                  <c:v>Misc circuit breakers etc.</c:v>
                </c:pt>
                <c:pt idx="20">
                  <c:v>Misc wiring</c:v>
                </c:pt>
                <c:pt idx="21">
                  <c:v>Other cab HVAC equipment</c:v>
                </c:pt>
                <c:pt idx="22">
                  <c:v>Other saloon HVAC equipment</c:v>
                </c:pt>
                <c:pt idx="23">
                  <c:v>Pantograph </c:v>
                </c:pt>
                <c:pt idx="24">
                  <c:v>Pantograph control panel</c:v>
                </c:pt>
                <c:pt idx="25">
                  <c:v>Reservoirs</c:v>
                </c:pt>
                <c:pt idx="26">
                  <c:v>Saloon HVAC module </c:v>
                </c:pt>
                <c:pt idx="27">
                  <c:v>Seats</c:v>
                </c:pt>
                <c:pt idx="28">
                  <c:v>Semi-permanent coupler</c:v>
                </c:pt>
                <c:pt idx="29">
                  <c:v>Windscreens</c:v>
                </c:pt>
              </c:strCache>
            </c:strRef>
          </c:cat>
          <c:val>
            <c:numRef>
              <c:f>'specified BOM list'!$Q$24:$Q$54</c:f>
              <c:numCache>
                <c:formatCode>0%</c:formatCode>
                <c:ptCount val="30"/>
                <c:pt idx="0">
                  <c:v>0.70000000000000007</c:v>
                </c:pt>
                <c:pt idx="1">
                  <c:v>0.70000000000000007</c:v>
                </c:pt>
                <c:pt idx="2">
                  <c:v>0.75900000000000012</c:v>
                </c:pt>
                <c:pt idx="3">
                  <c:v>0.65000000000000013</c:v>
                </c:pt>
                <c:pt idx="4">
                  <c:v>0.70000000000000007</c:v>
                </c:pt>
                <c:pt idx="5">
                  <c:v>0.96200000000000008</c:v>
                </c:pt>
                <c:pt idx="6">
                  <c:v>0.90500000000000003</c:v>
                </c:pt>
                <c:pt idx="7">
                  <c:v>0.90500000000000003</c:v>
                </c:pt>
                <c:pt idx="8">
                  <c:v>1</c:v>
                </c:pt>
                <c:pt idx="9">
                  <c:v>0.80900000000000005</c:v>
                </c:pt>
                <c:pt idx="10">
                  <c:v>0.65000000000000013</c:v>
                </c:pt>
                <c:pt idx="11">
                  <c:v>0.80900000000000005</c:v>
                </c:pt>
                <c:pt idx="12">
                  <c:v>0.97299999999999998</c:v>
                </c:pt>
                <c:pt idx="13">
                  <c:v>0.75100000000000011</c:v>
                </c:pt>
                <c:pt idx="14">
                  <c:v>0.65000000000000013</c:v>
                </c:pt>
                <c:pt idx="15">
                  <c:v>0.90500000000000003</c:v>
                </c:pt>
                <c:pt idx="16">
                  <c:v>1</c:v>
                </c:pt>
                <c:pt idx="17">
                  <c:v>0.69500000000000006</c:v>
                </c:pt>
                <c:pt idx="18">
                  <c:v>0.70000000000000007</c:v>
                </c:pt>
                <c:pt idx="19">
                  <c:v>0.81299999999999994</c:v>
                </c:pt>
                <c:pt idx="20">
                  <c:v>0.89000000000000012</c:v>
                </c:pt>
                <c:pt idx="21">
                  <c:v>1</c:v>
                </c:pt>
                <c:pt idx="22">
                  <c:v>1</c:v>
                </c:pt>
                <c:pt idx="23">
                  <c:v>0.75400000000000011</c:v>
                </c:pt>
                <c:pt idx="24">
                  <c:v>0.75900000000000012</c:v>
                </c:pt>
                <c:pt idx="25">
                  <c:v>1</c:v>
                </c:pt>
                <c:pt idx="26">
                  <c:v>0.67100000000000015</c:v>
                </c:pt>
                <c:pt idx="27">
                  <c:v>1</c:v>
                </c:pt>
                <c:pt idx="28">
                  <c:v>0.65000000000000013</c:v>
                </c:pt>
                <c:pt idx="29">
                  <c:v>0.80900000000000005</c:v>
                </c:pt>
              </c:numCache>
            </c:numRef>
          </c:val>
          <c:extLst xmlns:c16r2="http://schemas.microsoft.com/office/drawing/2015/06/chart">
            <c:ext xmlns:c16="http://schemas.microsoft.com/office/drawing/2014/chart" uri="{C3380CC4-5D6E-409C-BE32-E72D297353CC}">
              <c16:uniqueId val="{00000006-09D5-4526-9759-84BD17EE5561}"/>
            </c:ext>
          </c:extLst>
        </c:ser>
        <c:dLbls>
          <c:showVal val="1"/>
        </c:dLbls>
        <c:axId val="75722112"/>
        <c:axId val="75728000"/>
      </c:barChart>
      <c:catAx>
        <c:axId val="75722112"/>
        <c:scaling>
          <c:orientation val="minMax"/>
        </c:scaling>
        <c:axPos val="l"/>
        <c:numFmt formatCode="General" sourceLinked="0"/>
        <c:tickLblPos val="nextTo"/>
        <c:txPr>
          <a:bodyPr/>
          <a:lstStyle/>
          <a:p>
            <a:pPr>
              <a:defRPr sz="1000"/>
            </a:pPr>
            <a:endParaRPr lang="en-US"/>
          </a:p>
        </c:txPr>
        <c:crossAx val="75728000"/>
        <c:crosses val="autoZero"/>
        <c:auto val="1"/>
        <c:lblAlgn val="ctr"/>
        <c:lblOffset val="100"/>
      </c:catAx>
      <c:valAx>
        <c:axId val="75728000"/>
        <c:scaling>
          <c:orientation val="minMax"/>
          <c:max val="1"/>
        </c:scaling>
        <c:axPos val="b"/>
        <c:majorGridlines/>
        <c:numFmt formatCode="0%" sourceLinked="1"/>
        <c:tickLblPos val="nextTo"/>
        <c:txPr>
          <a:bodyPr/>
          <a:lstStyle/>
          <a:p>
            <a:pPr>
              <a:defRPr sz="1000"/>
            </a:pPr>
            <a:endParaRPr lang="en-US"/>
          </a:p>
        </c:txPr>
        <c:crossAx val="75722112"/>
        <c:crosses val="autoZero"/>
        <c:crossBetween val="between"/>
      </c:valAx>
    </c:plotArea>
    <c:plotVisOnly val="1"/>
    <c:dispBlanksAs val="gap"/>
  </c:chart>
  <c:txPr>
    <a:bodyPr/>
    <a:lstStyle/>
    <a:p>
      <a:pPr>
        <a:defRPr sz="1800"/>
      </a:pPr>
      <a:endParaRPr lang="en-US"/>
    </a:p>
  </c:txPr>
  <c:externalData r:id="rId1"/>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51715-7CC4-45EB-8CAB-D54B360FA946}" type="doc">
      <dgm:prSet loTypeId="urn:microsoft.com/office/officeart/2005/8/layout/radial5" loCatId="cycle" qsTypeId="urn:microsoft.com/office/officeart/2005/8/quickstyle/simple2" qsCatId="simple" csTypeId="urn:microsoft.com/office/officeart/2005/8/colors/colorful2" csCatId="colorful" phldr="1"/>
      <dgm:spPr/>
      <dgm:t>
        <a:bodyPr/>
        <a:lstStyle/>
        <a:p>
          <a:endParaRPr lang="en-US"/>
        </a:p>
      </dgm:t>
    </dgm:pt>
    <dgm:pt modelId="{48EE6D00-DB86-4338-BA36-F251A47AEFA3}">
      <dgm:prSet phldrT="[Text]"/>
      <dgm:spPr/>
      <dgm:t>
        <a:bodyPr/>
        <a:lstStyle/>
        <a:p>
          <a:r>
            <a:rPr lang="en-US" dirty="0" smtClean="0"/>
            <a:t>South African Government</a:t>
          </a:r>
          <a:endParaRPr lang="en-US" dirty="0"/>
        </a:p>
      </dgm:t>
    </dgm:pt>
    <dgm:pt modelId="{9DF76A52-EDB2-48A3-8775-A0565AB05802}" type="parTrans" cxnId="{E72EC2DB-7EE8-42B8-86E8-529A19DB1EEF}">
      <dgm:prSet/>
      <dgm:spPr/>
      <dgm:t>
        <a:bodyPr/>
        <a:lstStyle/>
        <a:p>
          <a:endParaRPr lang="en-US"/>
        </a:p>
      </dgm:t>
    </dgm:pt>
    <dgm:pt modelId="{FCCEA410-C583-4207-A5CE-1C2312D5AC66}" type="sibTrans" cxnId="{E72EC2DB-7EE8-42B8-86E8-529A19DB1EEF}">
      <dgm:prSet/>
      <dgm:spPr/>
      <dgm:t>
        <a:bodyPr/>
        <a:lstStyle/>
        <a:p>
          <a:endParaRPr lang="en-US"/>
        </a:p>
      </dgm:t>
    </dgm:pt>
    <dgm:pt modelId="{4B2B3BB8-0F8D-4D6B-AC62-9A74DD6A250D}">
      <dgm:prSet phldrT="[Text]" custT="1"/>
      <dgm:spPr/>
      <dgm:t>
        <a:bodyPr/>
        <a:lstStyle/>
        <a:p>
          <a:r>
            <a:rPr lang="en-US" sz="1600" dirty="0" smtClean="0"/>
            <a:t>Export Focus</a:t>
          </a:r>
          <a:endParaRPr lang="en-US" sz="1600" dirty="0"/>
        </a:p>
      </dgm:t>
    </dgm:pt>
    <dgm:pt modelId="{899CC2B5-2EB2-43E7-AF18-062648230E55}" type="parTrans" cxnId="{36EB94B5-C7C6-41C0-BCBC-62E2B76B6BC2}">
      <dgm:prSet/>
      <dgm:spPr/>
      <dgm:t>
        <a:bodyPr/>
        <a:lstStyle/>
        <a:p>
          <a:endParaRPr lang="en-US"/>
        </a:p>
      </dgm:t>
    </dgm:pt>
    <dgm:pt modelId="{C5DE8CA8-D212-406E-BBC2-D4456771B696}" type="sibTrans" cxnId="{36EB94B5-C7C6-41C0-BCBC-62E2B76B6BC2}">
      <dgm:prSet/>
      <dgm:spPr/>
      <dgm:t>
        <a:bodyPr/>
        <a:lstStyle/>
        <a:p>
          <a:endParaRPr lang="en-US"/>
        </a:p>
      </dgm:t>
    </dgm:pt>
    <dgm:pt modelId="{0DE0F69E-2599-41D0-9961-CC27A8A57F7C}">
      <dgm:prSet phldrT="[Text]" custT="1"/>
      <dgm:spPr/>
      <dgm:t>
        <a:bodyPr/>
        <a:lstStyle/>
        <a:p>
          <a:r>
            <a:rPr lang="en-US" sz="1600" dirty="0" smtClean="0"/>
            <a:t>Incentives</a:t>
          </a:r>
          <a:endParaRPr lang="en-US" sz="1600" dirty="0"/>
        </a:p>
      </dgm:t>
    </dgm:pt>
    <dgm:pt modelId="{20489DFB-D0C7-42F5-8E48-DA6560A2ADC1}" type="parTrans" cxnId="{AF078DD1-21E9-4365-A547-95BAFCB23466}">
      <dgm:prSet/>
      <dgm:spPr/>
      <dgm:t>
        <a:bodyPr/>
        <a:lstStyle/>
        <a:p>
          <a:endParaRPr lang="en-US"/>
        </a:p>
      </dgm:t>
    </dgm:pt>
    <dgm:pt modelId="{B0C4048C-562A-4DA0-9BD0-BD73D03CFEF9}" type="sibTrans" cxnId="{AF078DD1-21E9-4365-A547-95BAFCB23466}">
      <dgm:prSet/>
      <dgm:spPr/>
      <dgm:t>
        <a:bodyPr/>
        <a:lstStyle/>
        <a:p>
          <a:endParaRPr lang="en-US"/>
        </a:p>
      </dgm:t>
    </dgm:pt>
    <dgm:pt modelId="{2A43488A-52C6-4597-ADC1-184F47DFB21D}">
      <dgm:prSet phldrT="[Text]" custT="1"/>
      <dgm:spPr/>
      <dgm:t>
        <a:bodyPr/>
        <a:lstStyle/>
        <a:p>
          <a:r>
            <a:rPr lang="en-US" sz="1600" dirty="0" smtClean="0"/>
            <a:t>Partnerships</a:t>
          </a:r>
          <a:endParaRPr lang="en-US" sz="1600" dirty="0"/>
        </a:p>
      </dgm:t>
    </dgm:pt>
    <dgm:pt modelId="{3F7C2EE7-0AD4-4B7B-A858-3725173C260D}" type="parTrans" cxnId="{447EB423-447C-416C-8913-558C14493967}">
      <dgm:prSet/>
      <dgm:spPr/>
      <dgm:t>
        <a:bodyPr/>
        <a:lstStyle/>
        <a:p>
          <a:endParaRPr lang="en-US"/>
        </a:p>
      </dgm:t>
    </dgm:pt>
    <dgm:pt modelId="{933454A2-F2A9-4E6A-A0CB-35288CDA99D7}" type="sibTrans" cxnId="{447EB423-447C-416C-8913-558C14493967}">
      <dgm:prSet/>
      <dgm:spPr/>
      <dgm:t>
        <a:bodyPr/>
        <a:lstStyle/>
        <a:p>
          <a:endParaRPr lang="en-US"/>
        </a:p>
      </dgm:t>
    </dgm:pt>
    <dgm:pt modelId="{B5F97C35-D8DA-40C3-B3C1-03758C2BCDD4}">
      <dgm:prSet phldrT="[Text]" custT="1"/>
      <dgm:spPr/>
      <dgm:t>
        <a:bodyPr/>
        <a:lstStyle/>
        <a:p>
          <a:r>
            <a:rPr lang="en-US" sz="1600" smtClean="0"/>
            <a:t>Incubation</a:t>
          </a:r>
          <a:endParaRPr lang="en-US" sz="1600" dirty="0"/>
        </a:p>
      </dgm:t>
    </dgm:pt>
    <dgm:pt modelId="{B525EEE4-B8B5-4AE0-BFAA-068686A95447}" type="parTrans" cxnId="{D074A4A6-70F8-4A6F-97C7-46C8E12DB6E8}">
      <dgm:prSet/>
      <dgm:spPr/>
      <dgm:t>
        <a:bodyPr/>
        <a:lstStyle/>
        <a:p>
          <a:endParaRPr lang="en-US"/>
        </a:p>
      </dgm:t>
    </dgm:pt>
    <dgm:pt modelId="{5F8F7604-E3C7-472B-89DD-6887AAE0AB6C}" type="sibTrans" cxnId="{D074A4A6-70F8-4A6F-97C7-46C8E12DB6E8}">
      <dgm:prSet/>
      <dgm:spPr/>
      <dgm:t>
        <a:bodyPr/>
        <a:lstStyle/>
        <a:p>
          <a:endParaRPr lang="en-US"/>
        </a:p>
      </dgm:t>
    </dgm:pt>
    <dgm:pt modelId="{9503243D-8AD5-4853-BE33-FBD98DD1B52B}" type="pres">
      <dgm:prSet presAssocID="{9CF51715-7CC4-45EB-8CAB-D54B360FA946}" presName="Name0" presStyleCnt="0">
        <dgm:presLayoutVars>
          <dgm:chMax val="1"/>
          <dgm:dir/>
          <dgm:animLvl val="ctr"/>
          <dgm:resizeHandles val="exact"/>
        </dgm:presLayoutVars>
      </dgm:prSet>
      <dgm:spPr/>
      <dgm:t>
        <a:bodyPr/>
        <a:lstStyle/>
        <a:p>
          <a:endParaRPr lang="en-US"/>
        </a:p>
      </dgm:t>
    </dgm:pt>
    <dgm:pt modelId="{A21908A6-EE67-4CE2-B996-3B61DBB39409}" type="pres">
      <dgm:prSet presAssocID="{48EE6D00-DB86-4338-BA36-F251A47AEFA3}" presName="centerShape" presStyleLbl="node0" presStyleIdx="0" presStyleCnt="1" custScaleX="118627" custScaleY="118627"/>
      <dgm:spPr/>
      <dgm:t>
        <a:bodyPr/>
        <a:lstStyle/>
        <a:p>
          <a:endParaRPr lang="en-US"/>
        </a:p>
      </dgm:t>
    </dgm:pt>
    <dgm:pt modelId="{269121AB-9C72-46C4-82B7-2B05E680200C}" type="pres">
      <dgm:prSet presAssocID="{899CC2B5-2EB2-43E7-AF18-062648230E55}" presName="parTrans" presStyleLbl="sibTrans2D1" presStyleIdx="0" presStyleCnt="4"/>
      <dgm:spPr/>
      <dgm:t>
        <a:bodyPr/>
        <a:lstStyle/>
        <a:p>
          <a:endParaRPr lang="en-US"/>
        </a:p>
      </dgm:t>
    </dgm:pt>
    <dgm:pt modelId="{2A952BAC-2809-42EA-A8F9-7172B5415857}" type="pres">
      <dgm:prSet presAssocID="{899CC2B5-2EB2-43E7-AF18-062648230E55}" presName="connectorText" presStyleLbl="sibTrans2D1" presStyleIdx="0" presStyleCnt="4"/>
      <dgm:spPr/>
      <dgm:t>
        <a:bodyPr/>
        <a:lstStyle/>
        <a:p>
          <a:endParaRPr lang="en-US"/>
        </a:p>
      </dgm:t>
    </dgm:pt>
    <dgm:pt modelId="{DB8336B8-8FAB-43C6-A100-22BA4230FA73}" type="pres">
      <dgm:prSet presAssocID="{4B2B3BB8-0F8D-4D6B-AC62-9A74DD6A250D}" presName="node" presStyleLbl="node1" presStyleIdx="0" presStyleCnt="4" custScaleX="110560" custScaleY="110561">
        <dgm:presLayoutVars>
          <dgm:bulletEnabled val="1"/>
        </dgm:presLayoutVars>
      </dgm:prSet>
      <dgm:spPr/>
      <dgm:t>
        <a:bodyPr/>
        <a:lstStyle/>
        <a:p>
          <a:endParaRPr lang="en-US"/>
        </a:p>
      </dgm:t>
    </dgm:pt>
    <dgm:pt modelId="{74C1B680-D400-4004-BF30-BCC8EC18521E}" type="pres">
      <dgm:prSet presAssocID="{20489DFB-D0C7-42F5-8E48-DA6560A2ADC1}" presName="parTrans" presStyleLbl="sibTrans2D1" presStyleIdx="1" presStyleCnt="4"/>
      <dgm:spPr/>
      <dgm:t>
        <a:bodyPr/>
        <a:lstStyle/>
        <a:p>
          <a:endParaRPr lang="en-US"/>
        </a:p>
      </dgm:t>
    </dgm:pt>
    <dgm:pt modelId="{B2AEAF66-BFDC-4CB0-AED0-D2BA5F5501AE}" type="pres">
      <dgm:prSet presAssocID="{20489DFB-D0C7-42F5-8E48-DA6560A2ADC1}" presName="connectorText" presStyleLbl="sibTrans2D1" presStyleIdx="1" presStyleCnt="4"/>
      <dgm:spPr/>
      <dgm:t>
        <a:bodyPr/>
        <a:lstStyle/>
        <a:p>
          <a:endParaRPr lang="en-US"/>
        </a:p>
      </dgm:t>
    </dgm:pt>
    <dgm:pt modelId="{C7C31F66-0E28-49A0-A5B8-D98A809350D6}" type="pres">
      <dgm:prSet presAssocID="{0DE0F69E-2599-41D0-9961-CC27A8A57F7C}" presName="node" presStyleLbl="node1" presStyleIdx="1" presStyleCnt="4" custScaleX="110560" custScaleY="110561">
        <dgm:presLayoutVars>
          <dgm:bulletEnabled val="1"/>
        </dgm:presLayoutVars>
      </dgm:prSet>
      <dgm:spPr/>
      <dgm:t>
        <a:bodyPr/>
        <a:lstStyle/>
        <a:p>
          <a:endParaRPr lang="en-US"/>
        </a:p>
      </dgm:t>
    </dgm:pt>
    <dgm:pt modelId="{2F4B3AEE-8EC9-4C86-A989-956B94D8BC13}" type="pres">
      <dgm:prSet presAssocID="{B525EEE4-B8B5-4AE0-BFAA-068686A95447}" presName="parTrans" presStyleLbl="sibTrans2D1" presStyleIdx="2" presStyleCnt="4"/>
      <dgm:spPr/>
      <dgm:t>
        <a:bodyPr/>
        <a:lstStyle/>
        <a:p>
          <a:endParaRPr lang="en-US"/>
        </a:p>
      </dgm:t>
    </dgm:pt>
    <dgm:pt modelId="{4360F169-3608-4279-AFB7-15B9B58EF4D3}" type="pres">
      <dgm:prSet presAssocID="{B525EEE4-B8B5-4AE0-BFAA-068686A95447}" presName="connectorText" presStyleLbl="sibTrans2D1" presStyleIdx="2" presStyleCnt="4"/>
      <dgm:spPr/>
      <dgm:t>
        <a:bodyPr/>
        <a:lstStyle/>
        <a:p>
          <a:endParaRPr lang="en-US"/>
        </a:p>
      </dgm:t>
    </dgm:pt>
    <dgm:pt modelId="{AA5CAE05-59F6-425E-8190-0B0B20ECD124}" type="pres">
      <dgm:prSet presAssocID="{B5F97C35-D8DA-40C3-B3C1-03758C2BCDD4}" presName="node" presStyleLbl="node1" presStyleIdx="2" presStyleCnt="4" custScaleX="118799" custScaleY="118800">
        <dgm:presLayoutVars>
          <dgm:bulletEnabled val="1"/>
        </dgm:presLayoutVars>
      </dgm:prSet>
      <dgm:spPr/>
      <dgm:t>
        <a:bodyPr/>
        <a:lstStyle/>
        <a:p>
          <a:endParaRPr lang="en-US"/>
        </a:p>
      </dgm:t>
    </dgm:pt>
    <dgm:pt modelId="{87C95D09-8168-4324-A9EF-C449DFCAFD17}" type="pres">
      <dgm:prSet presAssocID="{3F7C2EE7-0AD4-4B7B-A858-3725173C260D}" presName="parTrans" presStyleLbl="sibTrans2D1" presStyleIdx="3" presStyleCnt="4"/>
      <dgm:spPr/>
      <dgm:t>
        <a:bodyPr/>
        <a:lstStyle/>
        <a:p>
          <a:endParaRPr lang="en-US"/>
        </a:p>
      </dgm:t>
    </dgm:pt>
    <dgm:pt modelId="{74F6956B-70E4-431B-90AF-B968C7C82CAD}" type="pres">
      <dgm:prSet presAssocID="{3F7C2EE7-0AD4-4B7B-A858-3725173C260D}" presName="connectorText" presStyleLbl="sibTrans2D1" presStyleIdx="3" presStyleCnt="4"/>
      <dgm:spPr/>
      <dgm:t>
        <a:bodyPr/>
        <a:lstStyle/>
        <a:p>
          <a:endParaRPr lang="en-US"/>
        </a:p>
      </dgm:t>
    </dgm:pt>
    <dgm:pt modelId="{6226B661-D703-48CD-A629-CE6A39EC1D20}" type="pres">
      <dgm:prSet presAssocID="{2A43488A-52C6-4597-ADC1-184F47DFB21D}" presName="node" presStyleLbl="node1" presStyleIdx="3" presStyleCnt="4" custScaleX="118799" custScaleY="118800">
        <dgm:presLayoutVars>
          <dgm:bulletEnabled val="1"/>
        </dgm:presLayoutVars>
      </dgm:prSet>
      <dgm:spPr/>
      <dgm:t>
        <a:bodyPr/>
        <a:lstStyle/>
        <a:p>
          <a:endParaRPr lang="en-US"/>
        </a:p>
      </dgm:t>
    </dgm:pt>
  </dgm:ptLst>
  <dgm:cxnLst>
    <dgm:cxn modelId="{E72EC2DB-7EE8-42B8-86E8-529A19DB1EEF}" srcId="{9CF51715-7CC4-45EB-8CAB-D54B360FA946}" destId="{48EE6D00-DB86-4338-BA36-F251A47AEFA3}" srcOrd="0" destOrd="0" parTransId="{9DF76A52-EDB2-48A3-8775-A0565AB05802}" sibTransId="{FCCEA410-C583-4207-A5CE-1C2312D5AC66}"/>
    <dgm:cxn modelId="{E3A9FD3F-FC57-4D3E-868E-2BD1BF35FBBA}" type="presOf" srcId="{B525EEE4-B8B5-4AE0-BFAA-068686A95447}" destId="{2F4B3AEE-8EC9-4C86-A989-956B94D8BC13}" srcOrd="0" destOrd="0" presId="urn:microsoft.com/office/officeart/2005/8/layout/radial5"/>
    <dgm:cxn modelId="{29107287-7D45-430C-A78B-30EA0ED58ED9}" type="presOf" srcId="{899CC2B5-2EB2-43E7-AF18-062648230E55}" destId="{269121AB-9C72-46C4-82B7-2B05E680200C}" srcOrd="0" destOrd="0" presId="urn:microsoft.com/office/officeart/2005/8/layout/radial5"/>
    <dgm:cxn modelId="{57E7BFFD-C314-494F-957A-7A0CD75335D0}" type="presOf" srcId="{2A43488A-52C6-4597-ADC1-184F47DFB21D}" destId="{6226B661-D703-48CD-A629-CE6A39EC1D20}" srcOrd="0" destOrd="0" presId="urn:microsoft.com/office/officeart/2005/8/layout/radial5"/>
    <dgm:cxn modelId="{D074A4A6-70F8-4A6F-97C7-46C8E12DB6E8}" srcId="{48EE6D00-DB86-4338-BA36-F251A47AEFA3}" destId="{B5F97C35-D8DA-40C3-B3C1-03758C2BCDD4}" srcOrd="2" destOrd="0" parTransId="{B525EEE4-B8B5-4AE0-BFAA-068686A95447}" sibTransId="{5F8F7604-E3C7-472B-89DD-6887AAE0AB6C}"/>
    <dgm:cxn modelId="{A54A2AA5-7C4F-4AE7-96AE-01FE884003A4}" type="presOf" srcId="{4B2B3BB8-0F8D-4D6B-AC62-9A74DD6A250D}" destId="{DB8336B8-8FAB-43C6-A100-22BA4230FA73}" srcOrd="0" destOrd="0" presId="urn:microsoft.com/office/officeart/2005/8/layout/radial5"/>
    <dgm:cxn modelId="{E91AE3E0-041E-458E-B210-12316BBBA50B}" type="presOf" srcId="{48EE6D00-DB86-4338-BA36-F251A47AEFA3}" destId="{A21908A6-EE67-4CE2-B996-3B61DBB39409}" srcOrd="0" destOrd="0" presId="urn:microsoft.com/office/officeart/2005/8/layout/radial5"/>
    <dgm:cxn modelId="{9A7D72B7-D1E2-47D1-8304-CC9C2CF09E53}" type="presOf" srcId="{3F7C2EE7-0AD4-4B7B-A858-3725173C260D}" destId="{87C95D09-8168-4324-A9EF-C449DFCAFD17}" srcOrd="0" destOrd="0" presId="urn:microsoft.com/office/officeart/2005/8/layout/radial5"/>
    <dgm:cxn modelId="{81A7387A-FE3A-436B-9E10-3F92D0BC8941}" type="presOf" srcId="{20489DFB-D0C7-42F5-8E48-DA6560A2ADC1}" destId="{74C1B680-D400-4004-BF30-BCC8EC18521E}" srcOrd="0" destOrd="0" presId="urn:microsoft.com/office/officeart/2005/8/layout/radial5"/>
    <dgm:cxn modelId="{BFEE5E3A-B18D-4F94-9DB4-76390711E766}" type="presOf" srcId="{B5F97C35-D8DA-40C3-B3C1-03758C2BCDD4}" destId="{AA5CAE05-59F6-425E-8190-0B0B20ECD124}" srcOrd="0" destOrd="0" presId="urn:microsoft.com/office/officeart/2005/8/layout/radial5"/>
    <dgm:cxn modelId="{991A073F-4985-485E-9635-36AA892CD3F5}" type="presOf" srcId="{0DE0F69E-2599-41D0-9961-CC27A8A57F7C}" destId="{C7C31F66-0E28-49A0-A5B8-D98A809350D6}" srcOrd="0" destOrd="0" presId="urn:microsoft.com/office/officeart/2005/8/layout/radial5"/>
    <dgm:cxn modelId="{1C7CEEA5-48EF-4754-B0EF-51577EED1734}" type="presOf" srcId="{3F7C2EE7-0AD4-4B7B-A858-3725173C260D}" destId="{74F6956B-70E4-431B-90AF-B968C7C82CAD}" srcOrd="1" destOrd="0" presId="urn:microsoft.com/office/officeart/2005/8/layout/radial5"/>
    <dgm:cxn modelId="{447EB423-447C-416C-8913-558C14493967}" srcId="{48EE6D00-DB86-4338-BA36-F251A47AEFA3}" destId="{2A43488A-52C6-4597-ADC1-184F47DFB21D}" srcOrd="3" destOrd="0" parTransId="{3F7C2EE7-0AD4-4B7B-A858-3725173C260D}" sibTransId="{933454A2-F2A9-4E6A-A0CB-35288CDA99D7}"/>
    <dgm:cxn modelId="{E8757466-FDAD-424A-AF9F-D45E51474078}" type="presOf" srcId="{B525EEE4-B8B5-4AE0-BFAA-068686A95447}" destId="{4360F169-3608-4279-AFB7-15B9B58EF4D3}" srcOrd="1" destOrd="0" presId="urn:microsoft.com/office/officeart/2005/8/layout/radial5"/>
    <dgm:cxn modelId="{6CDBD3CB-D05F-449A-AAD1-6155C1A7CEB7}" type="presOf" srcId="{899CC2B5-2EB2-43E7-AF18-062648230E55}" destId="{2A952BAC-2809-42EA-A8F9-7172B5415857}" srcOrd="1" destOrd="0" presId="urn:microsoft.com/office/officeart/2005/8/layout/radial5"/>
    <dgm:cxn modelId="{36EB94B5-C7C6-41C0-BCBC-62E2B76B6BC2}" srcId="{48EE6D00-DB86-4338-BA36-F251A47AEFA3}" destId="{4B2B3BB8-0F8D-4D6B-AC62-9A74DD6A250D}" srcOrd="0" destOrd="0" parTransId="{899CC2B5-2EB2-43E7-AF18-062648230E55}" sibTransId="{C5DE8CA8-D212-406E-BBC2-D4456771B696}"/>
    <dgm:cxn modelId="{B671CF99-2D86-4A85-BFD5-7403AA681258}" type="presOf" srcId="{9CF51715-7CC4-45EB-8CAB-D54B360FA946}" destId="{9503243D-8AD5-4853-BE33-FBD98DD1B52B}" srcOrd="0" destOrd="0" presId="urn:microsoft.com/office/officeart/2005/8/layout/radial5"/>
    <dgm:cxn modelId="{AF078DD1-21E9-4365-A547-95BAFCB23466}" srcId="{48EE6D00-DB86-4338-BA36-F251A47AEFA3}" destId="{0DE0F69E-2599-41D0-9961-CC27A8A57F7C}" srcOrd="1" destOrd="0" parTransId="{20489DFB-D0C7-42F5-8E48-DA6560A2ADC1}" sibTransId="{B0C4048C-562A-4DA0-9BD0-BD73D03CFEF9}"/>
    <dgm:cxn modelId="{D68F950A-57A2-461C-ADE3-0A5476B0E14D}" type="presOf" srcId="{20489DFB-D0C7-42F5-8E48-DA6560A2ADC1}" destId="{B2AEAF66-BFDC-4CB0-AED0-D2BA5F5501AE}" srcOrd="1" destOrd="0" presId="urn:microsoft.com/office/officeart/2005/8/layout/radial5"/>
    <dgm:cxn modelId="{D90E76C8-F4EB-4659-96A8-D51F104A9193}" type="presParOf" srcId="{9503243D-8AD5-4853-BE33-FBD98DD1B52B}" destId="{A21908A6-EE67-4CE2-B996-3B61DBB39409}" srcOrd="0" destOrd="0" presId="urn:microsoft.com/office/officeart/2005/8/layout/radial5"/>
    <dgm:cxn modelId="{A166A944-E42A-408D-9704-317370A6E4E5}" type="presParOf" srcId="{9503243D-8AD5-4853-BE33-FBD98DD1B52B}" destId="{269121AB-9C72-46C4-82B7-2B05E680200C}" srcOrd="1" destOrd="0" presId="urn:microsoft.com/office/officeart/2005/8/layout/radial5"/>
    <dgm:cxn modelId="{CA106728-233D-47A1-A65B-5517D993EB16}" type="presParOf" srcId="{269121AB-9C72-46C4-82B7-2B05E680200C}" destId="{2A952BAC-2809-42EA-A8F9-7172B5415857}" srcOrd="0" destOrd="0" presId="urn:microsoft.com/office/officeart/2005/8/layout/radial5"/>
    <dgm:cxn modelId="{897A4D39-72A8-4461-9899-4A50CE2789F5}" type="presParOf" srcId="{9503243D-8AD5-4853-BE33-FBD98DD1B52B}" destId="{DB8336B8-8FAB-43C6-A100-22BA4230FA73}" srcOrd="2" destOrd="0" presId="urn:microsoft.com/office/officeart/2005/8/layout/radial5"/>
    <dgm:cxn modelId="{4431E68E-312A-4DC2-8792-7BFA5FF963DE}" type="presParOf" srcId="{9503243D-8AD5-4853-BE33-FBD98DD1B52B}" destId="{74C1B680-D400-4004-BF30-BCC8EC18521E}" srcOrd="3" destOrd="0" presId="urn:microsoft.com/office/officeart/2005/8/layout/radial5"/>
    <dgm:cxn modelId="{6CFDDA62-FC3A-42AC-9D1C-47F1E59E211D}" type="presParOf" srcId="{74C1B680-D400-4004-BF30-BCC8EC18521E}" destId="{B2AEAF66-BFDC-4CB0-AED0-D2BA5F5501AE}" srcOrd="0" destOrd="0" presId="urn:microsoft.com/office/officeart/2005/8/layout/radial5"/>
    <dgm:cxn modelId="{E084B5B6-9165-4E21-92B4-6248ECA54EB1}" type="presParOf" srcId="{9503243D-8AD5-4853-BE33-FBD98DD1B52B}" destId="{C7C31F66-0E28-49A0-A5B8-D98A809350D6}" srcOrd="4" destOrd="0" presId="urn:microsoft.com/office/officeart/2005/8/layout/radial5"/>
    <dgm:cxn modelId="{B9CE647B-8496-4F8C-BC7D-5617321B18CB}" type="presParOf" srcId="{9503243D-8AD5-4853-BE33-FBD98DD1B52B}" destId="{2F4B3AEE-8EC9-4C86-A989-956B94D8BC13}" srcOrd="5" destOrd="0" presId="urn:microsoft.com/office/officeart/2005/8/layout/radial5"/>
    <dgm:cxn modelId="{41FD9776-00DE-4780-A3BC-1AEB8B5F9975}" type="presParOf" srcId="{2F4B3AEE-8EC9-4C86-A989-956B94D8BC13}" destId="{4360F169-3608-4279-AFB7-15B9B58EF4D3}" srcOrd="0" destOrd="0" presId="urn:microsoft.com/office/officeart/2005/8/layout/radial5"/>
    <dgm:cxn modelId="{F80A3AB3-9CD1-420E-BA9D-B68982483F56}" type="presParOf" srcId="{9503243D-8AD5-4853-BE33-FBD98DD1B52B}" destId="{AA5CAE05-59F6-425E-8190-0B0B20ECD124}" srcOrd="6" destOrd="0" presId="urn:microsoft.com/office/officeart/2005/8/layout/radial5"/>
    <dgm:cxn modelId="{9468662F-97BF-40CA-AA30-163C6E1F9F3A}" type="presParOf" srcId="{9503243D-8AD5-4853-BE33-FBD98DD1B52B}" destId="{87C95D09-8168-4324-A9EF-C449DFCAFD17}" srcOrd="7" destOrd="0" presId="urn:microsoft.com/office/officeart/2005/8/layout/radial5"/>
    <dgm:cxn modelId="{0D2758A3-3C00-45C4-9C5D-F7D858AA485B}" type="presParOf" srcId="{87C95D09-8168-4324-A9EF-C449DFCAFD17}" destId="{74F6956B-70E4-431B-90AF-B968C7C82CAD}" srcOrd="0" destOrd="0" presId="urn:microsoft.com/office/officeart/2005/8/layout/radial5"/>
    <dgm:cxn modelId="{1E13EBEB-75C6-4526-8F7D-7D6F25CE6297}" type="presParOf" srcId="{9503243D-8AD5-4853-BE33-FBD98DD1B52B}" destId="{6226B661-D703-48CD-A629-CE6A39EC1D20}"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2C418-3BE5-4EA2-A837-9F42D659A58C}" type="doc">
      <dgm:prSet loTypeId="urn:microsoft.com/office/officeart/2008/layout/HorizontalMultiLevelHierarchy" loCatId="hierarchy" qsTypeId="urn:microsoft.com/office/officeart/2005/8/quickstyle/simple3" qsCatId="simple" csTypeId="urn:microsoft.com/office/officeart/2005/8/colors/colorful3" csCatId="colorful" phldr="1"/>
      <dgm:spPr/>
      <dgm:t>
        <a:bodyPr/>
        <a:lstStyle/>
        <a:p>
          <a:endParaRPr lang="en-US"/>
        </a:p>
      </dgm:t>
    </dgm:pt>
    <dgm:pt modelId="{C83B4102-803A-42B8-A6B4-6680B9AB4D44}">
      <dgm:prSet phldrT="[Text]" custT="1"/>
      <dgm:spPr/>
      <dgm:t>
        <a:bodyPr/>
        <a:lstStyle/>
        <a:p>
          <a:r>
            <a:rPr lang="en-US" sz="1600" b="1" dirty="0" smtClean="0"/>
            <a:t>Critical elements for </a:t>
          </a:r>
          <a:r>
            <a:rPr lang="en-US" sz="1600" b="1" dirty="0" err="1" smtClean="0"/>
            <a:t>localisation</a:t>
          </a:r>
          <a:endParaRPr lang="en-US" sz="1600" b="1" dirty="0"/>
        </a:p>
      </dgm:t>
    </dgm:pt>
    <dgm:pt modelId="{07282D0E-086C-4DD9-9C9E-B43FDA6FF3B2}" type="parTrans" cxnId="{0BA148FD-2148-424B-9D19-E2292E64585D}">
      <dgm:prSet/>
      <dgm:spPr/>
      <dgm:t>
        <a:bodyPr/>
        <a:lstStyle/>
        <a:p>
          <a:endParaRPr lang="en-US" sz="1600"/>
        </a:p>
      </dgm:t>
    </dgm:pt>
    <dgm:pt modelId="{57087DED-F1FD-4121-AE53-DFF1CA3727FB}" type="sibTrans" cxnId="{0BA148FD-2148-424B-9D19-E2292E64585D}">
      <dgm:prSet/>
      <dgm:spPr/>
      <dgm:t>
        <a:bodyPr/>
        <a:lstStyle/>
        <a:p>
          <a:endParaRPr lang="en-US" sz="1600"/>
        </a:p>
      </dgm:t>
    </dgm:pt>
    <dgm:pt modelId="{6B924CC1-A8EF-48F6-B75D-04359E8EF404}">
      <dgm:prSet phldrT="[Text]" custT="1"/>
      <dgm:spPr/>
      <dgm:t>
        <a:bodyPr/>
        <a:lstStyle/>
        <a:p>
          <a:r>
            <a:rPr lang="en-US" sz="1600" dirty="0" smtClean="0"/>
            <a:t>Local Factory</a:t>
          </a:r>
          <a:endParaRPr lang="en-US" sz="1600" dirty="0"/>
        </a:p>
      </dgm:t>
    </dgm:pt>
    <dgm:pt modelId="{7168092E-CA9A-453D-8F61-14CAA24F06FA}" type="parTrans" cxnId="{CEDB09A4-0EF0-44AF-BF4F-9F90C1160B9E}">
      <dgm:prSet/>
      <dgm:spPr/>
      <dgm:t>
        <a:bodyPr/>
        <a:lstStyle/>
        <a:p>
          <a:endParaRPr lang="en-US" sz="1600"/>
        </a:p>
      </dgm:t>
    </dgm:pt>
    <dgm:pt modelId="{B424D03B-BEF1-496B-973E-CD7AE3F441F4}" type="sibTrans" cxnId="{CEDB09A4-0EF0-44AF-BF4F-9F90C1160B9E}">
      <dgm:prSet/>
      <dgm:spPr/>
      <dgm:t>
        <a:bodyPr/>
        <a:lstStyle/>
        <a:p>
          <a:endParaRPr lang="en-US" sz="1600"/>
        </a:p>
      </dgm:t>
    </dgm:pt>
    <dgm:pt modelId="{94D6A738-76D4-4774-A4E0-202EFC6E2E98}">
      <dgm:prSet phldrT="[Text]" custT="1"/>
      <dgm:spPr/>
      <dgm:t>
        <a:bodyPr/>
        <a:lstStyle/>
        <a:p>
          <a:r>
            <a:rPr lang="en-US" sz="1600" dirty="0" smtClean="0"/>
            <a:t>Local Spend</a:t>
          </a:r>
          <a:endParaRPr lang="en-US" sz="1600" dirty="0"/>
        </a:p>
      </dgm:t>
    </dgm:pt>
    <dgm:pt modelId="{AC620A07-3B93-4C07-AD9D-6BCF0D9CAC66}" type="parTrans" cxnId="{A37523A6-BB75-4898-92DB-8EBC9EA73A3C}">
      <dgm:prSet/>
      <dgm:spPr/>
      <dgm:t>
        <a:bodyPr/>
        <a:lstStyle/>
        <a:p>
          <a:endParaRPr lang="en-US" sz="1600"/>
        </a:p>
      </dgm:t>
    </dgm:pt>
    <dgm:pt modelId="{826C5319-797F-441D-A905-1238FEF4D253}" type="sibTrans" cxnId="{A37523A6-BB75-4898-92DB-8EBC9EA73A3C}">
      <dgm:prSet/>
      <dgm:spPr/>
      <dgm:t>
        <a:bodyPr/>
        <a:lstStyle/>
        <a:p>
          <a:endParaRPr lang="en-US" sz="1600"/>
        </a:p>
      </dgm:t>
    </dgm:pt>
    <dgm:pt modelId="{4AB29F98-3645-41AD-B2C3-4338E607D5E5}">
      <dgm:prSet phldrT="[Text]" custT="1"/>
      <dgm:spPr/>
      <dgm:t>
        <a:bodyPr/>
        <a:lstStyle/>
        <a:p>
          <a:r>
            <a:rPr lang="en-US" sz="1600" dirty="0" smtClean="0"/>
            <a:t>Preferential Procurement</a:t>
          </a:r>
          <a:endParaRPr lang="en-US" sz="1600" dirty="0"/>
        </a:p>
      </dgm:t>
    </dgm:pt>
    <dgm:pt modelId="{DC0292AA-7993-451A-B0C2-EC1959FB9259}" type="parTrans" cxnId="{8BB861B3-9720-4884-925D-3D6E47E89573}">
      <dgm:prSet/>
      <dgm:spPr/>
      <dgm:t>
        <a:bodyPr/>
        <a:lstStyle/>
        <a:p>
          <a:endParaRPr lang="en-US" sz="1600"/>
        </a:p>
      </dgm:t>
    </dgm:pt>
    <dgm:pt modelId="{7EB08143-6545-441A-AB22-C2CAB69E14A1}" type="sibTrans" cxnId="{8BB861B3-9720-4884-925D-3D6E47E89573}">
      <dgm:prSet/>
      <dgm:spPr/>
      <dgm:t>
        <a:bodyPr/>
        <a:lstStyle/>
        <a:p>
          <a:endParaRPr lang="en-US" sz="1600"/>
        </a:p>
      </dgm:t>
    </dgm:pt>
    <dgm:pt modelId="{1E5F8669-6AAF-45C3-A961-D6C7D1501DB7}">
      <dgm:prSet phldrT="[Text]" custT="1"/>
      <dgm:spPr/>
      <dgm:t>
        <a:bodyPr/>
        <a:lstStyle/>
        <a:p>
          <a:r>
            <a:rPr lang="en-US" sz="1600" dirty="0" smtClean="0"/>
            <a:t>Skills Development</a:t>
          </a:r>
          <a:endParaRPr lang="en-US" sz="1600" dirty="0"/>
        </a:p>
      </dgm:t>
    </dgm:pt>
    <dgm:pt modelId="{BA4C913B-558D-4E30-BBEB-09D263548D3F}" type="parTrans" cxnId="{DB9008A2-A31D-4865-AFCA-617E0E1BC0EE}">
      <dgm:prSet/>
      <dgm:spPr/>
      <dgm:t>
        <a:bodyPr/>
        <a:lstStyle/>
        <a:p>
          <a:endParaRPr lang="en-US" sz="1600"/>
        </a:p>
      </dgm:t>
    </dgm:pt>
    <dgm:pt modelId="{32CB0D5C-8AF2-4C22-B776-59E2642092BF}" type="sibTrans" cxnId="{DB9008A2-A31D-4865-AFCA-617E0E1BC0EE}">
      <dgm:prSet/>
      <dgm:spPr/>
      <dgm:t>
        <a:bodyPr/>
        <a:lstStyle/>
        <a:p>
          <a:endParaRPr lang="en-US" sz="1600"/>
        </a:p>
      </dgm:t>
    </dgm:pt>
    <dgm:pt modelId="{F7091BE8-9A8E-470D-8F6B-47F15E4B707D}">
      <dgm:prSet phldrT="[Text]" custT="1"/>
      <dgm:spPr/>
      <dgm:t>
        <a:bodyPr/>
        <a:lstStyle/>
        <a:p>
          <a:r>
            <a:rPr lang="en-US" sz="1600" dirty="0" smtClean="0"/>
            <a:t>Job Creation</a:t>
          </a:r>
          <a:endParaRPr lang="en-US" sz="1600" dirty="0"/>
        </a:p>
      </dgm:t>
    </dgm:pt>
    <dgm:pt modelId="{2738570A-A46F-4699-A018-6147EC918B4C}" type="parTrans" cxnId="{8D622C6D-50CD-4D7A-904B-E90E6DF9F479}">
      <dgm:prSet/>
      <dgm:spPr/>
      <dgm:t>
        <a:bodyPr/>
        <a:lstStyle/>
        <a:p>
          <a:endParaRPr lang="en-US" sz="1600"/>
        </a:p>
      </dgm:t>
    </dgm:pt>
    <dgm:pt modelId="{E8A294E1-A66C-43FC-B984-5143524CE653}" type="sibTrans" cxnId="{8D622C6D-50CD-4D7A-904B-E90E6DF9F479}">
      <dgm:prSet/>
      <dgm:spPr/>
      <dgm:t>
        <a:bodyPr/>
        <a:lstStyle/>
        <a:p>
          <a:endParaRPr lang="en-US" sz="1600"/>
        </a:p>
      </dgm:t>
    </dgm:pt>
    <dgm:pt modelId="{043F1EA2-2270-42A6-9194-71853DC874BA}">
      <dgm:prSet phldrT="[Text]" custT="1"/>
      <dgm:spPr/>
      <dgm:t>
        <a:bodyPr/>
        <a:lstStyle/>
        <a:p>
          <a:r>
            <a:rPr lang="en-US" sz="1600" dirty="0" smtClean="0"/>
            <a:t>Enterprise Development</a:t>
          </a:r>
          <a:endParaRPr lang="en-US" sz="1600" dirty="0"/>
        </a:p>
      </dgm:t>
    </dgm:pt>
    <dgm:pt modelId="{3E54B797-37E3-42FD-BA69-75024D8799BE}" type="parTrans" cxnId="{0B506B40-370F-4A29-AE29-E90CC66D33CB}">
      <dgm:prSet/>
      <dgm:spPr/>
      <dgm:t>
        <a:bodyPr/>
        <a:lstStyle/>
        <a:p>
          <a:endParaRPr lang="en-US" sz="1600"/>
        </a:p>
      </dgm:t>
    </dgm:pt>
    <dgm:pt modelId="{CB822EA4-DACC-450A-BAEC-9ECBBF6FCB9E}" type="sibTrans" cxnId="{0B506B40-370F-4A29-AE29-E90CC66D33CB}">
      <dgm:prSet/>
      <dgm:spPr/>
      <dgm:t>
        <a:bodyPr/>
        <a:lstStyle/>
        <a:p>
          <a:endParaRPr lang="en-US" sz="1600"/>
        </a:p>
      </dgm:t>
    </dgm:pt>
    <dgm:pt modelId="{3E33E7CD-397D-4EF6-BFF9-C3354C9E0D2E}" type="pres">
      <dgm:prSet presAssocID="{8492C418-3BE5-4EA2-A837-9F42D659A58C}" presName="Name0" presStyleCnt="0">
        <dgm:presLayoutVars>
          <dgm:chPref val="1"/>
          <dgm:dir/>
          <dgm:animOne val="branch"/>
          <dgm:animLvl val="lvl"/>
          <dgm:resizeHandles val="exact"/>
        </dgm:presLayoutVars>
      </dgm:prSet>
      <dgm:spPr/>
      <dgm:t>
        <a:bodyPr/>
        <a:lstStyle/>
        <a:p>
          <a:endParaRPr lang="en-US"/>
        </a:p>
      </dgm:t>
    </dgm:pt>
    <dgm:pt modelId="{485FD2FD-0ACB-47D1-BEB6-3C1E722A366B}" type="pres">
      <dgm:prSet presAssocID="{C83B4102-803A-42B8-A6B4-6680B9AB4D44}" presName="root1" presStyleCnt="0"/>
      <dgm:spPr/>
    </dgm:pt>
    <dgm:pt modelId="{E540DBBB-FE2B-4411-A528-65CA1F79F93F}" type="pres">
      <dgm:prSet presAssocID="{C83B4102-803A-42B8-A6B4-6680B9AB4D44}" presName="LevelOneTextNode" presStyleLbl="node0" presStyleIdx="0" presStyleCnt="1">
        <dgm:presLayoutVars>
          <dgm:chPref val="3"/>
        </dgm:presLayoutVars>
      </dgm:prSet>
      <dgm:spPr/>
      <dgm:t>
        <a:bodyPr/>
        <a:lstStyle/>
        <a:p>
          <a:endParaRPr lang="en-US"/>
        </a:p>
      </dgm:t>
    </dgm:pt>
    <dgm:pt modelId="{C0506D39-32A5-46D3-ACE2-AEF58204AADA}" type="pres">
      <dgm:prSet presAssocID="{C83B4102-803A-42B8-A6B4-6680B9AB4D44}" presName="level2hierChild" presStyleCnt="0"/>
      <dgm:spPr/>
    </dgm:pt>
    <dgm:pt modelId="{430B719A-66A9-4990-8C50-1057002DBD58}" type="pres">
      <dgm:prSet presAssocID="{7168092E-CA9A-453D-8F61-14CAA24F06FA}" presName="conn2-1" presStyleLbl="parChTrans1D2" presStyleIdx="0" presStyleCnt="6"/>
      <dgm:spPr/>
      <dgm:t>
        <a:bodyPr/>
        <a:lstStyle/>
        <a:p>
          <a:endParaRPr lang="en-US"/>
        </a:p>
      </dgm:t>
    </dgm:pt>
    <dgm:pt modelId="{FABAB004-6E9A-4B36-A048-E18F13BC7BE7}" type="pres">
      <dgm:prSet presAssocID="{7168092E-CA9A-453D-8F61-14CAA24F06FA}" presName="connTx" presStyleLbl="parChTrans1D2" presStyleIdx="0" presStyleCnt="6"/>
      <dgm:spPr/>
      <dgm:t>
        <a:bodyPr/>
        <a:lstStyle/>
        <a:p>
          <a:endParaRPr lang="en-US"/>
        </a:p>
      </dgm:t>
    </dgm:pt>
    <dgm:pt modelId="{34BA6A7C-F2F0-4814-9CE2-EBEA8FC76630}" type="pres">
      <dgm:prSet presAssocID="{6B924CC1-A8EF-48F6-B75D-04359E8EF404}" presName="root2" presStyleCnt="0"/>
      <dgm:spPr/>
    </dgm:pt>
    <dgm:pt modelId="{D5F8961A-FDEA-4944-8917-11D2EC0BCB2B}" type="pres">
      <dgm:prSet presAssocID="{6B924CC1-A8EF-48F6-B75D-04359E8EF404}" presName="LevelTwoTextNode" presStyleLbl="node2" presStyleIdx="0" presStyleCnt="6">
        <dgm:presLayoutVars>
          <dgm:chPref val="3"/>
        </dgm:presLayoutVars>
      </dgm:prSet>
      <dgm:spPr/>
      <dgm:t>
        <a:bodyPr/>
        <a:lstStyle/>
        <a:p>
          <a:endParaRPr lang="en-US"/>
        </a:p>
      </dgm:t>
    </dgm:pt>
    <dgm:pt modelId="{59B9FD50-C9E6-455D-AF45-D4622C85616F}" type="pres">
      <dgm:prSet presAssocID="{6B924CC1-A8EF-48F6-B75D-04359E8EF404}" presName="level3hierChild" presStyleCnt="0"/>
      <dgm:spPr/>
    </dgm:pt>
    <dgm:pt modelId="{BE236BB0-2363-4330-B895-58C1DCF3D6AE}" type="pres">
      <dgm:prSet presAssocID="{AC620A07-3B93-4C07-AD9D-6BCF0D9CAC66}" presName="conn2-1" presStyleLbl="parChTrans1D2" presStyleIdx="1" presStyleCnt="6"/>
      <dgm:spPr/>
      <dgm:t>
        <a:bodyPr/>
        <a:lstStyle/>
        <a:p>
          <a:endParaRPr lang="en-US"/>
        </a:p>
      </dgm:t>
    </dgm:pt>
    <dgm:pt modelId="{2A9A44C8-FB06-4F18-9AFC-DE2B9911BE19}" type="pres">
      <dgm:prSet presAssocID="{AC620A07-3B93-4C07-AD9D-6BCF0D9CAC66}" presName="connTx" presStyleLbl="parChTrans1D2" presStyleIdx="1" presStyleCnt="6"/>
      <dgm:spPr/>
      <dgm:t>
        <a:bodyPr/>
        <a:lstStyle/>
        <a:p>
          <a:endParaRPr lang="en-US"/>
        </a:p>
      </dgm:t>
    </dgm:pt>
    <dgm:pt modelId="{E4B937D8-15CB-43BD-A688-B500B4605C25}" type="pres">
      <dgm:prSet presAssocID="{94D6A738-76D4-4774-A4E0-202EFC6E2E98}" presName="root2" presStyleCnt="0"/>
      <dgm:spPr/>
    </dgm:pt>
    <dgm:pt modelId="{CA8EF425-3BF5-4688-A426-BFEAC58849A7}" type="pres">
      <dgm:prSet presAssocID="{94D6A738-76D4-4774-A4E0-202EFC6E2E98}" presName="LevelTwoTextNode" presStyleLbl="node2" presStyleIdx="1" presStyleCnt="6">
        <dgm:presLayoutVars>
          <dgm:chPref val="3"/>
        </dgm:presLayoutVars>
      </dgm:prSet>
      <dgm:spPr/>
      <dgm:t>
        <a:bodyPr/>
        <a:lstStyle/>
        <a:p>
          <a:endParaRPr lang="en-US"/>
        </a:p>
      </dgm:t>
    </dgm:pt>
    <dgm:pt modelId="{865E08C9-E51F-416A-AD45-768C270DAA2E}" type="pres">
      <dgm:prSet presAssocID="{94D6A738-76D4-4774-A4E0-202EFC6E2E98}" presName="level3hierChild" presStyleCnt="0"/>
      <dgm:spPr/>
    </dgm:pt>
    <dgm:pt modelId="{B49DB8F3-D68F-4E43-86B7-7D3C25AE53B5}" type="pres">
      <dgm:prSet presAssocID="{BA4C913B-558D-4E30-BBEB-09D263548D3F}" presName="conn2-1" presStyleLbl="parChTrans1D2" presStyleIdx="2" presStyleCnt="6"/>
      <dgm:spPr/>
      <dgm:t>
        <a:bodyPr/>
        <a:lstStyle/>
        <a:p>
          <a:endParaRPr lang="en-US"/>
        </a:p>
      </dgm:t>
    </dgm:pt>
    <dgm:pt modelId="{FB1BABC5-413A-4542-8FF2-ABA4184BFAB8}" type="pres">
      <dgm:prSet presAssocID="{BA4C913B-558D-4E30-BBEB-09D263548D3F}" presName="connTx" presStyleLbl="parChTrans1D2" presStyleIdx="2" presStyleCnt="6"/>
      <dgm:spPr/>
      <dgm:t>
        <a:bodyPr/>
        <a:lstStyle/>
        <a:p>
          <a:endParaRPr lang="en-US"/>
        </a:p>
      </dgm:t>
    </dgm:pt>
    <dgm:pt modelId="{2CA313B5-5EB7-4329-A2C5-E2D4957EEFDC}" type="pres">
      <dgm:prSet presAssocID="{1E5F8669-6AAF-45C3-A961-D6C7D1501DB7}" presName="root2" presStyleCnt="0"/>
      <dgm:spPr/>
    </dgm:pt>
    <dgm:pt modelId="{2E1029BE-237E-4641-A3A1-6582C3989B4E}" type="pres">
      <dgm:prSet presAssocID="{1E5F8669-6AAF-45C3-A961-D6C7D1501DB7}" presName="LevelTwoTextNode" presStyleLbl="node2" presStyleIdx="2" presStyleCnt="6">
        <dgm:presLayoutVars>
          <dgm:chPref val="3"/>
        </dgm:presLayoutVars>
      </dgm:prSet>
      <dgm:spPr/>
      <dgm:t>
        <a:bodyPr/>
        <a:lstStyle/>
        <a:p>
          <a:endParaRPr lang="en-US"/>
        </a:p>
      </dgm:t>
    </dgm:pt>
    <dgm:pt modelId="{5ABA4C31-C16D-47A7-B6A6-60669D578397}" type="pres">
      <dgm:prSet presAssocID="{1E5F8669-6AAF-45C3-A961-D6C7D1501DB7}" presName="level3hierChild" presStyleCnt="0"/>
      <dgm:spPr/>
    </dgm:pt>
    <dgm:pt modelId="{E14DBDEE-E553-4133-91B7-00F898B33DD8}" type="pres">
      <dgm:prSet presAssocID="{2738570A-A46F-4699-A018-6147EC918B4C}" presName="conn2-1" presStyleLbl="parChTrans1D2" presStyleIdx="3" presStyleCnt="6"/>
      <dgm:spPr/>
      <dgm:t>
        <a:bodyPr/>
        <a:lstStyle/>
        <a:p>
          <a:endParaRPr lang="en-US"/>
        </a:p>
      </dgm:t>
    </dgm:pt>
    <dgm:pt modelId="{058B51A7-B25D-488F-9AAC-2BF3C6E7FE8C}" type="pres">
      <dgm:prSet presAssocID="{2738570A-A46F-4699-A018-6147EC918B4C}" presName="connTx" presStyleLbl="parChTrans1D2" presStyleIdx="3" presStyleCnt="6"/>
      <dgm:spPr/>
      <dgm:t>
        <a:bodyPr/>
        <a:lstStyle/>
        <a:p>
          <a:endParaRPr lang="en-US"/>
        </a:p>
      </dgm:t>
    </dgm:pt>
    <dgm:pt modelId="{524580AF-C3AB-423F-8388-280D18581C6C}" type="pres">
      <dgm:prSet presAssocID="{F7091BE8-9A8E-470D-8F6B-47F15E4B707D}" presName="root2" presStyleCnt="0"/>
      <dgm:spPr/>
    </dgm:pt>
    <dgm:pt modelId="{D271275B-DC8D-4CC9-BEE5-83CE4D530836}" type="pres">
      <dgm:prSet presAssocID="{F7091BE8-9A8E-470D-8F6B-47F15E4B707D}" presName="LevelTwoTextNode" presStyleLbl="node2" presStyleIdx="3" presStyleCnt="6">
        <dgm:presLayoutVars>
          <dgm:chPref val="3"/>
        </dgm:presLayoutVars>
      </dgm:prSet>
      <dgm:spPr/>
      <dgm:t>
        <a:bodyPr/>
        <a:lstStyle/>
        <a:p>
          <a:endParaRPr lang="en-US"/>
        </a:p>
      </dgm:t>
    </dgm:pt>
    <dgm:pt modelId="{7A8AFA68-7338-4EF7-9BF2-903E765881E3}" type="pres">
      <dgm:prSet presAssocID="{F7091BE8-9A8E-470D-8F6B-47F15E4B707D}" presName="level3hierChild" presStyleCnt="0"/>
      <dgm:spPr/>
    </dgm:pt>
    <dgm:pt modelId="{E264D44E-CF80-4710-B6A9-AD077C231FF5}" type="pres">
      <dgm:prSet presAssocID="{DC0292AA-7993-451A-B0C2-EC1959FB9259}" presName="conn2-1" presStyleLbl="parChTrans1D2" presStyleIdx="4" presStyleCnt="6"/>
      <dgm:spPr/>
      <dgm:t>
        <a:bodyPr/>
        <a:lstStyle/>
        <a:p>
          <a:endParaRPr lang="en-US"/>
        </a:p>
      </dgm:t>
    </dgm:pt>
    <dgm:pt modelId="{C705DD94-2E66-4C3E-BEA5-43B926B40A76}" type="pres">
      <dgm:prSet presAssocID="{DC0292AA-7993-451A-B0C2-EC1959FB9259}" presName="connTx" presStyleLbl="parChTrans1D2" presStyleIdx="4" presStyleCnt="6"/>
      <dgm:spPr/>
      <dgm:t>
        <a:bodyPr/>
        <a:lstStyle/>
        <a:p>
          <a:endParaRPr lang="en-US"/>
        </a:p>
      </dgm:t>
    </dgm:pt>
    <dgm:pt modelId="{18636174-A5FC-4A89-8F2C-1B2654EB5726}" type="pres">
      <dgm:prSet presAssocID="{4AB29F98-3645-41AD-B2C3-4338E607D5E5}" presName="root2" presStyleCnt="0"/>
      <dgm:spPr/>
    </dgm:pt>
    <dgm:pt modelId="{34E9C566-8A3D-473A-9A0A-B0E1AD745D6A}" type="pres">
      <dgm:prSet presAssocID="{4AB29F98-3645-41AD-B2C3-4338E607D5E5}" presName="LevelTwoTextNode" presStyleLbl="node2" presStyleIdx="4" presStyleCnt="6">
        <dgm:presLayoutVars>
          <dgm:chPref val="3"/>
        </dgm:presLayoutVars>
      </dgm:prSet>
      <dgm:spPr/>
      <dgm:t>
        <a:bodyPr/>
        <a:lstStyle/>
        <a:p>
          <a:endParaRPr lang="en-US"/>
        </a:p>
      </dgm:t>
    </dgm:pt>
    <dgm:pt modelId="{5528E837-984B-41ED-815E-AD2687390F58}" type="pres">
      <dgm:prSet presAssocID="{4AB29F98-3645-41AD-B2C3-4338E607D5E5}" presName="level3hierChild" presStyleCnt="0"/>
      <dgm:spPr/>
    </dgm:pt>
    <dgm:pt modelId="{DCB26D43-BE8E-4428-B75B-EA9575244FB0}" type="pres">
      <dgm:prSet presAssocID="{3E54B797-37E3-42FD-BA69-75024D8799BE}" presName="conn2-1" presStyleLbl="parChTrans1D2" presStyleIdx="5" presStyleCnt="6"/>
      <dgm:spPr/>
      <dgm:t>
        <a:bodyPr/>
        <a:lstStyle/>
        <a:p>
          <a:endParaRPr lang="en-US"/>
        </a:p>
      </dgm:t>
    </dgm:pt>
    <dgm:pt modelId="{E64FB7B9-39F9-4B3B-9440-56ED1AE1F47D}" type="pres">
      <dgm:prSet presAssocID="{3E54B797-37E3-42FD-BA69-75024D8799BE}" presName="connTx" presStyleLbl="parChTrans1D2" presStyleIdx="5" presStyleCnt="6"/>
      <dgm:spPr/>
      <dgm:t>
        <a:bodyPr/>
        <a:lstStyle/>
        <a:p>
          <a:endParaRPr lang="en-US"/>
        </a:p>
      </dgm:t>
    </dgm:pt>
    <dgm:pt modelId="{89477E37-163B-4264-8FAE-88E02A597254}" type="pres">
      <dgm:prSet presAssocID="{043F1EA2-2270-42A6-9194-71853DC874BA}" presName="root2" presStyleCnt="0"/>
      <dgm:spPr/>
    </dgm:pt>
    <dgm:pt modelId="{F809FA41-536E-4507-8518-73E50525ED83}" type="pres">
      <dgm:prSet presAssocID="{043F1EA2-2270-42A6-9194-71853DC874BA}" presName="LevelTwoTextNode" presStyleLbl="node2" presStyleIdx="5" presStyleCnt="6">
        <dgm:presLayoutVars>
          <dgm:chPref val="3"/>
        </dgm:presLayoutVars>
      </dgm:prSet>
      <dgm:spPr/>
      <dgm:t>
        <a:bodyPr/>
        <a:lstStyle/>
        <a:p>
          <a:endParaRPr lang="en-US"/>
        </a:p>
      </dgm:t>
    </dgm:pt>
    <dgm:pt modelId="{6427EBA1-9694-4A58-B0EE-6BEBD53E65A3}" type="pres">
      <dgm:prSet presAssocID="{043F1EA2-2270-42A6-9194-71853DC874BA}" presName="level3hierChild" presStyleCnt="0"/>
      <dgm:spPr/>
    </dgm:pt>
  </dgm:ptLst>
  <dgm:cxnLst>
    <dgm:cxn modelId="{385F2B74-35FD-4736-89EE-A907B5143CD4}" type="presOf" srcId="{6B924CC1-A8EF-48F6-B75D-04359E8EF404}" destId="{D5F8961A-FDEA-4944-8917-11D2EC0BCB2B}" srcOrd="0" destOrd="0" presId="urn:microsoft.com/office/officeart/2008/layout/HorizontalMultiLevelHierarchy"/>
    <dgm:cxn modelId="{F4264C1F-F09A-40F4-A2C1-0259A988E0A6}" type="presOf" srcId="{1E5F8669-6AAF-45C3-A961-D6C7D1501DB7}" destId="{2E1029BE-237E-4641-A3A1-6582C3989B4E}" srcOrd="0" destOrd="0" presId="urn:microsoft.com/office/officeart/2008/layout/HorizontalMultiLevelHierarchy"/>
    <dgm:cxn modelId="{0B506B40-370F-4A29-AE29-E90CC66D33CB}" srcId="{C83B4102-803A-42B8-A6B4-6680B9AB4D44}" destId="{043F1EA2-2270-42A6-9194-71853DC874BA}" srcOrd="5" destOrd="0" parTransId="{3E54B797-37E3-42FD-BA69-75024D8799BE}" sibTransId="{CB822EA4-DACC-450A-BAEC-9ECBBF6FCB9E}"/>
    <dgm:cxn modelId="{C26FEB40-0CCD-4A43-BC15-65DDF8C9196C}" type="presOf" srcId="{AC620A07-3B93-4C07-AD9D-6BCF0D9CAC66}" destId="{2A9A44C8-FB06-4F18-9AFC-DE2B9911BE19}" srcOrd="1" destOrd="0" presId="urn:microsoft.com/office/officeart/2008/layout/HorizontalMultiLevelHierarchy"/>
    <dgm:cxn modelId="{80C7440C-AFDA-4714-83C1-9AA68E67FDE0}" type="presOf" srcId="{BA4C913B-558D-4E30-BBEB-09D263548D3F}" destId="{B49DB8F3-D68F-4E43-86B7-7D3C25AE53B5}" srcOrd="0" destOrd="0" presId="urn:microsoft.com/office/officeart/2008/layout/HorizontalMultiLevelHierarchy"/>
    <dgm:cxn modelId="{DB9008A2-A31D-4865-AFCA-617E0E1BC0EE}" srcId="{C83B4102-803A-42B8-A6B4-6680B9AB4D44}" destId="{1E5F8669-6AAF-45C3-A961-D6C7D1501DB7}" srcOrd="2" destOrd="0" parTransId="{BA4C913B-558D-4E30-BBEB-09D263548D3F}" sibTransId="{32CB0D5C-8AF2-4C22-B776-59E2642092BF}"/>
    <dgm:cxn modelId="{99448FB2-28D4-43CC-8DB7-90912CCD8479}" type="presOf" srcId="{2738570A-A46F-4699-A018-6147EC918B4C}" destId="{E14DBDEE-E553-4133-91B7-00F898B33DD8}" srcOrd="0" destOrd="0" presId="urn:microsoft.com/office/officeart/2008/layout/HorizontalMultiLevelHierarchy"/>
    <dgm:cxn modelId="{A37523A6-BB75-4898-92DB-8EBC9EA73A3C}" srcId="{C83B4102-803A-42B8-A6B4-6680B9AB4D44}" destId="{94D6A738-76D4-4774-A4E0-202EFC6E2E98}" srcOrd="1" destOrd="0" parTransId="{AC620A07-3B93-4C07-AD9D-6BCF0D9CAC66}" sibTransId="{826C5319-797F-441D-A905-1238FEF4D253}"/>
    <dgm:cxn modelId="{0BA148FD-2148-424B-9D19-E2292E64585D}" srcId="{8492C418-3BE5-4EA2-A837-9F42D659A58C}" destId="{C83B4102-803A-42B8-A6B4-6680B9AB4D44}" srcOrd="0" destOrd="0" parTransId="{07282D0E-086C-4DD9-9C9E-B43FDA6FF3B2}" sibTransId="{57087DED-F1FD-4121-AE53-DFF1CA3727FB}"/>
    <dgm:cxn modelId="{FE9AD3E0-F7FD-4614-BC86-4475633E91AE}" type="presOf" srcId="{F7091BE8-9A8E-470D-8F6B-47F15E4B707D}" destId="{D271275B-DC8D-4CC9-BEE5-83CE4D530836}" srcOrd="0" destOrd="0" presId="urn:microsoft.com/office/officeart/2008/layout/HorizontalMultiLevelHierarchy"/>
    <dgm:cxn modelId="{7DF05EAA-2C0B-4F8A-B2A8-EA1057910C04}" type="presOf" srcId="{2738570A-A46F-4699-A018-6147EC918B4C}" destId="{058B51A7-B25D-488F-9AAC-2BF3C6E7FE8C}" srcOrd="1" destOrd="0" presId="urn:microsoft.com/office/officeart/2008/layout/HorizontalMultiLevelHierarchy"/>
    <dgm:cxn modelId="{5A6D2165-10E6-4661-97C6-1D3999BB3AC9}" type="presOf" srcId="{DC0292AA-7993-451A-B0C2-EC1959FB9259}" destId="{C705DD94-2E66-4C3E-BEA5-43B926B40A76}" srcOrd="1" destOrd="0" presId="urn:microsoft.com/office/officeart/2008/layout/HorizontalMultiLevelHierarchy"/>
    <dgm:cxn modelId="{8D0C5D5B-468F-4E76-85D1-3F3F3DD8170B}" type="presOf" srcId="{DC0292AA-7993-451A-B0C2-EC1959FB9259}" destId="{E264D44E-CF80-4710-B6A9-AD077C231FF5}" srcOrd="0" destOrd="0" presId="urn:microsoft.com/office/officeart/2008/layout/HorizontalMultiLevelHierarchy"/>
    <dgm:cxn modelId="{95D7A935-5766-4294-8E0F-9D051C6B1D74}" type="presOf" srcId="{7168092E-CA9A-453D-8F61-14CAA24F06FA}" destId="{430B719A-66A9-4990-8C50-1057002DBD58}" srcOrd="0" destOrd="0" presId="urn:microsoft.com/office/officeart/2008/layout/HorizontalMultiLevelHierarchy"/>
    <dgm:cxn modelId="{1C0B0234-B721-485D-8C9A-015C3F9CE206}" type="presOf" srcId="{BA4C913B-558D-4E30-BBEB-09D263548D3F}" destId="{FB1BABC5-413A-4542-8FF2-ABA4184BFAB8}" srcOrd="1" destOrd="0" presId="urn:microsoft.com/office/officeart/2008/layout/HorizontalMultiLevelHierarchy"/>
    <dgm:cxn modelId="{CEDB09A4-0EF0-44AF-BF4F-9F90C1160B9E}" srcId="{C83B4102-803A-42B8-A6B4-6680B9AB4D44}" destId="{6B924CC1-A8EF-48F6-B75D-04359E8EF404}" srcOrd="0" destOrd="0" parTransId="{7168092E-CA9A-453D-8F61-14CAA24F06FA}" sibTransId="{B424D03B-BEF1-496B-973E-CD7AE3F441F4}"/>
    <dgm:cxn modelId="{A3EC7A80-B213-4102-9334-FA6D9D503E6B}" type="presOf" srcId="{7168092E-CA9A-453D-8F61-14CAA24F06FA}" destId="{FABAB004-6E9A-4B36-A048-E18F13BC7BE7}" srcOrd="1" destOrd="0" presId="urn:microsoft.com/office/officeart/2008/layout/HorizontalMultiLevelHierarchy"/>
    <dgm:cxn modelId="{501F96A1-4A83-4193-BC06-41F3EB18A9D0}" type="presOf" srcId="{3E54B797-37E3-42FD-BA69-75024D8799BE}" destId="{DCB26D43-BE8E-4428-B75B-EA9575244FB0}" srcOrd="0" destOrd="0" presId="urn:microsoft.com/office/officeart/2008/layout/HorizontalMultiLevelHierarchy"/>
    <dgm:cxn modelId="{490FB034-3F23-4F03-8B03-302CAEE5FF07}" type="presOf" srcId="{8492C418-3BE5-4EA2-A837-9F42D659A58C}" destId="{3E33E7CD-397D-4EF6-BFF9-C3354C9E0D2E}" srcOrd="0" destOrd="0" presId="urn:microsoft.com/office/officeart/2008/layout/HorizontalMultiLevelHierarchy"/>
    <dgm:cxn modelId="{72C73C0A-E4FE-45C7-BCF5-86A9A7A80591}" type="presOf" srcId="{94D6A738-76D4-4774-A4E0-202EFC6E2E98}" destId="{CA8EF425-3BF5-4688-A426-BFEAC58849A7}" srcOrd="0" destOrd="0" presId="urn:microsoft.com/office/officeart/2008/layout/HorizontalMultiLevelHierarchy"/>
    <dgm:cxn modelId="{FAE06B89-0A23-4589-A423-99173BBBB541}" type="presOf" srcId="{3E54B797-37E3-42FD-BA69-75024D8799BE}" destId="{E64FB7B9-39F9-4B3B-9440-56ED1AE1F47D}" srcOrd="1" destOrd="0" presId="urn:microsoft.com/office/officeart/2008/layout/HorizontalMultiLevelHierarchy"/>
    <dgm:cxn modelId="{8BB861B3-9720-4884-925D-3D6E47E89573}" srcId="{C83B4102-803A-42B8-A6B4-6680B9AB4D44}" destId="{4AB29F98-3645-41AD-B2C3-4338E607D5E5}" srcOrd="4" destOrd="0" parTransId="{DC0292AA-7993-451A-B0C2-EC1959FB9259}" sibTransId="{7EB08143-6545-441A-AB22-C2CAB69E14A1}"/>
    <dgm:cxn modelId="{8D622C6D-50CD-4D7A-904B-E90E6DF9F479}" srcId="{C83B4102-803A-42B8-A6B4-6680B9AB4D44}" destId="{F7091BE8-9A8E-470D-8F6B-47F15E4B707D}" srcOrd="3" destOrd="0" parTransId="{2738570A-A46F-4699-A018-6147EC918B4C}" sibTransId="{E8A294E1-A66C-43FC-B984-5143524CE653}"/>
    <dgm:cxn modelId="{E623E61D-97D4-4801-8E74-1B5225A26B18}" type="presOf" srcId="{4AB29F98-3645-41AD-B2C3-4338E607D5E5}" destId="{34E9C566-8A3D-473A-9A0A-B0E1AD745D6A}" srcOrd="0" destOrd="0" presId="urn:microsoft.com/office/officeart/2008/layout/HorizontalMultiLevelHierarchy"/>
    <dgm:cxn modelId="{8474719F-81D3-4C08-BD6C-E1C46D89C389}" type="presOf" srcId="{043F1EA2-2270-42A6-9194-71853DC874BA}" destId="{F809FA41-536E-4507-8518-73E50525ED83}" srcOrd="0" destOrd="0" presId="urn:microsoft.com/office/officeart/2008/layout/HorizontalMultiLevelHierarchy"/>
    <dgm:cxn modelId="{1C30A1DE-00BC-4360-9F75-2201D4149F86}" type="presOf" srcId="{AC620A07-3B93-4C07-AD9D-6BCF0D9CAC66}" destId="{BE236BB0-2363-4330-B895-58C1DCF3D6AE}" srcOrd="0" destOrd="0" presId="urn:microsoft.com/office/officeart/2008/layout/HorizontalMultiLevelHierarchy"/>
    <dgm:cxn modelId="{5C6250AA-C2B8-4AE5-BFD6-ABCFBFD8ACC6}" type="presOf" srcId="{C83B4102-803A-42B8-A6B4-6680B9AB4D44}" destId="{E540DBBB-FE2B-4411-A528-65CA1F79F93F}" srcOrd="0" destOrd="0" presId="urn:microsoft.com/office/officeart/2008/layout/HorizontalMultiLevelHierarchy"/>
    <dgm:cxn modelId="{F94F7593-E2A3-4663-85E3-5CCAE9125BBA}" type="presParOf" srcId="{3E33E7CD-397D-4EF6-BFF9-C3354C9E0D2E}" destId="{485FD2FD-0ACB-47D1-BEB6-3C1E722A366B}" srcOrd="0" destOrd="0" presId="urn:microsoft.com/office/officeart/2008/layout/HorizontalMultiLevelHierarchy"/>
    <dgm:cxn modelId="{65CD95C6-CC0F-4EA4-8BD1-F912A237E13C}" type="presParOf" srcId="{485FD2FD-0ACB-47D1-BEB6-3C1E722A366B}" destId="{E540DBBB-FE2B-4411-A528-65CA1F79F93F}" srcOrd="0" destOrd="0" presId="urn:microsoft.com/office/officeart/2008/layout/HorizontalMultiLevelHierarchy"/>
    <dgm:cxn modelId="{394B95A1-CF2B-434C-9D71-EE1B0794609B}" type="presParOf" srcId="{485FD2FD-0ACB-47D1-BEB6-3C1E722A366B}" destId="{C0506D39-32A5-46D3-ACE2-AEF58204AADA}" srcOrd="1" destOrd="0" presId="urn:microsoft.com/office/officeart/2008/layout/HorizontalMultiLevelHierarchy"/>
    <dgm:cxn modelId="{9DD52CA7-6426-47CE-BD5D-F78441A8D43A}" type="presParOf" srcId="{C0506D39-32A5-46D3-ACE2-AEF58204AADA}" destId="{430B719A-66A9-4990-8C50-1057002DBD58}" srcOrd="0" destOrd="0" presId="urn:microsoft.com/office/officeart/2008/layout/HorizontalMultiLevelHierarchy"/>
    <dgm:cxn modelId="{C0400A81-ABE3-4D35-847D-42356E1AD545}" type="presParOf" srcId="{430B719A-66A9-4990-8C50-1057002DBD58}" destId="{FABAB004-6E9A-4B36-A048-E18F13BC7BE7}" srcOrd="0" destOrd="0" presId="urn:microsoft.com/office/officeart/2008/layout/HorizontalMultiLevelHierarchy"/>
    <dgm:cxn modelId="{AF74A764-19C3-4579-B5C6-1A432412B632}" type="presParOf" srcId="{C0506D39-32A5-46D3-ACE2-AEF58204AADA}" destId="{34BA6A7C-F2F0-4814-9CE2-EBEA8FC76630}" srcOrd="1" destOrd="0" presId="urn:microsoft.com/office/officeart/2008/layout/HorizontalMultiLevelHierarchy"/>
    <dgm:cxn modelId="{9FC885EE-0DFA-4A78-B407-6C64E0F908A6}" type="presParOf" srcId="{34BA6A7C-F2F0-4814-9CE2-EBEA8FC76630}" destId="{D5F8961A-FDEA-4944-8917-11D2EC0BCB2B}" srcOrd="0" destOrd="0" presId="urn:microsoft.com/office/officeart/2008/layout/HorizontalMultiLevelHierarchy"/>
    <dgm:cxn modelId="{BDF43CAE-927A-4CA2-9E07-4ADEF41D1A3B}" type="presParOf" srcId="{34BA6A7C-F2F0-4814-9CE2-EBEA8FC76630}" destId="{59B9FD50-C9E6-455D-AF45-D4622C85616F}" srcOrd="1" destOrd="0" presId="urn:microsoft.com/office/officeart/2008/layout/HorizontalMultiLevelHierarchy"/>
    <dgm:cxn modelId="{5F74CDEA-03CF-4C0B-BCB5-EB845C78F385}" type="presParOf" srcId="{C0506D39-32A5-46D3-ACE2-AEF58204AADA}" destId="{BE236BB0-2363-4330-B895-58C1DCF3D6AE}" srcOrd="2" destOrd="0" presId="urn:microsoft.com/office/officeart/2008/layout/HorizontalMultiLevelHierarchy"/>
    <dgm:cxn modelId="{6967C08D-416C-47B4-BEB2-125AE65D36A9}" type="presParOf" srcId="{BE236BB0-2363-4330-B895-58C1DCF3D6AE}" destId="{2A9A44C8-FB06-4F18-9AFC-DE2B9911BE19}" srcOrd="0" destOrd="0" presId="urn:microsoft.com/office/officeart/2008/layout/HorizontalMultiLevelHierarchy"/>
    <dgm:cxn modelId="{A13F2C8B-8AA9-405E-9293-88E3AB243720}" type="presParOf" srcId="{C0506D39-32A5-46D3-ACE2-AEF58204AADA}" destId="{E4B937D8-15CB-43BD-A688-B500B4605C25}" srcOrd="3" destOrd="0" presId="urn:microsoft.com/office/officeart/2008/layout/HorizontalMultiLevelHierarchy"/>
    <dgm:cxn modelId="{CDA3FFAC-26E3-4C52-9ED5-9B9863A30D48}" type="presParOf" srcId="{E4B937D8-15CB-43BD-A688-B500B4605C25}" destId="{CA8EF425-3BF5-4688-A426-BFEAC58849A7}" srcOrd="0" destOrd="0" presId="urn:microsoft.com/office/officeart/2008/layout/HorizontalMultiLevelHierarchy"/>
    <dgm:cxn modelId="{CC2BFA7F-C8E6-47B8-8039-05F904812848}" type="presParOf" srcId="{E4B937D8-15CB-43BD-A688-B500B4605C25}" destId="{865E08C9-E51F-416A-AD45-768C270DAA2E}" srcOrd="1" destOrd="0" presId="urn:microsoft.com/office/officeart/2008/layout/HorizontalMultiLevelHierarchy"/>
    <dgm:cxn modelId="{53922657-402D-4A93-BBC0-428235F12837}" type="presParOf" srcId="{C0506D39-32A5-46D3-ACE2-AEF58204AADA}" destId="{B49DB8F3-D68F-4E43-86B7-7D3C25AE53B5}" srcOrd="4" destOrd="0" presId="urn:microsoft.com/office/officeart/2008/layout/HorizontalMultiLevelHierarchy"/>
    <dgm:cxn modelId="{12D6257C-E79F-409F-B0EE-8A2278794669}" type="presParOf" srcId="{B49DB8F3-D68F-4E43-86B7-7D3C25AE53B5}" destId="{FB1BABC5-413A-4542-8FF2-ABA4184BFAB8}" srcOrd="0" destOrd="0" presId="urn:microsoft.com/office/officeart/2008/layout/HorizontalMultiLevelHierarchy"/>
    <dgm:cxn modelId="{D532025A-9443-4B14-8287-3A123CD536E0}" type="presParOf" srcId="{C0506D39-32A5-46D3-ACE2-AEF58204AADA}" destId="{2CA313B5-5EB7-4329-A2C5-E2D4957EEFDC}" srcOrd="5" destOrd="0" presId="urn:microsoft.com/office/officeart/2008/layout/HorizontalMultiLevelHierarchy"/>
    <dgm:cxn modelId="{FBB8CBE3-6673-4A8D-A796-A3F4D8CE95D6}" type="presParOf" srcId="{2CA313B5-5EB7-4329-A2C5-E2D4957EEFDC}" destId="{2E1029BE-237E-4641-A3A1-6582C3989B4E}" srcOrd="0" destOrd="0" presId="urn:microsoft.com/office/officeart/2008/layout/HorizontalMultiLevelHierarchy"/>
    <dgm:cxn modelId="{9819BD66-D493-4E4E-8A10-3A9BEDDF1277}" type="presParOf" srcId="{2CA313B5-5EB7-4329-A2C5-E2D4957EEFDC}" destId="{5ABA4C31-C16D-47A7-B6A6-60669D578397}" srcOrd="1" destOrd="0" presId="urn:microsoft.com/office/officeart/2008/layout/HorizontalMultiLevelHierarchy"/>
    <dgm:cxn modelId="{338787F5-A410-4D87-9192-605A7293CFC0}" type="presParOf" srcId="{C0506D39-32A5-46D3-ACE2-AEF58204AADA}" destId="{E14DBDEE-E553-4133-91B7-00F898B33DD8}" srcOrd="6" destOrd="0" presId="urn:microsoft.com/office/officeart/2008/layout/HorizontalMultiLevelHierarchy"/>
    <dgm:cxn modelId="{48EDC098-E595-4CDD-8CEC-AEEBD93BA422}" type="presParOf" srcId="{E14DBDEE-E553-4133-91B7-00F898B33DD8}" destId="{058B51A7-B25D-488F-9AAC-2BF3C6E7FE8C}" srcOrd="0" destOrd="0" presId="urn:microsoft.com/office/officeart/2008/layout/HorizontalMultiLevelHierarchy"/>
    <dgm:cxn modelId="{D6C2636F-6E91-48BA-9927-377DBEB82032}" type="presParOf" srcId="{C0506D39-32A5-46D3-ACE2-AEF58204AADA}" destId="{524580AF-C3AB-423F-8388-280D18581C6C}" srcOrd="7" destOrd="0" presId="urn:microsoft.com/office/officeart/2008/layout/HorizontalMultiLevelHierarchy"/>
    <dgm:cxn modelId="{88456791-DD28-429C-BE28-F6A87D1392DB}" type="presParOf" srcId="{524580AF-C3AB-423F-8388-280D18581C6C}" destId="{D271275B-DC8D-4CC9-BEE5-83CE4D530836}" srcOrd="0" destOrd="0" presId="urn:microsoft.com/office/officeart/2008/layout/HorizontalMultiLevelHierarchy"/>
    <dgm:cxn modelId="{A810A1E4-1FA6-4000-9559-6BBF25C39A77}" type="presParOf" srcId="{524580AF-C3AB-423F-8388-280D18581C6C}" destId="{7A8AFA68-7338-4EF7-9BF2-903E765881E3}" srcOrd="1" destOrd="0" presId="urn:microsoft.com/office/officeart/2008/layout/HorizontalMultiLevelHierarchy"/>
    <dgm:cxn modelId="{9CE282E2-5375-40F8-9B2A-45351172CF81}" type="presParOf" srcId="{C0506D39-32A5-46D3-ACE2-AEF58204AADA}" destId="{E264D44E-CF80-4710-B6A9-AD077C231FF5}" srcOrd="8" destOrd="0" presId="urn:microsoft.com/office/officeart/2008/layout/HorizontalMultiLevelHierarchy"/>
    <dgm:cxn modelId="{2AD82391-602E-428A-BBF3-5EE7166A97DC}" type="presParOf" srcId="{E264D44E-CF80-4710-B6A9-AD077C231FF5}" destId="{C705DD94-2E66-4C3E-BEA5-43B926B40A76}" srcOrd="0" destOrd="0" presId="urn:microsoft.com/office/officeart/2008/layout/HorizontalMultiLevelHierarchy"/>
    <dgm:cxn modelId="{EAB06EAB-F6C1-487A-B2C5-06675B4A6C36}" type="presParOf" srcId="{C0506D39-32A5-46D3-ACE2-AEF58204AADA}" destId="{18636174-A5FC-4A89-8F2C-1B2654EB5726}" srcOrd="9" destOrd="0" presId="urn:microsoft.com/office/officeart/2008/layout/HorizontalMultiLevelHierarchy"/>
    <dgm:cxn modelId="{063464EE-223C-488B-8A03-B78BA30F136D}" type="presParOf" srcId="{18636174-A5FC-4A89-8F2C-1B2654EB5726}" destId="{34E9C566-8A3D-473A-9A0A-B0E1AD745D6A}" srcOrd="0" destOrd="0" presId="urn:microsoft.com/office/officeart/2008/layout/HorizontalMultiLevelHierarchy"/>
    <dgm:cxn modelId="{B76777E5-DE2C-4701-9791-6A9D735A6002}" type="presParOf" srcId="{18636174-A5FC-4A89-8F2C-1B2654EB5726}" destId="{5528E837-984B-41ED-815E-AD2687390F58}" srcOrd="1" destOrd="0" presId="urn:microsoft.com/office/officeart/2008/layout/HorizontalMultiLevelHierarchy"/>
    <dgm:cxn modelId="{3D44C9D5-FBEE-4589-A726-93A7A8C19EF9}" type="presParOf" srcId="{C0506D39-32A5-46D3-ACE2-AEF58204AADA}" destId="{DCB26D43-BE8E-4428-B75B-EA9575244FB0}" srcOrd="10" destOrd="0" presId="urn:microsoft.com/office/officeart/2008/layout/HorizontalMultiLevelHierarchy"/>
    <dgm:cxn modelId="{BB69CC49-A6C2-4CA9-AFF1-E65A3751FD1D}" type="presParOf" srcId="{DCB26D43-BE8E-4428-B75B-EA9575244FB0}" destId="{E64FB7B9-39F9-4B3B-9440-56ED1AE1F47D}" srcOrd="0" destOrd="0" presId="urn:microsoft.com/office/officeart/2008/layout/HorizontalMultiLevelHierarchy"/>
    <dgm:cxn modelId="{4992A14D-E318-4F23-AB3A-7F8395BA1454}" type="presParOf" srcId="{C0506D39-32A5-46D3-ACE2-AEF58204AADA}" destId="{89477E37-163B-4264-8FAE-88E02A597254}" srcOrd="11" destOrd="0" presId="urn:microsoft.com/office/officeart/2008/layout/HorizontalMultiLevelHierarchy"/>
    <dgm:cxn modelId="{84FB180B-7C86-4ECC-AEA4-1B51C23FA964}" type="presParOf" srcId="{89477E37-163B-4264-8FAE-88E02A597254}" destId="{F809FA41-536E-4507-8518-73E50525ED83}" srcOrd="0" destOrd="0" presId="urn:microsoft.com/office/officeart/2008/layout/HorizontalMultiLevelHierarchy"/>
    <dgm:cxn modelId="{371E492F-DB8E-4E4C-9654-53E7ECDC2847}" type="presParOf" srcId="{89477E37-163B-4264-8FAE-88E02A597254}" destId="{6427EBA1-9694-4A58-B0EE-6BEBD53E65A3}"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89537" tIns="44770" rIns="89537" bIns="44770" numCol="1" anchor="t" anchorCtr="0" compatLnSpc="1">
            <a:prstTxWarp prst="textNoShape">
              <a:avLst/>
            </a:prstTxWarp>
          </a:bodyPr>
          <a:lstStyle>
            <a:lvl1pPr defTabSz="895350">
              <a:defRPr sz="1200">
                <a:latin typeface="Arial" pitchFamily="34" charset="0"/>
                <a:cs typeface="Arial" pitchFamily="34" charset="0"/>
              </a:defRPr>
            </a:lvl1pPr>
          </a:lstStyle>
          <a:p>
            <a:pPr>
              <a:defRPr/>
            </a:pPr>
            <a:endParaRPr lang="en-GB"/>
          </a:p>
        </p:txBody>
      </p:sp>
      <p:sp>
        <p:nvSpPr>
          <p:cNvPr id="4813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89537" tIns="44770" rIns="89537" bIns="44770" numCol="1" anchor="t" anchorCtr="0" compatLnSpc="1">
            <a:prstTxWarp prst="textNoShape">
              <a:avLst/>
            </a:prstTxWarp>
          </a:bodyPr>
          <a:lstStyle>
            <a:lvl1pPr algn="r" defTabSz="895350">
              <a:defRPr sz="1200">
                <a:latin typeface="Arial" pitchFamily="34" charset="0"/>
                <a:cs typeface="Arial" pitchFamily="34" charset="0"/>
              </a:defRPr>
            </a:lvl1pPr>
          </a:lstStyle>
          <a:p>
            <a:pPr>
              <a:defRPr/>
            </a:pPr>
            <a:fld id="{CB42B69A-0861-4AEA-8182-B6B271017150}" type="datetimeFigureOut">
              <a:rPr lang="en-GB"/>
              <a:pPr>
                <a:defRPr/>
              </a:pPr>
              <a:t>19/08/2016</a:t>
            </a:fld>
            <a:endParaRPr lang="en-GB"/>
          </a:p>
        </p:txBody>
      </p:sp>
      <p:sp>
        <p:nvSpPr>
          <p:cNvPr id="4813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89537" tIns="44770" rIns="89537" bIns="44770" numCol="1" anchor="b" anchorCtr="0" compatLnSpc="1">
            <a:prstTxWarp prst="textNoShape">
              <a:avLst/>
            </a:prstTxWarp>
          </a:bodyPr>
          <a:lstStyle>
            <a:lvl1pPr defTabSz="895350">
              <a:defRPr sz="1200">
                <a:latin typeface="Arial" pitchFamily="34" charset="0"/>
                <a:cs typeface="Arial" pitchFamily="34" charset="0"/>
              </a:defRPr>
            </a:lvl1pPr>
          </a:lstStyle>
          <a:p>
            <a:pPr>
              <a:defRPr/>
            </a:pPr>
            <a:endParaRPr lang="en-GB"/>
          </a:p>
        </p:txBody>
      </p:sp>
      <p:sp>
        <p:nvSpPr>
          <p:cNvPr id="4813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89537" tIns="44770" rIns="89537" bIns="44770" numCol="1" anchor="b" anchorCtr="0" compatLnSpc="1">
            <a:prstTxWarp prst="textNoShape">
              <a:avLst/>
            </a:prstTxWarp>
          </a:bodyPr>
          <a:lstStyle>
            <a:lvl1pPr algn="r" defTabSz="895350">
              <a:defRPr sz="1200">
                <a:latin typeface="Arial" pitchFamily="34" charset="0"/>
                <a:cs typeface="Arial" pitchFamily="34" charset="0"/>
              </a:defRPr>
            </a:lvl1pPr>
          </a:lstStyle>
          <a:p>
            <a:pPr>
              <a:defRPr/>
            </a:pPr>
            <a:fld id="{7B91D327-134D-4571-B4D6-7F28E417602D}" type="slidenum">
              <a:rPr lang="en-GB"/>
              <a:pPr>
                <a:defRPr/>
              </a:pPr>
              <a:t>‹#›</a:t>
            </a:fld>
            <a:endParaRPr lang="en-GB"/>
          </a:p>
        </p:txBody>
      </p:sp>
    </p:spTree>
    <p:extLst>
      <p:ext uri="{BB962C8B-B14F-4D97-AF65-F5344CB8AC3E}">
        <p14:creationId xmlns:p14="http://schemas.microsoft.com/office/powerpoint/2010/main" xmlns="" val="4078090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2946400" cy="496332"/>
          </a:xfrm>
          <a:prstGeom prst="rect">
            <a:avLst/>
          </a:prstGeom>
          <a:noFill/>
          <a:ln w="9525">
            <a:noFill/>
            <a:miter lim="800000"/>
            <a:headEnd/>
            <a:tailEnd/>
          </a:ln>
        </p:spPr>
        <p:txBody>
          <a:bodyPr vert="horz" wrap="square" lIns="92108" tIns="46053" rIns="92108" bIns="46053" numCol="1" anchor="t" anchorCtr="0" compatLnSpc="1">
            <a:prstTxWarp prst="textNoShape">
              <a:avLst/>
            </a:prstTxWarp>
          </a:bodyPr>
          <a:lstStyle>
            <a:lvl1pPr defTabSz="895350">
              <a:defRPr sz="1200">
                <a:latin typeface="Calibri" pitchFamily="34" charset="0"/>
                <a:cs typeface="Arial" pitchFamily="34" charset="0"/>
              </a:defRPr>
            </a:lvl1pPr>
          </a:lstStyle>
          <a:p>
            <a:pPr>
              <a:defRPr/>
            </a:pPr>
            <a:endParaRPr lang="en-GB"/>
          </a:p>
        </p:txBody>
      </p:sp>
      <p:sp>
        <p:nvSpPr>
          <p:cNvPr id="3" name="Date Placeholder 2"/>
          <p:cNvSpPr>
            <a:spLocks noGrp="1"/>
          </p:cNvSpPr>
          <p:nvPr>
            <p:ph type="dt" idx="1"/>
          </p:nvPr>
        </p:nvSpPr>
        <p:spPr bwMode="auto">
          <a:xfrm>
            <a:off x="3849688" y="1"/>
            <a:ext cx="2946400" cy="496332"/>
          </a:xfrm>
          <a:prstGeom prst="rect">
            <a:avLst/>
          </a:prstGeom>
          <a:noFill/>
          <a:ln w="9525">
            <a:noFill/>
            <a:miter lim="800000"/>
            <a:headEnd/>
            <a:tailEnd/>
          </a:ln>
        </p:spPr>
        <p:txBody>
          <a:bodyPr vert="horz" wrap="square" lIns="92108" tIns="46053" rIns="92108" bIns="46053" numCol="1" anchor="t" anchorCtr="0" compatLnSpc="1">
            <a:prstTxWarp prst="textNoShape">
              <a:avLst/>
            </a:prstTxWarp>
          </a:bodyPr>
          <a:lstStyle>
            <a:lvl1pPr algn="r" defTabSz="895350">
              <a:defRPr sz="1200">
                <a:latin typeface="Calibri" pitchFamily="34" charset="0"/>
                <a:cs typeface="Arial" pitchFamily="34" charset="0"/>
              </a:defRPr>
            </a:lvl1pPr>
          </a:lstStyle>
          <a:p>
            <a:pPr>
              <a:defRPr/>
            </a:pPr>
            <a:fld id="{D241845F-7660-4379-82C2-837A34A2EFA4}" type="datetimeFigureOut">
              <a:rPr lang="en-US"/>
              <a:pPr>
                <a:defRPr/>
              </a:pPr>
              <a:t>8/19/2016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064" tIns="47032" rIns="94064" bIns="47032" rtlCol="0" anchor="ctr"/>
          <a:lstStyle/>
          <a:p>
            <a:pPr lvl="0"/>
            <a:endParaRPr lang="en-US" noProof="0" smtClean="0"/>
          </a:p>
        </p:txBody>
      </p:sp>
      <p:sp>
        <p:nvSpPr>
          <p:cNvPr id="5" name="Notes Placeholder 4"/>
          <p:cNvSpPr>
            <a:spLocks noGrp="1"/>
          </p:cNvSpPr>
          <p:nvPr>
            <p:ph type="body" sz="quarter" idx="3"/>
          </p:nvPr>
        </p:nvSpPr>
        <p:spPr bwMode="auto">
          <a:xfrm>
            <a:off x="679451" y="4714356"/>
            <a:ext cx="5438775" cy="4468583"/>
          </a:xfrm>
          <a:prstGeom prst="rect">
            <a:avLst/>
          </a:prstGeom>
          <a:noFill/>
          <a:ln w="9525">
            <a:noFill/>
            <a:miter lim="800000"/>
            <a:headEnd/>
            <a:tailEnd/>
          </a:ln>
        </p:spPr>
        <p:txBody>
          <a:bodyPr vert="horz" wrap="square" lIns="92108" tIns="46053" rIns="92108" bIns="460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428711"/>
            <a:ext cx="2946400" cy="496332"/>
          </a:xfrm>
          <a:prstGeom prst="rect">
            <a:avLst/>
          </a:prstGeom>
          <a:noFill/>
          <a:ln w="9525">
            <a:noFill/>
            <a:miter lim="800000"/>
            <a:headEnd/>
            <a:tailEnd/>
          </a:ln>
        </p:spPr>
        <p:txBody>
          <a:bodyPr vert="horz" wrap="square" lIns="92108" tIns="46053" rIns="92108" bIns="46053" numCol="1" anchor="b" anchorCtr="0" compatLnSpc="1">
            <a:prstTxWarp prst="textNoShape">
              <a:avLst/>
            </a:prstTxWarp>
          </a:bodyPr>
          <a:lstStyle>
            <a:lvl1pPr defTabSz="895350">
              <a:defRPr sz="1200">
                <a:latin typeface="Calibri" pitchFamily="34" charset="0"/>
                <a:cs typeface="Arial" pitchFamily="34" charset="0"/>
              </a:defRPr>
            </a:lvl1pPr>
          </a:lstStyle>
          <a:p>
            <a:pPr>
              <a:defRPr/>
            </a:pPr>
            <a:endParaRPr lang="en-GB"/>
          </a:p>
        </p:txBody>
      </p:sp>
      <p:sp>
        <p:nvSpPr>
          <p:cNvPr id="7" name="Slide Number Placeholder 6"/>
          <p:cNvSpPr>
            <a:spLocks noGrp="1"/>
          </p:cNvSpPr>
          <p:nvPr>
            <p:ph type="sldNum" sz="quarter" idx="5"/>
          </p:nvPr>
        </p:nvSpPr>
        <p:spPr bwMode="auto">
          <a:xfrm>
            <a:off x="3849688" y="9428711"/>
            <a:ext cx="2946400" cy="496332"/>
          </a:xfrm>
          <a:prstGeom prst="rect">
            <a:avLst/>
          </a:prstGeom>
          <a:noFill/>
          <a:ln w="9525">
            <a:noFill/>
            <a:miter lim="800000"/>
            <a:headEnd/>
            <a:tailEnd/>
          </a:ln>
        </p:spPr>
        <p:txBody>
          <a:bodyPr vert="horz" wrap="square" lIns="92108" tIns="46053" rIns="92108" bIns="46053" numCol="1" anchor="b" anchorCtr="0" compatLnSpc="1">
            <a:prstTxWarp prst="textNoShape">
              <a:avLst/>
            </a:prstTxWarp>
          </a:bodyPr>
          <a:lstStyle>
            <a:lvl1pPr algn="r" defTabSz="895350">
              <a:defRPr sz="1200">
                <a:latin typeface="Calibri" pitchFamily="34" charset="0"/>
                <a:cs typeface="Arial" pitchFamily="34" charset="0"/>
              </a:defRPr>
            </a:lvl1pPr>
          </a:lstStyle>
          <a:p>
            <a:pPr>
              <a:defRPr/>
            </a:pPr>
            <a:fld id="{3B322E0A-1E85-4F69-AEE3-B261DB5C1DF0}" type="slidenum">
              <a:rPr lang="en-US"/>
              <a:pPr>
                <a:defRPr/>
              </a:pPr>
              <a:t>‹#›</a:t>
            </a:fld>
            <a:endParaRPr lang="en-US"/>
          </a:p>
        </p:txBody>
      </p:sp>
    </p:spTree>
    <p:extLst>
      <p:ext uri="{BB962C8B-B14F-4D97-AF65-F5344CB8AC3E}">
        <p14:creationId xmlns:p14="http://schemas.microsoft.com/office/powerpoint/2010/main" xmlns="" val="1539332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oleObject" Target="../embeddings/oleObject2.bin"/><Relationship Id="rId4" Type="http://schemas.openxmlformats.org/officeDocument/2006/relationships/image" Target="../media/image4.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7.xml"/><Relationship Id="rId7" Type="http://schemas.openxmlformats.org/officeDocument/2006/relationships/image" Target="../media/image2.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9.xml"/><Relationship Id="rId10" Type="http://schemas.openxmlformats.org/officeDocument/2006/relationships/image" Target="../media/image3.jpeg"/><Relationship Id="rId4" Type="http://schemas.openxmlformats.org/officeDocument/2006/relationships/tags" Target="../tags/tag8.xml"/><Relationship Id="rId9"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1.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2.xml"/><Relationship Id="rId9"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4.xml"/><Relationship Id="rId7" Type="http://schemas.openxmlformats.org/officeDocument/2006/relationships/oleObject" Target="../embeddings/oleObject7.bin"/><Relationship Id="rId2" Type="http://schemas.openxmlformats.org/officeDocument/2006/relationships/tags" Target="../tags/tag13.xml"/><Relationship Id="rId1" Type="http://schemas.openxmlformats.org/officeDocument/2006/relationships/vmlDrawing" Target="../drawings/vmlDrawing5.v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4486" name="Picture 278"/>
          <p:cNvPicPr>
            <a:picLocks noChangeAspect="1" noChangeArrowheads="1"/>
          </p:cNvPicPr>
          <p:nvPr userDrawn="1"/>
        </p:nvPicPr>
        <p:blipFill rotWithShape="1">
          <a:blip r:embed="rId4" cstate="screen">
            <a:extLst>
              <a:ext uri="{28A0092B-C50C-407E-A947-70E740481C1C}">
                <a14:useLocalDpi xmlns:a14="http://schemas.microsoft.com/office/drawing/2010/main" xmlns=""/>
              </a:ext>
            </a:extLst>
          </a:blip>
          <a:srcRect/>
          <a:stretch/>
        </p:blipFill>
        <p:spPr bwMode="auto">
          <a:xfrm>
            <a:off x="1" y="0"/>
            <a:ext cx="910850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4" name="Object 1" hidden="1"/>
          <p:cNvGraphicFramePr>
            <a:graphicFrameLocks noChangeAspect="1"/>
          </p:cNvGraphicFramePr>
          <p:nvPr>
            <p:custDataLst>
              <p:tags r:id="rId2"/>
            </p:custDataLst>
          </p:nvPr>
        </p:nvGraphicFramePr>
        <p:xfrm>
          <a:off x="1" y="1"/>
          <a:ext cx="158751" cy="158750"/>
        </p:xfrm>
        <a:graphic>
          <a:graphicData uri="http://schemas.openxmlformats.org/presentationml/2006/ole">
            <p:oleObj spid="_x0000_s94637" name="think-cell Slide" r:id="rId5" imgW="360" imgH="360" progId="">
              <p:embed/>
            </p:oleObj>
          </a:graphicData>
        </a:graphic>
      </p:graphicFrame>
      <p:sp>
        <p:nvSpPr>
          <p:cNvPr id="2" name="Title 1"/>
          <p:cNvSpPr>
            <a:spLocks noGrp="1"/>
          </p:cNvSpPr>
          <p:nvPr>
            <p:ph type="ctrTitle"/>
          </p:nvPr>
        </p:nvSpPr>
        <p:spPr>
          <a:xfrm>
            <a:off x="1187624" y="2189651"/>
            <a:ext cx="6952368" cy="864095"/>
          </a:xfrm>
          <a:prstGeom prst="rect">
            <a:avLst/>
          </a:prstGeom>
        </p:spPr>
        <p:txBody>
          <a:bodyPr/>
          <a:lstStyle>
            <a:lvl1pPr algn="ctr">
              <a:defRPr sz="3200">
                <a:solidFill>
                  <a:schemeClr val="tx1"/>
                </a:solidFill>
              </a:defRPr>
            </a:lvl1pPr>
          </a:lstStyle>
          <a:p>
            <a:r>
              <a:rPr lang="en-US" dirty="0" smtClean="0"/>
              <a:t>Click to edit Master title style</a:t>
            </a:r>
            <a:endParaRPr lang="en-US" dirty="0"/>
          </a:p>
        </p:txBody>
      </p:sp>
      <p:pic>
        <p:nvPicPr>
          <p:cNvPr id="20" name="Picture 19"/>
          <p:cNvPicPr>
            <a:picLocks noChangeAspect="1"/>
          </p:cNvPicPr>
          <p:nvPr userDrawn="1"/>
        </p:nvPicPr>
        <p:blipFill>
          <a:blip r:embed="rId6" cstate="screen">
            <a:extLst>
              <a:ext uri="{28A0092B-C50C-407E-A947-70E740481C1C}">
                <a14:useLocalDpi xmlns:a14="http://schemas.microsoft.com/office/drawing/2010/main" xmlns=""/>
              </a:ext>
            </a:extLst>
          </a:blip>
          <a:stretch>
            <a:fillRect/>
          </a:stretch>
        </p:blipFill>
        <p:spPr>
          <a:xfrm>
            <a:off x="1004007" y="3789040"/>
            <a:ext cx="3419872" cy="2137420"/>
          </a:xfrm>
          <a:prstGeom prst="rect">
            <a:avLst/>
          </a:prstGeom>
          <a:ln>
            <a:noFill/>
          </a:ln>
          <a:effectLst>
            <a:softEdge rad="112500"/>
          </a:effectLst>
        </p:spPr>
      </p:pic>
      <p:pic>
        <p:nvPicPr>
          <p:cNvPr id="21" name="Picture 20" descr="Oakmoor Exterior 1.jpg"/>
          <p:cNvPicPr>
            <a:picLocks noChangeAspect="1"/>
          </p:cNvPicPr>
          <p:nvPr userDrawn="1"/>
        </p:nvPicPr>
        <p:blipFill>
          <a:blip r:embed="rId7" cstate="screen">
            <a:extLst>
              <a:ext uri="{28A0092B-C50C-407E-A947-70E740481C1C}">
                <a14:useLocalDpi xmlns:a14="http://schemas.microsoft.com/office/drawing/2010/main" xmlns=""/>
              </a:ext>
            </a:extLst>
          </a:blip>
          <a:stretch>
            <a:fillRect/>
          </a:stretch>
        </p:blipFill>
        <p:spPr>
          <a:xfrm>
            <a:off x="4341258" y="3789040"/>
            <a:ext cx="3798736" cy="2137421"/>
          </a:xfrm>
          <a:prstGeom prst="rect">
            <a:avLst/>
          </a:prstGeom>
          <a:ln>
            <a:noFill/>
          </a:ln>
          <a:effectLst>
            <a:softEdge rad="112500"/>
          </a:effectLst>
        </p:spPr>
      </p:pic>
      <p:sp>
        <p:nvSpPr>
          <p:cNvPr id="3" name="Subtitle 2"/>
          <p:cNvSpPr>
            <a:spLocks noGrp="1"/>
          </p:cNvSpPr>
          <p:nvPr userDrawn="1">
            <p:ph type="subTitle" idx="1"/>
          </p:nvPr>
        </p:nvSpPr>
        <p:spPr>
          <a:xfrm>
            <a:off x="1187623" y="3133361"/>
            <a:ext cx="6952369" cy="576064"/>
          </a:xfrm>
          <a:prstGeom prst="rect">
            <a:avLst/>
          </a:prstGeom>
        </p:spPr>
        <p:txBody>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9" name="Picture 18"/>
          <p:cNvPicPr/>
          <p:nvPr userDrawn="1"/>
        </p:nvPicPr>
        <p:blipFill>
          <a:blip r:embed="rId8" cstate="screen">
            <a:extLst>
              <a:ext uri="{28A0092B-C50C-407E-A947-70E740481C1C}">
                <a14:useLocalDpi xmlns:a14="http://schemas.microsoft.com/office/drawing/2010/main" xmlns=""/>
              </a:ext>
            </a:extLst>
          </a:blip>
          <a:stretch>
            <a:fillRect/>
          </a:stretch>
        </p:blipFill>
        <p:spPr>
          <a:xfrm>
            <a:off x="4539912" y="285242"/>
            <a:ext cx="3600082" cy="1656184"/>
          </a:xfrm>
          <a:prstGeom prst="rect">
            <a:avLst/>
          </a:prstGeom>
        </p:spPr>
      </p:pic>
      <p:pic>
        <p:nvPicPr>
          <p:cNvPr id="5" name="Picture 4"/>
          <p:cNvPicPr>
            <a:picLocks noChangeAspect="1"/>
          </p:cNvPicPr>
          <p:nvPr userDrawn="1"/>
        </p:nvPicPr>
        <p:blipFill>
          <a:blip r:embed="rId9" cstate="screen">
            <a:extLst>
              <a:ext uri="{28A0092B-C50C-407E-A947-70E740481C1C}">
                <a14:useLocalDpi xmlns:a14="http://schemas.microsoft.com/office/drawing/2010/main" xmlns=""/>
              </a:ext>
            </a:extLst>
          </a:blip>
          <a:stretch>
            <a:fillRect/>
          </a:stretch>
        </p:blipFill>
        <p:spPr>
          <a:xfrm>
            <a:off x="1004007" y="116632"/>
            <a:ext cx="3189446" cy="1993404"/>
          </a:xfrm>
          <a:prstGeom prst="rect">
            <a:avLst/>
          </a:prstGeom>
          <a:ln>
            <a:noFill/>
          </a:ln>
          <a:effectLst>
            <a:softEdge rad="112500"/>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3" name="Picture 12"/>
          <p:cNvPicPr/>
          <p:nvPr userDrawn="1"/>
        </p:nvPicPr>
        <p:blipFill>
          <a:blip r:embed="rId7" cstate="screen">
            <a:extLst>
              <a:ext uri="{28A0092B-C50C-407E-A947-70E740481C1C}">
                <a14:useLocalDpi xmlns:a14="http://schemas.microsoft.com/office/drawing/2010/main" xmlns=""/>
              </a:ext>
            </a:extLst>
          </a:blip>
          <a:stretch>
            <a:fillRect/>
          </a:stretch>
        </p:blipFill>
        <p:spPr>
          <a:xfrm>
            <a:off x="7776962" y="20096"/>
            <a:ext cx="1259535" cy="579438"/>
          </a:xfrm>
          <a:prstGeom prst="rect">
            <a:avLst/>
          </a:prstGeom>
        </p:spPr>
      </p:pic>
      <p:graphicFrame>
        <p:nvGraphicFramePr>
          <p:cNvPr id="3" name="Object 1" hidden="1"/>
          <p:cNvGraphicFramePr>
            <a:graphicFrameLocks noChangeAspect="1"/>
          </p:cNvGraphicFramePr>
          <p:nvPr>
            <p:custDataLst>
              <p:tags r:id="rId2"/>
            </p:custDataLst>
          </p:nvPr>
        </p:nvGraphicFramePr>
        <p:xfrm>
          <a:off x="1" y="1"/>
          <a:ext cx="158751" cy="158750"/>
        </p:xfrm>
        <a:graphic>
          <a:graphicData uri="http://schemas.openxmlformats.org/presentationml/2006/ole">
            <p:oleObj spid="_x0000_s96082" name="think-cell Slide" r:id="rId8" imgW="360" imgH="360" progId="">
              <p:embed/>
            </p:oleObj>
          </a:graphicData>
        </a:graphic>
      </p:graphicFrame>
      <p:graphicFrame>
        <p:nvGraphicFramePr>
          <p:cNvPr id="4" name="Object 5" hidden="1"/>
          <p:cNvGraphicFramePr>
            <a:graphicFrameLocks noChangeAspect="1"/>
          </p:cNvGraphicFramePr>
          <p:nvPr>
            <p:custDataLst>
              <p:tags r:id="rId3"/>
            </p:custDataLst>
          </p:nvPr>
        </p:nvGraphicFramePr>
        <p:xfrm>
          <a:off x="1" y="1"/>
          <a:ext cx="158751" cy="158750"/>
        </p:xfrm>
        <a:graphic>
          <a:graphicData uri="http://schemas.openxmlformats.org/presentationml/2006/ole">
            <p:oleObj spid="_x0000_s96083" name="think-cell Slide" r:id="rId9" imgW="360" imgH="360" progId="">
              <p:embed/>
            </p:oleObj>
          </a:graphicData>
        </a:graphic>
      </p:graphicFrame>
      <p:cxnSp>
        <p:nvCxnSpPr>
          <p:cNvPr id="6" name="Straight Connector 5"/>
          <p:cNvCxnSpPr>
            <a:cxnSpLocks noChangeShapeType="1"/>
          </p:cNvCxnSpPr>
          <p:nvPr userDrawn="1">
            <p:custDataLst>
              <p:tags r:id="rId4"/>
            </p:custDataLst>
          </p:nvPr>
        </p:nvCxnSpPr>
        <p:spPr bwMode="auto">
          <a:xfrm>
            <a:off x="65640" y="652504"/>
            <a:ext cx="8970856"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2" name="Title 1"/>
          <p:cNvSpPr>
            <a:spLocks noGrp="1"/>
          </p:cNvSpPr>
          <p:nvPr>
            <p:ph type="title"/>
          </p:nvPr>
        </p:nvSpPr>
        <p:spPr>
          <a:xfrm>
            <a:off x="80388" y="64547"/>
            <a:ext cx="7626699" cy="490537"/>
          </a:xfrm>
          <a:prstGeom prst="rect">
            <a:avLst/>
          </a:prstGeom>
          <a:noFill/>
          <a:ln>
            <a:noFill/>
          </a:ln>
          <a:extLst/>
        </p:spPr>
        <p:txBody>
          <a:bodyPr lIns="0" anchor="ctr" anchorCtr="0"/>
          <a:lstStyle>
            <a:lvl1pPr algn="l">
              <a:defRPr lang="en-ZA"/>
            </a:lvl1pPr>
          </a:lstStyle>
          <a:p>
            <a:pPr lvl="0"/>
            <a:r>
              <a:rPr lang="en-US" smtClean="0"/>
              <a:t>Click to edit Master title style</a:t>
            </a:r>
            <a:endParaRPr lang="en-ZA"/>
          </a:p>
        </p:txBody>
      </p:sp>
      <p:pic>
        <p:nvPicPr>
          <p:cNvPr id="8" name="Picture 7"/>
          <p:cNvPicPr>
            <a:picLocks noChangeAspect="1"/>
          </p:cNvPicPr>
          <p:nvPr userDrawn="1"/>
        </p:nvPicPr>
        <p:blipFill rotWithShape="1">
          <a:blip r:embed="rId10" cstate="screen">
            <a:extLst>
              <a:ext uri="{28A0092B-C50C-407E-A947-70E740481C1C}">
                <a14:useLocalDpi xmlns:a14="http://schemas.microsoft.com/office/drawing/2010/main" xmlns=""/>
              </a:ext>
            </a:extLst>
          </a:blip>
          <a:srcRect/>
          <a:stretch/>
        </p:blipFill>
        <p:spPr>
          <a:xfrm>
            <a:off x="0" y="6300315"/>
            <a:ext cx="9144000" cy="331595"/>
          </a:xfrm>
          <a:prstGeom prst="rect">
            <a:avLst/>
          </a:prstGeom>
        </p:spPr>
      </p:pic>
      <p:sp>
        <p:nvSpPr>
          <p:cNvPr id="14" name="Slide Number Placeholder 3"/>
          <p:cNvSpPr>
            <a:spLocks noGrp="1"/>
          </p:cNvSpPr>
          <p:nvPr>
            <p:ph type="sldNum" sz="quarter" idx="4"/>
            <p:custDataLst>
              <p:tags r:id="rId5"/>
            </p:custDataLst>
          </p:nvPr>
        </p:nvSpPr>
        <p:spPr>
          <a:xfrm>
            <a:off x="8572632" y="6597352"/>
            <a:ext cx="432173" cy="221109"/>
          </a:xfrm>
          <a:prstGeom prst="rect">
            <a:avLst/>
          </a:prstGeom>
        </p:spPr>
        <p:txBody>
          <a:bodyPr lIns="0" rIns="0"/>
          <a:lstStyle>
            <a:lvl1pPr algn="r" fontAlgn="auto">
              <a:spcBef>
                <a:spcPts val="0"/>
              </a:spcBef>
              <a:spcAft>
                <a:spcPts val="0"/>
              </a:spcAft>
              <a:defRPr sz="1000">
                <a:solidFill>
                  <a:schemeClr val="tx1"/>
                </a:solidFill>
                <a:latin typeface="+mn-lt"/>
                <a:cs typeface="+mn-cs"/>
              </a:defRPr>
            </a:lvl1pPr>
          </a:lstStyle>
          <a:p>
            <a:pPr>
              <a:defRPr/>
            </a:pPr>
            <a:fld id="{9B255116-640A-41A0-9ED6-A5E25C45F443}"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Rectangle 10"/>
          <p:cNvSpPr/>
          <p:nvPr userDrawn="1"/>
        </p:nvSpPr>
        <p:spPr>
          <a:xfrm>
            <a:off x="0" y="2492896"/>
            <a:ext cx="9144000" cy="19212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userDrawn="1"/>
        </p:nvSpPr>
        <p:spPr>
          <a:xfrm>
            <a:off x="649615" y="0"/>
            <a:ext cx="32743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3" name="Picture 12"/>
          <p:cNvPicPr/>
          <p:nvPr userDrawn="1"/>
        </p:nvPicPr>
        <p:blipFill>
          <a:blip r:embed="rId6" cstate="screen">
            <a:extLst>
              <a:ext uri="{28A0092B-C50C-407E-A947-70E740481C1C}">
                <a14:useLocalDpi xmlns:a14="http://schemas.microsoft.com/office/drawing/2010/main" xmlns=""/>
              </a:ext>
            </a:extLst>
          </a:blip>
          <a:stretch>
            <a:fillRect/>
          </a:stretch>
        </p:blipFill>
        <p:spPr>
          <a:xfrm>
            <a:off x="721520" y="764704"/>
            <a:ext cx="3130503" cy="1440160"/>
          </a:xfrm>
          <a:prstGeom prst="roundRect">
            <a:avLst/>
          </a:prstGeom>
        </p:spPr>
      </p:pic>
      <p:graphicFrame>
        <p:nvGraphicFramePr>
          <p:cNvPr id="3" name="Object 1" hidden="1"/>
          <p:cNvGraphicFramePr>
            <a:graphicFrameLocks noChangeAspect="1"/>
          </p:cNvGraphicFramePr>
          <p:nvPr userDrawn="1">
            <p:custDataLst>
              <p:tags r:id="rId2"/>
            </p:custDataLst>
          </p:nvPr>
        </p:nvGraphicFramePr>
        <p:xfrm>
          <a:off x="1" y="1"/>
          <a:ext cx="158751" cy="158750"/>
        </p:xfrm>
        <a:graphic>
          <a:graphicData uri="http://schemas.openxmlformats.org/presentationml/2006/ole">
            <p:oleObj spid="_x0000_s163080" name="think-cell Slide" r:id="rId7" imgW="360" imgH="360" progId="">
              <p:embed/>
            </p:oleObj>
          </a:graphicData>
        </a:graphic>
      </p:graphicFrame>
      <p:graphicFrame>
        <p:nvGraphicFramePr>
          <p:cNvPr id="4" name="Object 5" hidden="1"/>
          <p:cNvGraphicFramePr>
            <a:graphicFrameLocks noChangeAspect="1"/>
          </p:cNvGraphicFramePr>
          <p:nvPr userDrawn="1">
            <p:custDataLst>
              <p:tags r:id="rId3"/>
            </p:custDataLst>
          </p:nvPr>
        </p:nvGraphicFramePr>
        <p:xfrm>
          <a:off x="1" y="1"/>
          <a:ext cx="158751" cy="158750"/>
        </p:xfrm>
        <a:graphic>
          <a:graphicData uri="http://schemas.openxmlformats.org/presentationml/2006/ole">
            <p:oleObj spid="_x0000_s163081" name="think-cell Slide" r:id="rId8" imgW="360" imgH="360" progId="">
              <p:embed/>
            </p:oleObj>
          </a:graphicData>
        </a:graphic>
      </p:graphicFrame>
      <p:sp>
        <p:nvSpPr>
          <p:cNvPr id="2" name="Title 1"/>
          <p:cNvSpPr>
            <a:spLocks noGrp="1"/>
          </p:cNvSpPr>
          <p:nvPr userDrawn="1">
            <p:ph type="title"/>
          </p:nvPr>
        </p:nvSpPr>
        <p:spPr>
          <a:xfrm>
            <a:off x="4067944" y="3208232"/>
            <a:ext cx="4962403" cy="490537"/>
          </a:xfrm>
          <a:prstGeom prst="rect">
            <a:avLst/>
          </a:prstGeom>
          <a:noFill/>
          <a:ln>
            <a:noFill/>
          </a:ln>
          <a:extLst/>
        </p:spPr>
        <p:txBody>
          <a:bodyPr lIns="0" anchor="ctr" anchorCtr="0"/>
          <a:lstStyle>
            <a:lvl1pPr algn="l">
              <a:defRPr lang="en-ZA" b="1">
                <a:solidFill>
                  <a:schemeClr val="bg1"/>
                </a:solidFill>
              </a:defRPr>
            </a:lvl1pPr>
          </a:lstStyle>
          <a:p>
            <a:pPr lvl="0"/>
            <a:r>
              <a:rPr lang="en-US" smtClean="0"/>
              <a:t>Click to edit Master title style</a:t>
            </a:r>
            <a:endParaRPr lang="en-ZA"/>
          </a:p>
        </p:txBody>
      </p:sp>
      <p:sp>
        <p:nvSpPr>
          <p:cNvPr id="14" name="Slide Number Placeholder 3"/>
          <p:cNvSpPr>
            <a:spLocks noGrp="1"/>
          </p:cNvSpPr>
          <p:nvPr userDrawn="1">
            <p:ph type="sldNum" sz="quarter" idx="4"/>
            <p:custDataLst>
              <p:tags r:id="rId4"/>
            </p:custDataLst>
          </p:nvPr>
        </p:nvSpPr>
        <p:spPr>
          <a:xfrm>
            <a:off x="8572632" y="6597352"/>
            <a:ext cx="432173" cy="221109"/>
          </a:xfrm>
          <a:prstGeom prst="rect">
            <a:avLst/>
          </a:prstGeom>
        </p:spPr>
        <p:txBody>
          <a:bodyPr lIns="0" rIns="0"/>
          <a:lstStyle>
            <a:lvl1pPr algn="r" fontAlgn="auto">
              <a:spcBef>
                <a:spcPts val="0"/>
              </a:spcBef>
              <a:spcAft>
                <a:spcPts val="0"/>
              </a:spcAft>
              <a:defRPr sz="1000">
                <a:solidFill>
                  <a:schemeClr val="tx1"/>
                </a:solidFill>
                <a:latin typeface="+mn-lt"/>
                <a:cs typeface="+mn-cs"/>
              </a:defRPr>
            </a:lvl1pPr>
          </a:lstStyle>
          <a:p>
            <a:pPr>
              <a:defRPr/>
            </a:pPr>
            <a:fld id="{9B255116-640A-41A0-9ED6-A5E25C45F443}" type="slidenum">
              <a:rPr lang="en-US" smtClean="0"/>
              <a:pPr>
                <a:defRPr/>
              </a:pPr>
              <a:t>‹#›</a:t>
            </a:fld>
            <a:endParaRPr lang="en-US"/>
          </a:p>
        </p:txBody>
      </p:sp>
      <p:pic>
        <p:nvPicPr>
          <p:cNvPr id="5" name="Picture 4"/>
          <p:cNvPicPr>
            <a:picLocks noChangeAspect="1"/>
          </p:cNvPicPr>
          <p:nvPr userDrawn="1"/>
        </p:nvPicPr>
        <p:blipFill rotWithShape="1">
          <a:blip r:embed="rId9" cstate="screen">
            <a:extLst>
              <a:ext uri="{28A0092B-C50C-407E-A947-70E740481C1C}">
                <a14:useLocalDpi xmlns:a14="http://schemas.microsoft.com/office/drawing/2010/main" xmlns=""/>
              </a:ext>
            </a:extLst>
          </a:blip>
          <a:srcRect/>
          <a:stretch/>
        </p:blipFill>
        <p:spPr>
          <a:xfrm>
            <a:off x="649615" y="2492897"/>
            <a:ext cx="3274313" cy="1921206"/>
          </a:xfrm>
          <a:prstGeom prst="rect">
            <a:avLst/>
          </a:prstGeom>
        </p:spPr>
      </p:pic>
    </p:spTree>
    <p:extLst>
      <p:ext uri="{BB962C8B-B14F-4D97-AF65-F5344CB8AC3E}">
        <p14:creationId xmlns:p14="http://schemas.microsoft.com/office/powerpoint/2010/main" xmlns="" val="21327864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2">
    <p:spTree>
      <p:nvGrpSpPr>
        <p:cNvPr id="1" name=""/>
        <p:cNvGrpSpPr/>
        <p:nvPr/>
      </p:nvGrpSpPr>
      <p:grpSpPr>
        <a:xfrm>
          <a:off x="0" y="0"/>
          <a:ext cx="0" cy="0"/>
          <a:chOff x="0" y="0"/>
          <a:chExt cx="0" cy="0"/>
        </a:xfrm>
      </p:grpSpPr>
      <p:pic>
        <p:nvPicPr>
          <p:cNvPr id="13" name="Picture 12"/>
          <p:cNvPicPr/>
          <p:nvPr userDrawn="1"/>
        </p:nvPicPr>
        <p:blipFill>
          <a:blip r:embed="rId6" cstate="screen">
            <a:extLst>
              <a:ext uri="{28A0092B-C50C-407E-A947-70E740481C1C}">
                <a14:useLocalDpi xmlns:a14="http://schemas.microsoft.com/office/drawing/2010/main" xmlns=""/>
              </a:ext>
            </a:extLst>
          </a:blip>
          <a:stretch>
            <a:fillRect/>
          </a:stretch>
        </p:blipFill>
        <p:spPr>
          <a:xfrm>
            <a:off x="7776962" y="20096"/>
            <a:ext cx="1259535" cy="579438"/>
          </a:xfrm>
          <a:prstGeom prst="rect">
            <a:avLst/>
          </a:prstGeom>
        </p:spPr>
      </p:pic>
      <p:graphicFrame>
        <p:nvGraphicFramePr>
          <p:cNvPr id="3" name="Object 1" hidden="1"/>
          <p:cNvGraphicFramePr>
            <a:graphicFrameLocks noChangeAspect="1"/>
          </p:cNvGraphicFramePr>
          <p:nvPr>
            <p:custDataLst>
              <p:tags r:id="rId2"/>
            </p:custDataLst>
          </p:nvPr>
        </p:nvGraphicFramePr>
        <p:xfrm>
          <a:off x="1" y="1"/>
          <a:ext cx="158751" cy="158750"/>
        </p:xfrm>
        <a:graphic>
          <a:graphicData uri="http://schemas.openxmlformats.org/presentationml/2006/ole">
            <p:oleObj spid="_x0000_s164104" name="think-cell Slide" r:id="rId7" imgW="360" imgH="360" progId="">
              <p:embed/>
            </p:oleObj>
          </a:graphicData>
        </a:graphic>
      </p:graphicFrame>
      <p:graphicFrame>
        <p:nvGraphicFramePr>
          <p:cNvPr id="4" name="Object 5" hidden="1"/>
          <p:cNvGraphicFramePr>
            <a:graphicFrameLocks noChangeAspect="1"/>
          </p:cNvGraphicFramePr>
          <p:nvPr>
            <p:custDataLst>
              <p:tags r:id="rId3"/>
            </p:custDataLst>
          </p:nvPr>
        </p:nvGraphicFramePr>
        <p:xfrm>
          <a:off x="1" y="1"/>
          <a:ext cx="158751" cy="158750"/>
        </p:xfrm>
        <a:graphic>
          <a:graphicData uri="http://schemas.openxmlformats.org/presentationml/2006/ole">
            <p:oleObj spid="_x0000_s164105" name="think-cell Slide" r:id="rId8" imgW="360" imgH="360" progId="">
              <p:embed/>
            </p:oleObj>
          </a:graphicData>
        </a:graphic>
      </p:graphicFrame>
      <p:sp>
        <p:nvSpPr>
          <p:cNvPr id="2" name="Title 1"/>
          <p:cNvSpPr>
            <a:spLocks noGrp="1"/>
          </p:cNvSpPr>
          <p:nvPr>
            <p:ph type="title"/>
          </p:nvPr>
        </p:nvSpPr>
        <p:spPr>
          <a:xfrm>
            <a:off x="80388" y="64547"/>
            <a:ext cx="7626699" cy="490537"/>
          </a:xfrm>
          <a:prstGeom prst="rect">
            <a:avLst/>
          </a:prstGeom>
          <a:noFill/>
          <a:ln>
            <a:noFill/>
          </a:ln>
          <a:extLst/>
        </p:spPr>
        <p:txBody>
          <a:bodyPr lIns="0" anchor="ctr" anchorCtr="0"/>
          <a:lstStyle>
            <a:lvl1pPr algn="l">
              <a:defRPr lang="en-ZA"/>
            </a:lvl1pPr>
          </a:lstStyle>
          <a:p>
            <a:pPr lvl="0"/>
            <a:r>
              <a:rPr lang="en-US" smtClean="0"/>
              <a:t>Click to edit Master title style</a:t>
            </a:r>
            <a:endParaRPr lang="en-ZA"/>
          </a:p>
        </p:txBody>
      </p:sp>
      <p:pic>
        <p:nvPicPr>
          <p:cNvPr id="8" name="Picture 7"/>
          <p:cNvPicPr>
            <a:picLocks noChangeAspect="1"/>
          </p:cNvPicPr>
          <p:nvPr userDrawn="1"/>
        </p:nvPicPr>
        <p:blipFill rotWithShape="1">
          <a:blip r:embed="rId9" cstate="screen">
            <a:extLst>
              <a:ext uri="{28A0092B-C50C-407E-A947-70E740481C1C}">
                <a14:useLocalDpi xmlns:a14="http://schemas.microsoft.com/office/drawing/2010/main" xmlns=""/>
              </a:ext>
            </a:extLst>
          </a:blip>
          <a:srcRect/>
          <a:stretch/>
        </p:blipFill>
        <p:spPr>
          <a:xfrm>
            <a:off x="0" y="6300315"/>
            <a:ext cx="9144000" cy="331595"/>
          </a:xfrm>
          <a:prstGeom prst="rect">
            <a:avLst/>
          </a:prstGeom>
        </p:spPr>
      </p:pic>
      <p:sp>
        <p:nvSpPr>
          <p:cNvPr id="14" name="Slide Number Placeholder 3"/>
          <p:cNvSpPr>
            <a:spLocks noGrp="1"/>
          </p:cNvSpPr>
          <p:nvPr>
            <p:ph type="sldNum" sz="quarter" idx="4"/>
            <p:custDataLst>
              <p:tags r:id="rId4"/>
            </p:custDataLst>
          </p:nvPr>
        </p:nvSpPr>
        <p:spPr>
          <a:xfrm>
            <a:off x="8572632" y="6597352"/>
            <a:ext cx="432173" cy="221109"/>
          </a:xfrm>
          <a:prstGeom prst="rect">
            <a:avLst/>
          </a:prstGeom>
        </p:spPr>
        <p:txBody>
          <a:bodyPr lIns="0" rIns="0"/>
          <a:lstStyle>
            <a:lvl1pPr algn="r" fontAlgn="auto">
              <a:spcBef>
                <a:spcPts val="0"/>
              </a:spcBef>
              <a:spcAft>
                <a:spcPts val="0"/>
              </a:spcAft>
              <a:defRPr sz="1000">
                <a:solidFill>
                  <a:schemeClr val="tx1"/>
                </a:solidFill>
                <a:latin typeface="+mn-lt"/>
                <a:cs typeface="+mn-cs"/>
              </a:defRPr>
            </a:lvl1pPr>
          </a:lstStyle>
          <a:p>
            <a:pPr>
              <a:defRPr/>
            </a:pPr>
            <a:fld id="{9B255116-640A-41A0-9ED6-A5E25C45F443}" type="slidenum">
              <a:rPr lang="en-US" smtClean="0"/>
              <a:pPr>
                <a:defRPr/>
              </a:pPr>
              <a:t>‹#›</a:t>
            </a:fld>
            <a:endParaRPr lang="en-US"/>
          </a:p>
        </p:txBody>
      </p:sp>
    </p:spTree>
    <p:extLst>
      <p:ext uri="{BB962C8B-B14F-4D97-AF65-F5344CB8AC3E}">
        <p14:creationId xmlns:p14="http://schemas.microsoft.com/office/powerpoint/2010/main" xmlns="" val="23707412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jpeg"/><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1" hidden="1"/>
          <p:cNvGraphicFramePr>
            <a:graphicFrameLocks noChangeAspect="1"/>
          </p:cNvGraphicFramePr>
          <p:nvPr>
            <p:custDataLst>
              <p:tags r:id="rId7"/>
            </p:custDataLst>
          </p:nvPr>
        </p:nvGraphicFramePr>
        <p:xfrm>
          <a:off x="1" y="1"/>
          <a:ext cx="158751" cy="158750"/>
        </p:xfrm>
        <a:graphic>
          <a:graphicData uri="http://schemas.openxmlformats.org/presentationml/2006/ole">
            <p:oleObj spid="_x0000_s1451" name="think-cell Slide" r:id="rId10" imgW="360" imgH="360" progId="">
              <p:embed/>
            </p:oleObj>
          </a:graphicData>
        </a:graphic>
      </p:graphicFrame>
      <p:pic>
        <p:nvPicPr>
          <p:cNvPr id="8" name="Picture 7"/>
          <p:cNvPicPr/>
          <p:nvPr userDrawn="1"/>
        </p:nvPicPr>
        <p:blipFill>
          <a:blip r:embed="rId11" cstate="screen">
            <a:extLst>
              <a:ext uri="{28A0092B-C50C-407E-A947-70E740481C1C}">
                <a14:useLocalDpi xmlns:a14="http://schemas.microsoft.com/office/drawing/2010/main" xmlns=""/>
              </a:ext>
            </a:extLst>
          </a:blip>
          <a:stretch>
            <a:fillRect/>
          </a:stretch>
        </p:blipFill>
        <p:spPr>
          <a:xfrm>
            <a:off x="7776962" y="20096"/>
            <a:ext cx="1259535" cy="579438"/>
          </a:xfrm>
          <a:prstGeom prst="rect">
            <a:avLst/>
          </a:prstGeom>
        </p:spPr>
      </p:pic>
      <p:cxnSp>
        <p:nvCxnSpPr>
          <p:cNvPr id="9" name="Straight Connector 8"/>
          <p:cNvCxnSpPr>
            <a:cxnSpLocks noChangeShapeType="1"/>
          </p:cNvCxnSpPr>
          <p:nvPr userDrawn="1">
            <p:custDataLst>
              <p:tags r:id="rId8"/>
            </p:custDataLst>
          </p:nvPr>
        </p:nvCxnSpPr>
        <p:spPr bwMode="auto">
          <a:xfrm>
            <a:off x="65640" y="652504"/>
            <a:ext cx="8970856" cy="0"/>
          </a:xfrm>
          <a:prstGeom prst="line">
            <a:avLst/>
          </a:prstGeom>
          <a:noFill/>
          <a:ln w="25400">
            <a:solidFill>
              <a:srgbClr val="00B7E2"/>
            </a:solidFill>
            <a:round/>
            <a:headEnd/>
            <a:tailEnd/>
          </a:ln>
          <a:effectLst>
            <a:outerShdw blurRad="50800" dist="38100" dir="2700000" algn="tl" rotWithShape="0">
              <a:prstClr val="black">
                <a:alpha val="40000"/>
              </a:prstClr>
            </a:outerShdw>
          </a:effectLst>
          <a:extLst/>
        </p:spPr>
      </p:cxnSp>
      <p:sp>
        <p:nvSpPr>
          <p:cNvPr id="10" name="Title 1"/>
          <p:cNvSpPr txBox="1">
            <a:spLocks/>
          </p:cNvSpPr>
          <p:nvPr userDrawn="1"/>
        </p:nvSpPr>
        <p:spPr>
          <a:xfrm>
            <a:off x="80388" y="64547"/>
            <a:ext cx="7626699" cy="490537"/>
          </a:xfrm>
          <a:prstGeom prst="rect">
            <a:avLst/>
          </a:prstGeom>
          <a:noFill/>
          <a:ln>
            <a:noFill/>
          </a:ln>
          <a:extLst/>
        </p:spPr>
        <p:txBody>
          <a:bodyPr lIns="0" anchor="ctr" anchorCtr="0"/>
          <a:lstStyle>
            <a:lvl1pPr algn="l" rtl="0" eaLnBrk="0" fontAlgn="base" hangingPunct="0">
              <a:spcBef>
                <a:spcPct val="0"/>
              </a:spcBef>
              <a:spcAft>
                <a:spcPct val="0"/>
              </a:spcAft>
              <a:defRPr lang="en-ZA" sz="2000" kern="1200">
                <a:solidFill>
                  <a:schemeClr val="tx1"/>
                </a:solidFill>
                <a:latin typeface="Arial"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mtClean="0"/>
              <a:t>Click to edit Master title style</a:t>
            </a:r>
            <a:endParaRPr lang="en-ZA"/>
          </a:p>
        </p:txBody>
      </p:sp>
      <p:pic>
        <p:nvPicPr>
          <p:cNvPr id="13" name="Picture 12"/>
          <p:cNvPicPr>
            <a:picLocks noChangeAspect="1"/>
          </p:cNvPicPr>
          <p:nvPr userDrawn="1"/>
        </p:nvPicPr>
        <p:blipFill rotWithShape="1">
          <a:blip r:embed="rId12" cstate="screen">
            <a:extLst>
              <a:ext uri="{28A0092B-C50C-407E-A947-70E740481C1C}">
                <a14:useLocalDpi xmlns:a14="http://schemas.microsoft.com/office/drawing/2010/main" xmlns=""/>
              </a:ext>
            </a:extLst>
          </a:blip>
          <a:srcRect/>
          <a:stretch/>
        </p:blipFill>
        <p:spPr>
          <a:xfrm>
            <a:off x="0" y="6300315"/>
            <a:ext cx="9144000" cy="331595"/>
          </a:xfrm>
          <a:prstGeom prst="rect">
            <a:avLst/>
          </a:prstGeom>
        </p:spPr>
      </p:pic>
      <p:sp>
        <p:nvSpPr>
          <p:cNvPr id="15" name="Slide Number Placeholder 3"/>
          <p:cNvSpPr>
            <a:spLocks noGrp="1"/>
          </p:cNvSpPr>
          <p:nvPr>
            <p:ph type="sldNum" sz="quarter" idx="4"/>
            <p:custDataLst>
              <p:tags r:id="rId9"/>
            </p:custDataLst>
          </p:nvPr>
        </p:nvSpPr>
        <p:spPr>
          <a:xfrm>
            <a:off x="8572632" y="6597352"/>
            <a:ext cx="432173" cy="221109"/>
          </a:xfrm>
          <a:prstGeom prst="rect">
            <a:avLst/>
          </a:prstGeom>
        </p:spPr>
        <p:txBody>
          <a:bodyPr lIns="0" rIns="0"/>
          <a:lstStyle>
            <a:lvl1pPr algn="r" fontAlgn="auto">
              <a:spcBef>
                <a:spcPts val="0"/>
              </a:spcBef>
              <a:spcAft>
                <a:spcPts val="0"/>
              </a:spcAft>
              <a:defRPr sz="1000">
                <a:solidFill>
                  <a:schemeClr val="tx1"/>
                </a:solidFill>
                <a:latin typeface="+mn-lt"/>
                <a:cs typeface="+mn-cs"/>
              </a:defRPr>
            </a:lvl1pPr>
          </a:lstStyle>
          <a:p>
            <a:pPr>
              <a:defRPr/>
            </a:pPr>
            <a:fld id="{9B255116-640A-41A0-9ED6-A5E25C45F44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Lst>
  <p:hf hdr="0" ftr="0" dt="0"/>
  <p:txStyles>
    <p:titleStyle>
      <a:lvl1pPr algn="l" rtl="0" eaLnBrk="0" fontAlgn="base" hangingPunct="0">
        <a:spcBef>
          <a:spcPct val="0"/>
        </a:spcBef>
        <a:spcAft>
          <a:spcPct val="0"/>
        </a:spcAft>
        <a:defRPr lang="en-US" sz="2000" kern="1200">
          <a:solidFill>
            <a:schemeClr val="tx1"/>
          </a:solidFill>
          <a:latin typeface="Arial"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2.jpeg"/><Relationship Id="rId2" Type="http://schemas.openxmlformats.org/officeDocument/2006/relationships/tags" Target="../tags/tag20.xml"/><Relationship Id="rId1" Type="http://schemas.openxmlformats.org/officeDocument/2006/relationships/vmlDrawing" Target="../drawings/vmlDrawing6.vml"/><Relationship Id="rId6" Type="http://schemas.openxmlformats.org/officeDocument/2006/relationships/image" Target="../media/image31.jpeg"/><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xml"/><Relationship Id="rId7" Type="http://schemas.openxmlformats.org/officeDocument/2006/relationships/image" Target="../media/image3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slideLayout" Target="../slideLayouts/slideLayout2.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1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slideLayout" Target="../slideLayouts/slideLayout2.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8.xml"/><Relationship Id="rId7" Type="http://schemas.openxmlformats.org/officeDocument/2006/relationships/image" Target="../media/image25.tif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4.jpeg"/><Relationship Id="rId5" Type="http://schemas.openxmlformats.org/officeDocument/2006/relationships/slideLayout" Target="../slideLayouts/slideLayout2.xml"/><Relationship Id="rId10" Type="http://schemas.openxmlformats.org/officeDocument/2006/relationships/image" Target="../media/image28.gif"/><Relationship Id="rId4" Type="http://schemas.openxmlformats.org/officeDocument/2006/relationships/tags" Target="../tags/tag19.xml"/><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216463"/>
            <a:ext cx="6952368" cy="864095"/>
          </a:xfrm>
        </p:spPr>
        <p:txBody>
          <a:bodyPr/>
          <a:lstStyle/>
          <a:p>
            <a:r>
              <a:rPr lang="en-US" sz="2800" b="1" dirty="0"/>
              <a:t>PORTFOLIO COMMITTEE ON </a:t>
            </a:r>
            <a:r>
              <a:rPr lang="en-US" sz="2800" b="1" dirty="0" smtClean="0"/>
              <a:t/>
            </a:r>
            <a:br>
              <a:rPr lang="en-US" sz="2800" b="1" dirty="0" smtClean="0"/>
            </a:br>
            <a:r>
              <a:rPr lang="en-US" sz="2800" b="1" dirty="0" smtClean="0"/>
              <a:t>TRADE </a:t>
            </a:r>
            <a:r>
              <a:rPr lang="en-US" sz="2800" b="1" dirty="0"/>
              <a:t>AND INDUSTRY</a:t>
            </a:r>
            <a:endParaRPr lang="en-ZA" sz="2800" b="1" dirty="0"/>
          </a:p>
        </p:txBody>
      </p:sp>
      <p:sp>
        <p:nvSpPr>
          <p:cNvPr id="5" name="TextBox 4"/>
          <p:cNvSpPr txBox="1"/>
          <p:nvPr/>
        </p:nvSpPr>
        <p:spPr>
          <a:xfrm>
            <a:off x="5292080" y="5951021"/>
            <a:ext cx="2808312" cy="215444"/>
          </a:xfrm>
          <a:prstGeom prst="rect">
            <a:avLst/>
          </a:prstGeom>
          <a:noFill/>
        </p:spPr>
        <p:txBody>
          <a:bodyPr wrap="square" lIns="0" tIns="0" rIns="0" bIns="0" rtlCol="0">
            <a:spAutoFit/>
          </a:bodyPr>
          <a:lstStyle/>
          <a:p>
            <a:pPr algn="r"/>
            <a:r>
              <a:rPr lang="en-ZA" sz="1400" b="1" dirty="0" smtClean="0"/>
              <a:t>Date: 17</a:t>
            </a:r>
            <a:r>
              <a:rPr lang="en-ZA" sz="1400" b="1" baseline="30000" dirty="0" smtClean="0"/>
              <a:t>th</a:t>
            </a:r>
            <a:r>
              <a:rPr lang="en-ZA" sz="1400" b="1" dirty="0" smtClean="0"/>
              <a:t> and 18</a:t>
            </a:r>
            <a:r>
              <a:rPr lang="en-ZA" sz="1400" b="1" baseline="30000" dirty="0" smtClean="0"/>
              <a:t>th</a:t>
            </a:r>
            <a:r>
              <a:rPr lang="en-ZA" sz="1400" b="1" dirty="0" smtClean="0"/>
              <a:t> August 2016</a:t>
            </a:r>
            <a:endParaRPr lang="en-ZA" sz="1400" dirty="0" smtClean="0"/>
          </a:p>
        </p:txBody>
      </p:sp>
      <p:sp>
        <p:nvSpPr>
          <p:cNvPr id="6" name="Subtitle 2"/>
          <p:cNvSpPr>
            <a:spLocks noGrp="1"/>
          </p:cNvSpPr>
          <p:nvPr>
            <p:ph type="subTitle" idx="1"/>
          </p:nvPr>
        </p:nvSpPr>
        <p:spPr>
          <a:xfrm>
            <a:off x="1187623" y="3140968"/>
            <a:ext cx="6912769" cy="864095"/>
          </a:xfrm>
        </p:spPr>
        <p:txBody>
          <a:bodyPr/>
          <a:lstStyle/>
          <a:p>
            <a:r>
              <a:rPr lang="en-ZA" b="1" dirty="0" smtClean="0">
                <a:solidFill>
                  <a:srgbClr val="002060"/>
                </a:solidFill>
              </a:rPr>
              <a:t>Colloquium on local public procurement </a:t>
            </a:r>
            <a:endParaRPr lang="en-ZA" b="1" dirty="0">
              <a:solidFill>
                <a:srgbClr val="002060"/>
              </a:solidFill>
            </a:endParaRPr>
          </a:p>
        </p:txBody>
      </p:sp>
    </p:spTree>
    <p:extLst>
      <p:ext uri="{BB962C8B-B14F-4D97-AF65-F5344CB8AC3E}">
        <p14:creationId xmlns:p14="http://schemas.microsoft.com/office/powerpoint/2010/main" xmlns="" val="3276095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89" y="1589"/>
          <a:ext cx="1587" cy="1587"/>
        </p:xfrm>
        <a:graphic>
          <a:graphicData uri="http://schemas.openxmlformats.org/presentationml/2006/ole">
            <p:oleObj spid="_x0000_s164883" name="think-cell Slide" r:id="rId5" imgW="360" imgH="360" progId="">
              <p:embed/>
            </p:oleObj>
          </a:graphicData>
        </a:graphic>
      </p:graphicFrame>
      <p:sp>
        <p:nvSpPr>
          <p:cNvPr id="11267" name="Title 1"/>
          <p:cNvSpPr>
            <a:spLocks noGrp="1"/>
          </p:cNvSpPr>
          <p:nvPr>
            <p:ph type="title"/>
          </p:nvPr>
        </p:nvSpPr>
        <p:spPr/>
        <p:txBody>
          <a:bodyPr/>
          <a:lstStyle/>
          <a:p>
            <a:r>
              <a:rPr lang="en-GB" dirty="0" smtClean="0">
                <a:latin typeface="Arial" pitchFamily="34" charset="0"/>
                <a:cs typeface="Arial" pitchFamily="34" charset="0"/>
              </a:rPr>
              <a:t>PRASA’s contract with the Gibela Rail Transport Consortium</a:t>
            </a:r>
            <a:endParaRPr dirty="0" smtClean="0">
              <a:latin typeface="Arial" pitchFamily="34" charset="0"/>
            </a:endParaRPr>
          </a:p>
        </p:txBody>
      </p:sp>
      <p:grpSp>
        <p:nvGrpSpPr>
          <p:cNvPr id="24" name="Group 23"/>
          <p:cNvGrpSpPr/>
          <p:nvPr/>
        </p:nvGrpSpPr>
        <p:grpSpPr>
          <a:xfrm>
            <a:off x="213517" y="790222"/>
            <a:ext cx="8750972" cy="1581236"/>
            <a:chOff x="213516" y="713096"/>
            <a:chExt cx="8750972" cy="1581236"/>
          </a:xfrm>
        </p:grpSpPr>
        <p:sp>
          <p:nvSpPr>
            <p:cNvPr id="34" name="Rectangle 38"/>
            <p:cNvSpPr>
              <a:spLocks noChangeArrowheads="1"/>
            </p:cNvSpPr>
            <p:nvPr/>
          </p:nvSpPr>
          <p:spPr bwMode="gray">
            <a:xfrm>
              <a:off x="213516" y="1853007"/>
              <a:ext cx="8750972" cy="441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600" kern="0" dirty="0"/>
            </a:p>
          </p:txBody>
        </p:sp>
        <p:sp>
          <p:nvSpPr>
            <p:cNvPr id="36" name="Rounded Rectangle 35"/>
            <p:cNvSpPr/>
            <p:nvPr/>
          </p:nvSpPr>
          <p:spPr>
            <a:xfrm>
              <a:off x="213516" y="713096"/>
              <a:ext cx="8750972" cy="1365956"/>
            </a:xfrm>
            <a:prstGeom prst="round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ZA" sz="1600"/>
            </a:p>
          </p:txBody>
        </p:sp>
        <p:sp>
          <p:nvSpPr>
            <p:cNvPr id="38" name="TextBox 37"/>
            <p:cNvSpPr txBox="1"/>
            <p:nvPr/>
          </p:nvSpPr>
          <p:spPr>
            <a:xfrm>
              <a:off x="323528" y="770875"/>
              <a:ext cx="7920880" cy="1323439"/>
            </a:xfrm>
            <a:prstGeom prst="rect">
              <a:avLst/>
            </a:prstGeom>
            <a:noFill/>
          </p:spPr>
          <p:txBody>
            <a:bodyPr wrap="square" lIns="0" rtlCol="0">
              <a:spAutoFit/>
            </a:bodyPr>
            <a:lstStyle/>
            <a:p>
              <a:pPr marL="285750" indent="-285750">
                <a:buClr>
                  <a:schemeClr val="accent2"/>
                </a:buClr>
                <a:buFont typeface="Wingdings" panose="05000000000000000000" pitchFamily="2" charset="2"/>
                <a:buChar char="§"/>
              </a:pPr>
              <a:r>
                <a:rPr lang="en-ZA" sz="1600" dirty="0" smtClean="0"/>
                <a:t>On the 14</a:t>
              </a:r>
              <a:r>
                <a:rPr lang="en-ZA" sz="1600" baseline="30000" dirty="0" smtClean="0"/>
                <a:t>th</a:t>
              </a:r>
              <a:r>
                <a:rPr lang="en-ZA" sz="1600" dirty="0" smtClean="0"/>
                <a:t> October 2013, PRASA and Gibela signed the following two agreements:</a:t>
              </a:r>
            </a:p>
            <a:p>
              <a:pPr marL="742950" lvl="1" indent="-285750">
                <a:buClr>
                  <a:schemeClr val="accent2"/>
                </a:buClr>
                <a:buFont typeface="Arial" panose="020B0604020202020204" pitchFamily="34" charset="0"/>
                <a:buChar char="−"/>
              </a:pPr>
              <a:r>
                <a:rPr lang="en-ZA" sz="1600" dirty="0" smtClean="0"/>
                <a:t>Manufacture and Supply Agreement (MSA)</a:t>
              </a:r>
            </a:p>
            <a:p>
              <a:pPr marL="742950" lvl="1" indent="-285750">
                <a:buClr>
                  <a:schemeClr val="accent2"/>
                </a:buClr>
                <a:buFont typeface="Arial" panose="020B0604020202020204" pitchFamily="34" charset="0"/>
                <a:buChar char="−"/>
              </a:pPr>
              <a:r>
                <a:rPr lang="en-ZA" sz="1600" dirty="0" smtClean="0"/>
                <a:t>Technical Support and Spares Supply Agreement (TSSSA)</a:t>
              </a:r>
            </a:p>
            <a:p>
              <a:pPr lvl="1">
                <a:buClr>
                  <a:schemeClr val="accent2"/>
                </a:buClr>
              </a:pPr>
              <a:endParaRPr lang="en-ZA" sz="1400" dirty="0" smtClean="0"/>
            </a:p>
            <a:p>
              <a:pPr marL="285750" lvl="1" indent="-285750">
                <a:buClr>
                  <a:schemeClr val="accent2"/>
                </a:buClr>
                <a:buFont typeface="Wingdings" panose="05000000000000000000" pitchFamily="2" charset="2"/>
                <a:buChar char="§"/>
              </a:pPr>
              <a:r>
                <a:rPr lang="en-ZA" sz="1600" dirty="0" smtClean="0"/>
                <a:t>PRASA and Gibela reached Financial Close on the 26</a:t>
              </a:r>
              <a:r>
                <a:rPr lang="en-ZA" sz="1600" baseline="30000" dirty="0" smtClean="0"/>
                <a:t>th</a:t>
              </a:r>
              <a:r>
                <a:rPr lang="en-ZA" sz="1600" dirty="0" smtClean="0"/>
                <a:t> April 2014</a:t>
              </a:r>
            </a:p>
          </p:txBody>
        </p:sp>
        <p:pic>
          <p:nvPicPr>
            <p:cNvPr id="39" name="Picture 28" descr="Fotolia_13526956_M"/>
            <p:cNvPicPr>
              <a:picLocks noChangeAspect="1" noChangeArrowheads="1"/>
            </p:cNvPicPr>
            <p:nvPr>
              <p:custDataLst>
                <p:tags r:id="rId3"/>
              </p:custDataLst>
            </p:nvPr>
          </p:nvPicPr>
          <p:blipFill>
            <a:blip r:embed="rId6" cstate="email">
              <a:extLst>
                <a:ext uri="{28A0092B-C50C-407E-A947-70E740481C1C}">
                  <a14:useLocalDpi xmlns:a14="http://schemas.microsoft.com/office/drawing/2010/main" xmlns=""/>
                </a:ext>
              </a:extLst>
            </a:blip>
            <a:srcRect/>
            <a:stretch>
              <a:fillRect/>
            </a:stretch>
          </p:blipFill>
          <p:spPr bwMode="gray">
            <a:xfrm rot="673997">
              <a:off x="8100567" y="949604"/>
              <a:ext cx="583326" cy="890699"/>
            </a:xfrm>
            <a:prstGeom prst="rect">
              <a:avLst/>
            </a:prstGeom>
            <a:noFill/>
            <a:ln w="9525">
              <a:noFill/>
              <a:miter lim="800000"/>
              <a:headEnd/>
              <a:tailEnd/>
            </a:ln>
          </p:spPr>
        </p:pic>
      </p:grpSp>
      <p:sp>
        <p:nvSpPr>
          <p:cNvPr id="7" name="Rectangle 38"/>
          <p:cNvSpPr>
            <a:spLocks noChangeArrowheads="1"/>
          </p:cNvSpPr>
          <p:nvPr/>
        </p:nvSpPr>
        <p:spPr bwMode="gray">
          <a:xfrm>
            <a:off x="179389" y="5922988"/>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600" kern="0">
              <a:solidFill>
                <a:srgbClr val="003896"/>
              </a:solidFill>
              <a:latin typeface="Arial" charset="0"/>
              <a:cs typeface="Arial" charset="0"/>
            </a:endParaRPr>
          </a:p>
        </p:txBody>
      </p:sp>
      <p:sp>
        <p:nvSpPr>
          <p:cNvPr id="4" name="Rectangle 3"/>
          <p:cNvSpPr/>
          <p:nvPr/>
        </p:nvSpPr>
        <p:spPr>
          <a:xfrm>
            <a:off x="179389" y="2492896"/>
            <a:ext cx="8785225" cy="3526928"/>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600"/>
          </a:p>
        </p:txBody>
      </p:sp>
      <p:grpSp>
        <p:nvGrpSpPr>
          <p:cNvPr id="3" name="Group 2"/>
          <p:cNvGrpSpPr/>
          <p:nvPr/>
        </p:nvGrpSpPr>
        <p:grpSpPr>
          <a:xfrm>
            <a:off x="323528" y="2636912"/>
            <a:ext cx="8640960" cy="1031052"/>
            <a:chOff x="323528" y="2636912"/>
            <a:chExt cx="8640960" cy="1031052"/>
          </a:xfrm>
        </p:grpSpPr>
        <p:sp>
          <p:nvSpPr>
            <p:cNvPr id="10" name="Pentagon 9"/>
            <p:cNvSpPr/>
            <p:nvPr/>
          </p:nvSpPr>
          <p:spPr>
            <a:xfrm>
              <a:off x="323528" y="2636912"/>
              <a:ext cx="1728192" cy="648072"/>
            </a:xfrm>
            <a:prstGeom prst="homePlate">
              <a:avLst>
                <a:gd name="adj" fmla="val 34323"/>
              </a:avLst>
            </a:prstGeom>
            <a:solidFill>
              <a:srgbClr val="00206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ZA" sz="1600" b="1" dirty="0" smtClean="0"/>
                <a:t>MSA</a:t>
              </a:r>
              <a:endParaRPr lang="en-ZA" sz="1600" b="1" dirty="0"/>
            </a:p>
          </p:txBody>
        </p:sp>
        <p:sp>
          <p:nvSpPr>
            <p:cNvPr id="42" name="TextBox 41"/>
            <p:cNvSpPr txBox="1"/>
            <p:nvPr/>
          </p:nvSpPr>
          <p:spPr>
            <a:xfrm>
              <a:off x="2267744" y="2636913"/>
              <a:ext cx="6696744" cy="1031051"/>
            </a:xfrm>
            <a:prstGeom prst="rect">
              <a:avLst/>
            </a:prstGeom>
            <a:noFill/>
          </p:spPr>
          <p:txBody>
            <a:bodyPr wrap="square" lIns="0" tIns="0" rtlCol="0">
              <a:spAutoFit/>
            </a:bodyPr>
            <a:lstStyle/>
            <a:p>
              <a:pPr marL="285750" indent="-285750">
                <a:buClr>
                  <a:schemeClr val="accent2"/>
                </a:buClr>
                <a:buFont typeface="Wingdings" panose="05000000000000000000" pitchFamily="2" charset="2"/>
                <a:buChar char="§"/>
              </a:pPr>
              <a:r>
                <a:rPr lang="en-ZA" sz="1600" dirty="0" smtClean="0"/>
                <a:t>The MSA has been contracted on the following terms:</a:t>
              </a:r>
            </a:p>
            <a:p>
              <a:pPr marL="742950" lvl="1" indent="-285750">
                <a:buClr>
                  <a:schemeClr val="accent2"/>
                </a:buClr>
                <a:buFont typeface="Arial" panose="020B0604020202020204" pitchFamily="34" charset="0"/>
                <a:buChar char="−"/>
              </a:pPr>
              <a:r>
                <a:rPr lang="en-ZA" sz="1600" b="1" dirty="0" smtClean="0"/>
                <a:t>Contract Value</a:t>
              </a:r>
              <a:r>
                <a:rPr lang="en-ZA" sz="1600" dirty="0" smtClean="0"/>
                <a:t>: R59 billion (including VAT, excluding inflation)</a:t>
              </a:r>
            </a:p>
            <a:p>
              <a:pPr marL="742950" lvl="1" indent="-285750">
                <a:buClr>
                  <a:schemeClr val="accent2"/>
                </a:buClr>
                <a:buFont typeface="Arial" panose="020B0604020202020204" pitchFamily="34" charset="0"/>
                <a:buChar char="−"/>
              </a:pPr>
              <a:r>
                <a:rPr lang="en-ZA" sz="1600" b="1" dirty="0" smtClean="0"/>
                <a:t>Number of Vehicles</a:t>
              </a:r>
              <a:r>
                <a:rPr lang="en-ZA" sz="1600" dirty="0" smtClean="0"/>
                <a:t>: 600 New Trains (3600 vehicles)</a:t>
              </a:r>
            </a:p>
            <a:p>
              <a:pPr marL="742950" lvl="1" indent="-285750">
                <a:buClr>
                  <a:schemeClr val="accent2"/>
                </a:buClr>
                <a:buFont typeface="Arial" panose="020B0604020202020204" pitchFamily="34" charset="0"/>
                <a:buChar char="−"/>
              </a:pPr>
              <a:r>
                <a:rPr lang="en-ZA" sz="1600" b="1" dirty="0" smtClean="0"/>
                <a:t>Duration</a:t>
              </a:r>
              <a:r>
                <a:rPr lang="en-ZA" sz="1600" dirty="0" smtClean="0"/>
                <a:t>: 10 years</a:t>
              </a:r>
            </a:p>
          </p:txBody>
        </p:sp>
      </p:grpSp>
      <p:grpSp>
        <p:nvGrpSpPr>
          <p:cNvPr id="2" name="Group 1"/>
          <p:cNvGrpSpPr/>
          <p:nvPr/>
        </p:nvGrpSpPr>
        <p:grpSpPr>
          <a:xfrm>
            <a:off x="323528" y="3933056"/>
            <a:ext cx="8640960" cy="1323440"/>
            <a:chOff x="323528" y="4553833"/>
            <a:chExt cx="8640960" cy="1323440"/>
          </a:xfrm>
        </p:grpSpPr>
        <p:sp>
          <p:nvSpPr>
            <p:cNvPr id="41" name="Pentagon 40"/>
            <p:cNvSpPr/>
            <p:nvPr/>
          </p:nvSpPr>
          <p:spPr>
            <a:xfrm>
              <a:off x="323528" y="4553833"/>
              <a:ext cx="1728192" cy="648072"/>
            </a:xfrm>
            <a:prstGeom prst="homePlate">
              <a:avLst>
                <a:gd name="adj" fmla="val 34323"/>
              </a:avLst>
            </a:prstGeom>
            <a:solidFill>
              <a:srgbClr val="00206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ZA" sz="1600" b="1" dirty="0" smtClean="0"/>
                <a:t>TSSSA</a:t>
              </a:r>
              <a:endParaRPr lang="en-ZA" sz="1600" b="1" dirty="0"/>
            </a:p>
          </p:txBody>
        </p:sp>
        <p:sp>
          <p:nvSpPr>
            <p:cNvPr id="44" name="TextBox 43"/>
            <p:cNvSpPr txBox="1"/>
            <p:nvPr/>
          </p:nvSpPr>
          <p:spPr>
            <a:xfrm>
              <a:off x="2267744" y="4553834"/>
              <a:ext cx="6696744" cy="1323439"/>
            </a:xfrm>
            <a:prstGeom prst="rect">
              <a:avLst/>
            </a:prstGeom>
            <a:noFill/>
          </p:spPr>
          <p:txBody>
            <a:bodyPr wrap="square" lIns="0" tIns="0" rtlCol="0">
              <a:spAutoFit/>
            </a:bodyPr>
            <a:lstStyle/>
            <a:p>
              <a:pPr marL="285750" indent="-285750">
                <a:buClr>
                  <a:schemeClr val="accent2"/>
                </a:buClr>
                <a:buFont typeface="Wingdings" panose="05000000000000000000" pitchFamily="2" charset="2"/>
                <a:buChar char="§"/>
              </a:pPr>
              <a:r>
                <a:rPr lang="en-ZA" sz="1600" dirty="0" smtClean="0"/>
                <a:t>The TSSSA is the agreement governing the </a:t>
              </a:r>
              <a:r>
                <a:rPr lang="en-ZA" sz="1600" b="1" dirty="0" smtClean="0"/>
                <a:t>maintenance</a:t>
              </a:r>
              <a:r>
                <a:rPr lang="en-ZA" sz="1600" dirty="0" smtClean="0"/>
                <a:t> of the New Trains.</a:t>
              </a:r>
            </a:p>
            <a:p>
              <a:pPr marL="285750" indent="-285750">
                <a:buClr>
                  <a:schemeClr val="accent2"/>
                </a:buClr>
                <a:buFont typeface="Wingdings" panose="05000000000000000000" pitchFamily="2" charset="2"/>
                <a:buChar char="§"/>
              </a:pPr>
              <a:r>
                <a:rPr lang="en-ZA" sz="1600" dirty="0" smtClean="0"/>
                <a:t>The </a:t>
              </a:r>
              <a:r>
                <a:rPr lang="en-ZA" sz="1600" b="1" dirty="0" smtClean="0"/>
                <a:t>scope</a:t>
              </a:r>
              <a:r>
                <a:rPr lang="en-ZA" sz="1600" dirty="0" smtClean="0"/>
                <a:t> of the TSSSA will ensure that Gibela will perform at least one overhaul on each New Train.</a:t>
              </a:r>
            </a:p>
            <a:p>
              <a:pPr marL="285750" indent="-285750">
                <a:buClr>
                  <a:schemeClr val="accent2"/>
                </a:buClr>
                <a:buFont typeface="Wingdings" panose="05000000000000000000" pitchFamily="2" charset="2"/>
                <a:buChar char="§"/>
              </a:pPr>
              <a:r>
                <a:rPr lang="en-ZA" sz="1600" dirty="0" smtClean="0"/>
                <a:t>It is estimated that the TSSSA will have a </a:t>
              </a:r>
              <a:r>
                <a:rPr lang="en-ZA" sz="1600" b="1" dirty="0" smtClean="0"/>
                <a:t>duration</a:t>
              </a:r>
              <a:r>
                <a:rPr lang="en-ZA" sz="1600" dirty="0" smtClean="0"/>
                <a:t> of 18 years. </a:t>
              </a:r>
            </a:p>
          </p:txBody>
        </p:sp>
      </p:grpSp>
      <p:cxnSp>
        <p:nvCxnSpPr>
          <p:cNvPr id="12" name="Straight Connector 11"/>
          <p:cNvCxnSpPr/>
          <p:nvPr/>
        </p:nvCxnSpPr>
        <p:spPr>
          <a:xfrm>
            <a:off x="323528" y="3789040"/>
            <a:ext cx="8441535" cy="0"/>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Slide Number Placeholder 2"/>
          <p:cNvSpPr>
            <a:spLocks noGrp="1"/>
          </p:cNvSpPr>
          <p:nvPr>
            <p:ph type="sldNum" sz="quarter" idx="4"/>
          </p:nvPr>
        </p:nvSpPr>
        <p:spPr>
          <a:xfrm>
            <a:off x="8572632" y="6597352"/>
            <a:ext cx="432173" cy="221109"/>
          </a:xfrm>
        </p:spPr>
        <p:txBody>
          <a:bodyPr/>
          <a:lstStyle/>
          <a:p>
            <a:pPr>
              <a:defRPr/>
            </a:pPr>
            <a:fld id="{9B255116-640A-41A0-9ED6-A5E25C45F443}" type="slidenum">
              <a:rPr lang="en-US" smtClean="0"/>
              <a:pPr>
                <a:defRPr/>
              </a:pPr>
              <a:t>9</a:t>
            </a:fld>
            <a:endParaRPr lang="en-US"/>
          </a:p>
        </p:txBody>
      </p:sp>
      <p:pic>
        <p:nvPicPr>
          <p:cNvPr id="19" name="Picture 18" descr="F:\Pictures - GIBELA\TR_ALSTON_GSC8135.jpg"/>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287398" y="4725143"/>
            <a:ext cx="1908338" cy="122869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2658807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7504" y="764704"/>
            <a:ext cx="8928992" cy="5544616"/>
          </a:xfrm>
          <a:prstGeom prst="rect">
            <a:avLst/>
          </a:prstGeom>
          <a:solidFill>
            <a:srgbClr val="E6F0F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lstStyle/>
          <a:p>
            <a:r>
              <a:rPr lang="en-ZA" dirty="0" smtClean="0"/>
              <a:t>Meeting </a:t>
            </a:r>
            <a:r>
              <a:rPr lang="en-ZA" dirty="0" err="1" smtClean="0"/>
              <a:t>dti’s</a:t>
            </a:r>
            <a:r>
              <a:rPr lang="en-ZA" dirty="0" smtClean="0"/>
              <a:t> designated components list</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10</a:t>
            </a:fld>
            <a:endParaRPr lang="en-US"/>
          </a:p>
        </p:txBody>
      </p:sp>
      <p:graphicFrame>
        <p:nvGraphicFramePr>
          <p:cNvPr id="6" name="Chart 5"/>
          <p:cNvGraphicFramePr>
            <a:graphicFrameLocks/>
          </p:cNvGraphicFramePr>
          <p:nvPr>
            <p:extLst>
              <p:ext uri="{D42A27DB-BD31-4B8C-83A1-F6EECF244321}">
                <p14:modId xmlns:p14="http://schemas.microsoft.com/office/powerpoint/2010/main" xmlns="" val="395635840"/>
              </p:ext>
            </p:extLst>
          </p:nvPr>
        </p:nvGraphicFramePr>
        <p:xfrm>
          <a:off x="140261" y="1052151"/>
          <a:ext cx="8608204" cy="489712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1520" y="764448"/>
            <a:ext cx="8640960" cy="276999"/>
          </a:xfrm>
          <a:prstGeom prst="rect">
            <a:avLst/>
          </a:prstGeom>
          <a:noFill/>
        </p:spPr>
        <p:txBody>
          <a:bodyPr wrap="square" lIns="0" rtlCol="0">
            <a:spAutoFit/>
          </a:bodyPr>
          <a:lstStyle/>
          <a:p>
            <a:r>
              <a:rPr lang="en-ZA" sz="1200" b="1" dirty="0" smtClean="0"/>
              <a:t>Gibela’s localisation targets for specified BOM components 65% and above</a:t>
            </a:r>
            <a:endParaRPr lang="en-ZA" sz="1200" dirty="0"/>
          </a:p>
        </p:txBody>
      </p:sp>
      <p:cxnSp>
        <p:nvCxnSpPr>
          <p:cNvPr id="10" name="Straight Connector 9"/>
          <p:cNvCxnSpPr/>
          <p:nvPr/>
        </p:nvCxnSpPr>
        <p:spPr>
          <a:xfrm>
            <a:off x="251520" y="1041447"/>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3" idx="0"/>
          </p:cNvCxnSpPr>
          <p:nvPr/>
        </p:nvCxnSpPr>
        <p:spPr>
          <a:xfrm flipH="1" flipV="1">
            <a:off x="6599513" y="1124744"/>
            <a:ext cx="9861" cy="4941444"/>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01332" y="6066188"/>
            <a:ext cx="816083" cy="184666"/>
          </a:xfrm>
          <a:prstGeom prst="rect">
            <a:avLst/>
          </a:prstGeom>
          <a:noFill/>
        </p:spPr>
        <p:txBody>
          <a:bodyPr wrap="square" lIns="0" tIns="0" rIns="0" bIns="0" rtlCol="0">
            <a:spAutoFit/>
          </a:bodyPr>
          <a:lstStyle/>
          <a:p>
            <a:r>
              <a:rPr lang="en-ZA" sz="1200" b="1" dirty="0" smtClean="0">
                <a:solidFill>
                  <a:srgbClr val="FF0000"/>
                </a:solidFill>
              </a:rPr>
              <a:t>65% Target</a:t>
            </a:r>
            <a:endParaRPr lang="en-ZA" sz="1200" b="1" dirty="0">
              <a:solidFill>
                <a:srgbClr val="FF0000"/>
              </a:solidFill>
            </a:endParaRPr>
          </a:p>
        </p:txBody>
      </p:sp>
      <p:pic>
        <p:nvPicPr>
          <p:cNvPr id="16" name="Picture 15"/>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206363" y="4369443"/>
            <a:ext cx="1520541" cy="1291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06363" y="2359379"/>
            <a:ext cx="1520837" cy="1286932"/>
          </a:xfrm>
          <a:prstGeom prst="rect">
            <a:avLst/>
          </a:prstGeom>
          <a:ln>
            <a:noFill/>
          </a:ln>
          <a:effectLst>
            <a:softEdge rad="112500"/>
          </a:effectLst>
        </p:spPr>
      </p:pic>
    </p:spTree>
    <p:extLst>
      <p:ext uri="{BB962C8B-B14F-4D97-AF65-F5344CB8AC3E}">
        <p14:creationId xmlns:p14="http://schemas.microsoft.com/office/powerpoint/2010/main" xmlns="" val="962395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dirty="0" smtClean="0"/>
              <a:t>Results in meeting overall targets within designated sector for localisation</a:t>
            </a:r>
            <a:endParaRPr lang="en-ZA" sz="1800"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11</a:t>
            </a:fld>
            <a:endParaRPr lang="en-US"/>
          </a:p>
        </p:txBody>
      </p:sp>
      <p:sp>
        <p:nvSpPr>
          <p:cNvPr id="4" name="Rectangle 38"/>
          <p:cNvSpPr>
            <a:spLocks noChangeArrowheads="1"/>
          </p:cNvSpPr>
          <p:nvPr/>
        </p:nvSpPr>
        <p:spPr bwMode="gray">
          <a:xfrm>
            <a:off x="179388" y="3762747"/>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400" kern="0">
              <a:solidFill>
                <a:srgbClr val="003896"/>
              </a:solidFill>
              <a:latin typeface="Arial" charset="0"/>
              <a:cs typeface="Arial" charset="0"/>
            </a:endParaRPr>
          </a:p>
        </p:txBody>
      </p:sp>
      <p:sp>
        <p:nvSpPr>
          <p:cNvPr id="5" name="Rectangle 38"/>
          <p:cNvSpPr>
            <a:spLocks noChangeArrowheads="1"/>
          </p:cNvSpPr>
          <p:nvPr/>
        </p:nvSpPr>
        <p:spPr bwMode="gray">
          <a:xfrm>
            <a:off x="179388" y="6016767"/>
            <a:ext cx="8785225" cy="314325"/>
          </a:xfrm>
          <a:prstGeom prst="rect">
            <a:avLst/>
          </a:prstGeom>
          <a:gradFill rotWithShape="1">
            <a:gsLst>
              <a:gs pos="0">
                <a:srgbClr val="808080"/>
              </a:gs>
              <a:gs pos="100000">
                <a:srgbClr val="FFFFFF"/>
              </a:gs>
            </a:gsLst>
            <a:path path="shape">
              <a:fillToRect l="50000" t="50000" r="50000" b="50000"/>
            </a:path>
          </a:gradFill>
          <a:ln w="9525">
            <a:noFill/>
            <a:miter lim="800000"/>
            <a:headEnd/>
            <a:tailEnd/>
          </a:ln>
        </p:spPr>
        <p:txBody>
          <a:bodyPr wrap="none" anchor="ctr"/>
          <a:lstStyle/>
          <a:p>
            <a:pPr algn="ctr" defTabSz="933450" fontAlgn="auto">
              <a:spcBef>
                <a:spcPts val="0"/>
              </a:spcBef>
              <a:spcAft>
                <a:spcPts val="0"/>
              </a:spcAft>
              <a:defRPr/>
            </a:pPr>
            <a:endParaRPr lang="en-GB" sz="1400" kern="0">
              <a:solidFill>
                <a:srgbClr val="003896"/>
              </a:solidFill>
              <a:latin typeface="Arial" charset="0"/>
              <a:cs typeface="Arial" charset="0"/>
            </a:endParaRPr>
          </a:p>
        </p:txBody>
      </p:sp>
      <p:sp>
        <p:nvSpPr>
          <p:cNvPr id="6" name="Rectangle 5"/>
          <p:cNvSpPr/>
          <p:nvPr/>
        </p:nvSpPr>
        <p:spPr>
          <a:xfrm>
            <a:off x="179388" y="726563"/>
            <a:ext cx="8785100" cy="3224951"/>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7" name="Text Placeholder 5"/>
          <p:cNvSpPr txBox="1">
            <a:spLocks/>
          </p:cNvSpPr>
          <p:nvPr/>
        </p:nvSpPr>
        <p:spPr bwMode="gray">
          <a:xfrm>
            <a:off x="323527" y="825423"/>
            <a:ext cx="8468965" cy="59113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73038" indent="-173038"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396875" indent="-223838"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690563" indent="-173038"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4000"/>
              </a:lnSpc>
              <a:buClr>
                <a:srgbClr val="007CA8"/>
              </a:buClr>
              <a:buFont typeface="Wingdings" pitchFamily="2" charset="2"/>
              <a:buChar char="§"/>
              <a:defRPr/>
            </a:pPr>
            <a:r>
              <a:rPr lang="en-US" sz="1400" dirty="0" smtClean="0"/>
              <a:t>PRASA set compliance targets within the Rolling Stock Fleet Renewal Programme</a:t>
            </a:r>
          </a:p>
          <a:p>
            <a:pPr algn="just">
              <a:lnSpc>
                <a:spcPct val="114000"/>
              </a:lnSpc>
              <a:buClr>
                <a:srgbClr val="007CA8"/>
              </a:buClr>
              <a:buFont typeface="Wingdings" pitchFamily="2" charset="2"/>
              <a:buChar char="§"/>
              <a:defRPr/>
            </a:pPr>
            <a:r>
              <a:rPr lang="en-US" sz="1400" dirty="0" smtClean="0"/>
              <a:t>Gibela has committed to these </a:t>
            </a:r>
            <a:r>
              <a:rPr lang="en-US" sz="1400" dirty="0" err="1" smtClean="0"/>
              <a:t>localisation</a:t>
            </a:r>
            <a:r>
              <a:rPr lang="en-US" sz="1400" dirty="0" smtClean="0"/>
              <a:t> targets for both the supply and maintenance of the new trains:</a:t>
            </a:r>
          </a:p>
        </p:txBody>
      </p:sp>
      <p:grpSp>
        <p:nvGrpSpPr>
          <p:cNvPr id="9" name="Group 8"/>
          <p:cNvGrpSpPr/>
          <p:nvPr/>
        </p:nvGrpSpPr>
        <p:grpSpPr>
          <a:xfrm>
            <a:off x="278371" y="1513218"/>
            <a:ext cx="1656184" cy="731497"/>
            <a:chOff x="395536" y="1484784"/>
            <a:chExt cx="1656184" cy="792088"/>
          </a:xfrm>
        </p:grpSpPr>
        <p:sp>
          <p:nvSpPr>
            <p:cNvPr id="11" name="Pentagon 10"/>
            <p:cNvSpPr/>
            <p:nvPr/>
          </p:nvSpPr>
          <p:spPr>
            <a:xfrm>
              <a:off x="395536" y="1484784"/>
              <a:ext cx="1656184" cy="792088"/>
            </a:xfrm>
            <a:prstGeom prst="homePlate">
              <a:avLst>
                <a:gd name="adj" fmla="val 2909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12" name="TextBox 11"/>
            <p:cNvSpPr txBox="1"/>
            <p:nvPr/>
          </p:nvSpPr>
          <p:spPr>
            <a:xfrm>
              <a:off x="426876" y="1634607"/>
              <a:ext cx="1390635" cy="492443"/>
            </a:xfrm>
            <a:prstGeom prst="rect">
              <a:avLst/>
            </a:prstGeom>
            <a:noFill/>
          </p:spPr>
          <p:txBody>
            <a:bodyPr wrap="square" lIns="36000" tIns="0" rIns="0" bIns="0" rtlCol="0">
              <a:noAutofit/>
            </a:bodyPr>
            <a:lstStyle/>
            <a:p>
              <a:pPr algn="ctr"/>
              <a:r>
                <a:rPr lang="en-ZA" sz="1400" b="1" dirty="0" smtClean="0">
                  <a:solidFill>
                    <a:schemeClr val="bg1"/>
                  </a:solidFill>
                </a:rPr>
                <a:t>Manufacture and Supply</a:t>
              </a:r>
              <a:endParaRPr lang="en-ZA" sz="1400" b="1" dirty="0">
                <a:solidFill>
                  <a:schemeClr val="bg1"/>
                </a:solidFill>
              </a:endParaRPr>
            </a:p>
          </p:txBody>
        </p:sp>
      </p:grpSp>
      <p:sp>
        <p:nvSpPr>
          <p:cNvPr id="18" name="Isosceles Triangle 17"/>
          <p:cNvSpPr/>
          <p:nvPr/>
        </p:nvSpPr>
        <p:spPr>
          <a:xfrm rot="10800000">
            <a:off x="1871638" y="4077071"/>
            <a:ext cx="5400600" cy="288032"/>
          </a:xfrm>
          <a:prstGeom prst="triangle">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grpSp>
        <p:nvGrpSpPr>
          <p:cNvPr id="19" name="Group 18"/>
          <p:cNvGrpSpPr/>
          <p:nvPr/>
        </p:nvGrpSpPr>
        <p:grpSpPr>
          <a:xfrm>
            <a:off x="179389" y="4413169"/>
            <a:ext cx="8785100" cy="1773907"/>
            <a:chOff x="179389" y="4149080"/>
            <a:chExt cx="8785100" cy="1773907"/>
          </a:xfrm>
        </p:grpSpPr>
        <p:sp>
          <p:nvSpPr>
            <p:cNvPr id="20" name="Rounded Rectangle 19"/>
            <p:cNvSpPr/>
            <p:nvPr/>
          </p:nvSpPr>
          <p:spPr>
            <a:xfrm>
              <a:off x="179389" y="4149080"/>
              <a:ext cx="8785100" cy="1773907"/>
            </a:xfrm>
            <a:prstGeom prst="roundRect">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21" name="Text Placeholder 5"/>
            <p:cNvSpPr txBox="1">
              <a:spLocks/>
            </p:cNvSpPr>
            <p:nvPr/>
          </p:nvSpPr>
          <p:spPr bwMode="gray">
            <a:xfrm>
              <a:off x="323527" y="4221089"/>
              <a:ext cx="8468965" cy="158417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73038" indent="-173038" algn="l" rtl="0" eaLnBrk="1" fontAlgn="base" hangingPunct="1">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396875" indent="-223838" algn="l" rtl="0" eaLnBrk="1" fontAlgn="base" hangingPunct="1">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690563" indent="-173038"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4000"/>
                </a:lnSpc>
                <a:buClr>
                  <a:srgbClr val="007CA8"/>
                </a:buClr>
                <a:buFont typeface="Wingdings" pitchFamily="2" charset="2"/>
                <a:buChar char="§"/>
                <a:defRPr/>
              </a:pPr>
              <a:r>
                <a:rPr lang="en-US" sz="1400" b="1" dirty="0" smtClean="0"/>
                <a:t>Local Content: </a:t>
              </a:r>
            </a:p>
            <a:p>
              <a:pPr lvl="1" algn="just">
                <a:lnSpc>
                  <a:spcPct val="114000"/>
                </a:lnSpc>
                <a:buClr>
                  <a:srgbClr val="007CA8"/>
                </a:buClr>
                <a:buFont typeface="Arial" panose="020B0604020202020204" pitchFamily="34" charset="0"/>
                <a:buChar char="−"/>
                <a:defRPr/>
              </a:pPr>
              <a:r>
                <a:rPr lang="en-US" sz="1400" dirty="0"/>
                <a:t>i</a:t>
              </a:r>
              <a:r>
                <a:rPr lang="en-US" sz="1400" dirty="0" smtClean="0"/>
                <a:t>s measured throughout the supply chain, i.e., up to the raw materials used within a component</a:t>
              </a:r>
            </a:p>
            <a:p>
              <a:pPr lvl="1" algn="just">
                <a:lnSpc>
                  <a:spcPct val="114000"/>
                </a:lnSpc>
                <a:buClr>
                  <a:srgbClr val="007CA8"/>
                </a:buClr>
                <a:buFont typeface="Arial" panose="020B0604020202020204" pitchFamily="34" charset="0"/>
                <a:buChar char="−"/>
                <a:defRPr/>
              </a:pPr>
              <a:r>
                <a:rPr lang="en-US" sz="1400" dirty="0" smtClean="0"/>
                <a:t>measures South African value add on components, i.e., if the raw material is foreign, but has local manufacturing, then the local manufacturing portion will only count as Local Content.</a:t>
              </a:r>
            </a:p>
            <a:p>
              <a:pPr algn="just">
                <a:lnSpc>
                  <a:spcPct val="114000"/>
                </a:lnSpc>
                <a:buClr>
                  <a:srgbClr val="007CA8"/>
                </a:buClr>
                <a:buFont typeface="Wingdings" pitchFamily="2" charset="2"/>
                <a:buChar char="§"/>
                <a:defRPr/>
              </a:pPr>
              <a:r>
                <a:rPr lang="en-US" sz="1400" dirty="0" smtClean="0"/>
                <a:t>Gibela will thus require companies </a:t>
              </a:r>
              <a:r>
                <a:rPr lang="en-US" sz="1400" b="1" dirty="0" smtClean="0"/>
                <a:t>within its supply chain</a:t>
              </a:r>
              <a:r>
                <a:rPr lang="en-US" sz="1400" dirty="0" smtClean="0"/>
                <a:t> to have </a:t>
              </a:r>
              <a:r>
                <a:rPr lang="en-US" sz="1400" b="1" dirty="0" smtClean="0"/>
                <a:t>Local Content commitments</a:t>
              </a:r>
              <a:r>
                <a:rPr lang="en-US" sz="1400" dirty="0" smtClean="0"/>
                <a:t> on their products</a:t>
              </a:r>
            </a:p>
          </p:txBody>
        </p:sp>
      </p:grpSp>
      <p:grpSp>
        <p:nvGrpSpPr>
          <p:cNvPr id="26" name="Group 25"/>
          <p:cNvGrpSpPr/>
          <p:nvPr/>
        </p:nvGrpSpPr>
        <p:grpSpPr>
          <a:xfrm>
            <a:off x="293699" y="2389428"/>
            <a:ext cx="8498793" cy="1399612"/>
            <a:chOff x="293699" y="2132856"/>
            <a:chExt cx="8498793" cy="1399612"/>
          </a:xfrm>
        </p:grpSpPr>
        <p:grpSp>
          <p:nvGrpSpPr>
            <p:cNvPr id="14" name="Group 13"/>
            <p:cNvGrpSpPr/>
            <p:nvPr/>
          </p:nvGrpSpPr>
          <p:grpSpPr>
            <a:xfrm>
              <a:off x="293699" y="2466914"/>
              <a:ext cx="1656184" cy="731497"/>
              <a:chOff x="395536" y="1484784"/>
              <a:chExt cx="1656184" cy="792088"/>
            </a:xfrm>
          </p:grpSpPr>
          <p:sp>
            <p:nvSpPr>
              <p:cNvPr id="16" name="Pentagon 15"/>
              <p:cNvSpPr/>
              <p:nvPr/>
            </p:nvSpPr>
            <p:spPr>
              <a:xfrm>
                <a:off x="395536" y="1484784"/>
                <a:ext cx="1656184" cy="792088"/>
              </a:xfrm>
              <a:prstGeom prst="homePlate">
                <a:avLst>
                  <a:gd name="adj" fmla="val 2909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17" name="TextBox 16"/>
              <p:cNvSpPr txBox="1"/>
              <p:nvPr/>
            </p:nvSpPr>
            <p:spPr>
              <a:xfrm>
                <a:off x="426876" y="1634607"/>
                <a:ext cx="1390635" cy="492443"/>
              </a:xfrm>
              <a:prstGeom prst="rect">
                <a:avLst/>
              </a:prstGeom>
              <a:noFill/>
            </p:spPr>
            <p:txBody>
              <a:bodyPr wrap="square" lIns="36000" tIns="0" rIns="0" bIns="0" rtlCol="0" anchor="ctr">
                <a:noAutofit/>
              </a:bodyPr>
              <a:lstStyle/>
              <a:p>
                <a:pPr algn="ctr"/>
                <a:r>
                  <a:rPr lang="en-ZA" sz="1400" b="1" dirty="0" smtClean="0">
                    <a:solidFill>
                      <a:schemeClr val="bg1"/>
                    </a:solidFill>
                  </a:rPr>
                  <a:t>Maintenance</a:t>
                </a:r>
                <a:endParaRPr lang="en-ZA" sz="1400" b="1" dirty="0">
                  <a:solidFill>
                    <a:schemeClr val="bg1"/>
                  </a:solidFill>
                </a:endParaRPr>
              </a:p>
            </p:txBody>
          </p:sp>
        </p:grpSp>
        <p:pic>
          <p:nvPicPr>
            <p:cNvPr id="169987" name="Picture 3"/>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l="5530" t="7618" r="6384" b="7957"/>
            <a:stretch/>
          </p:blipFill>
          <p:spPr bwMode="auto">
            <a:xfrm>
              <a:off x="1979711" y="2132856"/>
              <a:ext cx="6812781" cy="13996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69988" name="Picture 4"/>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l="5183" t="15869" r="6218" b="13806"/>
          <a:stretch/>
        </p:blipFill>
        <p:spPr bwMode="auto">
          <a:xfrm>
            <a:off x="1979711" y="1542121"/>
            <a:ext cx="6812781" cy="673691"/>
          </a:xfrm>
          <a:prstGeom prst="rect">
            <a:avLst/>
          </a:prstGeom>
          <a:noFill/>
          <a:ln w="9525">
            <a:solidFill>
              <a:schemeClr val="accent4"/>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4770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Mechanisms to assist companies to meet local content </a:t>
            </a:r>
            <a:r>
              <a:rPr lang="en-ZA" dirty="0" smtClean="0"/>
              <a:t>requirements</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12</a:t>
            </a:fld>
            <a:endParaRPr lang="en-US"/>
          </a:p>
        </p:txBody>
      </p:sp>
    </p:spTree>
    <p:extLst>
      <p:ext uri="{BB962C8B-B14F-4D97-AF65-F5344CB8AC3E}">
        <p14:creationId xmlns:p14="http://schemas.microsoft.com/office/powerpoint/2010/main" xmlns="" val="289819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389" y="2770324"/>
            <a:ext cx="2403380" cy="1440160"/>
          </a:xfrm>
          <a:prstGeom prst="rect">
            <a:avLst/>
          </a:prstGeom>
          <a:solidFill>
            <a:srgbClr val="F3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1115616" y="4741309"/>
            <a:ext cx="3744416" cy="1440160"/>
          </a:xfrm>
          <a:prstGeom prst="rect">
            <a:avLst/>
          </a:prstGeom>
          <a:solidFill>
            <a:srgbClr val="F58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4427984" y="764704"/>
            <a:ext cx="3888432" cy="14401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6372200" y="2770324"/>
            <a:ext cx="2632605" cy="1440160"/>
          </a:xfrm>
          <a:prstGeom prst="rect">
            <a:avLst/>
          </a:prstGeom>
          <a:solidFill>
            <a:srgbClr val="E6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itle 3"/>
          <p:cNvSpPr>
            <a:spLocks noGrp="1"/>
          </p:cNvSpPr>
          <p:nvPr>
            <p:ph type="title"/>
          </p:nvPr>
        </p:nvSpPr>
        <p:spPr/>
        <p:txBody>
          <a:bodyPr/>
          <a:lstStyle/>
          <a:p>
            <a:r>
              <a:rPr lang="en-ZA" dirty="0" smtClean="0"/>
              <a:t>Mechanisms to assist localisation</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13</a:t>
            </a:fld>
            <a:endParaRPr lang="en-US"/>
          </a:p>
        </p:txBody>
      </p:sp>
      <p:graphicFrame>
        <p:nvGraphicFramePr>
          <p:cNvPr id="5" name="Diagram 4"/>
          <p:cNvGraphicFramePr/>
          <p:nvPr>
            <p:extLst>
              <p:ext uri="{D42A27DB-BD31-4B8C-83A1-F6EECF244321}">
                <p14:modId xmlns:p14="http://schemas.microsoft.com/office/powerpoint/2010/main" xmlns="" val="3799636296"/>
              </p:ext>
            </p:extLst>
          </p:nvPr>
        </p:nvGraphicFramePr>
        <p:xfrm>
          <a:off x="80388" y="764704"/>
          <a:ext cx="874008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292080" y="815504"/>
            <a:ext cx="3016572" cy="1323439"/>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Government must support local industry with international partnerships focusing on export agreements</a:t>
            </a:r>
            <a:endParaRPr lang="en-ZA" sz="1600" dirty="0"/>
          </a:p>
        </p:txBody>
      </p:sp>
      <p:sp>
        <p:nvSpPr>
          <p:cNvPr id="13" name="TextBox 12"/>
          <p:cNvSpPr txBox="1"/>
          <p:nvPr/>
        </p:nvSpPr>
        <p:spPr>
          <a:xfrm>
            <a:off x="1282079" y="4799669"/>
            <a:ext cx="2860352" cy="1323439"/>
          </a:xfrm>
          <a:prstGeom prst="rect">
            <a:avLst/>
          </a:prstGeom>
          <a:noFill/>
        </p:spPr>
        <p:txBody>
          <a:bodyPr wrap="square" rtlCol="0">
            <a:spAutoFit/>
          </a:bodyPr>
          <a:lstStyle/>
          <a:p>
            <a:pPr marL="177800" indent="-177800">
              <a:buFont typeface="Arial" panose="020B0604020202020204" pitchFamily="34" charset="0"/>
              <a:buChar char="•"/>
            </a:pPr>
            <a:r>
              <a:rPr lang="en-ZA" sz="1600" dirty="0" smtClean="0"/>
              <a:t>Increase utilisation by SMMEs of incubation centres for legal, commercial and negotiations support</a:t>
            </a:r>
            <a:endParaRPr lang="en-ZA" sz="1600" dirty="0"/>
          </a:p>
        </p:txBody>
      </p:sp>
      <p:sp>
        <p:nvSpPr>
          <p:cNvPr id="14" name="TextBox 13"/>
          <p:cNvSpPr txBox="1"/>
          <p:nvPr/>
        </p:nvSpPr>
        <p:spPr>
          <a:xfrm>
            <a:off x="7134568" y="2801551"/>
            <a:ext cx="1908337" cy="1323439"/>
          </a:xfrm>
          <a:prstGeom prst="rect">
            <a:avLst/>
          </a:prstGeom>
          <a:noFill/>
        </p:spPr>
        <p:txBody>
          <a:bodyPr wrap="square" rtlCol="0">
            <a:spAutoFit/>
          </a:bodyPr>
          <a:lstStyle/>
          <a:p>
            <a:pPr marL="177800" indent="-177800">
              <a:buFont typeface="Arial" panose="020B0604020202020204" pitchFamily="34" charset="0"/>
              <a:buChar char="•"/>
            </a:pPr>
            <a:r>
              <a:rPr lang="en-ZA" sz="1600" dirty="0" smtClean="0"/>
              <a:t>Provide Tax incentives for:</a:t>
            </a:r>
          </a:p>
          <a:p>
            <a:pPr marL="355600" lvl="1" indent="-177800">
              <a:buFont typeface="Courier New" panose="02070309020205020404" pitchFamily="49" charset="0"/>
              <a:buChar char="o"/>
            </a:pPr>
            <a:r>
              <a:rPr lang="en-ZA" sz="1600" dirty="0" smtClean="0"/>
              <a:t>Overachieving localisation </a:t>
            </a:r>
          </a:p>
          <a:p>
            <a:pPr marL="355600" lvl="1" indent="-177800">
              <a:buFont typeface="Courier New" panose="02070309020205020404" pitchFamily="49" charset="0"/>
              <a:buChar char="o"/>
            </a:pPr>
            <a:r>
              <a:rPr lang="en-ZA" sz="1600" dirty="0" smtClean="0"/>
              <a:t>Exports</a:t>
            </a:r>
            <a:endParaRPr lang="en-ZA" sz="1600" dirty="0"/>
          </a:p>
        </p:txBody>
      </p:sp>
      <p:sp>
        <p:nvSpPr>
          <p:cNvPr id="15" name="TextBox 14"/>
          <p:cNvSpPr txBox="1"/>
          <p:nvPr/>
        </p:nvSpPr>
        <p:spPr>
          <a:xfrm>
            <a:off x="107507" y="2723436"/>
            <a:ext cx="1656181" cy="1569660"/>
          </a:xfrm>
          <a:prstGeom prst="rect">
            <a:avLst/>
          </a:prstGeom>
          <a:noFill/>
        </p:spPr>
        <p:txBody>
          <a:bodyPr wrap="square" rtlCol="0">
            <a:spAutoFit/>
          </a:bodyPr>
          <a:lstStyle/>
          <a:p>
            <a:pPr marL="177800" indent="-177800">
              <a:buFont typeface="Arial" panose="020B0604020202020204" pitchFamily="34" charset="0"/>
              <a:buChar char="•"/>
            </a:pPr>
            <a:r>
              <a:rPr lang="en-ZA" sz="1600" dirty="0" smtClean="0"/>
              <a:t>Ensure platforms exist for partnerships between suppliers</a:t>
            </a:r>
          </a:p>
        </p:txBody>
      </p:sp>
      <p:pic>
        <p:nvPicPr>
          <p:cNvPr id="16" name="Picture 15"/>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338372" y="2587156"/>
            <a:ext cx="2313747" cy="1735310"/>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278425" y="711029"/>
            <a:ext cx="1314344" cy="1642930"/>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7381129" y="4631072"/>
            <a:ext cx="1531509" cy="1493810"/>
          </a:xfrm>
          <a:prstGeom prst="rect">
            <a:avLst/>
          </a:prstGeom>
        </p:spPr>
      </p:pic>
    </p:spTree>
    <p:extLst>
      <p:ext uri="{BB962C8B-B14F-4D97-AF65-F5344CB8AC3E}">
        <p14:creationId xmlns:p14="http://schemas.microsoft.com/office/powerpoint/2010/main" xmlns="" val="3953071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Ensuring achievement of Local Content</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14</a:t>
            </a:fld>
            <a:endParaRPr lang="en-US"/>
          </a:p>
        </p:txBody>
      </p:sp>
    </p:spTree>
    <p:extLst>
      <p:ext uri="{BB962C8B-B14F-4D97-AF65-F5344CB8AC3E}">
        <p14:creationId xmlns:p14="http://schemas.microsoft.com/office/powerpoint/2010/main" xmlns="" val="2187804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04097" y="756356"/>
            <a:ext cx="5544367" cy="19448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Categorise commitments for monitoring purposes</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15</a:t>
            </a:fld>
            <a:endParaRPr lang="en-US"/>
          </a:p>
        </p:txBody>
      </p:sp>
      <p:sp>
        <p:nvSpPr>
          <p:cNvPr id="4" name="Rectangle 3"/>
          <p:cNvSpPr/>
          <p:nvPr/>
        </p:nvSpPr>
        <p:spPr>
          <a:xfrm>
            <a:off x="3329508" y="756356"/>
            <a:ext cx="3575050" cy="1930400"/>
          </a:xfrm>
          <a:prstGeom prst="rect">
            <a:avLst/>
          </a:prstGeom>
          <a:noFill/>
          <a:ln w="25400" cap="flat" cmpd="sng" algn="ctr">
            <a:solidFill>
              <a:srgbClr val="60B5CC">
                <a:lumMod val="75000"/>
              </a:srgbClr>
            </a:solidFill>
            <a:prstDash val="solid"/>
          </a:ln>
          <a:effectLst/>
        </p:spPr>
        <p:txBody>
          <a:bodyPr anchor="ctr"/>
          <a:lstStyle/>
          <a:p>
            <a:pPr algn="ctr" fontAlgn="auto">
              <a:spcBef>
                <a:spcPts val="0"/>
              </a:spcBef>
              <a:spcAft>
                <a:spcPts val="0"/>
              </a:spcAft>
              <a:defRPr/>
            </a:pPr>
            <a:endParaRPr lang="en-ZA" sz="1400" kern="0">
              <a:solidFill>
                <a:prstClr val="white"/>
              </a:solidFill>
              <a:latin typeface="+mn-lt"/>
            </a:endParaRPr>
          </a:p>
        </p:txBody>
      </p:sp>
      <p:grpSp>
        <p:nvGrpSpPr>
          <p:cNvPr id="5" name="Group 5"/>
          <p:cNvGrpSpPr>
            <a:grpSpLocks/>
          </p:cNvGrpSpPr>
          <p:nvPr>
            <p:custDataLst>
              <p:tags r:id="rId1"/>
            </p:custDataLst>
          </p:nvPr>
        </p:nvGrpSpPr>
        <p:grpSpPr bwMode="auto">
          <a:xfrm>
            <a:off x="518046" y="2745705"/>
            <a:ext cx="1735137" cy="1536700"/>
            <a:chOff x="642910" y="3170242"/>
            <a:chExt cx="1671638" cy="973138"/>
          </a:xfrm>
        </p:grpSpPr>
        <p:sp>
          <p:nvSpPr>
            <p:cNvPr id="6" name="Rectangle 37"/>
            <p:cNvSpPr>
              <a:spLocks noChangeArrowheads="1"/>
            </p:cNvSpPr>
            <p:nvPr>
              <p:custDataLst>
                <p:tags r:id="rId13"/>
              </p:custDataLst>
            </p:nvPr>
          </p:nvSpPr>
          <p:spPr bwMode="gray">
            <a:xfrm>
              <a:off x="656674" y="3817660"/>
              <a:ext cx="1657874" cy="325720"/>
            </a:xfrm>
            <a:prstGeom prst="rect">
              <a:avLst/>
            </a:prstGeom>
            <a:gradFill rotWithShape="1">
              <a:gsLst>
                <a:gs pos="0">
                  <a:srgbClr val="C0C0C0"/>
                </a:gs>
                <a:gs pos="100000">
                  <a:srgbClr val="FFFFFF"/>
                </a:gs>
              </a:gsLst>
              <a:path path="shape">
                <a:fillToRect l="50000" t="50000" r="50000" b="50000"/>
              </a:path>
            </a:gradFill>
            <a:ln>
              <a:noFill/>
            </a:ln>
            <a:extLst/>
          </p:spPr>
          <p:txBody>
            <a:bodyPr wrap="none" lIns="91436" tIns="45718" rIns="91436" bIns="45718" anchor="ctr"/>
            <a:lstStyle/>
            <a:p>
              <a:pPr fontAlgn="auto">
                <a:spcBef>
                  <a:spcPts val="0"/>
                </a:spcBef>
                <a:spcAft>
                  <a:spcPts val="0"/>
                </a:spcAft>
                <a:defRPr/>
              </a:pPr>
              <a:endParaRPr lang="en-ZA" sz="1400" kern="0">
                <a:solidFill>
                  <a:sysClr val="windowText" lastClr="000000"/>
                </a:solidFill>
                <a:latin typeface="Arial" pitchFamily="34" charset="0"/>
                <a:cs typeface="Arial" pitchFamily="34" charset="0"/>
              </a:endParaRPr>
            </a:p>
          </p:txBody>
        </p:sp>
        <p:sp>
          <p:nvSpPr>
            <p:cNvPr id="7" name="Rectangle 9"/>
            <p:cNvSpPr>
              <a:spLocks noChangeArrowheads="1"/>
            </p:cNvSpPr>
            <p:nvPr>
              <p:custDataLst>
                <p:tags r:id="rId14"/>
              </p:custDataLst>
            </p:nvPr>
          </p:nvSpPr>
          <p:spPr bwMode="gray">
            <a:xfrm>
              <a:off x="642910" y="3170242"/>
              <a:ext cx="1671638" cy="780119"/>
            </a:xfrm>
            <a:prstGeom prst="rect">
              <a:avLst/>
            </a:prstGeom>
            <a:solidFill>
              <a:srgbClr val="60B5CC">
                <a:lumMod val="20000"/>
                <a:lumOff val="80000"/>
              </a:srgbClr>
            </a:solidFill>
            <a:ln w="9525">
              <a:solidFill>
                <a:srgbClr val="FFFFFF"/>
              </a:solidFill>
              <a:miter lim="800000"/>
              <a:headEnd/>
              <a:tailEnd/>
            </a:ln>
          </p:spPr>
          <p:txBody>
            <a:bodyPr tIns="91440" bIns="91440" anchor="ctr"/>
            <a:lstStyle/>
            <a:p>
              <a:pPr algn="ctr" fontAlgn="auto">
                <a:spcBef>
                  <a:spcPts val="0"/>
                </a:spcBef>
                <a:spcAft>
                  <a:spcPts val="0"/>
                </a:spcAft>
                <a:defRPr/>
              </a:pPr>
              <a:r>
                <a:rPr lang="en-ZA" sz="1400" b="1" kern="0" dirty="0">
                  <a:solidFill>
                    <a:prstClr val="black"/>
                  </a:solidFill>
                  <a:cs typeface="Arial" charset="0"/>
                </a:rPr>
                <a:t>Economic </a:t>
              </a:r>
              <a:r>
                <a:rPr lang="en-ZA" sz="1400" b="1" kern="0" dirty="0" smtClean="0">
                  <a:solidFill>
                    <a:prstClr val="black"/>
                  </a:solidFill>
                  <a:cs typeface="Arial" charset="0"/>
                </a:rPr>
                <a:t>Development</a:t>
              </a:r>
            </a:p>
            <a:p>
              <a:pPr algn="ctr" fontAlgn="auto">
                <a:spcBef>
                  <a:spcPts val="0"/>
                </a:spcBef>
                <a:spcAft>
                  <a:spcPts val="0"/>
                </a:spcAft>
                <a:defRPr/>
              </a:pPr>
              <a:r>
                <a:rPr lang="en-ZA" sz="1400" b="1" kern="0" dirty="0" smtClean="0">
                  <a:solidFill>
                    <a:prstClr val="black"/>
                  </a:solidFill>
                  <a:cs typeface="Arial" charset="0"/>
                </a:rPr>
                <a:t>Commitments</a:t>
              </a:r>
              <a:endParaRPr lang="en-US" sz="1400" b="1" kern="0" dirty="0">
                <a:solidFill>
                  <a:prstClr val="black"/>
                </a:solidFill>
                <a:cs typeface="Arial" charset="0"/>
              </a:endParaRPr>
            </a:p>
          </p:txBody>
        </p:sp>
      </p:grpSp>
      <p:cxnSp>
        <p:nvCxnSpPr>
          <p:cNvPr id="8" name="Straight Connector 47"/>
          <p:cNvCxnSpPr>
            <a:cxnSpLocks noChangeShapeType="1"/>
          </p:cNvCxnSpPr>
          <p:nvPr>
            <p:custDataLst>
              <p:tags r:id="rId2"/>
            </p:custDataLst>
          </p:nvPr>
        </p:nvCxnSpPr>
        <p:spPr bwMode="auto">
          <a:xfrm rot="5400000" flipH="1" flipV="1">
            <a:off x="2087290" y="1628898"/>
            <a:ext cx="1282700" cy="950913"/>
          </a:xfrm>
          <a:prstGeom prst="line">
            <a:avLst/>
          </a:prstGeom>
          <a:noFill/>
          <a:ln w="9525" algn="ctr">
            <a:solidFill>
              <a:srgbClr val="3792AA"/>
            </a:solidFill>
            <a:round/>
            <a:headEnd/>
            <a:tailEnd/>
          </a:ln>
          <a:extLst>
            <a:ext uri="{909E8E84-426E-40DD-AFC4-6F175D3DCCD1}">
              <a14:hiddenFill xmlns:a14="http://schemas.microsoft.com/office/drawing/2010/main" xmlns="">
                <a:noFill/>
              </a14:hiddenFill>
            </a:ext>
          </a:extLst>
        </p:spPr>
      </p:cxnSp>
      <p:cxnSp>
        <p:nvCxnSpPr>
          <p:cNvPr id="9" name="Straight Connector 48"/>
          <p:cNvCxnSpPr>
            <a:cxnSpLocks noChangeShapeType="1"/>
          </p:cNvCxnSpPr>
          <p:nvPr>
            <p:custDataLst>
              <p:tags r:id="rId3"/>
            </p:custDataLst>
          </p:nvPr>
        </p:nvCxnSpPr>
        <p:spPr bwMode="auto">
          <a:xfrm rot="16200000" flipH="1">
            <a:off x="1822177" y="4400674"/>
            <a:ext cx="1870075" cy="1008063"/>
          </a:xfrm>
          <a:prstGeom prst="line">
            <a:avLst/>
          </a:prstGeom>
          <a:noFill/>
          <a:ln w="9525" algn="ctr">
            <a:solidFill>
              <a:srgbClr val="3792AA"/>
            </a:solidFill>
            <a:round/>
            <a:headEnd/>
            <a:tailEnd/>
          </a:ln>
          <a:extLst>
            <a:ext uri="{909E8E84-426E-40DD-AFC4-6F175D3DCCD1}">
              <a14:hiddenFill xmlns:a14="http://schemas.microsoft.com/office/drawing/2010/main" xmlns="">
                <a:noFill/>
              </a14:hiddenFill>
            </a:ext>
          </a:extLst>
        </p:spPr>
      </p:cxnSp>
      <p:sp>
        <p:nvSpPr>
          <p:cNvPr id="11" name="Oval 10"/>
          <p:cNvSpPr/>
          <p:nvPr/>
        </p:nvSpPr>
        <p:spPr bwMode="auto">
          <a:xfrm>
            <a:off x="3437458" y="792790"/>
            <a:ext cx="358775" cy="330200"/>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1</a:t>
            </a:r>
          </a:p>
        </p:txBody>
      </p:sp>
      <p:sp>
        <p:nvSpPr>
          <p:cNvPr id="12" name="TextBox 19"/>
          <p:cNvSpPr txBox="1">
            <a:spLocks noChangeArrowheads="1"/>
          </p:cNvSpPr>
          <p:nvPr/>
        </p:nvSpPr>
        <p:spPr bwMode="auto">
          <a:xfrm>
            <a:off x="3923233" y="807078"/>
            <a:ext cx="2911475" cy="250825"/>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dirty="0">
                <a:solidFill>
                  <a:prstClr val="black"/>
                </a:solidFill>
                <a:cs typeface="Arial" charset="0"/>
              </a:rPr>
              <a:t>Local Content</a:t>
            </a:r>
          </a:p>
        </p:txBody>
      </p:sp>
      <p:grpSp>
        <p:nvGrpSpPr>
          <p:cNvPr id="16" name="Group 38"/>
          <p:cNvGrpSpPr>
            <a:grpSpLocks/>
          </p:cNvGrpSpPr>
          <p:nvPr>
            <p:custDataLst>
              <p:tags r:id="rId4"/>
            </p:custDataLst>
          </p:nvPr>
        </p:nvGrpSpPr>
        <p:grpSpPr bwMode="auto">
          <a:xfrm>
            <a:off x="3437458" y="2782031"/>
            <a:ext cx="3397250" cy="330200"/>
            <a:chOff x="4621670" y="2432726"/>
            <a:chExt cx="3833836" cy="404812"/>
          </a:xfrm>
        </p:grpSpPr>
        <p:sp>
          <p:nvSpPr>
            <p:cNvPr id="17" name="TextBox 22"/>
            <p:cNvSpPr txBox="1">
              <a:spLocks noChangeArrowheads="1"/>
            </p:cNvSpPr>
            <p:nvPr/>
          </p:nvSpPr>
          <p:spPr bwMode="auto">
            <a:xfrm>
              <a:off x="5169873" y="2450241"/>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a:solidFill>
                    <a:prstClr val="black"/>
                  </a:solidFill>
                  <a:cs typeface="Arial" charset="0"/>
                </a:rPr>
                <a:t>Job Creation</a:t>
              </a:r>
            </a:p>
          </p:txBody>
        </p:sp>
        <p:sp>
          <p:nvSpPr>
            <p:cNvPr id="18" name="Oval 17"/>
            <p:cNvSpPr/>
            <p:nvPr/>
          </p:nvSpPr>
          <p:spPr>
            <a:xfrm>
              <a:off x="4621670" y="2432726"/>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3</a:t>
              </a:r>
            </a:p>
          </p:txBody>
        </p:sp>
      </p:grpSp>
      <p:grpSp>
        <p:nvGrpSpPr>
          <p:cNvPr id="19" name="Group 39"/>
          <p:cNvGrpSpPr>
            <a:grpSpLocks/>
          </p:cNvGrpSpPr>
          <p:nvPr>
            <p:custDataLst>
              <p:tags r:id="rId5"/>
            </p:custDataLst>
          </p:nvPr>
        </p:nvGrpSpPr>
        <p:grpSpPr bwMode="auto">
          <a:xfrm>
            <a:off x="3437458" y="3304318"/>
            <a:ext cx="3397250" cy="330200"/>
            <a:chOff x="4621670" y="3170922"/>
            <a:chExt cx="3833836" cy="404812"/>
          </a:xfrm>
        </p:grpSpPr>
        <p:sp>
          <p:nvSpPr>
            <p:cNvPr id="20" name="TextBox 24"/>
            <p:cNvSpPr txBox="1">
              <a:spLocks noChangeArrowheads="1"/>
            </p:cNvSpPr>
            <p:nvPr/>
          </p:nvSpPr>
          <p:spPr bwMode="auto">
            <a:xfrm>
              <a:off x="5169873" y="3188439"/>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a:solidFill>
                    <a:prstClr val="black"/>
                  </a:solidFill>
                  <a:cs typeface="Arial" charset="0"/>
                </a:rPr>
                <a:t>Ownership</a:t>
              </a:r>
            </a:p>
          </p:txBody>
        </p:sp>
        <p:sp>
          <p:nvSpPr>
            <p:cNvPr id="21" name="Oval 20"/>
            <p:cNvSpPr/>
            <p:nvPr/>
          </p:nvSpPr>
          <p:spPr>
            <a:xfrm>
              <a:off x="4621670" y="3170922"/>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4</a:t>
              </a:r>
            </a:p>
          </p:txBody>
        </p:sp>
      </p:grpSp>
      <p:grpSp>
        <p:nvGrpSpPr>
          <p:cNvPr id="22" name="Group 40"/>
          <p:cNvGrpSpPr>
            <a:grpSpLocks/>
          </p:cNvGrpSpPr>
          <p:nvPr>
            <p:custDataLst>
              <p:tags r:id="rId6"/>
            </p:custDataLst>
          </p:nvPr>
        </p:nvGrpSpPr>
        <p:grpSpPr bwMode="auto">
          <a:xfrm>
            <a:off x="3437458" y="3825018"/>
            <a:ext cx="3397250" cy="330200"/>
            <a:chOff x="4621670" y="3790048"/>
            <a:chExt cx="3833836" cy="404812"/>
          </a:xfrm>
        </p:grpSpPr>
        <p:sp>
          <p:nvSpPr>
            <p:cNvPr id="23" name="TextBox 26"/>
            <p:cNvSpPr txBox="1">
              <a:spLocks noChangeArrowheads="1"/>
            </p:cNvSpPr>
            <p:nvPr/>
          </p:nvSpPr>
          <p:spPr bwMode="auto">
            <a:xfrm>
              <a:off x="5169873" y="3807565"/>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dirty="0">
                  <a:solidFill>
                    <a:prstClr val="black"/>
                  </a:solidFill>
                  <a:cs typeface="Arial" charset="0"/>
                </a:rPr>
                <a:t>Management Control</a:t>
              </a:r>
            </a:p>
          </p:txBody>
        </p:sp>
        <p:sp>
          <p:nvSpPr>
            <p:cNvPr id="24" name="Oval 23"/>
            <p:cNvSpPr/>
            <p:nvPr/>
          </p:nvSpPr>
          <p:spPr>
            <a:xfrm>
              <a:off x="4621670" y="3790048"/>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5</a:t>
              </a:r>
            </a:p>
          </p:txBody>
        </p:sp>
      </p:grpSp>
      <p:grpSp>
        <p:nvGrpSpPr>
          <p:cNvPr id="25" name="Group 41"/>
          <p:cNvGrpSpPr>
            <a:grpSpLocks/>
          </p:cNvGrpSpPr>
          <p:nvPr>
            <p:custDataLst>
              <p:tags r:id="rId7"/>
            </p:custDataLst>
          </p:nvPr>
        </p:nvGrpSpPr>
        <p:grpSpPr bwMode="auto">
          <a:xfrm>
            <a:off x="3437458" y="4345718"/>
            <a:ext cx="3397250" cy="330200"/>
            <a:chOff x="4621670" y="4385368"/>
            <a:chExt cx="3833836" cy="404812"/>
          </a:xfrm>
        </p:grpSpPr>
        <p:sp>
          <p:nvSpPr>
            <p:cNvPr id="26" name="TextBox 28"/>
            <p:cNvSpPr txBox="1">
              <a:spLocks noChangeArrowheads="1"/>
            </p:cNvSpPr>
            <p:nvPr/>
          </p:nvSpPr>
          <p:spPr bwMode="auto">
            <a:xfrm>
              <a:off x="5169873" y="4402885"/>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a:solidFill>
                    <a:prstClr val="black"/>
                  </a:solidFill>
                  <a:cs typeface="Arial" charset="0"/>
                </a:rPr>
                <a:t>Employment Equity</a:t>
              </a:r>
            </a:p>
          </p:txBody>
        </p:sp>
        <p:sp>
          <p:nvSpPr>
            <p:cNvPr id="27" name="Oval 26"/>
            <p:cNvSpPr/>
            <p:nvPr/>
          </p:nvSpPr>
          <p:spPr>
            <a:xfrm>
              <a:off x="4621670" y="4385368"/>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6</a:t>
              </a:r>
            </a:p>
          </p:txBody>
        </p:sp>
      </p:grpSp>
      <p:grpSp>
        <p:nvGrpSpPr>
          <p:cNvPr id="28" name="Group 42"/>
          <p:cNvGrpSpPr>
            <a:grpSpLocks/>
          </p:cNvGrpSpPr>
          <p:nvPr>
            <p:custDataLst>
              <p:tags r:id="rId8"/>
            </p:custDataLst>
          </p:nvPr>
        </p:nvGrpSpPr>
        <p:grpSpPr bwMode="auto">
          <a:xfrm>
            <a:off x="3437458" y="4868006"/>
            <a:ext cx="3397250" cy="330200"/>
            <a:chOff x="4621670" y="4956872"/>
            <a:chExt cx="3833836" cy="404812"/>
          </a:xfrm>
        </p:grpSpPr>
        <p:sp>
          <p:nvSpPr>
            <p:cNvPr id="29" name="TextBox 30"/>
            <p:cNvSpPr txBox="1">
              <a:spLocks noChangeArrowheads="1"/>
            </p:cNvSpPr>
            <p:nvPr/>
          </p:nvSpPr>
          <p:spPr bwMode="auto">
            <a:xfrm>
              <a:off x="5169873" y="4974387"/>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a:solidFill>
                    <a:prstClr val="black"/>
                  </a:solidFill>
                  <a:cs typeface="Arial" charset="0"/>
                </a:rPr>
                <a:t>Preferential Procurement</a:t>
              </a:r>
            </a:p>
          </p:txBody>
        </p:sp>
        <p:sp>
          <p:nvSpPr>
            <p:cNvPr id="30" name="Oval 29"/>
            <p:cNvSpPr/>
            <p:nvPr/>
          </p:nvSpPr>
          <p:spPr>
            <a:xfrm>
              <a:off x="4621670" y="4956872"/>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7</a:t>
              </a:r>
            </a:p>
          </p:txBody>
        </p:sp>
      </p:grpSp>
      <p:grpSp>
        <p:nvGrpSpPr>
          <p:cNvPr id="31" name="Group 43"/>
          <p:cNvGrpSpPr>
            <a:grpSpLocks/>
          </p:cNvGrpSpPr>
          <p:nvPr>
            <p:custDataLst>
              <p:tags r:id="rId9"/>
            </p:custDataLst>
          </p:nvPr>
        </p:nvGrpSpPr>
        <p:grpSpPr bwMode="auto">
          <a:xfrm>
            <a:off x="3437458" y="5390293"/>
            <a:ext cx="3397250" cy="330200"/>
            <a:chOff x="4621670" y="5450570"/>
            <a:chExt cx="3833836" cy="404812"/>
          </a:xfrm>
        </p:grpSpPr>
        <p:sp>
          <p:nvSpPr>
            <p:cNvPr id="32" name="TextBox 32"/>
            <p:cNvSpPr txBox="1">
              <a:spLocks noChangeArrowheads="1"/>
            </p:cNvSpPr>
            <p:nvPr/>
          </p:nvSpPr>
          <p:spPr bwMode="auto">
            <a:xfrm>
              <a:off x="5169873" y="5468087"/>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a:solidFill>
                    <a:prstClr val="black"/>
                  </a:solidFill>
                  <a:cs typeface="Arial" charset="0"/>
                </a:rPr>
                <a:t>Enterprise Development </a:t>
              </a:r>
            </a:p>
          </p:txBody>
        </p:sp>
        <p:sp>
          <p:nvSpPr>
            <p:cNvPr id="33" name="Oval 32"/>
            <p:cNvSpPr/>
            <p:nvPr/>
          </p:nvSpPr>
          <p:spPr>
            <a:xfrm>
              <a:off x="4621670" y="5450570"/>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8</a:t>
              </a:r>
            </a:p>
          </p:txBody>
        </p:sp>
      </p:grpSp>
      <p:grpSp>
        <p:nvGrpSpPr>
          <p:cNvPr id="34" name="Group 44"/>
          <p:cNvGrpSpPr>
            <a:grpSpLocks/>
          </p:cNvGrpSpPr>
          <p:nvPr>
            <p:custDataLst>
              <p:tags r:id="rId10"/>
            </p:custDataLst>
          </p:nvPr>
        </p:nvGrpSpPr>
        <p:grpSpPr bwMode="auto">
          <a:xfrm>
            <a:off x="3437458" y="5910993"/>
            <a:ext cx="3397250" cy="330200"/>
            <a:chOff x="4621670" y="6117328"/>
            <a:chExt cx="3833836" cy="404812"/>
          </a:xfrm>
        </p:grpSpPr>
        <p:sp>
          <p:nvSpPr>
            <p:cNvPr id="35" name="TextBox 34"/>
            <p:cNvSpPr txBox="1">
              <a:spLocks noChangeArrowheads="1"/>
            </p:cNvSpPr>
            <p:nvPr/>
          </p:nvSpPr>
          <p:spPr bwMode="auto">
            <a:xfrm>
              <a:off x="5169873" y="6134845"/>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a:solidFill>
                    <a:prstClr val="black"/>
                  </a:solidFill>
                  <a:cs typeface="Arial" charset="0"/>
                </a:rPr>
                <a:t>Socio-Economic Development</a:t>
              </a:r>
            </a:p>
          </p:txBody>
        </p:sp>
        <p:sp>
          <p:nvSpPr>
            <p:cNvPr id="36" name="Oval 35"/>
            <p:cNvSpPr/>
            <p:nvPr/>
          </p:nvSpPr>
          <p:spPr>
            <a:xfrm>
              <a:off x="4621670" y="6117328"/>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9</a:t>
              </a:r>
            </a:p>
          </p:txBody>
        </p:sp>
      </p:grpSp>
      <p:sp>
        <p:nvSpPr>
          <p:cNvPr id="37" name="Rectangle 36"/>
          <p:cNvSpPr/>
          <p:nvPr/>
        </p:nvSpPr>
        <p:spPr>
          <a:xfrm>
            <a:off x="3324746" y="2729643"/>
            <a:ext cx="3579812" cy="3552825"/>
          </a:xfrm>
          <a:prstGeom prst="rect">
            <a:avLst/>
          </a:prstGeom>
          <a:noFill/>
          <a:ln w="25400" cap="flat" cmpd="sng" algn="ctr">
            <a:solidFill>
              <a:sysClr val="window" lastClr="FFFFFF">
                <a:lumMod val="75000"/>
              </a:sysClr>
            </a:solidFill>
            <a:prstDash val="solid"/>
          </a:ln>
          <a:effectLst/>
        </p:spPr>
        <p:txBody>
          <a:bodyPr anchor="ctr"/>
          <a:lstStyle/>
          <a:p>
            <a:pPr algn="ctr" fontAlgn="auto">
              <a:spcBef>
                <a:spcPts val="0"/>
              </a:spcBef>
              <a:spcAft>
                <a:spcPts val="0"/>
              </a:spcAft>
              <a:defRPr/>
            </a:pPr>
            <a:endParaRPr lang="en-ZA" sz="1400" kern="0">
              <a:solidFill>
                <a:prstClr val="white"/>
              </a:solidFill>
              <a:latin typeface="+mn-lt"/>
            </a:endParaRPr>
          </a:p>
        </p:txBody>
      </p:sp>
      <p:sp>
        <p:nvSpPr>
          <p:cNvPr id="38" name="Rectangle 37"/>
          <p:cNvSpPr/>
          <p:nvPr/>
        </p:nvSpPr>
        <p:spPr>
          <a:xfrm>
            <a:off x="6977583" y="2729643"/>
            <a:ext cx="1482849" cy="3552825"/>
          </a:xfrm>
          <a:prstGeom prst="rect">
            <a:avLst/>
          </a:prstGeom>
          <a:solidFill>
            <a:sysClr val="window" lastClr="FFFFFF">
              <a:lumMod val="75000"/>
            </a:sysClr>
          </a:solidFill>
          <a:ln w="25400" cap="flat" cmpd="sng" algn="ctr">
            <a:noFill/>
            <a:prstDash val="solid"/>
          </a:ln>
          <a:effectLst/>
        </p:spPr>
        <p:txBody>
          <a:bodyPr anchor="ctr"/>
          <a:lstStyle/>
          <a:p>
            <a:pPr algn="ctr" fontAlgn="auto">
              <a:spcBef>
                <a:spcPts val="0"/>
              </a:spcBef>
              <a:spcAft>
                <a:spcPts val="0"/>
              </a:spcAft>
              <a:defRPr/>
            </a:pPr>
            <a:endParaRPr lang="en-ZA" sz="1400" kern="0">
              <a:solidFill>
                <a:prstClr val="white"/>
              </a:solidFill>
              <a:latin typeface="+mn-lt"/>
            </a:endParaRPr>
          </a:p>
        </p:txBody>
      </p:sp>
      <p:sp>
        <p:nvSpPr>
          <p:cNvPr id="39" name="Rectangle 38"/>
          <p:cNvSpPr/>
          <p:nvPr>
            <p:custDataLst>
              <p:tags r:id="rId11"/>
            </p:custDataLst>
          </p:nvPr>
        </p:nvSpPr>
        <p:spPr>
          <a:xfrm>
            <a:off x="6977583" y="756356"/>
            <a:ext cx="1482849" cy="1922321"/>
          </a:xfrm>
          <a:prstGeom prst="rect">
            <a:avLst/>
          </a:prstGeom>
          <a:solidFill>
            <a:srgbClr val="60B5CC"/>
          </a:solidFill>
          <a:ln w="25400" cap="flat" cmpd="sng" algn="ctr">
            <a:noFill/>
            <a:prstDash val="solid"/>
          </a:ln>
          <a:effectLst/>
        </p:spPr>
        <p:txBody>
          <a:bodyPr anchor="ctr"/>
          <a:lstStyle/>
          <a:p>
            <a:pPr algn="ctr" fontAlgn="auto">
              <a:spcBef>
                <a:spcPts val="0"/>
              </a:spcBef>
              <a:spcAft>
                <a:spcPts val="0"/>
              </a:spcAft>
              <a:defRPr/>
            </a:pPr>
            <a:endParaRPr lang="en-ZA" sz="1400" kern="0">
              <a:solidFill>
                <a:prstClr val="white"/>
              </a:solidFill>
              <a:latin typeface="+mn-lt"/>
            </a:endParaRPr>
          </a:p>
        </p:txBody>
      </p:sp>
      <p:sp>
        <p:nvSpPr>
          <p:cNvPr id="40" name="TextBox 43"/>
          <p:cNvSpPr txBox="1">
            <a:spLocks noChangeArrowheads="1"/>
          </p:cNvSpPr>
          <p:nvPr/>
        </p:nvSpPr>
        <p:spPr bwMode="auto">
          <a:xfrm>
            <a:off x="6977583" y="1563628"/>
            <a:ext cx="148284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ZA" sz="1400" b="1" dirty="0" smtClean="0">
                <a:solidFill>
                  <a:srgbClr val="FFFFFF"/>
                </a:solidFill>
                <a:cs typeface="Arial" charset="0"/>
              </a:rPr>
              <a:t>Localisation</a:t>
            </a:r>
            <a:endParaRPr lang="en-ZA" sz="1400" b="1" dirty="0">
              <a:solidFill>
                <a:srgbClr val="FFFFFF"/>
              </a:solidFill>
              <a:cs typeface="Arial" charset="0"/>
            </a:endParaRPr>
          </a:p>
        </p:txBody>
      </p:sp>
      <p:sp>
        <p:nvSpPr>
          <p:cNvPr id="41" name="TextBox 44"/>
          <p:cNvSpPr txBox="1">
            <a:spLocks noChangeArrowheads="1"/>
          </p:cNvSpPr>
          <p:nvPr/>
        </p:nvSpPr>
        <p:spPr bwMode="auto">
          <a:xfrm>
            <a:off x="6977583" y="4352167"/>
            <a:ext cx="148284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ZA" sz="1400" b="1" dirty="0" smtClean="0">
                <a:solidFill>
                  <a:srgbClr val="FFFFFF"/>
                </a:solidFill>
                <a:cs typeface="Arial" charset="0"/>
              </a:rPr>
              <a:t>Transformation</a:t>
            </a:r>
            <a:endParaRPr lang="en-ZA" sz="1400" b="1" dirty="0">
              <a:solidFill>
                <a:srgbClr val="FFFFFF"/>
              </a:solidFill>
              <a:cs typeface="Arial" charset="0"/>
            </a:endParaRPr>
          </a:p>
        </p:txBody>
      </p:sp>
      <p:sp>
        <p:nvSpPr>
          <p:cNvPr id="42" name="TextBox 19"/>
          <p:cNvSpPr txBox="1">
            <a:spLocks noChangeArrowheads="1"/>
          </p:cNvSpPr>
          <p:nvPr/>
        </p:nvSpPr>
        <p:spPr bwMode="auto">
          <a:xfrm>
            <a:off x="3923233" y="1049900"/>
            <a:ext cx="2911475" cy="907941"/>
          </a:xfrm>
          <a:prstGeom prst="rect">
            <a:avLst/>
          </a:prstGeom>
          <a:noFill/>
          <a:ln w="9525">
            <a:noFill/>
            <a:miter lim="800000"/>
            <a:headEnd/>
            <a:tailEnd/>
          </a:ln>
        </p:spPr>
        <p:txBody>
          <a:bodyPr tIns="0">
            <a:spAutoFit/>
          </a:bodyPr>
          <a:lstStyle/>
          <a:p>
            <a:pPr marL="285750" indent="-285750" fontAlgn="auto">
              <a:spcBef>
                <a:spcPts val="0"/>
              </a:spcBef>
              <a:spcAft>
                <a:spcPts val="0"/>
              </a:spcAft>
              <a:buFont typeface="Arial" panose="020B0604020202020204" pitchFamily="34" charset="0"/>
              <a:buChar char="‒"/>
              <a:defRPr/>
            </a:pPr>
            <a:r>
              <a:rPr lang="en-ZA" sz="1400" kern="0" dirty="0">
                <a:solidFill>
                  <a:prstClr val="black"/>
                </a:solidFill>
                <a:cs typeface="Arial" charset="0"/>
              </a:rPr>
              <a:t>Local </a:t>
            </a:r>
            <a:r>
              <a:rPr lang="en-ZA" sz="1400" kern="0" dirty="0" smtClean="0">
                <a:solidFill>
                  <a:prstClr val="black"/>
                </a:solidFill>
                <a:cs typeface="Arial" charset="0"/>
              </a:rPr>
              <a:t>Content Percentages</a:t>
            </a:r>
          </a:p>
          <a:p>
            <a:pPr marL="285750" indent="-285750" fontAlgn="auto">
              <a:spcBef>
                <a:spcPts val="0"/>
              </a:spcBef>
              <a:spcAft>
                <a:spcPts val="0"/>
              </a:spcAft>
              <a:buFont typeface="Arial" panose="020B0604020202020204" pitchFamily="34" charset="0"/>
              <a:buChar char="‒"/>
              <a:defRPr/>
            </a:pPr>
            <a:r>
              <a:rPr lang="en-ZA" sz="1400" kern="0" dirty="0" smtClean="0">
                <a:solidFill>
                  <a:prstClr val="black"/>
                </a:solidFill>
                <a:cs typeface="Arial" charset="0"/>
              </a:rPr>
              <a:t>Local Factory</a:t>
            </a:r>
          </a:p>
          <a:p>
            <a:pPr marL="285750" indent="-285750" fontAlgn="auto">
              <a:spcBef>
                <a:spcPts val="0"/>
              </a:spcBef>
              <a:spcAft>
                <a:spcPts val="0"/>
              </a:spcAft>
              <a:buFont typeface="Arial" panose="020B0604020202020204" pitchFamily="34" charset="0"/>
              <a:buChar char="‒"/>
              <a:defRPr/>
            </a:pPr>
            <a:r>
              <a:rPr lang="en-ZA" sz="1400" kern="0" dirty="0" smtClean="0">
                <a:solidFill>
                  <a:prstClr val="black"/>
                </a:solidFill>
                <a:cs typeface="Arial" charset="0"/>
              </a:rPr>
              <a:t>Centre of Excellence</a:t>
            </a:r>
          </a:p>
          <a:p>
            <a:pPr marL="285750" indent="-285750" fontAlgn="auto">
              <a:spcBef>
                <a:spcPts val="0"/>
              </a:spcBef>
              <a:spcAft>
                <a:spcPts val="0"/>
              </a:spcAft>
              <a:buFont typeface="Arial" panose="020B0604020202020204" pitchFamily="34" charset="0"/>
              <a:buChar char="‒"/>
              <a:defRPr/>
            </a:pPr>
            <a:r>
              <a:rPr lang="en-ZA" sz="1400" kern="0" dirty="0" smtClean="0">
                <a:solidFill>
                  <a:prstClr val="black"/>
                </a:solidFill>
                <a:cs typeface="Arial" charset="0"/>
              </a:rPr>
              <a:t>Specified BOM Components</a:t>
            </a:r>
            <a:endParaRPr lang="en-ZA" sz="1400" kern="0" dirty="0">
              <a:solidFill>
                <a:prstClr val="black"/>
              </a:solidFill>
              <a:cs typeface="Arial" charset="0"/>
            </a:endParaRPr>
          </a:p>
        </p:txBody>
      </p:sp>
      <p:grpSp>
        <p:nvGrpSpPr>
          <p:cNvPr id="13" name="Group 37"/>
          <p:cNvGrpSpPr>
            <a:grpSpLocks/>
          </p:cNvGrpSpPr>
          <p:nvPr>
            <p:custDataLst>
              <p:tags r:id="rId12"/>
            </p:custDataLst>
          </p:nvPr>
        </p:nvGrpSpPr>
        <p:grpSpPr bwMode="auto">
          <a:xfrm>
            <a:off x="3437458" y="1950699"/>
            <a:ext cx="3397250" cy="330200"/>
            <a:chOff x="4621670" y="1811147"/>
            <a:chExt cx="3833836" cy="404812"/>
          </a:xfrm>
        </p:grpSpPr>
        <p:sp>
          <p:nvSpPr>
            <p:cNvPr id="14" name="Oval 13"/>
            <p:cNvSpPr/>
            <p:nvPr/>
          </p:nvSpPr>
          <p:spPr>
            <a:xfrm>
              <a:off x="4621670" y="1811147"/>
              <a:ext cx="404882" cy="404812"/>
            </a:xfrm>
            <a:prstGeom prst="ellipse">
              <a:avLst/>
            </a:prstGeom>
            <a:solidFill>
              <a:srgbClr val="60B5CC">
                <a:lumMod val="20000"/>
                <a:lumOff val="80000"/>
              </a:srgbClr>
            </a:solidFill>
            <a:ln w="25400" cap="flat" cmpd="sng" algn="ctr">
              <a:solidFill>
                <a:srgbClr val="60B5CC"/>
              </a:solidFill>
              <a:prstDash val="solid"/>
            </a:ln>
            <a:effectLst/>
          </p:spPr>
          <p:txBody>
            <a:bodyPr anchor="ctr"/>
            <a:lstStyle/>
            <a:p>
              <a:pPr algn="ctr" fontAlgn="auto">
                <a:spcBef>
                  <a:spcPts val="0"/>
                </a:spcBef>
                <a:spcAft>
                  <a:spcPts val="0"/>
                </a:spcAft>
                <a:defRPr/>
              </a:pPr>
              <a:r>
                <a:rPr lang="en-ZA" sz="1400" b="1" kern="0" dirty="0">
                  <a:solidFill>
                    <a:prstClr val="black"/>
                  </a:solidFill>
                  <a:latin typeface="+mn-lt"/>
                </a:rPr>
                <a:t>2</a:t>
              </a:r>
            </a:p>
          </p:txBody>
        </p:sp>
        <p:sp>
          <p:nvSpPr>
            <p:cNvPr id="15" name="TextBox 21"/>
            <p:cNvSpPr txBox="1">
              <a:spLocks noChangeArrowheads="1"/>
            </p:cNvSpPr>
            <p:nvPr/>
          </p:nvSpPr>
          <p:spPr bwMode="auto">
            <a:xfrm>
              <a:off x="5169873" y="1828664"/>
              <a:ext cx="3285633" cy="307501"/>
            </a:xfrm>
            <a:prstGeom prst="rect">
              <a:avLst/>
            </a:prstGeom>
            <a:noFill/>
            <a:ln w="9525">
              <a:noFill/>
              <a:miter lim="800000"/>
              <a:headEnd/>
              <a:tailEnd/>
            </a:ln>
          </p:spPr>
          <p:txBody>
            <a:bodyPr>
              <a:spAutoFit/>
            </a:bodyPr>
            <a:lstStyle/>
            <a:p>
              <a:pPr fontAlgn="auto">
                <a:spcBef>
                  <a:spcPts val="0"/>
                </a:spcBef>
                <a:spcAft>
                  <a:spcPts val="0"/>
                </a:spcAft>
                <a:defRPr/>
              </a:pPr>
              <a:r>
                <a:rPr lang="en-ZA" sz="1400" kern="0">
                  <a:solidFill>
                    <a:prstClr val="black"/>
                  </a:solidFill>
                  <a:cs typeface="Arial" charset="0"/>
                </a:rPr>
                <a:t>Skills Development</a:t>
              </a:r>
            </a:p>
          </p:txBody>
        </p:sp>
      </p:grpSp>
      <p:sp>
        <p:nvSpPr>
          <p:cNvPr id="43" name="TextBox 19"/>
          <p:cNvSpPr txBox="1">
            <a:spLocks noChangeArrowheads="1"/>
          </p:cNvSpPr>
          <p:nvPr/>
        </p:nvSpPr>
        <p:spPr bwMode="auto">
          <a:xfrm>
            <a:off x="3923233" y="2224201"/>
            <a:ext cx="3054350" cy="477054"/>
          </a:xfrm>
          <a:prstGeom prst="rect">
            <a:avLst/>
          </a:prstGeom>
          <a:noFill/>
          <a:ln w="9525">
            <a:noFill/>
            <a:miter lim="800000"/>
            <a:headEnd/>
            <a:tailEnd/>
          </a:ln>
        </p:spPr>
        <p:txBody>
          <a:bodyPr wrap="square" tIns="0">
            <a:spAutoFit/>
          </a:bodyPr>
          <a:lstStyle/>
          <a:p>
            <a:pPr marL="285750" indent="-285750" fontAlgn="auto">
              <a:spcBef>
                <a:spcPts val="0"/>
              </a:spcBef>
              <a:spcAft>
                <a:spcPts val="0"/>
              </a:spcAft>
              <a:buFont typeface="Arial" panose="020B0604020202020204" pitchFamily="34" charset="0"/>
              <a:buChar char="‒"/>
              <a:defRPr/>
            </a:pPr>
            <a:r>
              <a:rPr lang="en-ZA" sz="1400" kern="0" dirty="0" smtClean="0">
                <a:solidFill>
                  <a:prstClr val="black"/>
                </a:solidFill>
                <a:cs typeface="Arial" charset="0"/>
              </a:rPr>
              <a:t>Number of Individuals Skilled</a:t>
            </a:r>
          </a:p>
          <a:p>
            <a:pPr marL="285750" indent="-285750" fontAlgn="auto">
              <a:spcBef>
                <a:spcPts val="0"/>
              </a:spcBef>
              <a:spcAft>
                <a:spcPts val="0"/>
              </a:spcAft>
              <a:buFont typeface="Arial" panose="020B0604020202020204" pitchFamily="34" charset="0"/>
              <a:buChar char="‒"/>
              <a:defRPr/>
            </a:pPr>
            <a:r>
              <a:rPr lang="en-ZA" sz="1400" kern="0" dirty="0" smtClean="0">
                <a:solidFill>
                  <a:prstClr val="black"/>
                </a:solidFill>
                <a:cs typeface="Arial" charset="0"/>
              </a:rPr>
              <a:t>Total Skills Development Spend</a:t>
            </a:r>
            <a:endParaRPr lang="en-ZA" sz="1400" kern="0" dirty="0">
              <a:solidFill>
                <a:prstClr val="black"/>
              </a:solidFill>
              <a:cs typeface="Arial" charset="0"/>
            </a:endParaRPr>
          </a:p>
        </p:txBody>
      </p:sp>
    </p:spTree>
    <p:extLst>
      <p:ext uri="{BB962C8B-B14F-4D97-AF65-F5344CB8AC3E}">
        <p14:creationId xmlns:p14="http://schemas.microsoft.com/office/powerpoint/2010/main" xmlns="" val="2334074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Set strict remedial processes within the contract</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16</a:t>
            </a:fld>
            <a:endParaRPr lang="en-US"/>
          </a:p>
        </p:txBody>
      </p:sp>
      <p:sp>
        <p:nvSpPr>
          <p:cNvPr id="4" name="Rectangle 3"/>
          <p:cNvSpPr/>
          <p:nvPr>
            <p:custDataLst>
              <p:tags r:id="rId1"/>
            </p:custDataLst>
          </p:nvPr>
        </p:nvSpPr>
        <p:spPr>
          <a:xfrm>
            <a:off x="179388" y="764704"/>
            <a:ext cx="8751887" cy="55192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8" name="Line 14"/>
          <p:cNvSpPr>
            <a:spLocks noChangeShapeType="1"/>
          </p:cNvSpPr>
          <p:nvPr>
            <p:custDataLst>
              <p:tags r:id="rId2"/>
            </p:custDataLst>
          </p:nvPr>
        </p:nvSpPr>
        <p:spPr bwMode="auto">
          <a:xfrm>
            <a:off x="2143125" y="1334095"/>
            <a:ext cx="6677347" cy="0"/>
          </a:xfrm>
          <a:prstGeom prst="line">
            <a:avLst/>
          </a:prstGeom>
          <a:noFill/>
          <a:ln w="9525">
            <a:solidFill>
              <a:schemeClr val="tx1"/>
            </a:solidFill>
            <a:round/>
            <a:headEnd/>
            <a:tailEnd/>
          </a:ln>
          <a:extLst/>
        </p:spPr>
        <p:txBody>
          <a:bodyPr wrap="none" anchor="ctr"/>
          <a:lstStyle/>
          <a:p>
            <a:pPr>
              <a:defRPr/>
            </a:pPr>
            <a:endParaRPr lang="en-ZA" sz="1400">
              <a:latin typeface="+mn-lt"/>
              <a:cs typeface="Arial" charset="0"/>
            </a:endParaRPr>
          </a:p>
        </p:txBody>
      </p:sp>
      <p:sp>
        <p:nvSpPr>
          <p:cNvPr id="9" name="Rectangle 8"/>
          <p:cNvSpPr>
            <a:spLocks noChangeArrowheads="1"/>
          </p:cNvSpPr>
          <p:nvPr>
            <p:custDataLst>
              <p:tags r:id="rId3"/>
            </p:custDataLst>
          </p:nvPr>
        </p:nvSpPr>
        <p:spPr bwMode="auto">
          <a:xfrm>
            <a:off x="2143125" y="1164233"/>
            <a:ext cx="6137275" cy="169862"/>
          </a:xfrm>
          <a:prstGeom prst="rect">
            <a:avLst/>
          </a:prstGeom>
          <a:noFill/>
          <a:ln>
            <a:noFill/>
          </a:ln>
          <a:extLst/>
        </p:spPr>
        <p:txBody>
          <a:bodyPr lIns="0" tIns="0" rIns="0" bIns="0" anchor="b"/>
          <a:lstStyle/>
          <a:p>
            <a:pPr defTabSz="895350">
              <a:buSzPct val="120000"/>
              <a:defRPr/>
            </a:pPr>
            <a:r>
              <a:rPr lang="en-US" altLang="ko-KR" sz="1400" b="1" dirty="0">
                <a:latin typeface="+mn-lt"/>
                <a:ea typeface="Gulim" pitchFamily="34" charset="-127"/>
                <a:cs typeface="Arial" charset="0"/>
              </a:rPr>
              <a:t>Description</a:t>
            </a:r>
          </a:p>
        </p:txBody>
      </p:sp>
      <p:grpSp>
        <p:nvGrpSpPr>
          <p:cNvPr id="14" name="Group 13"/>
          <p:cNvGrpSpPr/>
          <p:nvPr/>
        </p:nvGrpSpPr>
        <p:grpSpPr>
          <a:xfrm>
            <a:off x="214282" y="4725144"/>
            <a:ext cx="8464581" cy="1508105"/>
            <a:chOff x="214282" y="4725144"/>
            <a:chExt cx="8464581" cy="1508105"/>
          </a:xfrm>
        </p:grpSpPr>
        <p:grpSp>
          <p:nvGrpSpPr>
            <p:cNvPr id="5" name="Group 5"/>
            <p:cNvGrpSpPr/>
            <p:nvPr>
              <p:custDataLst>
                <p:tags r:id="rId11"/>
              </p:custDataLst>
            </p:nvPr>
          </p:nvGrpSpPr>
          <p:grpSpPr>
            <a:xfrm>
              <a:off x="214282" y="4725144"/>
              <a:ext cx="1851025" cy="667072"/>
              <a:chOff x="369888" y="1244600"/>
              <a:chExt cx="1851025" cy="1012825"/>
            </a:xfrm>
            <a:solidFill>
              <a:schemeClr val="accent3">
                <a:lumMod val="75000"/>
              </a:schemeClr>
            </a:solidFill>
          </p:grpSpPr>
          <p:sp>
            <p:nvSpPr>
              <p:cNvPr id="6" name="Freeform 5"/>
              <p:cNvSpPr>
                <a:spLocks/>
              </p:cNvSpPr>
              <p:nvPr/>
            </p:nvSpPr>
            <p:spPr bwMode="blackWhite">
              <a:xfrm>
                <a:off x="369888" y="1244600"/>
                <a:ext cx="1851025" cy="1012825"/>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grpFill/>
              <a:ln w="9525">
                <a:solidFill>
                  <a:schemeClr val="bg1"/>
                </a:solidFill>
                <a:round/>
                <a:headEnd/>
                <a:tailEnd/>
              </a:ln>
              <a:effectLst>
                <a:outerShdw dist="35921" dir="2700000" algn="ctr" rotWithShape="0">
                  <a:schemeClr val="bg2"/>
                </a:outerShdw>
              </a:effectLst>
            </p:spPr>
            <p:txBody>
              <a:bodyPr wrap="none" anchor="ctr"/>
              <a:lstStyle/>
              <a:p>
                <a:pPr>
                  <a:defRPr/>
                </a:pPr>
                <a:endParaRPr lang="en-US" sz="1400">
                  <a:latin typeface="+mn-lt"/>
                </a:endParaRPr>
              </a:p>
            </p:txBody>
          </p:sp>
          <p:sp>
            <p:nvSpPr>
              <p:cNvPr id="7" name="Rectangle 6"/>
              <p:cNvSpPr>
                <a:spLocks noChangeArrowheads="1"/>
              </p:cNvSpPr>
              <p:nvPr/>
            </p:nvSpPr>
            <p:spPr bwMode="blackWhite">
              <a:xfrm>
                <a:off x="434975" y="1300163"/>
                <a:ext cx="1543050" cy="873125"/>
              </a:xfrm>
              <a:prstGeom prst="rect">
                <a:avLst/>
              </a:prstGeom>
              <a:grpFill/>
              <a:ln w="9525">
                <a:noFill/>
                <a:miter lim="800000"/>
                <a:headEnd/>
                <a:tailEnd/>
              </a:ln>
            </p:spPr>
            <p:txBody>
              <a:bodyPr lIns="3810" tIns="0" rIns="3810" bIns="0" anchor="ctr"/>
              <a:lstStyle/>
              <a:p>
                <a:pPr defTabSz="895350">
                  <a:buSzPct val="120000"/>
                  <a:defRPr/>
                </a:pPr>
                <a:r>
                  <a:rPr lang="en-US" altLang="ko-KR" sz="1400" b="1" dirty="0">
                    <a:solidFill>
                      <a:schemeClr val="bg1"/>
                    </a:solidFill>
                    <a:latin typeface="+mn-lt"/>
                    <a:ea typeface="-윤명조130" pitchFamily="18" charset="-127"/>
                  </a:rPr>
                  <a:t>Termination Events</a:t>
                </a:r>
              </a:p>
            </p:txBody>
          </p:sp>
        </p:grpSp>
        <p:sp>
          <p:nvSpPr>
            <p:cNvPr id="10" name="Rectangle 9"/>
            <p:cNvSpPr>
              <a:spLocks noChangeArrowheads="1"/>
            </p:cNvSpPr>
            <p:nvPr>
              <p:custDataLst>
                <p:tags r:id="rId12"/>
              </p:custDataLst>
            </p:nvPr>
          </p:nvSpPr>
          <p:spPr bwMode="auto">
            <a:xfrm>
              <a:off x="2143125" y="4725144"/>
              <a:ext cx="6535738" cy="1508105"/>
            </a:xfrm>
            <a:prstGeom prst="rect">
              <a:avLst/>
            </a:prstGeom>
            <a:noFill/>
            <a:ln>
              <a:noFill/>
            </a:ln>
            <a:extLst/>
          </p:spPr>
          <p:txBody>
            <a:bodyPr lIns="0" tIns="0" rIns="0" bIns="0">
              <a:spAutoFit/>
            </a:bodyPr>
            <a:lstStyle/>
            <a:p>
              <a:pPr marL="144463" lvl="1" indent="-142875" defTabSz="895350">
                <a:buSzPct val="120000"/>
                <a:buFontTx/>
                <a:buChar char="•"/>
                <a:defRPr/>
              </a:pPr>
              <a:r>
                <a:rPr lang="en-US" altLang="ko-KR" sz="1400" dirty="0">
                  <a:latin typeface="Arial" charset="0"/>
                  <a:ea typeface="Gulim" pitchFamily="34" charset="-127"/>
                  <a:cs typeface="Arial" charset="0"/>
                </a:rPr>
                <a:t>If the Contractor incurs </a:t>
              </a:r>
              <a:r>
                <a:rPr lang="en-US" altLang="ko-KR" sz="1400" dirty="0" smtClean="0">
                  <a:latin typeface="Arial" charset="0"/>
                  <a:ea typeface="Gulim" pitchFamily="34" charset="-127"/>
                  <a:cs typeface="Arial" charset="0"/>
                </a:rPr>
                <a:t>a specific amount of Termination </a:t>
              </a:r>
              <a:r>
                <a:rPr lang="en-US" altLang="ko-KR" sz="1400" dirty="0">
                  <a:latin typeface="Arial" charset="0"/>
                  <a:ea typeface="Gulim" pitchFamily="34" charset="-127"/>
                  <a:cs typeface="Arial" charset="0"/>
                </a:rPr>
                <a:t>Points, a Termination Event will </a:t>
              </a:r>
              <a:r>
                <a:rPr lang="en-US" altLang="ko-KR" sz="1400" dirty="0" smtClean="0">
                  <a:latin typeface="Arial" charset="0"/>
                  <a:ea typeface="Gulim" pitchFamily="34" charset="-127"/>
                  <a:cs typeface="Arial" charset="0"/>
                </a:rPr>
                <a:t>occur</a:t>
              </a:r>
              <a:endParaRPr lang="en-US" altLang="ko-KR" sz="1400" dirty="0">
                <a:latin typeface="+mn-lt"/>
                <a:ea typeface="Gulim" pitchFamily="34" charset="-127"/>
                <a:cs typeface="Arial" charset="0"/>
              </a:endParaRPr>
            </a:p>
            <a:p>
              <a:pPr marL="144463" lvl="1" indent="-142875" defTabSz="895350">
                <a:buSzPct val="120000"/>
                <a:buFontTx/>
                <a:buChar char="•"/>
                <a:defRPr/>
              </a:pPr>
              <a:r>
                <a:rPr lang="en-US" altLang="ko-KR" sz="1400" b="1" dirty="0">
                  <a:latin typeface="+mn-lt"/>
                  <a:ea typeface="Gulim" pitchFamily="34" charset="-127"/>
                  <a:cs typeface="Arial" charset="0"/>
                </a:rPr>
                <a:t>Non-compliance</a:t>
              </a:r>
              <a:r>
                <a:rPr lang="en-US" altLang="ko-KR" sz="1400" dirty="0">
                  <a:latin typeface="+mn-lt"/>
                  <a:ea typeface="Gulim" pitchFamily="34" charset="-127"/>
                  <a:cs typeface="Arial" charset="0"/>
                </a:rPr>
                <a:t> on the following </a:t>
              </a:r>
              <a:r>
                <a:rPr lang="en-US" altLang="ko-KR" sz="1400" dirty="0" smtClean="0">
                  <a:latin typeface="+mn-lt"/>
                  <a:ea typeface="Gulim" pitchFamily="34" charset="-127"/>
                  <a:cs typeface="Arial" charset="0"/>
                </a:rPr>
                <a:t>types of commitments </a:t>
              </a:r>
              <a:r>
                <a:rPr lang="en-US" altLang="ko-KR" sz="1400" dirty="0">
                  <a:latin typeface="+mn-lt"/>
                  <a:ea typeface="Gulim" pitchFamily="34" charset="-127"/>
                  <a:cs typeface="Arial" charset="0"/>
                </a:rPr>
                <a:t>result in a </a:t>
              </a:r>
              <a:r>
                <a:rPr lang="en-US" altLang="ko-KR" sz="1400" b="1" dirty="0">
                  <a:latin typeface="+mn-lt"/>
                  <a:ea typeface="Gulim" pitchFamily="34" charset="-127"/>
                  <a:cs typeface="Arial" charset="0"/>
                </a:rPr>
                <a:t>Termination Event</a:t>
              </a:r>
              <a:r>
                <a:rPr lang="en-US" altLang="ko-KR" sz="1400" dirty="0">
                  <a:latin typeface="+mn-lt"/>
                  <a:ea typeface="Gulim" pitchFamily="34" charset="-127"/>
                  <a:cs typeface="Arial" charset="0"/>
                </a:rPr>
                <a:t>:</a:t>
              </a:r>
            </a:p>
            <a:p>
              <a:pPr marL="352425" lvl="1" indent="-171450" defTabSz="895350">
                <a:buSzPct val="120000"/>
                <a:buFontTx/>
                <a:buChar char="-"/>
                <a:defRPr/>
              </a:pPr>
              <a:r>
                <a:rPr lang="en-US" altLang="ko-KR" sz="1400" dirty="0">
                  <a:latin typeface="+mn-lt"/>
                  <a:ea typeface="Gulim" pitchFamily="34" charset="-127"/>
                  <a:cs typeface="Arial" charset="0"/>
                </a:rPr>
                <a:t>Achieving and maintaining the 65% Local Content </a:t>
              </a:r>
              <a:r>
                <a:rPr lang="en-US" altLang="ko-KR" sz="1400" dirty="0" smtClean="0">
                  <a:latin typeface="+mn-lt"/>
                  <a:ea typeface="Gulim" pitchFamily="34" charset="-127"/>
                  <a:cs typeface="Arial" charset="0"/>
                </a:rPr>
                <a:t>obligation</a:t>
              </a:r>
              <a:endParaRPr lang="en-US" altLang="ko-KR" sz="1400" dirty="0">
                <a:latin typeface="+mn-lt"/>
                <a:ea typeface="Gulim" pitchFamily="34" charset="-127"/>
                <a:cs typeface="Arial" charset="0"/>
              </a:endParaRPr>
            </a:p>
            <a:p>
              <a:pPr marL="352425" lvl="1" indent="-171450" defTabSz="895350">
                <a:buSzPct val="120000"/>
                <a:buFontTx/>
                <a:buChar char="-"/>
                <a:defRPr/>
              </a:pPr>
              <a:r>
                <a:rPr lang="en-ZA" altLang="ko-KR" sz="1400" dirty="0" smtClean="0">
                  <a:latin typeface="+mn-lt"/>
                  <a:ea typeface="Gulim" pitchFamily="34" charset="-127"/>
                  <a:cs typeface="Arial" charset="0"/>
                </a:rPr>
                <a:t>Local </a:t>
              </a:r>
              <a:r>
                <a:rPr lang="en-ZA" altLang="ko-KR" sz="1400" dirty="0">
                  <a:latin typeface="+mn-lt"/>
                  <a:ea typeface="Gulim" pitchFamily="34" charset="-127"/>
                  <a:cs typeface="Arial" charset="0"/>
                </a:rPr>
                <a:t>Factory must produce all of the required Local EMUs as required </a:t>
              </a:r>
              <a:r>
                <a:rPr lang="en-ZA" altLang="ko-KR" sz="1400" dirty="0" smtClean="0">
                  <a:latin typeface="+mn-lt"/>
                  <a:ea typeface="Gulim" pitchFamily="34" charset="-127"/>
                  <a:cs typeface="Arial" charset="0"/>
                </a:rPr>
                <a:t>by the end of the ramp-up period</a:t>
              </a:r>
              <a:endParaRPr lang="en-ZA" altLang="ko-KR" sz="1400" dirty="0">
                <a:latin typeface="+mn-lt"/>
                <a:ea typeface="Gulim" pitchFamily="34" charset="-127"/>
                <a:cs typeface="Arial" charset="0"/>
              </a:endParaRPr>
            </a:p>
          </p:txBody>
        </p:sp>
      </p:grpSp>
      <p:grpSp>
        <p:nvGrpSpPr>
          <p:cNvPr id="26" name="Group 25"/>
          <p:cNvGrpSpPr/>
          <p:nvPr/>
        </p:nvGrpSpPr>
        <p:grpSpPr>
          <a:xfrm>
            <a:off x="214282" y="2746141"/>
            <a:ext cx="8716994" cy="1508105"/>
            <a:chOff x="214282" y="2627908"/>
            <a:chExt cx="8716994" cy="1508105"/>
          </a:xfrm>
        </p:grpSpPr>
        <p:grpSp>
          <p:nvGrpSpPr>
            <p:cNvPr id="11" name="Group 11"/>
            <p:cNvGrpSpPr/>
            <p:nvPr>
              <p:custDataLst>
                <p:tags r:id="rId9"/>
              </p:custDataLst>
            </p:nvPr>
          </p:nvGrpSpPr>
          <p:grpSpPr>
            <a:xfrm>
              <a:off x="214282" y="2627908"/>
              <a:ext cx="1851025" cy="667072"/>
              <a:chOff x="369888" y="1244600"/>
              <a:chExt cx="1851025" cy="1012825"/>
            </a:xfrm>
            <a:solidFill>
              <a:schemeClr val="accent3">
                <a:lumMod val="75000"/>
              </a:schemeClr>
            </a:solidFill>
          </p:grpSpPr>
          <p:sp>
            <p:nvSpPr>
              <p:cNvPr id="12" name="Freeform 6"/>
              <p:cNvSpPr>
                <a:spLocks/>
              </p:cNvSpPr>
              <p:nvPr/>
            </p:nvSpPr>
            <p:spPr bwMode="blackWhite">
              <a:xfrm>
                <a:off x="369888" y="1244600"/>
                <a:ext cx="1851025" cy="1012825"/>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grpFill/>
              <a:ln w="9525">
                <a:solidFill>
                  <a:schemeClr val="bg1"/>
                </a:solidFill>
                <a:round/>
                <a:headEnd/>
                <a:tailEnd/>
              </a:ln>
              <a:effectLst>
                <a:outerShdw dist="35921" dir="2700000" algn="ctr" rotWithShape="0">
                  <a:schemeClr val="bg2"/>
                </a:outerShdw>
              </a:effectLst>
            </p:spPr>
            <p:txBody>
              <a:bodyPr wrap="none" anchor="ctr"/>
              <a:lstStyle/>
              <a:p>
                <a:pPr>
                  <a:defRPr/>
                </a:pPr>
                <a:endParaRPr lang="en-US" sz="1400">
                  <a:latin typeface="+mn-lt"/>
                </a:endParaRPr>
              </a:p>
            </p:txBody>
          </p:sp>
          <p:sp>
            <p:nvSpPr>
              <p:cNvPr id="13" name="Rectangle 7"/>
              <p:cNvSpPr>
                <a:spLocks noChangeArrowheads="1"/>
              </p:cNvSpPr>
              <p:nvPr/>
            </p:nvSpPr>
            <p:spPr bwMode="blackWhite">
              <a:xfrm>
                <a:off x="434975" y="1300163"/>
                <a:ext cx="1543050" cy="873125"/>
              </a:xfrm>
              <a:prstGeom prst="rect">
                <a:avLst/>
              </a:prstGeom>
              <a:grpFill/>
              <a:ln w="9525">
                <a:noFill/>
                <a:miter lim="800000"/>
                <a:headEnd/>
                <a:tailEnd/>
              </a:ln>
            </p:spPr>
            <p:txBody>
              <a:bodyPr lIns="3810" tIns="0" rIns="3810" bIns="0" anchor="ctr"/>
              <a:lstStyle/>
              <a:p>
                <a:pPr defTabSz="895350">
                  <a:buSzPct val="120000"/>
                  <a:defRPr/>
                </a:pPr>
                <a:r>
                  <a:rPr lang="en-US" altLang="ko-KR" sz="1400" b="1" dirty="0">
                    <a:solidFill>
                      <a:schemeClr val="bg1"/>
                    </a:solidFill>
                    <a:latin typeface="+mn-lt"/>
                    <a:ea typeface="-윤명조130" pitchFamily="18" charset="-127"/>
                  </a:rPr>
                  <a:t>Termination Points</a:t>
                </a:r>
              </a:p>
            </p:txBody>
          </p:sp>
        </p:grpSp>
        <p:sp>
          <p:nvSpPr>
            <p:cNvPr id="17" name="Rectangle 16"/>
            <p:cNvSpPr>
              <a:spLocks noChangeArrowheads="1"/>
            </p:cNvSpPr>
            <p:nvPr>
              <p:custDataLst>
                <p:tags r:id="rId10"/>
              </p:custDataLst>
            </p:nvPr>
          </p:nvSpPr>
          <p:spPr bwMode="auto">
            <a:xfrm>
              <a:off x="2143126" y="2627908"/>
              <a:ext cx="6788150" cy="1508105"/>
            </a:xfrm>
            <a:prstGeom prst="rect">
              <a:avLst/>
            </a:prstGeom>
            <a:noFill/>
            <a:ln>
              <a:noFill/>
            </a:ln>
            <a:extLst/>
          </p:spPr>
          <p:txBody>
            <a:bodyPr wrap="square" lIns="0" tIns="0" rIns="0" bIns="0">
              <a:spAutoFit/>
            </a:bodyPr>
            <a:lstStyle/>
            <a:p>
              <a:pPr marL="144463" lvl="1" indent="-142875" defTabSz="895350">
                <a:buSzPct val="120000"/>
                <a:buFontTx/>
                <a:buChar char="•"/>
                <a:defRPr/>
              </a:pPr>
              <a:r>
                <a:rPr lang="en-US" altLang="ko-KR" sz="1400" dirty="0">
                  <a:latin typeface="+mn-lt"/>
                  <a:ea typeface="Gulim" pitchFamily="34" charset="-127"/>
                  <a:cs typeface="Arial" charset="0"/>
                </a:rPr>
                <a:t>Non-compliance on the following commitments result in Termination Points being awarded:</a:t>
              </a:r>
            </a:p>
            <a:p>
              <a:pPr marL="352425" lvl="1" indent="-171450" defTabSz="895350">
                <a:buSzPct val="120000"/>
                <a:buFontTx/>
                <a:buChar char="-"/>
                <a:defRPr/>
              </a:pPr>
              <a:r>
                <a:rPr lang="en-US" altLang="ko-KR" sz="1400" dirty="0">
                  <a:latin typeface="+mn-lt"/>
                  <a:ea typeface="Gulim" pitchFamily="34" charset="-127"/>
                  <a:cs typeface="Arial" charset="0"/>
                </a:rPr>
                <a:t>Contractor’s commitments to Local Content Percentage in any given </a:t>
              </a:r>
              <a:r>
                <a:rPr lang="en-US" altLang="ko-KR" sz="1400" dirty="0" smtClean="0">
                  <a:latin typeface="+mn-lt"/>
                  <a:ea typeface="Gulim" pitchFamily="34" charset="-127"/>
                  <a:cs typeface="Arial" charset="0"/>
                </a:rPr>
                <a:t>year</a:t>
              </a:r>
              <a:endParaRPr lang="en-US" altLang="ko-KR" sz="1400" dirty="0">
                <a:latin typeface="+mn-lt"/>
                <a:ea typeface="Gulim" pitchFamily="34" charset="-127"/>
                <a:cs typeface="Arial" charset="0"/>
              </a:endParaRPr>
            </a:p>
            <a:p>
              <a:pPr marL="352425" lvl="1" indent="-171450" defTabSz="895350">
                <a:buSzPct val="120000"/>
                <a:buFontTx/>
                <a:buChar char="-"/>
                <a:defRPr/>
              </a:pPr>
              <a:r>
                <a:rPr lang="en-US" altLang="ko-KR" sz="1400" dirty="0" smtClean="0">
                  <a:latin typeface="+mn-lt"/>
                  <a:ea typeface="Gulim" pitchFamily="34" charset="-127"/>
                  <a:cs typeface="Arial" charset="0"/>
                </a:rPr>
                <a:t>Centre of Excellence </a:t>
              </a:r>
              <a:r>
                <a:rPr lang="en-US" altLang="ko-KR" sz="1400" dirty="0">
                  <a:latin typeface="+mn-lt"/>
                  <a:ea typeface="Gulim" pitchFamily="34" charset="-127"/>
                  <a:cs typeface="Arial" charset="0"/>
                </a:rPr>
                <a:t>operational by </a:t>
              </a:r>
              <a:r>
                <a:rPr lang="en-ZA" sz="1400" dirty="0" smtClean="0"/>
                <a:t>required year</a:t>
              </a:r>
              <a:endParaRPr lang="en-US" altLang="ko-KR" sz="1400" dirty="0">
                <a:latin typeface="+mn-lt"/>
                <a:ea typeface="Gulim" pitchFamily="34" charset="-127"/>
                <a:cs typeface="Arial" charset="0"/>
              </a:endParaRPr>
            </a:p>
            <a:p>
              <a:pPr marL="352425" lvl="1" indent="-171450" defTabSz="895350">
                <a:buSzPct val="120000"/>
                <a:buFontTx/>
                <a:buChar char="-"/>
                <a:defRPr/>
              </a:pPr>
              <a:r>
                <a:rPr lang="en-US" altLang="ko-KR" sz="1400" dirty="0">
                  <a:ea typeface="Gulim" pitchFamily="34" charset="-127"/>
                  <a:cs typeface="Arial" charset="0"/>
                </a:rPr>
                <a:t>Centre of Excellence</a:t>
              </a:r>
              <a:r>
                <a:rPr lang="en-US" altLang="ko-KR" sz="1400" dirty="0" smtClean="0">
                  <a:latin typeface="+mn-lt"/>
                  <a:ea typeface="Gulim" pitchFamily="34" charset="-127"/>
                  <a:cs typeface="Arial" charset="0"/>
                </a:rPr>
                <a:t> has minimum </a:t>
              </a:r>
              <a:r>
                <a:rPr lang="en-US" altLang="ko-KR" sz="1400" dirty="0">
                  <a:latin typeface="+mn-lt"/>
                  <a:ea typeface="Gulim" pitchFamily="34" charset="-127"/>
                  <a:cs typeface="Arial" charset="0"/>
                </a:rPr>
                <a:t>Local Employee base by </a:t>
              </a:r>
              <a:r>
                <a:rPr lang="en-ZA" sz="1400" dirty="0" smtClean="0"/>
                <a:t>a specific year</a:t>
              </a:r>
              <a:endParaRPr lang="en-US" altLang="ko-KR" sz="1400" dirty="0">
                <a:latin typeface="+mn-lt"/>
                <a:ea typeface="Gulim" pitchFamily="34" charset="-127"/>
                <a:cs typeface="Arial" charset="0"/>
              </a:endParaRPr>
            </a:p>
            <a:p>
              <a:pPr marL="352425" lvl="1" indent="-171450" defTabSz="895350">
                <a:buSzPct val="120000"/>
                <a:buFontTx/>
                <a:buChar char="-"/>
                <a:defRPr/>
              </a:pPr>
              <a:r>
                <a:rPr lang="en-US" altLang="ko-KR" sz="1400" dirty="0">
                  <a:latin typeface="+mn-lt"/>
                  <a:ea typeface="Gulim" pitchFamily="34" charset="-127"/>
                  <a:cs typeface="Arial" charset="0"/>
                </a:rPr>
                <a:t>Meeting commitments as set out in the Local Content </a:t>
              </a:r>
              <a:r>
                <a:rPr lang="en-US" altLang="ko-KR" sz="1400" dirty="0" smtClean="0">
                  <a:latin typeface="+mn-lt"/>
                  <a:ea typeface="Gulim" pitchFamily="34" charset="-127"/>
                  <a:cs typeface="Arial" charset="0"/>
                </a:rPr>
                <a:t>Plan</a:t>
              </a:r>
              <a:endParaRPr lang="en-US" altLang="ko-KR" sz="1400" dirty="0">
                <a:latin typeface="+mn-lt"/>
                <a:ea typeface="Gulim" pitchFamily="34" charset="-127"/>
                <a:cs typeface="Arial" charset="0"/>
              </a:endParaRPr>
            </a:p>
            <a:p>
              <a:pPr marL="352425" lvl="1" indent="-171450" defTabSz="895350">
                <a:buSzPct val="120000"/>
                <a:buFontTx/>
                <a:buChar char="-"/>
                <a:defRPr/>
              </a:pPr>
              <a:r>
                <a:rPr lang="en-US" altLang="ko-KR" sz="1400" dirty="0">
                  <a:latin typeface="+mn-lt"/>
                  <a:ea typeface="Gulim" pitchFamily="34" charset="-127"/>
                  <a:cs typeface="Arial" charset="0"/>
                </a:rPr>
                <a:t>Meeting commitments as set out in the Skills Development </a:t>
              </a:r>
              <a:r>
                <a:rPr lang="en-US" altLang="ko-KR" sz="1400" dirty="0" smtClean="0">
                  <a:latin typeface="+mn-lt"/>
                  <a:ea typeface="Gulim" pitchFamily="34" charset="-127"/>
                  <a:cs typeface="Arial" charset="0"/>
                </a:rPr>
                <a:t>Plan</a:t>
              </a:r>
              <a:endParaRPr lang="en-US" altLang="ko-KR" sz="1400" dirty="0">
                <a:latin typeface="+mn-lt"/>
                <a:ea typeface="Gulim" pitchFamily="34" charset="-127"/>
                <a:cs typeface="Arial" charset="0"/>
              </a:endParaRPr>
            </a:p>
          </p:txBody>
        </p:sp>
      </p:grpSp>
      <p:grpSp>
        <p:nvGrpSpPr>
          <p:cNvPr id="24" name="Group 23"/>
          <p:cNvGrpSpPr/>
          <p:nvPr/>
        </p:nvGrpSpPr>
        <p:grpSpPr>
          <a:xfrm>
            <a:off x="214282" y="1405517"/>
            <a:ext cx="8750331" cy="869727"/>
            <a:chOff x="214282" y="1405517"/>
            <a:chExt cx="8750331" cy="869727"/>
          </a:xfrm>
        </p:grpSpPr>
        <p:grpSp>
          <p:nvGrpSpPr>
            <p:cNvPr id="23" name="Group 22"/>
            <p:cNvGrpSpPr/>
            <p:nvPr/>
          </p:nvGrpSpPr>
          <p:grpSpPr>
            <a:xfrm>
              <a:off x="214282" y="1405517"/>
              <a:ext cx="1851025" cy="667072"/>
              <a:chOff x="214282" y="1405517"/>
              <a:chExt cx="1851025" cy="667072"/>
            </a:xfrm>
          </p:grpSpPr>
          <p:sp>
            <p:nvSpPr>
              <p:cNvPr id="15" name="Freeform 6"/>
              <p:cNvSpPr>
                <a:spLocks/>
              </p:cNvSpPr>
              <p:nvPr/>
            </p:nvSpPr>
            <p:spPr bwMode="blackWhite">
              <a:xfrm>
                <a:off x="214282" y="1405517"/>
                <a:ext cx="1851025" cy="667072"/>
              </a:xfrm>
              <a:custGeom>
                <a:avLst/>
                <a:gdLst/>
                <a:ahLst/>
                <a:cxnLst>
                  <a:cxn ang="0">
                    <a:pos x="0" y="0"/>
                  </a:cxn>
                  <a:cxn ang="0">
                    <a:pos x="1048" y="0"/>
                  </a:cxn>
                  <a:cxn ang="0">
                    <a:pos x="1152" y="288"/>
                  </a:cxn>
                  <a:cxn ang="0">
                    <a:pos x="1048" y="576"/>
                  </a:cxn>
                  <a:cxn ang="0">
                    <a:pos x="0" y="576"/>
                  </a:cxn>
                  <a:cxn ang="0">
                    <a:pos x="0" y="288"/>
                  </a:cxn>
                  <a:cxn ang="0">
                    <a:pos x="0" y="0"/>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3">
                  <a:lumMod val="75000"/>
                </a:schemeClr>
              </a:solidFill>
              <a:ln w="9525">
                <a:solidFill>
                  <a:schemeClr val="bg1"/>
                </a:solidFill>
                <a:round/>
                <a:headEnd/>
                <a:tailEnd/>
              </a:ln>
              <a:effectLst>
                <a:outerShdw dist="35921" dir="2700000" algn="ctr" rotWithShape="0">
                  <a:schemeClr val="bg2"/>
                </a:outerShdw>
              </a:effectLst>
            </p:spPr>
            <p:txBody>
              <a:bodyPr wrap="none" anchor="ctr"/>
              <a:lstStyle/>
              <a:p>
                <a:pPr>
                  <a:defRPr/>
                </a:pPr>
                <a:endParaRPr lang="en-US" sz="1400">
                  <a:latin typeface="+mn-lt"/>
                </a:endParaRPr>
              </a:p>
            </p:txBody>
          </p:sp>
          <p:sp>
            <p:nvSpPr>
              <p:cNvPr id="16" name="Rectangle 7"/>
              <p:cNvSpPr>
                <a:spLocks noChangeArrowheads="1"/>
              </p:cNvSpPr>
              <p:nvPr/>
            </p:nvSpPr>
            <p:spPr bwMode="blackWhite">
              <a:xfrm>
                <a:off x="279369" y="1442112"/>
                <a:ext cx="1543050" cy="575062"/>
              </a:xfrm>
              <a:prstGeom prst="rect">
                <a:avLst/>
              </a:prstGeom>
              <a:solidFill>
                <a:schemeClr val="accent3">
                  <a:lumMod val="75000"/>
                </a:schemeClr>
              </a:solidFill>
              <a:ln w="9525">
                <a:noFill/>
                <a:miter lim="800000"/>
                <a:headEnd/>
                <a:tailEnd/>
              </a:ln>
            </p:spPr>
            <p:txBody>
              <a:bodyPr lIns="3810" tIns="0" rIns="3810" bIns="0" anchor="ctr"/>
              <a:lstStyle/>
              <a:p>
                <a:pPr defTabSz="895350">
                  <a:buSzPct val="120000"/>
                  <a:defRPr/>
                </a:pPr>
                <a:r>
                  <a:rPr lang="en-US" altLang="ko-KR" sz="1400" b="1" dirty="0">
                    <a:solidFill>
                      <a:schemeClr val="bg1"/>
                    </a:solidFill>
                    <a:latin typeface="+mn-lt"/>
                    <a:ea typeface="-윤명조130" pitchFamily="18" charset="-127"/>
                  </a:rPr>
                  <a:t>Penalties</a:t>
                </a:r>
              </a:p>
            </p:txBody>
          </p:sp>
        </p:grpSp>
        <p:sp>
          <p:nvSpPr>
            <p:cNvPr id="18" name="Rectangle 17"/>
            <p:cNvSpPr>
              <a:spLocks noChangeArrowheads="1"/>
            </p:cNvSpPr>
            <p:nvPr>
              <p:custDataLst>
                <p:tags r:id="rId8"/>
              </p:custDataLst>
            </p:nvPr>
          </p:nvSpPr>
          <p:spPr bwMode="auto">
            <a:xfrm>
              <a:off x="2143125" y="1413470"/>
              <a:ext cx="6821488" cy="861774"/>
            </a:xfrm>
            <a:prstGeom prst="rect">
              <a:avLst/>
            </a:prstGeom>
            <a:noFill/>
            <a:ln>
              <a:noFill/>
            </a:ln>
            <a:extLst/>
          </p:spPr>
          <p:txBody>
            <a:bodyPr lIns="0" tIns="0" rIns="0" bIns="0">
              <a:spAutoFit/>
            </a:bodyPr>
            <a:lstStyle/>
            <a:p>
              <a:pPr marL="144463" lvl="1" indent="-142875" defTabSz="895350">
                <a:buSzPct val="120000"/>
                <a:buFontTx/>
                <a:buChar char="•"/>
                <a:defRPr/>
              </a:pPr>
              <a:r>
                <a:rPr lang="en-US" altLang="ko-KR" sz="1400" dirty="0">
                  <a:latin typeface="+mn-lt"/>
                  <a:ea typeface="Gulim" pitchFamily="34" charset="-127"/>
                  <a:cs typeface="Arial" charset="0"/>
                </a:rPr>
                <a:t>Non-compliance on the following commitments result in Penalties being awarded:</a:t>
              </a:r>
            </a:p>
            <a:p>
              <a:pPr marL="352425" lvl="1" indent="-171450" defTabSz="895350">
                <a:buSzPct val="120000"/>
                <a:buFontTx/>
                <a:buChar char="-"/>
                <a:defRPr/>
              </a:pPr>
              <a:r>
                <a:rPr lang="en-US" altLang="ko-KR" sz="1400" dirty="0">
                  <a:latin typeface="+mn-lt"/>
                  <a:ea typeface="Gulim" pitchFamily="34" charset="-127"/>
                  <a:cs typeface="Arial" charset="0"/>
                </a:rPr>
                <a:t>Commitments on Local Content percentages in any given year </a:t>
              </a:r>
              <a:endParaRPr lang="en-US" altLang="ko-KR" sz="1400" dirty="0" smtClean="0">
                <a:latin typeface="+mn-lt"/>
                <a:ea typeface="Gulim" pitchFamily="34" charset="-127"/>
                <a:cs typeface="Arial" charset="0"/>
              </a:endParaRPr>
            </a:p>
            <a:p>
              <a:pPr marL="352425" lvl="1" indent="-171450" defTabSz="895350">
                <a:buSzPct val="120000"/>
                <a:buFontTx/>
                <a:buChar char="-"/>
                <a:defRPr/>
              </a:pPr>
              <a:r>
                <a:rPr lang="en-US" altLang="ko-KR" sz="1400" dirty="0" smtClean="0">
                  <a:latin typeface="+mn-lt"/>
                  <a:ea typeface="Gulim" pitchFamily="34" charset="-127"/>
                  <a:cs typeface="Arial" charset="0"/>
                </a:rPr>
                <a:t>Commitments </a:t>
              </a:r>
              <a:r>
                <a:rPr lang="en-US" altLang="ko-KR" sz="1400" dirty="0">
                  <a:latin typeface="+mn-lt"/>
                  <a:ea typeface="Gulim" pitchFamily="34" charset="-127"/>
                  <a:cs typeface="Arial" charset="0"/>
                </a:rPr>
                <a:t>on the Specified Components </a:t>
              </a:r>
              <a:r>
                <a:rPr lang="en-US" altLang="ko-KR" sz="1400" dirty="0" smtClean="0">
                  <a:latin typeface="+mn-lt"/>
                  <a:ea typeface="Gulim" pitchFamily="34" charset="-127"/>
                  <a:cs typeface="Arial" charset="0"/>
                </a:rPr>
                <a:t>List</a:t>
              </a:r>
              <a:endParaRPr lang="en-US" altLang="ko-KR" sz="1400" dirty="0">
                <a:latin typeface="+mn-lt"/>
                <a:ea typeface="Gulim" pitchFamily="34" charset="-127"/>
                <a:cs typeface="Arial" charset="0"/>
              </a:endParaRPr>
            </a:p>
            <a:p>
              <a:pPr marL="352425" lvl="1" indent="-171450" defTabSz="895350">
                <a:buSzPct val="120000"/>
                <a:buFontTx/>
                <a:buChar char="-"/>
                <a:defRPr/>
              </a:pPr>
              <a:r>
                <a:rPr lang="en-US" altLang="ko-KR" sz="1400" dirty="0">
                  <a:latin typeface="+mn-lt"/>
                  <a:ea typeface="Gulim" pitchFamily="34" charset="-127"/>
                  <a:cs typeface="Arial" charset="0"/>
                </a:rPr>
                <a:t>Commitments on Skills Development (both spend and number of people trained</a:t>
              </a:r>
              <a:r>
                <a:rPr lang="en-US" altLang="ko-KR" sz="1400" dirty="0" smtClean="0">
                  <a:latin typeface="+mn-lt"/>
                  <a:ea typeface="Gulim" pitchFamily="34" charset="-127"/>
                  <a:cs typeface="Arial" charset="0"/>
                </a:rPr>
                <a:t>)</a:t>
              </a:r>
              <a:endParaRPr lang="en-US" altLang="ko-KR" sz="1400" dirty="0">
                <a:latin typeface="+mn-lt"/>
                <a:ea typeface="Gulim" pitchFamily="34" charset="-127"/>
                <a:cs typeface="Arial" charset="0"/>
              </a:endParaRPr>
            </a:p>
          </p:txBody>
        </p:sp>
      </p:grpSp>
      <p:sp>
        <p:nvSpPr>
          <p:cNvPr id="19" name="Rectangle 142"/>
          <p:cNvSpPr>
            <a:spLocks noChangeArrowheads="1"/>
          </p:cNvSpPr>
          <p:nvPr>
            <p:custDataLst>
              <p:tags r:id="rId4"/>
            </p:custDataLst>
          </p:nvPr>
        </p:nvSpPr>
        <p:spPr bwMode="gray">
          <a:xfrm>
            <a:off x="2038350" y="4466676"/>
            <a:ext cx="6599238" cy="46037"/>
          </a:xfrm>
          <a:prstGeom prst="rect">
            <a:avLst/>
          </a:prstGeom>
          <a:gradFill rotWithShape="1">
            <a:gsLst>
              <a:gs pos="0">
                <a:srgbClr val="EAEAEA"/>
              </a:gs>
              <a:gs pos="100000">
                <a:srgbClr val="FFFFFF">
                  <a:alpha val="10001"/>
                </a:srgbClr>
              </a:gs>
            </a:gsLst>
            <a:path path="shape">
              <a:fillToRect l="50000" t="50000" r="50000" b="50000"/>
            </a:path>
          </a:gradFill>
          <a:ln w="9525">
            <a:noFill/>
            <a:miter lim="800000"/>
            <a:headEnd/>
            <a:tailEnd/>
          </a:ln>
        </p:spPr>
        <p:txBody>
          <a:bodyPr wrap="none" anchor="ctr"/>
          <a:lstStyle/>
          <a:p>
            <a:pPr fontAlgn="auto">
              <a:spcBef>
                <a:spcPts val="0"/>
              </a:spcBef>
              <a:spcAft>
                <a:spcPts val="0"/>
              </a:spcAft>
              <a:defRPr/>
            </a:pPr>
            <a:endParaRPr lang="en-GB" sz="1400" kern="0">
              <a:solidFill>
                <a:sysClr val="windowText" lastClr="000000"/>
              </a:solidFill>
              <a:latin typeface="Arial" charset="0"/>
              <a:cs typeface="Arial" charset="0"/>
            </a:endParaRPr>
          </a:p>
        </p:txBody>
      </p:sp>
      <p:sp>
        <p:nvSpPr>
          <p:cNvPr id="20" name="Rectangle 142"/>
          <p:cNvSpPr>
            <a:spLocks noChangeArrowheads="1"/>
          </p:cNvSpPr>
          <p:nvPr>
            <p:custDataLst>
              <p:tags r:id="rId5"/>
            </p:custDataLst>
          </p:nvPr>
        </p:nvSpPr>
        <p:spPr bwMode="gray">
          <a:xfrm>
            <a:off x="2038350" y="2487674"/>
            <a:ext cx="6599238" cy="46037"/>
          </a:xfrm>
          <a:prstGeom prst="rect">
            <a:avLst/>
          </a:prstGeom>
          <a:gradFill rotWithShape="1">
            <a:gsLst>
              <a:gs pos="0">
                <a:srgbClr val="EAEAEA"/>
              </a:gs>
              <a:gs pos="100000">
                <a:srgbClr val="FFFFFF">
                  <a:alpha val="10001"/>
                </a:srgbClr>
              </a:gs>
            </a:gsLst>
            <a:path path="shape">
              <a:fillToRect l="50000" t="50000" r="50000" b="50000"/>
            </a:path>
          </a:gradFill>
          <a:ln w="9525">
            <a:noFill/>
            <a:miter lim="800000"/>
            <a:headEnd/>
            <a:tailEnd/>
          </a:ln>
        </p:spPr>
        <p:txBody>
          <a:bodyPr wrap="none" anchor="ctr"/>
          <a:lstStyle/>
          <a:p>
            <a:pPr fontAlgn="auto">
              <a:spcBef>
                <a:spcPts val="0"/>
              </a:spcBef>
              <a:spcAft>
                <a:spcPts val="0"/>
              </a:spcAft>
              <a:defRPr/>
            </a:pPr>
            <a:endParaRPr lang="en-GB" sz="1400" kern="0">
              <a:solidFill>
                <a:sysClr val="windowText" lastClr="000000"/>
              </a:solidFill>
              <a:latin typeface="Arial" charset="0"/>
              <a:cs typeface="Arial" charset="0"/>
            </a:endParaRPr>
          </a:p>
        </p:txBody>
      </p:sp>
      <p:sp>
        <p:nvSpPr>
          <p:cNvPr id="21" name="Rectangle 20"/>
          <p:cNvSpPr/>
          <p:nvPr>
            <p:custDataLst>
              <p:tags r:id="rId6"/>
            </p:custDataLst>
          </p:nvPr>
        </p:nvSpPr>
        <p:spPr>
          <a:xfrm>
            <a:off x="179388" y="764704"/>
            <a:ext cx="8751887" cy="302096"/>
          </a:xfrm>
          <a:prstGeom prst="rect">
            <a:avLst/>
          </a:prstGeom>
          <a:solidFill>
            <a:schemeClr val="accent3">
              <a:lumMod val="75000"/>
            </a:schemeClr>
          </a:solidFill>
          <a:ln w="19050">
            <a:solidFill>
              <a:schemeClr val="tx1"/>
            </a:solidFill>
            <a:round/>
            <a:headEnd/>
            <a:tailEnd/>
          </a:ln>
          <a:effectLst/>
        </p:spPr>
        <p:txBody>
          <a:bodyPr wrap="none" anchor="ctr"/>
          <a:lstStyle/>
          <a:p>
            <a:endParaRPr lang="en-ZA" sz="1400">
              <a:solidFill>
                <a:schemeClr val="tx1"/>
              </a:solidFill>
              <a:cs typeface="Arial" pitchFamily="34" charset="0"/>
            </a:endParaRPr>
          </a:p>
        </p:txBody>
      </p:sp>
      <p:sp>
        <p:nvSpPr>
          <p:cNvPr id="22" name="Rectangle 21"/>
          <p:cNvSpPr>
            <a:spLocks noChangeArrowheads="1"/>
          </p:cNvSpPr>
          <p:nvPr>
            <p:custDataLst>
              <p:tags r:id="rId7"/>
            </p:custDataLst>
          </p:nvPr>
        </p:nvSpPr>
        <p:spPr bwMode="auto">
          <a:xfrm>
            <a:off x="214282" y="830821"/>
            <a:ext cx="8716993" cy="169862"/>
          </a:xfrm>
          <a:prstGeom prst="rect">
            <a:avLst/>
          </a:prstGeom>
          <a:noFill/>
          <a:ln>
            <a:noFill/>
          </a:ln>
          <a:extLst/>
        </p:spPr>
        <p:txBody>
          <a:bodyPr lIns="0" tIns="0" rIns="0" bIns="0" anchor="b"/>
          <a:lstStyle/>
          <a:p>
            <a:pPr algn="ctr" defTabSz="895350">
              <a:buSzPct val="120000"/>
              <a:defRPr/>
            </a:pPr>
            <a:r>
              <a:rPr lang="en-US" altLang="ko-KR" sz="1400" b="1" dirty="0" smtClean="0">
                <a:solidFill>
                  <a:schemeClr val="bg1"/>
                </a:solidFill>
                <a:latin typeface="+mn-lt"/>
                <a:ea typeface="Gulim" pitchFamily="34" charset="-127"/>
                <a:cs typeface="Arial" charset="0"/>
              </a:rPr>
              <a:t>Remedial Process – </a:t>
            </a:r>
            <a:r>
              <a:rPr lang="en-US" altLang="ko-KR" sz="1400" b="1" dirty="0" err="1" smtClean="0">
                <a:solidFill>
                  <a:schemeClr val="bg1"/>
                </a:solidFill>
                <a:latin typeface="+mn-lt"/>
                <a:ea typeface="Gulim" pitchFamily="34" charset="-127"/>
                <a:cs typeface="Arial" charset="0"/>
              </a:rPr>
              <a:t>Localisation</a:t>
            </a:r>
            <a:r>
              <a:rPr lang="en-US" altLang="ko-KR" sz="1400" b="1" dirty="0" smtClean="0">
                <a:solidFill>
                  <a:schemeClr val="bg1"/>
                </a:solidFill>
                <a:latin typeface="+mn-lt"/>
                <a:ea typeface="Gulim" pitchFamily="34" charset="-127"/>
                <a:cs typeface="Arial" charset="0"/>
              </a:rPr>
              <a:t> and Skills Development</a:t>
            </a:r>
            <a:endParaRPr lang="en-US" altLang="ko-KR" sz="1400" b="1" dirty="0">
              <a:solidFill>
                <a:schemeClr val="bg1"/>
              </a:solidFill>
              <a:latin typeface="+mn-lt"/>
              <a:ea typeface="Gulim" pitchFamily="34" charset="-127"/>
              <a:cs typeface="Arial" charset="0"/>
            </a:endParaRPr>
          </a:p>
        </p:txBody>
      </p:sp>
    </p:spTree>
    <p:extLst>
      <p:ext uri="{BB962C8B-B14F-4D97-AF65-F5344CB8AC3E}">
        <p14:creationId xmlns:p14="http://schemas.microsoft.com/office/powerpoint/2010/main" xmlns="" val="904486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8" y="64547"/>
            <a:ext cx="7626699" cy="490537"/>
          </a:xfrm>
        </p:spPr>
        <p:txBody>
          <a:bodyPr/>
          <a:lstStyle/>
          <a:p>
            <a:r>
              <a:rPr lang="en-ZA" dirty="0" smtClean="0"/>
              <a:t>Ensure </a:t>
            </a:r>
            <a:r>
              <a:rPr lang="en-ZA" dirty="0"/>
              <a:t>i</a:t>
            </a:r>
            <a:r>
              <a:rPr lang="en-ZA" dirty="0" smtClean="0"/>
              <a:t>ndependent monitoring</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17</a:t>
            </a:fld>
            <a:endParaRPr lang="en-US"/>
          </a:p>
        </p:txBody>
      </p:sp>
      <p:sp>
        <p:nvSpPr>
          <p:cNvPr id="6" name="Rounded Rectangle 5"/>
          <p:cNvSpPr/>
          <p:nvPr/>
        </p:nvSpPr>
        <p:spPr>
          <a:xfrm>
            <a:off x="179512" y="836712"/>
            <a:ext cx="8856984" cy="5400600"/>
          </a:xfrm>
          <a:prstGeom prst="roundRect">
            <a:avLst>
              <a:gd name="adj" fmla="val 4890"/>
            </a:avLst>
          </a:prstGeom>
          <a:solidFill>
            <a:schemeClr val="accent4">
              <a:lumMod val="20000"/>
              <a:lumOff val="8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 name="TextBox 7"/>
          <p:cNvSpPr txBox="1"/>
          <p:nvPr/>
        </p:nvSpPr>
        <p:spPr>
          <a:xfrm>
            <a:off x="372958" y="876157"/>
            <a:ext cx="6143258" cy="338554"/>
          </a:xfrm>
          <a:prstGeom prst="rect">
            <a:avLst/>
          </a:prstGeom>
          <a:noFill/>
        </p:spPr>
        <p:txBody>
          <a:bodyPr wrap="square" lIns="0" rtlCol="0">
            <a:spAutoFit/>
          </a:bodyPr>
          <a:lstStyle>
            <a:defPPr>
              <a:defRPr lang="en-US"/>
            </a:defPPr>
            <a:lvl1pPr>
              <a:defRPr sz="1600"/>
            </a:lvl1pPr>
          </a:lstStyle>
          <a:p>
            <a:r>
              <a:rPr lang="en-ZA" b="1" dirty="0" smtClean="0"/>
              <a:t>Monitoring through independent government entity</a:t>
            </a:r>
            <a:endParaRPr lang="en-ZA" b="1" dirty="0"/>
          </a:p>
        </p:txBody>
      </p:sp>
      <p:cxnSp>
        <p:nvCxnSpPr>
          <p:cNvPr id="12" name="Straight Connector 11"/>
          <p:cNvCxnSpPr/>
          <p:nvPr/>
        </p:nvCxnSpPr>
        <p:spPr>
          <a:xfrm>
            <a:off x="372958" y="1152900"/>
            <a:ext cx="8447514"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2958" y="1215062"/>
            <a:ext cx="8447514" cy="3785652"/>
          </a:xfrm>
          <a:prstGeom prst="rect">
            <a:avLst/>
          </a:prstGeom>
          <a:noFill/>
        </p:spPr>
        <p:txBody>
          <a:bodyPr wrap="square" lIns="0" rtlCol="0">
            <a:spAutoFit/>
          </a:bodyPr>
          <a:lstStyle/>
          <a:p>
            <a:pPr marL="285750" indent="-285750" algn="just">
              <a:buFont typeface="Arial" panose="020B0604020202020204" pitchFamily="34" charset="0"/>
              <a:buChar char="•"/>
            </a:pPr>
            <a:r>
              <a:rPr lang="en-ZA" sz="1600" dirty="0" smtClean="0"/>
              <a:t>Independent continuous monitoring is critical to ensure that localisation targets are being met</a:t>
            </a:r>
          </a:p>
          <a:p>
            <a:pPr marL="285750" indent="-285750" algn="just">
              <a:buFont typeface="Arial" panose="020B0604020202020204" pitchFamily="34" charset="0"/>
              <a:buChar char="•"/>
            </a:pPr>
            <a:endParaRPr lang="en-ZA" sz="1600" dirty="0"/>
          </a:p>
          <a:p>
            <a:pPr marL="285750" indent="-285750" algn="just">
              <a:buFont typeface="Arial" panose="020B0604020202020204" pitchFamily="34" charset="0"/>
              <a:buChar char="•"/>
            </a:pPr>
            <a:r>
              <a:rPr lang="en-ZA" sz="1600" dirty="0" smtClean="0"/>
              <a:t>Proactive monitoring further allows for an understanding on how suppliers are developing the local industry and the challenges being faced</a:t>
            </a:r>
          </a:p>
          <a:p>
            <a:pPr marL="285750" indent="-285750" algn="just">
              <a:buFont typeface="Arial" panose="020B0604020202020204" pitchFamily="34" charset="0"/>
              <a:buChar char="•"/>
            </a:pPr>
            <a:endParaRPr lang="en-ZA" sz="1600" dirty="0"/>
          </a:p>
          <a:p>
            <a:pPr marL="285750" indent="-285750" algn="just">
              <a:buFont typeface="Arial" panose="020B0604020202020204" pitchFamily="34" charset="0"/>
              <a:buChar char="•"/>
            </a:pPr>
            <a:r>
              <a:rPr lang="en-ZA" sz="1600" dirty="0" smtClean="0"/>
              <a:t>The information about business cases and sourcing strategy for components enables more accurate forecasts of localisation of components and will provide a view on the areas for competitive advantage locally</a:t>
            </a:r>
          </a:p>
          <a:p>
            <a:pPr marL="285750" indent="-285750" algn="just">
              <a:buFont typeface="Arial" panose="020B0604020202020204" pitchFamily="34" charset="0"/>
              <a:buChar char="•"/>
            </a:pPr>
            <a:endParaRPr lang="en-ZA" sz="1600" dirty="0"/>
          </a:p>
          <a:p>
            <a:pPr marL="285750" indent="-285750" algn="just">
              <a:buFont typeface="Arial" panose="020B0604020202020204" pitchFamily="34" charset="0"/>
              <a:buChar char="•"/>
            </a:pPr>
            <a:r>
              <a:rPr lang="en-ZA" sz="1600" dirty="0" smtClean="0"/>
              <a:t>The SABS has been appointed by the </a:t>
            </a:r>
            <a:r>
              <a:rPr lang="en-ZA" sz="1600" dirty="0" err="1" smtClean="0"/>
              <a:t>dti</a:t>
            </a:r>
            <a:r>
              <a:rPr lang="en-ZA" sz="1600" dirty="0" smtClean="0"/>
              <a:t> to monitor local content; thus having a state vehicle to audit and verify localisation provides a strategic partner in localisation decisions</a:t>
            </a:r>
          </a:p>
          <a:p>
            <a:pPr marL="285750" indent="-285750" algn="just">
              <a:buFont typeface="Arial" panose="020B0604020202020204" pitchFamily="34" charset="0"/>
              <a:buChar char="•"/>
            </a:pPr>
            <a:endParaRPr lang="en-ZA" sz="1600" dirty="0"/>
          </a:p>
          <a:p>
            <a:pPr marL="285750" indent="-285750" algn="just">
              <a:buFont typeface="Arial" panose="020B0604020202020204" pitchFamily="34" charset="0"/>
              <a:buChar char="•"/>
            </a:pPr>
            <a:r>
              <a:rPr lang="en-ZA" sz="1600" dirty="0" smtClean="0"/>
              <a:t>Proactive monitoring also creates an environment of implementation of remedial measures in the event of non-compliance; thus actively promoting suppliers to localise. </a:t>
            </a:r>
            <a:endParaRPr lang="en-ZA" sz="1600" dirty="0"/>
          </a:p>
        </p:txBody>
      </p:sp>
      <p:grpSp>
        <p:nvGrpSpPr>
          <p:cNvPr id="29" name="Group 28"/>
          <p:cNvGrpSpPr/>
          <p:nvPr/>
        </p:nvGrpSpPr>
        <p:grpSpPr>
          <a:xfrm>
            <a:off x="378368" y="5000714"/>
            <a:ext cx="3823950" cy="982133"/>
            <a:chOff x="4958566" y="1501422"/>
            <a:chExt cx="3823950" cy="982133"/>
          </a:xfrm>
        </p:grpSpPr>
        <p:sp>
          <p:nvSpPr>
            <p:cNvPr id="27" name="Rounded Rectangle 26"/>
            <p:cNvSpPr/>
            <p:nvPr/>
          </p:nvSpPr>
          <p:spPr>
            <a:xfrm>
              <a:off x="5382090" y="1501422"/>
              <a:ext cx="2988332" cy="98213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ZA" sz="1400"/>
            </a:p>
          </p:txBody>
        </p:sp>
        <p:pic>
          <p:nvPicPr>
            <p:cNvPr id="25" name="Picture 24" descr="PRASA_col"/>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958566" y="1672856"/>
              <a:ext cx="1460727" cy="641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308762" y="1672856"/>
              <a:ext cx="1473754" cy="633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231310" y="4936251"/>
            <a:ext cx="1589162" cy="1112413"/>
          </a:xfrm>
          <a:prstGeom prst="rect">
            <a:avLst/>
          </a:prstGeom>
          <a:ln>
            <a:noFill/>
          </a:ln>
          <a:effectLst>
            <a:softEdge rad="112500"/>
          </a:effectLst>
        </p:spPr>
      </p:pic>
    </p:spTree>
    <p:extLst>
      <p:ext uri="{BB962C8B-B14F-4D97-AF65-F5344CB8AC3E}">
        <p14:creationId xmlns:p14="http://schemas.microsoft.com/office/powerpoint/2010/main" xmlns="" val="1065869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7944" y="2944377"/>
            <a:ext cx="4962403" cy="1012856"/>
          </a:xfrm>
        </p:spPr>
        <p:txBody>
          <a:bodyPr/>
          <a:lstStyle/>
          <a:p>
            <a:r>
              <a:rPr lang="en-ZA" dirty="0" smtClean="0"/>
              <a:t>Case Example – </a:t>
            </a:r>
            <a:br>
              <a:rPr lang="en-ZA" dirty="0" smtClean="0"/>
            </a:br>
            <a:r>
              <a:rPr lang="en-ZA" dirty="0" smtClean="0"/>
              <a:t>PRASA Rolling Stock Fleet Renewal Programme</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18</a:t>
            </a:fld>
            <a:endParaRPr lang="en-US"/>
          </a:p>
        </p:txBody>
      </p:sp>
    </p:spTree>
    <p:extLst>
      <p:ext uri="{BB962C8B-B14F-4D97-AF65-F5344CB8AC3E}">
        <p14:creationId xmlns:p14="http://schemas.microsoft.com/office/powerpoint/2010/main" xmlns="" val="371933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sz="2400" b="1" dirty="0" smtClean="0">
                <a:latin typeface="Arial" pitchFamily="34" charset="0"/>
              </a:rPr>
              <a:t>Agenda</a:t>
            </a:r>
          </a:p>
        </p:txBody>
      </p:sp>
      <p:sp>
        <p:nvSpPr>
          <p:cNvPr id="16" name="Slide Number Placeholder 2"/>
          <p:cNvSpPr>
            <a:spLocks noGrp="1"/>
          </p:cNvSpPr>
          <p:nvPr>
            <p:ph type="sldNum" sz="quarter" idx="4"/>
          </p:nvPr>
        </p:nvSpPr>
        <p:spPr>
          <a:xfrm>
            <a:off x="8572632" y="6597584"/>
            <a:ext cx="432173" cy="237565"/>
          </a:xfrm>
        </p:spPr>
        <p:txBody>
          <a:bodyPr/>
          <a:lstStyle/>
          <a:p>
            <a:pPr>
              <a:defRPr/>
            </a:pPr>
            <a:fld id="{9B255116-640A-41A0-9ED6-A5E25C45F443}" type="slidenum">
              <a:rPr lang="en-US" smtClean="0"/>
              <a:pPr>
                <a:defRPr/>
              </a:pPr>
              <a:t>1</a:t>
            </a:fld>
            <a:endParaRPr lang="en-US"/>
          </a:p>
        </p:txBody>
      </p:sp>
      <p:pic>
        <p:nvPicPr>
          <p:cNvPr id="17"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467544" y="2398092"/>
            <a:ext cx="2794911" cy="206181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
        <p:nvSpPr>
          <p:cNvPr id="27" name="Rectangle 26"/>
          <p:cNvSpPr/>
          <p:nvPr/>
        </p:nvSpPr>
        <p:spPr>
          <a:xfrm>
            <a:off x="3472131" y="2061967"/>
            <a:ext cx="5532674" cy="5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285750" lvl="1" indent="-285750">
              <a:buFont typeface="Wingdings" panose="05000000000000000000" pitchFamily="2" charset="2"/>
              <a:buChar char="§"/>
            </a:pPr>
            <a:r>
              <a:rPr lang="en-ZA" sz="1600" b="1" dirty="0" smtClean="0">
                <a:solidFill>
                  <a:srgbClr val="002060"/>
                </a:solidFill>
                <a:latin typeface="Arial" charset="0"/>
                <a:cs typeface="Arial" charset="0"/>
              </a:rPr>
              <a:t>Compliance with existing designations</a:t>
            </a:r>
            <a:endParaRPr lang="en-ZA" sz="1600" b="1" dirty="0">
              <a:solidFill>
                <a:srgbClr val="002060"/>
              </a:solidFill>
              <a:latin typeface="Arial" charset="0"/>
              <a:cs typeface="Arial" charset="0"/>
            </a:endParaRPr>
          </a:p>
        </p:txBody>
      </p:sp>
      <p:sp>
        <p:nvSpPr>
          <p:cNvPr id="19" name="Rectangle 18"/>
          <p:cNvSpPr/>
          <p:nvPr/>
        </p:nvSpPr>
        <p:spPr>
          <a:xfrm>
            <a:off x="3472131" y="2784435"/>
            <a:ext cx="5532674" cy="5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285750" lvl="1" indent="-285750">
              <a:buFont typeface="Wingdings" panose="05000000000000000000" pitchFamily="2" charset="2"/>
              <a:buChar char="§"/>
            </a:pPr>
            <a:r>
              <a:rPr lang="en-ZA" sz="1600" b="1" dirty="0" smtClean="0">
                <a:solidFill>
                  <a:srgbClr val="002060"/>
                </a:solidFill>
                <a:latin typeface="Arial" charset="0"/>
                <a:cs typeface="Arial" charset="0"/>
              </a:rPr>
              <a:t>Mechanisms to assist companies to meet local content requirements</a:t>
            </a:r>
            <a:endParaRPr lang="en-ZA" sz="1600" b="1" dirty="0">
              <a:solidFill>
                <a:srgbClr val="002060"/>
              </a:solidFill>
              <a:latin typeface="Arial" charset="0"/>
              <a:cs typeface="Arial" charset="0"/>
            </a:endParaRPr>
          </a:p>
        </p:txBody>
      </p:sp>
      <p:sp>
        <p:nvSpPr>
          <p:cNvPr id="21" name="Rectangle 20"/>
          <p:cNvSpPr/>
          <p:nvPr/>
        </p:nvSpPr>
        <p:spPr>
          <a:xfrm>
            <a:off x="3472131" y="3506903"/>
            <a:ext cx="5532674" cy="5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285750" lvl="1" indent="-285750">
              <a:buFont typeface="Wingdings" panose="05000000000000000000" pitchFamily="2" charset="2"/>
              <a:buChar char="§"/>
            </a:pPr>
            <a:r>
              <a:rPr lang="en-ZA" sz="1600" b="1" dirty="0" smtClean="0">
                <a:solidFill>
                  <a:srgbClr val="002060"/>
                </a:solidFill>
                <a:latin typeface="Arial" charset="0"/>
                <a:cs typeface="Arial" charset="0"/>
              </a:rPr>
              <a:t>Mechanisms to ensure local content requirements are met</a:t>
            </a:r>
            <a:endParaRPr lang="en-ZA" sz="1600" b="1" dirty="0">
              <a:solidFill>
                <a:srgbClr val="002060"/>
              </a:solidFill>
              <a:latin typeface="Arial" charset="0"/>
              <a:cs typeface="Arial" charset="0"/>
            </a:endParaRPr>
          </a:p>
        </p:txBody>
      </p:sp>
      <p:sp>
        <p:nvSpPr>
          <p:cNvPr id="22" name="Rectangle 21"/>
          <p:cNvSpPr/>
          <p:nvPr/>
        </p:nvSpPr>
        <p:spPr>
          <a:xfrm>
            <a:off x="3472131" y="1339499"/>
            <a:ext cx="5532674" cy="5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285750" lvl="1" indent="-285750">
              <a:buFont typeface="Wingdings" panose="05000000000000000000" pitchFamily="2" charset="2"/>
              <a:buChar char="§"/>
            </a:pPr>
            <a:r>
              <a:rPr lang="en-ZA" sz="1600" b="1" dirty="0" smtClean="0">
                <a:solidFill>
                  <a:srgbClr val="002060"/>
                </a:solidFill>
                <a:latin typeface="Arial" charset="0"/>
                <a:cs typeface="Arial" charset="0"/>
              </a:rPr>
              <a:t>Considerations and Challenges</a:t>
            </a:r>
            <a:endParaRPr lang="en-ZA" sz="1600" b="1" dirty="0">
              <a:solidFill>
                <a:srgbClr val="002060"/>
              </a:solidFill>
              <a:latin typeface="Arial" charset="0"/>
              <a:cs typeface="Arial" charset="0"/>
            </a:endParaRPr>
          </a:p>
        </p:txBody>
      </p:sp>
      <p:sp>
        <p:nvSpPr>
          <p:cNvPr id="26" name="Rectangle 25"/>
          <p:cNvSpPr/>
          <p:nvPr/>
        </p:nvSpPr>
        <p:spPr>
          <a:xfrm>
            <a:off x="3472131" y="4951838"/>
            <a:ext cx="5532674" cy="5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285750" lvl="1" indent="-285750">
              <a:buFont typeface="Wingdings" panose="05000000000000000000" pitchFamily="2" charset="2"/>
              <a:buChar char="§"/>
            </a:pPr>
            <a:r>
              <a:rPr lang="en-ZA" sz="1600" b="1" dirty="0" smtClean="0">
                <a:solidFill>
                  <a:srgbClr val="002060"/>
                </a:solidFill>
                <a:latin typeface="Arial" charset="0"/>
                <a:cs typeface="Arial" charset="0"/>
              </a:rPr>
              <a:t>PRASA’s examples of achieving local content</a:t>
            </a:r>
            <a:endParaRPr lang="en-ZA" sz="1600" b="1" dirty="0">
              <a:solidFill>
                <a:srgbClr val="002060"/>
              </a:solidFill>
              <a:latin typeface="Arial" charset="0"/>
              <a:cs typeface="Arial" charset="0"/>
            </a:endParaRPr>
          </a:p>
        </p:txBody>
      </p:sp>
      <p:sp>
        <p:nvSpPr>
          <p:cNvPr id="13" name="Rectangle 12"/>
          <p:cNvSpPr/>
          <p:nvPr/>
        </p:nvSpPr>
        <p:spPr>
          <a:xfrm>
            <a:off x="3472131" y="4229371"/>
            <a:ext cx="5532674" cy="566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marL="285750" lvl="1" indent="-285750">
              <a:buFont typeface="Wingdings" panose="05000000000000000000" pitchFamily="2" charset="2"/>
              <a:buChar char="§"/>
            </a:pPr>
            <a:r>
              <a:rPr lang="en-ZA" sz="1600" b="1" dirty="0" smtClean="0">
                <a:solidFill>
                  <a:srgbClr val="002060"/>
                </a:solidFill>
                <a:latin typeface="Arial" charset="0"/>
                <a:cs typeface="Arial" charset="0"/>
              </a:rPr>
              <a:t>Recommendations</a:t>
            </a:r>
            <a:endParaRPr lang="en-ZA" sz="1600" b="1" dirty="0">
              <a:solidFill>
                <a:srgbClr val="002060"/>
              </a:solidFill>
              <a:latin typeface="Arial" charset="0"/>
              <a:cs typeface="Arial" charset="0"/>
            </a:endParaRPr>
          </a:p>
        </p:txBody>
      </p:sp>
    </p:spTree>
    <p:extLst>
      <p:ext uri="{BB962C8B-B14F-4D97-AF65-F5344CB8AC3E}">
        <p14:creationId xmlns:p14="http://schemas.microsoft.com/office/powerpoint/2010/main" xmlns="" val="3523832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Study – PRASA’s Strategy for the Procurement</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19</a:t>
            </a:fld>
            <a:endParaRPr lang="en-US"/>
          </a:p>
        </p:txBody>
      </p:sp>
      <p:sp>
        <p:nvSpPr>
          <p:cNvPr id="34" name="Isosceles Triangle 33"/>
          <p:cNvSpPr/>
          <p:nvPr/>
        </p:nvSpPr>
        <p:spPr>
          <a:xfrm rot="5400000">
            <a:off x="3488582" y="3548341"/>
            <a:ext cx="3960440" cy="265373"/>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sp>
        <p:nvSpPr>
          <p:cNvPr id="26" name="Freeform 4"/>
          <p:cNvSpPr>
            <a:spLocks/>
          </p:cNvSpPr>
          <p:nvPr/>
        </p:nvSpPr>
        <p:spPr bwMode="auto">
          <a:xfrm>
            <a:off x="2700462" y="2906366"/>
            <a:ext cx="2513013" cy="3124200"/>
          </a:xfrm>
          <a:custGeom>
            <a:avLst/>
            <a:gdLst>
              <a:gd name="T0" fmla="*/ 0 w 830"/>
              <a:gd name="T1" fmla="*/ 678 h 1032"/>
              <a:gd name="T2" fmla="*/ 81 w 830"/>
              <a:gd name="T3" fmla="*/ 677 h 1032"/>
              <a:gd name="T4" fmla="*/ 83 w 830"/>
              <a:gd name="T5" fmla="*/ 679 h 1032"/>
              <a:gd name="T6" fmla="*/ 124 w 830"/>
              <a:gd name="T7" fmla="*/ 691 h 1032"/>
              <a:gd name="T8" fmla="*/ 198 w 830"/>
              <a:gd name="T9" fmla="*/ 618 h 1032"/>
              <a:gd name="T10" fmla="*/ 124 w 830"/>
              <a:gd name="T11" fmla="*/ 544 h 1032"/>
              <a:gd name="T12" fmla="*/ 83 w 830"/>
              <a:gd name="T13" fmla="*/ 557 h 1032"/>
              <a:gd name="T14" fmla="*/ 81 w 830"/>
              <a:gd name="T15" fmla="*/ 558 h 1032"/>
              <a:gd name="T16" fmla="*/ 0 w 830"/>
              <a:gd name="T17" fmla="*/ 558 h 1032"/>
              <a:gd name="T18" fmla="*/ 0 w 830"/>
              <a:gd name="T19" fmla="*/ 431 h 1032"/>
              <a:gd name="T20" fmla="*/ 0 w 830"/>
              <a:gd name="T21" fmla="*/ 413 h 1032"/>
              <a:gd name="T22" fmla="*/ 0 w 830"/>
              <a:gd name="T23" fmla="*/ 209 h 1032"/>
              <a:gd name="T24" fmla="*/ 0 w 830"/>
              <a:gd name="T25" fmla="*/ 198 h 1032"/>
              <a:gd name="T26" fmla="*/ 341 w 830"/>
              <a:gd name="T27" fmla="*/ 198 h 1032"/>
              <a:gd name="T28" fmla="*/ 357 w 830"/>
              <a:gd name="T29" fmla="*/ 198 h 1032"/>
              <a:gd name="T30" fmla="*/ 358 w 830"/>
              <a:gd name="T31" fmla="*/ 116 h 1032"/>
              <a:gd name="T32" fmla="*/ 356 w 830"/>
              <a:gd name="T33" fmla="*/ 115 h 1032"/>
              <a:gd name="T34" fmla="*/ 343 w 830"/>
              <a:gd name="T35" fmla="*/ 73 h 1032"/>
              <a:gd name="T36" fmla="*/ 417 w 830"/>
              <a:gd name="T37" fmla="*/ 0 h 1032"/>
              <a:gd name="T38" fmla="*/ 491 w 830"/>
              <a:gd name="T39" fmla="*/ 73 h 1032"/>
              <a:gd name="T40" fmla="*/ 478 w 830"/>
              <a:gd name="T41" fmla="*/ 114 h 1032"/>
              <a:gd name="T42" fmla="*/ 477 w 830"/>
              <a:gd name="T43" fmla="*/ 116 h 1032"/>
              <a:gd name="T44" fmla="*/ 477 w 830"/>
              <a:gd name="T45" fmla="*/ 198 h 1032"/>
              <a:gd name="T46" fmla="*/ 493 w 830"/>
              <a:gd name="T47" fmla="*/ 198 h 1032"/>
              <a:gd name="T48" fmla="*/ 830 w 830"/>
              <a:gd name="T49" fmla="*/ 198 h 1032"/>
              <a:gd name="T50" fmla="*/ 830 w 830"/>
              <a:gd name="T51" fmla="*/ 518 h 1032"/>
              <a:gd name="T52" fmla="*/ 830 w 830"/>
              <a:gd name="T53" fmla="*/ 762 h 1032"/>
              <a:gd name="T54" fmla="*/ 830 w 830"/>
              <a:gd name="T55" fmla="*/ 1032 h 1032"/>
              <a:gd name="T56" fmla="*/ 0 w 830"/>
              <a:gd name="T57" fmla="*/ 1032 h 1032"/>
              <a:gd name="T58" fmla="*/ 0 w 830"/>
              <a:gd name="T59" fmla="*/ 803 h 1032"/>
              <a:gd name="T60" fmla="*/ 0 w 830"/>
              <a:gd name="T61" fmla="*/ 794 h 1032"/>
              <a:gd name="T62" fmla="*/ 0 w 830"/>
              <a:gd name="T63" fmla="*/ 678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0"/>
              <a:gd name="T97" fmla="*/ 0 h 1032"/>
              <a:gd name="T98" fmla="*/ 830 w 830"/>
              <a:gd name="T99" fmla="*/ 1032 h 1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0" h="1032">
                <a:moveTo>
                  <a:pt x="0" y="678"/>
                </a:moveTo>
                <a:cubicBezTo>
                  <a:pt x="0" y="678"/>
                  <a:pt x="3" y="596"/>
                  <a:pt x="81" y="677"/>
                </a:cubicBezTo>
                <a:cubicBezTo>
                  <a:pt x="83" y="679"/>
                  <a:pt x="83" y="679"/>
                  <a:pt x="83" y="679"/>
                </a:cubicBezTo>
                <a:cubicBezTo>
                  <a:pt x="95" y="687"/>
                  <a:pt x="109" y="691"/>
                  <a:pt x="124" y="691"/>
                </a:cubicBezTo>
                <a:cubicBezTo>
                  <a:pt x="165" y="691"/>
                  <a:pt x="198" y="658"/>
                  <a:pt x="198" y="618"/>
                </a:cubicBezTo>
                <a:cubicBezTo>
                  <a:pt x="198" y="577"/>
                  <a:pt x="165" y="544"/>
                  <a:pt x="124" y="544"/>
                </a:cubicBezTo>
                <a:cubicBezTo>
                  <a:pt x="108" y="544"/>
                  <a:pt x="95" y="548"/>
                  <a:pt x="83" y="557"/>
                </a:cubicBezTo>
                <a:cubicBezTo>
                  <a:pt x="81" y="558"/>
                  <a:pt x="81" y="558"/>
                  <a:pt x="81" y="558"/>
                </a:cubicBezTo>
                <a:cubicBezTo>
                  <a:pt x="3" y="639"/>
                  <a:pt x="0" y="558"/>
                  <a:pt x="0" y="558"/>
                </a:cubicBezTo>
                <a:cubicBezTo>
                  <a:pt x="0" y="431"/>
                  <a:pt x="0" y="431"/>
                  <a:pt x="0" y="431"/>
                </a:cubicBezTo>
                <a:cubicBezTo>
                  <a:pt x="0" y="413"/>
                  <a:pt x="0" y="413"/>
                  <a:pt x="0" y="413"/>
                </a:cubicBezTo>
                <a:cubicBezTo>
                  <a:pt x="0" y="209"/>
                  <a:pt x="0" y="209"/>
                  <a:pt x="0" y="209"/>
                </a:cubicBezTo>
                <a:cubicBezTo>
                  <a:pt x="0" y="198"/>
                  <a:pt x="0" y="198"/>
                  <a:pt x="0" y="198"/>
                </a:cubicBezTo>
                <a:cubicBezTo>
                  <a:pt x="341" y="198"/>
                  <a:pt x="341" y="198"/>
                  <a:pt x="341" y="198"/>
                </a:cubicBezTo>
                <a:cubicBezTo>
                  <a:pt x="357" y="198"/>
                  <a:pt x="357" y="198"/>
                  <a:pt x="357" y="198"/>
                </a:cubicBezTo>
                <a:cubicBezTo>
                  <a:pt x="357" y="198"/>
                  <a:pt x="439" y="194"/>
                  <a:pt x="358" y="116"/>
                </a:cubicBezTo>
                <a:cubicBezTo>
                  <a:pt x="356" y="115"/>
                  <a:pt x="356" y="115"/>
                  <a:pt x="356" y="115"/>
                </a:cubicBezTo>
                <a:cubicBezTo>
                  <a:pt x="348" y="103"/>
                  <a:pt x="343" y="89"/>
                  <a:pt x="343" y="73"/>
                </a:cubicBezTo>
                <a:cubicBezTo>
                  <a:pt x="343" y="33"/>
                  <a:pt x="376" y="0"/>
                  <a:pt x="417" y="0"/>
                </a:cubicBezTo>
                <a:cubicBezTo>
                  <a:pt x="458" y="0"/>
                  <a:pt x="491" y="33"/>
                  <a:pt x="491" y="73"/>
                </a:cubicBezTo>
                <a:cubicBezTo>
                  <a:pt x="491" y="88"/>
                  <a:pt x="486" y="102"/>
                  <a:pt x="478" y="114"/>
                </a:cubicBezTo>
                <a:cubicBezTo>
                  <a:pt x="477" y="116"/>
                  <a:pt x="477" y="116"/>
                  <a:pt x="477" y="116"/>
                </a:cubicBezTo>
                <a:cubicBezTo>
                  <a:pt x="396" y="194"/>
                  <a:pt x="477" y="198"/>
                  <a:pt x="477" y="198"/>
                </a:cubicBezTo>
                <a:cubicBezTo>
                  <a:pt x="493" y="198"/>
                  <a:pt x="493" y="198"/>
                  <a:pt x="493" y="198"/>
                </a:cubicBezTo>
                <a:cubicBezTo>
                  <a:pt x="830" y="198"/>
                  <a:pt x="830" y="198"/>
                  <a:pt x="830" y="198"/>
                </a:cubicBezTo>
                <a:cubicBezTo>
                  <a:pt x="830" y="518"/>
                  <a:pt x="830" y="518"/>
                  <a:pt x="830" y="518"/>
                </a:cubicBezTo>
                <a:cubicBezTo>
                  <a:pt x="830" y="762"/>
                  <a:pt x="830" y="762"/>
                  <a:pt x="830" y="762"/>
                </a:cubicBezTo>
                <a:cubicBezTo>
                  <a:pt x="830" y="1032"/>
                  <a:pt x="830" y="1032"/>
                  <a:pt x="830" y="1032"/>
                </a:cubicBezTo>
                <a:cubicBezTo>
                  <a:pt x="0" y="1032"/>
                  <a:pt x="0" y="1032"/>
                  <a:pt x="0" y="1032"/>
                </a:cubicBezTo>
                <a:cubicBezTo>
                  <a:pt x="0" y="803"/>
                  <a:pt x="0" y="803"/>
                  <a:pt x="0" y="803"/>
                </a:cubicBezTo>
                <a:cubicBezTo>
                  <a:pt x="0" y="794"/>
                  <a:pt x="0" y="794"/>
                  <a:pt x="0" y="794"/>
                </a:cubicBezTo>
                <a:lnTo>
                  <a:pt x="0" y="678"/>
                </a:lnTo>
                <a:close/>
              </a:path>
            </a:pathLst>
          </a:custGeom>
          <a:solidFill>
            <a:schemeClr val="accent2">
              <a:lumMod val="20000"/>
              <a:lumOff val="80000"/>
            </a:schemeClr>
          </a:solidFill>
          <a:ln w="9525" cap="flat">
            <a:solidFill>
              <a:srgbClr val="000000"/>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smtClean="0">
              <a:ln>
                <a:noFill/>
              </a:ln>
              <a:solidFill>
                <a:srgbClr val="000000"/>
              </a:solidFill>
              <a:effectLst/>
              <a:uLnTx/>
              <a:uFillTx/>
              <a:latin typeface="Arial" charset="0"/>
              <a:cs typeface="+mn-cs"/>
            </a:endParaRPr>
          </a:p>
        </p:txBody>
      </p:sp>
      <p:sp>
        <p:nvSpPr>
          <p:cNvPr id="27" name="Freeform 5"/>
          <p:cNvSpPr>
            <a:spLocks/>
          </p:cNvSpPr>
          <p:nvPr/>
        </p:nvSpPr>
        <p:spPr bwMode="auto">
          <a:xfrm>
            <a:off x="179512" y="3506441"/>
            <a:ext cx="3124200" cy="2524125"/>
          </a:xfrm>
          <a:custGeom>
            <a:avLst/>
            <a:gdLst>
              <a:gd name="T0" fmla="*/ 354 w 1032"/>
              <a:gd name="T1" fmla="*/ 0 h 834"/>
              <a:gd name="T2" fmla="*/ 354 w 1032"/>
              <a:gd name="T3" fmla="*/ 82 h 834"/>
              <a:gd name="T4" fmla="*/ 353 w 1032"/>
              <a:gd name="T5" fmla="*/ 84 h 834"/>
              <a:gd name="T6" fmla="*/ 340 w 1032"/>
              <a:gd name="T7" fmla="*/ 125 h 834"/>
              <a:gd name="T8" fmla="*/ 414 w 1032"/>
              <a:gd name="T9" fmla="*/ 199 h 834"/>
              <a:gd name="T10" fmla="*/ 487 w 1032"/>
              <a:gd name="T11" fmla="*/ 125 h 834"/>
              <a:gd name="T12" fmla="*/ 475 w 1032"/>
              <a:gd name="T13" fmla="*/ 83 h 834"/>
              <a:gd name="T14" fmla="*/ 473 w 1032"/>
              <a:gd name="T15" fmla="*/ 82 h 834"/>
              <a:gd name="T16" fmla="*/ 474 w 1032"/>
              <a:gd name="T17" fmla="*/ 0 h 834"/>
              <a:gd name="T18" fmla="*/ 601 w 1032"/>
              <a:gd name="T19" fmla="*/ 0 h 834"/>
              <a:gd name="T20" fmla="*/ 618 w 1032"/>
              <a:gd name="T21" fmla="*/ 0 h 834"/>
              <a:gd name="T22" fmla="*/ 823 w 1032"/>
              <a:gd name="T23" fmla="*/ 0 h 834"/>
              <a:gd name="T24" fmla="*/ 834 w 1032"/>
              <a:gd name="T25" fmla="*/ 0 h 834"/>
              <a:gd name="T26" fmla="*/ 834 w 1032"/>
              <a:gd name="T27" fmla="*/ 343 h 834"/>
              <a:gd name="T28" fmla="*/ 834 w 1032"/>
              <a:gd name="T29" fmla="*/ 359 h 834"/>
              <a:gd name="T30" fmla="*/ 915 w 1032"/>
              <a:gd name="T31" fmla="*/ 359 h 834"/>
              <a:gd name="T32" fmla="*/ 917 w 1032"/>
              <a:gd name="T33" fmla="*/ 358 h 834"/>
              <a:gd name="T34" fmla="*/ 958 w 1032"/>
              <a:gd name="T35" fmla="*/ 345 h 834"/>
              <a:gd name="T36" fmla="*/ 1032 w 1032"/>
              <a:gd name="T37" fmla="*/ 419 h 834"/>
              <a:gd name="T38" fmla="*/ 958 w 1032"/>
              <a:gd name="T39" fmla="*/ 493 h 834"/>
              <a:gd name="T40" fmla="*/ 917 w 1032"/>
              <a:gd name="T41" fmla="*/ 480 h 834"/>
              <a:gd name="T42" fmla="*/ 915 w 1032"/>
              <a:gd name="T43" fmla="*/ 479 h 834"/>
              <a:gd name="T44" fmla="*/ 834 w 1032"/>
              <a:gd name="T45" fmla="*/ 479 h 834"/>
              <a:gd name="T46" fmla="*/ 834 w 1032"/>
              <a:gd name="T47" fmla="*/ 496 h 834"/>
              <a:gd name="T48" fmla="*/ 834 w 1032"/>
              <a:gd name="T49" fmla="*/ 834 h 834"/>
              <a:gd name="T50" fmla="*/ 513 w 1032"/>
              <a:gd name="T51" fmla="*/ 834 h 834"/>
              <a:gd name="T52" fmla="*/ 270 w 1032"/>
              <a:gd name="T53" fmla="*/ 834 h 834"/>
              <a:gd name="T54" fmla="*/ 0 w 1032"/>
              <a:gd name="T55" fmla="*/ 834 h 834"/>
              <a:gd name="T56" fmla="*/ 0 w 1032"/>
              <a:gd name="T57" fmla="*/ 0 h 834"/>
              <a:gd name="T58" fmla="*/ 228 w 1032"/>
              <a:gd name="T59" fmla="*/ 0 h 834"/>
              <a:gd name="T60" fmla="*/ 238 w 1032"/>
              <a:gd name="T61" fmla="*/ 0 h 834"/>
              <a:gd name="T62" fmla="*/ 354 w 1032"/>
              <a:gd name="T63" fmla="*/ 0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2"/>
              <a:gd name="T97" fmla="*/ 0 h 834"/>
              <a:gd name="T98" fmla="*/ 1032 w 1032"/>
              <a:gd name="T99" fmla="*/ 834 h 8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2" h="834">
                <a:moveTo>
                  <a:pt x="354" y="0"/>
                </a:moveTo>
                <a:cubicBezTo>
                  <a:pt x="354" y="0"/>
                  <a:pt x="435" y="3"/>
                  <a:pt x="354" y="82"/>
                </a:cubicBezTo>
                <a:cubicBezTo>
                  <a:pt x="353" y="84"/>
                  <a:pt x="353" y="84"/>
                  <a:pt x="353" y="84"/>
                </a:cubicBezTo>
                <a:cubicBezTo>
                  <a:pt x="345" y="95"/>
                  <a:pt x="340" y="110"/>
                  <a:pt x="340" y="125"/>
                </a:cubicBezTo>
                <a:cubicBezTo>
                  <a:pt x="340" y="166"/>
                  <a:pt x="373" y="199"/>
                  <a:pt x="414" y="199"/>
                </a:cubicBezTo>
                <a:cubicBezTo>
                  <a:pt x="454" y="199"/>
                  <a:pt x="487" y="166"/>
                  <a:pt x="487" y="125"/>
                </a:cubicBezTo>
                <a:cubicBezTo>
                  <a:pt x="487" y="109"/>
                  <a:pt x="483" y="95"/>
                  <a:pt x="475" y="83"/>
                </a:cubicBezTo>
                <a:cubicBezTo>
                  <a:pt x="473" y="82"/>
                  <a:pt x="473" y="82"/>
                  <a:pt x="473" y="82"/>
                </a:cubicBezTo>
                <a:cubicBezTo>
                  <a:pt x="392" y="3"/>
                  <a:pt x="474" y="0"/>
                  <a:pt x="474" y="0"/>
                </a:cubicBezTo>
                <a:cubicBezTo>
                  <a:pt x="601" y="0"/>
                  <a:pt x="601" y="0"/>
                  <a:pt x="601" y="0"/>
                </a:cubicBezTo>
                <a:cubicBezTo>
                  <a:pt x="618" y="0"/>
                  <a:pt x="618" y="0"/>
                  <a:pt x="618" y="0"/>
                </a:cubicBezTo>
                <a:cubicBezTo>
                  <a:pt x="823" y="0"/>
                  <a:pt x="823" y="0"/>
                  <a:pt x="823" y="0"/>
                </a:cubicBezTo>
                <a:cubicBezTo>
                  <a:pt x="834" y="0"/>
                  <a:pt x="834" y="0"/>
                  <a:pt x="834" y="0"/>
                </a:cubicBezTo>
                <a:cubicBezTo>
                  <a:pt x="834" y="343"/>
                  <a:pt x="834" y="343"/>
                  <a:pt x="834" y="343"/>
                </a:cubicBezTo>
                <a:cubicBezTo>
                  <a:pt x="834" y="359"/>
                  <a:pt x="834" y="359"/>
                  <a:pt x="834" y="359"/>
                </a:cubicBezTo>
                <a:cubicBezTo>
                  <a:pt x="834" y="359"/>
                  <a:pt x="837" y="441"/>
                  <a:pt x="915" y="359"/>
                </a:cubicBezTo>
                <a:cubicBezTo>
                  <a:pt x="917" y="358"/>
                  <a:pt x="917" y="358"/>
                  <a:pt x="917" y="358"/>
                </a:cubicBezTo>
                <a:cubicBezTo>
                  <a:pt x="929" y="349"/>
                  <a:pt x="942" y="345"/>
                  <a:pt x="958" y="345"/>
                </a:cubicBezTo>
                <a:cubicBezTo>
                  <a:pt x="999" y="345"/>
                  <a:pt x="1032" y="378"/>
                  <a:pt x="1032" y="419"/>
                </a:cubicBezTo>
                <a:cubicBezTo>
                  <a:pt x="1032" y="460"/>
                  <a:pt x="999" y="493"/>
                  <a:pt x="958" y="493"/>
                </a:cubicBezTo>
                <a:cubicBezTo>
                  <a:pt x="943" y="493"/>
                  <a:pt x="929" y="488"/>
                  <a:pt x="917" y="480"/>
                </a:cubicBezTo>
                <a:cubicBezTo>
                  <a:pt x="915" y="479"/>
                  <a:pt x="915" y="479"/>
                  <a:pt x="915" y="479"/>
                </a:cubicBezTo>
                <a:cubicBezTo>
                  <a:pt x="837" y="397"/>
                  <a:pt x="834" y="479"/>
                  <a:pt x="834" y="479"/>
                </a:cubicBezTo>
                <a:cubicBezTo>
                  <a:pt x="834" y="496"/>
                  <a:pt x="834" y="496"/>
                  <a:pt x="834" y="496"/>
                </a:cubicBezTo>
                <a:cubicBezTo>
                  <a:pt x="834" y="834"/>
                  <a:pt x="834" y="834"/>
                  <a:pt x="834" y="834"/>
                </a:cubicBezTo>
                <a:cubicBezTo>
                  <a:pt x="513" y="834"/>
                  <a:pt x="513" y="834"/>
                  <a:pt x="513" y="834"/>
                </a:cubicBezTo>
                <a:cubicBezTo>
                  <a:pt x="270" y="834"/>
                  <a:pt x="270" y="834"/>
                  <a:pt x="270" y="834"/>
                </a:cubicBezTo>
                <a:cubicBezTo>
                  <a:pt x="0" y="834"/>
                  <a:pt x="0" y="834"/>
                  <a:pt x="0" y="834"/>
                </a:cubicBezTo>
                <a:cubicBezTo>
                  <a:pt x="0" y="0"/>
                  <a:pt x="0" y="0"/>
                  <a:pt x="0" y="0"/>
                </a:cubicBezTo>
                <a:cubicBezTo>
                  <a:pt x="228" y="0"/>
                  <a:pt x="228" y="0"/>
                  <a:pt x="228" y="0"/>
                </a:cubicBezTo>
                <a:cubicBezTo>
                  <a:pt x="238" y="0"/>
                  <a:pt x="238" y="0"/>
                  <a:pt x="238" y="0"/>
                </a:cubicBezTo>
                <a:lnTo>
                  <a:pt x="354" y="0"/>
                </a:lnTo>
                <a:close/>
              </a:path>
            </a:pathLst>
          </a:custGeom>
          <a:solidFill>
            <a:schemeClr val="accent1">
              <a:lumMod val="60000"/>
              <a:lumOff val="40000"/>
            </a:schemeClr>
          </a:solidFill>
          <a:ln w="9525" cap="flat">
            <a:solidFill>
              <a:srgbClr val="000000"/>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smtClean="0">
              <a:ln>
                <a:noFill/>
              </a:ln>
              <a:solidFill>
                <a:srgbClr val="000000"/>
              </a:solidFill>
              <a:effectLst/>
              <a:uLnTx/>
              <a:uFillTx/>
              <a:latin typeface="Arial" charset="0"/>
              <a:cs typeface="+mn-cs"/>
            </a:endParaRPr>
          </a:p>
        </p:txBody>
      </p:sp>
      <p:sp>
        <p:nvSpPr>
          <p:cNvPr id="28" name="Freeform 6"/>
          <p:cNvSpPr>
            <a:spLocks/>
          </p:cNvSpPr>
          <p:nvPr/>
        </p:nvSpPr>
        <p:spPr bwMode="auto">
          <a:xfrm>
            <a:off x="179512" y="980728"/>
            <a:ext cx="2517775" cy="3124200"/>
          </a:xfrm>
          <a:custGeom>
            <a:avLst/>
            <a:gdLst>
              <a:gd name="T0" fmla="*/ 832 w 832"/>
              <a:gd name="T1" fmla="*/ 354 h 1032"/>
              <a:gd name="T2" fmla="*/ 750 w 832"/>
              <a:gd name="T3" fmla="*/ 354 h 1032"/>
              <a:gd name="T4" fmla="*/ 748 w 832"/>
              <a:gd name="T5" fmla="*/ 353 h 1032"/>
              <a:gd name="T6" fmla="*/ 707 w 832"/>
              <a:gd name="T7" fmla="*/ 340 h 1032"/>
              <a:gd name="T8" fmla="*/ 634 w 832"/>
              <a:gd name="T9" fmla="*/ 414 h 1032"/>
              <a:gd name="T10" fmla="*/ 707 w 832"/>
              <a:gd name="T11" fmla="*/ 487 h 1032"/>
              <a:gd name="T12" fmla="*/ 749 w 832"/>
              <a:gd name="T13" fmla="*/ 474 h 1032"/>
              <a:gd name="T14" fmla="*/ 750 w 832"/>
              <a:gd name="T15" fmla="*/ 473 h 1032"/>
              <a:gd name="T16" fmla="*/ 832 w 832"/>
              <a:gd name="T17" fmla="*/ 474 h 1032"/>
              <a:gd name="T18" fmla="*/ 832 w 832"/>
              <a:gd name="T19" fmla="*/ 601 h 1032"/>
              <a:gd name="T20" fmla="*/ 832 w 832"/>
              <a:gd name="T21" fmla="*/ 618 h 1032"/>
              <a:gd name="T22" fmla="*/ 832 w 832"/>
              <a:gd name="T23" fmla="*/ 822 h 1032"/>
              <a:gd name="T24" fmla="*/ 832 w 832"/>
              <a:gd name="T25" fmla="*/ 834 h 1032"/>
              <a:gd name="T26" fmla="*/ 490 w 832"/>
              <a:gd name="T27" fmla="*/ 834 h 1032"/>
              <a:gd name="T28" fmla="*/ 474 w 832"/>
              <a:gd name="T29" fmla="*/ 834 h 1032"/>
              <a:gd name="T30" fmla="*/ 473 w 832"/>
              <a:gd name="T31" fmla="*/ 915 h 1032"/>
              <a:gd name="T32" fmla="*/ 475 w 832"/>
              <a:gd name="T33" fmla="*/ 916 h 1032"/>
              <a:gd name="T34" fmla="*/ 487 w 832"/>
              <a:gd name="T35" fmla="*/ 958 h 1032"/>
              <a:gd name="T36" fmla="*/ 414 w 832"/>
              <a:gd name="T37" fmla="*/ 1032 h 1032"/>
              <a:gd name="T38" fmla="*/ 340 w 832"/>
              <a:gd name="T39" fmla="*/ 958 h 1032"/>
              <a:gd name="T40" fmla="*/ 352 w 832"/>
              <a:gd name="T41" fmla="*/ 917 h 1032"/>
              <a:gd name="T42" fmla="*/ 354 w 832"/>
              <a:gd name="T43" fmla="*/ 915 h 1032"/>
              <a:gd name="T44" fmla="*/ 353 w 832"/>
              <a:gd name="T45" fmla="*/ 834 h 1032"/>
              <a:gd name="T46" fmla="*/ 337 w 832"/>
              <a:gd name="T47" fmla="*/ 834 h 1032"/>
              <a:gd name="T48" fmla="*/ 0 w 832"/>
              <a:gd name="T49" fmla="*/ 834 h 1032"/>
              <a:gd name="T50" fmla="*/ 0 w 832"/>
              <a:gd name="T51" fmla="*/ 513 h 1032"/>
              <a:gd name="T52" fmla="*/ 0 w 832"/>
              <a:gd name="T53" fmla="*/ 270 h 1032"/>
              <a:gd name="T54" fmla="*/ 0 w 832"/>
              <a:gd name="T55" fmla="*/ 0 h 1032"/>
              <a:gd name="T56" fmla="*/ 832 w 832"/>
              <a:gd name="T57" fmla="*/ 0 h 1032"/>
              <a:gd name="T58" fmla="*/ 832 w 832"/>
              <a:gd name="T59" fmla="*/ 228 h 1032"/>
              <a:gd name="T60" fmla="*/ 832 w 832"/>
              <a:gd name="T61" fmla="*/ 238 h 1032"/>
              <a:gd name="T62" fmla="*/ 832 w 832"/>
              <a:gd name="T63" fmla="*/ 354 h 10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2"/>
              <a:gd name="T97" fmla="*/ 0 h 1032"/>
              <a:gd name="T98" fmla="*/ 832 w 832"/>
              <a:gd name="T99" fmla="*/ 1032 h 10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2" h="1032">
                <a:moveTo>
                  <a:pt x="832" y="354"/>
                </a:moveTo>
                <a:cubicBezTo>
                  <a:pt x="832" y="354"/>
                  <a:pt x="828" y="435"/>
                  <a:pt x="750" y="354"/>
                </a:cubicBezTo>
                <a:cubicBezTo>
                  <a:pt x="748" y="353"/>
                  <a:pt x="748" y="353"/>
                  <a:pt x="748" y="353"/>
                </a:cubicBezTo>
                <a:cubicBezTo>
                  <a:pt x="737" y="345"/>
                  <a:pt x="722" y="340"/>
                  <a:pt x="707" y="340"/>
                </a:cubicBezTo>
                <a:cubicBezTo>
                  <a:pt x="667" y="340"/>
                  <a:pt x="634" y="373"/>
                  <a:pt x="634" y="414"/>
                </a:cubicBezTo>
                <a:cubicBezTo>
                  <a:pt x="634" y="454"/>
                  <a:pt x="667" y="487"/>
                  <a:pt x="707" y="487"/>
                </a:cubicBezTo>
                <a:cubicBezTo>
                  <a:pt x="723" y="487"/>
                  <a:pt x="737" y="483"/>
                  <a:pt x="749" y="474"/>
                </a:cubicBezTo>
                <a:cubicBezTo>
                  <a:pt x="750" y="473"/>
                  <a:pt x="750" y="473"/>
                  <a:pt x="750" y="473"/>
                </a:cubicBezTo>
                <a:cubicBezTo>
                  <a:pt x="828" y="392"/>
                  <a:pt x="832" y="474"/>
                  <a:pt x="832" y="474"/>
                </a:cubicBezTo>
                <a:cubicBezTo>
                  <a:pt x="832" y="601"/>
                  <a:pt x="832" y="601"/>
                  <a:pt x="832" y="601"/>
                </a:cubicBezTo>
                <a:cubicBezTo>
                  <a:pt x="832" y="618"/>
                  <a:pt x="832" y="618"/>
                  <a:pt x="832" y="618"/>
                </a:cubicBezTo>
                <a:cubicBezTo>
                  <a:pt x="832" y="822"/>
                  <a:pt x="832" y="822"/>
                  <a:pt x="832" y="822"/>
                </a:cubicBezTo>
                <a:cubicBezTo>
                  <a:pt x="832" y="834"/>
                  <a:pt x="832" y="834"/>
                  <a:pt x="832" y="834"/>
                </a:cubicBezTo>
                <a:cubicBezTo>
                  <a:pt x="490" y="834"/>
                  <a:pt x="490" y="834"/>
                  <a:pt x="490" y="834"/>
                </a:cubicBezTo>
                <a:cubicBezTo>
                  <a:pt x="474" y="834"/>
                  <a:pt x="474" y="834"/>
                  <a:pt x="474" y="834"/>
                </a:cubicBezTo>
                <a:cubicBezTo>
                  <a:pt x="474" y="834"/>
                  <a:pt x="392" y="837"/>
                  <a:pt x="473" y="915"/>
                </a:cubicBezTo>
                <a:cubicBezTo>
                  <a:pt x="475" y="916"/>
                  <a:pt x="475" y="916"/>
                  <a:pt x="475" y="916"/>
                </a:cubicBezTo>
                <a:cubicBezTo>
                  <a:pt x="483" y="929"/>
                  <a:pt x="487" y="942"/>
                  <a:pt x="487" y="958"/>
                </a:cubicBezTo>
                <a:cubicBezTo>
                  <a:pt x="487" y="999"/>
                  <a:pt x="454" y="1032"/>
                  <a:pt x="414" y="1032"/>
                </a:cubicBezTo>
                <a:cubicBezTo>
                  <a:pt x="373" y="1032"/>
                  <a:pt x="340" y="999"/>
                  <a:pt x="340" y="958"/>
                </a:cubicBezTo>
                <a:cubicBezTo>
                  <a:pt x="340" y="943"/>
                  <a:pt x="344" y="929"/>
                  <a:pt x="352" y="917"/>
                </a:cubicBezTo>
                <a:cubicBezTo>
                  <a:pt x="354" y="915"/>
                  <a:pt x="354" y="915"/>
                  <a:pt x="354" y="915"/>
                </a:cubicBezTo>
                <a:cubicBezTo>
                  <a:pt x="435" y="837"/>
                  <a:pt x="353" y="834"/>
                  <a:pt x="353" y="834"/>
                </a:cubicBezTo>
                <a:cubicBezTo>
                  <a:pt x="337" y="834"/>
                  <a:pt x="337" y="834"/>
                  <a:pt x="337" y="834"/>
                </a:cubicBezTo>
                <a:cubicBezTo>
                  <a:pt x="0" y="834"/>
                  <a:pt x="0" y="834"/>
                  <a:pt x="0" y="834"/>
                </a:cubicBezTo>
                <a:cubicBezTo>
                  <a:pt x="0" y="513"/>
                  <a:pt x="0" y="513"/>
                  <a:pt x="0" y="513"/>
                </a:cubicBezTo>
                <a:cubicBezTo>
                  <a:pt x="0" y="270"/>
                  <a:pt x="0" y="270"/>
                  <a:pt x="0" y="270"/>
                </a:cubicBezTo>
                <a:cubicBezTo>
                  <a:pt x="0" y="0"/>
                  <a:pt x="0" y="0"/>
                  <a:pt x="0" y="0"/>
                </a:cubicBezTo>
                <a:cubicBezTo>
                  <a:pt x="832" y="0"/>
                  <a:pt x="832" y="0"/>
                  <a:pt x="832" y="0"/>
                </a:cubicBezTo>
                <a:cubicBezTo>
                  <a:pt x="832" y="228"/>
                  <a:pt x="832" y="228"/>
                  <a:pt x="832" y="228"/>
                </a:cubicBezTo>
                <a:cubicBezTo>
                  <a:pt x="832" y="238"/>
                  <a:pt x="832" y="238"/>
                  <a:pt x="832" y="238"/>
                </a:cubicBezTo>
                <a:lnTo>
                  <a:pt x="832" y="354"/>
                </a:lnTo>
                <a:close/>
              </a:path>
            </a:pathLst>
          </a:custGeom>
          <a:solidFill>
            <a:schemeClr val="accent4">
              <a:lumMod val="60000"/>
              <a:lumOff val="40000"/>
            </a:schemeClr>
          </a:solidFill>
          <a:ln w="9525" cap="flat">
            <a:solidFill>
              <a:srgbClr val="000000"/>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smtClean="0">
              <a:ln>
                <a:noFill/>
              </a:ln>
              <a:solidFill>
                <a:srgbClr val="000000"/>
              </a:solidFill>
              <a:effectLst/>
              <a:uLnTx/>
              <a:uFillTx/>
              <a:latin typeface="Arial" charset="0"/>
              <a:cs typeface="+mn-cs"/>
            </a:endParaRPr>
          </a:p>
        </p:txBody>
      </p:sp>
      <p:sp>
        <p:nvSpPr>
          <p:cNvPr id="29" name="Freeform 7"/>
          <p:cNvSpPr>
            <a:spLocks/>
          </p:cNvSpPr>
          <p:nvPr/>
        </p:nvSpPr>
        <p:spPr bwMode="auto">
          <a:xfrm>
            <a:off x="2105150" y="980728"/>
            <a:ext cx="3108325" cy="2525713"/>
          </a:xfrm>
          <a:custGeom>
            <a:avLst/>
            <a:gdLst>
              <a:gd name="T0" fmla="*/ 675 w 1027"/>
              <a:gd name="T1" fmla="*/ 834 h 834"/>
              <a:gd name="T2" fmla="*/ 674 w 1027"/>
              <a:gd name="T3" fmla="*/ 752 h 834"/>
              <a:gd name="T4" fmla="*/ 676 w 1027"/>
              <a:gd name="T5" fmla="*/ 750 h 834"/>
              <a:gd name="T6" fmla="*/ 688 w 1027"/>
              <a:gd name="T7" fmla="*/ 709 h 834"/>
              <a:gd name="T8" fmla="*/ 615 w 1027"/>
              <a:gd name="T9" fmla="*/ 635 h 834"/>
              <a:gd name="T10" fmla="*/ 542 w 1027"/>
              <a:gd name="T11" fmla="*/ 709 h 834"/>
              <a:gd name="T12" fmla="*/ 554 w 1027"/>
              <a:gd name="T13" fmla="*/ 750 h 834"/>
              <a:gd name="T14" fmla="*/ 556 w 1027"/>
              <a:gd name="T15" fmla="*/ 752 h 834"/>
              <a:gd name="T16" fmla="*/ 555 w 1027"/>
              <a:gd name="T17" fmla="*/ 834 h 834"/>
              <a:gd name="T18" fmla="*/ 429 w 1027"/>
              <a:gd name="T19" fmla="*/ 834 h 834"/>
              <a:gd name="T20" fmla="*/ 411 w 1027"/>
              <a:gd name="T21" fmla="*/ 834 h 834"/>
              <a:gd name="T22" fmla="*/ 208 w 1027"/>
              <a:gd name="T23" fmla="*/ 834 h 834"/>
              <a:gd name="T24" fmla="*/ 197 w 1027"/>
              <a:gd name="T25" fmla="*/ 834 h 834"/>
              <a:gd name="T26" fmla="*/ 197 w 1027"/>
              <a:gd name="T27" fmla="*/ 490 h 834"/>
              <a:gd name="T28" fmla="*/ 197 w 1027"/>
              <a:gd name="T29" fmla="*/ 474 h 834"/>
              <a:gd name="T30" fmla="*/ 116 w 1027"/>
              <a:gd name="T31" fmla="*/ 474 h 834"/>
              <a:gd name="T32" fmla="*/ 115 w 1027"/>
              <a:gd name="T33" fmla="*/ 475 h 834"/>
              <a:gd name="T34" fmla="*/ 73 w 1027"/>
              <a:gd name="T35" fmla="*/ 488 h 834"/>
              <a:gd name="T36" fmla="*/ 0 w 1027"/>
              <a:gd name="T37" fmla="*/ 414 h 834"/>
              <a:gd name="T38" fmla="*/ 73 w 1027"/>
              <a:gd name="T39" fmla="*/ 340 h 834"/>
              <a:gd name="T40" fmla="*/ 114 w 1027"/>
              <a:gd name="T41" fmla="*/ 353 h 834"/>
              <a:gd name="T42" fmla="*/ 116 w 1027"/>
              <a:gd name="T43" fmla="*/ 354 h 834"/>
              <a:gd name="T44" fmla="*/ 197 w 1027"/>
              <a:gd name="T45" fmla="*/ 354 h 834"/>
              <a:gd name="T46" fmla="*/ 197 w 1027"/>
              <a:gd name="T47" fmla="*/ 338 h 834"/>
              <a:gd name="T48" fmla="*/ 197 w 1027"/>
              <a:gd name="T49" fmla="*/ 0 h 834"/>
              <a:gd name="T50" fmla="*/ 516 w 1027"/>
              <a:gd name="T51" fmla="*/ 0 h 834"/>
              <a:gd name="T52" fmla="*/ 758 w 1027"/>
              <a:gd name="T53" fmla="*/ 0 h 834"/>
              <a:gd name="T54" fmla="*/ 1027 w 1027"/>
              <a:gd name="T55" fmla="*/ 0 h 834"/>
              <a:gd name="T56" fmla="*/ 1027 w 1027"/>
              <a:gd name="T57" fmla="*/ 834 h 834"/>
              <a:gd name="T58" fmla="*/ 800 w 1027"/>
              <a:gd name="T59" fmla="*/ 834 h 834"/>
              <a:gd name="T60" fmla="*/ 790 w 1027"/>
              <a:gd name="T61" fmla="*/ 834 h 834"/>
              <a:gd name="T62" fmla="*/ 675 w 1027"/>
              <a:gd name="T63" fmla="*/ 834 h 8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7"/>
              <a:gd name="T97" fmla="*/ 0 h 834"/>
              <a:gd name="T98" fmla="*/ 1027 w 1027"/>
              <a:gd name="T99" fmla="*/ 834 h 8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7" h="834">
                <a:moveTo>
                  <a:pt x="675" y="834"/>
                </a:moveTo>
                <a:cubicBezTo>
                  <a:pt x="675" y="834"/>
                  <a:pt x="594" y="830"/>
                  <a:pt x="674" y="752"/>
                </a:cubicBezTo>
                <a:cubicBezTo>
                  <a:pt x="676" y="750"/>
                  <a:pt x="676" y="750"/>
                  <a:pt x="676" y="750"/>
                </a:cubicBezTo>
                <a:cubicBezTo>
                  <a:pt x="684" y="738"/>
                  <a:pt x="688" y="724"/>
                  <a:pt x="688" y="709"/>
                </a:cubicBezTo>
                <a:cubicBezTo>
                  <a:pt x="688" y="668"/>
                  <a:pt x="655" y="635"/>
                  <a:pt x="615" y="635"/>
                </a:cubicBezTo>
                <a:cubicBezTo>
                  <a:pt x="574" y="635"/>
                  <a:pt x="542" y="668"/>
                  <a:pt x="542" y="709"/>
                </a:cubicBezTo>
                <a:cubicBezTo>
                  <a:pt x="542" y="725"/>
                  <a:pt x="546" y="738"/>
                  <a:pt x="554" y="750"/>
                </a:cubicBezTo>
                <a:cubicBezTo>
                  <a:pt x="556" y="752"/>
                  <a:pt x="556" y="752"/>
                  <a:pt x="556" y="752"/>
                </a:cubicBezTo>
                <a:cubicBezTo>
                  <a:pt x="637" y="830"/>
                  <a:pt x="555" y="834"/>
                  <a:pt x="555" y="834"/>
                </a:cubicBezTo>
                <a:cubicBezTo>
                  <a:pt x="429" y="834"/>
                  <a:pt x="429" y="834"/>
                  <a:pt x="429" y="834"/>
                </a:cubicBezTo>
                <a:cubicBezTo>
                  <a:pt x="411" y="834"/>
                  <a:pt x="411" y="834"/>
                  <a:pt x="411" y="834"/>
                </a:cubicBezTo>
                <a:cubicBezTo>
                  <a:pt x="208" y="834"/>
                  <a:pt x="208" y="834"/>
                  <a:pt x="208" y="834"/>
                </a:cubicBezTo>
                <a:cubicBezTo>
                  <a:pt x="197" y="834"/>
                  <a:pt x="197" y="834"/>
                  <a:pt x="197" y="834"/>
                </a:cubicBezTo>
                <a:cubicBezTo>
                  <a:pt x="197" y="490"/>
                  <a:pt x="197" y="490"/>
                  <a:pt x="197" y="490"/>
                </a:cubicBezTo>
                <a:cubicBezTo>
                  <a:pt x="197" y="474"/>
                  <a:pt x="197" y="474"/>
                  <a:pt x="197" y="474"/>
                </a:cubicBezTo>
                <a:cubicBezTo>
                  <a:pt x="197" y="474"/>
                  <a:pt x="193" y="393"/>
                  <a:pt x="116" y="474"/>
                </a:cubicBezTo>
                <a:cubicBezTo>
                  <a:pt x="115" y="475"/>
                  <a:pt x="115" y="475"/>
                  <a:pt x="115" y="475"/>
                </a:cubicBezTo>
                <a:cubicBezTo>
                  <a:pt x="103" y="484"/>
                  <a:pt x="89" y="488"/>
                  <a:pt x="73" y="488"/>
                </a:cubicBezTo>
                <a:cubicBezTo>
                  <a:pt x="33" y="488"/>
                  <a:pt x="0" y="455"/>
                  <a:pt x="0" y="414"/>
                </a:cubicBezTo>
                <a:cubicBezTo>
                  <a:pt x="0" y="374"/>
                  <a:pt x="33" y="340"/>
                  <a:pt x="73" y="340"/>
                </a:cubicBezTo>
                <a:cubicBezTo>
                  <a:pt x="88" y="340"/>
                  <a:pt x="102" y="345"/>
                  <a:pt x="114" y="353"/>
                </a:cubicBezTo>
                <a:cubicBezTo>
                  <a:pt x="116" y="354"/>
                  <a:pt x="116" y="354"/>
                  <a:pt x="116" y="354"/>
                </a:cubicBezTo>
                <a:cubicBezTo>
                  <a:pt x="193" y="436"/>
                  <a:pt x="197" y="354"/>
                  <a:pt x="197" y="354"/>
                </a:cubicBezTo>
                <a:cubicBezTo>
                  <a:pt x="197" y="338"/>
                  <a:pt x="197" y="338"/>
                  <a:pt x="197" y="338"/>
                </a:cubicBezTo>
                <a:cubicBezTo>
                  <a:pt x="197" y="0"/>
                  <a:pt x="197" y="0"/>
                  <a:pt x="197" y="0"/>
                </a:cubicBezTo>
                <a:cubicBezTo>
                  <a:pt x="516" y="0"/>
                  <a:pt x="516" y="0"/>
                  <a:pt x="516" y="0"/>
                </a:cubicBezTo>
                <a:cubicBezTo>
                  <a:pt x="758" y="0"/>
                  <a:pt x="758" y="0"/>
                  <a:pt x="758" y="0"/>
                </a:cubicBezTo>
                <a:cubicBezTo>
                  <a:pt x="1027" y="0"/>
                  <a:pt x="1027" y="0"/>
                  <a:pt x="1027" y="0"/>
                </a:cubicBezTo>
                <a:cubicBezTo>
                  <a:pt x="1027" y="834"/>
                  <a:pt x="1027" y="834"/>
                  <a:pt x="1027" y="834"/>
                </a:cubicBezTo>
                <a:cubicBezTo>
                  <a:pt x="800" y="834"/>
                  <a:pt x="800" y="834"/>
                  <a:pt x="800" y="834"/>
                </a:cubicBezTo>
                <a:cubicBezTo>
                  <a:pt x="790" y="834"/>
                  <a:pt x="790" y="834"/>
                  <a:pt x="790" y="834"/>
                </a:cubicBezTo>
                <a:lnTo>
                  <a:pt x="675" y="834"/>
                </a:lnTo>
                <a:close/>
              </a:path>
            </a:pathLst>
          </a:custGeom>
          <a:solidFill>
            <a:schemeClr val="accent2">
              <a:lumMod val="75000"/>
            </a:schemeClr>
          </a:solidFill>
          <a:ln w="9525" cap="flat">
            <a:solidFill>
              <a:srgbClr val="000000"/>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smtClean="0">
              <a:ln>
                <a:noFill/>
              </a:ln>
              <a:solidFill>
                <a:srgbClr val="000000"/>
              </a:solidFill>
              <a:effectLst/>
              <a:uLnTx/>
              <a:uFillTx/>
              <a:latin typeface="Arial" charset="0"/>
              <a:cs typeface="+mn-cs"/>
            </a:endParaRPr>
          </a:p>
        </p:txBody>
      </p:sp>
      <p:sp>
        <p:nvSpPr>
          <p:cNvPr id="30" name="Rectangle 8"/>
          <p:cNvSpPr>
            <a:spLocks noChangeArrowheads="1"/>
          </p:cNvSpPr>
          <p:nvPr/>
        </p:nvSpPr>
        <p:spPr bwMode="auto">
          <a:xfrm>
            <a:off x="441478" y="5589240"/>
            <a:ext cx="1997018" cy="184666"/>
          </a:xfrm>
          <a:prstGeom prst="rect">
            <a:avLst/>
          </a:prstGeom>
          <a:noFill/>
          <a:ln w="9525">
            <a:noFill/>
            <a:miter lim="800000"/>
            <a:headEnd/>
            <a:tailEnd/>
          </a:ln>
        </p:spPr>
        <p:txBody>
          <a:bodyPr wrap="square" lIns="0" tIns="0" rIns="0" bIns="0" anchor="ctr" anchorCtr="1">
            <a:spAutoFit/>
          </a:bodyP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cs typeface="+mn-cs"/>
              </a:rPr>
              <a:t>Competitive Pricing</a:t>
            </a:r>
          </a:p>
        </p:txBody>
      </p:sp>
      <p:sp>
        <p:nvSpPr>
          <p:cNvPr id="31" name="Rectangle 9"/>
          <p:cNvSpPr>
            <a:spLocks noChangeArrowheads="1"/>
          </p:cNvSpPr>
          <p:nvPr/>
        </p:nvSpPr>
        <p:spPr bwMode="auto">
          <a:xfrm>
            <a:off x="3179775" y="5589240"/>
            <a:ext cx="1857797" cy="184666"/>
          </a:xfrm>
          <a:prstGeom prst="rect">
            <a:avLst/>
          </a:prstGeom>
          <a:noFill/>
          <a:ln w="9525">
            <a:noFill/>
            <a:miter lim="800000"/>
            <a:headEnd/>
            <a:tailEnd/>
          </a:ln>
        </p:spPr>
        <p:txBody>
          <a:bodyPr wrap="square" lIns="0" tIns="0" rIns="0" bIns="0" anchor="ctr" anchorCtr="1">
            <a:spAutoFit/>
          </a:bodyP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cs typeface="+mn-cs"/>
              </a:rPr>
              <a:t>Sustainable Industry</a:t>
            </a:r>
          </a:p>
        </p:txBody>
      </p:sp>
      <p:sp>
        <p:nvSpPr>
          <p:cNvPr id="32" name="Rectangle 10"/>
          <p:cNvSpPr>
            <a:spLocks noChangeArrowheads="1"/>
          </p:cNvSpPr>
          <p:nvPr/>
        </p:nvSpPr>
        <p:spPr bwMode="auto">
          <a:xfrm>
            <a:off x="179513" y="1084674"/>
            <a:ext cx="2517774" cy="369332"/>
          </a:xfrm>
          <a:prstGeom prst="rect">
            <a:avLst/>
          </a:prstGeom>
          <a:noFill/>
          <a:ln w="9525">
            <a:noFill/>
            <a:miter lim="800000"/>
            <a:headEnd/>
            <a:tailEnd/>
          </a:ln>
        </p:spPr>
        <p:txBody>
          <a:bodyPr wrap="square" lIns="0" tIns="0" rIns="0" bIns="0" anchor="ctr" anchorCtr="1">
            <a:spAutoFit/>
          </a:bodyPr>
          <a:lstStyle/>
          <a:p>
            <a:pPr marL="0" marR="0" lvl="0" indent="0" algn="ctr" defTabSz="895350" eaLnBrk="1" fontAlgn="auto" latinLnBrk="0" hangingPunct="1">
              <a:lnSpc>
                <a:spcPct val="100000"/>
              </a:lnSpc>
              <a:spcBef>
                <a:spcPts val="0"/>
              </a:spcBef>
              <a:spcAft>
                <a:spcPts val="0"/>
              </a:spcAft>
              <a:buClrTx/>
              <a:buSzPct val="120000"/>
              <a:buFontTx/>
              <a:buNone/>
              <a:tabLst/>
              <a:defRPr/>
            </a:pPr>
            <a:r>
              <a:rPr kumimoji="0" lang="en-US" sz="1200" b="1" i="0" u="none" strike="noStrike" kern="0" cap="none" spc="0" normalizeH="0" baseline="0" noProof="0" dirty="0" smtClean="0">
                <a:ln>
                  <a:noFill/>
                </a:ln>
                <a:solidFill>
                  <a:schemeClr val="accent4">
                    <a:lumMod val="50000"/>
                  </a:schemeClr>
                </a:solidFill>
                <a:effectLst/>
                <a:uLnTx/>
                <a:uFillTx/>
                <a:latin typeface="Arial" charset="0"/>
                <a:cs typeface="+mn-cs"/>
              </a:rPr>
              <a:t>High </a:t>
            </a:r>
            <a:r>
              <a:rPr kumimoji="0" lang="en-US" sz="1200" b="1" i="0" u="none" strike="noStrike" kern="0" cap="none" spc="0" normalizeH="0" baseline="0" noProof="0" dirty="0" err="1" smtClean="0">
                <a:ln>
                  <a:noFill/>
                </a:ln>
                <a:solidFill>
                  <a:schemeClr val="accent4">
                    <a:lumMod val="50000"/>
                  </a:schemeClr>
                </a:solidFill>
                <a:effectLst/>
                <a:uLnTx/>
                <a:uFillTx/>
                <a:latin typeface="Arial" charset="0"/>
                <a:cs typeface="+mn-cs"/>
              </a:rPr>
              <a:t>Localisation</a:t>
            </a:r>
            <a:endParaRPr kumimoji="0" lang="en-US" sz="1200" b="1" i="0" u="none" strike="noStrike" kern="0" cap="none" spc="0" normalizeH="0" baseline="0" noProof="0" dirty="0" smtClean="0">
              <a:ln>
                <a:noFill/>
              </a:ln>
              <a:solidFill>
                <a:schemeClr val="accent4">
                  <a:lumMod val="50000"/>
                </a:schemeClr>
              </a:solidFill>
              <a:effectLst/>
              <a:uLnTx/>
              <a:uFillTx/>
              <a:latin typeface="Arial" charset="0"/>
              <a:cs typeface="+mn-cs"/>
            </a:endParaRPr>
          </a:p>
          <a:p>
            <a:pPr marL="0" marR="0" lvl="0" indent="0" algn="ctr" defTabSz="895350" eaLnBrk="1" fontAlgn="auto" latinLnBrk="0" hangingPunct="1">
              <a:lnSpc>
                <a:spcPct val="100000"/>
              </a:lnSpc>
              <a:spcBef>
                <a:spcPts val="0"/>
              </a:spcBef>
              <a:spcAft>
                <a:spcPts val="0"/>
              </a:spcAft>
              <a:buClrTx/>
              <a:buSzPct val="120000"/>
              <a:buFontTx/>
              <a:buNone/>
              <a:tabLst/>
              <a:defRPr/>
            </a:pPr>
            <a:r>
              <a:rPr lang="en-US" sz="1200" b="1" kern="0" dirty="0" smtClean="0">
                <a:solidFill>
                  <a:schemeClr val="accent4">
                    <a:lumMod val="50000"/>
                  </a:schemeClr>
                </a:solidFill>
                <a:latin typeface="Arial" charset="0"/>
                <a:cs typeface="+mn-cs"/>
              </a:rPr>
              <a:t>(including Local Factory)</a:t>
            </a:r>
            <a:endParaRPr kumimoji="0" lang="en-US" sz="1200" b="1" i="0" u="none" strike="noStrike" kern="0" cap="none" spc="0" normalizeH="0" baseline="0" noProof="0" dirty="0" smtClean="0">
              <a:ln>
                <a:noFill/>
              </a:ln>
              <a:solidFill>
                <a:schemeClr val="accent4">
                  <a:lumMod val="50000"/>
                </a:schemeClr>
              </a:solidFill>
              <a:effectLst/>
              <a:uLnTx/>
              <a:uFillTx/>
              <a:latin typeface="Arial" charset="0"/>
              <a:cs typeface="+mn-cs"/>
            </a:endParaRPr>
          </a:p>
        </p:txBody>
      </p:sp>
      <p:sp>
        <p:nvSpPr>
          <p:cNvPr id="33" name="Rectangle 11"/>
          <p:cNvSpPr>
            <a:spLocks noChangeArrowheads="1"/>
          </p:cNvSpPr>
          <p:nvPr/>
        </p:nvSpPr>
        <p:spPr bwMode="auto">
          <a:xfrm>
            <a:off x="2877637" y="1269340"/>
            <a:ext cx="2150725" cy="184666"/>
          </a:xfrm>
          <a:prstGeom prst="rect">
            <a:avLst/>
          </a:prstGeom>
          <a:noFill/>
          <a:ln w="9525">
            <a:noFill/>
            <a:miter lim="800000"/>
            <a:headEnd/>
            <a:tailEnd/>
          </a:ln>
        </p:spPr>
        <p:txBody>
          <a:bodyPr wrap="square" lIns="0" tIns="0" rIns="0" bIns="0" anchor="ctr" anchorCtr="1">
            <a:spAutoFit/>
          </a:bodyPr>
          <a:lstStyle/>
          <a:p>
            <a:pPr marL="0" marR="0" lvl="0" indent="0" defTabSz="895350" eaLnBrk="1" fontAlgn="auto" latinLnBrk="0" hangingPunct="1">
              <a:lnSpc>
                <a:spcPct val="100000"/>
              </a:lnSpc>
              <a:spcBef>
                <a:spcPts val="0"/>
              </a:spcBef>
              <a:spcAft>
                <a:spcPts val="0"/>
              </a:spcAft>
              <a:buClrTx/>
              <a:buSzPct val="120000"/>
              <a:buFontTx/>
              <a:buNone/>
              <a:tabLst/>
              <a:defRPr/>
            </a:pPr>
            <a:r>
              <a:rPr kumimoji="0" lang="en-US" sz="1200" b="1" i="0" u="none" strike="noStrike" kern="0" cap="none" spc="0" normalizeH="0" baseline="0" noProof="0" dirty="0" smtClean="0">
                <a:ln>
                  <a:noFill/>
                </a:ln>
                <a:solidFill>
                  <a:schemeClr val="bg1"/>
                </a:solidFill>
                <a:effectLst/>
                <a:uLnTx/>
                <a:uFillTx/>
                <a:latin typeface="Arial" charset="0"/>
                <a:cs typeface="+mn-cs"/>
              </a:rPr>
              <a:t>Latest Technology</a:t>
            </a:r>
          </a:p>
        </p:txBody>
      </p:sp>
      <p:pic>
        <p:nvPicPr>
          <p:cNvPr id="35" name="Picture 34"/>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41478" y="4221088"/>
            <a:ext cx="1997018" cy="1249747"/>
          </a:xfrm>
          <a:prstGeom prst="rect">
            <a:avLst/>
          </a:prstGeom>
        </p:spPr>
      </p:pic>
      <p:pic>
        <p:nvPicPr>
          <p:cNvPr id="39" name="Picture 38"/>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45803" y="1491371"/>
            <a:ext cx="1911795" cy="1440160"/>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40" name="Picture 3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909742" y="1491371"/>
            <a:ext cx="2150726" cy="1344204"/>
          </a:xfrm>
          <a:prstGeom prst="rect">
            <a:avLst/>
          </a:prstGeom>
        </p:spPr>
      </p:pic>
      <p:pic>
        <p:nvPicPr>
          <p:cNvPr id="42" name="Picture 41"/>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179775" y="4221087"/>
            <a:ext cx="1880693" cy="1250367"/>
          </a:xfrm>
          <a:prstGeom prst="rect">
            <a:avLst/>
          </a:prstGeom>
        </p:spPr>
      </p:pic>
      <p:sp>
        <p:nvSpPr>
          <p:cNvPr id="44" name="TextBox 43"/>
          <p:cNvSpPr txBox="1"/>
          <p:nvPr/>
        </p:nvSpPr>
        <p:spPr>
          <a:xfrm>
            <a:off x="179512" y="714182"/>
            <a:ext cx="3312368" cy="276999"/>
          </a:xfrm>
          <a:prstGeom prst="rect">
            <a:avLst/>
          </a:prstGeom>
          <a:noFill/>
        </p:spPr>
        <p:txBody>
          <a:bodyPr wrap="square" lIns="0" rtlCol="0">
            <a:spAutoFit/>
          </a:bodyPr>
          <a:lstStyle/>
          <a:p>
            <a:r>
              <a:rPr lang="en-ZA" sz="1200" b="1" dirty="0" smtClean="0"/>
              <a:t>Strategic Objectives</a:t>
            </a:r>
            <a:endParaRPr lang="en-ZA" sz="1200" b="1" dirty="0"/>
          </a:p>
        </p:txBody>
      </p:sp>
      <p:sp>
        <p:nvSpPr>
          <p:cNvPr id="45" name="Rounded Rectangle 44"/>
          <p:cNvSpPr/>
          <p:nvPr/>
        </p:nvSpPr>
        <p:spPr>
          <a:xfrm>
            <a:off x="5724128" y="980729"/>
            <a:ext cx="3240360" cy="5049838"/>
          </a:xfrm>
          <a:prstGeom prst="roundRect">
            <a:avLst>
              <a:gd name="adj" fmla="val 10396"/>
            </a:avLst>
          </a:prstGeom>
          <a:solidFill>
            <a:schemeClr val="accent4">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a:p>
        </p:txBody>
      </p:sp>
      <p:cxnSp>
        <p:nvCxnSpPr>
          <p:cNvPr id="46" name="Straight Connector 45"/>
          <p:cNvCxnSpPr/>
          <p:nvPr/>
        </p:nvCxnSpPr>
        <p:spPr>
          <a:xfrm>
            <a:off x="5868144" y="1412776"/>
            <a:ext cx="295232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907427" y="1074222"/>
            <a:ext cx="3312368" cy="276999"/>
          </a:xfrm>
          <a:prstGeom prst="rect">
            <a:avLst/>
          </a:prstGeom>
          <a:noFill/>
        </p:spPr>
        <p:txBody>
          <a:bodyPr wrap="square" lIns="0" rtlCol="0">
            <a:spAutoFit/>
          </a:bodyPr>
          <a:lstStyle/>
          <a:p>
            <a:r>
              <a:rPr lang="en-ZA" sz="1200" b="1" dirty="0" smtClean="0"/>
              <a:t>Approach</a:t>
            </a:r>
            <a:endParaRPr lang="en-ZA" sz="1200" b="1" dirty="0"/>
          </a:p>
        </p:txBody>
      </p:sp>
      <p:sp>
        <p:nvSpPr>
          <p:cNvPr id="49" name="TextBox 48"/>
          <p:cNvSpPr txBox="1"/>
          <p:nvPr/>
        </p:nvSpPr>
        <p:spPr>
          <a:xfrm>
            <a:off x="5907427" y="1414512"/>
            <a:ext cx="2913045" cy="4616648"/>
          </a:xfrm>
          <a:prstGeom prst="rect">
            <a:avLst/>
          </a:prstGeom>
          <a:noFill/>
        </p:spPr>
        <p:txBody>
          <a:bodyPr wrap="square" lIns="0" rtlCol="0">
            <a:spAutoFit/>
          </a:bodyPr>
          <a:lstStyle/>
          <a:p>
            <a:pPr marL="285750" indent="-285750">
              <a:buFont typeface="Wingdings" panose="05000000000000000000" pitchFamily="2" charset="2"/>
              <a:buChar char="§"/>
            </a:pPr>
            <a:r>
              <a:rPr lang="en-ZA" sz="1200" b="1" dirty="0" smtClean="0"/>
              <a:t>One supplier</a:t>
            </a:r>
          </a:p>
          <a:p>
            <a:pPr marL="544513" indent="-273050">
              <a:buFont typeface="Courier New" panose="02070309020205020404" pitchFamily="49" charset="0"/>
              <a:buChar char="o"/>
            </a:pPr>
            <a:r>
              <a:rPr lang="en-ZA" sz="1200" dirty="0" smtClean="0"/>
              <a:t>Advantage of economies scale based on volume</a:t>
            </a:r>
          </a:p>
          <a:p>
            <a:pPr marL="544513" indent="-273050">
              <a:buFont typeface="Courier New" panose="02070309020205020404" pitchFamily="49" charset="0"/>
              <a:buChar char="o"/>
            </a:pPr>
            <a:r>
              <a:rPr lang="en-ZA" sz="1200" dirty="0" smtClean="0"/>
              <a:t>Minimum capacity for efficiencies</a:t>
            </a:r>
          </a:p>
          <a:p>
            <a:pPr marL="544513" indent="-273050">
              <a:buFont typeface="Courier New" panose="02070309020205020404" pitchFamily="49" charset="0"/>
              <a:buChar char="o"/>
            </a:pPr>
            <a:r>
              <a:rPr lang="en-ZA" sz="1200" dirty="0" smtClean="0"/>
              <a:t>Develop sustainable supply chain</a:t>
            </a:r>
          </a:p>
          <a:p>
            <a:pPr marL="544513" indent="-273050">
              <a:buFont typeface="Courier New" panose="02070309020205020404" pitchFamily="49" charset="0"/>
              <a:buChar char="o"/>
            </a:pPr>
            <a:r>
              <a:rPr lang="en-ZA" sz="1200" dirty="0" smtClean="0"/>
              <a:t>One technology solution</a:t>
            </a:r>
          </a:p>
          <a:p>
            <a:pPr marL="285750" indent="-285750">
              <a:buFont typeface="Wingdings" panose="05000000000000000000" pitchFamily="2" charset="2"/>
              <a:buChar char="§"/>
            </a:pPr>
            <a:r>
              <a:rPr lang="en-ZA" sz="1200" b="1" dirty="0" smtClean="0"/>
              <a:t>One large contract</a:t>
            </a:r>
          </a:p>
          <a:p>
            <a:pPr marL="544513" indent="-273050">
              <a:buFont typeface="Courier New" panose="02070309020205020404" pitchFamily="49" charset="0"/>
              <a:buChar char="o"/>
            </a:pPr>
            <a:r>
              <a:rPr lang="en-ZA" sz="1200" dirty="0"/>
              <a:t>Competitive pricing benefit through tender process</a:t>
            </a:r>
          </a:p>
          <a:p>
            <a:pPr marL="285750" indent="-285750">
              <a:buFont typeface="Wingdings" panose="05000000000000000000" pitchFamily="2" charset="2"/>
              <a:buChar char="§"/>
            </a:pPr>
            <a:r>
              <a:rPr lang="en-ZA" sz="1200" b="1" dirty="0" smtClean="0"/>
              <a:t>Long term contract</a:t>
            </a:r>
          </a:p>
          <a:p>
            <a:pPr marL="544513" indent="-273050">
              <a:buFont typeface="Courier New" panose="02070309020205020404" pitchFamily="49" charset="0"/>
              <a:buChar char="o"/>
            </a:pPr>
            <a:r>
              <a:rPr lang="en-ZA" sz="1200" dirty="0" smtClean="0"/>
              <a:t>Allows local industry to develop over time</a:t>
            </a:r>
          </a:p>
          <a:p>
            <a:pPr marL="544513" indent="-273050">
              <a:buFont typeface="Courier New" panose="02070309020205020404" pitchFamily="49" charset="0"/>
              <a:buChar char="o"/>
            </a:pPr>
            <a:r>
              <a:rPr lang="en-ZA" sz="1200" dirty="0" smtClean="0"/>
              <a:t>Allows </a:t>
            </a:r>
            <a:r>
              <a:rPr lang="en-ZA" sz="1200" dirty="0"/>
              <a:t>PRASA to grow internally and modernise supporting infrastructure</a:t>
            </a:r>
          </a:p>
          <a:p>
            <a:pPr marL="544513" indent="-273050">
              <a:buFont typeface="Courier New" panose="02070309020205020404" pitchFamily="49" charset="0"/>
              <a:buChar char="o"/>
            </a:pPr>
            <a:r>
              <a:rPr lang="en-ZA" sz="1200" dirty="0"/>
              <a:t>Creates a more attractive sustainable </a:t>
            </a:r>
            <a:r>
              <a:rPr lang="en-ZA" sz="1200" dirty="0" smtClean="0"/>
              <a:t>procurement</a:t>
            </a:r>
          </a:p>
          <a:p>
            <a:pPr marL="544513" indent="-273050">
              <a:buFont typeface="Courier New" panose="02070309020205020404" pitchFamily="49" charset="0"/>
              <a:buChar char="o"/>
            </a:pPr>
            <a:endParaRPr lang="en-ZA" sz="1200" dirty="0"/>
          </a:p>
          <a:p>
            <a:r>
              <a:rPr lang="en-ZA" sz="1200" dirty="0" smtClean="0"/>
              <a:t>BOTTOM LINE - Develop a </a:t>
            </a:r>
            <a:r>
              <a:rPr lang="en-ZA" sz="1400" b="1" dirty="0" smtClean="0">
                <a:solidFill>
                  <a:schemeClr val="accent4">
                    <a:lumMod val="50000"/>
                  </a:schemeClr>
                </a:solidFill>
              </a:rPr>
              <a:t>sustainable local supply chain</a:t>
            </a:r>
            <a:r>
              <a:rPr lang="en-ZA" sz="1200" b="1" dirty="0" smtClean="0">
                <a:solidFill>
                  <a:schemeClr val="accent4">
                    <a:lumMod val="50000"/>
                  </a:schemeClr>
                </a:solidFill>
              </a:rPr>
              <a:t> </a:t>
            </a:r>
            <a:r>
              <a:rPr lang="en-ZA" sz="1200" dirty="0" smtClean="0"/>
              <a:t>over a period of time, which will eventually become </a:t>
            </a:r>
            <a:r>
              <a:rPr lang="en-ZA" sz="1400" b="1" dirty="0" smtClean="0">
                <a:solidFill>
                  <a:schemeClr val="accent4">
                    <a:lumMod val="50000"/>
                  </a:schemeClr>
                </a:solidFill>
              </a:rPr>
              <a:t>globally competitive</a:t>
            </a:r>
            <a:endParaRPr lang="en-ZA" sz="1200" b="1" dirty="0" smtClean="0">
              <a:solidFill>
                <a:schemeClr val="accent4">
                  <a:lumMod val="50000"/>
                </a:schemeClr>
              </a:solidFill>
            </a:endParaRPr>
          </a:p>
          <a:p>
            <a:endParaRPr lang="en-ZA" sz="1200" b="1" dirty="0"/>
          </a:p>
        </p:txBody>
      </p:sp>
    </p:spTree>
    <p:extLst>
      <p:ext uri="{BB962C8B-B14F-4D97-AF65-F5344CB8AC3E}">
        <p14:creationId xmlns:p14="http://schemas.microsoft.com/office/powerpoint/2010/main" xmlns="" val="4223118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dirty="0" smtClean="0"/>
              <a:t>Case Study: Critical Elements focused on in the Rolling Stock Fleet Renewal Programme</a:t>
            </a:r>
            <a:endParaRPr lang="en-ZA" sz="1800"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20</a:t>
            </a:fld>
            <a:endParaRPr lang="en-US"/>
          </a:p>
        </p:txBody>
      </p:sp>
      <p:graphicFrame>
        <p:nvGraphicFramePr>
          <p:cNvPr id="5" name="Diagram 4"/>
          <p:cNvGraphicFramePr/>
          <p:nvPr>
            <p:extLst>
              <p:ext uri="{D42A27DB-BD31-4B8C-83A1-F6EECF244321}">
                <p14:modId xmlns:p14="http://schemas.microsoft.com/office/powerpoint/2010/main" xmlns="" val="2745338813"/>
              </p:ext>
            </p:extLst>
          </p:nvPr>
        </p:nvGraphicFramePr>
        <p:xfrm>
          <a:off x="138570" y="764704"/>
          <a:ext cx="421740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211960" y="764704"/>
            <a:ext cx="479284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ZA" sz="1600" dirty="0" smtClean="0"/>
              <a:t>A local factory is critical catalyst for sustainable large scale local manufacture</a:t>
            </a:r>
            <a:endParaRPr lang="en-ZA" sz="1600" dirty="0"/>
          </a:p>
        </p:txBody>
      </p:sp>
      <p:sp>
        <p:nvSpPr>
          <p:cNvPr id="7" name="TextBox 6"/>
          <p:cNvSpPr txBox="1"/>
          <p:nvPr/>
        </p:nvSpPr>
        <p:spPr>
          <a:xfrm>
            <a:off x="4211959" y="1700808"/>
            <a:ext cx="479284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ZA" sz="1600" dirty="0" smtClean="0"/>
              <a:t>Focus should be on auditing and verifying local spend through compliance with local value add</a:t>
            </a:r>
            <a:endParaRPr lang="en-ZA" sz="1600" dirty="0"/>
          </a:p>
        </p:txBody>
      </p:sp>
      <p:sp>
        <p:nvSpPr>
          <p:cNvPr id="8" name="TextBox 7"/>
          <p:cNvSpPr txBox="1"/>
          <p:nvPr/>
        </p:nvSpPr>
        <p:spPr>
          <a:xfrm>
            <a:off x="4211959" y="2636912"/>
            <a:ext cx="4792845" cy="73866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ZA" sz="1600" dirty="0" smtClean="0"/>
              <a:t>Promoting skills development will result in suppliers focusing on developing the required skills for local manufacture. </a:t>
            </a:r>
            <a:endParaRPr lang="en-ZA" sz="1600" dirty="0"/>
          </a:p>
        </p:txBody>
      </p:sp>
      <p:sp>
        <p:nvSpPr>
          <p:cNvPr id="9" name="TextBox 8"/>
          <p:cNvSpPr txBox="1"/>
          <p:nvPr/>
        </p:nvSpPr>
        <p:spPr>
          <a:xfrm>
            <a:off x="4211959" y="3585196"/>
            <a:ext cx="479284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ZA" sz="1600" dirty="0" smtClean="0"/>
              <a:t>Measuring job creation results in suppliers developing the local capacity required to deliver. </a:t>
            </a:r>
            <a:endParaRPr lang="en-ZA" sz="1600" dirty="0"/>
          </a:p>
        </p:txBody>
      </p:sp>
      <p:sp>
        <p:nvSpPr>
          <p:cNvPr id="10" name="TextBox 9"/>
          <p:cNvSpPr txBox="1"/>
          <p:nvPr/>
        </p:nvSpPr>
        <p:spPr>
          <a:xfrm>
            <a:off x="4211958" y="4598831"/>
            <a:ext cx="4792845" cy="49244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ZA" sz="1600" dirty="0" smtClean="0"/>
              <a:t>Preferential Procurement is necessary to ensure transformation and localisation objectives are met</a:t>
            </a:r>
            <a:endParaRPr lang="en-ZA" sz="1600" dirty="0"/>
          </a:p>
        </p:txBody>
      </p:sp>
      <p:sp>
        <p:nvSpPr>
          <p:cNvPr id="11" name="TextBox 10"/>
          <p:cNvSpPr txBox="1"/>
          <p:nvPr/>
        </p:nvSpPr>
        <p:spPr>
          <a:xfrm>
            <a:off x="4211958" y="5509923"/>
            <a:ext cx="4792845" cy="73866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ZA" sz="1600" dirty="0" smtClean="0"/>
              <a:t>Explicitly monitoring a supplier’s enterprise development fund promotes the development of new local enterprises (with access to funding)</a:t>
            </a:r>
            <a:endParaRPr lang="en-ZA" sz="1600" dirty="0"/>
          </a:p>
        </p:txBody>
      </p:sp>
    </p:spTree>
    <p:extLst>
      <p:ext uri="{BB962C8B-B14F-4D97-AF65-F5344CB8AC3E}">
        <p14:creationId xmlns:p14="http://schemas.microsoft.com/office/powerpoint/2010/main" xmlns="" val="4011743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Case Study</a:t>
            </a:r>
            <a:r>
              <a:rPr lang="en-ZA" dirty="0" smtClean="0"/>
              <a:t>: Phasing on large contract enables localisation</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21</a:t>
            </a:fld>
            <a:endParaRPr lang="en-US"/>
          </a:p>
        </p:txBody>
      </p:sp>
      <p:pic>
        <p:nvPicPr>
          <p:cNvPr id="168962" name="Picture 2"/>
          <p:cNvPicPr>
            <a:picLocks noChangeAspect="1" noChangeArrowheads="1"/>
          </p:cNvPicPr>
          <p:nvPr/>
        </p:nvPicPr>
        <p:blipFill rotWithShape="1">
          <a:blip r:embed="rId2" cstate="screen">
            <a:extLst>
              <a:ext uri="{28A0092B-C50C-407E-A947-70E740481C1C}">
                <a14:useLocalDpi xmlns:a14="http://schemas.microsoft.com/office/drawing/2010/main" xmlns=""/>
              </a:ext>
            </a:extLst>
          </a:blip>
          <a:srcRect/>
          <a:stretch/>
        </p:blipFill>
        <p:spPr bwMode="auto">
          <a:xfrm>
            <a:off x="1273495" y="764704"/>
            <a:ext cx="6597010" cy="234620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Oval 3"/>
          <p:cNvSpPr/>
          <p:nvPr/>
        </p:nvSpPr>
        <p:spPr>
          <a:xfrm>
            <a:off x="2615429" y="944724"/>
            <a:ext cx="1152128" cy="7920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p:cNvCxnSpPr/>
          <p:nvPr/>
        </p:nvCxnSpPr>
        <p:spPr>
          <a:xfrm>
            <a:off x="3598832" y="1620813"/>
            <a:ext cx="5293648" cy="16641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3"/>
          </p:cNvCxnSpPr>
          <p:nvPr/>
        </p:nvCxnSpPr>
        <p:spPr>
          <a:xfrm flipH="1">
            <a:off x="395536" y="1620813"/>
            <a:ext cx="2388618" cy="166417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5536" y="3284984"/>
            <a:ext cx="8496944" cy="2952328"/>
          </a:xfrm>
          <a:prstGeom prst="rect">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Content Placeholder 4"/>
          <p:cNvSpPr txBox="1">
            <a:spLocks/>
          </p:cNvSpPr>
          <p:nvPr/>
        </p:nvSpPr>
        <p:spPr>
          <a:xfrm>
            <a:off x="395536" y="3284984"/>
            <a:ext cx="8496944" cy="2808312"/>
          </a:xfrm>
          <a:prstGeom prst="rect">
            <a:avLst/>
          </a:prstGeom>
        </p:spPr>
        <p:txBody>
          <a:bodyPr tIns="0" bIns="0"/>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50000"/>
              </a:lnSpc>
              <a:spcBef>
                <a:spcPct val="0"/>
              </a:spcBef>
              <a:buClr>
                <a:schemeClr val="accent2"/>
              </a:buClr>
              <a:buFont typeface="Wingdings" panose="05000000000000000000" pitchFamily="2" charset="2"/>
              <a:buChar char="§"/>
            </a:pPr>
            <a:r>
              <a:rPr lang="en-US" sz="1200" dirty="0" smtClean="0"/>
              <a:t>Gibela required a two phased manufacturing programme, i.e., Brazil and South African manufacturing to achieve two objectives:</a:t>
            </a:r>
            <a:endParaRPr lang="en-ZA" sz="1200" dirty="0">
              <a:latin typeface="Arial" pitchFamily="34" charset="0"/>
              <a:cs typeface="Arial" pitchFamily="34" charset="0"/>
            </a:endParaRPr>
          </a:p>
          <a:p>
            <a:pPr marL="450850" lvl="1" indent="-179388">
              <a:lnSpc>
                <a:spcPct val="150000"/>
              </a:lnSpc>
              <a:spcBef>
                <a:spcPct val="0"/>
              </a:spcBef>
              <a:buClr>
                <a:schemeClr val="accent2"/>
              </a:buClr>
              <a:buFont typeface="Arial" panose="020B0604020202020204" pitchFamily="34" charset="0"/>
              <a:buChar char="−"/>
            </a:pPr>
            <a:r>
              <a:rPr lang="en-ZA" sz="1200" b="1" dirty="0" smtClean="0">
                <a:latin typeface="Arial" pitchFamily="34" charset="0"/>
                <a:cs typeface="Arial" pitchFamily="34" charset="0"/>
              </a:rPr>
              <a:t>Localisation</a:t>
            </a:r>
            <a:r>
              <a:rPr lang="en-ZA" sz="1200" dirty="0" smtClean="0">
                <a:latin typeface="Arial" pitchFamily="34" charset="0"/>
                <a:cs typeface="Arial" pitchFamily="34" charset="0"/>
              </a:rPr>
              <a:t> </a:t>
            </a:r>
          </a:p>
          <a:p>
            <a:pPr marL="449263" lvl="1" indent="0">
              <a:lnSpc>
                <a:spcPct val="150000"/>
              </a:lnSpc>
              <a:spcBef>
                <a:spcPct val="0"/>
              </a:spcBef>
              <a:buClr>
                <a:schemeClr val="accent2"/>
              </a:buClr>
              <a:buNone/>
            </a:pPr>
            <a:r>
              <a:rPr lang="en-ZA" sz="1200" dirty="0" smtClean="0">
                <a:latin typeface="Arial" pitchFamily="34" charset="0"/>
                <a:cs typeface="Arial" pitchFamily="34" charset="0"/>
              </a:rPr>
              <a:t>To ramp-up to full delivery in South Africa, Gibela needs to </a:t>
            </a:r>
            <a:r>
              <a:rPr lang="en-ZA" sz="1200" b="1" dirty="0" smtClean="0">
                <a:latin typeface="Arial" pitchFamily="34" charset="0"/>
                <a:cs typeface="Arial" pitchFamily="34" charset="0"/>
              </a:rPr>
              <a:t>train South African employees</a:t>
            </a:r>
            <a:r>
              <a:rPr lang="en-ZA" sz="1200" dirty="0" smtClean="0">
                <a:latin typeface="Arial" pitchFamily="34" charset="0"/>
                <a:cs typeface="Arial" pitchFamily="34" charset="0"/>
              </a:rPr>
              <a:t> in Brazil on the pre-existing manufacturing line.</a:t>
            </a:r>
          </a:p>
          <a:p>
            <a:pPr marL="449263" lvl="1" indent="0">
              <a:lnSpc>
                <a:spcPct val="150000"/>
              </a:lnSpc>
              <a:spcBef>
                <a:spcPct val="0"/>
              </a:spcBef>
              <a:buClr>
                <a:schemeClr val="accent2"/>
              </a:buClr>
              <a:buNone/>
            </a:pPr>
            <a:r>
              <a:rPr lang="en-ZA" sz="1200" dirty="0" smtClean="0">
                <a:latin typeface="Arial" pitchFamily="34" charset="0"/>
                <a:cs typeface="Arial" pitchFamily="34" charset="0"/>
              </a:rPr>
              <a:t>This allows for </a:t>
            </a:r>
            <a:r>
              <a:rPr lang="en-ZA" sz="1200" b="1" dirty="0" smtClean="0">
                <a:latin typeface="Arial" pitchFamily="34" charset="0"/>
                <a:cs typeface="Arial" pitchFamily="34" charset="0"/>
              </a:rPr>
              <a:t>skills transfer </a:t>
            </a:r>
            <a:r>
              <a:rPr lang="en-ZA" sz="1200" dirty="0" smtClean="0">
                <a:latin typeface="Arial" pitchFamily="34" charset="0"/>
                <a:cs typeface="Arial" pitchFamily="34" charset="0"/>
              </a:rPr>
              <a:t>to South African employees through “train-the-trainer” programme. from the first year of contract</a:t>
            </a:r>
          </a:p>
          <a:p>
            <a:pPr marL="450850" lvl="1" indent="-179388">
              <a:lnSpc>
                <a:spcPct val="150000"/>
              </a:lnSpc>
              <a:spcBef>
                <a:spcPct val="0"/>
              </a:spcBef>
              <a:buClr>
                <a:schemeClr val="accent2"/>
              </a:buClr>
              <a:buFont typeface="Arial" panose="020B0604020202020204" pitchFamily="34" charset="0"/>
              <a:buChar char="−"/>
            </a:pPr>
            <a:r>
              <a:rPr lang="en-ZA" sz="1200" b="1" dirty="0" smtClean="0">
                <a:latin typeface="Arial" pitchFamily="34" charset="0"/>
                <a:cs typeface="Arial" pitchFamily="34" charset="0"/>
              </a:rPr>
              <a:t>Meet PRASA operation demand</a:t>
            </a:r>
          </a:p>
          <a:p>
            <a:pPr marL="450850" lvl="1" indent="-1588">
              <a:lnSpc>
                <a:spcPct val="150000"/>
              </a:lnSpc>
              <a:spcBef>
                <a:spcPct val="0"/>
              </a:spcBef>
              <a:buClr>
                <a:schemeClr val="accent2"/>
              </a:buClr>
              <a:buNone/>
            </a:pPr>
            <a:r>
              <a:rPr lang="en-ZA" sz="1200" dirty="0" smtClean="0">
                <a:latin typeface="Arial" pitchFamily="34" charset="0"/>
                <a:cs typeface="Arial" pitchFamily="34" charset="0"/>
              </a:rPr>
              <a:t>PRASA </a:t>
            </a:r>
            <a:r>
              <a:rPr lang="en-ZA" sz="1200" b="1" dirty="0" smtClean="0">
                <a:latin typeface="Arial" pitchFamily="34" charset="0"/>
                <a:cs typeface="Arial" pitchFamily="34" charset="0"/>
              </a:rPr>
              <a:t>urgently requires </a:t>
            </a:r>
            <a:r>
              <a:rPr lang="en-ZA" sz="1200" dirty="0" smtClean="0">
                <a:latin typeface="Arial" pitchFamily="34" charset="0"/>
                <a:cs typeface="Arial" pitchFamily="34" charset="0"/>
              </a:rPr>
              <a:t>the new fleet, therefore, the Brazil production allows PRASA to receive a set of trains, while the Local Factory is being developed</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xmlns="" val="929743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7504" y="969439"/>
            <a:ext cx="2803008" cy="2233647"/>
          </a:xfrm>
          <a:prstGeom prst="rect">
            <a:avLst/>
          </a:prstGeom>
          <a:ln>
            <a:noFill/>
          </a:ln>
          <a:effectLst>
            <a:softEdge rad="112500"/>
          </a:effectLst>
        </p:spPr>
      </p:pic>
      <p:pic>
        <p:nvPicPr>
          <p:cNvPr id="7" name="Picture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7504" y="3859649"/>
            <a:ext cx="2803008" cy="2233647"/>
          </a:xfrm>
          <a:prstGeom prst="rect">
            <a:avLst/>
          </a:prstGeom>
          <a:ln>
            <a:noFill/>
          </a:ln>
          <a:effectLst>
            <a:softEdge rad="112500"/>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868145" y="3918951"/>
            <a:ext cx="3168352" cy="2115043"/>
          </a:xfrm>
          <a:prstGeom prst="rect">
            <a:avLst/>
          </a:prstGeom>
          <a:ln>
            <a:noFill/>
          </a:ln>
          <a:effectLst>
            <a:softEdge rad="112500"/>
          </a:effectLst>
        </p:spPr>
      </p:pic>
      <p:pic>
        <p:nvPicPr>
          <p:cNvPr id="9" name="Picture 8"/>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868145" y="969439"/>
            <a:ext cx="3168352" cy="2115043"/>
          </a:xfrm>
          <a:prstGeom prst="rect">
            <a:avLst/>
          </a:prstGeom>
          <a:ln>
            <a:noFill/>
          </a:ln>
          <a:effectLst>
            <a:softEdge rad="112500"/>
          </a:effectLst>
        </p:spPr>
      </p:pic>
      <p:sp>
        <p:nvSpPr>
          <p:cNvPr id="2" name="Title 1"/>
          <p:cNvSpPr>
            <a:spLocks noGrp="1"/>
          </p:cNvSpPr>
          <p:nvPr>
            <p:ph type="title"/>
          </p:nvPr>
        </p:nvSpPr>
        <p:spPr/>
        <p:txBody>
          <a:bodyPr/>
          <a:lstStyle/>
          <a:p>
            <a:r>
              <a:rPr lang="en-ZA" b="1" dirty="0"/>
              <a:t>Case Example</a:t>
            </a:r>
            <a:r>
              <a:rPr lang="en-ZA" dirty="0"/>
              <a:t>: Results - Impact of Localisation – in the first phase</a:t>
            </a:r>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22</a:t>
            </a:fld>
            <a:endParaRPr lang="en-US"/>
          </a:p>
        </p:txBody>
      </p:sp>
      <p:sp>
        <p:nvSpPr>
          <p:cNvPr id="4" name="Rectangle 3"/>
          <p:cNvSpPr/>
          <p:nvPr/>
        </p:nvSpPr>
        <p:spPr>
          <a:xfrm>
            <a:off x="1248612" y="764704"/>
            <a:ext cx="6635756" cy="545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2519084886"/>
              </p:ext>
            </p:extLst>
          </p:nvPr>
        </p:nvGraphicFramePr>
        <p:xfrm>
          <a:off x="1248612" y="764703"/>
          <a:ext cx="6635756" cy="5403226"/>
        </p:xfrm>
        <a:graphic>
          <a:graphicData uri="http://schemas.openxmlformats.org/drawingml/2006/table">
            <a:tbl>
              <a:tblPr firstRow="1" bandRow="1">
                <a:tableStyleId>{0E3FDE45-AF77-4B5C-9715-49D594BDF05E}</a:tableStyleId>
              </a:tblPr>
              <a:tblGrid>
                <a:gridCol w="1883228">
                  <a:extLst>
                    <a:ext uri="{9D8B030D-6E8A-4147-A177-3AD203B41FA5}">
                      <a16:colId xmlns:a16="http://schemas.microsoft.com/office/drawing/2014/main" xmlns="" val="2148481087"/>
                    </a:ext>
                  </a:extLst>
                </a:gridCol>
                <a:gridCol w="1368152">
                  <a:extLst>
                    <a:ext uri="{9D8B030D-6E8A-4147-A177-3AD203B41FA5}">
                      <a16:colId xmlns:a16="http://schemas.microsoft.com/office/drawing/2014/main" xmlns="" val="296675871"/>
                    </a:ext>
                  </a:extLst>
                </a:gridCol>
                <a:gridCol w="2305347">
                  <a:extLst>
                    <a:ext uri="{9D8B030D-6E8A-4147-A177-3AD203B41FA5}">
                      <a16:colId xmlns:a16="http://schemas.microsoft.com/office/drawing/2014/main" xmlns="" val="2007796260"/>
                    </a:ext>
                  </a:extLst>
                </a:gridCol>
                <a:gridCol w="1079029">
                  <a:extLst>
                    <a:ext uri="{9D8B030D-6E8A-4147-A177-3AD203B41FA5}">
                      <a16:colId xmlns:a16="http://schemas.microsoft.com/office/drawing/2014/main" xmlns="" val="1441625382"/>
                    </a:ext>
                  </a:extLst>
                </a:gridCol>
              </a:tblGrid>
              <a:tr h="696521">
                <a:tc>
                  <a:txBody>
                    <a:bodyPr/>
                    <a:lstStyle/>
                    <a:p>
                      <a:pPr algn="ctr" fontAlgn="ctr"/>
                      <a:r>
                        <a:rPr lang="en-ZA" sz="1100" u="none" strike="noStrike" dirty="0">
                          <a:effectLst/>
                        </a:rPr>
                        <a:t>Scope of supply</a:t>
                      </a:r>
                      <a:endParaRPr lang="en-ZA" sz="1100" b="1" i="0" u="none" strike="noStrike" dirty="0">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RSA supplier delivering Lapa</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Volumes of the items that are locally produced</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Price of the Items </a:t>
                      </a:r>
                      <a:r>
                        <a:rPr lang="en-ZA" sz="1100" u="none" strike="noStrike" dirty="0" smtClean="0">
                          <a:effectLst/>
                        </a:rPr>
                        <a:t>as </a:t>
                      </a:r>
                      <a:r>
                        <a:rPr lang="en-ZA" sz="1100" u="none" strike="noStrike" dirty="0">
                          <a:effectLst/>
                        </a:rPr>
                        <a:t>a % of the train price</a:t>
                      </a:r>
                      <a:endParaRPr lang="en-ZA" sz="1100" b="1"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903892948"/>
                  </a:ext>
                </a:extLst>
              </a:tr>
              <a:tr h="195770">
                <a:tc>
                  <a:txBody>
                    <a:bodyPr/>
                    <a:lstStyle/>
                    <a:p>
                      <a:pPr algn="l" fontAlgn="ctr"/>
                      <a:r>
                        <a:rPr lang="en-ZA" sz="1100" u="none" strike="noStrike">
                          <a:effectLst/>
                        </a:rPr>
                        <a:t>COUPLERS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VOITH South Africa</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575929339"/>
                  </a:ext>
                </a:extLst>
              </a:tr>
              <a:tr h="195770">
                <a:tc>
                  <a:txBody>
                    <a:bodyPr/>
                    <a:lstStyle/>
                    <a:p>
                      <a:pPr algn="l" fontAlgn="ctr"/>
                      <a:r>
                        <a:rPr lang="en-ZA" sz="1100" u="none" strike="noStrike">
                          <a:effectLst/>
                        </a:rPr>
                        <a:t>PASSENGER DOOR</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KB South Africa</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36 door leaves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2.7%</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351860080"/>
                  </a:ext>
                </a:extLst>
              </a:tr>
              <a:tr h="387121">
                <a:tc>
                  <a:txBody>
                    <a:bodyPr/>
                    <a:lstStyle/>
                    <a:p>
                      <a:pPr algn="l" fontAlgn="ctr"/>
                      <a:r>
                        <a:rPr lang="en-ZA" sz="1100" u="none" strike="noStrike">
                          <a:effectLst/>
                        </a:rPr>
                        <a:t>DRIVER SEAT</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ISRINGHAUSEN</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2 driver seats + 2 co-driver seats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0.1%</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737795462"/>
                  </a:ext>
                </a:extLst>
              </a:tr>
              <a:tr h="387121">
                <a:tc>
                  <a:txBody>
                    <a:bodyPr/>
                    <a:lstStyle/>
                    <a:p>
                      <a:pPr algn="l" fontAlgn="ctr"/>
                      <a:r>
                        <a:rPr lang="en-ZA" sz="1100" u="none" strike="noStrike">
                          <a:effectLst/>
                        </a:rPr>
                        <a:t>BRAKING RESISTOR + MOTOR FAN</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PENBRO KELNICK</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8 bracking resistors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0.7%</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997974392"/>
                  </a:ext>
                </a:extLst>
              </a:tr>
              <a:tr h="387121">
                <a:tc>
                  <a:txBody>
                    <a:bodyPr/>
                    <a:lstStyle/>
                    <a:p>
                      <a:pPr algn="l" fontAlgn="ctr"/>
                      <a:r>
                        <a:rPr lang="en-ZA" sz="1100" u="none" strike="noStrike">
                          <a:effectLst/>
                        </a:rPr>
                        <a:t>INPUT FILTER / LINE INDUCTOR</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PENBRO KELNICK</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646781800"/>
                  </a:ext>
                </a:extLst>
              </a:tr>
              <a:tr h="306765">
                <a:tc>
                  <a:txBody>
                    <a:bodyPr/>
                    <a:lstStyle/>
                    <a:p>
                      <a:pPr algn="l" fontAlgn="ctr"/>
                      <a:r>
                        <a:rPr lang="en-ZA" sz="1100" u="none" strike="noStrike">
                          <a:effectLst/>
                        </a:rPr>
                        <a:t>CABLES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ABERDARE</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Around 8 km of cables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1.1%</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895864348"/>
                  </a:ext>
                </a:extLst>
              </a:tr>
              <a:tr h="387121">
                <a:tc>
                  <a:txBody>
                    <a:bodyPr/>
                    <a:lstStyle/>
                    <a:p>
                      <a:pPr algn="l" fontAlgn="ctr"/>
                      <a:r>
                        <a:rPr lang="en-ZA" sz="1100" u="none" strike="noStrike">
                          <a:effectLst/>
                        </a:rPr>
                        <a:t>CABLING - CIRCUIT BREAKER</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CBI</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Around 350 circuit breakers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0.2%</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484299911"/>
                  </a:ext>
                </a:extLst>
              </a:tr>
              <a:tr h="961173">
                <a:tc>
                  <a:txBody>
                    <a:bodyPr/>
                    <a:lstStyle/>
                    <a:p>
                      <a:pPr algn="l" fontAlgn="ctr"/>
                      <a:r>
                        <a:rPr lang="en-ZA" sz="1100" u="none" strike="noStrike">
                          <a:effectLst/>
                        </a:rPr>
                        <a:t>MASTER CONTROLLER</a:t>
                      </a:r>
                      <a:br>
                        <a:rPr lang="en-ZA" sz="1100" u="none" strike="noStrike">
                          <a:effectLst/>
                        </a:rPr>
                      </a:br>
                      <a:r>
                        <a:rPr lang="en-ZA" sz="1100" u="none" strike="noStrike">
                          <a:effectLst/>
                        </a:rPr>
                        <a:t>+ EMERGENCY ALARM</a:t>
                      </a:r>
                      <a:br>
                        <a:rPr lang="en-ZA" sz="1100" u="none" strike="noStrike">
                          <a:effectLst/>
                        </a:rPr>
                      </a:br>
                      <a:r>
                        <a:rPr lang="en-ZA" sz="1100" u="none" strike="noStrike">
                          <a:effectLst/>
                        </a:rPr>
                        <a:t>+ REAR VIEW MIRROR</a:t>
                      </a:r>
                      <a:br>
                        <a:rPr lang="en-ZA" sz="1100" u="none" strike="noStrike">
                          <a:effectLst/>
                        </a:rPr>
                      </a:br>
                      <a:r>
                        <a:rPr lang="en-ZA" sz="1100" u="none" strike="noStrike">
                          <a:effectLst/>
                        </a:rPr>
                        <a:t>+ VOLTMETER + DOOR INDICATOR</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RADEL</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 </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1346874123"/>
                  </a:ext>
                </a:extLst>
              </a:tr>
              <a:tr h="195770">
                <a:tc>
                  <a:txBody>
                    <a:bodyPr/>
                    <a:lstStyle/>
                    <a:p>
                      <a:pPr algn="l" fontAlgn="ctr"/>
                      <a:r>
                        <a:rPr lang="en-ZA" sz="1100" u="none" strike="noStrike" dirty="0">
                          <a:effectLst/>
                        </a:rPr>
                        <a:t>SEATS</a:t>
                      </a:r>
                      <a:endParaRPr lang="en-ZA" sz="1100" b="1" i="0" u="none" strike="noStrike" dirty="0">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PROFIBER</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1.1%</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46879330"/>
                  </a:ext>
                </a:extLst>
              </a:tr>
              <a:tr h="387121">
                <a:tc>
                  <a:txBody>
                    <a:bodyPr/>
                    <a:lstStyle/>
                    <a:p>
                      <a:pPr algn="l" fontAlgn="ctr"/>
                      <a:r>
                        <a:rPr lang="en-ZA" sz="1100" u="none" strike="noStrike">
                          <a:effectLst/>
                        </a:rPr>
                        <a:t>LATERAL WINDOWS + WINDSHIELD</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PG Group</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2 windshields &amp; 68 lateral windows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0.3%</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1358622064"/>
                  </a:ext>
                </a:extLst>
              </a:tr>
              <a:tr h="457926">
                <a:tc>
                  <a:txBody>
                    <a:bodyPr/>
                    <a:lstStyle/>
                    <a:p>
                      <a:pPr algn="l" fontAlgn="ctr"/>
                      <a:r>
                        <a:rPr lang="en-ZA" sz="1100" u="none" strike="noStrike">
                          <a:effectLst/>
                        </a:rPr>
                        <a:t>LIGHTING SALOON</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dirty="0">
                          <a:effectLst/>
                        </a:rPr>
                        <a:t>RADEL</a:t>
                      </a:r>
                      <a:endParaRPr lang="en-ZA" sz="1100" b="1" i="0" u="none" strike="noStrike" dirty="0">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Around 100 meters of LED strips per TS x 2 (left and right)</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0.2%</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756846825"/>
                  </a:ext>
                </a:extLst>
              </a:tr>
              <a:tr h="457926">
                <a:tc>
                  <a:txBody>
                    <a:bodyPr/>
                    <a:lstStyle/>
                    <a:p>
                      <a:pPr algn="l" fontAlgn="ctr"/>
                      <a:r>
                        <a:rPr lang="en-ZA" sz="1100" u="none" strike="noStrike" dirty="0">
                          <a:effectLst/>
                        </a:rPr>
                        <a:t>SIDE WALLS (UPPER &amp; LOWER)</a:t>
                      </a:r>
                      <a:endParaRPr lang="en-ZA" sz="1100" b="1" i="0" u="none" strike="noStrike" dirty="0">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TRECKLINER</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133 panels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0.3%</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922248627"/>
                  </a:ext>
                </a:extLst>
              </a:tr>
            </a:tbl>
          </a:graphicData>
        </a:graphic>
      </p:graphicFrame>
      <p:sp>
        <p:nvSpPr>
          <p:cNvPr id="10" name="TextBox 9"/>
          <p:cNvSpPr txBox="1"/>
          <p:nvPr/>
        </p:nvSpPr>
        <p:spPr>
          <a:xfrm>
            <a:off x="107504" y="6597352"/>
            <a:ext cx="6624736" cy="246221"/>
          </a:xfrm>
          <a:prstGeom prst="rect">
            <a:avLst/>
          </a:prstGeom>
          <a:noFill/>
        </p:spPr>
        <p:txBody>
          <a:bodyPr wrap="square" rtlCol="0">
            <a:spAutoFit/>
          </a:bodyPr>
          <a:lstStyle/>
          <a:p>
            <a:r>
              <a:rPr lang="en-ZA" sz="1000" dirty="0" smtClean="0"/>
              <a:t>TS = Train Set</a:t>
            </a:r>
            <a:endParaRPr lang="en-ZA" sz="1000" dirty="0"/>
          </a:p>
        </p:txBody>
      </p:sp>
    </p:spTree>
    <p:extLst>
      <p:ext uri="{BB962C8B-B14F-4D97-AF65-F5344CB8AC3E}">
        <p14:creationId xmlns:p14="http://schemas.microsoft.com/office/powerpoint/2010/main" xmlns="" val="1265045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7504" y="969439"/>
            <a:ext cx="2803008" cy="2233647"/>
          </a:xfrm>
          <a:prstGeom prst="rect">
            <a:avLst/>
          </a:prstGeom>
          <a:ln>
            <a:noFill/>
          </a:ln>
          <a:effectLst>
            <a:softEdge rad="112500"/>
          </a:effectLst>
        </p:spPr>
      </p:pic>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7504" y="3859649"/>
            <a:ext cx="2803008" cy="2233647"/>
          </a:xfrm>
          <a:prstGeom prst="rect">
            <a:avLst/>
          </a:prstGeom>
          <a:ln>
            <a:noFill/>
          </a:ln>
          <a:effectLst>
            <a:softEdge rad="112500"/>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868145" y="3918951"/>
            <a:ext cx="3168352" cy="2115043"/>
          </a:xfrm>
          <a:prstGeom prst="rect">
            <a:avLst/>
          </a:prstGeom>
          <a:ln>
            <a:noFill/>
          </a:ln>
          <a:effectLst>
            <a:softEdge rad="112500"/>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868145" y="969439"/>
            <a:ext cx="3168352" cy="2115043"/>
          </a:xfrm>
          <a:prstGeom prst="rect">
            <a:avLst/>
          </a:prstGeom>
          <a:ln>
            <a:noFill/>
          </a:ln>
          <a:effectLst>
            <a:softEdge rad="112500"/>
          </a:effectLst>
        </p:spPr>
      </p:pic>
      <p:sp>
        <p:nvSpPr>
          <p:cNvPr id="2" name="Title 1"/>
          <p:cNvSpPr>
            <a:spLocks noGrp="1"/>
          </p:cNvSpPr>
          <p:nvPr>
            <p:ph type="title"/>
          </p:nvPr>
        </p:nvSpPr>
        <p:spPr/>
        <p:txBody>
          <a:bodyPr/>
          <a:lstStyle/>
          <a:p>
            <a:r>
              <a:rPr lang="en-ZA" b="1" dirty="0"/>
              <a:t>Case Example</a:t>
            </a:r>
            <a:r>
              <a:rPr lang="en-ZA" dirty="0"/>
              <a:t>: Results - Impact of Localisation – in the first phase</a:t>
            </a:r>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23</a:t>
            </a:fld>
            <a:endParaRPr lang="en-US"/>
          </a:p>
        </p:txBody>
      </p:sp>
      <p:sp>
        <p:nvSpPr>
          <p:cNvPr id="6" name="Rectangle 5"/>
          <p:cNvSpPr/>
          <p:nvPr/>
        </p:nvSpPr>
        <p:spPr>
          <a:xfrm>
            <a:off x="715260" y="764704"/>
            <a:ext cx="7673164" cy="547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5" name="Table 4"/>
          <p:cNvGraphicFramePr>
            <a:graphicFrameLocks noGrp="1"/>
          </p:cNvGraphicFramePr>
          <p:nvPr>
            <p:extLst>
              <p:ext uri="{D42A27DB-BD31-4B8C-83A1-F6EECF244321}">
                <p14:modId xmlns:p14="http://schemas.microsoft.com/office/powerpoint/2010/main" xmlns="" val="492695032"/>
              </p:ext>
            </p:extLst>
          </p:nvPr>
        </p:nvGraphicFramePr>
        <p:xfrm>
          <a:off x="715260" y="764704"/>
          <a:ext cx="7673164" cy="5470620"/>
        </p:xfrm>
        <a:graphic>
          <a:graphicData uri="http://schemas.openxmlformats.org/drawingml/2006/table">
            <a:tbl>
              <a:tblPr firstRow="1" bandRow="1">
                <a:tableStyleId>{0E3FDE45-AF77-4B5C-9715-49D594BDF05E}</a:tableStyleId>
              </a:tblPr>
              <a:tblGrid>
                <a:gridCol w="1942589">
                  <a:extLst>
                    <a:ext uri="{9D8B030D-6E8A-4147-A177-3AD203B41FA5}">
                      <a16:colId xmlns:a16="http://schemas.microsoft.com/office/drawing/2014/main" xmlns="" val="2148481087"/>
                    </a:ext>
                  </a:extLst>
                </a:gridCol>
                <a:gridCol w="1362066">
                  <a:extLst>
                    <a:ext uri="{9D8B030D-6E8A-4147-A177-3AD203B41FA5}">
                      <a16:colId xmlns:a16="http://schemas.microsoft.com/office/drawing/2014/main" xmlns="" val="296675871"/>
                    </a:ext>
                  </a:extLst>
                </a:gridCol>
                <a:gridCol w="3095604">
                  <a:extLst>
                    <a:ext uri="{9D8B030D-6E8A-4147-A177-3AD203B41FA5}">
                      <a16:colId xmlns:a16="http://schemas.microsoft.com/office/drawing/2014/main" xmlns="" val="2007796260"/>
                    </a:ext>
                  </a:extLst>
                </a:gridCol>
                <a:gridCol w="1272905">
                  <a:extLst>
                    <a:ext uri="{9D8B030D-6E8A-4147-A177-3AD203B41FA5}">
                      <a16:colId xmlns:a16="http://schemas.microsoft.com/office/drawing/2014/main" xmlns="" val="1441625382"/>
                    </a:ext>
                  </a:extLst>
                </a:gridCol>
              </a:tblGrid>
              <a:tr h="444572">
                <a:tc>
                  <a:txBody>
                    <a:bodyPr/>
                    <a:lstStyle/>
                    <a:p>
                      <a:pPr algn="ctr" fontAlgn="ctr"/>
                      <a:r>
                        <a:rPr lang="en-ZA" sz="1100" u="none" strike="noStrike" dirty="0">
                          <a:effectLst/>
                        </a:rPr>
                        <a:t>Scope of supply</a:t>
                      </a:r>
                      <a:endParaRPr lang="en-ZA" sz="1100" b="1" i="0" u="none" strike="noStrike" dirty="0">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RSA supplier delivering Lapa</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Volumes of the items that are locally produced</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smtClean="0">
                          <a:effectLst/>
                        </a:rPr>
                        <a:t>Price of the Items as a % of the train price</a:t>
                      </a:r>
                      <a:endParaRPr lang="en-ZA" sz="1100" b="1"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903892948"/>
                  </a:ext>
                </a:extLst>
              </a:tr>
              <a:tr h="297820">
                <a:tc>
                  <a:txBody>
                    <a:bodyPr/>
                    <a:lstStyle/>
                    <a:p>
                      <a:pPr algn="l" fontAlgn="ctr"/>
                      <a:r>
                        <a:rPr lang="en-ZA" sz="1100" u="none" strike="noStrike" dirty="0">
                          <a:effectLst/>
                        </a:rPr>
                        <a:t>SIDE WALLS (UPPER &amp; LOWER)</a:t>
                      </a:r>
                      <a:endParaRPr lang="en-ZA" sz="1100" b="1" i="0" u="none" strike="noStrike" dirty="0">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TRECKLINER</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133 panels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0.3%</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845584755"/>
                  </a:ext>
                </a:extLst>
              </a:tr>
              <a:tr h="297820">
                <a:tc>
                  <a:txBody>
                    <a:bodyPr/>
                    <a:lstStyle/>
                    <a:p>
                      <a:pPr algn="l" fontAlgn="ctr"/>
                      <a:r>
                        <a:rPr lang="en-ZA" sz="1100" u="none" strike="noStrike">
                          <a:effectLst/>
                        </a:rPr>
                        <a:t>EQUIPED CEILING</a:t>
                      </a:r>
                      <a:br>
                        <a:rPr lang="en-ZA" sz="1100" u="none" strike="noStrike">
                          <a:effectLst/>
                        </a:rPr>
                      </a:br>
                      <a:r>
                        <a:rPr lang="en-ZA" sz="1100" u="none" strike="noStrike">
                          <a:effectLst/>
                        </a:rPr>
                        <a:t>AIR DUCTS </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GLOBAL COMPOSITES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Around 100 meters of central ceiling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2.2%</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56772400"/>
                  </a:ext>
                </a:extLst>
              </a:tr>
              <a:tr h="297820">
                <a:tc>
                  <a:txBody>
                    <a:bodyPr/>
                    <a:lstStyle/>
                    <a:p>
                      <a:pPr algn="l" fontAlgn="ctr"/>
                      <a:r>
                        <a:rPr lang="en-ZA" sz="1100" u="none" strike="noStrike">
                          <a:effectLst/>
                        </a:rPr>
                        <a:t>CARBON STEEL + STAINLESS STEEL</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MACSTEEL SERVICE CENTRES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Around 80 tons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5.9%</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935342588"/>
                  </a:ext>
                </a:extLst>
              </a:tr>
              <a:tr h="151067">
                <a:tc>
                  <a:txBody>
                    <a:bodyPr/>
                    <a:lstStyle/>
                    <a:p>
                      <a:pPr algn="l" fontAlgn="ctr"/>
                      <a:r>
                        <a:rPr lang="en-ZA" sz="1100" u="none" strike="noStrike">
                          <a:effectLst/>
                        </a:rPr>
                        <a:t>EXTERNAL LIGHTING</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LED LIGHTING</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6 lights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0.2%</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373584702"/>
                  </a:ext>
                </a:extLst>
              </a:tr>
              <a:tr h="297820">
                <a:tc>
                  <a:txBody>
                    <a:bodyPr/>
                    <a:lstStyle/>
                    <a:p>
                      <a:pPr algn="l" fontAlgn="ctr"/>
                      <a:r>
                        <a:rPr lang="en-ZA" sz="1100" u="none" strike="noStrike">
                          <a:effectLst/>
                        </a:rPr>
                        <a:t>SALOON HEATER + FOOT REST</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BOOYCO</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32 saloon heaters + 2 footrests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0.6%</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990812214"/>
                  </a:ext>
                </a:extLst>
              </a:tr>
              <a:tr h="297820">
                <a:tc>
                  <a:txBody>
                    <a:bodyPr/>
                    <a:lstStyle/>
                    <a:p>
                      <a:pPr algn="l" fontAlgn="ctr"/>
                      <a:r>
                        <a:rPr lang="en-ZA" sz="1100" u="none" strike="noStrike">
                          <a:effectLst/>
                        </a:rPr>
                        <a:t>BATTERY BOX + BATTERY</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TTS (inc. FNB &amp; Kare)</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2 boxes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effectLst/>
                        </a:rPr>
                        <a:t>1.4%</a:t>
                      </a:r>
                      <a:endParaRPr lang="en-ZA" sz="1100" b="0" i="0" u="none" strike="noStrike" dirty="0">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1742520722"/>
                  </a:ext>
                </a:extLst>
              </a:tr>
              <a:tr h="151067">
                <a:tc>
                  <a:txBody>
                    <a:bodyPr/>
                    <a:lstStyle/>
                    <a:p>
                      <a:pPr algn="l" fontAlgn="ctr"/>
                      <a:r>
                        <a:rPr lang="en-ZA" sz="1100" u="none" strike="noStrike">
                          <a:effectLst/>
                        </a:rPr>
                        <a:t>FIRE DETECTION</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CONCILIUM</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217644792"/>
                  </a:ext>
                </a:extLst>
              </a:tr>
              <a:tr h="297820">
                <a:tc>
                  <a:txBody>
                    <a:bodyPr/>
                    <a:lstStyle/>
                    <a:p>
                      <a:pPr algn="l" fontAlgn="ctr"/>
                      <a:r>
                        <a:rPr lang="en-ZA" sz="1100" u="none" strike="noStrike" dirty="0">
                          <a:effectLst/>
                        </a:rPr>
                        <a:t>LUGGAGE RACKS + DUCTS</a:t>
                      </a:r>
                      <a:endParaRPr lang="en-ZA" sz="1100" b="1" i="0" u="none" strike="noStrike" dirty="0">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GLOBAL COMPOSITES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sv-SE" sz="1100" u="none" strike="noStrike">
                          <a:effectLst/>
                        </a:rPr>
                        <a:t>66 luggage rasks per TS</a:t>
                      </a:r>
                      <a:endParaRPr lang="sv-SE"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0.7%</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487031025"/>
                  </a:ext>
                </a:extLst>
              </a:tr>
              <a:tr h="151067">
                <a:tc>
                  <a:txBody>
                    <a:bodyPr/>
                    <a:lstStyle/>
                    <a:p>
                      <a:pPr algn="l" fontAlgn="ctr"/>
                      <a:r>
                        <a:rPr lang="en-ZA" sz="1100" u="none" strike="noStrike">
                          <a:effectLst/>
                        </a:rPr>
                        <a:t>HORN</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KAMA</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6 horns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0.0%</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514189064"/>
                  </a:ext>
                </a:extLst>
              </a:tr>
              <a:tr h="265065">
                <a:tc>
                  <a:txBody>
                    <a:bodyPr/>
                    <a:lstStyle/>
                    <a:p>
                      <a:pPr algn="l" fontAlgn="ctr"/>
                      <a:r>
                        <a:rPr lang="en-ZA" sz="1100" u="none" strike="noStrike">
                          <a:effectLst/>
                        </a:rPr>
                        <a:t>FAIRING &amp; DUCTS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CREST</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80 fairing per TS + 26 airducts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1.0%</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2718834215"/>
                  </a:ext>
                </a:extLst>
              </a:tr>
              <a:tr h="297820">
                <a:tc>
                  <a:txBody>
                    <a:bodyPr/>
                    <a:lstStyle/>
                    <a:p>
                      <a:pPr algn="l" fontAlgn="ctr"/>
                      <a:r>
                        <a:rPr lang="en-ZA" sz="1100" u="none" strike="noStrike">
                          <a:effectLst/>
                        </a:rPr>
                        <a:t>MISCELL. SHEET METAL WORK</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LASER JUNCTION</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Various small sheet metal parts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0.1%</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578220882"/>
                  </a:ext>
                </a:extLst>
              </a:tr>
              <a:tr h="151067">
                <a:tc>
                  <a:txBody>
                    <a:bodyPr/>
                    <a:lstStyle/>
                    <a:p>
                      <a:pPr algn="l" fontAlgn="ctr"/>
                      <a:r>
                        <a:rPr lang="en-ZA" sz="1100" u="none" strike="noStrike">
                          <a:effectLst/>
                        </a:rPr>
                        <a:t>AIR TANKS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ILVA ENGINEERING</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Around 30 tanks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0.3%</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4150347396"/>
                  </a:ext>
                </a:extLst>
              </a:tr>
              <a:tr h="313545">
                <a:tc>
                  <a:txBody>
                    <a:bodyPr/>
                    <a:lstStyle/>
                    <a:p>
                      <a:pPr algn="l" fontAlgn="ctr"/>
                      <a:r>
                        <a:rPr lang="en-ZA" sz="1100" u="none" strike="noStrike">
                          <a:effectLst/>
                        </a:rPr>
                        <a:t>CABIN DOOR + CAB INTERIORS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SIYAHAMBA</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4 cabin doors per TS + garnishing of 2 cabins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0.8%</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516957415"/>
                  </a:ext>
                </a:extLst>
              </a:tr>
              <a:tr h="151067">
                <a:tc>
                  <a:txBody>
                    <a:bodyPr/>
                    <a:lstStyle/>
                    <a:p>
                      <a:pPr algn="l" fontAlgn="ctr"/>
                      <a:r>
                        <a:rPr lang="en-ZA" sz="1100" u="none" strike="noStrike">
                          <a:effectLst/>
                        </a:rPr>
                        <a:t>TOOL BOX</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SPE</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1 tool box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0.1%</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6689860"/>
                  </a:ext>
                </a:extLst>
              </a:tr>
              <a:tr h="151067">
                <a:tc>
                  <a:txBody>
                    <a:bodyPr/>
                    <a:lstStyle/>
                    <a:p>
                      <a:pPr algn="l" fontAlgn="ctr"/>
                      <a:r>
                        <a:rPr lang="en-ZA" sz="1100" u="none" strike="noStrike">
                          <a:effectLst/>
                        </a:rPr>
                        <a:t>INSULATION</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GIS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620 sqm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0.4%</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3238297793"/>
                  </a:ext>
                </a:extLst>
              </a:tr>
              <a:tr h="417046">
                <a:tc>
                  <a:txBody>
                    <a:bodyPr/>
                    <a:lstStyle/>
                    <a:p>
                      <a:pPr algn="l" fontAlgn="ctr"/>
                      <a:r>
                        <a:rPr lang="en-ZA" sz="1100" u="none" strike="noStrike">
                          <a:effectLst/>
                        </a:rPr>
                        <a:t>HANDRAILS</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DELBERG</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18 tripods, 106 seat handbars, 8 cab access handles and 1 PMR backrest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0.3%</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1495490307"/>
                  </a:ext>
                </a:extLst>
              </a:tr>
              <a:tr h="210044">
                <a:tc>
                  <a:txBody>
                    <a:bodyPr/>
                    <a:lstStyle/>
                    <a:p>
                      <a:pPr algn="l" fontAlgn="ctr"/>
                      <a:r>
                        <a:rPr lang="en-ZA" sz="1100" u="none" strike="noStrike">
                          <a:effectLst/>
                        </a:rPr>
                        <a:t>BASEBOARD DUCT</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l" fontAlgn="ctr"/>
                      <a:r>
                        <a:rPr lang="en-ZA" sz="1100" u="none" strike="noStrike">
                          <a:effectLst/>
                        </a:rPr>
                        <a:t>DENEL</a:t>
                      </a:r>
                      <a:endParaRPr lang="en-ZA" sz="1100" b="1"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42 baseboard ducts per TS</a:t>
                      </a:r>
                      <a:endParaRPr lang="en-ZA" sz="1100" b="0" i="0" u="none" strike="noStrike">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a:effectLst/>
                        </a:rPr>
                        <a:t>0.5%</a:t>
                      </a:r>
                      <a:endParaRPr lang="en-ZA" sz="1100" b="0" i="0" u="none" strike="noStrike">
                        <a:solidFill>
                          <a:srgbClr val="000000"/>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896168646"/>
                  </a:ext>
                </a:extLst>
              </a:tr>
              <a:tr h="313545">
                <a:tc gridSpan="3">
                  <a:txBody>
                    <a:bodyPr/>
                    <a:lstStyle/>
                    <a:p>
                      <a:pPr algn="r" fontAlgn="ctr"/>
                      <a:r>
                        <a:rPr lang="en-ZA" sz="1100" b="1" u="none" strike="noStrike" dirty="0">
                          <a:solidFill>
                            <a:schemeClr val="accent4">
                              <a:lumMod val="50000"/>
                            </a:schemeClr>
                          </a:solidFill>
                          <a:effectLst/>
                        </a:rPr>
                        <a:t>TOTAL LOCALISATION IMPACT (percentage of train price)</a:t>
                      </a:r>
                      <a:endParaRPr lang="en-ZA" sz="1100" b="1" i="0" u="none" strike="noStrike" dirty="0">
                        <a:solidFill>
                          <a:schemeClr val="accent4">
                            <a:lumMod val="50000"/>
                          </a:schemeClr>
                        </a:solidFill>
                        <a:effectLst/>
                        <a:latin typeface="Calibri" panose="020F0502020204030204" pitchFamily="34" charset="0"/>
                      </a:endParaRPr>
                    </a:p>
                  </a:txBody>
                  <a:tcPr marL="4928" marR="4928" marT="4928" marB="0" anchor="ctr"/>
                </a:tc>
                <a:tc hMerge="1">
                  <a:txBody>
                    <a:bodyPr/>
                    <a:lstStyle/>
                    <a:p>
                      <a:pPr algn="ctr" fontAlgn="ctr"/>
                      <a:endParaRPr lang="en-ZA" sz="1100" b="1" i="0" u="none" strike="noStrike">
                        <a:solidFill>
                          <a:srgbClr val="000000"/>
                        </a:solidFill>
                        <a:effectLst/>
                        <a:latin typeface="Calibri" panose="020F0502020204030204" pitchFamily="34" charset="0"/>
                      </a:endParaRPr>
                    </a:p>
                  </a:txBody>
                  <a:tcPr marL="4928" marR="4928" marT="4928" marB="0" anchor="ctr"/>
                </a:tc>
                <a:tc hMerge="1">
                  <a:txBody>
                    <a:bodyPr/>
                    <a:lstStyle/>
                    <a:p>
                      <a:pPr algn="ctr" fontAlgn="ctr"/>
                      <a:endParaRPr lang="en-ZA" sz="1100" b="0" i="0" u="none" strike="noStrike" dirty="0">
                        <a:solidFill>
                          <a:srgbClr val="000000"/>
                        </a:solidFill>
                        <a:effectLst/>
                        <a:latin typeface="Calibri" panose="020F0502020204030204" pitchFamily="34" charset="0"/>
                      </a:endParaRPr>
                    </a:p>
                  </a:txBody>
                  <a:tcPr marL="4928" marR="4928" marT="4928" marB="0" anchor="ctr"/>
                </a:tc>
                <a:tc>
                  <a:txBody>
                    <a:bodyPr/>
                    <a:lstStyle/>
                    <a:p>
                      <a:pPr algn="ctr" fontAlgn="ctr"/>
                      <a:r>
                        <a:rPr lang="en-ZA" sz="1100" u="none" strike="noStrike" dirty="0">
                          <a:solidFill>
                            <a:schemeClr val="accent4">
                              <a:lumMod val="50000"/>
                            </a:schemeClr>
                          </a:solidFill>
                          <a:effectLst/>
                        </a:rPr>
                        <a:t>20.9%</a:t>
                      </a:r>
                      <a:endParaRPr lang="en-ZA" sz="1100" b="0" i="0" u="none" strike="noStrike" dirty="0">
                        <a:solidFill>
                          <a:schemeClr val="accent4">
                            <a:lumMod val="50000"/>
                          </a:schemeClr>
                        </a:solidFill>
                        <a:effectLst/>
                        <a:latin typeface="Calibri" panose="020F0502020204030204" pitchFamily="34" charset="0"/>
                      </a:endParaRPr>
                    </a:p>
                  </a:txBody>
                  <a:tcPr marL="4928" marR="4928" marT="4928" marB="0" anchor="ctr"/>
                </a:tc>
                <a:extLst>
                  <a:ext uri="{0D108BD9-81ED-4DB2-BD59-A6C34878D82A}">
                    <a16:rowId xmlns:a16="http://schemas.microsoft.com/office/drawing/2014/main" xmlns="" val="875889325"/>
                  </a:ext>
                </a:extLst>
              </a:tr>
            </a:tbl>
          </a:graphicData>
        </a:graphic>
      </p:graphicFrame>
      <p:sp>
        <p:nvSpPr>
          <p:cNvPr id="11" name="TextBox 10"/>
          <p:cNvSpPr txBox="1"/>
          <p:nvPr/>
        </p:nvSpPr>
        <p:spPr>
          <a:xfrm>
            <a:off x="107504" y="6597352"/>
            <a:ext cx="6624736" cy="246221"/>
          </a:xfrm>
          <a:prstGeom prst="rect">
            <a:avLst/>
          </a:prstGeom>
          <a:noFill/>
        </p:spPr>
        <p:txBody>
          <a:bodyPr wrap="square" rtlCol="0">
            <a:spAutoFit/>
          </a:bodyPr>
          <a:lstStyle/>
          <a:p>
            <a:r>
              <a:rPr lang="en-ZA" sz="1000" dirty="0" smtClean="0"/>
              <a:t>TS = Train Set</a:t>
            </a:r>
            <a:endParaRPr lang="en-ZA" sz="1000" dirty="0"/>
          </a:p>
        </p:txBody>
      </p:sp>
    </p:spTree>
    <p:extLst>
      <p:ext uri="{BB962C8B-B14F-4D97-AF65-F5344CB8AC3E}">
        <p14:creationId xmlns:p14="http://schemas.microsoft.com/office/powerpoint/2010/main" xmlns="" val="4212600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Case Study</a:t>
            </a:r>
            <a:r>
              <a:rPr lang="en-ZA" dirty="0" smtClean="0"/>
              <a:t>: Progress on Job Creation and Skills Development</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24</a:t>
            </a:fld>
            <a:endParaRPr lang="en-US"/>
          </a:p>
        </p:txBody>
      </p:sp>
      <p:sp>
        <p:nvSpPr>
          <p:cNvPr id="4" name="Rectangle 3"/>
          <p:cNvSpPr/>
          <p:nvPr/>
        </p:nvSpPr>
        <p:spPr>
          <a:xfrm>
            <a:off x="80388" y="739552"/>
            <a:ext cx="4355976" cy="5472608"/>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 name="Rectangle 4"/>
          <p:cNvSpPr/>
          <p:nvPr/>
        </p:nvSpPr>
        <p:spPr>
          <a:xfrm>
            <a:off x="4648829" y="739552"/>
            <a:ext cx="4355976" cy="547260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6" name="Rectangle 5"/>
          <p:cNvSpPr/>
          <p:nvPr/>
        </p:nvSpPr>
        <p:spPr>
          <a:xfrm>
            <a:off x="4648829" y="739552"/>
            <a:ext cx="4355976" cy="385192"/>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 name="Rectangle 6"/>
          <p:cNvSpPr/>
          <p:nvPr/>
        </p:nvSpPr>
        <p:spPr>
          <a:xfrm>
            <a:off x="80388" y="739552"/>
            <a:ext cx="4355976" cy="38519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 name="TextBox 7"/>
          <p:cNvSpPr txBox="1"/>
          <p:nvPr/>
        </p:nvSpPr>
        <p:spPr>
          <a:xfrm>
            <a:off x="80388" y="762871"/>
            <a:ext cx="2232248" cy="338554"/>
          </a:xfrm>
          <a:prstGeom prst="rect">
            <a:avLst/>
          </a:prstGeom>
          <a:noFill/>
        </p:spPr>
        <p:txBody>
          <a:bodyPr wrap="square" rtlCol="0">
            <a:spAutoFit/>
          </a:bodyPr>
          <a:lstStyle/>
          <a:p>
            <a:r>
              <a:rPr lang="en-ZA" sz="1600" b="1" dirty="0" smtClean="0">
                <a:solidFill>
                  <a:schemeClr val="bg1"/>
                </a:solidFill>
              </a:rPr>
              <a:t>Job Creation</a:t>
            </a:r>
            <a:endParaRPr lang="en-ZA" sz="1600" b="1" dirty="0">
              <a:solidFill>
                <a:schemeClr val="bg1"/>
              </a:solidFill>
            </a:endParaRPr>
          </a:p>
        </p:txBody>
      </p:sp>
      <p:sp>
        <p:nvSpPr>
          <p:cNvPr id="9" name="TextBox 8"/>
          <p:cNvSpPr txBox="1"/>
          <p:nvPr/>
        </p:nvSpPr>
        <p:spPr>
          <a:xfrm>
            <a:off x="4648829" y="762871"/>
            <a:ext cx="2232248" cy="338554"/>
          </a:xfrm>
          <a:prstGeom prst="rect">
            <a:avLst/>
          </a:prstGeom>
          <a:noFill/>
        </p:spPr>
        <p:txBody>
          <a:bodyPr wrap="square" rtlCol="0">
            <a:spAutoFit/>
          </a:bodyPr>
          <a:lstStyle/>
          <a:p>
            <a:r>
              <a:rPr lang="en-ZA" sz="1600" b="1" dirty="0" smtClean="0">
                <a:solidFill>
                  <a:schemeClr val="bg1"/>
                </a:solidFill>
              </a:rPr>
              <a:t>Skills Development</a:t>
            </a:r>
            <a:endParaRPr lang="en-ZA" sz="1600" b="1" dirty="0">
              <a:solidFill>
                <a:schemeClr val="bg1"/>
              </a:solidFill>
            </a:endParaRPr>
          </a:p>
        </p:txBody>
      </p:sp>
      <p:sp>
        <p:nvSpPr>
          <p:cNvPr id="10" name="TextBox 9"/>
          <p:cNvSpPr txBox="1"/>
          <p:nvPr/>
        </p:nvSpPr>
        <p:spPr>
          <a:xfrm>
            <a:off x="80388" y="1196752"/>
            <a:ext cx="4275588" cy="2308324"/>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To date Gibela has appointed 182 people, where:</a:t>
            </a:r>
          </a:p>
          <a:p>
            <a:pPr marL="533400" indent="-261938">
              <a:buFont typeface="Symbol" panose="05050102010706020507" pitchFamily="18" charset="2"/>
              <a:buChar char="-"/>
              <a:tabLst>
                <a:tab pos="271463" algn="l"/>
              </a:tabLst>
            </a:pPr>
            <a:r>
              <a:rPr lang="en-ZA" sz="1600" dirty="0" smtClean="0"/>
              <a:t>162 are South African Citizens;</a:t>
            </a:r>
          </a:p>
          <a:p>
            <a:pPr marL="533400" indent="-261938">
              <a:buFont typeface="Symbol" panose="05050102010706020507" pitchFamily="18" charset="2"/>
              <a:buChar char="-"/>
              <a:tabLst>
                <a:tab pos="271463" algn="l"/>
              </a:tabLst>
            </a:pPr>
            <a:r>
              <a:rPr lang="en-ZA" sz="1600" dirty="0" smtClean="0"/>
              <a:t>145 are Black Citizens;</a:t>
            </a:r>
          </a:p>
          <a:p>
            <a:pPr marL="533400" indent="-261938">
              <a:buFont typeface="Symbol" panose="05050102010706020507" pitchFamily="18" charset="2"/>
              <a:buChar char="-"/>
              <a:tabLst>
                <a:tab pos="271463" algn="l"/>
              </a:tabLst>
            </a:pPr>
            <a:r>
              <a:rPr lang="en-ZA" sz="1600" dirty="0" smtClean="0"/>
              <a:t>144 are skilled Black Citizens;</a:t>
            </a:r>
          </a:p>
          <a:p>
            <a:pPr marL="533400" indent="-261938">
              <a:buFont typeface="Symbol" panose="05050102010706020507" pitchFamily="18" charset="2"/>
              <a:buChar char="-"/>
              <a:tabLst>
                <a:tab pos="271463" algn="l"/>
              </a:tabLst>
            </a:pPr>
            <a:r>
              <a:rPr lang="en-ZA" sz="1600" dirty="0" smtClean="0"/>
              <a:t>82 are woman; and</a:t>
            </a:r>
          </a:p>
          <a:p>
            <a:pPr marL="533400" indent="-261938">
              <a:buFont typeface="Symbol" panose="05050102010706020507" pitchFamily="18" charset="2"/>
              <a:buChar char="-"/>
              <a:tabLst>
                <a:tab pos="271463" algn="l"/>
              </a:tabLst>
            </a:pPr>
            <a:r>
              <a:rPr lang="en-ZA" sz="1600" dirty="0" smtClean="0"/>
              <a:t>113 are youth.</a:t>
            </a:r>
          </a:p>
          <a:p>
            <a:pPr marL="285750" indent="-285750">
              <a:buFont typeface="Arial" panose="020B0604020202020204" pitchFamily="34" charset="0"/>
              <a:buChar char="•"/>
              <a:tabLst>
                <a:tab pos="271463" algn="l"/>
              </a:tabLst>
            </a:pPr>
            <a:r>
              <a:rPr lang="en-ZA" sz="1600" dirty="0"/>
              <a:t>Job commitments have been phased in line with </a:t>
            </a:r>
            <a:r>
              <a:rPr lang="en-ZA" sz="1600" dirty="0" smtClean="0"/>
              <a:t>Gibela’s </a:t>
            </a:r>
            <a:r>
              <a:rPr lang="en-ZA" sz="1600" dirty="0"/>
              <a:t>operations</a:t>
            </a:r>
          </a:p>
        </p:txBody>
      </p:sp>
      <p:pic>
        <p:nvPicPr>
          <p:cNvPr id="11" name="Picture 3"/>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225951" y="3620312"/>
            <a:ext cx="3984462" cy="1940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502079" y="1660990"/>
            <a:ext cx="870665" cy="1306134"/>
          </a:xfrm>
          <a:prstGeom prst="rect">
            <a:avLst/>
          </a:prstGeom>
          <a:ln>
            <a:noFill/>
          </a:ln>
          <a:effectLst>
            <a:softEdge rad="112500"/>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67544" y="5549574"/>
            <a:ext cx="864096" cy="553585"/>
          </a:xfrm>
          <a:prstGeom prst="rect">
            <a:avLst/>
          </a:prstGeom>
          <a:ln>
            <a:noFill/>
          </a:ln>
          <a:effectLst>
            <a:softEdge rad="112500"/>
          </a:effectLst>
        </p:spPr>
      </p:pic>
      <p:pic>
        <p:nvPicPr>
          <p:cNvPr id="15" name="Picture 14"/>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3371477" y="5506030"/>
            <a:ext cx="742669" cy="655296"/>
          </a:xfrm>
          <a:prstGeom prst="rect">
            <a:avLst/>
          </a:prstGeom>
          <a:ln>
            <a:noFill/>
          </a:ln>
          <a:effectLst>
            <a:softEdge rad="112500"/>
          </a:effectLst>
        </p:spPr>
      </p:pic>
      <p:sp>
        <p:nvSpPr>
          <p:cNvPr id="16" name="TextBox 15"/>
          <p:cNvSpPr txBox="1"/>
          <p:nvPr/>
        </p:nvSpPr>
        <p:spPr>
          <a:xfrm>
            <a:off x="4689023" y="1167532"/>
            <a:ext cx="4275588" cy="3539430"/>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Upskilling of approximately 19 500 individuals over a 10 year period</a:t>
            </a:r>
          </a:p>
          <a:p>
            <a:pPr marL="285750" indent="-285750">
              <a:buFont typeface="Arial" panose="020B0604020202020204" pitchFamily="34" charset="0"/>
              <a:buChar char="•"/>
            </a:pPr>
            <a:endParaRPr lang="en-ZA" sz="1600" dirty="0" smtClean="0"/>
          </a:p>
          <a:p>
            <a:pPr marL="285750" indent="-285750">
              <a:buFont typeface="Arial" panose="020B0604020202020204" pitchFamily="34" charset="0"/>
              <a:buChar char="•"/>
            </a:pPr>
            <a:r>
              <a:rPr lang="en-ZA" sz="1600" dirty="0" smtClean="0"/>
              <a:t>To date, 337 people have been trained</a:t>
            </a:r>
          </a:p>
          <a:p>
            <a:pPr marL="285750" indent="-285750">
              <a:buFont typeface="Arial" panose="020B0604020202020204" pitchFamily="34" charset="0"/>
              <a:buChar char="•"/>
              <a:tabLst>
                <a:tab pos="271463" algn="l"/>
              </a:tabLst>
            </a:pPr>
            <a:endParaRPr lang="en-ZA" sz="1600" dirty="0" smtClean="0"/>
          </a:p>
          <a:p>
            <a:pPr marL="285750" indent="-285750">
              <a:buFont typeface="Arial" panose="020B0604020202020204" pitchFamily="34" charset="0"/>
              <a:buChar char="•"/>
              <a:tabLst>
                <a:tab pos="271463" algn="l"/>
              </a:tabLst>
            </a:pPr>
            <a:endParaRPr lang="en-ZA" sz="1600" dirty="0"/>
          </a:p>
          <a:p>
            <a:pPr marL="285750" indent="-285750">
              <a:buFont typeface="Arial" panose="020B0604020202020204" pitchFamily="34" charset="0"/>
              <a:buChar char="•"/>
              <a:tabLst>
                <a:tab pos="271463" algn="l"/>
              </a:tabLst>
            </a:pPr>
            <a:endParaRPr lang="en-ZA" sz="1600" dirty="0" smtClean="0"/>
          </a:p>
          <a:p>
            <a:pPr marL="285750" indent="-285750">
              <a:buFont typeface="Arial" panose="020B0604020202020204" pitchFamily="34" charset="0"/>
              <a:buChar char="•"/>
              <a:tabLst>
                <a:tab pos="271463" algn="l"/>
              </a:tabLst>
            </a:pPr>
            <a:endParaRPr lang="en-ZA" sz="1600" dirty="0"/>
          </a:p>
          <a:p>
            <a:pPr marL="285750" indent="-285750">
              <a:buFont typeface="Arial" panose="020B0604020202020204" pitchFamily="34" charset="0"/>
              <a:buChar char="•"/>
              <a:tabLst>
                <a:tab pos="271463" algn="l"/>
              </a:tabLst>
            </a:pPr>
            <a:endParaRPr lang="en-ZA" sz="1600" dirty="0"/>
          </a:p>
          <a:p>
            <a:pPr marL="285750" indent="-285750">
              <a:buFont typeface="Arial" panose="020B0604020202020204" pitchFamily="34" charset="0"/>
              <a:buChar char="•"/>
              <a:tabLst>
                <a:tab pos="271463" algn="l"/>
              </a:tabLst>
            </a:pPr>
            <a:endParaRPr lang="en-ZA" sz="1600" dirty="0" smtClean="0"/>
          </a:p>
          <a:p>
            <a:pPr marL="285750" indent="-285750">
              <a:buFont typeface="Arial" panose="020B0604020202020204" pitchFamily="34" charset="0"/>
              <a:buChar char="•"/>
              <a:tabLst>
                <a:tab pos="271463" algn="l"/>
              </a:tabLst>
            </a:pPr>
            <a:endParaRPr lang="en-ZA" sz="1600" dirty="0" smtClean="0"/>
          </a:p>
          <a:p>
            <a:pPr marL="285750" indent="-285750">
              <a:buFont typeface="Arial" panose="020B0604020202020204" pitchFamily="34" charset="0"/>
              <a:buChar char="•"/>
              <a:tabLst>
                <a:tab pos="271463" algn="l"/>
              </a:tabLst>
            </a:pPr>
            <a:endParaRPr lang="en-ZA" sz="1600" dirty="0" smtClean="0"/>
          </a:p>
          <a:p>
            <a:pPr marL="285750" indent="-285750">
              <a:buFont typeface="Arial" panose="020B0604020202020204" pitchFamily="34" charset="0"/>
              <a:buChar char="•"/>
              <a:tabLst>
                <a:tab pos="271463" algn="l"/>
              </a:tabLst>
            </a:pPr>
            <a:r>
              <a:rPr lang="en-ZA" sz="1600" dirty="0" smtClean="0"/>
              <a:t>Gibela has further awarded 180 bursaries, worth approximately R12 million</a:t>
            </a:r>
            <a:endParaRPr lang="en-ZA" sz="1600" dirty="0"/>
          </a:p>
        </p:txBody>
      </p:sp>
      <p:pic>
        <p:nvPicPr>
          <p:cNvPr id="17" name="Picture 3"/>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4810205" y="2536440"/>
            <a:ext cx="4141744" cy="14448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5626259" y="4732802"/>
            <a:ext cx="2509635" cy="138392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9205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Recommendations</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25</a:t>
            </a:fld>
            <a:endParaRPr lang="en-US"/>
          </a:p>
        </p:txBody>
      </p:sp>
    </p:spTree>
    <p:extLst>
      <p:ext uri="{BB962C8B-B14F-4D97-AF65-F5344CB8AC3E}">
        <p14:creationId xmlns:p14="http://schemas.microsoft.com/office/powerpoint/2010/main" xmlns="" val="125683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62876" y="1916832"/>
            <a:ext cx="3964752" cy="3001507"/>
          </a:xfrm>
          <a:prstGeom prst="rect">
            <a:avLst/>
          </a:prstGeom>
        </p:spPr>
      </p:pic>
      <p:sp>
        <p:nvSpPr>
          <p:cNvPr id="5" name="Rectangle 4"/>
          <p:cNvSpPr/>
          <p:nvPr/>
        </p:nvSpPr>
        <p:spPr>
          <a:xfrm>
            <a:off x="3995935" y="764704"/>
            <a:ext cx="5008869" cy="5512806"/>
          </a:xfrm>
          <a:prstGeom prst="rect">
            <a:avLst/>
          </a:prstGeom>
          <a:solidFill>
            <a:srgbClr val="FDFDF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ZA" dirty="0" smtClean="0"/>
              <a:t>Recommendations</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26</a:t>
            </a:fld>
            <a:endParaRPr lang="en-US"/>
          </a:p>
        </p:txBody>
      </p:sp>
      <p:sp>
        <p:nvSpPr>
          <p:cNvPr id="6" name="TextBox 5"/>
          <p:cNvSpPr txBox="1"/>
          <p:nvPr/>
        </p:nvSpPr>
        <p:spPr>
          <a:xfrm>
            <a:off x="4139952" y="764704"/>
            <a:ext cx="4288664" cy="246221"/>
          </a:xfrm>
          <a:prstGeom prst="rect">
            <a:avLst/>
          </a:prstGeom>
          <a:noFill/>
        </p:spPr>
        <p:txBody>
          <a:bodyPr wrap="square" lIns="0" tIns="0" rIns="0" bIns="0" rtlCol="0">
            <a:spAutoFit/>
          </a:bodyPr>
          <a:lstStyle/>
          <a:p>
            <a:r>
              <a:rPr lang="en-ZA" sz="1600" b="1" dirty="0" smtClean="0">
                <a:solidFill>
                  <a:srgbClr val="00B050"/>
                </a:solidFill>
              </a:rPr>
              <a:t>Recommendations</a:t>
            </a:r>
            <a:endParaRPr lang="en-ZA" sz="1600" b="1" dirty="0">
              <a:solidFill>
                <a:srgbClr val="00B050"/>
              </a:solidFill>
            </a:endParaRPr>
          </a:p>
        </p:txBody>
      </p:sp>
      <p:cxnSp>
        <p:nvCxnSpPr>
          <p:cNvPr id="8" name="Straight Connector 7"/>
          <p:cNvCxnSpPr/>
          <p:nvPr/>
        </p:nvCxnSpPr>
        <p:spPr>
          <a:xfrm>
            <a:off x="4139952" y="1054403"/>
            <a:ext cx="475252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39952" y="1054403"/>
            <a:ext cx="4752528" cy="4708981"/>
          </a:xfrm>
          <a:prstGeom prst="rect">
            <a:avLst/>
          </a:prstGeom>
          <a:noFill/>
        </p:spPr>
        <p:txBody>
          <a:bodyPr wrap="square" rtlCol="0">
            <a:spAutoFit/>
          </a:bodyPr>
          <a:lstStyle/>
          <a:p>
            <a:pPr marL="285750" indent="-285750">
              <a:buFont typeface="Wingdings" panose="05000000000000000000" pitchFamily="2" charset="2"/>
              <a:buChar char="§"/>
            </a:pPr>
            <a:r>
              <a:rPr lang="en-ZA" sz="1500" dirty="0" smtClean="0"/>
              <a:t>Localisation strategy should focus on:</a:t>
            </a:r>
          </a:p>
          <a:p>
            <a:pPr marL="444500" indent="-177800">
              <a:buFont typeface="Courier New" panose="02070309020205020404" pitchFamily="49" charset="0"/>
              <a:buChar char="o"/>
            </a:pPr>
            <a:r>
              <a:rPr lang="en-ZA" sz="1500" dirty="0" smtClean="0"/>
              <a:t>Providing long-term certainty in projects</a:t>
            </a:r>
          </a:p>
          <a:p>
            <a:pPr marL="444500" indent="-177800">
              <a:buFont typeface="Courier New" panose="02070309020205020404" pitchFamily="49" charset="0"/>
              <a:buChar char="o"/>
            </a:pPr>
            <a:r>
              <a:rPr lang="en-ZA" sz="1500" dirty="0" smtClean="0"/>
              <a:t>Focus on global competitiveness for an industry</a:t>
            </a:r>
          </a:p>
          <a:p>
            <a:pPr marL="444500" indent="-177800">
              <a:buFont typeface="Courier New" panose="02070309020205020404" pitchFamily="49" charset="0"/>
              <a:buChar char="o"/>
            </a:pPr>
            <a:r>
              <a:rPr lang="en-ZA" sz="1500" dirty="0" smtClean="0"/>
              <a:t>Develop local supply chain</a:t>
            </a:r>
          </a:p>
          <a:p>
            <a:pPr marL="444500" indent="-177800">
              <a:buFont typeface="Courier New" panose="02070309020205020404" pitchFamily="49" charset="0"/>
              <a:buChar char="o"/>
            </a:pPr>
            <a:r>
              <a:rPr lang="en-ZA" sz="1500" dirty="0" smtClean="0"/>
              <a:t>Include transformation objectives</a:t>
            </a:r>
          </a:p>
          <a:p>
            <a:pPr marL="444500" indent="-177800">
              <a:buFont typeface="Courier New" panose="02070309020205020404" pitchFamily="49" charset="0"/>
              <a:buChar char="o"/>
            </a:pPr>
            <a:endParaRPr lang="en-ZA" sz="1500" dirty="0" smtClean="0"/>
          </a:p>
          <a:p>
            <a:pPr marL="285750" indent="-285750">
              <a:buFont typeface="Wingdings" panose="05000000000000000000" pitchFamily="2" charset="2"/>
              <a:buChar char="§"/>
            </a:pPr>
            <a:r>
              <a:rPr lang="en-ZA" sz="1500" dirty="0" smtClean="0"/>
              <a:t>Synergies are required within Government:</a:t>
            </a:r>
          </a:p>
          <a:p>
            <a:pPr marL="444500" indent="-177800">
              <a:buFont typeface="Courier New" panose="02070309020205020404" pitchFamily="49" charset="0"/>
              <a:buChar char="o"/>
            </a:pPr>
            <a:r>
              <a:rPr lang="en-ZA" sz="1500" dirty="0"/>
              <a:t>Align projects within Government departments and entities (e.g., Transnet, PRASA and Gautrain for purchase of </a:t>
            </a:r>
            <a:r>
              <a:rPr lang="en-ZA" sz="1500" dirty="0" smtClean="0"/>
              <a:t>trains, rail equipment and locomotives)</a:t>
            </a:r>
          </a:p>
          <a:p>
            <a:pPr marL="444500" indent="-177800">
              <a:buFont typeface="Courier New" panose="02070309020205020404" pitchFamily="49" charset="0"/>
              <a:buChar char="o"/>
            </a:pPr>
            <a:endParaRPr lang="en-ZA" sz="1500" dirty="0"/>
          </a:p>
          <a:p>
            <a:pPr marL="285750" indent="-285750">
              <a:buFont typeface="Wingdings" panose="05000000000000000000" pitchFamily="2" charset="2"/>
              <a:buChar char="§"/>
            </a:pPr>
            <a:r>
              <a:rPr lang="en-ZA" sz="1500" dirty="0" smtClean="0"/>
              <a:t>Assistance should focus on:</a:t>
            </a:r>
          </a:p>
          <a:p>
            <a:pPr marL="444500" indent="-177800">
              <a:buFont typeface="Courier New" panose="02070309020205020404" pitchFamily="49" charset="0"/>
              <a:buChar char="o"/>
            </a:pPr>
            <a:r>
              <a:rPr lang="en-ZA" sz="1500" dirty="0"/>
              <a:t>Increasing utilisation of incubation centres</a:t>
            </a:r>
          </a:p>
          <a:p>
            <a:pPr marL="444500" indent="-177800">
              <a:buFont typeface="Courier New" panose="02070309020205020404" pitchFamily="49" charset="0"/>
              <a:buChar char="o"/>
            </a:pPr>
            <a:r>
              <a:rPr lang="en-ZA" sz="1500" dirty="0"/>
              <a:t>Export incentives through international government partnerships and tax </a:t>
            </a:r>
            <a:r>
              <a:rPr lang="en-ZA" sz="1500" dirty="0" smtClean="0"/>
              <a:t>incentives</a:t>
            </a:r>
          </a:p>
          <a:p>
            <a:pPr marL="444500" indent="-177800">
              <a:buFont typeface="Courier New" panose="02070309020205020404" pitchFamily="49" charset="0"/>
              <a:buChar char="o"/>
            </a:pPr>
            <a:endParaRPr lang="en-ZA" sz="1500" dirty="0"/>
          </a:p>
          <a:p>
            <a:pPr marL="285750" indent="-285750">
              <a:buFont typeface="Wingdings" panose="05000000000000000000" pitchFamily="2" charset="2"/>
              <a:buChar char="§"/>
            </a:pPr>
            <a:r>
              <a:rPr lang="en-ZA" sz="1500" dirty="0" smtClean="0"/>
              <a:t>Ensure strict monitoring and remedial process within contract</a:t>
            </a:r>
          </a:p>
          <a:p>
            <a:pPr marL="444500" indent="-177800">
              <a:buFont typeface="Courier New" panose="02070309020205020404" pitchFamily="49" charset="0"/>
              <a:buChar char="o"/>
            </a:pPr>
            <a:r>
              <a:rPr lang="en-ZA" sz="1500" dirty="0"/>
              <a:t>Review definition of Local Content within Policy</a:t>
            </a:r>
          </a:p>
        </p:txBody>
      </p:sp>
    </p:spTree>
    <p:extLst>
      <p:ext uri="{BB962C8B-B14F-4D97-AF65-F5344CB8AC3E}">
        <p14:creationId xmlns:p14="http://schemas.microsoft.com/office/powerpoint/2010/main" xmlns="" val="3484842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1520" y="1556792"/>
            <a:ext cx="8629450" cy="4104456"/>
            <a:chOff x="251520" y="1340768"/>
            <a:chExt cx="8629450" cy="4104456"/>
          </a:xfrm>
        </p:grpSpPr>
        <p:pic>
          <p:nvPicPr>
            <p:cNvPr id="12"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251520" y="1340768"/>
              <a:ext cx="8629450" cy="41044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a:xfrm>
              <a:off x="274004" y="1340768"/>
              <a:ext cx="8606966" cy="4104456"/>
            </a:xfrm>
            <a:prstGeom prst="rect">
              <a:avLst/>
            </a:prstGeom>
            <a:blipFill dpi="0" rotWithShape="1">
              <a:blip r:embed="rId3">
                <a:alphaModFix amt="3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base">
                <a:spcBef>
                  <a:spcPct val="0"/>
                </a:spcBef>
                <a:spcAft>
                  <a:spcPct val="0"/>
                </a:spcAft>
              </a:pPr>
              <a:endParaRPr lang="en-ZA">
                <a:solidFill>
                  <a:prstClr val="white"/>
                </a:solidFill>
              </a:endParaRPr>
            </a:p>
          </p:txBody>
        </p:sp>
      </p:grpSp>
      <p:sp>
        <p:nvSpPr>
          <p:cNvPr id="2" name="Title 1"/>
          <p:cNvSpPr>
            <a:spLocks noGrp="1"/>
          </p:cNvSpPr>
          <p:nvPr>
            <p:ph type="title"/>
          </p:nvPr>
        </p:nvSpPr>
        <p:spPr/>
        <p:txBody>
          <a:bodyPr/>
          <a:lstStyle/>
          <a:p>
            <a:r>
              <a:rPr lang="en-ZA" dirty="0" smtClean="0"/>
              <a:t>Thank You</a:t>
            </a:r>
          </a:p>
        </p:txBody>
      </p:sp>
      <p:sp>
        <p:nvSpPr>
          <p:cNvPr id="4" name="TextBox 3"/>
          <p:cNvSpPr txBox="1"/>
          <p:nvPr/>
        </p:nvSpPr>
        <p:spPr>
          <a:xfrm>
            <a:off x="809307" y="1068705"/>
            <a:ext cx="7536180" cy="369332"/>
          </a:xfrm>
          <a:prstGeom prst="rect">
            <a:avLst/>
          </a:prstGeom>
          <a:noFill/>
        </p:spPr>
        <p:txBody>
          <a:bodyPr wrap="square" rtlCol="0">
            <a:spAutoFit/>
          </a:bodyPr>
          <a:lstStyle/>
          <a:p>
            <a:pPr algn="ctr"/>
            <a:r>
              <a:rPr lang="en-ZA" dirty="0" smtClean="0">
                <a:latin typeface="Copperplate Gothic Bold" pitchFamily="34" charset="0"/>
              </a:rPr>
              <a:t>The FUTURE of South African Passenger Rail is here!</a:t>
            </a:r>
            <a:endParaRPr lang="en-ZA" dirty="0">
              <a:latin typeface="Copperplate Gothic Bold" pitchFamily="34" charset="0"/>
            </a:endParaRPr>
          </a:p>
        </p:txBody>
      </p:sp>
      <p:sp>
        <p:nvSpPr>
          <p:cNvPr id="10"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9B255116-640A-41A0-9ED6-A5E25C45F443}" type="slidenum">
              <a:rPr lang="en-US" smtClean="0"/>
              <a:pPr>
                <a:defRPr/>
              </a:pPr>
              <a:t>27</a:t>
            </a:fld>
            <a:endParaRPr lang="en-US"/>
          </a:p>
        </p:txBody>
      </p:sp>
      <p:sp>
        <p:nvSpPr>
          <p:cNvPr id="5" name="Rectangle 4"/>
          <p:cNvSpPr/>
          <p:nvPr/>
        </p:nvSpPr>
        <p:spPr>
          <a:xfrm>
            <a:off x="2393054" y="3147355"/>
            <a:ext cx="4346383"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THANK YOU</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9" name="Slide Number Placeholder 2"/>
          <p:cNvSpPr>
            <a:spLocks noGrp="1"/>
          </p:cNvSpPr>
          <p:nvPr>
            <p:ph type="sldNum" sz="quarter" idx="4"/>
          </p:nvPr>
        </p:nvSpPr>
        <p:spPr>
          <a:xfrm>
            <a:off x="8572632" y="6597352"/>
            <a:ext cx="432173" cy="221109"/>
          </a:xfrm>
        </p:spPr>
        <p:txBody>
          <a:bodyPr/>
          <a:lstStyle/>
          <a:p>
            <a:pPr>
              <a:defRPr/>
            </a:pPr>
            <a:fld id="{9B255116-640A-41A0-9ED6-A5E25C45F443}" type="slidenum">
              <a:rPr lang="en-US" smtClean="0"/>
              <a:pPr>
                <a:defRPr/>
              </a:pPr>
              <a:t>27</a:t>
            </a:fld>
            <a:endParaRPr lang="en-US"/>
          </a:p>
        </p:txBody>
      </p:sp>
    </p:spTree>
    <p:extLst>
      <p:ext uri="{BB962C8B-B14F-4D97-AF65-F5344CB8AC3E}">
        <p14:creationId xmlns:p14="http://schemas.microsoft.com/office/powerpoint/2010/main" xmlns="" val="1013622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PRASA’s modernisation programme</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2</a:t>
            </a:fld>
            <a:endParaRPr lang="en-US"/>
          </a:p>
        </p:txBody>
      </p:sp>
      <p:grpSp>
        <p:nvGrpSpPr>
          <p:cNvPr id="73" name="Group 72"/>
          <p:cNvGrpSpPr/>
          <p:nvPr/>
        </p:nvGrpSpPr>
        <p:grpSpPr>
          <a:xfrm>
            <a:off x="179512" y="820383"/>
            <a:ext cx="8825293" cy="5328592"/>
            <a:chOff x="179512" y="908720"/>
            <a:chExt cx="8825293" cy="5328592"/>
          </a:xfrm>
        </p:grpSpPr>
        <p:grpSp>
          <p:nvGrpSpPr>
            <p:cNvPr id="72" name="Group 71"/>
            <p:cNvGrpSpPr/>
            <p:nvPr/>
          </p:nvGrpSpPr>
          <p:grpSpPr>
            <a:xfrm>
              <a:off x="5508104" y="1711832"/>
              <a:ext cx="3496701" cy="3722369"/>
              <a:chOff x="5508104" y="908720"/>
              <a:chExt cx="3496701" cy="3722369"/>
            </a:xfrm>
          </p:grpSpPr>
          <p:sp>
            <p:nvSpPr>
              <p:cNvPr id="26" name="Rectangle 25"/>
              <p:cNvSpPr/>
              <p:nvPr/>
            </p:nvSpPr>
            <p:spPr>
              <a:xfrm>
                <a:off x="5508104" y="908720"/>
                <a:ext cx="3496701" cy="3722369"/>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1" name="Picture 70"/>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5693231" y="1457438"/>
                <a:ext cx="3269660" cy="3051682"/>
              </a:xfrm>
              <a:prstGeom prst="rect">
                <a:avLst/>
              </a:prstGeom>
            </p:spPr>
          </p:pic>
          <p:sp>
            <p:nvSpPr>
              <p:cNvPr id="27" name="TextBox 26"/>
              <p:cNvSpPr txBox="1"/>
              <p:nvPr/>
            </p:nvSpPr>
            <p:spPr>
              <a:xfrm>
                <a:off x="5630348" y="948070"/>
                <a:ext cx="3262132" cy="430887"/>
              </a:xfrm>
              <a:prstGeom prst="rect">
                <a:avLst/>
              </a:prstGeom>
              <a:noFill/>
            </p:spPr>
            <p:txBody>
              <a:bodyPr wrap="square" lIns="0" tIns="0" rIns="0" bIns="0" rtlCol="0">
                <a:spAutoFit/>
              </a:bodyPr>
              <a:lstStyle/>
              <a:p>
                <a:r>
                  <a:rPr lang="en-ZA" sz="1400" b="1" dirty="0" smtClean="0"/>
                  <a:t>…and aligned implementation of programmes to Government policies</a:t>
                </a:r>
                <a:endParaRPr lang="en-ZA" sz="1400" b="1" dirty="0"/>
              </a:p>
            </p:txBody>
          </p:sp>
          <p:cxnSp>
            <p:nvCxnSpPr>
              <p:cNvPr id="28" name="Straight Connector 27"/>
              <p:cNvCxnSpPr/>
              <p:nvPr/>
            </p:nvCxnSpPr>
            <p:spPr>
              <a:xfrm>
                <a:off x="5630348" y="1401890"/>
                <a:ext cx="32621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 name="Pentagon 4"/>
            <p:cNvSpPr/>
            <p:nvPr/>
          </p:nvSpPr>
          <p:spPr>
            <a:xfrm>
              <a:off x="179512" y="908720"/>
              <a:ext cx="5530384" cy="5328592"/>
            </a:xfrm>
            <a:prstGeom prst="homePlate">
              <a:avLst>
                <a:gd name="adj" fmla="val 7748"/>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273292" y="948070"/>
              <a:ext cx="5040560" cy="430887"/>
            </a:xfrm>
            <a:prstGeom prst="rect">
              <a:avLst/>
            </a:prstGeom>
            <a:noFill/>
          </p:spPr>
          <p:txBody>
            <a:bodyPr wrap="square" lIns="0" tIns="0" rIns="0" bIns="0" rtlCol="0">
              <a:spAutoFit/>
            </a:bodyPr>
            <a:lstStyle/>
            <a:p>
              <a:r>
                <a:rPr lang="en-ZA" sz="1400" b="1" dirty="0" smtClean="0"/>
                <a:t>PRASA is undertaking an intensive modernisation programme…</a:t>
              </a:r>
              <a:endParaRPr lang="en-ZA" sz="1400" b="1" dirty="0"/>
            </a:p>
          </p:txBody>
        </p:sp>
        <p:cxnSp>
          <p:nvCxnSpPr>
            <p:cNvPr id="8" name="Straight Connector 7"/>
            <p:cNvCxnSpPr/>
            <p:nvPr/>
          </p:nvCxnSpPr>
          <p:spPr>
            <a:xfrm>
              <a:off x="273292" y="1401890"/>
              <a:ext cx="504056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59532" y="2503782"/>
              <a:ext cx="4752528" cy="3685554"/>
              <a:chOff x="3995936" y="2475318"/>
              <a:chExt cx="4752528" cy="3685554"/>
            </a:xfrm>
          </p:grpSpPr>
          <p:sp>
            <p:nvSpPr>
              <p:cNvPr id="11" name="Rectangle 10"/>
              <p:cNvSpPr/>
              <p:nvPr/>
            </p:nvSpPr>
            <p:spPr>
              <a:xfrm>
                <a:off x="3995936" y="2475318"/>
                <a:ext cx="4752528" cy="36855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2" name="Group 11"/>
              <p:cNvGrpSpPr/>
              <p:nvPr/>
            </p:nvGrpSpPr>
            <p:grpSpPr>
              <a:xfrm>
                <a:off x="4132548" y="2564504"/>
                <a:ext cx="4047256" cy="3507183"/>
                <a:chOff x="4063008" y="2510074"/>
                <a:chExt cx="4047256" cy="3507183"/>
              </a:xfrm>
            </p:grpSpPr>
            <p:sp>
              <p:nvSpPr>
                <p:cNvPr id="18" name="Rectangle 17"/>
                <p:cNvSpPr/>
                <p:nvPr/>
              </p:nvSpPr>
              <p:spPr>
                <a:xfrm>
                  <a:off x="4063008" y="3903625"/>
                  <a:ext cx="1440160" cy="720080"/>
                </a:xfrm>
                <a:prstGeom prst="rect">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t>Modernisation</a:t>
                  </a:r>
                  <a:endParaRPr lang="en-ZA" sz="1400" b="1" dirty="0"/>
                </a:p>
              </p:txBody>
            </p:sp>
            <p:grpSp>
              <p:nvGrpSpPr>
                <p:cNvPr id="19" name="Group 18"/>
                <p:cNvGrpSpPr/>
                <p:nvPr/>
              </p:nvGrpSpPr>
              <p:grpSpPr>
                <a:xfrm>
                  <a:off x="6084168" y="2510074"/>
                  <a:ext cx="2026096" cy="3507183"/>
                  <a:chOff x="5652120" y="2514104"/>
                  <a:chExt cx="2026096" cy="3507183"/>
                </a:xfrm>
              </p:grpSpPr>
              <p:sp>
                <p:nvSpPr>
                  <p:cNvPr id="20" name="Rectangle 19"/>
                  <p:cNvSpPr/>
                  <p:nvPr/>
                </p:nvSpPr>
                <p:spPr>
                  <a:xfrm>
                    <a:off x="5652120" y="2514104"/>
                    <a:ext cx="2016224" cy="569059"/>
                  </a:xfrm>
                  <a:prstGeom prst="rect">
                    <a:avLst/>
                  </a:prstGeom>
                  <a:solidFill>
                    <a:schemeClr val="accent4">
                      <a:lumMod val="60000"/>
                      <a:lumOff val="4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New Fleet</a:t>
                    </a:r>
                    <a:endParaRPr lang="en-ZA" sz="1400" b="1" dirty="0">
                      <a:solidFill>
                        <a:schemeClr val="tx1"/>
                      </a:solidFill>
                    </a:endParaRPr>
                  </a:p>
                </p:txBody>
              </p:sp>
              <p:sp>
                <p:nvSpPr>
                  <p:cNvPr id="21" name="Rectangle 20"/>
                  <p:cNvSpPr/>
                  <p:nvPr/>
                </p:nvSpPr>
                <p:spPr>
                  <a:xfrm>
                    <a:off x="5652120" y="3248635"/>
                    <a:ext cx="2016224" cy="569059"/>
                  </a:xfrm>
                  <a:prstGeom prst="rect">
                    <a:avLst/>
                  </a:prstGeom>
                  <a:solidFill>
                    <a:schemeClr val="accent4">
                      <a:lumMod val="60000"/>
                      <a:lumOff val="4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Rail Infrastructure</a:t>
                    </a:r>
                    <a:endParaRPr lang="en-ZA" sz="1400" b="1" dirty="0">
                      <a:solidFill>
                        <a:schemeClr val="tx1"/>
                      </a:solidFill>
                    </a:endParaRPr>
                  </a:p>
                </p:txBody>
              </p:sp>
              <p:sp>
                <p:nvSpPr>
                  <p:cNvPr id="22" name="Rectangle 21"/>
                  <p:cNvSpPr/>
                  <p:nvPr/>
                </p:nvSpPr>
                <p:spPr>
                  <a:xfrm>
                    <a:off x="5652120" y="3983166"/>
                    <a:ext cx="2016224" cy="569059"/>
                  </a:xfrm>
                  <a:prstGeom prst="rect">
                    <a:avLst/>
                  </a:prstGeom>
                  <a:solidFill>
                    <a:schemeClr val="accent4">
                      <a:lumMod val="60000"/>
                      <a:lumOff val="4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Depot Modernisation</a:t>
                    </a:r>
                  </a:p>
                </p:txBody>
              </p:sp>
              <p:sp>
                <p:nvSpPr>
                  <p:cNvPr id="23" name="Rectangle 22"/>
                  <p:cNvSpPr/>
                  <p:nvPr/>
                </p:nvSpPr>
                <p:spPr>
                  <a:xfrm>
                    <a:off x="5652120" y="5452228"/>
                    <a:ext cx="2016224" cy="569059"/>
                  </a:xfrm>
                  <a:prstGeom prst="rect">
                    <a:avLst/>
                  </a:prstGeom>
                  <a:solidFill>
                    <a:schemeClr val="accent4">
                      <a:lumMod val="60000"/>
                      <a:lumOff val="4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Technology Improvements</a:t>
                    </a:r>
                    <a:endParaRPr lang="en-ZA" sz="1400" b="1" dirty="0">
                      <a:solidFill>
                        <a:schemeClr val="tx1"/>
                      </a:solidFill>
                    </a:endParaRPr>
                  </a:p>
                </p:txBody>
              </p:sp>
              <p:sp>
                <p:nvSpPr>
                  <p:cNvPr id="24" name="Rectangle 23"/>
                  <p:cNvSpPr/>
                  <p:nvPr/>
                </p:nvSpPr>
                <p:spPr>
                  <a:xfrm>
                    <a:off x="5661992" y="4717697"/>
                    <a:ext cx="2016224" cy="569059"/>
                  </a:xfrm>
                  <a:prstGeom prst="rect">
                    <a:avLst/>
                  </a:prstGeom>
                  <a:solidFill>
                    <a:schemeClr val="accent4">
                      <a:lumMod val="60000"/>
                      <a:lumOff val="40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smtClean="0">
                        <a:solidFill>
                          <a:schemeClr val="tx1"/>
                        </a:solidFill>
                      </a:rPr>
                      <a:t>Station Upgrades</a:t>
                    </a:r>
                    <a:endParaRPr lang="en-ZA" sz="1400" b="1" dirty="0">
                      <a:solidFill>
                        <a:schemeClr val="tx1"/>
                      </a:solidFill>
                    </a:endParaRPr>
                  </a:p>
                </p:txBody>
              </p:sp>
            </p:grpSp>
          </p:grpSp>
          <p:cxnSp>
            <p:nvCxnSpPr>
              <p:cNvPr id="13" name="Elbow Connector 12"/>
              <p:cNvCxnSpPr>
                <a:stCxn id="18" idx="3"/>
                <a:endCxn id="20" idx="1"/>
              </p:cNvCxnSpPr>
              <p:nvPr/>
            </p:nvCxnSpPr>
            <p:spPr>
              <a:xfrm flipV="1">
                <a:off x="5572708" y="2849035"/>
                <a:ext cx="581000" cy="1469061"/>
              </a:xfrm>
              <a:prstGeom prst="bentConnector3">
                <a:avLst/>
              </a:prstGeom>
              <a:ln w="1270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8" idx="3"/>
                <a:endCxn id="21" idx="1"/>
              </p:cNvCxnSpPr>
              <p:nvPr/>
            </p:nvCxnSpPr>
            <p:spPr>
              <a:xfrm flipV="1">
                <a:off x="5572708" y="3583566"/>
                <a:ext cx="581000" cy="734530"/>
              </a:xfrm>
              <a:prstGeom prst="bentConnector3">
                <a:avLst/>
              </a:prstGeom>
              <a:ln w="1270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8" idx="3"/>
                <a:endCxn id="22" idx="1"/>
              </p:cNvCxnSpPr>
              <p:nvPr/>
            </p:nvCxnSpPr>
            <p:spPr>
              <a:xfrm>
                <a:off x="5572708" y="4318096"/>
                <a:ext cx="581000" cy="1"/>
              </a:xfrm>
              <a:prstGeom prst="bentConnector3">
                <a:avLst/>
              </a:prstGeom>
              <a:ln w="1270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8" idx="3"/>
                <a:endCxn id="24" idx="1"/>
              </p:cNvCxnSpPr>
              <p:nvPr/>
            </p:nvCxnSpPr>
            <p:spPr>
              <a:xfrm>
                <a:off x="5572708" y="4318095"/>
                <a:ext cx="590872" cy="734532"/>
              </a:xfrm>
              <a:prstGeom prst="bentConnector3">
                <a:avLst>
                  <a:gd name="adj1" fmla="val 50000"/>
                </a:avLst>
              </a:prstGeom>
              <a:ln w="1270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8" idx="3"/>
                <a:endCxn id="23" idx="1"/>
              </p:cNvCxnSpPr>
              <p:nvPr/>
            </p:nvCxnSpPr>
            <p:spPr>
              <a:xfrm>
                <a:off x="5572708" y="4318096"/>
                <a:ext cx="581000" cy="1469063"/>
              </a:xfrm>
              <a:prstGeom prst="bentConnector3">
                <a:avLst>
                  <a:gd name="adj1" fmla="val 50000"/>
                </a:avLst>
              </a:prstGeom>
              <a:ln w="12700">
                <a:solidFill>
                  <a:schemeClr val="accent2">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73292" y="1456643"/>
              <a:ext cx="5040560" cy="1015663"/>
            </a:xfrm>
            <a:prstGeom prst="rect">
              <a:avLst/>
            </a:prstGeom>
            <a:noFill/>
          </p:spPr>
          <p:txBody>
            <a:bodyPr wrap="square" lIns="0" tIns="0" rIns="0" bIns="0" rtlCol="0">
              <a:spAutoFit/>
            </a:bodyPr>
            <a:lstStyle/>
            <a:p>
              <a:pPr marL="174625" lvl="0" indent="-174625" algn="just">
                <a:spcAft>
                  <a:spcPts val="1200"/>
                </a:spcAft>
                <a:buClr>
                  <a:srgbClr val="007CA8"/>
                </a:buClr>
                <a:buFont typeface="Wingdings" pitchFamily="2" charset="2"/>
                <a:buChar char="§"/>
                <a:defRPr/>
              </a:pPr>
              <a:r>
                <a:rPr lang="en-ZA" sz="1400" dirty="0"/>
                <a:t>PRASA has initiated a Programme to </a:t>
              </a:r>
              <a:r>
                <a:rPr lang="en-ZA" sz="1400" b="1" dirty="0"/>
                <a:t>transform and modernise passenger railways </a:t>
              </a:r>
              <a:r>
                <a:rPr lang="en-ZA" sz="1400" dirty="0"/>
                <a:t>in South Africa.</a:t>
              </a:r>
            </a:p>
            <a:p>
              <a:pPr marL="174625" lvl="0" indent="-174625" algn="just">
                <a:spcAft>
                  <a:spcPts val="1200"/>
                </a:spcAft>
                <a:buClr>
                  <a:srgbClr val="007CA8"/>
                </a:buClr>
                <a:buFont typeface="Wingdings" pitchFamily="2" charset="2"/>
                <a:buChar char="§"/>
                <a:defRPr/>
              </a:pPr>
              <a:r>
                <a:rPr lang="en-ZA" sz="1400" dirty="0"/>
                <a:t>PRASA is looking to invest approximately </a:t>
              </a:r>
              <a:r>
                <a:rPr lang="en-ZA" sz="1400" b="1" dirty="0"/>
                <a:t>R172bn </a:t>
              </a:r>
              <a:r>
                <a:rPr lang="en-ZA" sz="1400" dirty="0"/>
                <a:t>over the next 10 years.</a:t>
              </a:r>
            </a:p>
          </p:txBody>
        </p:sp>
      </p:grpSp>
    </p:spTree>
    <p:extLst>
      <p:ext uri="{BB962C8B-B14F-4D97-AF65-F5344CB8AC3E}">
        <p14:creationId xmlns:p14="http://schemas.microsoft.com/office/powerpoint/2010/main" xmlns="" val="2899506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Considerations and Challenges</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3</a:t>
            </a:fld>
            <a:endParaRPr lang="en-US"/>
          </a:p>
        </p:txBody>
      </p:sp>
    </p:spTree>
    <p:extLst>
      <p:ext uri="{BB962C8B-B14F-4D97-AF65-F5344CB8AC3E}">
        <p14:creationId xmlns:p14="http://schemas.microsoft.com/office/powerpoint/2010/main" xmlns="" val="2834934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Key considerations to implement localisation</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4</a:t>
            </a:fld>
            <a:endParaRPr lang="en-US"/>
          </a:p>
        </p:txBody>
      </p:sp>
      <p:sp>
        <p:nvSpPr>
          <p:cNvPr id="5" name="Rectangle 4"/>
          <p:cNvSpPr/>
          <p:nvPr/>
        </p:nvSpPr>
        <p:spPr>
          <a:xfrm>
            <a:off x="80388" y="865176"/>
            <a:ext cx="8924417" cy="525658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Connector 10"/>
          <p:cNvCxnSpPr/>
          <p:nvPr/>
        </p:nvCxnSpPr>
        <p:spPr>
          <a:xfrm>
            <a:off x="1547664" y="2089548"/>
            <a:ext cx="72008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7664" y="3499862"/>
            <a:ext cx="72008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47664" y="4785162"/>
            <a:ext cx="720080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68885" y="3666410"/>
            <a:ext cx="8379579" cy="952204"/>
            <a:chOff x="368885" y="3834530"/>
            <a:chExt cx="8379579" cy="952204"/>
          </a:xfrm>
        </p:grpSpPr>
        <p:sp>
          <p:nvSpPr>
            <p:cNvPr id="16" name="TextBox 15"/>
            <p:cNvSpPr txBox="1"/>
            <p:nvPr/>
          </p:nvSpPr>
          <p:spPr>
            <a:xfrm>
              <a:off x="1763688" y="3879745"/>
              <a:ext cx="6984776" cy="861774"/>
            </a:xfrm>
            <a:prstGeom prst="rect">
              <a:avLst/>
            </a:prstGeom>
            <a:noFill/>
          </p:spPr>
          <p:txBody>
            <a:bodyPr wrap="square" lIns="0" tIns="0" rIns="0" bIns="0" rtlCol="0">
              <a:spAutoFit/>
            </a:bodyPr>
            <a:lstStyle/>
            <a:p>
              <a:r>
                <a:rPr lang="en-ZA" sz="1400" b="1" dirty="0" smtClean="0"/>
                <a:t>Duration</a:t>
              </a:r>
            </a:p>
            <a:p>
              <a:pPr marL="285750" indent="-285750">
                <a:buFont typeface="Wingdings" panose="05000000000000000000" pitchFamily="2" charset="2"/>
                <a:buChar char="§"/>
              </a:pPr>
              <a:r>
                <a:rPr lang="en-ZA" sz="1400" dirty="0" smtClean="0"/>
                <a:t>Suppliers require time to ramp-up localisation. The required ramp-up duration depends immensely on South African capacity. Therefore, projects will need to balance the need for delivery and the time for ramp-up for localisation</a:t>
              </a:r>
              <a:endParaRPr lang="en-ZA" sz="1400" dirty="0"/>
            </a:p>
          </p:txBody>
        </p:sp>
        <p:pic>
          <p:nvPicPr>
            <p:cNvPr id="18" name="Picture 1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368885" y="3834530"/>
              <a:ext cx="955189" cy="9522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24" name="Group 23"/>
          <p:cNvGrpSpPr/>
          <p:nvPr/>
        </p:nvGrpSpPr>
        <p:grpSpPr>
          <a:xfrm>
            <a:off x="162403" y="4951711"/>
            <a:ext cx="8586061" cy="1085086"/>
            <a:chOff x="162403" y="4995255"/>
            <a:chExt cx="8586061" cy="1085086"/>
          </a:xfrm>
        </p:grpSpPr>
        <p:sp>
          <p:nvSpPr>
            <p:cNvPr id="17" name="TextBox 16"/>
            <p:cNvSpPr txBox="1"/>
            <p:nvPr/>
          </p:nvSpPr>
          <p:spPr>
            <a:xfrm>
              <a:off x="1763688" y="4995255"/>
              <a:ext cx="6984776" cy="646331"/>
            </a:xfrm>
            <a:prstGeom prst="rect">
              <a:avLst/>
            </a:prstGeom>
            <a:noFill/>
          </p:spPr>
          <p:txBody>
            <a:bodyPr wrap="square" lIns="0" tIns="0" rIns="0" bIns="0" rtlCol="0">
              <a:spAutoFit/>
            </a:bodyPr>
            <a:lstStyle/>
            <a:p>
              <a:r>
                <a:rPr lang="en-ZA" sz="1400" b="1" dirty="0" smtClean="0"/>
                <a:t>Global Competitiveness</a:t>
              </a:r>
            </a:p>
            <a:p>
              <a:pPr marL="285750" indent="-285750">
                <a:buFont typeface="Wingdings" panose="05000000000000000000" pitchFamily="2" charset="2"/>
                <a:buChar char="§"/>
              </a:pPr>
              <a:r>
                <a:rPr lang="en-ZA" sz="1400" dirty="0" smtClean="0"/>
                <a:t>The global industry must be understood and localisation efforts must be made on areas where South Africa can be competitive</a:t>
              </a:r>
              <a:endParaRPr lang="en-ZA" sz="1400" dirty="0"/>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62403" y="4995255"/>
              <a:ext cx="1368152" cy="1085086"/>
            </a:xfrm>
            <a:prstGeom prst="rect">
              <a:avLst/>
            </a:prstGeom>
            <a:ln>
              <a:noFill/>
            </a:ln>
            <a:effectLst>
              <a:softEdge rad="112500"/>
            </a:effectLst>
          </p:spPr>
        </p:pic>
      </p:grpSp>
      <p:grpSp>
        <p:nvGrpSpPr>
          <p:cNvPr id="26" name="Group 25"/>
          <p:cNvGrpSpPr/>
          <p:nvPr/>
        </p:nvGrpSpPr>
        <p:grpSpPr>
          <a:xfrm>
            <a:off x="145295" y="2256096"/>
            <a:ext cx="8603169" cy="1077218"/>
            <a:chOff x="145295" y="2316581"/>
            <a:chExt cx="8603169" cy="1077218"/>
          </a:xfrm>
        </p:grpSpPr>
        <p:sp>
          <p:nvSpPr>
            <p:cNvPr id="15" name="TextBox 14"/>
            <p:cNvSpPr txBox="1"/>
            <p:nvPr/>
          </p:nvSpPr>
          <p:spPr>
            <a:xfrm>
              <a:off x="1763688" y="2316581"/>
              <a:ext cx="6984776" cy="1077218"/>
            </a:xfrm>
            <a:prstGeom prst="rect">
              <a:avLst/>
            </a:prstGeom>
            <a:noFill/>
          </p:spPr>
          <p:txBody>
            <a:bodyPr wrap="square" lIns="0" tIns="0" rIns="0" bIns="0" rtlCol="0">
              <a:spAutoFit/>
            </a:bodyPr>
            <a:lstStyle/>
            <a:p>
              <a:r>
                <a:rPr lang="en-ZA" sz="1400" b="1" dirty="0" smtClean="0"/>
                <a:t>Value</a:t>
              </a:r>
            </a:p>
            <a:p>
              <a:pPr marL="285750" indent="-285750">
                <a:buFont typeface="Wingdings" panose="05000000000000000000" pitchFamily="2" charset="2"/>
                <a:buChar char="§"/>
              </a:pPr>
              <a:r>
                <a:rPr lang="en-ZA" sz="1400" dirty="0" smtClean="0"/>
                <a:t>For a supplier to move operations and manufacturing to South Africa, the project must be financially sustainable. Therefore, the value of the projects must be reasonable enough to cover additional capital costs and operational costs and allow the supplier to cover the gain the same margins as per their normal business </a:t>
              </a:r>
              <a:endParaRPr lang="en-ZA" sz="1400" dirty="0"/>
            </a:p>
          </p:txBody>
        </p:sp>
        <p:pic>
          <p:nvPicPr>
            <p:cNvPr id="20" name="Picture 19"/>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45295" y="2424355"/>
              <a:ext cx="1402369" cy="861671"/>
            </a:xfrm>
            <a:prstGeom prst="rect">
              <a:avLst/>
            </a:prstGeom>
            <a:ln>
              <a:noFill/>
            </a:ln>
            <a:effectLst>
              <a:softEdge rad="112500"/>
            </a:effectLst>
          </p:spPr>
        </p:pic>
      </p:grpSp>
      <p:grpSp>
        <p:nvGrpSpPr>
          <p:cNvPr id="27" name="Group 26"/>
          <p:cNvGrpSpPr/>
          <p:nvPr/>
        </p:nvGrpSpPr>
        <p:grpSpPr>
          <a:xfrm>
            <a:off x="145295" y="987420"/>
            <a:ext cx="8603169" cy="935580"/>
            <a:chOff x="145295" y="1030964"/>
            <a:chExt cx="8603169" cy="935580"/>
          </a:xfrm>
        </p:grpSpPr>
        <p:sp>
          <p:nvSpPr>
            <p:cNvPr id="14" name="TextBox 13"/>
            <p:cNvSpPr txBox="1"/>
            <p:nvPr/>
          </p:nvSpPr>
          <p:spPr>
            <a:xfrm>
              <a:off x="1763688" y="1067867"/>
              <a:ext cx="6984776" cy="861774"/>
            </a:xfrm>
            <a:prstGeom prst="rect">
              <a:avLst/>
            </a:prstGeom>
            <a:noFill/>
          </p:spPr>
          <p:txBody>
            <a:bodyPr wrap="square" lIns="0" tIns="0" rIns="0" bIns="0" rtlCol="0">
              <a:spAutoFit/>
            </a:bodyPr>
            <a:lstStyle/>
            <a:p>
              <a:r>
                <a:rPr lang="en-ZA" sz="1400" b="1" dirty="0" smtClean="0"/>
                <a:t>Volumes</a:t>
              </a:r>
            </a:p>
            <a:p>
              <a:pPr marL="285750" indent="-285750">
                <a:buFont typeface="Wingdings" panose="05000000000000000000" pitchFamily="2" charset="2"/>
                <a:buChar char="§"/>
              </a:pPr>
              <a:r>
                <a:rPr lang="en-ZA" sz="1400" dirty="0" smtClean="0"/>
                <a:t>Suppliers require a certain volume to enable moving production from their current manufacturing facilities to South Africa. Therefore, volumes to need to be substantial for the high investment to make financial sense for localisation</a:t>
              </a:r>
              <a:endParaRPr lang="en-ZA" sz="1400" dirty="0"/>
            </a:p>
          </p:txBody>
        </p:sp>
        <p:pic>
          <p:nvPicPr>
            <p:cNvPr id="21" name="Picture 20"/>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45295" y="1030964"/>
              <a:ext cx="1402369" cy="935580"/>
            </a:xfrm>
            <a:prstGeom prst="rect">
              <a:avLst/>
            </a:prstGeom>
            <a:ln>
              <a:noFill/>
            </a:ln>
            <a:effectLst>
              <a:softEdge rad="112500"/>
            </a:effectLst>
          </p:spPr>
        </p:pic>
      </p:grpSp>
    </p:spTree>
    <p:extLst>
      <p:ext uri="{BB962C8B-B14F-4D97-AF65-F5344CB8AC3E}">
        <p14:creationId xmlns:p14="http://schemas.microsoft.com/office/powerpoint/2010/main" xmlns="" val="301878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Critical </a:t>
            </a:r>
            <a:r>
              <a:rPr lang="en-ZA" dirty="0"/>
              <a:t>i</a:t>
            </a:r>
            <a:r>
              <a:rPr lang="en-ZA" dirty="0" smtClean="0"/>
              <a:t>mplementation elements required for sustainability</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5</a:t>
            </a:fld>
            <a:endParaRPr lang="en-US"/>
          </a:p>
        </p:txBody>
      </p:sp>
      <p:sp>
        <p:nvSpPr>
          <p:cNvPr id="4" name="Freeform 2"/>
          <p:cNvSpPr>
            <a:spLocks/>
          </p:cNvSpPr>
          <p:nvPr/>
        </p:nvSpPr>
        <p:spPr bwMode="auto">
          <a:xfrm>
            <a:off x="4640589" y="754956"/>
            <a:ext cx="4323900" cy="2675568"/>
          </a:xfrm>
          <a:custGeom>
            <a:avLst/>
            <a:gdLst>
              <a:gd name="T0" fmla="*/ 730 w 2537"/>
              <a:gd name="T1" fmla="*/ 0 h 1596"/>
              <a:gd name="T2" fmla="*/ 2537 w 2537"/>
              <a:gd name="T3" fmla="*/ 0 h 1596"/>
              <a:gd name="T4" fmla="*/ 2537 w 2537"/>
              <a:gd name="T5" fmla="*/ 1411 h 1596"/>
              <a:gd name="T6" fmla="*/ 730 w 2537"/>
              <a:gd name="T7" fmla="*/ 1411 h 1596"/>
              <a:gd name="T8" fmla="*/ 0 w 2537"/>
              <a:gd name="T9" fmla="*/ 1596 h 1596"/>
              <a:gd name="T10" fmla="*/ 0 w 2537"/>
              <a:gd name="T11" fmla="*/ 1364 h 1596"/>
              <a:gd name="T12" fmla="*/ 730 w 2537"/>
              <a:gd name="T13" fmla="*/ 0 h 1596"/>
              <a:gd name="connsiteX0" fmla="*/ 2497 w 10000"/>
              <a:gd name="connsiteY0" fmla="*/ 0 h 10040"/>
              <a:gd name="connsiteX1" fmla="*/ 10000 w 10000"/>
              <a:gd name="connsiteY1" fmla="*/ 40 h 10040"/>
              <a:gd name="connsiteX2" fmla="*/ 10000 w 10000"/>
              <a:gd name="connsiteY2" fmla="*/ 8881 h 10040"/>
              <a:gd name="connsiteX3" fmla="*/ 2877 w 10000"/>
              <a:gd name="connsiteY3" fmla="*/ 8881 h 10040"/>
              <a:gd name="connsiteX4" fmla="*/ 0 w 10000"/>
              <a:gd name="connsiteY4" fmla="*/ 10040 h 10040"/>
              <a:gd name="connsiteX5" fmla="*/ 0 w 10000"/>
              <a:gd name="connsiteY5" fmla="*/ 8586 h 10040"/>
              <a:gd name="connsiteX6" fmla="*/ 2497 w 10000"/>
              <a:gd name="connsiteY6" fmla="*/ 0 h 10040"/>
              <a:gd name="connsiteX0" fmla="*/ 2497 w 10000"/>
              <a:gd name="connsiteY0" fmla="*/ 0 h 9442"/>
              <a:gd name="connsiteX1" fmla="*/ 10000 w 10000"/>
              <a:gd name="connsiteY1" fmla="*/ 40 h 9442"/>
              <a:gd name="connsiteX2" fmla="*/ 10000 w 10000"/>
              <a:gd name="connsiteY2" fmla="*/ 8881 h 9442"/>
              <a:gd name="connsiteX3" fmla="*/ 2877 w 10000"/>
              <a:gd name="connsiteY3" fmla="*/ 8881 h 9442"/>
              <a:gd name="connsiteX4" fmla="*/ 1116 w 10000"/>
              <a:gd name="connsiteY4" fmla="*/ 9442 h 9442"/>
              <a:gd name="connsiteX5" fmla="*/ 0 w 10000"/>
              <a:gd name="connsiteY5" fmla="*/ 8586 h 9442"/>
              <a:gd name="connsiteX6" fmla="*/ 2497 w 10000"/>
              <a:gd name="connsiteY6" fmla="*/ 0 h 9442"/>
              <a:gd name="connsiteX0" fmla="*/ 1381 w 8884"/>
              <a:gd name="connsiteY0" fmla="*/ 0 h 10000"/>
              <a:gd name="connsiteX1" fmla="*/ 8884 w 8884"/>
              <a:gd name="connsiteY1" fmla="*/ 42 h 10000"/>
              <a:gd name="connsiteX2" fmla="*/ 8884 w 8884"/>
              <a:gd name="connsiteY2" fmla="*/ 9406 h 10000"/>
              <a:gd name="connsiteX3" fmla="*/ 1761 w 8884"/>
              <a:gd name="connsiteY3" fmla="*/ 9406 h 10000"/>
              <a:gd name="connsiteX4" fmla="*/ 0 w 8884"/>
              <a:gd name="connsiteY4" fmla="*/ 10000 h 10000"/>
              <a:gd name="connsiteX5" fmla="*/ 0 w 8884"/>
              <a:gd name="connsiteY5" fmla="*/ 8207 h 10000"/>
              <a:gd name="connsiteX6" fmla="*/ 1381 w 8884"/>
              <a:gd name="connsiteY6" fmla="*/ 0 h 10000"/>
              <a:gd name="connsiteX0" fmla="*/ 1795 w 10241"/>
              <a:gd name="connsiteY0" fmla="*/ 0 h 10000"/>
              <a:gd name="connsiteX1" fmla="*/ 10241 w 10241"/>
              <a:gd name="connsiteY1" fmla="*/ 42 h 10000"/>
              <a:gd name="connsiteX2" fmla="*/ 10241 w 10241"/>
              <a:gd name="connsiteY2" fmla="*/ 9406 h 10000"/>
              <a:gd name="connsiteX3" fmla="*/ 2223 w 10241"/>
              <a:gd name="connsiteY3" fmla="*/ 9406 h 10000"/>
              <a:gd name="connsiteX4" fmla="*/ 241 w 10241"/>
              <a:gd name="connsiteY4" fmla="*/ 10000 h 10000"/>
              <a:gd name="connsiteX5" fmla="*/ 0 w 10241"/>
              <a:gd name="connsiteY5" fmla="*/ 8123 h 10000"/>
              <a:gd name="connsiteX6" fmla="*/ 1795 w 1024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1" h="10000">
                <a:moveTo>
                  <a:pt x="1795" y="0"/>
                </a:moveTo>
                <a:lnTo>
                  <a:pt x="10241" y="42"/>
                </a:lnTo>
                <a:lnTo>
                  <a:pt x="10241" y="9406"/>
                </a:lnTo>
                <a:lnTo>
                  <a:pt x="2223" y="9406"/>
                </a:lnTo>
                <a:lnTo>
                  <a:pt x="241" y="10000"/>
                </a:lnTo>
                <a:cubicBezTo>
                  <a:pt x="161" y="9374"/>
                  <a:pt x="80" y="8749"/>
                  <a:pt x="0" y="8123"/>
                </a:cubicBezTo>
                <a:lnTo>
                  <a:pt x="1795" y="0"/>
                </a:lnTo>
                <a:close/>
              </a:path>
            </a:pathLst>
          </a:custGeom>
          <a:solidFill>
            <a:srgbClr val="FFFFFF"/>
          </a:solidFill>
          <a:ln w="9525">
            <a:solidFill>
              <a:srgbClr val="00206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smtClean="0">
              <a:ln>
                <a:noFill/>
              </a:ln>
              <a:solidFill>
                <a:sysClr val="windowText" lastClr="000000"/>
              </a:solidFill>
              <a:effectLst/>
              <a:uLnTx/>
              <a:uFillTx/>
            </a:endParaRPr>
          </a:p>
        </p:txBody>
      </p:sp>
      <p:sp>
        <p:nvSpPr>
          <p:cNvPr id="5" name="Freeform 3"/>
          <p:cNvSpPr>
            <a:spLocks/>
          </p:cNvSpPr>
          <p:nvPr/>
        </p:nvSpPr>
        <p:spPr bwMode="auto">
          <a:xfrm flipH="1">
            <a:off x="179513" y="764704"/>
            <a:ext cx="4217103" cy="2585457"/>
          </a:xfrm>
          <a:custGeom>
            <a:avLst/>
            <a:gdLst>
              <a:gd name="T0" fmla="*/ 730 w 2537"/>
              <a:gd name="T1" fmla="*/ 0 h 1596"/>
              <a:gd name="T2" fmla="*/ 2537 w 2537"/>
              <a:gd name="T3" fmla="*/ 0 h 1596"/>
              <a:gd name="T4" fmla="*/ 2537 w 2537"/>
              <a:gd name="T5" fmla="*/ 1411 h 1596"/>
              <a:gd name="T6" fmla="*/ 730 w 2537"/>
              <a:gd name="T7" fmla="*/ 1411 h 1596"/>
              <a:gd name="T8" fmla="*/ 0 w 2537"/>
              <a:gd name="T9" fmla="*/ 1596 h 1596"/>
              <a:gd name="T10" fmla="*/ 0 w 2537"/>
              <a:gd name="T11" fmla="*/ 1364 h 1596"/>
              <a:gd name="T12" fmla="*/ 730 w 2537"/>
              <a:gd name="T13" fmla="*/ 0 h 1596"/>
              <a:gd name="connsiteX0" fmla="*/ 2877 w 10000"/>
              <a:gd name="connsiteY0" fmla="*/ 0 h 10000"/>
              <a:gd name="connsiteX1" fmla="*/ 10000 w 10000"/>
              <a:gd name="connsiteY1" fmla="*/ 0 h 10000"/>
              <a:gd name="connsiteX2" fmla="*/ 10000 w 10000"/>
              <a:gd name="connsiteY2" fmla="*/ 8841 h 10000"/>
              <a:gd name="connsiteX3" fmla="*/ 2877 w 10000"/>
              <a:gd name="connsiteY3" fmla="*/ 8841 h 10000"/>
              <a:gd name="connsiteX4" fmla="*/ 0 w 10000"/>
              <a:gd name="connsiteY4" fmla="*/ 10000 h 10000"/>
              <a:gd name="connsiteX5" fmla="*/ 1037 w 10000"/>
              <a:gd name="connsiteY5" fmla="*/ 7152 h 10000"/>
              <a:gd name="connsiteX6" fmla="*/ 2877 w 10000"/>
              <a:gd name="connsiteY6" fmla="*/ 0 h 10000"/>
              <a:gd name="connsiteX0" fmla="*/ 1888 w 9011"/>
              <a:gd name="connsiteY0" fmla="*/ 0 h 9124"/>
              <a:gd name="connsiteX1" fmla="*/ 9011 w 9011"/>
              <a:gd name="connsiteY1" fmla="*/ 0 h 9124"/>
              <a:gd name="connsiteX2" fmla="*/ 9011 w 9011"/>
              <a:gd name="connsiteY2" fmla="*/ 8841 h 9124"/>
              <a:gd name="connsiteX3" fmla="*/ 1888 w 9011"/>
              <a:gd name="connsiteY3" fmla="*/ 8841 h 9124"/>
              <a:gd name="connsiteX4" fmla="*/ 0 w 9011"/>
              <a:gd name="connsiteY4" fmla="*/ 9124 h 9124"/>
              <a:gd name="connsiteX5" fmla="*/ 48 w 9011"/>
              <a:gd name="connsiteY5" fmla="*/ 7152 h 9124"/>
              <a:gd name="connsiteX6" fmla="*/ 1888 w 9011"/>
              <a:gd name="connsiteY6" fmla="*/ 0 h 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1" h="9124">
                <a:moveTo>
                  <a:pt x="1888" y="0"/>
                </a:moveTo>
                <a:lnTo>
                  <a:pt x="9011" y="0"/>
                </a:lnTo>
                <a:lnTo>
                  <a:pt x="9011" y="8841"/>
                </a:lnTo>
                <a:lnTo>
                  <a:pt x="1888" y="8841"/>
                </a:lnTo>
                <a:lnTo>
                  <a:pt x="0" y="9124"/>
                </a:lnTo>
                <a:cubicBezTo>
                  <a:pt x="16" y="8467"/>
                  <a:pt x="32" y="7809"/>
                  <a:pt x="48" y="7152"/>
                </a:cubicBezTo>
                <a:lnTo>
                  <a:pt x="1888" y="0"/>
                </a:lnTo>
                <a:close/>
              </a:path>
            </a:pathLst>
          </a:custGeom>
          <a:solidFill>
            <a:srgbClr val="FFFFFF"/>
          </a:solidFill>
          <a:ln w="9525">
            <a:solidFill>
              <a:srgbClr val="00206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smtClean="0">
              <a:ln>
                <a:noFill/>
              </a:ln>
              <a:solidFill>
                <a:sysClr val="windowText" lastClr="000000"/>
              </a:solidFill>
              <a:effectLst/>
              <a:uLnTx/>
              <a:uFillTx/>
            </a:endParaRPr>
          </a:p>
        </p:txBody>
      </p:sp>
      <p:sp>
        <p:nvSpPr>
          <p:cNvPr id="6" name="Freeform 4"/>
          <p:cNvSpPr>
            <a:spLocks/>
          </p:cNvSpPr>
          <p:nvPr/>
        </p:nvSpPr>
        <p:spPr bwMode="auto">
          <a:xfrm flipV="1">
            <a:off x="4284538" y="3403848"/>
            <a:ext cx="4679951" cy="2833465"/>
          </a:xfrm>
          <a:custGeom>
            <a:avLst/>
            <a:gdLst>
              <a:gd name="T0" fmla="*/ 730 w 2537"/>
              <a:gd name="T1" fmla="*/ 0 h 1596"/>
              <a:gd name="T2" fmla="*/ 2537 w 2537"/>
              <a:gd name="T3" fmla="*/ 0 h 1596"/>
              <a:gd name="T4" fmla="*/ 2537 w 2537"/>
              <a:gd name="T5" fmla="*/ 1411 h 1596"/>
              <a:gd name="T6" fmla="*/ 730 w 2537"/>
              <a:gd name="T7" fmla="*/ 1411 h 1596"/>
              <a:gd name="T8" fmla="*/ 0 w 2537"/>
              <a:gd name="T9" fmla="*/ 1596 h 1596"/>
              <a:gd name="T10" fmla="*/ 0 w 2537"/>
              <a:gd name="T11" fmla="*/ 1364 h 1596"/>
              <a:gd name="T12" fmla="*/ 730 w 2537"/>
              <a:gd name="T13" fmla="*/ 0 h 1596"/>
            </a:gdLst>
            <a:ahLst/>
            <a:cxnLst>
              <a:cxn ang="0">
                <a:pos x="T0" y="T1"/>
              </a:cxn>
              <a:cxn ang="0">
                <a:pos x="T2" y="T3"/>
              </a:cxn>
              <a:cxn ang="0">
                <a:pos x="T4" y="T5"/>
              </a:cxn>
              <a:cxn ang="0">
                <a:pos x="T6" y="T7"/>
              </a:cxn>
              <a:cxn ang="0">
                <a:pos x="T8" y="T9"/>
              </a:cxn>
              <a:cxn ang="0">
                <a:pos x="T10" y="T11"/>
              </a:cxn>
              <a:cxn ang="0">
                <a:pos x="T12" y="T13"/>
              </a:cxn>
            </a:cxnLst>
            <a:rect l="0" t="0" r="r" b="b"/>
            <a:pathLst>
              <a:path w="2537" h="1596">
                <a:moveTo>
                  <a:pt x="730" y="0"/>
                </a:moveTo>
                <a:lnTo>
                  <a:pt x="2537" y="0"/>
                </a:lnTo>
                <a:lnTo>
                  <a:pt x="2537" y="1411"/>
                </a:lnTo>
                <a:lnTo>
                  <a:pt x="730" y="1411"/>
                </a:lnTo>
                <a:lnTo>
                  <a:pt x="0" y="1596"/>
                </a:lnTo>
                <a:lnTo>
                  <a:pt x="0" y="1364"/>
                </a:lnTo>
                <a:lnTo>
                  <a:pt x="730" y="0"/>
                </a:lnTo>
                <a:close/>
              </a:path>
            </a:pathLst>
          </a:custGeom>
          <a:solidFill>
            <a:srgbClr val="FFFFFF"/>
          </a:solidFill>
          <a:ln w="9525">
            <a:solidFill>
              <a:srgbClr val="00206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smtClean="0">
              <a:ln>
                <a:noFill/>
              </a:ln>
              <a:solidFill>
                <a:sysClr val="windowText" lastClr="000000"/>
              </a:solidFill>
              <a:effectLst/>
              <a:uLnTx/>
              <a:uFillTx/>
            </a:endParaRPr>
          </a:p>
        </p:txBody>
      </p:sp>
      <p:sp>
        <p:nvSpPr>
          <p:cNvPr id="7" name="Freeform 5"/>
          <p:cNvSpPr>
            <a:spLocks/>
          </p:cNvSpPr>
          <p:nvPr/>
        </p:nvSpPr>
        <p:spPr bwMode="auto">
          <a:xfrm flipH="1" flipV="1">
            <a:off x="179513" y="3494236"/>
            <a:ext cx="4093084" cy="2743077"/>
          </a:xfrm>
          <a:custGeom>
            <a:avLst/>
            <a:gdLst>
              <a:gd name="T0" fmla="*/ 730 w 2537"/>
              <a:gd name="T1" fmla="*/ 0 h 1596"/>
              <a:gd name="T2" fmla="*/ 2537 w 2537"/>
              <a:gd name="T3" fmla="*/ 0 h 1596"/>
              <a:gd name="T4" fmla="*/ 2537 w 2537"/>
              <a:gd name="T5" fmla="*/ 1411 h 1596"/>
              <a:gd name="T6" fmla="*/ 730 w 2537"/>
              <a:gd name="T7" fmla="*/ 1411 h 1596"/>
              <a:gd name="T8" fmla="*/ 0 w 2537"/>
              <a:gd name="T9" fmla="*/ 1596 h 1596"/>
              <a:gd name="T10" fmla="*/ 0 w 2537"/>
              <a:gd name="T11" fmla="*/ 1364 h 1596"/>
              <a:gd name="T12" fmla="*/ 730 w 2537"/>
              <a:gd name="T13" fmla="*/ 0 h 1596"/>
              <a:gd name="connsiteX0" fmla="*/ 2877 w 10000"/>
              <a:gd name="connsiteY0" fmla="*/ 0 h 10000"/>
              <a:gd name="connsiteX1" fmla="*/ 10000 w 10000"/>
              <a:gd name="connsiteY1" fmla="*/ 0 h 10000"/>
              <a:gd name="connsiteX2" fmla="*/ 10000 w 10000"/>
              <a:gd name="connsiteY2" fmla="*/ 8841 h 10000"/>
              <a:gd name="connsiteX3" fmla="*/ 2877 w 10000"/>
              <a:gd name="connsiteY3" fmla="*/ 8841 h 10000"/>
              <a:gd name="connsiteX4" fmla="*/ 0 w 10000"/>
              <a:gd name="connsiteY4" fmla="*/ 10000 h 10000"/>
              <a:gd name="connsiteX5" fmla="*/ 1278 w 10000"/>
              <a:gd name="connsiteY5" fmla="*/ 8307 h 10000"/>
              <a:gd name="connsiteX6" fmla="*/ 2877 w 10000"/>
              <a:gd name="connsiteY6" fmla="*/ 0 h 10000"/>
              <a:gd name="connsiteX0" fmla="*/ 1623 w 8746"/>
              <a:gd name="connsiteY0" fmla="*/ 0 h 9681"/>
              <a:gd name="connsiteX1" fmla="*/ 8746 w 8746"/>
              <a:gd name="connsiteY1" fmla="*/ 0 h 9681"/>
              <a:gd name="connsiteX2" fmla="*/ 8746 w 8746"/>
              <a:gd name="connsiteY2" fmla="*/ 8841 h 9681"/>
              <a:gd name="connsiteX3" fmla="*/ 1623 w 8746"/>
              <a:gd name="connsiteY3" fmla="*/ 8841 h 9681"/>
              <a:gd name="connsiteX4" fmla="*/ 0 w 8746"/>
              <a:gd name="connsiteY4" fmla="*/ 9681 h 9681"/>
              <a:gd name="connsiteX5" fmla="*/ 24 w 8746"/>
              <a:gd name="connsiteY5" fmla="*/ 8307 h 9681"/>
              <a:gd name="connsiteX6" fmla="*/ 1623 w 8746"/>
              <a:gd name="connsiteY6" fmla="*/ 0 h 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6" h="9681">
                <a:moveTo>
                  <a:pt x="1623" y="0"/>
                </a:moveTo>
                <a:lnTo>
                  <a:pt x="8746" y="0"/>
                </a:lnTo>
                <a:lnTo>
                  <a:pt x="8746" y="8841"/>
                </a:lnTo>
                <a:lnTo>
                  <a:pt x="1623" y="8841"/>
                </a:lnTo>
                <a:lnTo>
                  <a:pt x="0" y="9681"/>
                </a:lnTo>
                <a:lnTo>
                  <a:pt x="24" y="8307"/>
                </a:lnTo>
                <a:lnTo>
                  <a:pt x="1623" y="0"/>
                </a:lnTo>
                <a:close/>
              </a:path>
            </a:pathLst>
          </a:custGeom>
          <a:solidFill>
            <a:srgbClr val="FFFFFF"/>
          </a:solidFill>
          <a:ln w="9525">
            <a:solidFill>
              <a:srgbClr val="002060"/>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smtClean="0">
              <a:ln>
                <a:noFill/>
              </a:ln>
              <a:solidFill>
                <a:sysClr val="windowText" lastClr="000000"/>
              </a:solidFill>
              <a:effectLst/>
              <a:uLnTx/>
              <a:uFillTx/>
            </a:endParaRPr>
          </a:p>
        </p:txBody>
      </p:sp>
      <p:sp>
        <p:nvSpPr>
          <p:cNvPr id="8" name="Oval 7"/>
          <p:cNvSpPr>
            <a:spLocks noChangeArrowheads="1"/>
          </p:cNvSpPr>
          <p:nvPr/>
        </p:nvSpPr>
        <p:spPr bwMode="blackWhite">
          <a:xfrm>
            <a:off x="3563888" y="2636913"/>
            <a:ext cx="1823813" cy="1483717"/>
          </a:xfrm>
          <a:prstGeom prst="ellipse">
            <a:avLst/>
          </a:prstGeom>
          <a:solidFill>
            <a:srgbClr val="002060"/>
          </a:solidFill>
          <a:ln w="9525">
            <a:solidFill>
              <a:srgbClr val="002060"/>
            </a:solidFill>
            <a:round/>
            <a:headEnd/>
            <a:tailEnd/>
          </a:ln>
          <a:effectLst>
            <a:outerShdw dist="25400" dir="5400000" algn="ctr" rotWithShape="0">
              <a:srgbClr val="000000"/>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smtClean="0">
              <a:ln>
                <a:noFill/>
              </a:ln>
              <a:solidFill>
                <a:sysClr val="windowText" lastClr="000000"/>
              </a:solidFill>
              <a:effectLst/>
              <a:uLnTx/>
              <a:uFillTx/>
            </a:endParaRPr>
          </a:p>
        </p:txBody>
      </p:sp>
      <p:sp>
        <p:nvSpPr>
          <p:cNvPr id="9" name="Rectangle 8"/>
          <p:cNvSpPr txBox="1">
            <a:spLocks noChangeArrowheads="1"/>
          </p:cNvSpPr>
          <p:nvPr/>
        </p:nvSpPr>
        <p:spPr bwMode="auto">
          <a:xfrm>
            <a:off x="3683707" y="3009438"/>
            <a:ext cx="158417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pPr algn="ctr"/>
            <a:r>
              <a:rPr lang="en-US" altLang="ko-KR" sz="1400" b="1" dirty="0" smtClean="0">
                <a:solidFill>
                  <a:schemeClr val="bg1"/>
                </a:solidFill>
                <a:ea typeface="Gulim" pitchFamily="34" charset="-127"/>
              </a:rPr>
              <a:t>Rolling Stock Fleet Renewal </a:t>
            </a:r>
            <a:r>
              <a:rPr lang="en-US" altLang="ko-KR" sz="1400" b="1" dirty="0" err="1" smtClean="0">
                <a:solidFill>
                  <a:schemeClr val="bg1"/>
                </a:solidFill>
                <a:ea typeface="Gulim" pitchFamily="34" charset="-127"/>
              </a:rPr>
              <a:t>Programme</a:t>
            </a:r>
            <a:endParaRPr lang="en-US" altLang="ko-KR" sz="1400" dirty="0">
              <a:solidFill>
                <a:schemeClr val="bg1"/>
              </a:solidFill>
              <a:ea typeface="Gulim" pitchFamily="34" charset="-127"/>
            </a:endParaRPr>
          </a:p>
        </p:txBody>
      </p:sp>
      <p:sp>
        <p:nvSpPr>
          <p:cNvPr id="10" name="Rectangle 9"/>
          <p:cNvSpPr txBox="1">
            <a:spLocks noChangeArrowheads="1"/>
          </p:cNvSpPr>
          <p:nvPr/>
        </p:nvSpPr>
        <p:spPr bwMode="auto">
          <a:xfrm>
            <a:off x="251520" y="808262"/>
            <a:ext cx="295232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r>
              <a:rPr lang="en-US" altLang="ko-KR" sz="1400" b="1" dirty="0" smtClean="0">
                <a:ea typeface="Gulim" pitchFamily="34" charset="-127"/>
              </a:rPr>
              <a:t>Partnership with Government</a:t>
            </a:r>
            <a:endParaRPr lang="en-US" altLang="ko-KR" sz="1400" b="1" dirty="0">
              <a:ea typeface="Gulim" pitchFamily="34" charset="-127"/>
            </a:endParaRPr>
          </a:p>
        </p:txBody>
      </p:sp>
      <p:sp>
        <p:nvSpPr>
          <p:cNvPr id="11" name="Rectangle 10"/>
          <p:cNvSpPr txBox="1">
            <a:spLocks noChangeArrowheads="1"/>
          </p:cNvSpPr>
          <p:nvPr/>
        </p:nvSpPr>
        <p:spPr bwMode="auto">
          <a:xfrm>
            <a:off x="251520" y="1075964"/>
            <a:ext cx="3240360" cy="1508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pPr lvl="1"/>
            <a:r>
              <a:rPr lang="en-US" altLang="ko-KR" sz="1400" dirty="0" smtClean="0">
                <a:ea typeface="Gulim" pitchFamily="34" charset="-127"/>
              </a:rPr>
              <a:t>All relevant government departments need to “partner” on the programme thus enabling a platform for sustainable development</a:t>
            </a:r>
          </a:p>
          <a:p>
            <a:pPr lvl="1"/>
            <a:r>
              <a:rPr lang="en-US" altLang="ko-KR" sz="1400" dirty="0">
                <a:ea typeface="Gulim" pitchFamily="34" charset="-127"/>
              </a:rPr>
              <a:t>Departments such as the </a:t>
            </a:r>
            <a:r>
              <a:rPr lang="en-US" altLang="ko-KR" sz="1400" dirty="0" err="1">
                <a:ea typeface="Gulim" pitchFamily="34" charset="-127"/>
              </a:rPr>
              <a:t>dti</a:t>
            </a:r>
            <a:r>
              <a:rPr lang="en-US" altLang="ko-KR" sz="1400" dirty="0">
                <a:ea typeface="Gulim" pitchFamily="34" charset="-127"/>
              </a:rPr>
              <a:t>, IDC, NEF and Economic Development are key players</a:t>
            </a:r>
          </a:p>
        </p:txBody>
      </p:sp>
      <p:sp>
        <p:nvSpPr>
          <p:cNvPr id="12" name="Rectangle 11"/>
          <p:cNvSpPr txBox="1">
            <a:spLocks noChangeArrowheads="1"/>
          </p:cNvSpPr>
          <p:nvPr/>
        </p:nvSpPr>
        <p:spPr bwMode="auto">
          <a:xfrm>
            <a:off x="5387702" y="808262"/>
            <a:ext cx="313548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r>
              <a:rPr lang="en-US" altLang="ko-KR" sz="1400" b="1" dirty="0" smtClean="0">
                <a:ea typeface="Gulim" pitchFamily="34" charset="-127"/>
              </a:rPr>
              <a:t>Centre of Excellence</a:t>
            </a:r>
            <a:endParaRPr lang="en-US" altLang="ko-KR" sz="1400" b="1" dirty="0">
              <a:ea typeface="Gulim" pitchFamily="34" charset="-127"/>
            </a:endParaRPr>
          </a:p>
        </p:txBody>
      </p:sp>
      <p:sp>
        <p:nvSpPr>
          <p:cNvPr id="13" name="Rectangle 12"/>
          <p:cNvSpPr txBox="1">
            <a:spLocks noChangeArrowheads="1"/>
          </p:cNvSpPr>
          <p:nvPr/>
        </p:nvSpPr>
        <p:spPr bwMode="auto">
          <a:xfrm>
            <a:off x="5387701" y="1075963"/>
            <a:ext cx="3552851"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pPr lvl="1"/>
            <a:r>
              <a:rPr lang="en-ZA" altLang="ko-KR" sz="1400" dirty="0" smtClean="0">
                <a:ea typeface="Gulim" pitchFamily="34" charset="-127"/>
              </a:rPr>
              <a:t>A critical enabler for sustainability of the industry will be the development of a centre of excellence. </a:t>
            </a:r>
          </a:p>
          <a:p>
            <a:pPr lvl="1"/>
            <a:r>
              <a:rPr lang="en-ZA" altLang="ko-KR" sz="1400" dirty="0" smtClean="0">
                <a:ea typeface="Gulim" pitchFamily="34" charset="-127"/>
              </a:rPr>
              <a:t>The centre of excellence must be the design authority of products, services and manufacture to </a:t>
            </a:r>
            <a:br>
              <a:rPr lang="en-ZA" altLang="ko-KR" sz="1400" dirty="0" smtClean="0">
                <a:ea typeface="Gulim" pitchFamily="34" charset="-127"/>
              </a:rPr>
            </a:br>
            <a:r>
              <a:rPr lang="en-ZA" altLang="ko-KR" sz="1400" dirty="0" smtClean="0">
                <a:ea typeface="Gulim" pitchFamily="34" charset="-127"/>
              </a:rPr>
              <a:t>ensure modern, </a:t>
            </a:r>
            <a:br>
              <a:rPr lang="en-ZA" altLang="ko-KR" sz="1400" dirty="0" smtClean="0">
                <a:ea typeface="Gulim" pitchFamily="34" charset="-127"/>
              </a:rPr>
            </a:br>
            <a:r>
              <a:rPr lang="en-ZA" altLang="ko-KR" sz="1400" dirty="0" smtClean="0">
                <a:ea typeface="Gulim" pitchFamily="34" charset="-127"/>
              </a:rPr>
              <a:t>current and </a:t>
            </a:r>
            <a:br>
              <a:rPr lang="en-ZA" altLang="ko-KR" sz="1400" dirty="0" smtClean="0">
                <a:ea typeface="Gulim" pitchFamily="34" charset="-127"/>
              </a:rPr>
            </a:br>
            <a:r>
              <a:rPr lang="en-ZA" altLang="ko-KR" sz="1400" dirty="0" smtClean="0">
                <a:ea typeface="Gulim" pitchFamily="34" charset="-127"/>
              </a:rPr>
              <a:t>competitive designs</a:t>
            </a:r>
            <a:endParaRPr lang="en-US" altLang="ko-KR" sz="1400" dirty="0">
              <a:ea typeface="Gulim" pitchFamily="34" charset="-127"/>
            </a:endParaRPr>
          </a:p>
        </p:txBody>
      </p:sp>
      <p:sp>
        <p:nvSpPr>
          <p:cNvPr id="14" name="Rectangle 13"/>
          <p:cNvSpPr txBox="1">
            <a:spLocks noChangeArrowheads="1"/>
          </p:cNvSpPr>
          <p:nvPr/>
        </p:nvSpPr>
        <p:spPr bwMode="auto">
          <a:xfrm>
            <a:off x="240231" y="3760590"/>
            <a:ext cx="356202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r>
              <a:rPr lang="en-US" altLang="ko-KR" sz="1400" b="1" dirty="0" smtClean="0">
                <a:ea typeface="Gulim" pitchFamily="34" charset="-127"/>
              </a:rPr>
              <a:t>Land for Local Factory and Supplier Park</a:t>
            </a:r>
            <a:endParaRPr lang="en-US" altLang="ko-KR" sz="1400" b="1" dirty="0">
              <a:ea typeface="Gulim" pitchFamily="34" charset="-127"/>
            </a:endParaRPr>
          </a:p>
        </p:txBody>
      </p:sp>
      <p:sp>
        <p:nvSpPr>
          <p:cNvPr id="15" name="Rectangle 14"/>
          <p:cNvSpPr txBox="1">
            <a:spLocks noChangeArrowheads="1"/>
          </p:cNvSpPr>
          <p:nvPr/>
        </p:nvSpPr>
        <p:spPr bwMode="auto">
          <a:xfrm>
            <a:off x="240231" y="4010288"/>
            <a:ext cx="3528392" cy="2154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pPr lvl="1"/>
            <a:r>
              <a:rPr lang="en-ZA" altLang="ko-KR" sz="1400" dirty="0" smtClean="0">
                <a:ea typeface="Gulim" pitchFamily="34" charset="-127"/>
              </a:rPr>
              <a:t>Feasible land (including all environmental authorisations, bulk services, etc.) needs to be in place for ease of construction of facilities</a:t>
            </a:r>
          </a:p>
          <a:p>
            <a:pPr lvl="1"/>
            <a:r>
              <a:rPr lang="en-ZA" altLang="ko-KR" sz="1400" dirty="0" smtClean="0">
                <a:ea typeface="Gulim" pitchFamily="34" charset="-127"/>
              </a:rPr>
              <a:t>Development of a Local Factory and a supporting </a:t>
            </a:r>
            <a:br>
              <a:rPr lang="en-ZA" altLang="ko-KR" sz="1400" dirty="0" smtClean="0">
                <a:ea typeface="Gulim" pitchFamily="34" charset="-127"/>
              </a:rPr>
            </a:br>
            <a:r>
              <a:rPr lang="en-ZA" altLang="ko-KR" sz="1400" dirty="0" smtClean="0">
                <a:ea typeface="Gulim" pitchFamily="34" charset="-127"/>
              </a:rPr>
              <a:t>Supplier Park </a:t>
            </a:r>
            <a:br>
              <a:rPr lang="en-ZA" altLang="ko-KR" sz="1400" dirty="0" smtClean="0">
                <a:ea typeface="Gulim" pitchFamily="34" charset="-127"/>
              </a:rPr>
            </a:br>
            <a:r>
              <a:rPr lang="en-ZA" altLang="ko-KR" sz="1400" dirty="0" smtClean="0">
                <a:ea typeface="Gulim" pitchFamily="34" charset="-127"/>
              </a:rPr>
              <a:t>to ensure a</a:t>
            </a:r>
            <a:br>
              <a:rPr lang="en-ZA" altLang="ko-KR" sz="1400" dirty="0" smtClean="0">
                <a:ea typeface="Gulim" pitchFamily="34" charset="-127"/>
              </a:rPr>
            </a:br>
            <a:r>
              <a:rPr lang="en-ZA" altLang="ko-KR" sz="1400" dirty="0" smtClean="0">
                <a:ea typeface="Gulim" pitchFamily="34" charset="-127"/>
              </a:rPr>
              <a:t>competitive hub </a:t>
            </a:r>
            <a:br>
              <a:rPr lang="en-ZA" altLang="ko-KR" sz="1400" dirty="0" smtClean="0">
                <a:ea typeface="Gulim" pitchFamily="34" charset="-127"/>
              </a:rPr>
            </a:br>
            <a:r>
              <a:rPr lang="en-ZA" altLang="ko-KR" sz="1400" dirty="0" smtClean="0">
                <a:ea typeface="Gulim" pitchFamily="34" charset="-127"/>
              </a:rPr>
              <a:t>for manufacture</a:t>
            </a:r>
            <a:endParaRPr lang="en-ZA" altLang="ko-KR" sz="1400" dirty="0">
              <a:ea typeface="Gulim" pitchFamily="34" charset="-127"/>
            </a:endParaRPr>
          </a:p>
        </p:txBody>
      </p:sp>
      <p:sp>
        <p:nvSpPr>
          <p:cNvPr id="16" name="Rectangle 15"/>
          <p:cNvSpPr txBox="1">
            <a:spLocks noChangeArrowheads="1"/>
          </p:cNvSpPr>
          <p:nvPr/>
        </p:nvSpPr>
        <p:spPr bwMode="auto">
          <a:xfrm>
            <a:off x="5387702" y="3760590"/>
            <a:ext cx="310579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r>
              <a:rPr lang="en-US" altLang="ko-KR" sz="1400" b="1" dirty="0" smtClean="0">
                <a:ea typeface="Gulim" pitchFamily="34" charset="-127"/>
              </a:rPr>
              <a:t>Active Monitoring and Support</a:t>
            </a:r>
            <a:endParaRPr lang="en-US" altLang="ko-KR" sz="1400" b="1" dirty="0">
              <a:ea typeface="Gulim" pitchFamily="34" charset="-127"/>
            </a:endParaRPr>
          </a:p>
        </p:txBody>
      </p:sp>
      <p:sp>
        <p:nvSpPr>
          <p:cNvPr id="17" name="Rectangle 16"/>
          <p:cNvSpPr txBox="1">
            <a:spLocks noChangeArrowheads="1"/>
          </p:cNvSpPr>
          <p:nvPr/>
        </p:nvSpPr>
        <p:spPr bwMode="auto">
          <a:xfrm>
            <a:off x="5387701" y="4010288"/>
            <a:ext cx="3552851" cy="2069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895350" rtl="0" fontAlgn="base">
              <a:spcBef>
                <a:spcPct val="0"/>
              </a:spcBef>
              <a:spcAft>
                <a:spcPct val="0"/>
              </a:spcAft>
              <a:buSzPct val="120000"/>
              <a:defRPr sz="1600">
                <a:solidFill>
                  <a:schemeClr val="tx1"/>
                </a:solidFill>
                <a:latin typeface="+mn-lt"/>
                <a:ea typeface="+mn-ea"/>
                <a:cs typeface="+mn-cs"/>
              </a:defRPr>
            </a:lvl1pPr>
            <a:lvl2pPr marL="144463" indent="-142875" algn="l" defTabSz="895350" rtl="0" fontAlgn="base">
              <a:spcBef>
                <a:spcPct val="0"/>
              </a:spcBef>
              <a:spcAft>
                <a:spcPct val="0"/>
              </a:spcAft>
              <a:buSzPct val="120000"/>
              <a:buChar char="•"/>
              <a:defRPr sz="1600">
                <a:solidFill>
                  <a:schemeClr val="tx1"/>
                </a:solidFill>
                <a:latin typeface="+mn-lt"/>
                <a:ea typeface="+mn-ea"/>
              </a:defRPr>
            </a:lvl2pPr>
            <a:lvl3pPr marL="295275" indent="-149225" algn="l" defTabSz="895350" rtl="0" fontAlgn="base">
              <a:spcBef>
                <a:spcPct val="0"/>
              </a:spcBef>
              <a:spcAft>
                <a:spcPct val="0"/>
              </a:spcAft>
              <a:buChar char="–"/>
              <a:defRPr sz="1600">
                <a:solidFill>
                  <a:schemeClr val="tx1"/>
                </a:solidFill>
                <a:latin typeface="+mn-lt"/>
                <a:ea typeface="+mn-ea"/>
              </a:defRPr>
            </a:lvl3pPr>
            <a:lvl4pPr marL="431800" indent="-134938" algn="l" defTabSz="895350" rtl="0" fontAlgn="base">
              <a:spcBef>
                <a:spcPct val="0"/>
              </a:spcBef>
              <a:spcAft>
                <a:spcPct val="0"/>
              </a:spcAft>
              <a:buSzPct val="89000"/>
              <a:buChar char="•"/>
              <a:defRPr sz="1600">
                <a:solidFill>
                  <a:schemeClr val="tx1"/>
                </a:solidFill>
                <a:latin typeface="+mn-lt"/>
                <a:ea typeface="+mn-ea"/>
              </a:defRPr>
            </a:lvl4pPr>
            <a:lvl5pPr marL="582613" indent="-149225" algn="l" defTabSz="895350" rtl="0" fontAlgn="base">
              <a:spcBef>
                <a:spcPct val="0"/>
              </a:spcBef>
              <a:spcAft>
                <a:spcPct val="0"/>
              </a:spcAft>
              <a:buSzPct val="75000"/>
              <a:buChar char="–"/>
              <a:defRPr sz="1600">
                <a:solidFill>
                  <a:schemeClr val="tx1"/>
                </a:solidFill>
                <a:latin typeface="+mn-lt"/>
                <a:ea typeface="+mn-ea"/>
              </a:defRPr>
            </a:lvl5pPr>
            <a:lvl6pPr marL="1039813" indent="-149225" algn="l" defTabSz="895350" rtl="0" fontAlgn="base">
              <a:spcBef>
                <a:spcPct val="0"/>
              </a:spcBef>
              <a:spcAft>
                <a:spcPct val="0"/>
              </a:spcAft>
              <a:buSzPct val="75000"/>
              <a:buChar char="–"/>
              <a:defRPr sz="1600">
                <a:solidFill>
                  <a:schemeClr val="tx1"/>
                </a:solidFill>
                <a:latin typeface="+mn-lt"/>
                <a:ea typeface="+mn-ea"/>
              </a:defRPr>
            </a:lvl6pPr>
            <a:lvl7pPr marL="1497013" indent="-149225" algn="l" defTabSz="895350" rtl="0" fontAlgn="base">
              <a:spcBef>
                <a:spcPct val="0"/>
              </a:spcBef>
              <a:spcAft>
                <a:spcPct val="0"/>
              </a:spcAft>
              <a:buSzPct val="75000"/>
              <a:buChar char="–"/>
              <a:defRPr sz="1600">
                <a:solidFill>
                  <a:schemeClr val="tx1"/>
                </a:solidFill>
                <a:latin typeface="+mn-lt"/>
                <a:ea typeface="+mn-ea"/>
              </a:defRPr>
            </a:lvl7pPr>
            <a:lvl8pPr marL="1954213" indent="-149225" algn="l" defTabSz="895350" rtl="0" fontAlgn="base">
              <a:spcBef>
                <a:spcPct val="0"/>
              </a:spcBef>
              <a:spcAft>
                <a:spcPct val="0"/>
              </a:spcAft>
              <a:buSzPct val="75000"/>
              <a:buChar char="–"/>
              <a:defRPr sz="1600">
                <a:solidFill>
                  <a:schemeClr val="tx1"/>
                </a:solidFill>
                <a:latin typeface="+mn-lt"/>
                <a:ea typeface="+mn-ea"/>
              </a:defRPr>
            </a:lvl8pPr>
            <a:lvl9pPr marL="2411413" indent="-149225" algn="l" defTabSz="895350" rtl="0" fontAlgn="base">
              <a:spcBef>
                <a:spcPct val="0"/>
              </a:spcBef>
              <a:spcAft>
                <a:spcPct val="0"/>
              </a:spcAft>
              <a:buSzPct val="75000"/>
              <a:buChar char="–"/>
              <a:defRPr sz="1600">
                <a:solidFill>
                  <a:schemeClr val="tx1"/>
                </a:solidFill>
                <a:latin typeface="+mn-lt"/>
                <a:ea typeface="+mn-ea"/>
              </a:defRPr>
            </a:lvl9pPr>
          </a:lstStyle>
          <a:p>
            <a:pPr lvl="1"/>
            <a:r>
              <a:rPr lang="en-ZA" altLang="ko-KR" sz="1400" dirty="0" smtClean="0">
                <a:ea typeface="Gulim" pitchFamily="34" charset="-127"/>
              </a:rPr>
              <a:t>Active monitoring of the private sector in terms of localisation is critical for sustainability. This will allow preventative measures in industry when issues arise therefore ensuring competitive advantage within the country</a:t>
            </a:r>
          </a:p>
          <a:p>
            <a:pPr lvl="1"/>
            <a:r>
              <a:rPr lang="en-ZA" altLang="ko-KR" sz="1400" dirty="0">
                <a:ea typeface="Gulim" pitchFamily="34" charset="-127"/>
              </a:rPr>
              <a:t>Support from local </a:t>
            </a:r>
            <a:r>
              <a:rPr lang="en-ZA" altLang="ko-KR" sz="1400" dirty="0" smtClean="0">
                <a:ea typeface="Gulim" pitchFamily="34" charset="-127"/>
              </a:rPr>
              <a:t>government</a:t>
            </a:r>
            <a:r>
              <a:rPr lang="en-ZA" altLang="ko-KR" sz="1400" dirty="0">
                <a:ea typeface="Gulim" pitchFamily="34" charset="-127"/>
              </a:rPr>
              <a:t>, </a:t>
            </a:r>
            <a:r>
              <a:rPr lang="en-ZA" altLang="ko-KR" sz="1400" dirty="0" smtClean="0">
                <a:ea typeface="Gulim" pitchFamily="34" charset="-127"/>
              </a:rPr>
              <a:t/>
            </a:r>
            <a:br>
              <a:rPr lang="en-ZA" altLang="ko-KR" sz="1400" dirty="0" smtClean="0">
                <a:ea typeface="Gulim" pitchFamily="34" charset="-127"/>
              </a:rPr>
            </a:br>
            <a:r>
              <a:rPr lang="en-ZA" altLang="ko-KR" sz="1400" dirty="0" smtClean="0">
                <a:ea typeface="Gulim" pitchFamily="34" charset="-127"/>
              </a:rPr>
              <a:t>municipalities</a:t>
            </a:r>
            <a:r>
              <a:rPr lang="en-ZA" altLang="ko-KR" sz="1400" dirty="0">
                <a:ea typeface="Gulim" pitchFamily="34" charset="-127"/>
              </a:rPr>
              <a:t>, </a:t>
            </a:r>
            <a:r>
              <a:rPr lang="en-ZA" altLang="ko-KR" sz="1400" dirty="0" smtClean="0">
                <a:ea typeface="Gulim" pitchFamily="34" charset="-127"/>
              </a:rPr>
              <a:t>societies </a:t>
            </a:r>
            <a:r>
              <a:rPr lang="en-ZA" altLang="ko-KR" sz="1400" dirty="0">
                <a:ea typeface="Gulim" pitchFamily="34" charset="-127"/>
              </a:rPr>
              <a:t>and </a:t>
            </a:r>
            <a:r>
              <a:rPr lang="en-ZA" altLang="ko-KR" sz="1400" dirty="0" smtClean="0">
                <a:ea typeface="Gulim" pitchFamily="34" charset="-127"/>
              </a:rPr>
              <a:t/>
            </a:r>
            <a:br>
              <a:rPr lang="en-ZA" altLang="ko-KR" sz="1400" dirty="0" smtClean="0">
                <a:ea typeface="Gulim" pitchFamily="34" charset="-127"/>
              </a:rPr>
            </a:br>
            <a:r>
              <a:rPr lang="en-ZA" altLang="ko-KR" sz="1400" dirty="0" smtClean="0">
                <a:ea typeface="Gulim" pitchFamily="34" charset="-127"/>
              </a:rPr>
              <a:t>even </a:t>
            </a:r>
            <a:r>
              <a:rPr lang="en-ZA" altLang="ko-KR" sz="1400" dirty="0">
                <a:ea typeface="Gulim" pitchFamily="34" charset="-127"/>
              </a:rPr>
              <a:t>employees is critical</a:t>
            </a:r>
          </a:p>
        </p:txBody>
      </p:sp>
      <p:pic>
        <p:nvPicPr>
          <p:cNvPr id="26" name="Picture 2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900175" y="2545439"/>
            <a:ext cx="1155228" cy="445867"/>
          </a:xfrm>
          <a:prstGeom prst="rect">
            <a:avLst/>
          </a:prstGeom>
        </p:spPr>
      </p:pic>
      <p:pic>
        <p:nvPicPr>
          <p:cNvPr id="22" name="Picture 21"/>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548743" y="2622815"/>
            <a:ext cx="1888670" cy="1535528"/>
          </a:xfrm>
          <a:prstGeom prst="ellipse">
            <a:avLst/>
          </a:prstGeom>
          <a:ln w="6350"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pic>
        <p:nvPicPr>
          <p:cNvPr id="23" name="Picture 2"/>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716531" y="5130896"/>
            <a:ext cx="1742774" cy="875276"/>
          </a:xfrm>
          <a:prstGeom prst="rect">
            <a:avLst/>
          </a:prstGeom>
          <a:ln w="19050">
            <a:solidFill>
              <a:srgbClr val="92D05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24" name="Picture 23"/>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506214" y="2340554"/>
            <a:ext cx="1404653" cy="412643"/>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98921" y="2573172"/>
            <a:ext cx="1273502" cy="492903"/>
          </a:xfrm>
          <a:prstGeom prst="rect">
            <a:avLst/>
          </a:prstGeom>
        </p:spPr>
      </p:pic>
      <p:pic>
        <p:nvPicPr>
          <p:cNvPr id="27" name="Picture 26"/>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474267" y="2817703"/>
            <a:ext cx="1113651" cy="415025"/>
          </a:xfrm>
          <a:prstGeom prst="rect">
            <a:avLst/>
          </a:prstGeom>
        </p:spPr>
      </p:pic>
      <p:pic>
        <p:nvPicPr>
          <p:cNvPr id="28" name="Picture 4" descr="D:\Users\zkhalique.PRA\Documents\old templates\clip arts\rail engineering\Immersion_EADS-Alstom-Transport_VirtualRealityCenter0611.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7191022" y="2201333"/>
            <a:ext cx="1597696" cy="976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9" name="Picture 28"/>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989870" y="5495118"/>
            <a:ext cx="895849" cy="671887"/>
          </a:xfrm>
          <a:prstGeom prst="rect">
            <a:avLst/>
          </a:prstGeom>
        </p:spPr>
      </p:pic>
    </p:spTree>
    <p:extLst>
      <p:ext uri="{BB962C8B-B14F-4D97-AF65-F5344CB8AC3E}">
        <p14:creationId xmlns:p14="http://schemas.microsoft.com/office/powerpoint/2010/main" xmlns="" val="245450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4"/>
          <p:cNvSpPr>
            <a:spLocks noChangeArrowheads="1"/>
          </p:cNvSpPr>
          <p:nvPr/>
        </p:nvSpPr>
        <p:spPr bwMode="auto">
          <a:xfrm flipH="1" flipV="1">
            <a:off x="6441134" y="3871170"/>
            <a:ext cx="2296852" cy="2232154"/>
          </a:xfrm>
          <a:prstGeom prst="ellipse">
            <a:avLst/>
          </a:prstGeom>
          <a:blipFill dpi="0" rotWithShape="0">
            <a:blip r:embed="rId6" cstate="screen">
              <a:extLst>
                <a:ext uri="{28A0092B-C50C-407E-A947-70E740481C1C}">
                  <a14:useLocalDpi xmlns:a14="http://schemas.microsoft.com/office/drawing/2010/main" xmlns=""/>
                </a:ext>
              </a:extLst>
            </a:blip>
            <a:srcRect/>
            <a:stretch>
              <a:fillRect/>
            </a:stretch>
          </a:blipFill>
          <a:ln w="9525">
            <a:solidFill>
              <a:schemeClr val="accent2">
                <a:lumMod val="40000"/>
                <a:lumOff val="60000"/>
              </a:schemeClr>
            </a:solidFill>
            <a:round/>
            <a:headEnd/>
            <a:tailEnd/>
          </a:ln>
          <a:scene3d>
            <a:camera prst="legacyPerspectiveTopRight" fov="3900000">
              <a:rot lat="21299999" lon="19799999" rev="0"/>
            </a:camera>
            <a:lightRig rig="legacyFlat3" dir="b"/>
          </a:scene3d>
          <a:sp3d extrusionH="121893000" prstMaterial="legacyMatte">
            <a:bevelT w="13500" h="13500" prst="angle"/>
            <a:bevelB w="13500" h="13500" prst="angle"/>
            <a:extrusionClr>
              <a:srgbClr val="FFFFFF"/>
            </a:extrusionClr>
          </a:sp3d>
        </p:spPr>
        <p:txBody>
          <a:bodyPr rot="10800000"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smtClean="0">
              <a:ln>
                <a:noFill/>
              </a:ln>
              <a:solidFill>
                <a:srgbClr val="000000"/>
              </a:solidFill>
              <a:effectLst/>
              <a:uLnTx/>
              <a:uFillTx/>
              <a:latin typeface="Arial" charset="0"/>
              <a:cs typeface="+mn-cs"/>
            </a:endParaRPr>
          </a:p>
        </p:txBody>
      </p:sp>
      <p:sp>
        <p:nvSpPr>
          <p:cNvPr id="2" name="Title 1"/>
          <p:cNvSpPr>
            <a:spLocks noGrp="1"/>
          </p:cNvSpPr>
          <p:nvPr>
            <p:ph type="title"/>
          </p:nvPr>
        </p:nvSpPr>
        <p:spPr/>
        <p:txBody>
          <a:bodyPr/>
          <a:lstStyle/>
          <a:p>
            <a:r>
              <a:rPr lang="en-ZA" dirty="0" smtClean="0"/>
              <a:t>Strategic approach for localisation</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6</a:t>
            </a:fld>
            <a:endParaRPr lang="en-US"/>
          </a:p>
        </p:txBody>
      </p:sp>
      <p:sp>
        <p:nvSpPr>
          <p:cNvPr id="22" name="Oval 5"/>
          <p:cNvSpPr>
            <a:spLocks noChangeArrowheads="1"/>
          </p:cNvSpPr>
          <p:nvPr/>
        </p:nvSpPr>
        <p:spPr bwMode="auto">
          <a:xfrm rot="10800000" flipH="1" flipV="1">
            <a:off x="6660232" y="856829"/>
            <a:ext cx="2296800" cy="2232000"/>
          </a:xfrm>
          <a:prstGeom prst="ellipse">
            <a:avLst/>
          </a:prstGeom>
          <a:blipFill dpi="0" rotWithShape="1">
            <a:blip r:embed="rId7" cstate="screen">
              <a:extLst>
                <a:ext uri="{28A0092B-C50C-407E-A947-70E740481C1C}">
                  <a14:useLocalDpi xmlns:a14="http://schemas.microsoft.com/office/drawing/2010/main" xmlns=""/>
                </a:ext>
              </a:extLst>
            </a:blip>
            <a:srcRect/>
            <a:stretch>
              <a:fillRect/>
            </a:stretch>
          </a:blipFill>
          <a:ln w="9525">
            <a:solidFill>
              <a:schemeClr val="accent2">
                <a:lumMod val="40000"/>
                <a:lumOff val="60000"/>
              </a:schemeClr>
            </a:solidFill>
            <a:round/>
            <a:headEnd/>
            <a:tailEnd/>
          </a:ln>
          <a:scene3d>
            <a:camera prst="legacyPerspectiveTop" fov="4500000">
              <a:rot lat="20100000" lon="20400000" rev="0"/>
            </a:camera>
            <a:lightRig rig="legacyFlat3" dir="b"/>
          </a:scene3d>
          <a:sp3d extrusionH="121893000" prstMaterial="legacyMatte">
            <a:bevelT w="13500" h="13500" prst="angle"/>
            <a:bevelB w="13500" h="13500" prst="angle"/>
            <a:extrusionClr>
              <a:srgbClr val="FFFFFF"/>
            </a:extrusionClr>
          </a:sp3d>
        </p:spPr>
        <p:txBody>
          <a:bodyPr rot="10800000"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smtClean="0">
              <a:ln>
                <a:noFill/>
              </a:ln>
              <a:solidFill>
                <a:srgbClr val="000000"/>
              </a:solidFill>
              <a:effectLst/>
              <a:uLnTx/>
              <a:uFillTx/>
              <a:latin typeface="Arial" charset="0"/>
              <a:cs typeface="+mn-cs"/>
            </a:endParaRPr>
          </a:p>
        </p:txBody>
      </p:sp>
      <p:sp>
        <p:nvSpPr>
          <p:cNvPr id="23" name="Oval 6"/>
          <p:cNvSpPr>
            <a:spLocks noChangeArrowheads="1"/>
          </p:cNvSpPr>
          <p:nvPr/>
        </p:nvSpPr>
        <p:spPr bwMode="auto">
          <a:xfrm>
            <a:off x="251520" y="3871170"/>
            <a:ext cx="2296800" cy="2232000"/>
          </a:xfrm>
          <a:prstGeom prst="ellipse">
            <a:avLst/>
          </a:prstGeom>
          <a:blipFill dpi="0" rotWithShape="1">
            <a:blip r:embed="rId8" cstate="screen">
              <a:extLst>
                <a:ext uri="{28A0092B-C50C-407E-A947-70E740481C1C}">
                  <a14:useLocalDpi xmlns:a14="http://schemas.microsoft.com/office/drawing/2010/main" xmlns=""/>
                </a:ext>
              </a:extLst>
            </a:blip>
            <a:srcRect/>
            <a:stretch>
              <a:fillRect l="1000" b="4000"/>
            </a:stretch>
          </a:blipFill>
          <a:ln w="9525">
            <a:solidFill>
              <a:schemeClr val="accent2">
                <a:lumMod val="40000"/>
                <a:lumOff val="60000"/>
              </a:schemeClr>
            </a:solidFill>
            <a:round/>
            <a:headEnd/>
            <a:tailEnd/>
          </a:ln>
          <a:scene3d>
            <a:camera prst="legacyPerspectiveTopRight" fov="3000000">
              <a:rot lat="21299999" lon="0" rev="0"/>
            </a:camera>
            <a:lightRig rig="legacyFlat3" dir="b"/>
          </a:scene3d>
          <a:sp3d extrusionH="121893000" prstMaterial="legacyMatte">
            <a:bevelT w="13500" h="13500" prst="angle"/>
            <a:bevelB w="13500" h="13500" prst="angle"/>
            <a:extrusionClr>
              <a:srgbClr val="FFFF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smtClean="0">
              <a:ln>
                <a:noFill/>
              </a:ln>
              <a:solidFill>
                <a:srgbClr val="000000"/>
              </a:solidFill>
              <a:effectLst/>
              <a:uLnTx/>
              <a:uFillTx/>
              <a:latin typeface="Arial" charset="0"/>
              <a:cs typeface="+mn-cs"/>
            </a:endParaRPr>
          </a:p>
        </p:txBody>
      </p:sp>
      <p:sp>
        <p:nvSpPr>
          <p:cNvPr id="21" name="Oval 4"/>
          <p:cNvSpPr>
            <a:spLocks noChangeArrowheads="1"/>
          </p:cNvSpPr>
          <p:nvPr/>
        </p:nvSpPr>
        <p:spPr bwMode="auto">
          <a:xfrm flipH="1" flipV="1">
            <a:off x="251520" y="836712"/>
            <a:ext cx="2296852" cy="2232154"/>
          </a:xfrm>
          <a:prstGeom prst="ellipse">
            <a:avLst/>
          </a:prstGeom>
          <a:blipFill dpi="0" rotWithShape="0">
            <a:blip r:embed="rId9" cstate="screen">
              <a:extLst>
                <a:ext uri="{28A0092B-C50C-407E-A947-70E740481C1C}">
                  <a14:useLocalDpi xmlns:a14="http://schemas.microsoft.com/office/drawing/2010/main" xmlns=""/>
                </a:ext>
              </a:extLst>
            </a:blip>
            <a:srcRect/>
            <a:stretch>
              <a:fillRect t="19000"/>
            </a:stretch>
          </a:blipFill>
          <a:ln w="9525">
            <a:solidFill>
              <a:schemeClr val="accent2">
                <a:lumMod val="40000"/>
                <a:lumOff val="60000"/>
              </a:schemeClr>
            </a:solidFill>
            <a:round/>
            <a:headEnd/>
            <a:tailEnd/>
          </a:ln>
          <a:scene3d>
            <a:camera prst="legacyPerspectiveTopRight">
              <a:rot lat="20399998" lon="0" rev="0"/>
            </a:camera>
            <a:lightRig rig="legacyFlat3" dir="b"/>
          </a:scene3d>
          <a:sp3d extrusionH="121893000" contourW="12700" prstMaterial="legacyMatte">
            <a:bevelT w="13500" h="13500" prst="angle"/>
            <a:bevelB w="13500" h="13500" prst="angle"/>
            <a:extrusionClr>
              <a:schemeClr val="bg1">
                <a:lumMod val="95000"/>
              </a:schemeClr>
            </a:extrusionClr>
            <a:contourClr>
              <a:schemeClr val="accent2">
                <a:lumMod val="20000"/>
                <a:lumOff val="80000"/>
              </a:schemeClr>
            </a:contourClr>
          </a:sp3d>
        </p:spPr>
        <p:txBody>
          <a:bodyPr rot="10800000"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0" i="0" u="none" strike="noStrike" kern="0" cap="none" spc="0" normalizeH="0" baseline="0" noProof="0" smtClean="0">
              <a:ln>
                <a:noFill/>
              </a:ln>
              <a:solidFill>
                <a:srgbClr val="000000"/>
              </a:solidFill>
              <a:effectLst/>
              <a:uLnTx/>
              <a:uFillTx/>
              <a:latin typeface="Arial" charset="0"/>
              <a:cs typeface="+mn-cs"/>
            </a:endParaRPr>
          </a:p>
        </p:txBody>
      </p:sp>
      <p:sp>
        <p:nvSpPr>
          <p:cNvPr id="17" name="Rectangle 9"/>
          <p:cNvSpPr>
            <a:spLocks noChangeArrowheads="1"/>
          </p:cNvSpPr>
          <p:nvPr>
            <p:custDataLst>
              <p:tags r:id="rId1"/>
            </p:custDataLst>
          </p:nvPr>
        </p:nvSpPr>
        <p:spPr bwMode="auto">
          <a:xfrm>
            <a:off x="340318" y="1523837"/>
            <a:ext cx="2082069" cy="984885"/>
          </a:xfrm>
          <a:prstGeom prst="rect">
            <a:avLst/>
          </a:prstGeom>
          <a:solidFill>
            <a:schemeClr val="bg1">
              <a:alpha val="69000"/>
            </a:schemeClr>
          </a:solidFill>
          <a:ln w="9525">
            <a:noFill/>
            <a:miter lim="800000"/>
            <a:headEnd/>
            <a:tailEnd/>
          </a:ln>
        </p:spPr>
        <p:txBody>
          <a:bodyPr wrap="square" lIns="0" tIns="0" rIns="0" bIns="0" anchor="ctr">
            <a:spAutoFit/>
          </a:bodyPr>
          <a:lstStyle/>
          <a:p>
            <a:pPr marL="0" marR="0" lvl="0" indent="0" algn="ctr" defTabSz="787400" eaLnBrk="1" fontAlgn="auto" latinLnBrk="0" hangingPunct="1">
              <a:lnSpc>
                <a:spcPct val="100000"/>
              </a:lnSpc>
              <a:spcBef>
                <a:spcPts val="0"/>
              </a:spcBef>
              <a:spcAft>
                <a:spcPts val="0"/>
              </a:spcAft>
              <a:buClrTx/>
              <a:buSzPct val="120000"/>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cs typeface="+mn-cs"/>
              </a:rPr>
              <a:t>Long Term Investment Outlook</a:t>
            </a:r>
          </a:p>
          <a:p>
            <a:pPr marL="0" marR="0" lvl="0" indent="0" algn="ctr" defTabSz="787400" eaLnBrk="1" fontAlgn="auto" latinLnBrk="0" hangingPunct="1">
              <a:lnSpc>
                <a:spcPct val="100000"/>
              </a:lnSpc>
              <a:spcBef>
                <a:spcPts val="0"/>
              </a:spcBef>
              <a:spcAft>
                <a:spcPts val="0"/>
              </a:spcAft>
              <a:buClrTx/>
              <a:buSzPct val="120000"/>
              <a:buFontTx/>
              <a:buNone/>
              <a:tabLst/>
              <a:defRPr/>
            </a:pPr>
            <a:r>
              <a:rPr lang="en-US" sz="1600" kern="0" dirty="0" smtClean="0">
                <a:solidFill>
                  <a:srgbClr val="000000"/>
                </a:solidFill>
                <a:latin typeface="Arial" charset="0"/>
                <a:cs typeface="+mn-cs"/>
              </a:rPr>
              <a:t>Provide long-term high volume projects</a:t>
            </a:r>
            <a:endParaRPr kumimoji="0" lang="en-US" sz="1600" i="0" u="none" strike="noStrike" kern="0" cap="none" spc="0" normalizeH="0" baseline="0" noProof="0" dirty="0" smtClean="0">
              <a:ln>
                <a:noFill/>
              </a:ln>
              <a:solidFill>
                <a:srgbClr val="000000"/>
              </a:solidFill>
              <a:effectLst/>
              <a:uLnTx/>
              <a:uFillTx/>
              <a:latin typeface="Arial" charset="0"/>
              <a:cs typeface="+mn-cs"/>
            </a:endParaRPr>
          </a:p>
        </p:txBody>
      </p:sp>
      <p:sp>
        <p:nvSpPr>
          <p:cNvPr id="18" name="Rectangle 10"/>
          <p:cNvSpPr>
            <a:spLocks noChangeArrowheads="1"/>
          </p:cNvSpPr>
          <p:nvPr>
            <p:custDataLst>
              <p:tags r:id="rId2"/>
            </p:custDataLst>
          </p:nvPr>
        </p:nvSpPr>
        <p:spPr bwMode="auto">
          <a:xfrm>
            <a:off x="6746192" y="989512"/>
            <a:ext cx="2052000" cy="2077403"/>
          </a:xfrm>
          <a:prstGeom prst="ellipse">
            <a:avLst/>
          </a:prstGeom>
          <a:solidFill>
            <a:schemeClr val="bg1">
              <a:alpha val="67000"/>
            </a:schemeClr>
          </a:solidFill>
          <a:ln w="9525">
            <a:noFill/>
            <a:miter lim="800000"/>
            <a:headEnd/>
            <a:tailEnd/>
          </a:ln>
        </p:spPr>
        <p:txBody>
          <a:bodyPr wrap="square" lIns="0" tIns="0" rIns="0" bIns="0" anchor="ctr">
            <a:spAutoFit/>
          </a:bodyPr>
          <a:lstStyle/>
          <a:p>
            <a:pPr marL="0" marR="0" lvl="0" indent="0" algn="ctr" defTabSz="787400" eaLnBrk="1" fontAlgn="auto" latinLnBrk="0" hangingPunct="1">
              <a:lnSpc>
                <a:spcPct val="100000"/>
              </a:lnSpc>
              <a:spcBef>
                <a:spcPts val="0"/>
              </a:spcBef>
              <a:spcAft>
                <a:spcPts val="0"/>
              </a:spcAft>
              <a:buClrTx/>
              <a:buSzPct val="120000"/>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cs typeface="+mn-cs"/>
              </a:rPr>
              <a:t>Focus on South African Manufacture</a:t>
            </a:r>
            <a:endParaRPr kumimoji="0" lang="en-US" sz="1600" b="1" i="0" u="none" strike="noStrike" kern="0" cap="none" spc="0" normalizeH="0" noProof="0" dirty="0" smtClean="0">
              <a:ln>
                <a:noFill/>
              </a:ln>
              <a:solidFill>
                <a:srgbClr val="000000"/>
              </a:solidFill>
              <a:effectLst/>
              <a:uLnTx/>
              <a:uFillTx/>
              <a:latin typeface="Arial" charset="0"/>
              <a:cs typeface="+mn-cs"/>
            </a:endParaRPr>
          </a:p>
          <a:p>
            <a:pPr marL="0" marR="0" lvl="0" indent="0" algn="ctr" defTabSz="787400" eaLnBrk="1" fontAlgn="auto" latinLnBrk="0" hangingPunct="1">
              <a:lnSpc>
                <a:spcPct val="100000"/>
              </a:lnSpc>
              <a:spcBef>
                <a:spcPts val="0"/>
              </a:spcBef>
              <a:spcAft>
                <a:spcPts val="0"/>
              </a:spcAft>
              <a:buClrTx/>
              <a:buSzPct val="120000"/>
              <a:buFontTx/>
              <a:buNone/>
              <a:tabLst/>
              <a:defRPr/>
            </a:pPr>
            <a:r>
              <a:rPr lang="en-US" sz="1600" kern="0" noProof="0" dirty="0" smtClean="0">
                <a:solidFill>
                  <a:srgbClr val="000000"/>
                </a:solidFill>
                <a:latin typeface="Arial" charset="0"/>
                <a:cs typeface="+mn-cs"/>
              </a:rPr>
              <a:t>Ensure business case is viable</a:t>
            </a:r>
            <a:endParaRPr kumimoji="0" lang="en-US" sz="1600" b="0" i="0" u="none" strike="noStrike" kern="0" cap="none" spc="0" normalizeH="0" baseline="0" noProof="0" dirty="0" smtClean="0">
              <a:ln>
                <a:noFill/>
              </a:ln>
              <a:solidFill>
                <a:srgbClr val="000000"/>
              </a:solidFill>
              <a:effectLst/>
              <a:uLnTx/>
              <a:uFillTx/>
              <a:latin typeface="Arial" charset="0"/>
              <a:cs typeface="+mn-cs"/>
            </a:endParaRPr>
          </a:p>
        </p:txBody>
      </p:sp>
      <p:sp>
        <p:nvSpPr>
          <p:cNvPr id="19" name="Rectangle 11"/>
          <p:cNvSpPr>
            <a:spLocks noChangeArrowheads="1"/>
          </p:cNvSpPr>
          <p:nvPr>
            <p:custDataLst>
              <p:tags r:id="rId3"/>
            </p:custDataLst>
          </p:nvPr>
        </p:nvSpPr>
        <p:spPr bwMode="auto">
          <a:xfrm>
            <a:off x="499820" y="4371617"/>
            <a:ext cx="1800200" cy="1231106"/>
          </a:xfrm>
          <a:prstGeom prst="rect">
            <a:avLst/>
          </a:prstGeom>
          <a:solidFill>
            <a:schemeClr val="bg1">
              <a:alpha val="68000"/>
            </a:schemeClr>
          </a:solidFill>
          <a:ln w="9525">
            <a:noFill/>
            <a:miter lim="800000"/>
            <a:headEnd/>
            <a:tailEnd/>
          </a:ln>
        </p:spPr>
        <p:txBody>
          <a:bodyPr wrap="square" lIns="0" tIns="0" rIns="0" bIns="0" anchor="ctr">
            <a:spAutoFit/>
          </a:bodyPr>
          <a:lstStyle/>
          <a:p>
            <a:pPr marL="0" marR="0" lvl="0" indent="0" algn="ctr" defTabSz="787400" eaLnBrk="1" fontAlgn="auto" latinLnBrk="0" hangingPunct="1">
              <a:lnSpc>
                <a:spcPct val="100000"/>
              </a:lnSpc>
              <a:spcBef>
                <a:spcPts val="0"/>
              </a:spcBef>
              <a:spcAft>
                <a:spcPts val="0"/>
              </a:spcAft>
              <a:buClrTx/>
              <a:buSzPct val="120000"/>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cs typeface="+mn-cs"/>
              </a:rPr>
              <a:t>Development of Local Supply Chain</a:t>
            </a:r>
          </a:p>
          <a:p>
            <a:pPr marL="0" marR="0" lvl="0" indent="0" algn="ctr" defTabSz="787400" eaLnBrk="1" fontAlgn="auto" latinLnBrk="0" hangingPunct="1">
              <a:lnSpc>
                <a:spcPct val="100000"/>
              </a:lnSpc>
              <a:spcBef>
                <a:spcPts val="0"/>
              </a:spcBef>
              <a:spcAft>
                <a:spcPts val="0"/>
              </a:spcAft>
              <a:buClrTx/>
              <a:buSzPct val="120000"/>
              <a:buFontTx/>
              <a:buNone/>
              <a:tabLst/>
              <a:defRPr/>
            </a:pPr>
            <a:r>
              <a:rPr lang="en-US" sz="1600" kern="0" dirty="0" smtClean="0">
                <a:solidFill>
                  <a:srgbClr val="000000"/>
                </a:solidFill>
                <a:latin typeface="Arial" charset="0"/>
                <a:cs typeface="+mn-cs"/>
              </a:rPr>
              <a:t>Focus on South African Spend</a:t>
            </a:r>
            <a:endParaRPr kumimoji="0" lang="en-US" sz="1600" b="0" i="0" u="none" strike="noStrike" kern="0" cap="none" spc="0" normalizeH="0" baseline="0" noProof="0" dirty="0" smtClean="0">
              <a:ln>
                <a:noFill/>
              </a:ln>
              <a:solidFill>
                <a:srgbClr val="000000"/>
              </a:solidFill>
              <a:effectLst/>
              <a:uLnTx/>
              <a:uFillTx/>
              <a:latin typeface="Arial" charset="0"/>
              <a:cs typeface="+mn-cs"/>
            </a:endParaRPr>
          </a:p>
        </p:txBody>
      </p:sp>
      <p:sp>
        <p:nvSpPr>
          <p:cNvPr id="26" name="Rounded Rectangle 25"/>
          <p:cNvSpPr/>
          <p:nvPr/>
        </p:nvSpPr>
        <p:spPr>
          <a:xfrm>
            <a:off x="3214654" y="2636912"/>
            <a:ext cx="2691413" cy="1406662"/>
          </a:xfrm>
          <a:prstGeom prst="roundRect">
            <a:avLst/>
          </a:prstGeom>
          <a:blipFill>
            <a:blip r:embed="rId10" cstate="screen">
              <a:extLst>
                <a:ext uri="{28A0092B-C50C-407E-A947-70E740481C1C}">
                  <a14:useLocalDpi xmlns:a14="http://schemas.microsoft.com/office/drawing/2010/main" xmlns=""/>
                </a:ext>
              </a:extLst>
            </a:blip>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extBox 26"/>
          <p:cNvSpPr txBox="1"/>
          <p:nvPr/>
        </p:nvSpPr>
        <p:spPr>
          <a:xfrm>
            <a:off x="3214655" y="3124799"/>
            <a:ext cx="2691412" cy="492443"/>
          </a:xfrm>
          <a:prstGeom prst="rect">
            <a:avLst/>
          </a:prstGeom>
          <a:solidFill>
            <a:schemeClr val="bg1">
              <a:alpha val="70000"/>
            </a:schemeClr>
          </a:solidFill>
        </p:spPr>
        <p:txBody>
          <a:bodyPr wrap="square" lIns="0" tIns="0" rIns="0" bIns="0" rtlCol="0">
            <a:spAutoFit/>
          </a:bodyPr>
          <a:lstStyle/>
          <a:p>
            <a:pPr algn="ctr"/>
            <a:r>
              <a:rPr lang="en-ZA" sz="1600" b="1" dirty="0" smtClean="0">
                <a:solidFill>
                  <a:schemeClr val="accent4">
                    <a:lumMod val="50000"/>
                  </a:schemeClr>
                </a:solidFill>
              </a:rPr>
              <a:t>Economic Development Strategy</a:t>
            </a:r>
            <a:endParaRPr lang="en-ZA" sz="1600" b="1" dirty="0">
              <a:solidFill>
                <a:schemeClr val="accent4">
                  <a:lumMod val="50000"/>
                </a:schemeClr>
              </a:solidFill>
            </a:endParaRPr>
          </a:p>
        </p:txBody>
      </p:sp>
      <p:sp>
        <p:nvSpPr>
          <p:cNvPr id="32" name="Rectangle 9"/>
          <p:cNvSpPr>
            <a:spLocks noChangeArrowheads="1"/>
          </p:cNvSpPr>
          <p:nvPr>
            <p:custDataLst>
              <p:tags r:id="rId4"/>
            </p:custDataLst>
          </p:nvPr>
        </p:nvSpPr>
        <p:spPr bwMode="auto">
          <a:xfrm>
            <a:off x="6419216" y="4006524"/>
            <a:ext cx="2304256" cy="2077403"/>
          </a:xfrm>
          <a:prstGeom prst="ellipse">
            <a:avLst/>
          </a:prstGeom>
          <a:solidFill>
            <a:schemeClr val="bg1">
              <a:alpha val="57000"/>
            </a:schemeClr>
          </a:solidFill>
          <a:ln w="9525">
            <a:noFill/>
            <a:miter lim="800000"/>
            <a:headEnd/>
            <a:tailEnd/>
          </a:ln>
        </p:spPr>
        <p:txBody>
          <a:bodyPr wrap="square" lIns="0" tIns="0" rIns="0" bIns="0" anchor="ctr">
            <a:spAutoFit/>
          </a:bodyPr>
          <a:lstStyle/>
          <a:p>
            <a:pPr marL="0" marR="0" lvl="0" indent="0" algn="ctr" defTabSz="787400" eaLnBrk="1" fontAlgn="auto" latinLnBrk="0" hangingPunct="1">
              <a:lnSpc>
                <a:spcPct val="100000"/>
              </a:lnSpc>
              <a:spcBef>
                <a:spcPts val="0"/>
              </a:spcBef>
              <a:spcAft>
                <a:spcPts val="0"/>
              </a:spcAft>
              <a:buClrTx/>
              <a:buSzPct val="120000"/>
              <a:buFontTx/>
              <a:buNone/>
              <a:tabLst/>
              <a:defRPr/>
            </a:pPr>
            <a:r>
              <a:rPr kumimoji="0" lang="en-US" sz="1600" b="1" i="0" u="none" strike="noStrike" kern="0" cap="none" spc="0" normalizeH="0" baseline="0" noProof="0" dirty="0" smtClean="0">
                <a:ln>
                  <a:noFill/>
                </a:ln>
                <a:solidFill>
                  <a:srgbClr val="000000"/>
                </a:solidFill>
                <a:effectLst/>
                <a:uLnTx/>
                <a:uFillTx/>
                <a:latin typeface="Arial" charset="0"/>
                <a:cs typeface="+mn-cs"/>
              </a:rPr>
              <a:t>Focus on Transformation</a:t>
            </a:r>
          </a:p>
          <a:p>
            <a:pPr marL="0" marR="0" lvl="0" indent="0" algn="ctr" defTabSz="787400" eaLnBrk="1" fontAlgn="auto" latinLnBrk="0" hangingPunct="1">
              <a:lnSpc>
                <a:spcPct val="100000"/>
              </a:lnSpc>
              <a:spcBef>
                <a:spcPts val="0"/>
              </a:spcBef>
              <a:spcAft>
                <a:spcPts val="0"/>
              </a:spcAft>
              <a:buClrTx/>
              <a:buSzPct val="120000"/>
              <a:buFontTx/>
              <a:buNone/>
              <a:tabLst/>
              <a:defRPr/>
            </a:pPr>
            <a:r>
              <a:rPr lang="en-US" sz="1600" kern="0" dirty="0" smtClean="0">
                <a:solidFill>
                  <a:srgbClr val="000000"/>
                </a:solidFill>
                <a:latin typeface="Arial" charset="0"/>
                <a:cs typeface="+mn-cs"/>
              </a:rPr>
              <a:t>Broad-Based Black Economic Empowerment focus</a:t>
            </a:r>
            <a:endParaRPr kumimoji="0" lang="en-US" sz="1600" b="0" i="0" u="none" strike="noStrike" kern="0" cap="none" spc="0" normalizeH="0" baseline="0" noProof="0" dirty="0" smtClean="0">
              <a:ln>
                <a:noFill/>
              </a:ln>
              <a:solidFill>
                <a:srgbClr val="000000"/>
              </a:solidFill>
              <a:effectLst/>
              <a:uLnTx/>
              <a:uFillTx/>
              <a:latin typeface="Arial" charset="0"/>
              <a:cs typeface="+mn-cs"/>
            </a:endParaRPr>
          </a:p>
        </p:txBody>
      </p:sp>
    </p:spTree>
    <p:extLst>
      <p:ext uri="{BB962C8B-B14F-4D97-AF65-F5344CB8AC3E}">
        <p14:creationId xmlns:p14="http://schemas.microsoft.com/office/powerpoint/2010/main" xmlns="" val="98778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Key Constraints</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7</a:t>
            </a:fld>
            <a:endParaRPr lang="en-US"/>
          </a:p>
        </p:txBody>
      </p:sp>
      <p:sp>
        <p:nvSpPr>
          <p:cNvPr id="9" name="Pentagon 8"/>
          <p:cNvSpPr/>
          <p:nvPr/>
        </p:nvSpPr>
        <p:spPr>
          <a:xfrm>
            <a:off x="998538" y="1080529"/>
            <a:ext cx="6264696" cy="4381468"/>
          </a:xfrm>
          <a:prstGeom prst="homePlate">
            <a:avLst>
              <a:gd name="adj" fmla="val 24988"/>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5" name="Oval 4"/>
          <p:cNvSpPr/>
          <p:nvPr/>
        </p:nvSpPr>
        <p:spPr>
          <a:xfrm>
            <a:off x="5841206" y="2298937"/>
            <a:ext cx="2304256" cy="2304256"/>
          </a:xfrm>
          <a:prstGeom prst="ellipse">
            <a:avLst/>
          </a:prstGeom>
          <a:blipFill>
            <a:blip r:embed="rId2" cstate="screen">
              <a:extLst>
                <a:ext uri="{28A0092B-C50C-407E-A947-70E740481C1C}">
                  <a14:useLocalDpi xmlns:a14="http://schemas.microsoft.com/office/drawing/2010/main" xmlns=""/>
                </a:ext>
              </a:extLst>
            </a:blip>
            <a:stretch>
              <a:fillRect l="1000" b="4000"/>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a:p>
        </p:txBody>
      </p:sp>
      <p:sp>
        <p:nvSpPr>
          <p:cNvPr id="21" name="TextBox 20"/>
          <p:cNvSpPr txBox="1"/>
          <p:nvPr/>
        </p:nvSpPr>
        <p:spPr>
          <a:xfrm>
            <a:off x="1070546" y="1412776"/>
            <a:ext cx="4770660" cy="4278094"/>
          </a:xfrm>
          <a:prstGeom prst="rect">
            <a:avLst/>
          </a:prstGeom>
          <a:noFill/>
        </p:spPr>
        <p:txBody>
          <a:bodyPr wrap="square" lIns="0" rIns="36000" rtlCol="0">
            <a:spAutoFit/>
          </a:bodyPr>
          <a:lstStyle/>
          <a:p>
            <a:pPr marL="266700" indent="-266700">
              <a:buClr>
                <a:schemeClr val="accent4">
                  <a:lumMod val="50000"/>
                </a:schemeClr>
              </a:buClr>
              <a:buFont typeface="Wingdings" panose="05000000000000000000" pitchFamily="2" charset="2"/>
              <a:buChar char="Ø"/>
            </a:pPr>
            <a:r>
              <a:rPr lang="en-ZA" sz="1600" b="1" dirty="0" smtClean="0"/>
              <a:t>Key Constraints for localisation</a:t>
            </a:r>
          </a:p>
          <a:p>
            <a:pPr marL="266700" indent="-266700">
              <a:buClr>
                <a:schemeClr val="accent4">
                  <a:lumMod val="50000"/>
                </a:schemeClr>
              </a:buClr>
              <a:buFont typeface="Wingdings" panose="05000000000000000000" pitchFamily="2" charset="2"/>
              <a:buChar char="Ø"/>
            </a:pPr>
            <a:endParaRPr lang="en-ZA" sz="1600" b="1" dirty="0" smtClean="0"/>
          </a:p>
          <a:p>
            <a:pPr marL="450850" indent="-184150">
              <a:buClr>
                <a:schemeClr val="accent4">
                  <a:lumMod val="50000"/>
                </a:schemeClr>
              </a:buClr>
              <a:buFont typeface="Arial" panose="020B0604020202020204" pitchFamily="34" charset="0"/>
              <a:buChar char="‒"/>
            </a:pPr>
            <a:r>
              <a:rPr lang="en-ZA" sz="1600" dirty="0" smtClean="0"/>
              <a:t>Lack of insight into current Local supply chain capability and capacity</a:t>
            </a:r>
          </a:p>
          <a:p>
            <a:pPr marL="450850" indent="-184150">
              <a:buClr>
                <a:schemeClr val="accent4">
                  <a:lumMod val="50000"/>
                </a:schemeClr>
              </a:buClr>
              <a:buFont typeface="Arial" panose="020B0604020202020204" pitchFamily="34" charset="0"/>
              <a:buChar char="‒"/>
            </a:pPr>
            <a:endParaRPr lang="en-ZA" sz="1600" dirty="0" smtClean="0"/>
          </a:p>
          <a:p>
            <a:pPr marL="450850" indent="-184150">
              <a:buClr>
                <a:schemeClr val="accent4">
                  <a:lumMod val="50000"/>
                </a:schemeClr>
              </a:buClr>
              <a:buFont typeface="Arial" panose="020B0604020202020204" pitchFamily="34" charset="0"/>
              <a:buChar char="‒"/>
            </a:pPr>
            <a:r>
              <a:rPr lang="en-ZA" sz="1600" dirty="0" smtClean="0"/>
              <a:t>Lack of existing industry skills</a:t>
            </a:r>
          </a:p>
          <a:p>
            <a:pPr marL="450850" indent="-184150">
              <a:buClr>
                <a:schemeClr val="accent4">
                  <a:lumMod val="50000"/>
                </a:schemeClr>
              </a:buClr>
              <a:buFont typeface="Arial" panose="020B0604020202020204" pitchFamily="34" charset="0"/>
              <a:buChar char="‒"/>
            </a:pPr>
            <a:endParaRPr lang="en-ZA" sz="1600" dirty="0" smtClean="0"/>
          </a:p>
          <a:p>
            <a:pPr marL="450850" indent="-184150">
              <a:buClr>
                <a:schemeClr val="accent4">
                  <a:lumMod val="50000"/>
                </a:schemeClr>
              </a:buClr>
              <a:buFont typeface="Arial" panose="020B0604020202020204" pitchFamily="34" charset="0"/>
              <a:buChar char="‒"/>
            </a:pPr>
            <a:r>
              <a:rPr lang="en-ZA" sz="1600" dirty="0" smtClean="0"/>
              <a:t>Volumes</a:t>
            </a:r>
          </a:p>
          <a:p>
            <a:pPr marL="450850" indent="-184150">
              <a:buClr>
                <a:schemeClr val="accent4">
                  <a:lumMod val="50000"/>
                </a:schemeClr>
              </a:buClr>
              <a:buFont typeface="Arial" panose="020B0604020202020204" pitchFamily="34" charset="0"/>
              <a:buChar char="‒"/>
            </a:pPr>
            <a:endParaRPr lang="en-ZA" sz="1600" dirty="0" smtClean="0"/>
          </a:p>
          <a:p>
            <a:pPr marL="450850" indent="-184150">
              <a:buClr>
                <a:schemeClr val="accent4">
                  <a:lumMod val="50000"/>
                </a:schemeClr>
              </a:buClr>
              <a:buFont typeface="Arial" panose="020B0604020202020204" pitchFamily="34" charset="0"/>
              <a:buChar char="‒"/>
            </a:pPr>
            <a:r>
              <a:rPr lang="en-ZA" sz="1600" dirty="0" smtClean="0"/>
              <a:t>Investment Uncertainty</a:t>
            </a:r>
          </a:p>
          <a:p>
            <a:pPr marL="450850" indent="-184150">
              <a:buClr>
                <a:schemeClr val="accent4">
                  <a:lumMod val="50000"/>
                </a:schemeClr>
              </a:buClr>
              <a:buFont typeface="Arial" panose="020B0604020202020204" pitchFamily="34" charset="0"/>
              <a:buChar char="‒"/>
            </a:pPr>
            <a:endParaRPr lang="en-ZA" sz="1600" dirty="0" smtClean="0"/>
          </a:p>
          <a:p>
            <a:pPr marL="450850" indent="-184150">
              <a:buClr>
                <a:schemeClr val="accent4">
                  <a:lumMod val="50000"/>
                </a:schemeClr>
              </a:buClr>
              <a:buFont typeface="Arial" panose="020B0604020202020204" pitchFamily="34" charset="0"/>
              <a:buChar char="‒"/>
            </a:pPr>
            <a:r>
              <a:rPr lang="en-ZA" sz="1600" dirty="0" smtClean="0"/>
              <a:t>Alignment in planning</a:t>
            </a:r>
          </a:p>
          <a:p>
            <a:pPr marL="450850" indent="-184150">
              <a:buClr>
                <a:schemeClr val="accent4">
                  <a:lumMod val="50000"/>
                </a:schemeClr>
              </a:buClr>
              <a:buFont typeface="Arial" panose="020B0604020202020204" pitchFamily="34" charset="0"/>
              <a:buChar char="‒"/>
            </a:pPr>
            <a:endParaRPr lang="en-ZA" sz="1600" dirty="0" smtClean="0"/>
          </a:p>
          <a:p>
            <a:pPr marL="450850" indent="-184150">
              <a:buClr>
                <a:schemeClr val="accent4">
                  <a:lumMod val="50000"/>
                </a:schemeClr>
              </a:buClr>
              <a:buFont typeface="Arial" panose="020B0604020202020204" pitchFamily="34" charset="0"/>
              <a:buChar char="‒"/>
            </a:pPr>
            <a:r>
              <a:rPr lang="en-ZA" sz="1600" dirty="0" smtClean="0"/>
              <a:t>OEMs </a:t>
            </a:r>
            <a:r>
              <a:rPr lang="en-ZA" sz="1600" dirty="0"/>
              <a:t>do not recognise partnership approach with Government institutions</a:t>
            </a:r>
          </a:p>
          <a:p>
            <a:pPr marL="285750" indent="-285750">
              <a:buClr>
                <a:schemeClr val="accent4">
                  <a:lumMod val="50000"/>
                </a:schemeClr>
              </a:buClr>
              <a:buFont typeface="Wingdings" panose="05000000000000000000" pitchFamily="2" charset="2"/>
              <a:buChar char="Ø"/>
            </a:pPr>
            <a:endParaRPr lang="en-ZA" sz="1600" dirty="0" smtClean="0"/>
          </a:p>
          <a:p>
            <a:pPr marL="285750" indent="-285750">
              <a:buClr>
                <a:schemeClr val="accent4">
                  <a:lumMod val="50000"/>
                </a:schemeClr>
              </a:buClr>
              <a:buFont typeface="Wingdings" panose="05000000000000000000" pitchFamily="2" charset="2"/>
              <a:buChar char="Ø"/>
            </a:pPr>
            <a:endParaRPr lang="en-ZA" sz="1600" dirty="0"/>
          </a:p>
        </p:txBody>
      </p:sp>
    </p:spTree>
    <p:extLst>
      <p:ext uri="{BB962C8B-B14F-4D97-AF65-F5344CB8AC3E}">
        <p14:creationId xmlns:p14="http://schemas.microsoft.com/office/powerpoint/2010/main" xmlns="" val="1230714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Compliance with existing </a:t>
            </a:r>
            <a:r>
              <a:rPr lang="en-ZA" dirty="0" smtClean="0"/>
              <a:t>designations</a:t>
            </a:r>
            <a:endParaRPr lang="en-ZA" dirty="0"/>
          </a:p>
        </p:txBody>
      </p:sp>
      <p:sp>
        <p:nvSpPr>
          <p:cNvPr id="3" name="Slide Number Placeholder 2"/>
          <p:cNvSpPr>
            <a:spLocks noGrp="1"/>
          </p:cNvSpPr>
          <p:nvPr>
            <p:ph type="sldNum" sz="quarter" idx="4"/>
          </p:nvPr>
        </p:nvSpPr>
        <p:spPr/>
        <p:txBody>
          <a:bodyPr/>
          <a:lstStyle/>
          <a:p>
            <a:pPr>
              <a:defRPr/>
            </a:pPr>
            <a:fld id="{9B255116-640A-41A0-9ED6-A5E25C45F443}" type="slidenum">
              <a:rPr lang="en-US" smtClean="0"/>
              <a:pPr>
                <a:defRPr/>
              </a:pPr>
              <a:t>8</a:t>
            </a:fld>
            <a:endParaRPr lang="en-US"/>
          </a:p>
        </p:txBody>
      </p:sp>
    </p:spTree>
    <p:extLst>
      <p:ext uri="{BB962C8B-B14F-4D97-AF65-F5344CB8AC3E}">
        <p14:creationId xmlns:p14="http://schemas.microsoft.com/office/powerpoint/2010/main" xmlns="" val="2367032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40&quot;/&gt;&lt;CPresentation id=&quot;1&quot;&gt;&lt;m_precDefaultNumber&gt;&lt;m_chMinusSymbol&gt;-&lt;/m_chMinusSymbol&gt;&lt;m_chDecimalSymbol17909&gt;.&lt;/m_chDecimalSymbol17909&gt;&lt;m_nGroupingDigits17909 val=&quot;3&quot;/&gt;&lt;m_chGroupingSymbol17909&gt; &lt;/m_chGroupingSymbol17909&gt;&lt;/m_precDefaultNumber&gt;&lt;m_precDefaultPercent&gt;&lt;m_chMinusSymbol&gt;-&lt;/m_chMinusSymbol&gt;&lt;m_nDecimalDigits17909 val=&quot;0&quot;/&gt;&lt;m_chDecimalSymbol17909&gt;.&lt;/m_chDecimalSymbol17909&gt;&lt;m_nGroupingDigits17909 val=&quot;3&quot;/&gt;&lt;m_chGroupingSymbol17909&gt; &lt;/m_chGroupingSymbol17909&gt;&lt;m_strSuffix17909&gt;%&lt;/m_strSuffix17909&gt;&lt;/m_precDefaultPercent&gt;&lt;m_precDefaultDate&gt;&lt;m_strFormatTime&gt;%Y/%m/%d&lt;/m_strFormatTime&gt;&lt;/m_precDefaultDate&gt;&lt;m_precDefaultYear/&gt;&lt;m_precDefaultQuarter/&gt;&lt;m_precDefaultMonth/&gt;&lt;m_precDefaultWeek/&gt;&lt;m_precDefaultDay/&gt;&lt;m_mruColor&gt;&lt;m_vecMRU length=&quot;5&quot;&gt;&lt;elem m_fUsage=&quot;2.77254417167100090000E+000&quot;&gt;&lt;m_ppcolschidx val=&quot;0&quot;/&gt;&lt;m_rgb r=&quot;0&quot; g=&quot;2d&quot; b=&quot;e1&quot;/&gt;&lt;m_nBrightness val=&quot;0&quot;/&gt;&lt;/elem&gt;&lt;elem m_fUsage=&quot;1.89999999999999990000E+000&quot;&gt;&lt;m_ppcolschidx val=&quot;0&quot;/&gt;&lt;m_rgb r=&quot;d8&quot; g=&quot;1&quot; b=&quot;e9&quot;/&gt;&lt;m_nBrightness val=&quot;0&quot;/&gt;&lt;/elem&gt;&lt;elem m_fUsage=&quot;1.24659000000000010000E+000&quot;&gt;&lt;m_ppcolschidx val=&quot;0&quot;/&gt;&lt;m_rgb r=&quot;ff&quot; g=&quot;fa&quot; b=&quot;2d&quot;/&gt;&lt;m_nBrightness val=&quot;0&quot;/&gt;&lt;/elem&gt;&lt;elem m_fUsage=&quot;8.10000000000000050000E-001&quot;&gt;&lt;m_ppcolschidx val=&quot;0&quot;/&gt;&lt;m_rgb r=&quot;e1&quot; g=&quot;0&quot; b=&quot;0&quot;/&gt;&lt;m_nBrightness val=&quot;0&quot;/&gt;&lt;/elem&gt;&lt;elem m_fUsage=&quot;7.29000000000000090000E-001&quot;&gt;&lt;m_ppcolschidx val=&quot;0&quot;/&gt;&lt;m_rgb r=&quot;1f&quot; g=&quot;0&quot; b=&quot;d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16.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17.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8.xml><?xml version="1.0" encoding="utf-8"?>
<p:tagLst xmlns:a="http://schemas.openxmlformats.org/drawingml/2006/main" xmlns:r="http://schemas.openxmlformats.org/officeDocument/2006/relationships" xmlns:p="http://schemas.openxmlformats.org/presentationml/2006/main">
  <p:tag name="LEFT" val=" 143.875"/>
  <p:tag name="TOP" val=" 207"/>
</p:tagLst>
</file>

<file path=ppt/tags/tag19.xml><?xml version="1.0" encoding="utf-8"?>
<p:tagLst xmlns:a="http://schemas.openxmlformats.org/drawingml/2006/main" xmlns:r="http://schemas.openxmlformats.org/officeDocument/2006/relationships" xmlns:p="http://schemas.openxmlformats.org/presentationml/2006/main">
  <p:tag name="TOP" val=" 207"/>
  <p:tag name="LEFT" val=" 143.87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gLya6BTkUK3pnFl0YlFb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dmBBghpWEqC0_04qjgx9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eZQCvwkLUyW6sKZWHca9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6m3k9ke6Umk5bIbkH8nH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Pq83SSFREUC7E3.yRzwx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nbKWNXB6kip2SasCf1GC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7TdYKTmBkGUoSmK9sNU3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5D9TVCpiEmGKybqAhca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J3q4856O0WE030KEY_I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r3ADC0FW0uL31KbLo1NY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SgOcTymQU6CLZ.UVu7I7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4aDNeLwnYEywH5jRSG7V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30K_qmrx9ES_raHSK0CP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8CVoU7BVUeLXSqPmcrl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8WwABspPE.MPpbu0jAIm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G_X.olMX0GN3mpXq90H_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AoBkH2UkECaLAkaRQ.y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YPBvBBz04km.fJ0MN6hwS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OBYgCxu_k.Cr.y21W_e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OBYgCxu_k.Cr.y21W_eE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G_X.olMX0GN3mpXq90H_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PBvBBz04km.fJ0MN6hwS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hzGhQ.lUEe2K1ipbypN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_Ft.F10bUGwx5PXcgYI2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pzHokU2QUC5kVn1rpAkF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5fQw3VkBUW0JhIMRRZUI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lTqegpCWkiI_esW3ODZ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xEGtmqpJUe9LK_tK1NR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vGAO7aztUWnGkgYxqlFUA"/>
</p:tagLst>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30651</TotalTime>
  <Words>2212</Words>
  <Application>Microsoft Office PowerPoint</Application>
  <PresentationFormat>On-screen Show (4:3)</PresentationFormat>
  <Paragraphs>415</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think-cell Slide</vt:lpstr>
      <vt:lpstr>PORTFOLIO COMMITTEE ON  TRADE AND INDUSTRY</vt:lpstr>
      <vt:lpstr>Agenda</vt:lpstr>
      <vt:lpstr>PRASA’s modernisation programme</vt:lpstr>
      <vt:lpstr>Considerations and Challenges</vt:lpstr>
      <vt:lpstr>Key considerations to implement localisation</vt:lpstr>
      <vt:lpstr>Critical implementation elements required for sustainability</vt:lpstr>
      <vt:lpstr>Strategic approach for localisation</vt:lpstr>
      <vt:lpstr>Key Constraints</vt:lpstr>
      <vt:lpstr>Compliance with existing designations</vt:lpstr>
      <vt:lpstr>PRASA’s contract with the Gibela Rail Transport Consortium</vt:lpstr>
      <vt:lpstr>Meeting dti’s designated components list</vt:lpstr>
      <vt:lpstr>Results in meeting overall targets within designated sector for localisation</vt:lpstr>
      <vt:lpstr>Mechanisms to assist companies to meet local content requirements</vt:lpstr>
      <vt:lpstr>Mechanisms to assist localisation</vt:lpstr>
      <vt:lpstr>Ensuring achievement of Local Content</vt:lpstr>
      <vt:lpstr>Categorise commitments for monitoring purposes</vt:lpstr>
      <vt:lpstr>Set strict remedial processes within the contract</vt:lpstr>
      <vt:lpstr>Ensure independent monitoring</vt:lpstr>
      <vt:lpstr>Case Example –  PRASA Rolling Stock Fleet Renewal Programme</vt:lpstr>
      <vt:lpstr>Case Study – PRASA’s Strategy for the Procurement</vt:lpstr>
      <vt:lpstr>Case Study: Critical Elements focused on in the Rolling Stock Fleet Renewal Programme</vt:lpstr>
      <vt:lpstr>Case Study: Phasing on large contract enables localisation</vt:lpstr>
      <vt:lpstr>Case Example: Results - Impact of Localisation – in the first phase</vt:lpstr>
      <vt:lpstr>Case Example: Results - Impact of Localisation – in the first phase</vt:lpstr>
      <vt:lpstr>Case Study: Progress on Job Creation and Skills Development</vt:lpstr>
      <vt:lpstr>Recommendations</vt:lpstr>
      <vt:lpstr>Recommendations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PRASA;Zeeshan Khalique</dc:creator>
  <cp:lastModifiedBy>User</cp:lastModifiedBy>
  <cp:revision>1348</cp:revision>
  <cp:lastPrinted>2016-08-01T15:55:29Z</cp:lastPrinted>
  <dcterms:created xsi:type="dcterms:W3CDTF">2009-03-23T19:37:00Z</dcterms:created>
  <dcterms:modified xsi:type="dcterms:W3CDTF">2016-08-19T11:01:32Z</dcterms:modified>
</cp:coreProperties>
</file>