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5"/>
  </p:notesMasterIdLst>
  <p:handoutMasterIdLst>
    <p:handoutMasterId r:id="rId46"/>
  </p:handoutMasterIdLst>
  <p:sldIdLst>
    <p:sldId id="256" r:id="rId2"/>
    <p:sldId id="454" r:id="rId3"/>
    <p:sldId id="478" r:id="rId4"/>
    <p:sldId id="479" r:id="rId5"/>
    <p:sldId id="480" r:id="rId6"/>
    <p:sldId id="481" r:id="rId7"/>
    <p:sldId id="484" r:id="rId8"/>
    <p:sldId id="471" r:id="rId9"/>
    <p:sldId id="472" r:id="rId10"/>
    <p:sldId id="473" r:id="rId11"/>
    <p:sldId id="474" r:id="rId12"/>
    <p:sldId id="475" r:id="rId13"/>
    <p:sldId id="476" r:id="rId14"/>
    <p:sldId id="477" r:id="rId15"/>
    <p:sldId id="421" r:id="rId16"/>
    <p:sldId id="455" r:id="rId17"/>
    <p:sldId id="433" r:id="rId18"/>
    <p:sldId id="456" r:id="rId19"/>
    <p:sldId id="457" r:id="rId20"/>
    <p:sldId id="458" r:id="rId21"/>
    <p:sldId id="459" r:id="rId22"/>
    <p:sldId id="460" r:id="rId23"/>
    <p:sldId id="434" r:id="rId24"/>
    <p:sldId id="461" r:id="rId25"/>
    <p:sldId id="435" r:id="rId26"/>
    <p:sldId id="462" r:id="rId27"/>
    <p:sldId id="444" r:id="rId28"/>
    <p:sldId id="463" r:id="rId29"/>
    <p:sldId id="392" r:id="rId30"/>
    <p:sldId id="425" r:id="rId31"/>
    <p:sldId id="464" r:id="rId32"/>
    <p:sldId id="439" r:id="rId33"/>
    <p:sldId id="465" r:id="rId34"/>
    <p:sldId id="446" r:id="rId35"/>
    <p:sldId id="466" r:id="rId36"/>
    <p:sldId id="467" r:id="rId37"/>
    <p:sldId id="442" r:id="rId38"/>
    <p:sldId id="468" r:id="rId39"/>
    <p:sldId id="420" r:id="rId40"/>
    <p:sldId id="469" r:id="rId41"/>
    <p:sldId id="470" r:id="rId42"/>
    <p:sldId id="453" r:id="rId43"/>
    <p:sldId id="452" r:id="rId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521415D9-36F7-43E2-AB2F-B90AF26B5E84}">
      <p14:sectionLst xmlns:p14="http://schemas.microsoft.com/office/powerpoint/2010/main" xmlns="">
        <p14:section name="Default Section" id="{967F11B4-7488-44E7-8281-2FF4BDAECE86}">
          <p14:sldIdLst>
            <p14:sldId id="256"/>
            <p14:sldId id="454"/>
            <p14:sldId id="478"/>
            <p14:sldId id="479"/>
            <p14:sldId id="480"/>
            <p14:sldId id="481"/>
            <p14:sldId id="484"/>
            <p14:sldId id="471"/>
            <p14:sldId id="472"/>
            <p14:sldId id="473"/>
            <p14:sldId id="474"/>
            <p14:sldId id="475"/>
            <p14:sldId id="476"/>
            <p14:sldId id="477"/>
            <p14:sldId id="421"/>
            <p14:sldId id="455"/>
            <p14:sldId id="433"/>
            <p14:sldId id="456"/>
            <p14:sldId id="457"/>
            <p14:sldId id="458"/>
            <p14:sldId id="459"/>
            <p14:sldId id="460"/>
            <p14:sldId id="434"/>
            <p14:sldId id="461"/>
            <p14:sldId id="435"/>
            <p14:sldId id="462"/>
            <p14:sldId id="444"/>
            <p14:sldId id="463"/>
            <p14:sldId id="392"/>
            <p14:sldId id="425"/>
            <p14:sldId id="464"/>
            <p14:sldId id="439"/>
            <p14:sldId id="465"/>
            <p14:sldId id="446"/>
            <p14:sldId id="466"/>
            <p14:sldId id="467"/>
            <p14:sldId id="442"/>
            <p14:sldId id="468"/>
            <p14:sldId id="420"/>
            <p14:sldId id="469"/>
            <p14:sldId id="470"/>
            <p14:sldId id="453"/>
            <p14:sldId id="452"/>
          </p14:sldIdLst>
        </p14:section>
        <p14:section name="Untitled Section" id="{70FDD241-CA5F-4A97-9146-DBC929B20BC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Gibson" initials="K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B90400"/>
    <a:srgbClr val="FF9933"/>
    <a:srgbClr val="C0C0C0"/>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3284" autoAdjust="0"/>
  </p:normalViewPr>
  <p:slideViewPr>
    <p:cSldViewPr>
      <p:cViewPr>
        <p:scale>
          <a:sx n="100" d="100"/>
          <a:sy n="100" d="100"/>
        </p:scale>
        <p:origin x="-2136" y="-276"/>
      </p:cViewPr>
      <p:guideLst>
        <p:guide orient="horz" pos="2160"/>
        <p:guide pos="2880"/>
      </p:guideLst>
    </p:cSldViewPr>
  </p:slideViewPr>
  <p:outlineViewPr>
    <p:cViewPr>
      <p:scale>
        <a:sx n="33" d="100"/>
        <a:sy n="33" d="100"/>
      </p:scale>
      <p:origin x="6" y="11201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1998"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2CFBC-D950-4515-829C-3680007A8589}"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CEB628CD-5302-492E-9B38-FF09045090BD}">
      <dgm:prSet phldrT="[Text]" custT="1"/>
      <dgm:spPr>
        <a:solidFill>
          <a:schemeClr val="bg2">
            <a:lumMod val="20000"/>
            <a:lumOff val="80000"/>
            <a:alpha val="50000"/>
          </a:schemeClr>
        </a:solidFill>
        <a:ln>
          <a:solidFill>
            <a:srgbClr val="0070C0"/>
          </a:solidFill>
        </a:ln>
      </dgm:spPr>
      <dgm:t>
        <a:bodyPr/>
        <a:lstStyle/>
        <a:p>
          <a:r>
            <a:rPr lang="en-US" sz="2000" dirty="0" smtClean="0">
              <a:latin typeface="Calibri" panose="020F0502020204030204" pitchFamily="34" charset="0"/>
            </a:rPr>
            <a:t>Financial System Council of Regulators </a:t>
          </a:r>
          <a:r>
            <a:rPr lang="en-US" sz="2000" b="1" dirty="0" smtClean="0">
              <a:solidFill>
                <a:srgbClr val="990033"/>
              </a:solidFill>
              <a:latin typeface="Calibri" panose="020F0502020204030204" pitchFamily="34" charset="0"/>
            </a:rPr>
            <a:t>(cl.79)</a:t>
          </a:r>
          <a:endParaRPr lang="en-US" sz="2000" b="1" dirty="0">
            <a:solidFill>
              <a:srgbClr val="990033"/>
            </a:solidFill>
            <a:latin typeface="Calibri" panose="020F0502020204030204" pitchFamily="34" charset="0"/>
          </a:endParaRPr>
        </a:p>
      </dgm:t>
    </dgm:pt>
    <dgm:pt modelId="{00BD39AE-1B56-4D1E-A9F7-7623AA737243}" type="parTrans" cxnId="{85FDFC09-7545-40FC-A68B-ECCC016CB5B8}">
      <dgm:prSet/>
      <dgm:spPr/>
      <dgm:t>
        <a:bodyPr/>
        <a:lstStyle/>
        <a:p>
          <a:endParaRPr lang="en-US"/>
        </a:p>
      </dgm:t>
    </dgm:pt>
    <dgm:pt modelId="{3378481B-D0DE-469A-8A4F-D5EA26A80E40}" type="sibTrans" cxnId="{85FDFC09-7545-40FC-A68B-ECCC016CB5B8}">
      <dgm:prSet/>
      <dgm:spPr/>
      <dgm:t>
        <a:bodyPr/>
        <a:lstStyle/>
        <a:p>
          <a:endParaRPr lang="en-US"/>
        </a:p>
      </dgm:t>
    </dgm:pt>
    <dgm:pt modelId="{ED1B80F1-769B-45FC-B1AA-4FD73AF0F6DF}">
      <dgm:prSet phldrT="[Text]" custT="1"/>
      <dgm:spPr>
        <a:solidFill>
          <a:schemeClr val="accent1">
            <a:lumMod val="90000"/>
            <a:alpha val="50000"/>
          </a:schemeClr>
        </a:solidFill>
        <a:ln>
          <a:solidFill>
            <a:srgbClr val="C00000"/>
          </a:solidFill>
        </a:ln>
      </dgm:spPr>
      <dgm:t>
        <a:bodyPr/>
        <a:lstStyle/>
        <a:p>
          <a:r>
            <a:rPr lang="en-US" sz="1800" dirty="0" smtClean="0">
              <a:latin typeface="Calibri" panose="020F0502020204030204" pitchFamily="34" charset="0"/>
            </a:rPr>
            <a:t>Financial Sector Inter-ministerial Council </a:t>
          </a:r>
          <a:r>
            <a:rPr lang="en-US" sz="1800" b="1" dirty="0" smtClean="0">
              <a:solidFill>
                <a:srgbClr val="990033"/>
              </a:solidFill>
              <a:latin typeface="Calibri" panose="020F0502020204030204" pitchFamily="34" charset="0"/>
            </a:rPr>
            <a:t>(cl.83)</a:t>
          </a:r>
          <a:endParaRPr lang="en-US" sz="1800" b="1" dirty="0">
            <a:solidFill>
              <a:srgbClr val="990033"/>
            </a:solidFill>
            <a:latin typeface="Calibri" panose="020F0502020204030204" pitchFamily="34" charset="0"/>
          </a:endParaRPr>
        </a:p>
      </dgm:t>
    </dgm:pt>
    <dgm:pt modelId="{C39DAA17-2F01-4348-A9B9-AE2E2E86C65E}" type="parTrans" cxnId="{3E719E1A-21A1-4FAF-AAB0-951F678013C4}">
      <dgm:prSet/>
      <dgm:spPr/>
      <dgm:t>
        <a:bodyPr/>
        <a:lstStyle/>
        <a:p>
          <a:endParaRPr lang="en-US"/>
        </a:p>
      </dgm:t>
    </dgm:pt>
    <dgm:pt modelId="{8CA4F99B-CCB8-4030-B692-37BD9B1FEAE1}" type="sibTrans" cxnId="{3E719E1A-21A1-4FAF-AAB0-951F678013C4}">
      <dgm:prSet/>
      <dgm:spPr/>
      <dgm:t>
        <a:bodyPr/>
        <a:lstStyle/>
        <a:p>
          <a:endParaRPr lang="en-US"/>
        </a:p>
      </dgm:t>
    </dgm:pt>
    <dgm:pt modelId="{8AAFDBBC-0F13-4BA1-ADE8-AB5C352C677F}">
      <dgm:prSet phldrT="[Text]" custT="1"/>
      <dgm:spPr>
        <a:solidFill>
          <a:schemeClr val="accent6">
            <a:lumMod val="20000"/>
            <a:lumOff val="80000"/>
            <a:alpha val="50000"/>
          </a:schemeClr>
        </a:solidFill>
        <a:ln>
          <a:solidFill>
            <a:srgbClr val="00B050"/>
          </a:solidFill>
        </a:ln>
      </dgm:spPr>
      <dgm:t>
        <a:bodyPr/>
        <a:lstStyle/>
        <a:p>
          <a:r>
            <a:rPr lang="en-US" sz="2000" dirty="0" smtClean="0">
              <a:latin typeface="Calibri" panose="020F0502020204030204" pitchFamily="34" charset="0"/>
            </a:rPr>
            <a:t>Financial Stability Oversight Committee </a:t>
          </a:r>
          <a:r>
            <a:rPr lang="en-US" sz="2000" b="1" dirty="0" smtClean="0">
              <a:solidFill>
                <a:srgbClr val="990033"/>
              </a:solidFill>
              <a:latin typeface="Calibri" panose="020F0502020204030204" pitchFamily="34" charset="0"/>
            </a:rPr>
            <a:t>(cl.20)</a:t>
          </a:r>
          <a:endParaRPr lang="en-US" sz="2000" b="1" dirty="0">
            <a:solidFill>
              <a:srgbClr val="990033"/>
            </a:solidFill>
            <a:latin typeface="Calibri" panose="020F0502020204030204" pitchFamily="34" charset="0"/>
          </a:endParaRPr>
        </a:p>
      </dgm:t>
    </dgm:pt>
    <dgm:pt modelId="{551FFAA3-9962-4921-A48E-A8AFA88DDCC0}" type="parTrans" cxnId="{5B6C6318-D8AF-4955-A78E-EDA8EB55F8DE}">
      <dgm:prSet/>
      <dgm:spPr/>
      <dgm:t>
        <a:bodyPr/>
        <a:lstStyle/>
        <a:p>
          <a:endParaRPr lang="en-US"/>
        </a:p>
      </dgm:t>
    </dgm:pt>
    <dgm:pt modelId="{155AD737-DF65-4639-82D6-917F9177DD61}" type="sibTrans" cxnId="{5B6C6318-D8AF-4955-A78E-EDA8EB55F8DE}">
      <dgm:prSet/>
      <dgm:spPr/>
      <dgm:t>
        <a:bodyPr/>
        <a:lstStyle/>
        <a:p>
          <a:endParaRPr lang="en-US"/>
        </a:p>
      </dgm:t>
    </dgm:pt>
    <dgm:pt modelId="{E87F2743-224A-4780-906D-67AE9C154945}">
      <dgm:prSet phldrT="[Text]" custT="1"/>
      <dgm:spPr>
        <a:solidFill>
          <a:schemeClr val="accent3">
            <a:alpha val="50000"/>
          </a:schemeClr>
        </a:solidFill>
        <a:ln>
          <a:solidFill>
            <a:srgbClr val="7030A0"/>
          </a:solidFill>
        </a:ln>
      </dgm:spPr>
      <dgm:t>
        <a:bodyPr/>
        <a:lstStyle/>
        <a:p>
          <a:r>
            <a:rPr lang="en-US" sz="1800" dirty="0" smtClean="0">
              <a:latin typeface="Calibri" panose="020F0502020204030204" pitchFamily="34" charset="0"/>
            </a:rPr>
            <a:t>Financial Sector Contingency Forum </a:t>
          </a:r>
          <a:r>
            <a:rPr lang="en-US" sz="1800" b="1" dirty="0" smtClean="0">
              <a:solidFill>
                <a:srgbClr val="990033"/>
              </a:solidFill>
              <a:latin typeface="Calibri" panose="020F0502020204030204" pitchFamily="34" charset="0"/>
            </a:rPr>
            <a:t>(cl.25</a:t>
          </a:r>
          <a:r>
            <a:rPr lang="en-US" sz="1800" dirty="0" smtClean="0">
              <a:solidFill>
                <a:srgbClr val="990033"/>
              </a:solidFill>
              <a:latin typeface="Calibri" panose="020F0502020204030204" pitchFamily="34" charset="0"/>
            </a:rPr>
            <a:t>)</a:t>
          </a:r>
          <a:endParaRPr lang="en-US" sz="1800" dirty="0">
            <a:solidFill>
              <a:srgbClr val="990033"/>
            </a:solidFill>
            <a:latin typeface="Calibri" panose="020F0502020204030204" pitchFamily="34" charset="0"/>
          </a:endParaRPr>
        </a:p>
      </dgm:t>
    </dgm:pt>
    <dgm:pt modelId="{0151A774-EBB2-482E-A717-DB0A689404D6}" type="parTrans" cxnId="{D63C1EFA-651C-46BF-80DA-FE8F3B14B2F6}">
      <dgm:prSet/>
      <dgm:spPr/>
      <dgm:t>
        <a:bodyPr/>
        <a:lstStyle/>
        <a:p>
          <a:endParaRPr lang="en-US"/>
        </a:p>
      </dgm:t>
    </dgm:pt>
    <dgm:pt modelId="{64992C88-A8E7-4B03-A3E7-665D66817648}" type="sibTrans" cxnId="{D63C1EFA-651C-46BF-80DA-FE8F3B14B2F6}">
      <dgm:prSet/>
      <dgm:spPr/>
      <dgm:t>
        <a:bodyPr/>
        <a:lstStyle/>
        <a:p>
          <a:endParaRPr lang="en-US"/>
        </a:p>
      </dgm:t>
    </dgm:pt>
    <dgm:pt modelId="{6A4C2CFD-8F29-43E8-9C50-FD7B43EB40A9}" type="pres">
      <dgm:prSet presAssocID="{1872CFBC-D950-4515-829C-3680007A8589}" presName="Name0" presStyleCnt="0">
        <dgm:presLayoutVars>
          <dgm:chMax val="7"/>
          <dgm:dir/>
          <dgm:resizeHandles val="exact"/>
        </dgm:presLayoutVars>
      </dgm:prSet>
      <dgm:spPr/>
      <dgm:t>
        <a:bodyPr/>
        <a:lstStyle/>
        <a:p>
          <a:endParaRPr lang="en-US"/>
        </a:p>
      </dgm:t>
    </dgm:pt>
    <dgm:pt modelId="{86310278-CE04-481B-9C19-B05E500FAB08}" type="pres">
      <dgm:prSet presAssocID="{1872CFBC-D950-4515-829C-3680007A8589}" presName="ellipse1" presStyleLbl="vennNode1" presStyleIdx="0" presStyleCnt="4" custScaleX="95750" custScaleY="86736" custLinFactNeighborX="-7497" custLinFactNeighborY="-15526">
        <dgm:presLayoutVars>
          <dgm:bulletEnabled val="1"/>
        </dgm:presLayoutVars>
      </dgm:prSet>
      <dgm:spPr/>
      <dgm:t>
        <a:bodyPr/>
        <a:lstStyle/>
        <a:p>
          <a:endParaRPr lang="en-US"/>
        </a:p>
      </dgm:t>
    </dgm:pt>
    <dgm:pt modelId="{89039818-2D6D-4A59-B3C3-3C249A2C97F9}" type="pres">
      <dgm:prSet presAssocID="{1872CFBC-D950-4515-829C-3680007A8589}" presName="ellipse2" presStyleLbl="vennNode1" presStyleIdx="1" presStyleCnt="4" custScaleX="60013" custScaleY="54086" custLinFactNeighborX="7654" custLinFactNeighborY="-25200">
        <dgm:presLayoutVars>
          <dgm:bulletEnabled val="1"/>
        </dgm:presLayoutVars>
      </dgm:prSet>
      <dgm:spPr/>
      <dgm:t>
        <a:bodyPr/>
        <a:lstStyle/>
        <a:p>
          <a:endParaRPr lang="en-US"/>
        </a:p>
      </dgm:t>
    </dgm:pt>
    <dgm:pt modelId="{E63C2D22-C84E-4A41-BB2A-5AD20DEBD9F4}" type="pres">
      <dgm:prSet presAssocID="{1872CFBC-D950-4515-829C-3680007A8589}" presName="ellipse3" presStyleLbl="vennNode1" presStyleIdx="2" presStyleCnt="4" custScaleX="89793" custScaleY="81549" custLinFactNeighborX="20023" custLinFactNeighborY="-18119">
        <dgm:presLayoutVars>
          <dgm:bulletEnabled val="1"/>
        </dgm:presLayoutVars>
      </dgm:prSet>
      <dgm:spPr/>
      <dgm:t>
        <a:bodyPr/>
        <a:lstStyle/>
        <a:p>
          <a:endParaRPr lang="en-US"/>
        </a:p>
      </dgm:t>
    </dgm:pt>
    <dgm:pt modelId="{A38A1C7E-1F00-48B9-9642-1A0EA707E0A5}" type="pres">
      <dgm:prSet presAssocID="{1872CFBC-D950-4515-829C-3680007A8589}" presName="ellipse4" presStyleLbl="vennNode1" presStyleIdx="3" presStyleCnt="4" custScaleX="57424" custScaleY="49414" custLinFactNeighborX="11819" custLinFactNeighborY="-36426">
        <dgm:presLayoutVars>
          <dgm:bulletEnabled val="1"/>
        </dgm:presLayoutVars>
      </dgm:prSet>
      <dgm:spPr/>
      <dgm:t>
        <a:bodyPr/>
        <a:lstStyle/>
        <a:p>
          <a:endParaRPr lang="en-US"/>
        </a:p>
      </dgm:t>
    </dgm:pt>
  </dgm:ptLst>
  <dgm:cxnLst>
    <dgm:cxn modelId="{D791B7A2-AA1C-4405-84E4-8B70BFB20945}" type="presOf" srcId="{ED1B80F1-769B-45FC-B1AA-4FD73AF0F6DF}" destId="{89039818-2D6D-4A59-B3C3-3C249A2C97F9}" srcOrd="0" destOrd="0" presId="urn:microsoft.com/office/officeart/2005/8/layout/rings+Icon"/>
    <dgm:cxn modelId="{5B6C6318-D8AF-4955-A78E-EDA8EB55F8DE}" srcId="{1872CFBC-D950-4515-829C-3680007A8589}" destId="{8AAFDBBC-0F13-4BA1-ADE8-AB5C352C677F}" srcOrd="2" destOrd="0" parTransId="{551FFAA3-9962-4921-A48E-A8AFA88DDCC0}" sibTransId="{155AD737-DF65-4639-82D6-917F9177DD61}"/>
    <dgm:cxn modelId="{FA673F03-A868-4B65-A408-3068F288612B}" type="presOf" srcId="{1872CFBC-D950-4515-829C-3680007A8589}" destId="{6A4C2CFD-8F29-43E8-9C50-FD7B43EB40A9}" srcOrd="0" destOrd="0" presId="urn:microsoft.com/office/officeart/2005/8/layout/rings+Icon"/>
    <dgm:cxn modelId="{3F32C7E2-027D-4CAE-9770-A33B234CAA4A}" type="presOf" srcId="{8AAFDBBC-0F13-4BA1-ADE8-AB5C352C677F}" destId="{E63C2D22-C84E-4A41-BB2A-5AD20DEBD9F4}" srcOrd="0" destOrd="0" presId="urn:microsoft.com/office/officeart/2005/8/layout/rings+Icon"/>
    <dgm:cxn modelId="{85FDFC09-7545-40FC-A68B-ECCC016CB5B8}" srcId="{1872CFBC-D950-4515-829C-3680007A8589}" destId="{CEB628CD-5302-492E-9B38-FF09045090BD}" srcOrd="0" destOrd="0" parTransId="{00BD39AE-1B56-4D1E-A9F7-7623AA737243}" sibTransId="{3378481B-D0DE-469A-8A4F-D5EA26A80E40}"/>
    <dgm:cxn modelId="{D63C1EFA-651C-46BF-80DA-FE8F3B14B2F6}" srcId="{1872CFBC-D950-4515-829C-3680007A8589}" destId="{E87F2743-224A-4780-906D-67AE9C154945}" srcOrd="3" destOrd="0" parTransId="{0151A774-EBB2-482E-A717-DB0A689404D6}" sibTransId="{64992C88-A8E7-4B03-A3E7-665D66817648}"/>
    <dgm:cxn modelId="{3E719E1A-21A1-4FAF-AAB0-951F678013C4}" srcId="{1872CFBC-D950-4515-829C-3680007A8589}" destId="{ED1B80F1-769B-45FC-B1AA-4FD73AF0F6DF}" srcOrd="1" destOrd="0" parTransId="{C39DAA17-2F01-4348-A9B9-AE2E2E86C65E}" sibTransId="{8CA4F99B-CCB8-4030-B692-37BD9B1FEAE1}"/>
    <dgm:cxn modelId="{9E63647F-6512-46B0-A59B-3EC0998716F8}" type="presOf" srcId="{E87F2743-224A-4780-906D-67AE9C154945}" destId="{A38A1C7E-1F00-48B9-9642-1A0EA707E0A5}" srcOrd="0" destOrd="0" presId="urn:microsoft.com/office/officeart/2005/8/layout/rings+Icon"/>
    <dgm:cxn modelId="{B89F71FA-F0B9-4E9C-8391-84B30CA02B3F}" type="presOf" srcId="{CEB628CD-5302-492E-9B38-FF09045090BD}" destId="{86310278-CE04-481B-9C19-B05E500FAB08}" srcOrd="0" destOrd="0" presId="urn:microsoft.com/office/officeart/2005/8/layout/rings+Icon"/>
    <dgm:cxn modelId="{A07EB5E4-5892-4D71-B381-359CE9D9B8BC}" type="presParOf" srcId="{6A4C2CFD-8F29-43E8-9C50-FD7B43EB40A9}" destId="{86310278-CE04-481B-9C19-B05E500FAB08}" srcOrd="0" destOrd="0" presId="urn:microsoft.com/office/officeart/2005/8/layout/rings+Icon"/>
    <dgm:cxn modelId="{C91EA62B-C791-49F9-B0B8-F205F76B3A23}" type="presParOf" srcId="{6A4C2CFD-8F29-43E8-9C50-FD7B43EB40A9}" destId="{89039818-2D6D-4A59-B3C3-3C249A2C97F9}" srcOrd="1" destOrd="0" presId="urn:microsoft.com/office/officeart/2005/8/layout/rings+Icon"/>
    <dgm:cxn modelId="{AC63F2D6-25A4-4F5C-AC24-4A3B51FC40D3}" type="presParOf" srcId="{6A4C2CFD-8F29-43E8-9C50-FD7B43EB40A9}" destId="{E63C2D22-C84E-4A41-BB2A-5AD20DEBD9F4}" srcOrd="2" destOrd="0" presId="urn:microsoft.com/office/officeart/2005/8/layout/rings+Icon"/>
    <dgm:cxn modelId="{DAD16726-8DA1-4A73-ADC1-B75978208BA0}" type="presParOf" srcId="{6A4C2CFD-8F29-43E8-9C50-FD7B43EB40A9}" destId="{A38A1C7E-1F00-48B9-9642-1A0EA707E0A5}" srcOrd="3"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CF2A2-6413-4043-A163-865CB52A999C}"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1D63DD55-F0C7-7049-9094-679FFB58CA2F}">
      <dgm:prSet phldrT="[Text]" custT="1"/>
      <dgm:spPr>
        <a:solidFill>
          <a:srgbClr val="B90400"/>
        </a:solidFill>
      </dgm:spPr>
      <dgm:t>
        <a:bodyPr/>
        <a:lstStyle/>
        <a:p>
          <a:r>
            <a:rPr lang="en-US" sz="1800" dirty="0" smtClean="0"/>
            <a:t>African Bank Investments Ltd (“ABIL”)</a:t>
          </a:r>
          <a:endParaRPr lang="en-US" sz="1800" dirty="0"/>
        </a:p>
      </dgm:t>
    </dgm:pt>
    <dgm:pt modelId="{E0CB1F3F-288C-E54C-B973-A96C4A7140F5}" type="parTrans" cxnId="{1F9FA628-9E3B-ED4A-B37F-4D2415E55A28}">
      <dgm:prSet/>
      <dgm:spPr/>
      <dgm:t>
        <a:bodyPr/>
        <a:lstStyle/>
        <a:p>
          <a:endParaRPr lang="en-US"/>
        </a:p>
      </dgm:t>
    </dgm:pt>
    <dgm:pt modelId="{86E778A0-4CF7-E641-ACA7-2C48BABC92F7}" type="sibTrans" cxnId="{1F9FA628-9E3B-ED4A-B37F-4D2415E55A28}">
      <dgm:prSet custT="1"/>
      <dgm:spPr>
        <a:solidFill>
          <a:srgbClr val="D9D9D9">
            <a:alpha val="90000"/>
          </a:srgbClr>
        </a:solidFill>
      </dgm:spPr>
      <dgm:t>
        <a:bodyPr/>
        <a:lstStyle/>
        <a:p>
          <a:r>
            <a:rPr lang="en-US" sz="1400" dirty="0" smtClean="0"/>
            <a:t>Listed company </a:t>
          </a:r>
          <a:br>
            <a:rPr lang="en-US" sz="1400" dirty="0" smtClean="0"/>
          </a:br>
          <a:r>
            <a:rPr lang="en-US" sz="1400" dirty="0" smtClean="0"/>
            <a:t>(Companies Act /JSE rules)</a:t>
          </a:r>
          <a:endParaRPr lang="en-US" sz="1400" dirty="0"/>
        </a:p>
      </dgm:t>
    </dgm:pt>
    <dgm:pt modelId="{BABA26D5-E200-2A45-8004-87012EEDCA3F}">
      <dgm:prSet phldrT="[Text]" custT="1"/>
      <dgm:spPr>
        <a:solidFill>
          <a:srgbClr val="B90400"/>
        </a:solidFill>
      </dgm:spPr>
      <dgm:t>
        <a:bodyPr/>
        <a:lstStyle/>
        <a:p>
          <a:r>
            <a:rPr lang="en-US" sz="1800" dirty="0" smtClean="0"/>
            <a:t>African Bank Ltd (ABL)</a:t>
          </a:r>
          <a:endParaRPr lang="en-US" sz="1800" dirty="0"/>
        </a:p>
      </dgm:t>
    </dgm:pt>
    <dgm:pt modelId="{2732EAC9-5E8E-F74E-B0F4-2A6A96FFE44A}" type="parTrans" cxnId="{9894E0D9-45B0-474F-99B5-E05C220274A2}">
      <dgm:prSet/>
      <dgm:spPr/>
      <dgm:t>
        <a:bodyPr/>
        <a:lstStyle/>
        <a:p>
          <a:endParaRPr lang="en-US"/>
        </a:p>
      </dgm:t>
    </dgm:pt>
    <dgm:pt modelId="{135C41C6-31DC-C744-88FF-4030311A45DE}" type="sibTrans" cxnId="{9894E0D9-45B0-474F-99B5-E05C220274A2}">
      <dgm:prSet custT="1"/>
      <dgm:spPr>
        <a:solidFill>
          <a:srgbClr val="D9D9D9">
            <a:alpha val="90000"/>
          </a:srgbClr>
        </a:solidFill>
      </dgm:spPr>
      <dgm:t>
        <a:bodyPr/>
        <a:lstStyle/>
        <a:p>
          <a:r>
            <a:rPr lang="en-US" sz="1400" dirty="0" smtClean="0"/>
            <a:t>Deposit-taking institution </a:t>
          </a:r>
          <a:br>
            <a:rPr lang="en-US" sz="1400" dirty="0" smtClean="0"/>
          </a:br>
          <a:r>
            <a:rPr lang="en-US" sz="1400" dirty="0" smtClean="0"/>
            <a:t>(NT / Bank Supervision)</a:t>
          </a:r>
        </a:p>
        <a:p>
          <a:r>
            <a:rPr lang="en-US" sz="1400" dirty="0" smtClean="0"/>
            <a:t>Credit provider </a:t>
          </a:r>
          <a:br>
            <a:rPr lang="en-US" sz="1400" dirty="0" smtClean="0"/>
          </a:br>
          <a:r>
            <a:rPr lang="en-US" sz="1400" dirty="0" smtClean="0"/>
            <a:t>(DTI / NCR) </a:t>
          </a:r>
          <a:endParaRPr lang="en-US" sz="1400" dirty="0"/>
        </a:p>
      </dgm:t>
    </dgm:pt>
    <dgm:pt modelId="{9BC0C2FA-3A18-024E-B769-ED5A58356BE7}">
      <dgm:prSet phldrT="[Text]" custT="1"/>
      <dgm:spPr>
        <a:solidFill>
          <a:schemeClr val="bg1">
            <a:lumMod val="65000"/>
          </a:schemeClr>
        </a:solidFill>
      </dgm:spPr>
      <dgm:t>
        <a:bodyPr/>
        <a:lstStyle/>
        <a:p>
          <a:r>
            <a:rPr lang="en-US" sz="1600" dirty="0" err="1" smtClean="0"/>
            <a:t>Stangen</a:t>
          </a:r>
          <a:endParaRPr lang="en-US" sz="1600" dirty="0"/>
        </a:p>
      </dgm:t>
    </dgm:pt>
    <dgm:pt modelId="{1E586FC4-2D68-DE41-A54E-5F3670F2A8B6}" type="parTrans" cxnId="{A6BE4B6B-B671-EA4A-ADD0-837FF223FF46}">
      <dgm:prSet/>
      <dgm:spPr/>
      <dgm:t>
        <a:bodyPr/>
        <a:lstStyle/>
        <a:p>
          <a:endParaRPr lang="en-US"/>
        </a:p>
      </dgm:t>
    </dgm:pt>
    <dgm:pt modelId="{2117D8F6-867E-BC45-A199-FE732DD37D9A}" type="sibTrans" cxnId="{A6BE4B6B-B671-EA4A-ADD0-837FF223FF46}">
      <dgm:prSet custT="1"/>
      <dgm:spPr>
        <a:solidFill>
          <a:schemeClr val="bg1">
            <a:lumMod val="85000"/>
            <a:alpha val="90000"/>
          </a:schemeClr>
        </a:solidFill>
      </dgm:spPr>
      <dgm:t>
        <a:bodyPr/>
        <a:lstStyle/>
        <a:p>
          <a:r>
            <a:rPr lang="en-US" sz="1400" dirty="0" smtClean="0"/>
            <a:t>Insurer</a:t>
          </a:r>
          <a:br>
            <a:rPr lang="en-US" sz="1400" dirty="0" smtClean="0"/>
          </a:br>
          <a:r>
            <a:rPr lang="en-US" sz="1400" dirty="0" smtClean="0"/>
            <a:t>(NT / Insurance Act)</a:t>
          </a:r>
        </a:p>
        <a:p>
          <a:r>
            <a:rPr lang="en-US" sz="1400" dirty="0" smtClean="0"/>
            <a:t>Credit-life insurance (complicated)</a:t>
          </a:r>
          <a:endParaRPr lang="en-US" sz="1400" dirty="0"/>
        </a:p>
      </dgm:t>
    </dgm:pt>
    <dgm:pt modelId="{830526B7-03B1-5149-827F-0A3025CC906C}">
      <dgm:prSet phldrT="[Text]" custT="1"/>
      <dgm:spPr>
        <a:solidFill>
          <a:srgbClr val="A6A6A6"/>
        </a:solidFill>
      </dgm:spPr>
      <dgm:t>
        <a:bodyPr/>
        <a:lstStyle/>
        <a:p>
          <a:r>
            <a:rPr lang="en-US" sz="1600" dirty="0" err="1" smtClean="0"/>
            <a:t>Ellerines</a:t>
          </a:r>
          <a:endParaRPr lang="en-US" sz="1600" dirty="0"/>
        </a:p>
      </dgm:t>
    </dgm:pt>
    <dgm:pt modelId="{C4F70E9B-FE04-6B41-A8D9-9CF9154565E0}" type="parTrans" cxnId="{79FF04DE-B630-EF4C-8405-402AEAAF2714}">
      <dgm:prSet/>
      <dgm:spPr/>
      <dgm:t>
        <a:bodyPr/>
        <a:lstStyle/>
        <a:p>
          <a:endParaRPr lang="en-US"/>
        </a:p>
      </dgm:t>
    </dgm:pt>
    <dgm:pt modelId="{DE956BD1-AA6F-D841-B441-5F0C146C77EC}" type="sibTrans" cxnId="{79FF04DE-B630-EF4C-8405-402AEAAF2714}">
      <dgm:prSet custT="1"/>
      <dgm:spPr>
        <a:solidFill>
          <a:srgbClr val="D9D9D9">
            <a:alpha val="90000"/>
          </a:srgbClr>
        </a:solidFill>
      </dgm:spPr>
      <dgm:t>
        <a:bodyPr/>
        <a:lstStyle/>
        <a:p>
          <a:r>
            <a:rPr lang="en-US" sz="1400" dirty="0" smtClean="0"/>
            <a:t>Furniture company</a:t>
          </a:r>
        </a:p>
        <a:p>
          <a:r>
            <a:rPr lang="en-US" sz="1400" dirty="0" smtClean="0"/>
            <a:t>(Companies Act)</a:t>
          </a:r>
          <a:endParaRPr lang="en-US" sz="1400" dirty="0"/>
        </a:p>
      </dgm:t>
    </dgm:pt>
    <dgm:pt modelId="{B6A5D609-D367-5F4C-882D-7B07BB79CFEB}" type="pres">
      <dgm:prSet presAssocID="{6AFCF2A2-6413-4043-A163-865CB52A999C}" presName="hierChild1" presStyleCnt="0">
        <dgm:presLayoutVars>
          <dgm:orgChart val="1"/>
          <dgm:chPref val="1"/>
          <dgm:dir/>
          <dgm:animOne val="branch"/>
          <dgm:animLvl val="lvl"/>
          <dgm:resizeHandles/>
        </dgm:presLayoutVars>
      </dgm:prSet>
      <dgm:spPr/>
      <dgm:t>
        <a:bodyPr/>
        <a:lstStyle/>
        <a:p>
          <a:endParaRPr lang="en-ZA"/>
        </a:p>
      </dgm:t>
    </dgm:pt>
    <dgm:pt modelId="{CC05BFE5-0366-2B4C-A1A0-9E63349C937B}" type="pres">
      <dgm:prSet presAssocID="{1D63DD55-F0C7-7049-9094-679FFB58CA2F}" presName="hierRoot1" presStyleCnt="0">
        <dgm:presLayoutVars>
          <dgm:hierBranch val="init"/>
        </dgm:presLayoutVars>
      </dgm:prSet>
      <dgm:spPr/>
    </dgm:pt>
    <dgm:pt modelId="{4F6E8735-499A-294A-B5D8-613C9332B08E}" type="pres">
      <dgm:prSet presAssocID="{1D63DD55-F0C7-7049-9094-679FFB58CA2F}" presName="rootComposite1" presStyleCnt="0"/>
      <dgm:spPr/>
    </dgm:pt>
    <dgm:pt modelId="{7C4F7952-A149-4A4A-B809-5D417C5ADFA4}" type="pres">
      <dgm:prSet presAssocID="{1D63DD55-F0C7-7049-9094-679FFB58CA2F}" presName="rootText1" presStyleLbl="node0" presStyleIdx="0" presStyleCnt="1" custLinFactNeighborX="1726" custLinFactNeighborY="-25575">
        <dgm:presLayoutVars>
          <dgm:chMax/>
          <dgm:chPref val="3"/>
        </dgm:presLayoutVars>
      </dgm:prSet>
      <dgm:spPr/>
      <dgm:t>
        <a:bodyPr/>
        <a:lstStyle/>
        <a:p>
          <a:endParaRPr lang="en-US"/>
        </a:p>
      </dgm:t>
    </dgm:pt>
    <dgm:pt modelId="{882E4AA1-765C-E240-8A49-DA5055150605}" type="pres">
      <dgm:prSet presAssocID="{1D63DD55-F0C7-7049-9094-679FFB58CA2F}" presName="titleText1" presStyleLbl="fgAcc0" presStyleIdx="0" presStyleCnt="1" custScaleX="122998" custScaleY="160476">
        <dgm:presLayoutVars>
          <dgm:chMax val="0"/>
          <dgm:chPref val="0"/>
        </dgm:presLayoutVars>
      </dgm:prSet>
      <dgm:spPr/>
      <dgm:t>
        <a:bodyPr/>
        <a:lstStyle/>
        <a:p>
          <a:endParaRPr lang="en-US"/>
        </a:p>
      </dgm:t>
    </dgm:pt>
    <dgm:pt modelId="{BE3D7493-E78A-8B4C-B8F7-63CA4BA7B153}" type="pres">
      <dgm:prSet presAssocID="{1D63DD55-F0C7-7049-9094-679FFB58CA2F}" presName="rootConnector1" presStyleLbl="node1" presStyleIdx="0" presStyleCnt="3"/>
      <dgm:spPr/>
      <dgm:t>
        <a:bodyPr/>
        <a:lstStyle/>
        <a:p>
          <a:endParaRPr lang="en-ZA"/>
        </a:p>
      </dgm:t>
    </dgm:pt>
    <dgm:pt modelId="{91AB781F-836C-6343-8F85-E5100D4220F0}" type="pres">
      <dgm:prSet presAssocID="{1D63DD55-F0C7-7049-9094-679FFB58CA2F}" presName="hierChild2" presStyleCnt="0"/>
      <dgm:spPr/>
    </dgm:pt>
    <dgm:pt modelId="{82F52498-6264-CC46-8A04-944EE353A760}" type="pres">
      <dgm:prSet presAssocID="{2732EAC9-5E8E-F74E-B0F4-2A6A96FFE44A}" presName="Name37" presStyleLbl="parChTrans1D2" presStyleIdx="0" presStyleCnt="3"/>
      <dgm:spPr/>
      <dgm:t>
        <a:bodyPr/>
        <a:lstStyle/>
        <a:p>
          <a:endParaRPr lang="en-ZA"/>
        </a:p>
      </dgm:t>
    </dgm:pt>
    <dgm:pt modelId="{54628FDF-43CE-F441-A798-4015DFA99683}" type="pres">
      <dgm:prSet presAssocID="{BABA26D5-E200-2A45-8004-87012EEDCA3F}" presName="hierRoot2" presStyleCnt="0">
        <dgm:presLayoutVars>
          <dgm:hierBranch val="init"/>
        </dgm:presLayoutVars>
      </dgm:prSet>
      <dgm:spPr/>
    </dgm:pt>
    <dgm:pt modelId="{3FEDAAE6-A67E-FF4A-AC01-B50BF02F1220}" type="pres">
      <dgm:prSet presAssocID="{BABA26D5-E200-2A45-8004-87012EEDCA3F}" presName="rootComposite" presStyleCnt="0"/>
      <dgm:spPr/>
    </dgm:pt>
    <dgm:pt modelId="{4048E18A-C8CC-9E46-9C0D-FEE8DA2E17D8}" type="pres">
      <dgm:prSet presAssocID="{BABA26D5-E200-2A45-8004-87012EEDCA3F}" presName="rootText" presStyleLbl="node1" presStyleIdx="0" presStyleCnt="3">
        <dgm:presLayoutVars>
          <dgm:chMax/>
          <dgm:chPref val="3"/>
        </dgm:presLayoutVars>
      </dgm:prSet>
      <dgm:spPr/>
      <dgm:t>
        <a:bodyPr/>
        <a:lstStyle/>
        <a:p>
          <a:endParaRPr lang="en-ZA"/>
        </a:p>
      </dgm:t>
    </dgm:pt>
    <dgm:pt modelId="{E14FEF37-A3E8-F04B-A34C-E2E58A1358FF}" type="pres">
      <dgm:prSet presAssocID="{BABA26D5-E200-2A45-8004-87012EEDCA3F}" presName="titleText2" presStyleLbl="fgAcc1" presStyleIdx="0" presStyleCnt="3" custScaleX="128186" custScaleY="255306" custLinFactY="24422" custLinFactNeighborX="-438" custLinFactNeighborY="100000">
        <dgm:presLayoutVars>
          <dgm:chMax val="0"/>
          <dgm:chPref val="0"/>
        </dgm:presLayoutVars>
      </dgm:prSet>
      <dgm:spPr/>
      <dgm:t>
        <a:bodyPr/>
        <a:lstStyle/>
        <a:p>
          <a:endParaRPr lang="en-US"/>
        </a:p>
      </dgm:t>
    </dgm:pt>
    <dgm:pt modelId="{B454B5C0-3AFA-224D-BA88-44827E4D7167}" type="pres">
      <dgm:prSet presAssocID="{BABA26D5-E200-2A45-8004-87012EEDCA3F}" presName="rootConnector" presStyleLbl="node2" presStyleIdx="0" presStyleCnt="0"/>
      <dgm:spPr/>
      <dgm:t>
        <a:bodyPr/>
        <a:lstStyle/>
        <a:p>
          <a:endParaRPr lang="en-ZA"/>
        </a:p>
      </dgm:t>
    </dgm:pt>
    <dgm:pt modelId="{9A7DB568-8652-FA41-BC6A-AE50B59DC8DF}" type="pres">
      <dgm:prSet presAssocID="{BABA26D5-E200-2A45-8004-87012EEDCA3F}" presName="hierChild4" presStyleCnt="0"/>
      <dgm:spPr/>
    </dgm:pt>
    <dgm:pt modelId="{3AFBA4DD-7D73-5B41-BF38-EB5EF8068A71}" type="pres">
      <dgm:prSet presAssocID="{BABA26D5-E200-2A45-8004-87012EEDCA3F}" presName="hierChild5" presStyleCnt="0"/>
      <dgm:spPr/>
    </dgm:pt>
    <dgm:pt modelId="{6BF78705-BE8C-2F4D-ACF3-13852A1AB063}" type="pres">
      <dgm:prSet presAssocID="{1E586FC4-2D68-DE41-A54E-5F3670F2A8B6}" presName="Name37" presStyleLbl="parChTrans1D2" presStyleIdx="1" presStyleCnt="3"/>
      <dgm:spPr/>
      <dgm:t>
        <a:bodyPr/>
        <a:lstStyle/>
        <a:p>
          <a:endParaRPr lang="en-ZA"/>
        </a:p>
      </dgm:t>
    </dgm:pt>
    <dgm:pt modelId="{C89B222C-9F6F-0C48-B28F-AB0867153DD7}" type="pres">
      <dgm:prSet presAssocID="{9BC0C2FA-3A18-024E-B769-ED5A58356BE7}" presName="hierRoot2" presStyleCnt="0">
        <dgm:presLayoutVars>
          <dgm:hierBranch val="init"/>
        </dgm:presLayoutVars>
      </dgm:prSet>
      <dgm:spPr/>
    </dgm:pt>
    <dgm:pt modelId="{51ACD191-5F54-5440-87A4-0C80C2A9D56B}" type="pres">
      <dgm:prSet presAssocID="{9BC0C2FA-3A18-024E-B769-ED5A58356BE7}" presName="rootComposite" presStyleCnt="0"/>
      <dgm:spPr/>
    </dgm:pt>
    <dgm:pt modelId="{057DB6C3-845A-AC40-A5AE-89BEA37E7296}" type="pres">
      <dgm:prSet presAssocID="{9BC0C2FA-3A18-024E-B769-ED5A58356BE7}" presName="rootText" presStyleLbl="node1" presStyleIdx="1" presStyleCnt="3">
        <dgm:presLayoutVars>
          <dgm:chMax/>
          <dgm:chPref val="3"/>
        </dgm:presLayoutVars>
      </dgm:prSet>
      <dgm:spPr/>
      <dgm:t>
        <a:bodyPr/>
        <a:lstStyle/>
        <a:p>
          <a:endParaRPr lang="en-US"/>
        </a:p>
      </dgm:t>
    </dgm:pt>
    <dgm:pt modelId="{E1DDE20B-B3DF-B043-8F99-6A8D10908221}" type="pres">
      <dgm:prSet presAssocID="{9BC0C2FA-3A18-024E-B769-ED5A58356BE7}" presName="titleText2" presStyleLbl="fgAcc1" presStyleIdx="1" presStyleCnt="3" custScaleX="98675" custScaleY="268471" custLinFactY="21696" custLinFactNeighborX="2294" custLinFactNeighborY="100000">
        <dgm:presLayoutVars>
          <dgm:chMax val="0"/>
          <dgm:chPref val="0"/>
        </dgm:presLayoutVars>
      </dgm:prSet>
      <dgm:spPr/>
      <dgm:t>
        <a:bodyPr/>
        <a:lstStyle/>
        <a:p>
          <a:endParaRPr lang="en-US"/>
        </a:p>
      </dgm:t>
    </dgm:pt>
    <dgm:pt modelId="{CE662DDD-5DE2-9E4B-978F-59F97C17C8DC}" type="pres">
      <dgm:prSet presAssocID="{9BC0C2FA-3A18-024E-B769-ED5A58356BE7}" presName="rootConnector" presStyleLbl="node2" presStyleIdx="0" presStyleCnt="0"/>
      <dgm:spPr/>
      <dgm:t>
        <a:bodyPr/>
        <a:lstStyle/>
        <a:p>
          <a:endParaRPr lang="en-ZA"/>
        </a:p>
      </dgm:t>
    </dgm:pt>
    <dgm:pt modelId="{C30625F8-C30D-4143-ADF2-795963D98F7B}" type="pres">
      <dgm:prSet presAssocID="{9BC0C2FA-3A18-024E-B769-ED5A58356BE7}" presName="hierChild4" presStyleCnt="0"/>
      <dgm:spPr/>
    </dgm:pt>
    <dgm:pt modelId="{03B03E05-18B3-7F44-8A96-9CA2E7CE2D3B}" type="pres">
      <dgm:prSet presAssocID="{9BC0C2FA-3A18-024E-B769-ED5A58356BE7}" presName="hierChild5" presStyleCnt="0"/>
      <dgm:spPr/>
    </dgm:pt>
    <dgm:pt modelId="{06F72EA0-234A-7C4B-913F-3DEF91720354}" type="pres">
      <dgm:prSet presAssocID="{C4F70E9B-FE04-6B41-A8D9-9CF9154565E0}" presName="Name37" presStyleLbl="parChTrans1D2" presStyleIdx="2" presStyleCnt="3"/>
      <dgm:spPr/>
      <dgm:t>
        <a:bodyPr/>
        <a:lstStyle/>
        <a:p>
          <a:endParaRPr lang="en-ZA"/>
        </a:p>
      </dgm:t>
    </dgm:pt>
    <dgm:pt modelId="{55AE7245-3564-8F4C-8792-EDE72C01ABDD}" type="pres">
      <dgm:prSet presAssocID="{830526B7-03B1-5149-827F-0A3025CC906C}" presName="hierRoot2" presStyleCnt="0">
        <dgm:presLayoutVars>
          <dgm:hierBranch val="init"/>
        </dgm:presLayoutVars>
      </dgm:prSet>
      <dgm:spPr/>
    </dgm:pt>
    <dgm:pt modelId="{5E778A35-4738-2942-BFC3-DFE17DEF964D}" type="pres">
      <dgm:prSet presAssocID="{830526B7-03B1-5149-827F-0A3025CC906C}" presName="rootComposite" presStyleCnt="0"/>
      <dgm:spPr/>
    </dgm:pt>
    <dgm:pt modelId="{B0B447F1-82E2-D348-8FEA-9F2A65CE2D77}" type="pres">
      <dgm:prSet presAssocID="{830526B7-03B1-5149-827F-0A3025CC906C}" presName="rootText" presStyleLbl="node1" presStyleIdx="2" presStyleCnt="3">
        <dgm:presLayoutVars>
          <dgm:chMax/>
          <dgm:chPref val="3"/>
        </dgm:presLayoutVars>
      </dgm:prSet>
      <dgm:spPr/>
      <dgm:t>
        <a:bodyPr/>
        <a:lstStyle/>
        <a:p>
          <a:endParaRPr lang="en-ZA"/>
        </a:p>
      </dgm:t>
    </dgm:pt>
    <dgm:pt modelId="{D01973BB-ED3E-294D-B89C-00FD7BF65B16}" type="pres">
      <dgm:prSet presAssocID="{830526B7-03B1-5149-827F-0A3025CC906C}" presName="titleText2" presStyleLbl="fgAcc1" presStyleIdx="2" presStyleCnt="3" custScaleY="208254" custLinFactNeighborY="94878">
        <dgm:presLayoutVars>
          <dgm:chMax val="0"/>
          <dgm:chPref val="0"/>
        </dgm:presLayoutVars>
      </dgm:prSet>
      <dgm:spPr/>
      <dgm:t>
        <a:bodyPr/>
        <a:lstStyle/>
        <a:p>
          <a:endParaRPr lang="en-US"/>
        </a:p>
      </dgm:t>
    </dgm:pt>
    <dgm:pt modelId="{847D27F8-6D7E-B347-9CED-881BCF7B8D2B}" type="pres">
      <dgm:prSet presAssocID="{830526B7-03B1-5149-827F-0A3025CC906C}" presName="rootConnector" presStyleLbl="node2" presStyleIdx="0" presStyleCnt="0"/>
      <dgm:spPr/>
      <dgm:t>
        <a:bodyPr/>
        <a:lstStyle/>
        <a:p>
          <a:endParaRPr lang="en-ZA"/>
        </a:p>
      </dgm:t>
    </dgm:pt>
    <dgm:pt modelId="{1113CD44-D29A-AB4E-8A8C-931F7204B20C}" type="pres">
      <dgm:prSet presAssocID="{830526B7-03B1-5149-827F-0A3025CC906C}" presName="hierChild4" presStyleCnt="0"/>
      <dgm:spPr/>
    </dgm:pt>
    <dgm:pt modelId="{A58140FB-9B58-0442-AB03-8C200A815B5A}" type="pres">
      <dgm:prSet presAssocID="{830526B7-03B1-5149-827F-0A3025CC906C}" presName="hierChild5" presStyleCnt="0"/>
      <dgm:spPr/>
    </dgm:pt>
    <dgm:pt modelId="{963A2D1E-4C3A-0B45-AA7F-90EB57C39008}" type="pres">
      <dgm:prSet presAssocID="{1D63DD55-F0C7-7049-9094-679FFB58CA2F}" presName="hierChild3" presStyleCnt="0"/>
      <dgm:spPr/>
    </dgm:pt>
  </dgm:ptLst>
  <dgm:cxnLst>
    <dgm:cxn modelId="{2D4066E3-A765-4D45-9DE5-DD9C057AA790}" type="presOf" srcId="{DE956BD1-AA6F-D841-B441-5F0C146C77EC}" destId="{D01973BB-ED3E-294D-B89C-00FD7BF65B16}" srcOrd="0" destOrd="0" presId="urn:microsoft.com/office/officeart/2008/layout/NameandTitleOrganizationalChart"/>
    <dgm:cxn modelId="{13892EC7-BC7B-49C1-B5A1-9BBC18F47B58}" type="presOf" srcId="{C4F70E9B-FE04-6B41-A8D9-9CF9154565E0}" destId="{06F72EA0-234A-7C4B-913F-3DEF91720354}" srcOrd="0" destOrd="0" presId="urn:microsoft.com/office/officeart/2008/layout/NameandTitleOrganizationalChart"/>
    <dgm:cxn modelId="{9894E0D9-45B0-474F-99B5-E05C220274A2}" srcId="{1D63DD55-F0C7-7049-9094-679FFB58CA2F}" destId="{BABA26D5-E200-2A45-8004-87012EEDCA3F}" srcOrd="0" destOrd="0" parTransId="{2732EAC9-5E8E-F74E-B0F4-2A6A96FFE44A}" sibTransId="{135C41C6-31DC-C744-88FF-4030311A45DE}"/>
    <dgm:cxn modelId="{1F9FA628-9E3B-ED4A-B37F-4D2415E55A28}" srcId="{6AFCF2A2-6413-4043-A163-865CB52A999C}" destId="{1D63DD55-F0C7-7049-9094-679FFB58CA2F}" srcOrd="0" destOrd="0" parTransId="{E0CB1F3F-288C-E54C-B973-A96C4A7140F5}" sibTransId="{86E778A0-4CF7-E641-ACA7-2C48BABC92F7}"/>
    <dgm:cxn modelId="{410BC558-5A25-41A1-9F31-D764E6DD520E}" type="presOf" srcId="{2117D8F6-867E-BC45-A199-FE732DD37D9A}" destId="{E1DDE20B-B3DF-B043-8F99-6A8D10908221}" srcOrd="0" destOrd="0" presId="urn:microsoft.com/office/officeart/2008/layout/NameandTitleOrganizationalChart"/>
    <dgm:cxn modelId="{96D918F5-49EF-4650-91CB-57F7A1E6A684}" type="presOf" srcId="{830526B7-03B1-5149-827F-0A3025CC906C}" destId="{847D27F8-6D7E-B347-9CED-881BCF7B8D2B}" srcOrd="1" destOrd="0" presId="urn:microsoft.com/office/officeart/2008/layout/NameandTitleOrganizationalChart"/>
    <dgm:cxn modelId="{E49DB906-DC52-4FD4-8CA7-78473C115856}" type="presOf" srcId="{86E778A0-4CF7-E641-ACA7-2C48BABC92F7}" destId="{882E4AA1-765C-E240-8A49-DA5055150605}" srcOrd="0" destOrd="0" presId="urn:microsoft.com/office/officeart/2008/layout/NameandTitleOrganizationalChart"/>
    <dgm:cxn modelId="{F5B67DE4-9E8C-4005-A4D5-37E9AE4DAB56}" type="presOf" srcId="{6AFCF2A2-6413-4043-A163-865CB52A999C}" destId="{B6A5D609-D367-5F4C-882D-7B07BB79CFEB}" srcOrd="0" destOrd="0" presId="urn:microsoft.com/office/officeart/2008/layout/NameandTitleOrganizationalChart"/>
    <dgm:cxn modelId="{50EFAE65-DDC1-40DD-BE34-4E7DCC80EDEF}" type="presOf" srcId="{1D63DD55-F0C7-7049-9094-679FFB58CA2F}" destId="{7C4F7952-A149-4A4A-B809-5D417C5ADFA4}" srcOrd="0" destOrd="0" presId="urn:microsoft.com/office/officeart/2008/layout/NameandTitleOrganizationalChart"/>
    <dgm:cxn modelId="{7624D127-DAD2-4659-9AD4-1722477021D2}" type="presOf" srcId="{135C41C6-31DC-C744-88FF-4030311A45DE}" destId="{E14FEF37-A3E8-F04B-A34C-E2E58A1358FF}" srcOrd="0" destOrd="0" presId="urn:microsoft.com/office/officeart/2008/layout/NameandTitleOrganizationalChart"/>
    <dgm:cxn modelId="{F31E7344-76F9-4214-9878-EF994CAC68D0}" type="presOf" srcId="{830526B7-03B1-5149-827F-0A3025CC906C}" destId="{B0B447F1-82E2-D348-8FEA-9F2A65CE2D77}" srcOrd="0" destOrd="0" presId="urn:microsoft.com/office/officeart/2008/layout/NameandTitleOrganizationalChart"/>
    <dgm:cxn modelId="{0064D3F9-782E-4171-AD40-0E138C45AFCE}" type="presOf" srcId="{2732EAC9-5E8E-F74E-B0F4-2A6A96FFE44A}" destId="{82F52498-6264-CC46-8A04-944EE353A760}" srcOrd="0" destOrd="0" presId="urn:microsoft.com/office/officeart/2008/layout/NameandTitleOrganizationalChart"/>
    <dgm:cxn modelId="{79FF04DE-B630-EF4C-8405-402AEAAF2714}" srcId="{1D63DD55-F0C7-7049-9094-679FFB58CA2F}" destId="{830526B7-03B1-5149-827F-0A3025CC906C}" srcOrd="2" destOrd="0" parTransId="{C4F70E9B-FE04-6B41-A8D9-9CF9154565E0}" sibTransId="{DE956BD1-AA6F-D841-B441-5F0C146C77EC}"/>
    <dgm:cxn modelId="{DE848A8A-F1A6-48DC-8174-8E70C45BB036}" type="presOf" srcId="{9BC0C2FA-3A18-024E-B769-ED5A58356BE7}" destId="{CE662DDD-5DE2-9E4B-978F-59F97C17C8DC}" srcOrd="1" destOrd="0" presId="urn:microsoft.com/office/officeart/2008/layout/NameandTitleOrganizationalChart"/>
    <dgm:cxn modelId="{24F03938-1EDC-4E45-8EA4-256DE6B08A63}" type="presOf" srcId="{BABA26D5-E200-2A45-8004-87012EEDCA3F}" destId="{4048E18A-C8CC-9E46-9C0D-FEE8DA2E17D8}" srcOrd="0" destOrd="0" presId="urn:microsoft.com/office/officeart/2008/layout/NameandTitleOrganizationalChart"/>
    <dgm:cxn modelId="{44EB1FA0-F36D-4114-93E6-0C8E9864C757}" type="presOf" srcId="{1D63DD55-F0C7-7049-9094-679FFB58CA2F}" destId="{BE3D7493-E78A-8B4C-B8F7-63CA4BA7B153}" srcOrd="1" destOrd="0" presId="urn:microsoft.com/office/officeart/2008/layout/NameandTitleOrganizationalChart"/>
    <dgm:cxn modelId="{0278596E-CCFE-4563-8DC1-521F40D75FE6}" type="presOf" srcId="{1E586FC4-2D68-DE41-A54E-5F3670F2A8B6}" destId="{6BF78705-BE8C-2F4D-ACF3-13852A1AB063}" srcOrd="0" destOrd="0" presId="urn:microsoft.com/office/officeart/2008/layout/NameandTitleOrganizationalChart"/>
    <dgm:cxn modelId="{3D089E6D-3214-4C40-A101-1EAAD09585ED}" type="presOf" srcId="{BABA26D5-E200-2A45-8004-87012EEDCA3F}" destId="{B454B5C0-3AFA-224D-BA88-44827E4D7167}" srcOrd="1" destOrd="0" presId="urn:microsoft.com/office/officeart/2008/layout/NameandTitleOrganizationalChart"/>
    <dgm:cxn modelId="{A6BE4B6B-B671-EA4A-ADD0-837FF223FF46}" srcId="{1D63DD55-F0C7-7049-9094-679FFB58CA2F}" destId="{9BC0C2FA-3A18-024E-B769-ED5A58356BE7}" srcOrd="1" destOrd="0" parTransId="{1E586FC4-2D68-DE41-A54E-5F3670F2A8B6}" sibTransId="{2117D8F6-867E-BC45-A199-FE732DD37D9A}"/>
    <dgm:cxn modelId="{65C3CDCB-FE23-40A1-9805-54EF362A33A0}" type="presOf" srcId="{9BC0C2FA-3A18-024E-B769-ED5A58356BE7}" destId="{057DB6C3-845A-AC40-A5AE-89BEA37E7296}" srcOrd="0" destOrd="0" presId="urn:microsoft.com/office/officeart/2008/layout/NameandTitleOrganizationalChart"/>
    <dgm:cxn modelId="{15ABB0F3-AD3A-4135-8FEA-A8ACB5E12337}" type="presParOf" srcId="{B6A5D609-D367-5F4C-882D-7B07BB79CFEB}" destId="{CC05BFE5-0366-2B4C-A1A0-9E63349C937B}" srcOrd="0" destOrd="0" presId="urn:microsoft.com/office/officeart/2008/layout/NameandTitleOrganizationalChart"/>
    <dgm:cxn modelId="{B5B4D4BB-E248-40CC-BF12-BA4462259035}" type="presParOf" srcId="{CC05BFE5-0366-2B4C-A1A0-9E63349C937B}" destId="{4F6E8735-499A-294A-B5D8-613C9332B08E}" srcOrd="0" destOrd="0" presId="urn:microsoft.com/office/officeart/2008/layout/NameandTitleOrganizationalChart"/>
    <dgm:cxn modelId="{B9947410-F0D4-4BD2-9D27-306D154F255D}" type="presParOf" srcId="{4F6E8735-499A-294A-B5D8-613C9332B08E}" destId="{7C4F7952-A149-4A4A-B809-5D417C5ADFA4}" srcOrd="0" destOrd="0" presId="urn:microsoft.com/office/officeart/2008/layout/NameandTitleOrganizationalChart"/>
    <dgm:cxn modelId="{B88761FD-DA57-46D2-936D-896015E63450}" type="presParOf" srcId="{4F6E8735-499A-294A-B5D8-613C9332B08E}" destId="{882E4AA1-765C-E240-8A49-DA5055150605}" srcOrd="1" destOrd="0" presId="urn:microsoft.com/office/officeart/2008/layout/NameandTitleOrganizationalChart"/>
    <dgm:cxn modelId="{2439CA6A-9ADD-4109-A895-C92AE51A20B7}" type="presParOf" srcId="{4F6E8735-499A-294A-B5D8-613C9332B08E}" destId="{BE3D7493-E78A-8B4C-B8F7-63CA4BA7B153}" srcOrd="2" destOrd="0" presId="urn:microsoft.com/office/officeart/2008/layout/NameandTitleOrganizationalChart"/>
    <dgm:cxn modelId="{EDB3072B-6903-4A91-8404-9FBC9F030499}" type="presParOf" srcId="{CC05BFE5-0366-2B4C-A1A0-9E63349C937B}" destId="{91AB781F-836C-6343-8F85-E5100D4220F0}" srcOrd="1" destOrd="0" presId="urn:microsoft.com/office/officeart/2008/layout/NameandTitleOrganizationalChart"/>
    <dgm:cxn modelId="{BF579B53-B17A-4022-8D5E-73B2A846BFD7}" type="presParOf" srcId="{91AB781F-836C-6343-8F85-E5100D4220F0}" destId="{82F52498-6264-CC46-8A04-944EE353A760}" srcOrd="0" destOrd="0" presId="urn:microsoft.com/office/officeart/2008/layout/NameandTitleOrganizationalChart"/>
    <dgm:cxn modelId="{3D039B02-CD07-46DD-ADC1-7303A0261AD1}" type="presParOf" srcId="{91AB781F-836C-6343-8F85-E5100D4220F0}" destId="{54628FDF-43CE-F441-A798-4015DFA99683}" srcOrd="1" destOrd="0" presId="urn:microsoft.com/office/officeart/2008/layout/NameandTitleOrganizationalChart"/>
    <dgm:cxn modelId="{52D7099B-42AA-4B9B-A773-47DB4642E088}" type="presParOf" srcId="{54628FDF-43CE-F441-A798-4015DFA99683}" destId="{3FEDAAE6-A67E-FF4A-AC01-B50BF02F1220}" srcOrd="0" destOrd="0" presId="urn:microsoft.com/office/officeart/2008/layout/NameandTitleOrganizationalChart"/>
    <dgm:cxn modelId="{845DC8C3-972A-4CD9-8ED4-81B4E8291F2E}" type="presParOf" srcId="{3FEDAAE6-A67E-FF4A-AC01-B50BF02F1220}" destId="{4048E18A-C8CC-9E46-9C0D-FEE8DA2E17D8}" srcOrd="0" destOrd="0" presId="urn:microsoft.com/office/officeart/2008/layout/NameandTitleOrganizationalChart"/>
    <dgm:cxn modelId="{3D4BF648-3CFE-4E0C-AF41-516D0C72BEFD}" type="presParOf" srcId="{3FEDAAE6-A67E-FF4A-AC01-B50BF02F1220}" destId="{E14FEF37-A3E8-F04B-A34C-E2E58A1358FF}" srcOrd="1" destOrd="0" presId="urn:microsoft.com/office/officeart/2008/layout/NameandTitleOrganizationalChart"/>
    <dgm:cxn modelId="{910B846D-C960-4535-A826-85463EA74FA6}" type="presParOf" srcId="{3FEDAAE6-A67E-FF4A-AC01-B50BF02F1220}" destId="{B454B5C0-3AFA-224D-BA88-44827E4D7167}" srcOrd="2" destOrd="0" presId="urn:microsoft.com/office/officeart/2008/layout/NameandTitleOrganizationalChart"/>
    <dgm:cxn modelId="{98651186-2175-4B36-9F4E-1E2A3CDBCDFF}" type="presParOf" srcId="{54628FDF-43CE-F441-A798-4015DFA99683}" destId="{9A7DB568-8652-FA41-BC6A-AE50B59DC8DF}" srcOrd="1" destOrd="0" presId="urn:microsoft.com/office/officeart/2008/layout/NameandTitleOrganizationalChart"/>
    <dgm:cxn modelId="{E80B3721-F6CF-4387-B051-FB7773F593DC}" type="presParOf" srcId="{54628FDF-43CE-F441-A798-4015DFA99683}" destId="{3AFBA4DD-7D73-5B41-BF38-EB5EF8068A71}" srcOrd="2" destOrd="0" presId="urn:microsoft.com/office/officeart/2008/layout/NameandTitleOrganizationalChart"/>
    <dgm:cxn modelId="{77A39E4C-E9F1-4120-B632-B15DE8EADDBF}" type="presParOf" srcId="{91AB781F-836C-6343-8F85-E5100D4220F0}" destId="{6BF78705-BE8C-2F4D-ACF3-13852A1AB063}" srcOrd="2" destOrd="0" presId="urn:microsoft.com/office/officeart/2008/layout/NameandTitleOrganizationalChart"/>
    <dgm:cxn modelId="{26E7CCD3-FA02-495F-BEEF-D3D9F11E7CB2}" type="presParOf" srcId="{91AB781F-836C-6343-8F85-E5100D4220F0}" destId="{C89B222C-9F6F-0C48-B28F-AB0867153DD7}" srcOrd="3" destOrd="0" presId="urn:microsoft.com/office/officeart/2008/layout/NameandTitleOrganizationalChart"/>
    <dgm:cxn modelId="{FAB38C3F-0F76-4482-9157-10DC3608001C}" type="presParOf" srcId="{C89B222C-9F6F-0C48-B28F-AB0867153DD7}" destId="{51ACD191-5F54-5440-87A4-0C80C2A9D56B}" srcOrd="0" destOrd="0" presId="urn:microsoft.com/office/officeart/2008/layout/NameandTitleOrganizationalChart"/>
    <dgm:cxn modelId="{22206569-98E5-45FF-8D93-FC30C3C3CEA2}" type="presParOf" srcId="{51ACD191-5F54-5440-87A4-0C80C2A9D56B}" destId="{057DB6C3-845A-AC40-A5AE-89BEA37E7296}" srcOrd="0" destOrd="0" presId="urn:microsoft.com/office/officeart/2008/layout/NameandTitleOrganizationalChart"/>
    <dgm:cxn modelId="{DD7F23A9-8393-4377-8E16-85D3556B4E92}" type="presParOf" srcId="{51ACD191-5F54-5440-87A4-0C80C2A9D56B}" destId="{E1DDE20B-B3DF-B043-8F99-6A8D10908221}" srcOrd="1" destOrd="0" presId="urn:microsoft.com/office/officeart/2008/layout/NameandTitleOrganizationalChart"/>
    <dgm:cxn modelId="{8B6208C6-27E9-4911-94EB-6F4A4653DBF7}" type="presParOf" srcId="{51ACD191-5F54-5440-87A4-0C80C2A9D56B}" destId="{CE662DDD-5DE2-9E4B-978F-59F97C17C8DC}" srcOrd="2" destOrd="0" presId="urn:microsoft.com/office/officeart/2008/layout/NameandTitleOrganizationalChart"/>
    <dgm:cxn modelId="{D1EB865F-7B43-49AD-8C09-10A05FA27F5F}" type="presParOf" srcId="{C89B222C-9F6F-0C48-B28F-AB0867153DD7}" destId="{C30625F8-C30D-4143-ADF2-795963D98F7B}" srcOrd="1" destOrd="0" presId="urn:microsoft.com/office/officeart/2008/layout/NameandTitleOrganizationalChart"/>
    <dgm:cxn modelId="{2A1A63BC-A09A-4482-8145-20138E928469}" type="presParOf" srcId="{C89B222C-9F6F-0C48-B28F-AB0867153DD7}" destId="{03B03E05-18B3-7F44-8A96-9CA2E7CE2D3B}" srcOrd="2" destOrd="0" presId="urn:microsoft.com/office/officeart/2008/layout/NameandTitleOrganizationalChart"/>
    <dgm:cxn modelId="{403D091F-50A7-4F23-A561-0B92AA142D17}" type="presParOf" srcId="{91AB781F-836C-6343-8F85-E5100D4220F0}" destId="{06F72EA0-234A-7C4B-913F-3DEF91720354}" srcOrd="4" destOrd="0" presId="urn:microsoft.com/office/officeart/2008/layout/NameandTitleOrganizationalChart"/>
    <dgm:cxn modelId="{6538B936-6614-4373-9527-A7BBA1C7586E}" type="presParOf" srcId="{91AB781F-836C-6343-8F85-E5100D4220F0}" destId="{55AE7245-3564-8F4C-8792-EDE72C01ABDD}" srcOrd="5" destOrd="0" presId="urn:microsoft.com/office/officeart/2008/layout/NameandTitleOrganizationalChart"/>
    <dgm:cxn modelId="{7ADBB080-0C6C-4A97-8E52-F36C66206264}" type="presParOf" srcId="{55AE7245-3564-8F4C-8792-EDE72C01ABDD}" destId="{5E778A35-4738-2942-BFC3-DFE17DEF964D}" srcOrd="0" destOrd="0" presId="urn:microsoft.com/office/officeart/2008/layout/NameandTitleOrganizationalChart"/>
    <dgm:cxn modelId="{7389ACF0-AAC7-4FE9-8801-19FAC189FCDC}" type="presParOf" srcId="{5E778A35-4738-2942-BFC3-DFE17DEF964D}" destId="{B0B447F1-82E2-D348-8FEA-9F2A65CE2D77}" srcOrd="0" destOrd="0" presId="urn:microsoft.com/office/officeart/2008/layout/NameandTitleOrganizationalChart"/>
    <dgm:cxn modelId="{EF8CFBA2-2B6B-426C-A66C-36BCA030D7D6}" type="presParOf" srcId="{5E778A35-4738-2942-BFC3-DFE17DEF964D}" destId="{D01973BB-ED3E-294D-B89C-00FD7BF65B16}" srcOrd="1" destOrd="0" presId="urn:microsoft.com/office/officeart/2008/layout/NameandTitleOrganizationalChart"/>
    <dgm:cxn modelId="{8C2165A3-2D72-4021-9448-5FF053294D48}" type="presParOf" srcId="{5E778A35-4738-2942-BFC3-DFE17DEF964D}" destId="{847D27F8-6D7E-B347-9CED-881BCF7B8D2B}" srcOrd="2" destOrd="0" presId="urn:microsoft.com/office/officeart/2008/layout/NameandTitleOrganizationalChart"/>
    <dgm:cxn modelId="{217D8E5A-799C-43D8-B92C-C4D70E82A89A}" type="presParOf" srcId="{55AE7245-3564-8F4C-8792-EDE72C01ABDD}" destId="{1113CD44-D29A-AB4E-8A8C-931F7204B20C}" srcOrd="1" destOrd="0" presId="urn:microsoft.com/office/officeart/2008/layout/NameandTitleOrganizationalChart"/>
    <dgm:cxn modelId="{251C95F1-EB92-46F0-A8BA-C3061659B1FC}" type="presParOf" srcId="{55AE7245-3564-8F4C-8792-EDE72C01ABDD}" destId="{A58140FB-9B58-0442-AB03-8C200A815B5A}" srcOrd="2" destOrd="0" presId="urn:microsoft.com/office/officeart/2008/layout/NameandTitleOrganizationalChart"/>
    <dgm:cxn modelId="{59995E7E-7B11-4D62-9233-BC95D42FB974}" type="presParOf" srcId="{CC05BFE5-0366-2B4C-A1A0-9E63349C937B}" destId="{963A2D1E-4C3A-0B45-AA7F-90EB57C39008}"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2A839AB-13EE-4C54-9372-BA70270D7359}" type="datetimeFigureOut">
              <a:rPr lang="en-ZA" smtClean="0"/>
              <a:pPr/>
              <a:t>2016/08/19</a:t>
            </a:fld>
            <a:endParaRPr lang="en-Z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2E518C-AE39-49C5-B2C2-0C29454C1A06}" type="slidenum">
              <a:rPr lang="en-ZA" smtClean="0"/>
              <a:pPr/>
              <a:t>‹#›</a:t>
            </a:fld>
            <a:endParaRPr lang="en-ZA" dirty="0"/>
          </a:p>
        </p:txBody>
      </p:sp>
    </p:spTree>
    <p:extLst>
      <p:ext uri="{BB962C8B-B14F-4D97-AF65-F5344CB8AC3E}">
        <p14:creationId xmlns:p14="http://schemas.microsoft.com/office/powerpoint/2010/main" xmlns="" val="429477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102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103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F501A91E-3BF4-4800-AEAD-42C4222FB8C4}" type="slidenum">
              <a:rPr lang="en-US"/>
              <a:pPr>
                <a:defRPr/>
              </a:pPr>
              <a:t>‹#›</a:t>
            </a:fld>
            <a:endParaRPr lang="en-US" dirty="0"/>
          </a:p>
        </p:txBody>
      </p:sp>
    </p:spTree>
    <p:extLst>
      <p:ext uri="{BB962C8B-B14F-4D97-AF65-F5344CB8AC3E}">
        <p14:creationId xmlns:p14="http://schemas.microsoft.com/office/powerpoint/2010/main" xmlns="" val="963046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61706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1A91E-3BF4-4800-AEAD-42C4222FB8C4}" type="slidenum">
              <a:rPr lang="en-US" smtClean="0"/>
              <a:pPr>
                <a:defRPr/>
              </a:pPr>
              <a:t>14</a:t>
            </a:fld>
            <a:endParaRPr lang="en-US" dirty="0"/>
          </a:p>
        </p:txBody>
      </p:sp>
    </p:spTree>
    <p:extLst>
      <p:ext uri="{BB962C8B-B14F-4D97-AF65-F5344CB8AC3E}">
        <p14:creationId xmlns:p14="http://schemas.microsoft.com/office/powerpoint/2010/main" xmlns="" val="133698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1A91E-3BF4-4800-AEAD-42C4222FB8C4}" type="slidenum">
              <a:rPr lang="en-US" smtClean="0"/>
              <a:pPr>
                <a:defRPr/>
              </a:pPr>
              <a:t>29</a:t>
            </a:fld>
            <a:endParaRPr lang="en-US" dirty="0"/>
          </a:p>
        </p:txBody>
      </p:sp>
    </p:spTree>
    <p:extLst>
      <p:ext uri="{BB962C8B-B14F-4D97-AF65-F5344CB8AC3E}">
        <p14:creationId xmlns:p14="http://schemas.microsoft.com/office/powerpoint/2010/main" xmlns="" val="9515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43</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3499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93A8DA4D-B97B-4155-8F5C-73B9797B89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27FA15-C4EB-42B6-B345-62BF61AB7BA1}"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D53B7E-52D2-468E-8AA3-7BAD102F91A6}"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AEBBDF-8C8E-4563-AE8D-4E901221401E}"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593D0C-61AD-4D9D-8874-3F7CCB4F5D74}"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59030B4-884A-4846-9129-8B20DCDD8522}"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A08B0039-7D20-4B86-8E99-C947467703DC}"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4AE3E60-6068-4225-A3EB-375B835E2C14}"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C16CB724-7F5E-4DC2-A61E-E647E0CAE51C}"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BE5FF9B-68BA-4B05-936A-31A21B7C3C8A}"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9DAADB40-452F-44A8-AE0C-2946686FCE66}" type="slidenum">
              <a:rPr lang="en-US"/>
              <a:pPr>
                <a:defRPr/>
              </a:pPr>
              <a:t>‹#›</a:t>
            </a:fld>
            <a:endParaRPr lang="en-US" sz="1400" b="0" dirty="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30E4A66B-28AB-4DF1-A2D6-B31C1BD5FD2E}"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b="1">
          <a:solidFill>
            <a:schemeClr val="bg1"/>
          </a:solidFill>
          <a:latin typeface="Calibri" pitchFamily="34" charset="0"/>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28575" y="-27384"/>
            <a:ext cx="9177338" cy="6891338"/>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2852937"/>
            <a:ext cx="8294563" cy="1080119"/>
          </a:xfrm>
          <a:noFill/>
        </p:spPr>
        <p:txBody>
          <a:bodyPr/>
          <a:lstStyle/>
          <a:p>
            <a:pPr eaLnBrk="1" hangingPunct="1"/>
            <a:r>
              <a:rPr lang="en-US" sz="2400" b="1" dirty="0" smtClean="0">
                <a:latin typeface="+mn-lt"/>
              </a:rPr>
              <a:t>Presentation to the Standing Committee of Finance on the Financial Sector Regulation Bill </a:t>
            </a:r>
            <a:br>
              <a:rPr lang="en-US" sz="2400" b="1" dirty="0" smtClean="0">
                <a:latin typeface="+mn-lt"/>
              </a:rPr>
            </a:br>
            <a:r>
              <a:rPr lang="en-US" sz="2400" b="1" dirty="0" smtClean="0">
                <a:latin typeface="+mn-lt"/>
              </a:rPr>
              <a:t> [B 34-2015]</a:t>
            </a:r>
          </a:p>
        </p:txBody>
      </p:sp>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r>
              <a:rPr lang="en-US" sz="1400" b="1" i="1" dirty="0" smtClean="0">
                <a:solidFill>
                  <a:schemeClr val="bg1"/>
                </a:solidFill>
                <a:ea typeface="Osaka" pitchFamily="1" charset="-128"/>
              </a:rPr>
              <a:t> 17 August 2016</a:t>
            </a:r>
            <a:endParaRPr lang="en-US" sz="1400" b="1" i="1" dirty="0">
              <a:solidFill>
                <a:schemeClr val="bg1"/>
              </a:solidFill>
              <a:ea typeface="Osaka"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Substantive issues </a:t>
            </a:r>
            <a:r>
              <a:rPr lang="en-US" dirty="0" smtClean="0"/>
              <a:t>raised (cont.)</a:t>
            </a:r>
            <a:endParaRPr lang="en-US" dirty="0"/>
          </a:p>
        </p:txBody>
      </p:sp>
      <p:sp>
        <p:nvSpPr>
          <p:cNvPr id="3" name="Content Placeholder 2"/>
          <p:cNvSpPr>
            <a:spLocks noGrp="1"/>
          </p:cNvSpPr>
          <p:nvPr>
            <p:ph idx="1"/>
          </p:nvPr>
        </p:nvSpPr>
        <p:spPr>
          <a:xfrm>
            <a:off x="197239" y="1196752"/>
            <a:ext cx="8910993" cy="4572000"/>
          </a:xfrm>
        </p:spPr>
        <p:txBody>
          <a:bodyPr/>
          <a:lstStyle/>
          <a:p>
            <a:pPr marL="0" indent="0">
              <a:buNone/>
            </a:pPr>
            <a:r>
              <a:rPr lang="en-US" sz="1800" b="1" dirty="0" smtClean="0"/>
              <a:t>3.     Significant Owners (Chapter 11)</a:t>
            </a:r>
          </a:p>
          <a:p>
            <a:pPr lvl="1">
              <a:spcBef>
                <a:spcPts val="600"/>
              </a:spcBef>
            </a:pPr>
            <a:r>
              <a:rPr lang="en-US" sz="1800" dirty="0" smtClean="0"/>
              <a:t>Stakeholders concerned </a:t>
            </a:r>
            <a:r>
              <a:rPr lang="en-US" sz="1800" dirty="0"/>
              <a:t>that </a:t>
            </a:r>
            <a:r>
              <a:rPr lang="en-US" sz="1800" dirty="0" smtClean="0"/>
              <a:t>provisions were unnecessarily cumbersome; questioned </a:t>
            </a:r>
            <a:r>
              <a:rPr lang="en-US" sz="1800" dirty="0"/>
              <a:t>the Minister’s ability to reduce the 15% threshold through Regulations. </a:t>
            </a:r>
            <a:endParaRPr lang="en-US" sz="1800" dirty="0" smtClean="0"/>
          </a:p>
          <a:p>
            <a:pPr marL="457200" lvl="1" indent="0">
              <a:spcBef>
                <a:spcPts val="0"/>
              </a:spcBef>
              <a:buNone/>
            </a:pPr>
            <a:endParaRPr lang="en-US" sz="1800" b="1" i="1" dirty="0" smtClean="0"/>
          </a:p>
          <a:p>
            <a:pPr marL="457200" lvl="1" indent="0">
              <a:spcBef>
                <a:spcPts val="600"/>
              </a:spcBef>
              <a:buNone/>
            </a:pPr>
            <a:r>
              <a:rPr lang="en-US" sz="1800" b="1" i="1" dirty="0" smtClean="0"/>
              <a:t>NT Response</a:t>
            </a:r>
          </a:p>
          <a:p>
            <a:pPr lvl="1">
              <a:spcBef>
                <a:spcPts val="600"/>
              </a:spcBef>
            </a:pPr>
            <a:r>
              <a:rPr lang="en-US" sz="1800" dirty="0" smtClean="0"/>
              <a:t>National </a:t>
            </a:r>
            <a:r>
              <a:rPr lang="en-US" sz="1800" dirty="0"/>
              <a:t>Treasury agrees, for consistency and certainty, that regulations will not prescribe a lower </a:t>
            </a:r>
            <a:r>
              <a:rPr lang="en-US" sz="1800" dirty="0" smtClean="0"/>
              <a:t>threshold – this </a:t>
            </a:r>
            <a:r>
              <a:rPr lang="en-US" sz="1800" dirty="0"/>
              <a:t>will require an amendment to the </a:t>
            </a:r>
            <a:r>
              <a:rPr lang="en-US" sz="1800" dirty="0" smtClean="0"/>
              <a:t>Act.</a:t>
            </a:r>
          </a:p>
          <a:p>
            <a:pPr lvl="1">
              <a:spcBef>
                <a:spcPts val="600"/>
              </a:spcBef>
            </a:pPr>
            <a:r>
              <a:rPr lang="en-US" sz="1800" dirty="0" smtClean="0"/>
              <a:t>National </a:t>
            </a:r>
            <a:r>
              <a:rPr lang="en-US" sz="1800" dirty="0"/>
              <a:t>Treasury is proposing </a:t>
            </a:r>
            <a:r>
              <a:rPr lang="en-US" sz="1800" dirty="0" smtClean="0"/>
              <a:t>to also </a:t>
            </a:r>
            <a:r>
              <a:rPr lang="en-US" sz="1800" dirty="0"/>
              <a:t>refine the relevant clauses to </a:t>
            </a:r>
            <a:r>
              <a:rPr lang="en-US" sz="1800" dirty="0" smtClean="0"/>
              <a:t>better specify changes </a:t>
            </a:r>
            <a:r>
              <a:rPr lang="en-US" sz="1800" dirty="0"/>
              <a:t>in the status of a significant </a:t>
            </a:r>
            <a:r>
              <a:rPr lang="en-US" sz="1800" dirty="0" smtClean="0"/>
              <a:t>owner or </a:t>
            </a:r>
            <a:r>
              <a:rPr lang="en-US" sz="1800" dirty="0"/>
              <a:t>a person’s ability to influence the business of a financial </a:t>
            </a:r>
            <a:r>
              <a:rPr lang="en-US" sz="1800" dirty="0" smtClean="0"/>
              <a:t>institution: </a:t>
            </a:r>
            <a:endParaRPr lang="en-US" sz="1800" dirty="0"/>
          </a:p>
          <a:p>
            <a:pPr lvl="2">
              <a:spcBef>
                <a:spcPts val="600"/>
              </a:spcBef>
            </a:pPr>
            <a:r>
              <a:rPr lang="en-US" sz="1800" dirty="0" smtClean="0"/>
              <a:t>Material  </a:t>
            </a:r>
            <a:r>
              <a:rPr lang="en-US" sz="1800" dirty="0"/>
              <a:t>increase </a:t>
            </a:r>
            <a:r>
              <a:rPr lang="en-US" sz="1800" dirty="0" smtClean="0"/>
              <a:t>(decrease) requires </a:t>
            </a:r>
            <a:r>
              <a:rPr lang="en-US" sz="1800" dirty="0"/>
              <a:t>regulatory </a:t>
            </a:r>
            <a:r>
              <a:rPr lang="en-US" sz="1800" b="1" i="1" dirty="0" smtClean="0"/>
              <a:t>approval</a:t>
            </a:r>
            <a:endParaRPr lang="en-US" sz="1800" dirty="0" smtClean="0"/>
          </a:p>
          <a:p>
            <a:pPr lvl="2">
              <a:spcBef>
                <a:spcPts val="600"/>
              </a:spcBef>
            </a:pPr>
            <a:r>
              <a:rPr lang="en-US" sz="1800" dirty="0" smtClean="0"/>
              <a:t>Otherwise person </a:t>
            </a:r>
            <a:r>
              <a:rPr lang="en-US" sz="1800" dirty="0"/>
              <a:t>must </a:t>
            </a:r>
            <a:r>
              <a:rPr lang="en-US" sz="1800" b="1" i="1" dirty="0"/>
              <a:t>notify</a:t>
            </a:r>
            <a:r>
              <a:rPr lang="en-US" sz="1800" dirty="0"/>
              <a:t> the responsible </a:t>
            </a:r>
            <a:r>
              <a:rPr lang="en-US" sz="1800" dirty="0" smtClean="0"/>
              <a:t>authority</a:t>
            </a:r>
          </a:p>
          <a:p>
            <a:pPr lvl="1">
              <a:spcBef>
                <a:spcPts val="600"/>
              </a:spcBef>
            </a:pPr>
            <a:r>
              <a:rPr lang="en-US" sz="1800" dirty="0" smtClean="0"/>
              <a:t>Standards to clarify what constitutes </a:t>
            </a:r>
            <a:r>
              <a:rPr lang="en-US" sz="1800" b="1" dirty="0" smtClean="0"/>
              <a:t>material (immaterial) increase or decrease</a:t>
            </a:r>
          </a:p>
          <a:p>
            <a:pPr lvl="1"/>
            <a:endParaRPr lang="en-US" sz="1800" dirty="0" smtClean="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10</a:t>
            </a:fld>
            <a:endParaRPr lang="en-US" sz="1400" b="0" dirty="0">
              <a:solidFill>
                <a:schemeClr val="tx1"/>
              </a:solidFill>
              <a:latin typeface="+mn-lt"/>
            </a:endParaRPr>
          </a:p>
        </p:txBody>
      </p:sp>
    </p:spTree>
    <p:extLst>
      <p:ext uri="{BB962C8B-B14F-4D97-AF65-F5344CB8AC3E}">
        <p14:creationId xmlns:p14="http://schemas.microsoft.com/office/powerpoint/2010/main" xmlns="" val="66259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Substantive issues raised (cont.)</a:t>
            </a:r>
          </a:p>
        </p:txBody>
      </p:sp>
      <p:sp>
        <p:nvSpPr>
          <p:cNvPr id="3" name="Content Placeholder 2"/>
          <p:cNvSpPr>
            <a:spLocks noGrp="1"/>
          </p:cNvSpPr>
          <p:nvPr>
            <p:ph idx="1"/>
          </p:nvPr>
        </p:nvSpPr>
        <p:spPr>
          <a:xfrm>
            <a:off x="107504" y="1196752"/>
            <a:ext cx="8763000" cy="4572000"/>
          </a:xfrm>
        </p:spPr>
        <p:txBody>
          <a:bodyPr/>
          <a:lstStyle/>
          <a:p>
            <a:pPr marL="0" indent="0">
              <a:spcBef>
                <a:spcPts val="600"/>
              </a:spcBef>
              <a:buNone/>
            </a:pPr>
            <a:r>
              <a:rPr lang="en-US" sz="1800" b="1" dirty="0"/>
              <a:t>4.      Directives to Holding Companies (Chapter 12)</a:t>
            </a:r>
          </a:p>
          <a:p>
            <a:pPr lvl="1"/>
            <a:r>
              <a:rPr lang="en-US" sz="1800" dirty="0"/>
              <a:t>Stakeholders concerned at wide powers afforded to the regulators to direct financial conglomerates to restructure. This could have unintended consequences for SIFIs and there should be a right for a financial conglomerate to make representations, and an appeal process with regards to a such </a:t>
            </a:r>
            <a:r>
              <a:rPr lang="en-US" sz="1800" dirty="0" smtClean="0"/>
              <a:t>directives</a:t>
            </a:r>
          </a:p>
          <a:p>
            <a:pPr lvl="1"/>
            <a:endParaRPr lang="en-US" sz="1800" dirty="0"/>
          </a:p>
          <a:p>
            <a:pPr marL="457200" lvl="1" indent="0">
              <a:buNone/>
            </a:pPr>
            <a:r>
              <a:rPr lang="en-US" sz="1800" b="1" i="1" dirty="0"/>
              <a:t>NT Response</a:t>
            </a:r>
          </a:p>
          <a:p>
            <a:pPr lvl="1"/>
            <a:r>
              <a:rPr lang="en-US" sz="1800" dirty="0" smtClean="0"/>
              <a:t>Directives are </a:t>
            </a:r>
            <a:r>
              <a:rPr lang="en-US" sz="1800" dirty="0"/>
              <a:t>not additional directives from what is provided in part 2 of Chapter 10, and therefore the requirements and process for consultation as set out in this chapter would apply. The process will cater for the concerns raised by stakeholder.</a:t>
            </a:r>
          </a:p>
          <a:p>
            <a:endParaRPr lang="en-US"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11</a:t>
            </a:fld>
            <a:endParaRPr lang="en-US" sz="1400" b="0" dirty="0">
              <a:solidFill>
                <a:schemeClr val="tx1"/>
              </a:solidFill>
              <a:latin typeface="+mn-lt"/>
            </a:endParaRPr>
          </a:p>
        </p:txBody>
      </p:sp>
    </p:spTree>
    <p:extLst>
      <p:ext uri="{BB962C8B-B14F-4D97-AF65-F5344CB8AC3E}">
        <p14:creationId xmlns:p14="http://schemas.microsoft.com/office/powerpoint/2010/main" xmlns="" val="324830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issues raised (cont.)</a:t>
            </a:r>
            <a:endParaRPr lang="en-US" dirty="0"/>
          </a:p>
        </p:txBody>
      </p:sp>
      <p:sp>
        <p:nvSpPr>
          <p:cNvPr id="3" name="Content Placeholder 2"/>
          <p:cNvSpPr>
            <a:spLocks noGrp="1"/>
          </p:cNvSpPr>
          <p:nvPr>
            <p:ph idx="1"/>
          </p:nvPr>
        </p:nvSpPr>
        <p:spPr>
          <a:xfrm>
            <a:off x="107504" y="1196752"/>
            <a:ext cx="8928992" cy="4968552"/>
          </a:xfrm>
        </p:spPr>
        <p:txBody>
          <a:bodyPr/>
          <a:lstStyle/>
          <a:p>
            <a:pPr marL="0" indent="0">
              <a:buNone/>
            </a:pPr>
            <a:r>
              <a:rPr lang="en-US" sz="1800" b="1" dirty="0" smtClean="0"/>
              <a:t>5.     Financial Services Tribunal (Chapter 15)</a:t>
            </a:r>
          </a:p>
          <a:p>
            <a:pPr lvl="1"/>
            <a:r>
              <a:rPr lang="en-US" sz="1800" dirty="0"/>
              <a:t>S</a:t>
            </a:r>
            <a:r>
              <a:rPr lang="en-US" sz="1800" dirty="0" smtClean="0"/>
              <a:t>takeholders </a:t>
            </a:r>
            <a:r>
              <a:rPr lang="en-US" sz="1800" dirty="0"/>
              <a:t>noted uncertainty with respect to the role of the Tribunal. The following concerns were raised: </a:t>
            </a:r>
            <a:r>
              <a:rPr lang="en-US" sz="1800" dirty="0" smtClean="0"/>
              <a:t>the </a:t>
            </a:r>
            <a:r>
              <a:rPr lang="en-US" sz="1800" dirty="0"/>
              <a:t>interaction between the Tribunal and a court of </a:t>
            </a:r>
            <a:r>
              <a:rPr lang="en-US" sz="1800" dirty="0" smtClean="0"/>
              <a:t>law; whether </a:t>
            </a:r>
            <a:r>
              <a:rPr lang="en-US" sz="1800" dirty="0"/>
              <a:t>or not it is intended that the Tribunal can replace the decisions of the regulator </a:t>
            </a:r>
            <a:r>
              <a:rPr lang="en-US" sz="1800" dirty="0" smtClean="0"/>
              <a:t>(“</a:t>
            </a:r>
            <a:r>
              <a:rPr lang="en-US" sz="1800" dirty="0"/>
              <a:t>appeal”) versus whether the Tribunal can only refer back decisions of the regulator for reconsideration </a:t>
            </a:r>
            <a:r>
              <a:rPr lang="en-US" sz="1800" dirty="0" smtClean="0"/>
              <a:t>(“</a:t>
            </a:r>
            <a:r>
              <a:rPr lang="en-US" sz="1800" dirty="0"/>
              <a:t>review</a:t>
            </a:r>
            <a:r>
              <a:rPr lang="en-US" sz="1800" dirty="0" smtClean="0"/>
              <a:t>”).</a:t>
            </a:r>
          </a:p>
          <a:p>
            <a:pPr lvl="1"/>
            <a:endParaRPr lang="en-US" sz="1800" dirty="0" smtClean="0"/>
          </a:p>
          <a:p>
            <a:pPr marL="457200" lvl="1" indent="0">
              <a:buNone/>
            </a:pPr>
            <a:r>
              <a:rPr lang="en-US" sz="1800" b="1" i="1" dirty="0" smtClean="0"/>
              <a:t>NT </a:t>
            </a:r>
            <a:r>
              <a:rPr lang="en-US" sz="1800" b="1" i="1" dirty="0"/>
              <a:t>Response</a:t>
            </a:r>
          </a:p>
          <a:p>
            <a:pPr lvl="1"/>
            <a:r>
              <a:rPr lang="en-US" sz="1800" dirty="0" smtClean="0"/>
              <a:t>Drafting clarified to indicate that the Tribunal does not replace a court</a:t>
            </a:r>
          </a:p>
          <a:p>
            <a:pPr lvl="1"/>
            <a:r>
              <a:rPr lang="en-US" sz="1800" dirty="0" smtClean="0"/>
              <a:t>Complex </a:t>
            </a:r>
            <a:r>
              <a:rPr lang="en-US" sz="1800" dirty="0"/>
              <a:t>regulatory decisions should only be reviewable to the Tribunal, where less complex and more administrative can be appealable to the Tribunal rather than a court</a:t>
            </a:r>
          </a:p>
          <a:p>
            <a:pPr lvl="1"/>
            <a:r>
              <a:rPr lang="en-US" sz="1800" dirty="0"/>
              <a:t>Propose drafting to clearly set out where the Tribunal may set aside a decision and send back to the regulator for reconsideration, or substitute their decision for that of the regulator, or dismiss the application</a:t>
            </a:r>
            <a:endParaRPr lang="en-ZA"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12</a:t>
            </a:fld>
            <a:endParaRPr lang="en-US" sz="1400" b="0" dirty="0">
              <a:solidFill>
                <a:schemeClr val="tx1"/>
              </a:solidFill>
              <a:latin typeface="+mn-lt"/>
            </a:endParaRPr>
          </a:p>
        </p:txBody>
      </p:sp>
    </p:spTree>
    <p:extLst>
      <p:ext uri="{BB962C8B-B14F-4D97-AF65-F5344CB8AC3E}">
        <p14:creationId xmlns:p14="http://schemas.microsoft.com/office/powerpoint/2010/main" xmlns="" val="395442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Substantive issues raised (cont.)</a:t>
            </a:r>
          </a:p>
        </p:txBody>
      </p:sp>
      <p:sp>
        <p:nvSpPr>
          <p:cNvPr id="3" name="Content Placeholder 2"/>
          <p:cNvSpPr>
            <a:spLocks noGrp="1"/>
          </p:cNvSpPr>
          <p:nvPr>
            <p:ph idx="1"/>
          </p:nvPr>
        </p:nvSpPr>
        <p:spPr>
          <a:xfrm>
            <a:off x="0" y="1124744"/>
            <a:ext cx="9144000" cy="5472608"/>
          </a:xfrm>
        </p:spPr>
        <p:txBody>
          <a:bodyPr/>
          <a:lstStyle/>
          <a:p>
            <a:pPr marL="0" indent="0">
              <a:buNone/>
            </a:pPr>
            <a:r>
              <a:rPr lang="en-US" sz="1800" b="1" dirty="0" smtClean="0"/>
              <a:t>6.     Liability of Directors (cl. 269 (1) and (2))</a:t>
            </a:r>
          </a:p>
          <a:p>
            <a:pPr lvl="1"/>
            <a:r>
              <a:rPr lang="en-US" sz="1800" dirty="0" smtClean="0"/>
              <a:t>Concern that  clauses place burden of proof for offences and contraventions on the members pf the governing body. The presumption of guilt  until proven otherwise violates Constitutional right to a presumption of innocence.</a:t>
            </a:r>
            <a:endParaRPr lang="en-US" sz="1800" b="1" i="1" dirty="0" smtClean="0"/>
          </a:p>
          <a:p>
            <a:pPr marL="457200" lvl="1" indent="0">
              <a:buNone/>
            </a:pPr>
            <a:endParaRPr lang="en-US" sz="1800" b="1" i="1" dirty="0" smtClean="0"/>
          </a:p>
          <a:p>
            <a:pPr marL="457200" lvl="1" indent="0">
              <a:buNone/>
            </a:pPr>
            <a:r>
              <a:rPr lang="en-US" sz="1800" b="1" i="1" dirty="0" smtClean="0"/>
              <a:t>NT </a:t>
            </a:r>
            <a:r>
              <a:rPr lang="en-US" sz="1800" b="1" i="1" dirty="0"/>
              <a:t>Response</a:t>
            </a:r>
          </a:p>
          <a:p>
            <a:pPr lvl="1"/>
            <a:r>
              <a:rPr lang="en-US" sz="1800" dirty="0" smtClean="0"/>
              <a:t>National </a:t>
            </a:r>
            <a:r>
              <a:rPr lang="en-US" sz="1800" dirty="0"/>
              <a:t>Treasury senior counsel concluded that the concern raised by stakeholders was valid, but to a limited extent. The view expressed by stakeholders is that in S v Coetzee, the Constitutional Court found that a similar provision in the Criminal Procedure Act had a reverse onus of proof. </a:t>
            </a:r>
            <a:endParaRPr lang="en-US" sz="1800" dirty="0" smtClean="0"/>
          </a:p>
          <a:p>
            <a:pPr lvl="1"/>
            <a:r>
              <a:rPr lang="en-US" sz="1800" dirty="0" smtClean="0"/>
              <a:t>While </a:t>
            </a:r>
            <a:r>
              <a:rPr lang="en-US" sz="1800" dirty="0"/>
              <a:t>the two provisions are not identical, National Treasury accepts that there may be uncertainty about the legal enforceability of a clause that appears to have a reverse onus. </a:t>
            </a:r>
            <a:endParaRPr lang="en-US" sz="1800" dirty="0" smtClean="0"/>
          </a:p>
          <a:p>
            <a:pPr lvl="1"/>
            <a:r>
              <a:rPr lang="en-US" sz="1800" dirty="0" smtClean="0"/>
              <a:t>Accordingly </a:t>
            </a:r>
            <a:r>
              <a:rPr lang="en-US" sz="1800" dirty="0"/>
              <a:t>National Treasury proposes revised wording </a:t>
            </a:r>
            <a:r>
              <a:rPr lang="en-US" sz="1800" dirty="0" smtClean="0"/>
              <a:t>to indicate that at </a:t>
            </a:r>
            <a:r>
              <a:rPr lang="en-US" sz="1800" dirty="0"/>
              <a:t>the </a:t>
            </a:r>
            <a:r>
              <a:rPr lang="en-US" sz="1800" b="1" dirty="0"/>
              <a:t>very least</a:t>
            </a:r>
            <a:r>
              <a:rPr lang="en-US" sz="1800" dirty="0"/>
              <a:t>, directors should be vigilant and do what they can to prevent offences, even if </a:t>
            </a:r>
            <a:r>
              <a:rPr lang="en-US" sz="1800" dirty="0" smtClean="0"/>
              <a:t>they </a:t>
            </a:r>
            <a:r>
              <a:rPr lang="en-US" sz="1800" dirty="0"/>
              <a:t>fail. It is thus proposed that the draft rather state that the director needs to prove that he or she voted against </a:t>
            </a:r>
            <a:r>
              <a:rPr lang="en-US" sz="1800" dirty="0" smtClean="0"/>
              <a:t>a resolution</a:t>
            </a:r>
            <a:r>
              <a:rPr lang="en-US" sz="1800" dirty="0"/>
              <a:t>.</a:t>
            </a: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13</a:t>
            </a:fld>
            <a:endParaRPr lang="en-US" sz="1400" b="0" dirty="0">
              <a:solidFill>
                <a:schemeClr val="tx1"/>
              </a:solidFill>
              <a:latin typeface="+mn-lt"/>
            </a:endParaRPr>
          </a:p>
        </p:txBody>
      </p:sp>
    </p:spTree>
    <p:extLst>
      <p:ext uri="{BB962C8B-B14F-4D97-AF65-F5344CB8AC3E}">
        <p14:creationId xmlns:p14="http://schemas.microsoft.com/office/powerpoint/2010/main" xmlns="" val="310301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Definitions – financial products</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14</a:t>
            </a:fld>
            <a:endParaRPr lang="en-US" sz="1400" b="0" dirty="0">
              <a:solidFill>
                <a:schemeClr val="tx1"/>
              </a:solidFill>
              <a:latin typeface="+mn-lt"/>
            </a:endParaRPr>
          </a:p>
        </p:txBody>
      </p:sp>
      <p:sp>
        <p:nvSpPr>
          <p:cNvPr id="3" name="Content Placeholder 2"/>
          <p:cNvSpPr>
            <a:spLocks noGrp="1"/>
          </p:cNvSpPr>
          <p:nvPr>
            <p:ph idx="4294967295"/>
          </p:nvPr>
        </p:nvSpPr>
        <p:spPr>
          <a:xfrm>
            <a:off x="132971" y="1168617"/>
            <a:ext cx="8928100" cy="5545138"/>
          </a:xfrm>
        </p:spPr>
        <p:txBody>
          <a:bodyPr/>
          <a:lstStyle/>
          <a:p>
            <a:r>
              <a:rPr lang="en-US" sz="1600" dirty="0" smtClean="0"/>
              <a:t>Definitions anchor the structure of the Bill and structure of regulatory architecture. </a:t>
            </a:r>
          </a:p>
          <a:p>
            <a:endParaRPr lang="en-US" sz="1050" dirty="0" smtClean="0"/>
          </a:p>
          <a:p>
            <a:r>
              <a:rPr lang="en-US" sz="1600" dirty="0" smtClean="0"/>
              <a:t>To delineate regulatory jurisdiction - </a:t>
            </a:r>
            <a:r>
              <a:rPr lang="en-US" sz="1600" b="1" dirty="0" smtClean="0"/>
              <a:t>financial product </a:t>
            </a:r>
            <a:r>
              <a:rPr lang="en-US" sz="1600" dirty="0" smtClean="0"/>
              <a:t>providers will be regulated and supervised by the PA and </a:t>
            </a:r>
            <a:r>
              <a:rPr lang="en-US" sz="1600" b="1" dirty="0" smtClean="0"/>
              <a:t>financial service </a:t>
            </a:r>
            <a:r>
              <a:rPr lang="en-US" sz="1600" dirty="0" smtClean="0"/>
              <a:t>providers by the FSCA </a:t>
            </a:r>
          </a:p>
          <a:p>
            <a:endParaRPr lang="en-US" sz="1000" dirty="0" smtClean="0"/>
          </a:p>
          <a:p>
            <a:pPr marL="285750" indent="-285750">
              <a:lnSpc>
                <a:spcPts val="2160"/>
              </a:lnSpc>
              <a:spcBef>
                <a:spcPts val="0"/>
              </a:spcBef>
              <a:buFont typeface="Arial" pitchFamily="34" charset="0"/>
              <a:buChar char="•"/>
            </a:pPr>
            <a:r>
              <a:rPr lang="en-US" sz="1600" dirty="0">
                <a:cs typeface="Calibri" pitchFamily="34" charset="0"/>
              </a:rPr>
              <a:t>PA responsible for supervising safety and soundness of financial institutions that provide </a:t>
            </a:r>
            <a:r>
              <a:rPr lang="en-US" sz="1600" b="1" dirty="0">
                <a:cs typeface="Calibri" pitchFamily="34" charset="0"/>
              </a:rPr>
              <a:t>financial </a:t>
            </a:r>
            <a:r>
              <a:rPr lang="en-US" sz="1600" b="1" dirty="0" smtClean="0">
                <a:cs typeface="Calibri" pitchFamily="34" charset="0"/>
              </a:rPr>
              <a:t>products and securities services </a:t>
            </a:r>
            <a:r>
              <a:rPr lang="en-US" sz="1600" b="1" dirty="0" smtClean="0">
                <a:solidFill>
                  <a:srgbClr val="C00000"/>
                </a:solidFill>
                <a:cs typeface="Calibri" pitchFamily="34" charset="0"/>
              </a:rPr>
              <a:t>(cl.33). </a:t>
            </a:r>
            <a:r>
              <a:rPr lang="en-US" sz="1600" dirty="0" smtClean="0">
                <a:cs typeface="Calibri" pitchFamily="34" charset="0"/>
              </a:rPr>
              <a:t>Products require </a:t>
            </a:r>
            <a:r>
              <a:rPr lang="en-US" sz="1600" dirty="0">
                <a:cs typeface="Calibri" pitchFamily="34" charset="0"/>
              </a:rPr>
              <a:t>prudential oversight </a:t>
            </a:r>
            <a:r>
              <a:rPr lang="en-US" sz="1600" dirty="0" smtClean="0">
                <a:cs typeface="Calibri" pitchFamily="34" charset="0"/>
              </a:rPr>
              <a:t>so </a:t>
            </a:r>
            <a:r>
              <a:rPr lang="en-US" sz="1600" dirty="0">
                <a:cs typeface="Calibri" pitchFamily="34" charset="0"/>
              </a:rPr>
              <a:t>institutions meet </a:t>
            </a:r>
            <a:r>
              <a:rPr lang="en-US" sz="1600" dirty="0" smtClean="0">
                <a:cs typeface="Calibri" pitchFamily="34" charset="0"/>
              </a:rPr>
              <a:t>their financial </a:t>
            </a:r>
            <a:r>
              <a:rPr lang="en-US" sz="1600" dirty="0">
                <a:cs typeface="Calibri" pitchFamily="34" charset="0"/>
              </a:rPr>
              <a:t>obligations to customers (‘promises</a:t>
            </a:r>
            <a:r>
              <a:rPr lang="en-US" sz="1600" dirty="0" smtClean="0">
                <a:cs typeface="Calibri" pitchFamily="34" charset="0"/>
              </a:rPr>
              <a:t>’).</a:t>
            </a:r>
          </a:p>
          <a:p>
            <a:pPr marL="285750" indent="-285750">
              <a:lnSpc>
                <a:spcPts val="2160"/>
              </a:lnSpc>
              <a:spcBef>
                <a:spcPts val="0"/>
              </a:spcBef>
              <a:buFont typeface="Arial" pitchFamily="34" charset="0"/>
              <a:buChar char="•"/>
            </a:pPr>
            <a:endParaRPr lang="en-US" sz="800" dirty="0" smtClean="0"/>
          </a:p>
          <a:p>
            <a:pPr marL="285750" indent="-285750">
              <a:spcBef>
                <a:spcPts val="0"/>
              </a:spcBef>
              <a:buFont typeface="Arial" panose="020B0604020202020204" pitchFamily="34" charset="0"/>
              <a:buChar char="•"/>
            </a:pPr>
            <a:r>
              <a:rPr lang="en-ZA" sz="1600" b="1" dirty="0"/>
              <a:t>Financial product </a:t>
            </a:r>
            <a:r>
              <a:rPr lang="en-ZA" sz="1600" dirty="0"/>
              <a:t>is defined in </a:t>
            </a:r>
            <a:r>
              <a:rPr lang="en-ZA" sz="1600" b="1" dirty="0">
                <a:solidFill>
                  <a:srgbClr val="C00000"/>
                </a:solidFill>
              </a:rPr>
              <a:t>cl.2 </a:t>
            </a:r>
            <a:r>
              <a:rPr lang="en-ZA" sz="1600" dirty="0"/>
              <a:t>to mean: </a:t>
            </a:r>
            <a:endParaRPr lang="en-US" sz="1600" dirty="0"/>
          </a:p>
          <a:p>
            <a:pPr lvl="1">
              <a:spcBef>
                <a:spcPts val="0"/>
              </a:spcBef>
            </a:pPr>
            <a:r>
              <a:rPr lang="en-ZA" sz="1600" dirty="0" smtClean="0"/>
              <a:t>a </a:t>
            </a:r>
            <a:r>
              <a:rPr lang="en-ZA" sz="1600" dirty="0"/>
              <a:t>participatory interest in a collective investment scheme</a:t>
            </a:r>
            <a:endParaRPr lang="en-US" sz="1600" dirty="0"/>
          </a:p>
          <a:p>
            <a:pPr lvl="1"/>
            <a:r>
              <a:rPr lang="en-ZA" sz="1600" dirty="0" smtClean="0"/>
              <a:t>a </a:t>
            </a:r>
            <a:r>
              <a:rPr lang="en-ZA" sz="1600" dirty="0"/>
              <a:t>long-term or a short-term policy </a:t>
            </a:r>
            <a:r>
              <a:rPr lang="en-ZA" sz="1600" b="1" dirty="0"/>
              <a:t>(Long/Short-term Insurance Act)</a:t>
            </a:r>
            <a:endParaRPr lang="en-ZA" sz="1600" dirty="0"/>
          </a:p>
          <a:p>
            <a:pPr lvl="1"/>
            <a:r>
              <a:rPr lang="en-ZA" sz="1600" dirty="0" smtClean="0"/>
              <a:t>a </a:t>
            </a:r>
            <a:r>
              <a:rPr lang="en-ZA" sz="1600" dirty="0"/>
              <a:t>benefit provided </a:t>
            </a:r>
            <a:r>
              <a:rPr lang="en-ZA" sz="1600" dirty="0" smtClean="0"/>
              <a:t>by</a:t>
            </a:r>
            <a:r>
              <a:rPr lang="en-US" sz="1600" dirty="0" smtClean="0"/>
              <a:t> </a:t>
            </a:r>
            <a:r>
              <a:rPr lang="en-ZA" sz="1600" dirty="0"/>
              <a:t>a pension fund organisation </a:t>
            </a:r>
            <a:r>
              <a:rPr lang="en-ZA" sz="1600" b="1" dirty="0"/>
              <a:t>(Pension Funds Act)</a:t>
            </a:r>
            <a:r>
              <a:rPr lang="en-ZA" sz="1600" dirty="0"/>
              <a:t>; or a friendly society </a:t>
            </a:r>
            <a:r>
              <a:rPr lang="en-ZA" sz="1600" b="1" dirty="0"/>
              <a:t>(Friendly Societies Act)</a:t>
            </a:r>
            <a:endParaRPr lang="en-ZA" sz="1600" dirty="0"/>
          </a:p>
          <a:p>
            <a:pPr lvl="1"/>
            <a:r>
              <a:rPr lang="en-ZA" sz="1600" dirty="0" smtClean="0"/>
              <a:t>a </a:t>
            </a:r>
            <a:r>
              <a:rPr lang="en-ZA" sz="1600" dirty="0"/>
              <a:t>deposit </a:t>
            </a:r>
            <a:r>
              <a:rPr lang="en-ZA" sz="1600" b="1" dirty="0"/>
              <a:t>(Banks Act)</a:t>
            </a:r>
            <a:endParaRPr lang="en-US" sz="1600" dirty="0"/>
          </a:p>
          <a:p>
            <a:pPr lvl="1"/>
            <a:r>
              <a:rPr lang="en-ZA" sz="1600" dirty="0" smtClean="0"/>
              <a:t>a </a:t>
            </a:r>
            <a:r>
              <a:rPr lang="en-ZA" sz="1600" dirty="0"/>
              <a:t>health service benefit provided by a medical scheme</a:t>
            </a:r>
          </a:p>
          <a:p>
            <a:pPr lvl="1"/>
            <a:r>
              <a:rPr lang="en-ZA" sz="1600" dirty="0" smtClean="0"/>
              <a:t>a </a:t>
            </a:r>
            <a:r>
              <a:rPr lang="en-ZA" sz="1600" dirty="0"/>
              <a:t>credit </a:t>
            </a:r>
            <a:r>
              <a:rPr lang="en-ZA" sz="1600" dirty="0" smtClean="0"/>
              <a:t>agreement</a:t>
            </a:r>
            <a:br>
              <a:rPr lang="en-ZA" sz="1600" dirty="0" smtClean="0"/>
            </a:br>
            <a:endParaRPr lang="en-ZA" sz="1600" dirty="0" smtClean="0"/>
          </a:p>
          <a:p>
            <a:r>
              <a:rPr lang="en-US" sz="1600" b="1" dirty="0" smtClean="0">
                <a:cs typeface="Calibri" pitchFamily="34" charset="0"/>
              </a:rPr>
              <a:t>FSR </a:t>
            </a:r>
            <a:r>
              <a:rPr lang="en-US" sz="1600" b="1" dirty="0">
                <a:cs typeface="Calibri" pitchFamily="34" charset="0"/>
              </a:rPr>
              <a:t>Bill allows Finance Minister to designate new financial products </a:t>
            </a:r>
            <a:endParaRPr lang="en-US" sz="1600" b="1" dirty="0">
              <a:solidFill>
                <a:schemeClr val="dk1"/>
              </a:solidFill>
              <a:cs typeface="Calibri" pitchFamily="34" charset="0"/>
            </a:endParaRPr>
          </a:p>
          <a:p>
            <a:pPr lvl="1"/>
            <a:endParaRPr lang="en-US" sz="1600" b="1" dirty="0" smtClean="0"/>
          </a:p>
        </p:txBody>
      </p:sp>
      <p:pic>
        <p:nvPicPr>
          <p:cNvPr id="5" name="Picture 4" descr="C:\Users\4302\Desktop\download.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4586808"/>
            <a:ext cx="2410218" cy="1800200"/>
          </a:xfrm>
          <a:prstGeom prst="rect">
            <a:avLst/>
          </a:prstGeom>
          <a:noFill/>
          <a:ln>
            <a:noFill/>
          </a:ln>
        </p:spPr>
      </p:pic>
    </p:spTree>
    <p:extLst>
      <p:ext uri="{BB962C8B-B14F-4D97-AF65-F5344CB8AC3E}">
        <p14:creationId xmlns:p14="http://schemas.microsoft.com/office/powerpoint/2010/main" xmlns="" val="13866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Definitions – financial </a:t>
            </a:r>
            <a:r>
              <a:rPr lang="en-US" dirty="0"/>
              <a:t>services </a:t>
            </a:r>
          </a:p>
        </p:txBody>
      </p:sp>
      <p:sp>
        <p:nvSpPr>
          <p:cNvPr id="3" name="Slide Number Placeholder 2"/>
          <p:cNvSpPr>
            <a:spLocks noGrp="1"/>
          </p:cNvSpPr>
          <p:nvPr>
            <p:ph type="sldNum" sz="quarter" idx="12"/>
          </p:nvPr>
        </p:nvSpPr>
        <p:spPr/>
        <p:txBody>
          <a:bodyPr/>
          <a:lstStyle/>
          <a:p>
            <a:pPr>
              <a:defRPr/>
            </a:pPr>
            <a:fld id="{A4AE3E60-6068-4225-A3EB-375B835E2C14}" type="slidenum">
              <a:rPr lang="en-US" smtClean="0"/>
              <a:pPr>
                <a:defRPr/>
              </a:pPr>
              <a:t>15</a:t>
            </a:fld>
            <a:endParaRPr lang="en-US" sz="1400" b="0" dirty="0">
              <a:solidFill>
                <a:schemeClr val="tx1"/>
              </a:solidFill>
              <a:latin typeface="+mn-lt"/>
            </a:endParaRPr>
          </a:p>
        </p:txBody>
      </p:sp>
      <p:sp>
        <p:nvSpPr>
          <p:cNvPr id="9" name="TextBox 8"/>
          <p:cNvSpPr txBox="1"/>
          <p:nvPr/>
        </p:nvSpPr>
        <p:spPr>
          <a:xfrm>
            <a:off x="27278" y="1124744"/>
            <a:ext cx="8952814" cy="5247590"/>
          </a:xfrm>
          <a:prstGeom prst="rect">
            <a:avLst/>
          </a:prstGeom>
          <a:noFill/>
        </p:spPr>
        <p:txBody>
          <a:bodyPr wrap="square" rtlCol="0">
            <a:spAutoFit/>
          </a:bodyPr>
          <a:lstStyle/>
          <a:p>
            <a:pPr marL="285750" indent="-285750">
              <a:lnSpc>
                <a:spcPts val="2000"/>
              </a:lnSpc>
              <a:buFont typeface="Arial" pitchFamily="34" charset="0"/>
              <a:buChar char="•"/>
            </a:pPr>
            <a:r>
              <a:rPr lang="en-US" sz="1500" dirty="0" smtClean="0">
                <a:latin typeface="Calibri" pitchFamily="34" charset="0"/>
                <a:cs typeface="Calibri" pitchFamily="34" charset="0"/>
              </a:rPr>
              <a:t>Financial services provided in relation to financial products, or on their own (e.g. advice) </a:t>
            </a:r>
          </a:p>
          <a:p>
            <a:pPr marL="285750" indent="-285750">
              <a:lnSpc>
                <a:spcPts val="2000"/>
              </a:lnSpc>
              <a:buFont typeface="Arial" pitchFamily="34" charset="0"/>
              <a:buChar char="•"/>
            </a:pPr>
            <a:endParaRPr lang="en-US" sz="1100" dirty="0" smtClean="0">
              <a:latin typeface="Calibri" pitchFamily="34" charset="0"/>
              <a:cs typeface="Calibri" pitchFamily="34" charset="0"/>
            </a:endParaRPr>
          </a:p>
          <a:p>
            <a:pPr marL="285750" indent="-285750">
              <a:lnSpc>
                <a:spcPts val="2000"/>
              </a:lnSpc>
              <a:buFont typeface="Arial" pitchFamily="34" charset="0"/>
              <a:buChar char="•"/>
            </a:pPr>
            <a:r>
              <a:rPr lang="en-US" sz="1500" dirty="0" smtClean="0">
                <a:latin typeface="Calibri" pitchFamily="34" charset="0"/>
                <a:cs typeface="Calibri" pitchFamily="34" charset="0"/>
              </a:rPr>
              <a:t>FSCA </a:t>
            </a:r>
            <a:r>
              <a:rPr lang="en-US" sz="1500" dirty="0">
                <a:latin typeface="Calibri" pitchFamily="34" charset="0"/>
                <a:cs typeface="Calibri" pitchFamily="34" charset="0"/>
              </a:rPr>
              <a:t>responsible for </a:t>
            </a:r>
            <a:r>
              <a:rPr lang="en-US" sz="1500" dirty="0" smtClean="0">
                <a:latin typeface="Calibri" pitchFamily="34" charset="0"/>
                <a:cs typeface="Calibri" pitchFamily="34" charset="0"/>
              </a:rPr>
              <a:t>market integrity, customer education, and promoting fair treatment of financial customers by </a:t>
            </a:r>
            <a:r>
              <a:rPr lang="en-US" sz="1500" b="1" dirty="0" smtClean="0">
                <a:latin typeface="Calibri" pitchFamily="34" charset="0"/>
                <a:cs typeface="Calibri" pitchFamily="34" charset="0"/>
              </a:rPr>
              <a:t>all</a:t>
            </a:r>
            <a:r>
              <a:rPr lang="en-US" sz="1500" dirty="0" smtClean="0">
                <a:latin typeface="Calibri" pitchFamily="34" charset="0"/>
                <a:cs typeface="Calibri" pitchFamily="34" charset="0"/>
              </a:rPr>
              <a:t> institutions providing financial products and services </a:t>
            </a:r>
            <a:r>
              <a:rPr lang="en-US" sz="1500" b="1" dirty="0">
                <a:solidFill>
                  <a:srgbClr val="C00000"/>
                </a:solidFill>
                <a:latin typeface="Calibri" panose="020F0502020204030204" pitchFamily="34" charset="0"/>
              </a:rPr>
              <a:t>(cl. 57) </a:t>
            </a:r>
          </a:p>
          <a:p>
            <a:pPr marL="285750" indent="-285750">
              <a:lnSpc>
                <a:spcPts val="2000"/>
              </a:lnSpc>
              <a:buFont typeface="Arial" pitchFamily="34" charset="0"/>
              <a:buChar char="•"/>
            </a:pPr>
            <a:endParaRPr lang="en-US" sz="1100" dirty="0">
              <a:latin typeface="Calibri" pitchFamily="34" charset="0"/>
              <a:cs typeface="Calibri" pitchFamily="34" charset="0"/>
            </a:endParaRPr>
          </a:p>
          <a:p>
            <a:pPr marL="285750" indent="-285750">
              <a:lnSpc>
                <a:spcPts val="2000"/>
              </a:lnSpc>
              <a:buFont typeface="Arial" pitchFamily="34" charset="0"/>
              <a:buChar char="•"/>
            </a:pPr>
            <a:r>
              <a:rPr lang="en-US" sz="1500" b="1" dirty="0" smtClean="0">
                <a:latin typeface="Calibri" pitchFamily="34" charset="0"/>
                <a:cs typeface="Calibri" pitchFamily="34" charset="0"/>
              </a:rPr>
              <a:t>Financial services </a:t>
            </a:r>
            <a:r>
              <a:rPr lang="en-US" sz="1500" dirty="0" smtClean="0">
                <a:latin typeface="Calibri" pitchFamily="34" charset="0"/>
                <a:cs typeface="Calibri" pitchFamily="34" charset="0"/>
              </a:rPr>
              <a:t>defined as those performed </a:t>
            </a:r>
            <a:r>
              <a:rPr lang="en-US" sz="1500" dirty="0">
                <a:latin typeface="Calibri" pitchFamily="34" charset="0"/>
                <a:cs typeface="Calibri" pitchFamily="34" charset="0"/>
              </a:rPr>
              <a:t>in relation to</a:t>
            </a:r>
            <a:r>
              <a:rPr lang="en-US" sz="1500" b="1" dirty="0">
                <a:latin typeface="Calibri" pitchFamily="34" charset="0"/>
                <a:cs typeface="Calibri" pitchFamily="34" charset="0"/>
              </a:rPr>
              <a:t> financial </a:t>
            </a:r>
            <a:r>
              <a:rPr lang="en-US" sz="1500" b="1" dirty="0" smtClean="0">
                <a:latin typeface="Calibri" panose="020F0502020204030204" pitchFamily="34" charset="0"/>
                <a:cs typeface="Calibri" pitchFamily="34" charset="0"/>
              </a:rPr>
              <a:t>products, </a:t>
            </a:r>
            <a:r>
              <a:rPr lang="en-US" sz="1500" b="1" dirty="0" smtClean="0">
                <a:latin typeface="Calibri" panose="020F0502020204030204" pitchFamily="34" charset="0"/>
              </a:rPr>
              <a:t>foreign </a:t>
            </a:r>
            <a:r>
              <a:rPr lang="en-US" sz="1500" b="1" dirty="0">
                <a:latin typeface="Calibri" panose="020F0502020204030204" pitchFamily="34" charset="0"/>
              </a:rPr>
              <a:t>financial </a:t>
            </a:r>
            <a:r>
              <a:rPr lang="en-US" sz="1500" b="1" dirty="0" smtClean="0">
                <a:latin typeface="Calibri" panose="020F0502020204030204" pitchFamily="34" charset="0"/>
              </a:rPr>
              <a:t>products, and financial instruments </a:t>
            </a:r>
            <a:r>
              <a:rPr lang="en-US" sz="1500" b="1" dirty="0" smtClean="0">
                <a:solidFill>
                  <a:srgbClr val="C00000"/>
                </a:solidFill>
                <a:latin typeface="Calibri" panose="020F0502020204030204" pitchFamily="34" charset="0"/>
              </a:rPr>
              <a:t>(cl.3) </a:t>
            </a:r>
            <a:r>
              <a:rPr lang="en-US" sz="1500" dirty="0" smtClean="0">
                <a:latin typeface="Calibri" panose="020F0502020204030204" pitchFamily="34" charset="0"/>
              </a:rPr>
              <a:t>:</a:t>
            </a:r>
          </a:p>
          <a:p>
            <a:pPr marL="742950" lvl="1" indent="-285750">
              <a:lnSpc>
                <a:spcPts val="2000"/>
              </a:lnSpc>
              <a:buFont typeface="Calibri" pitchFamily="34" charset="0"/>
              <a:buChar char="—"/>
            </a:pPr>
            <a:r>
              <a:rPr lang="en-US" sz="1400" dirty="0" smtClean="0">
                <a:latin typeface="Calibri" panose="020F0502020204030204" pitchFamily="34" charset="0"/>
              </a:rPr>
              <a:t>Offering,</a:t>
            </a:r>
            <a:r>
              <a:rPr lang="en-ZA" sz="1400" dirty="0" smtClean="0">
                <a:latin typeface="Calibri" panose="020F0502020204030204" pitchFamily="34" charset="0"/>
              </a:rPr>
              <a:t> </a:t>
            </a:r>
            <a:r>
              <a:rPr lang="en-ZA" sz="1400" dirty="0">
                <a:latin typeface="Calibri" panose="020F0502020204030204" pitchFamily="34" charset="0"/>
              </a:rPr>
              <a:t>promoting, marketing or </a:t>
            </a:r>
            <a:r>
              <a:rPr lang="en-ZA" sz="1400" dirty="0" smtClean="0">
                <a:latin typeface="Calibri" panose="020F0502020204030204" pitchFamily="34" charset="0"/>
              </a:rPr>
              <a:t>distributing</a:t>
            </a:r>
          </a:p>
          <a:p>
            <a:pPr marL="742950" lvl="1" indent="-285750">
              <a:lnSpc>
                <a:spcPts val="2000"/>
              </a:lnSpc>
              <a:buFont typeface="Calibri" pitchFamily="34" charset="0"/>
              <a:buChar char="—"/>
            </a:pPr>
            <a:r>
              <a:rPr lang="en-US" sz="1400" dirty="0" smtClean="0">
                <a:latin typeface="Calibri" panose="020F0502020204030204" pitchFamily="34" charset="0"/>
              </a:rPr>
              <a:t>Providing advice, recommendations or guidance</a:t>
            </a:r>
          </a:p>
          <a:p>
            <a:pPr marL="742950" lvl="1" indent="-285750">
              <a:lnSpc>
                <a:spcPts val="2000"/>
              </a:lnSpc>
              <a:buFont typeface="Calibri" pitchFamily="34" charset="0"/>
              <a:buChar char="—"/>
            </a:pPr>
            <a:r>
              <a:rPr lang="en-US" sz="1400" dirty="0" smtClean="0">
                <a:latin typeface="Calibri" panose="020F0502020204030204" pitchFamily="34" charset="0"/>
              </a:rPr>
              <a:t>Dealing or making a market</a:t>
            </a:r>
          </a:p>
          <a:p>
            <a:pPr marL="742950" lvl="1" indent="-285750">
              <a:lnSpc>
                <a:spcPts val="2000"/>
              </a:lnSpc>
              <a:buFont typeface="Calibri" pitchFamily="34" charset="0"/>
              <a:buChar char="—"/>
            </a:pPr>
            <a:r>
              <a:rPr lang="en-US" sz="1400" dirty="0" smtClean="0">
                <a:latin typeface="Calibri" panose="020F0502020204030204" pitchFamily="34" charset="0"/>
              </a:rPr>
              <a:t>Operating or managing or providing administrative services </a:t>
            </a:r>
          </a:p>
          <a:p>
            <a:pPr marL="742950" lvl="1" indent="-285750">
              <a:lnSpc>
                <a:spcPts val="2000"/>
              </a:lnSpc>
              <a:buFont typeface="Calibri" pitchFamily="34" charset="0"/>
              <a:buChar char="—"/>
            </a:pPr>
            <a:endParaRPr lang="en-US" sz="1000" dirty="0">
              <a:latin typeface="Calibri" panose="020F0502020204030204" pitchFamily="34" charset="0"/>
            </a:endParaRPr>
          </a:p>
          <a:p>
            <a:pPr marL="285750" indent="-285750">
              <a:lnSpc>
                <a:spcPts val="2000"/>
              </a:lnSpc>
              <a:buFont typeface="Arial" pitchFamily="34" charset="0"/>
              <a:buChar char="•"/>
            </a:pPr>
            <a:r>
              <a:rPr lang="en-US" sz="1400" dirty="0">
                <a:latin typeface="Calibri" panose="020F0502020204030204" pitchFamily="34" charset="0"/>
              </a:rPr>
              <a:t>Financial services also include </a:t>
            </a:r>
            <a:r>
              <a:rPr lang="en-US" sz="1400" b="1" dirty="0">
                <a:solidFill>
                  <a:srgbClr val="C00000"/>
                </a:solidFill>
                <a:latin typeface="Calibri" panose="020F0502020204030204" pitchFamily="34" charset="0"/>
              </a:rPr>
              <a:t>(cl. 3)</a:t>
            </a:r>
            <a:r>
              <a:rPr lang="en-US" sz="1400" dirty="0">
                <a:latin typeface="Calibri" panose="020F0502020204030204" pitchFamily="34" charset="0"/>
              </a:rPr>
              <a:t>:</a:t>
            </a:r>
          </a:p>
          <a:p>
            <a:pPr marL="742950" lvl="1" indent="-285750">
              <a:lnSpc>
                <a:spcPts val="2000"/>
              </a:lnSpc>
              <a:buFont typeface="Calibri" pitchFamily="34" charset="0"/>
              <a:buChar char="—"/>
            </a:pPr>
            <a:r>
              <a:rPr lang="en-US" sz="1400" b="1" dirty="0" smtClean="0">
                <a:latin typeface="Calibri" panose="020F0502020204030204" pitchFamily="34" charset="0"/>
              </a:rPr>
              <a:t>a payment service</a:t>
            </a:r>
          </a:p>
          <a:p>
            <a:pPr marL="742950" lvl="1" indent="-285750">
              <a:lnSpc>
                <a:spcPts val="2000"/>
              </a:lnSpc>
              <a:buFont typeface="Calibri" pitchFamily="34" charset="0"/>
              <a:buChar char="—"/>
            </a:pPr>
            <a:r>
              <a:rPr lang="en-US" sz="1400" b="1" dirty="0" smtClean="0">
                <a:latin typeface="Calibri" panose="020F0502020204030204" pitchFamily="34" charset="0"/>
              </a:rPr>
              <a:t>a service provided by a financial institution and regulated under a financial sector law</a:t>
            </a:r>
            <a:endParaRPr lang="en-US" sz="1400" dirty="0">
              <a:latin typeface="Calibri" panose="020F0502020204030204" pitchFamily="34" charset="0"/>
            </a:endParaRPr>
          </a:p>
          <a:p>
            <a:pPr marL="742950" lvl="1" indent="-285750">
              <a:lnSpc>
                <a:spcPts val="2000"/>
              </a:lnSpc>
              <a:buFont typeface="Calibri" pitchFamily="34" charset="0"/>
              <a:buChar char="—"/>
            </a:pPr>
            <a:r>
              <a:rPr lang="en-US" sz="1400" dirty="0">
                <a:latin typeface="Calibri" panose="020F0502020204030204" pitchFamily="34" charset="0"/>
              </a:rPr>
              <a:t>services related to the </a:t>
            </a:r>
            <a:r>
              <a:rPr lang="en-US" sz="1400" b="1" dirty="0">
                <a:latin typeface="Calibri" panose="020F0502020204030204" pitchFamily="34" charset="0"/>
              </a:rPr>
              <a:t>buying and selling</a:t>
            </a:r>
            <a:r>
              <a:rPr lang="en-US" sz="1400" dirty="0">
                <a:latin typeface="Calibri" panose="020F0502020204030204" pitchFamily="34" charset="0"/>
              </a:rPr>
              <a:t> </a:t>
            </a:r>
            <a:r>
              <a:rPr lang="en-US" sz="1400" b="1" dirty="0">
                <a:latin typeface="Calibri" panose="020F0502020204030204" pitchFamily="34" charset="0"/>
              </a:rPr>
              <a:t>of foreign exchange</a:t>
            </a:r>
          </a:p>
          <a:p>
            <a:pPr marL="742950" lvl="1" indent="-285750">
              <a:lnSpc>
                <a:spcPts val="2000"/>
              </a:lnSpc>
              <a:buFont typeface="Calibri" pitchFamily="34" charset="0"/>
              <a:buChar char="—"/>
            </a:pPr>
            <a:r>
              <a:rPr lang="en-US" sz="1400" dirty="0" smtClean="0">
                <a:latin typeface="Calibri" panose="020F0502020204030204" pitchFamily="34" charset="0"/>
              </a:rPr>
              <a:t>Services provided to financial institutions through </a:t>
            </a:r>
            <a:r>
              <a:rPr lang="en-US" sz="1400" b="1" dirty="0" smtClean="0">
                <a:latin typeface="Calibri" panose="020F0502020204030204" pitchFamily="34" charset="0"/>
              </a:rPr>
              <a:t>outsourcing, and includes debt collection</a:t>
            </a:r>
          </a:p>
          <a:p>
            <a:pPr marL="742950" lvl="1" indent="-285750">
              <a:lnSpc>
                <a:spcPts val="2000"/>
              </a:lnSpc>
              <a:buFont typeface="Calibri" pitchFamily="34" charset="0"/>
              <a:buChar char="—"/>
            </a:pPr>
            <a:endParaRPr lang="en-US" sz="1400" b="1" dirty="0">
              <a:solidFill>
                <a:srgbClr val="990033"/>
              </a:solidFill>
              <a:latin typeface="Calibri" panose="020F0502020204030204" pitchFamily="34" charset="0"/>
            </a:endParaRPr>
          </a:p>
          <a:p>
            <a:pPr marL="285750" indent="-285750">
              <a:lnSpc>
                <a:spcPts val="2000"/>
              </a:lnSpc>
              <a:buFont typeface="Arial" pitchFamily="34" charset="0"/>
              <a:buChar char="•"/>
            </a:pPr>
            <a:r>
              <a:rPr lang="en-US" sz="1400" b="1" dirty="0">
                <a:latin typeface="Calibri" pitchFamily="34" charset="0"/>
                <a:cs typeface="Calibri" pitchFamily="34" charset="0"/>
              </a:rPr>
              <a:t>FSR Bill allows Finance Minister to designate new financial services  </a:t>
            </a:r>
            <a:endParaRPr lang="en-US" sz="1400" b="1" dirty="0">
              <a:solidFill>
                <a:schemeClr val="dk1"/>
              </a:solidFill>
              <a:latin typeface="Calibri" pitchFamily="34" charset="0"/>
              <a:cs typeface="Calibri" pitchFamily="34" charset="0"/>
            </a:endParaRPr>
          </a:p>
          <a:p>
            <a:pPr marL="285750" indent="-285750">
              <a:lnSpc>
                <a:spcPts val="2160"/>
              </a:lnSpc>
              <a:buFont typeface="Calibri" pitchFamily="34" charset="0"/>
              <a:buChar char="—"/>
            </a:pPr>
            <a:endParaRPr lang="en-US" sz="1400" dirty="0">
              <a:latin typeface="Calibri" panose="020F0502020204030204" pitchFamily="34" charset="0"/>
            </a:endParaRPr>
          </a:p>
        </p:txBody>
      </p:sp>
      <p:sp>
        <p:nvSpPr>
          <p:cNvPr id="11" name="TextBox 10"/>
          <p:cNvSpPr txBox="1"/>
          <p:nvPr/>
        </p:nvSpPr>
        <p:spPr>
          <a:xfrm>
            <a:off x="1907704" y="6396957"/>
            <a:ext cx="6552728"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b="1" dirty="0">
              <a:solidFill>
                <a:schemeClr val="dk1"/>
              </a:solidFill>
              <a:latin typeface="Calibri" pitchFamily="34" charset="0"/>
              <a:cs typeface="Calibri" pitchFamily="34" charset="0"/>
            </a:endParaRPr>
          </a:p>
        </p:txBody>
      </p:sp>
      <p:pic>
        <p:nvPicPr>
          <p:cNvPr id="6" name="Picture 5" descr="https://encrypted-tbn3.gstatic.com/images?q=tbn:ANd9GcTvAGMXdlmqtqX-vilfGPQa1nRi7MIycL4xc2kJvQJKT7Efniay"/>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2708920"/>
            <a:ext cx="2703529" cy="1843961"/>
          </a:xfrm>
          <a:prstGeom prst="rect">
            <a:avLst/>
          </a:prstGeom>
          <a:noFill/>
          <a:ln>
            <a:noFill/>
          </a:ln>
        </p:spPr>
      </p:pic>
    </p:spTree>
    <p:extLst>
      <p:ext uri="{BB962C8B-B14F-4D97-AF65-F5344CB8AC3E}">
        <p14:creationId xmlns:p14="http://schemas.microsoft.com/office/powerpoint/2010/main" xmlns="" val="706631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1</a:t>
            </a:r>
            <a:endParaRPr lang="en-ZA" dirty="0"/>
          </a:p>
        </p:txBody>
      </p:sp>
      <p:sp>
        <p:nvSpPr>
          <p:cNvPr id="3" name="Content Placeholder 2"/>
          <p:cNvSpPr>
            <a:spLocks noGrp="1"/>
          </p:cNvSpPr>
          <p:nvPr>
            <p:ph idx="1"/>
          </p:nvPr>
        </p:nvSpPr>
        <p:spPr/>
        <p:txBody>
          <a:bodyPr/>
          <a:lstStyle/>
          <a:p>
            <a:r>
              <a:rPr lang="en-US" dirty="0" smtClean="0"/>
              <a:t>No significant disputes with definitions. Some comments related to factual corrections or requests for clarity in definitions:</a:t>
            </a:r>
          </a:p>
          <a:p>
            <a:pPr lvl="1"/>
            <a:r>
              <a:rPr lang="en-US" dirty="0" smtClean="0"/>
              <a:t>Inclusion of credit agreement in definition of financial product</a:t>
            </a:r>
          </a:p>
          <a:p>
            <a:pPr lvl="1"/>
            <a:r>
              <a:rPr lang="en-US" dirty="0" smtClean="0"/>
              <a:t>What is captured by terms ‘financial customer’, ‘governing body’, ‘key person’? </a:t>
            </a:r>
          </a:p>
          <a:p>
            <a:pPr marL="457200" lvl="1" indent="0">
              <a:buNone/>
            </a:pPr>
            <a:endParaRPr lang="en-US" dirty="0" smtClean="0"/>
          </a:p>
          <a:p>
            <a:r>
              <a:rPr lang="en-US" dirty="0" smtClean="0"/>
              <a:t>Application of the Act</a:t>
            </a:r>
          </a:p>
          <a:p>
            <a:pPr lvl="1"/>
            <a:r>
              <a:rPr lang="en-US" dirty="0" smtClean="0"/>
              <a:t>Clarified clause 9 to ensure that Regulations/standards made under FSRB will not trump existing primary legislation</a:t>
            </a:r>
          </a:p>
          <a:p>
            <a:pPr lvl="1"/>
            <a:r>
              <a:rPr lang="en-US" dirty="0" smtClean="0"/>
              <a:t>Request to state that Constitution prevails – </a:t>
            </a:r>
            <a:r>
              <a:rPr lang="en-US" dirty="0" smtClean="0">
                <a:solidFill>
                  <a:srgbClr val="A50021"/>
                </a:solidFill>
              </a:rPr>
              <a:t>this is implicit for all law  in South Africa </a:t>
            </a:r>
          </a:p>
          <a:p>
            <a:pPr lvl="1"/>
            <a:r>
              <a:rPr lang="en-US" dirty="0" smtClean="0"/>
              <a:t>Extending purpose of Act to include transformation as a principle – </a:t>
            </a:r>
            <a:r>
              <a:rPr lang="en-US" dirty="0" smtClean="0">
                <a:solidFill>
                  <a:srgbClr val="A50021"/>
                </a:solidFill>
              </a:rPr>
              <a:t>more appropriate in terms of legislation under the DTI, not in regulatory law </a:t>
            </a:r>
            <a:endParaRPr lang="en-ZA" dirty="0" smtClean="0">
              <a:solidFill>
                <a:srgbClr val="A50021"/>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16</a:t>
            </a:fld>
            <a:endParaRPr lang="en-US" sz="1400" b="0" dirty="0">
              <a:solidFill>
                <a:schemeClr val="tx1"/>
              </a:solidFill>
              <a:latin typeface="+mn-lt"/>
            </a:endParaRPr>
          </a:p>
        </p:txBody>
      </p:sp>
    </p:spTree>
    <p:extLst>
      <p:ext uri="{BB962C8B-B14F-4D97-AF65-F5344CB8AC3E}">
        <p14:creationId xmlns:p14="http://schemas.microsoft.com/office/powerpoint/2010/main" xmlns="" val="363323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Financial Stability </a:t>
            </a:r>
            <a:endParaRPr lang="en-US" dirty="0"/>
          </a:p>
        </p:txBody>
      </p:sp>
      <p:sp>
        <p:nvSpPr>
          <p:cNvPr id="3" name="Content Placeholder 2"/>
          <p:cNvSpPr>
            <a:spLocks noGrp="1"/>
          </p:cNvSpPr>
          <p:nvPr>
            <p:ph idx="1"/>
          </p:nvPr>
        </p:nvSpPr>
        <p:spPr>
          <a:xfrm>
            <a:off x="107503" y="1122320"/>
            <a:ext cx="8880381" cy="4826960"/>
          </a:xfrm>
        </p:spPr>
        <p:txBody>
          <a:bodyPr/>
          <a:lstStyle/>
          <a:p>
            <a:r>
              <a:rPr lang="en-US" sz="1600" b="1" dirty="0" smtClean="0">
                <a:solidFill>
                  <a:srgbClr val="A50021"/>
                </a:solidFill>
              </a:rPr>
              <a:t>Chapter 2 </a:t>
            </a:r>
            <a:r>
              <a:rPr lang="en-US" sz="1600" b="1" dirty="0" smtClean="0"/>
              <a:t>sets out mandate, role and powers of SARB in relation to financial stability </a:t>
            </a:r>
            <a:r>
              <a:rPr lang="en-US" sz="1600" dirty="0" smtClean="0"/>
              <a:t>:</a:t>
            </a:r>
          </a:p>
          <a:p>
            <a:pPr lvl="1"/>
            <a:r>
              <a:rPr lang="en-US" sz="1600" dirty="0" smtClean="0"/>
              <a:t>Must monitor financial system for potential systemic risks </a:t>
            </a:r>
            <a:r>
              <a:rPr lang="en-US" sz="1600" b="1" dirty="0" smtClean="0">
                <a:solidFill>
                  <a:srgbClr val="C00000"/>
                </a:solidFill>
              </a:rPr>
              <a:t>(cl. 12)</a:t>
            </a:r>
          </a:p>
          <a:p>
            <a:pPr lvl="1"/>
            <a:r>
              <a:rPr lang="en-US" sz="1600" dirty="0" smtClean="0"/>
              <a:t>If a systemic event occurs/ is imminent, must inform the Minister and propose actions, and can give directions to other authorities i.e. PA, FSCA, NCR </a:t>
            </a:r>
            <a:r>
              <a:rPr lang="en-US" sz="1600" b="1" dirty="0" smtClean="0">
                <a:solidFill>
                  <a:srgbClr val="C00000"/>
                </a:solidFill>
              </a:rPr>
              <a:t>(cl. 14-19) </a:t>
            </a:r>
          </a:p>
          <a:p>
            <a:pPr lvl="1"/>
            <a:r>
              <a:rPr lang="en-US" sz="1600" dirty="0"/>
              <a:t>Can designate SIFIs according to a clearly set out process  </a:t>
            </a:r>
            <a:r>
              <a:rPr lang="en-US" sz="1600" b="1" dirty="0">
                <a:solidFill>
                  <a:srgbClr val="C00000"/>
                </a:solidFill>
              </a:rPr>
              <a:t>(cl. 29)</a:t>
            </a:r>
          </a:p>
          <a:p>
            <a:pPr lvl="1"/>
            <a:r>
              <a:rPr lang="en-US" sz="1600" dirty="0"/>
              <a:t>In consultation with the PA, can set enhanced prudential standards for SIFIs, to be supervised by the PA </a:t>
            </a:r>
            <a:r>
              <a:rPr lang="en-US" sz="1600" b="1" dirty="0">
                <a:solidFill>
                  <a:srgbClr val="C00000"/>
                </a:solidFill>
              </a:rPr>
              <a:t>(cl. 30)</a:t>
            </a:r>
          </a:p>
          <a:p>
            <a:pPr lvl="1"/>
            <a:r>
              <a:rPr lang="en-US" sz="1600" dirty="0" smtClean="0"/>
              <a:t>Provisions related to winding up of SIFIs set out </a:t>
            </a:r>
            <a:r>
              <a:rPr lang="en-US" sz="1600" b="1" dirty="0" smtClean="0">
                <a:solidFill>
                  <a:srgbClr val="C00000"/>
                </a:solidFill>
              </a:rPr>
              <a:t>(cl 31)</a:t>
            </a:r>
          </a:p>
          <a:p>
            <a:pPr lvl="1"/>
            <a:r>
              <a:rPr lang="en-US" sz="1600" dirty="0"/>
              <a:t>Produces annual Financial Stability Review </a:t>
            </a:r>
            <a:r>
              <a:rPr lang="en-US" sz="1600" b="1" dirty="0">
                <a:solidFill>
                  <a:srgbClr val="C00000"/>
                </a:solidFill>
              </a:rPr>
              <a:t>(cl. </a:t>
            </a:r>
            <a:r>
              <a:rPr lang="en-US" sz="1600" b="1" dirty="0" smtClean="0">
                <a:solidFill>
                  <a:srgbClr val="C00000"/>
                </a:solidFill>
              </a:rPr>
              <a:t>13)</a:t>
            </a:r>
            <a:r>
              <a:rPr lang="en-US" sz="1600" b="1" dirty="0">
                <a:solidFill>
                  <a:srgbClr val="C00000"/>
                </a:solidFill>
              </a:rPr>
              <a:t/>
            </a:r>
            <a:br>
              <a:rPr lang="en-US" sz="1600" b="1" dirty="0">
                <a:solidFill>
                  <a:srgbClr val="C00000"/>
                </a:solidFill>
              </a:rPr>
            </a:br>
            <a:endParaRPr lang="en-US" sz="1600" b="1" dirty="0">
              <a:solidFill>
                <a:srgbClr val="C00000"/>
              </a:solidFill>
            </a:endParaRPr>
          </a:p>
          <a:p>
            <a:pPr lvl="0"/>
            <a:r>
              <a:rPr lang="en-US" sz="1600" dirty="0"/>
              <a:t>Role of the FSOC: </a:t>
            </a:r>
          </a:p>
          <a:p>
            <a:pPr lvl="1"/>
            <a:r>
              <a:rPr lang="en-US" sz="1600" dirty="0"/>
              <a:t>Plays an </a:t>
            </a:r>
            <a:r>
              <a:rPr lang="en-US" sz="1600" b="1" dirty="0"/>
              <a:t>advisory</a:t>
            </a:r>
            <a:r>
              <a:rPr lang="en-US" sz="1600" dirty="0"/>
              <a:t> role to the Reserve Bank to support it in </a:t>
            </a:r>
            <a:endParaRPr lang="en-US" sz="1600" dirty="0" smtClean="0"/>
          </a:p>
          <a:p>
            <a:pPr marL="457200" lvl="1" indent="0">
              <a:buNone/>
            </a:pPr>
            <a:r>
              <a:rPr lang="en-US" sz="1600" dirty="0" smtClean="0"/>
              <a:t>        fulfilling </a:t>
            </a:r>
            <a:r>
              <a:rPr lang="en-US" sz="1600" dirty="0"/>
              <a:t>its financial stability mandate </a:t>
            </a:r>
            <a:r>
              <a:rPr lang="en-US" sz="1600" b="1" dirty="0">
                <a:solidFill>
                  <a:srgbClr val="C00000"/>
                </a:solidFill>
              </a:rPr>
              <a:t>(cl. </a:t>
            </a:r>
            <a:r>
              <a:rPr lang="en-US" sz="1600" b="1" dirty="0" smtClean="0">
                <a:solidFill>
                  <a:srgbClr val="C00000"/>
                </a:solidFill>
              </a:rPr>
              <a:t>20-24)</a:t>
            </a:r>
            <a:endParaRPr lang="en-US" sz="1600" b="1" dirty="0">
              <a:solidFill>
                <a:srgbClr val="C00000"/>
              </a:solidFill>
            </a:endParaRPr>
          </a:p>
          <a:p>
            <a:pPr lvl="1"/>
            <a:r>
              <a:rPr lang="en-US" sz="1600" dirty="0" smtClean="0"/>
              <a:t>Supported by Financial Sector Contingency Forum </a:t>
            </a:r>
            <a:r>
              <a:rPr lang="en-US" sz="1600" b="1" dirty="0">
                <a:solidFill>
                  <a:srgbClr val="C00000"/>
                </a:solidFill>
              </a:rPr>
              <a:t>(cl 25)</a:t>
            </a:r>
          </a:p>
          <a:p>
            <a:pPr lvl="1"/>
            <a:endParaRPr lang="en-US" sz="1600" b="1" dirty="0">
              <a:solidFill>
                <a:srgbClr val="C00000"/>
              </a:solidFill>
            </a:endParaRPr>
          </a:p>
          <a:p>
            <a:pPr lvl="0"/>
            <a:r>
              <a:rPr lang="en-US" sz="1600" b="1" dirty="0"/>
              <a:t>The Bill also provides for Conglomerate (group) supervision </a:t>
            </a:r>
            <a:r>
              <a:rPr lang="en-US" sz="1600" dirty="0"/>
              <a:t>and allows authorities to regulate and supervise groups in their entirety, rather than only at holding company level </a:t>
            </a:r>
            <a:r>
              <a:rPr lang="en-US" sz="1600" b="1" dirty="0">
                <a:solidFill>
                  <a:srgbClr val="C00000"/>
                </a:solidFill>
              </a:rPr>
              <a:t>(</a:t>
            </a:r>
            <a:r>
              <a:rPr lang="en-US" sz="1600" b="1" dirty="0" err="1">
                <a:solidFill>
                  <a:srgbClr val="C00000"/>
                </a:solidFill>
              </a:rPr>
              <a:t>ch.</a:t>
            </a:r>
            <a:r>
              <a:rPr lang="en-US" sz="1600" b="1" dirty="0">
                <a:solidFill>
                  <a:srgbClr val="C00000"/>
                </a:solidFill>
              </a:rPr>
              <a:t> </a:t>
            </a:r>
            <a:r>
              <a:rPr lang="en-US" sz="1600" b="1" dirty="0" smtClean="0">
                <a:solidFill>
                  <a:srgbClr val="C00000"/>
                </a:solidFill>
              </a:rPr>
              <a:t>12)</a:t>
            </a:r>
            <a:endParaRPr lang="en-US" b="1" dirty="0">
              <a:solidFill>
                <a:srgbClr val="C00000"/>
              </a:solidFill>
            </a:endParaRPr>
          </a:p>
          <a:p>
            <a:pPr marL="457200" lvl="1" indent="0">
              <a:buNone/>
            </a:pPr>
            <a:r>
              <a:rPr lang="en-US" sz="1600" b="1" dirty="0" smtClean="0">
                <a:solidFill>
                  <a:srgbClr val="C00000"/>
                </a:solidFill>
              </a:rPr>
              <a:t/>
            </a:r>
            <a:br>
              <a:rPr lang="en-US" sz="1600" b="1" dirty="0" smtClean="0">
                <a:solidFill>
                  <a:srgbClr val="C00000"/>
                </a:solidFill>
              </a:rPr>
            </a:br>
            <a:endParaRPr lang="en-US" sz="1600" b="1" dirty="0" smtClean="0">
              <a:solidFill>
                <a:srgbClr val="C00000"/>
              </a:solidFill>
            </a:endParaRPr>
          </a:p>
          <a:p>
            <a:pPr marL="457200" lvl="1" indent="0">
              <a:buNone/>
            </a:pPr>
            <a:endParaRPr lang="en-US" sz="1600" b="1" dirty="0" smtClean="0">
              <a:solidFill>
                <a:srgbClr val="C00000"/>
              </a:solidFill>
            </a:endParaRPr>
          </a:p>
          <a:p>
            <a:pPr marL="0" indent="0">
              <a:buNone/>
            </a:pPr>
            <a:endParaRPr lang="en-US" sz="12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17</a:t>
            </a:fld>
            <a:endParaRPr lang="en-US" sz="1400" b="0" dirty="0">
              <a:solidFill>
                <a:schemeClr val="tx1"/>
              </a:solidFill>
              <a:latin typeface="+mn-lt"/>
            </a:endParaRPr>
          </a:p>
        </p:txBody>
      </p:sp>
      <p:pic>
        <p:nvPicPr>
          <p:cNvPr id="5" name="Picture 4" descr="C:\Users\4302\Desktop\download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5" y="3111967"/>
            <a:ext cx="2071117" cy="20711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564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2 </a:t>
            </a:r>
            <a:endParaRPr lang="en-ZA" dirty="0"/>
          </a:p>
        </p:txBody>
      </p:sp>
      <p:sp>
        <p:nvSpPr>
          <p:cNvPr id="3" name="Content Placeholder 2"/>
          <p:cNvSpPr>
            <a:spLocks noGrp="1"/>
          </p:cNvSpPr>
          <p:nvPr>
            <p:ph idx="1"/>
          </p:nvPr>
        </p:nvSpPr>
        <p:spPr/>
        <p:txBody>
          <a:bodyPr/>
          <a:lstStyle/>
          <a:p>
            <a:r>
              <a:rPr lang="en-US" dirty="0" err="1" smtClean="0"/>
              <a:t>Strate</a:t>
            </a:r>
            <a:r>
              <a:rPr lang="en-US" dirty="0" smtClean="0"/>
              <a:t> requested to be included in governance committees established for the regulators and the FSOC. </a:t>
            </a:r>
          </a:p>
          <a:p>
            <a:pPr lvl="1"/>
            <a:r>
              <a:rPr lang="en-US" dirty="0" smtClean="0">
                <a:solidFill>
                  <a:srgbClr val="A50021"/>
                </a:solidFill>
              </a:rPr>
              <a:t>This is inappropriate as they are a regulated entity </a:t>
            </a:r>
            <a:r>
              <a:rPr lang="en-US" dirty="0" smtClean="0"/>
              <a:t/>
            </a:r>
            <a:br>
              <a:rPr lang="en-US" dirty="0" smtClean="0"/>
            </a:br>
            <a:endParaRPr lang="en-US" dirty="0" smtClean="0"/>
          </a:p>
          <a:p>
            <a:r>
              <a:rPr lang="en-US" dirty="0" smtClean="0"/>
              <a:t>BASA suggested deleting the clause that states a regulator’s actions are not invalidated by an </a:t>
            </a:r>
            <a:r>
              <a:rPr lang="en-US" dirty="0" err="1" smtClean="0"/>
              <a:t>MoU</a:t>
            </a:r>
            <a:r>
              <a:rPr lang="en-US" dirty="0" smtClean="0"/>
              <a:t> provision or the lack of an </a:t>
            </a:r>
            <a:r>
              <a:rPr lang="en-US" dirty="0" err="1" smtClean="0"/>
              <a:t>MoU</a:t>
            </a:r>
            <a:r>
              <a:rPr lang="en-US" dirty="0" smtClean="0"/>
              <a:t> being established. </a:t>
            </a:r>
          </a:p>
          <a:p>
            <a:pPr lvl="1"/>
            <a:r>
              <a:rPr lang="en-US" dirty="0" smtClean="0">
                <a:solidFill>
                  <a:srgbClr val="A50021"/>
                </a:solidFill>
              </a:rPr>
              <a:t>This is not agreed with. </a:t>
            </a:r>
            <a:r>
              <a:rPr lang="en-US" dirty="0" err="1" smtClean="0">
                <a:solidFill>
                  <a:srgbClr val="A50021"/>
                </a:solidFill>
              </a:rPr>
              <a:t>MoUs</a:t>
            </a:r>
            <a:r>
              <a:rPr lang="en-US" dirty="0" smtClean="0">
                <a:solidFill>
                  <a:srgbClr val="A50021"/>
                </a:solidFill>
              </a:rPr>
              <a:t> are a non-binding but public mechanism to encourage better working relationships amongst regulators. Should not be used as a tool  dispute regulator actions</a:t>
            </a:r>
            <a:r>
              <a:rPr lang="en-US" dirty="0" smtClean="0"/>
              <a:t/>
            </a:r>
            <a:br>
              <a:rPr lang="en-US" dirty="0" smtClean="0"/>
            </a:br>
            <a:endParaRPr lang="en-US" dirty="0" smtClean="0"/>
          </a:p>
          <a:p>
            <a:r>
              <a:rPr lang="en-US" dirty="0" smtClean="0"/>
              <a:t>ASISA expressed concerns on the designation of SIFIS and the actions the SARB will be able to take against such institutions. </a:t>
            </a:r>
          </a:p>
          <a:p>
            <a:pPr lvl="1"/>
            <a:r>
              <a:rPr lang="en-US" dirty="0" smtClean="0">
                <a:solidFill>
                  <a:srgbClr val="A50021"/>
                </a:solidFill>
              </a:rPr>
              <a:t>There are sufficient checks and balances to ensure that this process does not unduly affect the rights of such institutions. </a:t>
            </a:r>
            <a:endParaRPr lang="en-ZA" dirty="0">
              <a:solidFill>
                <a:srgbClr val="A50021"/>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18</a:t>
            </a:fld>
            <a:endParaRPr lang="en-US" sz="1400" b="0" dirty="0">
              <a:solidFill>
                <a:schemeClr val="tx1"/>
              </a:solidFill>
              <a:latin typeface="+mn-lt"/>
            </a:endParaRPr>
          </a:p>
        </p:txBody>
      </p:sp>
    </p:spTree>
    <p:extLst>
      <p:ext uri="{BB962C8B-B14F-4D97-AF65-F5344CB8AC3E}">
        <p14:creationId xmlns:p14="http://schemas.microsoft.com/office/powerpoint/2010/main" xmlns="" val="314396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Regulators: PA and FSCA (Chapters 3 &amp; 4)</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19</a:t>
            </a:fld>
            <a:endParaRPr lang="en-US" sz="1400" b="0" dirty="0">
              <a:solidFill>
                <a:schemeClr val="tx1"/>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18149002"/>
              </p:ext>
            </p:extLst>
          </p:nvPr>
        </p:nvGraphicFramePr>
        <p:xfrm>
          <a:off x="179512" y="1196752"/>
          <a:ext cx="8887232" cy="4998720"/>
        </p:xfrm>
        <a:graphic>
          <a:graphicData uri="http://schemas.openxmlformats.org/drawingml/2006/table">
            <a:tbl>
              <a:tblPr firstRow="1" bandRow="1">
                <a:tableStyleId>{17292A2E-F333-43FB-9621-5CBBE7FDCDCB}</a:tableStyleId>
              </a:tblPr>
              <a:tblGrid>
                <a:gridCol w="1797368"/>
                <a:gridCol w="3544932"/>
                <a:gridCol w="3544932"/>
              </a:tblGrid>
              <a:tr h="274320">
                <a:tc>
                  <a:txBody>
                    <a:bodyPr/>
                    <a:lstStyle/>
                    <a:p>
                      <a:endParaRPr lang="en-ZA" sz="16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A50021"/>
                    </a:solidFill>
                  </a:tcPr>
                </a:tc>
                <a:tc>
                  <a:txBody>
                    <a:bodyPr/>
                    <a:lstStyle/>
                    <a:p>
                      <a:r>
                        <a:rPr lang="en-US" sz="1600" dirty="0" smtClean="0"/>
                        <a:t>PA</a:t>
                      </a:r>
                      <a:endParaRPr lang="en-ZA"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solidFill>
                      <a:srgbClr val="A50021"/>
                    </a:solidFill>
                  </a:tcPr>
                </a:tc>
                <a:tc>
                  <a:txBody>
                    <a:bodyPr/>
                    <a:lstStyle/>
                    <a:p>
                      <a:r>
                        <a:rPr lang="en-US" sz="1600" dirty="0" smtClean="0"/>
                        <a:t>FSCA</a:t>
                      </a:r>
                      <a:endParaRPr lang="en-ZA" sz="1600" dirty="0">
                        <a:latin typeface="Calibri" pitchFamily="34" charset="0"/>
                        <a:cs typeface="Calibri" pitchFamily="34" charset="0"/>
                      </a:endParaRPr>
                    </a:p>
                  </a:txBody>
                  <a:tcPr>
                    <a:solidFill>
                      <a:srgbClr val="A50021"/>
                    </a:solidFill>
                  </a:tcPr>
                </a:tc>
              </a:tr>
              <a:tr h="370840">
                <a:tc>
                  <a:txBody>
                    <a:bodyPr/>
                    <a:lstStyle/>
                    <a:p>
                      <a:r>
                        <a:rPr lang="en-ZA" sz="1600" b="1" i="0" u="none" strike="noStrike" kern="1200" baseline="0" dirty="0" smtClean="0">
                          <a:solidFill>
                            <a:schemeClr val="tx1"/>
                          </a:solidFill>
                          <a:latin typeface="+mn-lt"/>
                          <a:ea typeface="+mn-ea"/>
                          <a:cs typeface="+mn-cs"/>
                        </a:rPr>
                        <a:t>Part 1</a:t>
                      </a:r>
                    </a:p>
                    <a:p>
                      <a:r>
                        <a:rPr lang="en-ZA" sz="1600" b="1" i="0" u="none" strike="noStrike" kern="1200" baseline="0" dirty="0" smtClean="0">
                          <a:solidFill>
                            <a:schemeClr val="tx1"/>
                          </a:solidFill>
                          <a:latin typeface="+mn-lt"/>
                          <a:ea typeface="+mn-ea"/>
                          <a:cs typeface="+mn-cs"/>
                        </a:rPr>
                        <a:t>Establishment, objectives and functions</a:t>
                      </a:r>
                      <a:endParaRPr lang="en-ZA" sz="1600" b="1" i="0" dirty="0">
                        <a:latin typeface="Calibri" pitchFamily="34" charset="0"/>
                        <a:cs typeface="Calibri" pitchFamily="34" charset="0"/>
                      </a:endParaRPr>
                    </a:p>
                  </a:txBody>
                  <a:tcPr anchor="ctr">
                    <a:lnR w="12700" cap="flat" cmpd="sng" algn="ctr">
                      <a:solidFill>
                        <a:schemeClr val="tx1"/>
                      </a:solidFill>
                      <a:prstDash val="solid"/>
                      <a:round/>
                      <a:headEnd type="none" w="med" len="med"/>
                      <a:tailEnd type="none" w="med" len="med"/>
                    </a:lnR>
                  </a:tcPr>
                </a:tc>
                <a:tc>
                  <a:txBody>
                    <a:bodyPr/>
                    <a:lstStyle/>
                    <a:p>
                      <a:r>
                        <a:rPr lang="en-US" sz="1200" u="none" strike="noStrike" kern="1200" baseline="0" dirty="0" smtClean="0">
                          <a:latin typeface="+mn-lt"/>
                        </a:rPr>
                        <a:t>32. (1) An authority called the Prudential Authority is hereby established.</a:t>
                      </a:r>
                    </a:p>
                    <a:p>
                      <a:r>
                        <a:rPr lang="en-US" sz="1200" u="none" strike="noStrike" kern="1200" baseline="0" dirty="0" smtClean="0">
                          <a:latin typeface="+mn-lt"/>
                        </a:rPr>
                        <a:t>(2) The Prudential Authority is a juristic person operating within the administration of </a:t>
                      </a:r>
                      <a:r>
                        <a:rPr lang="en-ZA" sz="1200" u="none" strike="noStrike" kern="1200" baseline="0" dirty="0" smtClean="0">
                          <a:latin typeface="+mn-lt"/>
                        </a:rPr>
                        <a:t>the Reserve Bank.</a:t>
                      </a:r>
                    </a:p>
                    <a:p>
                      <a:r>
                        <a:rPr lang="en-US" sz="1200" u="none" strike="noStrike" kern="1200" baseline="0" dirty="0" smtClean="0">
                          <a:latin typeface="+mn-lt"/>
                        </a:rPr>
                        <a:t>(3) The Prudential Authority is not a public entity in terms of the Public Finance </a:t>
                      </a:r>
                      <a:r>
                        <a:rPr lang="en-ZA" sz="1200" u="none" strike="noStrike" kern="1200" baseline="0" dirty="0" smtClean="0">
                          <a:latin typeface="+mn-lt"/>
                        </a:rPr>
                        <a:t>Management Act.</a:t>
                      </a:r>
                    </a:p>
                    <a:p>
                      <a:endParaRPr lang="en-US" sz="1200" u="none" strike="noStrike" kern="1200" baseline="0" dirty="0" smtClean="0">
                        <a:latin typeface="+mn-lt"/>
                      </a:endParaRPr>
                    </a:p>
                    <a:p>
                      <a:endParaRPr lang="en-US" sz="1200" u="none" strike="noStrike" kern="1200" baseline="0" dirty="0" smtClean="0">
                        <a:latin typeface="+mn-lt"/>
                      </a:endParaRPr>
                    </a:p>
                    <a:p>
                      <a:r>
                        <a:rPr lang="en-US" sz="1200" u="none" strike="noStrike" kern="1200" baseline="0" dirty="0" smtClean="0">
                          <a:latin typeface="+mn-lt"/>
                        </a:rPr>
                        <a:t>33. The objective of the Prudential Authority is to—</a:t>
                      </a:r>
                    </a:p>
                    <a:p>
                      <a:r>
                        <a:rPr lang="en-US" sz="1200" u="none" strike="noStrike" kern="1200" baseline="0" dirty="0" smtClean="0">
                          <a:latin typeface="+mn-lt"/>
                        </a:rPr>
                        <a:t>(a) promote and enhance the safety and soundness of financial institutions that provide financial products and securities services;</a:t>
                      </a:r>
                    </a:p>
                    <a:p>
                      <a:r>
                        <a:rPr lang="en-US" sz="1200" u="none" strike="noStrike" kern="1200" baseline="0" dirty="0" smtClean="0">
                          <a:latin typeface="+mn-lt"/>
                        </a:rPr>
                        <a:t>(b) promote and enhance the safety and soundness of market infrastructures;</a:t>
                      </a:r>
                    </a:p>
                    <a:p>
                      <a:r>
                        <a:rPr lang="en-US" sz="1200" u="none" strike="noStrike" kern="1200" baseline="0" dirty="0" smtClean="0">
                          <a:latin typeface="+mn-lt"/>
                        </a:rPr>
                        <a:t>(c) protect financial customers against the risk that those financial institutions may fail to meet their obligations; and</a:t>
                      </a:r>
                    </a:p>
                    <a:p>
                      <a:r>
                        <a:rPr lang="en-US" sz="1200" u="none" strike="noStrike" kern="1200" baseline="0" dirty="0" smtClean="0">
                          <a:latin typeface="+mn-lt"/>
                        </a:rPr>
                        <a:t>(d) assist in maintaining financial stability.</a:t>
                      </a:r>
                    </a:p>
                    <a:p>
                      <a:endParaRPr lang="en-US" sz="1200" u="none" strike="noStrike" kern="1200" baseline="0" dirty="0" smtClean="0">
                        <a:latin typeface="+mn-lt"/>
                        <a:cs typeface="Calibri" pitchFamily="34" charset="0"/>
                      </a:endParaRPr>
                    </a:p>
                    <a:p>
                      <a:endParaRPr lang="en-US" sz="1200" u="none" strike="noStrike" kern="1200" baseline="0" dirty="0" smtClean="0">
                        <a:latin typeface="+mn-lt"/>
                        <a:cs typeface="Calibri" pitchFamily="34" charset="0"/>
                      </a:endParaRPr>
                    </a:p>
                    <a:p>
                      <a:endParaRPr lang="en-US" sz="1200" u="none" strike="noStrike" kern="1200" baseline="0" dirty="0" smtClean="0">
                        <a:latin typeface="+mn-lt"/>
                        <a:cs typeface="Calibri" pitchFamily="34" charset="0"/>
                      </a:endParaRPr>
                    </a:p>
                    <a:p>
                      <a:endParaRPr lang="en-US" sz="1200" u="none" strike="noStrike" kern="1200" baseline="0" dirty="0" smtClean="0">
                        <a:latin typeface="+mn-lt"/>
                        <a:cs typeface="Calibri" pitchFamily="34" charset="0"/>
                      </a:endParaRPr>
                    </a:p>
                    <a:p>
                      <a:r>
                        <a:rPr lang="en-US" sz="1200" u="none" strike="noStrike" kern="1200" baseline="0" dirty="0" smtClean="0">
                          <a:latin typeface="+mn-lt"/>
                          <a:cs typeface="Calibri" pitchFamily="34" charset="0"/>
                        </a:rPr>
                        <a:t>34 – List of functions </a:t>
                      </a:r>
                      <a:endParaRPr lang="en-ZA" sz="1200" dirty="0">
                        <a:latin typeface="+mn-lt"/>
                        <a:cs typeface="Calibri"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200" u="none" strike="noStrike" kern="1200" baseline="0" dirty="0" smtClean="0">
                          <a:latin typeface="+mn-lt"/>
                        </a:rPr>
                        <a:t>56. (1) The Financial Sector Conduct Authority is hereby established, as a juristic </a:t>
                      </a:r>
                      <a:r>
                        <a:rPr lang="en-ZA" sz="1200" u="none" strike="noStrike" kern="1200" baseline="0" dirty="0" smtClean="0">
                          <a:latin typeface="+mn-lt"/>
                        </a:rPr>
                        <a:t>person.</a:t>
                      </a:r>
                    </a:p>
                    <a:p>
                      <a:r>
                        <a:rPr lang="en-US" sz="1200" u="none" strike="noStrike" kern="1200" baseline="0" dirty="0" smtClean="0">
                          <a:latin typeface="+mn-lt"/>
                        </a:rPr>
                        <a:t>(2) The Authority is a national public entity for the purposes of the Public Finance Management Act and, despite section 49(2) of the Public Finance Management Act, the Commissioner is the accounting authority of the Financial Sector Conduct Authority for the purposes of that Act.</a:t>
                      </a:r>
                    </a:p>
                    <a:p>
                      <a:endParaRPr lang="en-US" sz="1200" u="none" strike="noStrike" kern="1200" baseline="0" dirty="0" smtClean="0">
                        <a:latin typeface="+mn-lt"/>
                      </a:endParaRPr>
                    </a:p>
                    <a:p>
                      <a:r>
                        <a:rPr lang="en-US" sz="1200" u="none" strike="noStrike" kern="1200" baseline="0" dirty="0" smtClean="0">
                          <a:latin typeface="+mn-lt"/>
                        </a:rPr>
                        <a:t>57. The objective of the Financial Sector Conduct Authority is to—</a:t>
                      </a:r>
                    </a:p>
                    <a:p>
                      <a:r>
                        <a:rPr lang="en-US" sz="1200" u="none" strike="noStrike" kern="1200" baseline="0" dirty="0" smtClean="0">
                          <a:latin typeface="+mn-lt"/>
                        </a:rPr>
                        <a:t>(a) enhance and support the efficiency and integrity of the financial markets; and</a:t>
                      </a:r>
                    </a:p>
                    <a:p>
                      <a:r>
                        <a:rPr lang="en-US" sz="1200" u="none" strike="noStrike" kern="1200" baseline="0" dirty="0" smtClean="0">
                          <a:latin typeface="+mn-lt"/>
                        </a:rPr>
                        <a:t>(b) protect financial customers by—</a:t>
                      </a:r>
                    </a:p>
                    <a:p>
                      <a:r>
                        <a:rPr lang="en-US" sz="1200" u="none" strike="noStrike" kern="1200" baseline="0" dirty="0" smtClean="0">
                          <a:latin typeface="+mn-lt"/>
                        </a:rPr>
                        <a:t>(i) promoting fair treatment of financial customers by financial institutions; </a:t>
                      </a:r>
                      <a:r>
                        <a:rPr lang="en-ZA" sz="1200" u="none" strike="noStrike" kern="1200" baseline="0" dirty="0" smtClean="0">
                          <a:latin typeface="+mn-lt"/>
                        </a:rPr>
                        <a:t>and</a:t>
                      </a:r>
                    </a:p>
                    <a:p>
                      <a:r>
                        <a:rPr lang="en-US" sz="1200" u="none" strike="noStrike" kern="1200" baseline="0" dirty="0" smtClean="0">
                          <a:latin typeface="+mn-lt"/>
                        </a:rPr>
                        <a:t>(ii) providing financial customers and potential financial customers with financial education programs, and otherwise promoting financial literacy and the ability of financial customers and potential financial customers to make sound financial decisions; and</a:t>
                      </a:r>
                    </a:p>
                    <a:p>
                      <a:r>
                        <a:rPr lang="en-US" sz="1200" u="none" strike="noStrike" kern="1200" baseline="0" dirty="0" smtClean="0">
                          <a:latin typeface="+mn-lt"/>
                        </a:rPr>
                        <a:t>(c) assist in maintaining financial stability</a:t>
                      </a:r>
                    </a:p>
                    <a:p>
                      <a:endParaRPr lang="en-US" sz="1200" u="none" strike="noStrike" kern="1200" baseline="0" dirty="0" smtClean="0">
                        <a:latin typeface="+mn-lt"/>
                        <a:cs typeface="Calibri" pitchFamily="34" charset="0"/>
                      </a:endParaRPr>
                    </a:p>
                    <a:p>
                      <a:r>
                        <a:rPr lang="en-US" sz="1200" u="none" strike="noStrike" kern="1200" baseline="0" dirty="0" smtClean="0">
                          <a:latin typeface="+mn-lt"/>
                          <a:cs typeface="Calibri" pitchFamily="34" charset="0"/>
                        </a:rPr>
                        <a:t>58 – List of functions </a:t>
                      </a:r>
                      <a:endParaRPr lang="en-ZA" sz="1200" dirty="0">
                        <a:latin typeface="+mn-lt"/>
                        <a:cs typeface="Calibri" pitchFamily="34" charset="0"/>
                      </a:endParaRPr>
                    </a:p>
                  </a:txBody>
                  <a:tcPr/>
                </a:tc>
              </a:tr>
            </a:tbl>
          </a:graphicData>
        </a:graphic>
      </p:graphicFrame>
    </p:spTree>
    <p:extLst>
      <p:ext uri="{BB962C8B-B14F-4D97-AF65-F5344CB8AC3E}">
        <p14:creationId xmlns:p14="http://schemas.microsoft.com/office/powerpoint/2010/main" xmlns="" val="2350347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3928323" y="296768"/>
            <a:ext cx="5215677" cy="3112932"/>
          </a:xfrm>
          <a:prstGeom prst="rect">
            <a:avLst/>
          </a:prstGeom>
          <a:solidFill>
            <a:srgbClr val="FFFF00"/>
          </a:solidFill>
          <a:ln>
            <a:solidFill>
              <a:schemeClr val="tx1"/>
            </a:solidFill>
          </a:ln>
        </p:spPr>
        <p:txBody>
          <a:bodyPr wrap="square" lIns="65306" tIns="32653" rIns="65306" bIns="32653" rtlCol="0">
            <a:spAutoFit/>
          </a:bodyPr>
          <a:lstStyle/>
          <a:p>
            <a:r>
              <a:rPr lang="en-US" sz="900" b="1" dirty="0"/>
              <a:t>REGULATOR ACTIONS </a:t>
            </a:r>
            <a:br>
              <a:rPr lang="en-US" sz="900" b="1" dirty="0"/>
            </a:br>
            <a:endParaRPr lang="en-US" sz="900" b="1" dirty="0"/>
          </a:p>
          <a:p>
            <a:pPr marL="122450" indent="-122450">
              <a:buFont typeface="Arial"/>
              <a:buChar char="•"/>
            </a:pPr>
            <a:r>
              <a:rPr lang="en-US" sz="900" b="1" dirty="0"/>
              <a:t>CHAPTER 6: ADMINISTRATIVE ACTIONS </a:t>
            </a:r>
          </a:p>
          <a:p>
            <a:r>
              <a:rPr lang="en-US" sz="900" dirty="0"/>
              <a:t>Provisions of PAJA apply; regulators can establish administrative action committees</a:t>
            </a:r>
            <a:br>
              <a:rPr lang="en-US" sz="900" dirty="0"/>
            </a:br>
            <a:endParaRPr lang="en-US" sz="900" dirty="0"/>
          </a:p>
          <a:p>
            <a:pPr marL="122450" indent="-122450">
              <a:buFont typeface="Arial"/>
              <a:buChar char="•"/>
            </a:pPr>
            <a:r>
              <a:rPr lang="en-US" sz="900" b="1" dirty="0"/>
              <a:t>CHAPTER 7: REGULATORY INSTRUMENTS</a:t>
            </a:r>
          </a:p>
          <a:p>
            <a:r>
              <a:rPr lang="en-US" sz="900" dirty="0"/>
              <a:t>Prudential standards; conduct standards; joint standards</a:t>
            </a:r>
          </a:p>
          <a:p>
            <a:endParaRPr lang="en-US" sz="900" dirty="0"/>
          </a:p>
          <a:p>
            <a:pPr marL="122450" indent="-122450">
              <a:buFont typeface="Arial"/>
              <a:buChar char="•"/>
            </a:pPr>
            <a:r>
              <a:rPr lang="en-US" sz="900" b="1" dirty="0"/>
              <a:t>CHAPTER 8: LICENSING </a:t>
            </a:r>
          </a:p>
          <a:p>
            <a:r>
              <a:rPr lang="en-US" sz="900" dirty="0"/>
              <a:t>No change to existing licenses; process to license designated products and services; dual key approach</a:t>
            </a:r>
          </a:p>
          <a:p>
            <a:r>
              <a:rPr lang="en-US" sz="900" b="1" dirty="0"/>
              <a:t> </a:t>
            </a:r>
          </a:p>
          <a:p>
            <a:pPr marL="122450" indent="-122450">
              <a:buFont typeface="Arial"/>
              <a:buChar char="•"/>
            </a:pPr>
            <a:r>
              <a:rPr lang="en-US" sz="900" b="1" dirty="0"/>
              <a:t>CHAPTER 9: INFORMATION GATHERING, INSPECTIONS AND INVESTIGATIONS</a:t>
            </a:r>
          </a:p>
          <a:p>
            <a:r>
              <a:rPr lang="en-US" sz="900" dirty="0"/>
              <a:t>Requests for information; routine supervisory visits; investigation when contraventions suspected</a:t>
            </a:r>
          </a:p>
          <a:p>
            <a:endParaRPr lang="en-US" sz="900" b="1" dirty="0"/>
          </a:p>
          <a:p>
            <a:pPr marL="122450" indent="-122450">
              <a:buFont typeface="Arial"/>
              <a:buChar char="•"/>
            </a:pPr>
            <a:r>
              <a:rPr lang="en-US" sz="900" b="1" dirty="0"/>
              <a:t>CHAPTER 10: ENFORCEMENT</a:t>
            </a:r>
          </a:p>
          <a:p>
            <a:r>
              <a:rPr lang="en-US" sz="900" dirty="0"/>
              <a:t>Remediation to rectify breach, prevent recurrence. Other option is to institute criminal prosecutions</a:t>
            </a:r>
          </a:p>
          <a:p>
            <a:endParaRPr lang="en-US" sz="900" dirty="0"/>
          </a:p>
          <a:p>
            <a:pPr marL="122450" indent="-122450">
              <a:buFont typeface="Arial" charset="0"/>
              <a:buChar char="•"/>
            </a:pPr>
            <a:r>
              <a:rPr lang="en-US" sz="900" b="1" dirty="0"/>
              <a:t>CHAPTER 13: ADMINISTRATIVE PENALTIES</a:t>
            </a:r>
          </a:p>
          <a:p>
            <a:r>
              <a:rPr lang="en-US" sz="900" dirty="0"/>
              <a:t>Penalties for various contraventions</a:t>
            </a:r>
          </a:p>
          <a:p>
            <a:endParaRPr lang="en-US" sz="900" dirty="0"/>
          </a:p>
          <a:p>
            <a:endParaRPr lang="en-US" sz="900" dirty="0"/>
          </a:p>
        </p:txBody>
      </p:sp>
      <p:sp>
        <p:nvSpPr>
          <p:cNvPr id="4" name="TextBox 3"/>
          <p:cNvSpPr txBox="1"/>
          <p:nvPr/>
        </p:nvSpPr>
        <p:spPr>
          <a:xfrm>
            <a:off x="0" y="297471"/>
            <a:ext cx="3916951" cy="1558660"/>
          </a:xfrm>
          <a:prstGeom prst="rect">
            <a:avLst/>
          </a:prstGeom>
          <a:solidFill>
            <a:schemeClr val="bg1"/>
          </a:solidFill>
          <a:ln>
            <a:solidFill>
              <a:schemeClr val="tx1"/>
            </a:solidFill>
          </a:ln>
        </p:spPr>
        <p:txBody>
          <a:bodyPr wrap="square" lIns="65306" tIns="32653" rIns="65306" bIns="32653" rtlCol="0">
            <a:spAutoFit/>
          </a:bodyPr>
          <a:lstStyle/>
          <a:p>
            <a:r>
              <a:rPr lang="en-US" sz="900" b="1" dirty="0"/>
              <a:t>Chapter 1 – Definitions</a:t>
            </a:r>
          </a:p>
          <a:p>
            <a:pPr marL="122450" indent="-122450">
              <a:buFont typeface="Arial"/>
              <a:buChar char="•"/>
            </a:pPr>
            <a:r>
              <a:rPr lang="en-US" sz="900" b="1" dirty="0"/>
              <a:t>Financial products </a:t>
            </a:r>
            <a:r>
              <a:rPr lang="en-US" sz="900" dirty="0"/>
              <a:t>– bank deposits, insurance policies, unit in a unit trust (CIS), etc.</a:t>
            </a:r>
          </a:p>
          <a:p>
            <a:pPr marL="122450" indent="-122450">
              <a:lnSpc>
                <a:spcPts val="1428"/>
              </a:lnSpc>
              <a:buFont typeface="Arial"/>
              <a:buChar char="•"/>
            </a:pPr>
            <a:r>
              <a:rPr lang="en-US" sz="900" b="1" dirty="0">
                <a:latin typeface="Calibri" pitchFamily="34" charset="0"/>
                <a:cs typeface="Calibri" pitchFamily="34" charset="0"/>
              </a:rPr>
              <a:t>Financial services </a:t>
            </a:r>
            <a:r>
              <a:rPr lang="en-US" sz="900" dirty="0">
                <a:latin typeface="Calibri" pitchFamily="34" charset="0"/>
                <a:cs typeface="Calibri" pitchFamily="34" charset="0"/>
              </a:rPr>
              <a:t>defined as services performed in relation to</a:t>
            </a:r>
            <a:r>
              <a:rPr lang="en-US" sz="900" i="1" dirty="0">
                <a:latin typeface="Calibri" pitchFamily="34" charset="0"/>
                <a:cs typeface="Calibri" pitchFamily="34" charset="0"/>
              </a:rPr>
              <a:t> financial products, </a:t>
            </a:r>
            <a:r>
              <a:rPr lang="en-US" sz="900" i="1" dirty="0">
                <a:latin typeface="Calibri" panose="020F0502020204030204" pitchFamily="34" charset="0"/>
              </a:rPr>
              <a:t>foreign financial products, and financial instruments </a:t>
            </a:r>
            <a:r>
              <a:rPr lang="en-US" sz="900" b="1" dirty="0">
                <a:solidFill>
                  <a:srgbClr val="C00000"/>
                </a:solidFill>
                <a:latin typeface="Calibri" panose="020F0502020204030204" pitchFamily="34" charset="0"/>
              </a:rPr>
              <a:t>(cl.3) </a:t>
            </a:r>
            <a:r>
              <a:rPr lang="en-US" sz="900" dirty="0">
                <a:latin typeface="Calibri" panose="020F0502020204030204" pitchFamily="34" charset="0"/>
              </a:rPr>
              <a:t>:</a:t>
            </a:r>
          </a:p>
          <a:p>
            <a:pPr marL="530615" lvl="1" indent="-204083">
              <a:lnSpc>
                <a:spcPts val="1428"/>
              </a:lnSpc>
              <a:buFont typeface="Calibri" pitchFamily="34" charset="0"/>
              <a:buChar char="—"/>
            </a:pPr>
            <a:r>
              <a:rPr lang="en-US" sz="900" dirty="0">
                <a:latin typeface="Calibri" panose="020F0502020204030204" pitchFamily="34" charset="0"/>
              </a:rPr>
              <a:t>Offering,</a:t>
            </a:r>
            <a:r>
              <a:rPr lang="en-ZA" sz="900" dirty="0">
                <a:latin typeface="Calibri" panose="020F0502020204030204" pitchFamily="34" charset="0"/>
              </a:rPr>
              <a:t> promoting, marketing or distributing</a:t>
            </a:r>
          </a:p>
          <a:p>
            <a:pPr marL="530615" lvl="1" indent="-204083">
              <a:lnSpc>
                <a:spcPts val="1428"/>
              </a:lnSpc>
              <a:buFont typeface="Calibri" pitchFamily="34" charset="0"/>
              <a:buChar char="—"/>
            </a:pPr>
            <a:r>
              <a:rPr lang="en-US" sz="900" dirty="0">
                <a:latin typeface="Calibri" panose="020F0502020204030204" pitchFamily="34" charset="0"/>
              </a:rPr>
              <a:t>Providing advice, recommendations or guidance</a:t>
            </a:r>
          </a:p>
          <a:p>
            <a:pPr marL="530615" lvl="1" indent="-204083">
              <a:lnSpc>
                <a:spcPts val="1428"/>
              </a:lnSpc>
              <a:buFont typeface="Calibri" pitchFamily="34" charset="0"/>
              <a:buChar char="—"/>
            </a:pPr>
            <a:r>
              <a:rPr lang="en-US" sz="900" dirty="0">
                <a:latin typeface="Calibri" panose="020F0502020204030204" pitchFamily="34" charset="0"/>
              </a:rPr>
              <a:t>Dealing or making a market</a:t>
            </a:r>
          </a:p>
          <a:p>
            <a:pPr marL="530615" lvl="1" indent="-204083">
              <a:lnSpc>
                <a:spcPts val="1428"/>
              </a:lnSpc>
              <a:buFont typeface="Calibri" pitchFamily="34" charset="0"/>
              <a:buChar char="—"/>
            </a:pPr>
            <a:r>
              <a:rPr lang="en-US" sz="900" dirty="0">
                <a:latin typeface="Calibri" panose="020F0502020204030204" pitchFamily="34" charset="0"/>
              </a:rPr>
              <a:t>Operating or managing or providing administrative services </a:t>
            </a:r>
          </a:p>
        </p:txBody>
      </p:sp>
      <p:sp>
        <p:nvSpPr>
          <p:cNvPr id="5" name="TextBox 4"/>
          <p:cNvSpPr txBox="1"/>
          <p:nvPr/>
        </p:nvSpPr>
        <p:spPr>
          <a:xfrm>
            <a:off x="-1" y="1844824"/>
            <a:ext cx="3928324" cy="1450938"/>
          </a:xfrm>
          <a:prstGeom prst="rect">
            <a:avLst/>
          </a:prstGeom>
          <a:solidFill>
            <a:srgbClr val="FF0000"/>
          </a:solidFill>
        </p:spPr>
        <p:txBody>
          <a:bodyPr wrap="square" lIns="65306" tIns="32653" rIns="65306" bIns="32653" rtlCol="0">
            <a:spAutoFit/>
          </a:bodyPr>
          <a:lstStyle/>
          <a:p>
            <a:r>
              <a:rPr lang="en-US" sz="900" b="1" dirty="0"/>
              <a:t>Chapter 2 RESERVE BANK AND FINANCIAL STABILITY</a:t>
            </a:r>
          </a:p>
          <a:p>
            <a:pPr marL="122450" indent="-122450">
              <a:buFont typeface="Arial"/>
              <a:buChar char="•"/>
            </a:pPr>
            <a:r>
              <a:rPr lang="en-US" sz="900" dirty="0"/>
              <a:t>Must monitor financial system for potential systemic risks </a:t>
            </a:r>
            <a:r>
              <a:rPr lang="en-US" sz="900" b="1" dirty="0"/>
              <a:t>(cl. 12)</a:t>
            </a:r>
          </a:p>
          <a:p>
            <a:pPr marL="122450" indent="-122450">
              <a:buFont typeface="Arial"/>
              <a:buChar char="•"/>
            </a:pPr>
            <a:r>
              <a:rPr lang="en-US" sz="900" dirty="0"/>
              <a:t>Manages systemic events </a:t>
            </a:r>
            <a:r>
              <a:rPr lang="en-US" sz="900" b="1" dirty="0"/>
              <a:t>(cl. 14-19) </a:t>
            </a:r>
          </a:p>
          <a:p>
            <a:pPr marL="122450" indent="-122450">
              <a:buFont typeface="Arial"/>
              <a:buChar char="•"/>
            </a:pPr>
            <a:r>
              <a:rPr lang="en-US" sz="900" dirty="0"/>
              <a:t>Grants powers to intervene only when there is a crisis</a:t>
            </a:r>
            <a:endParaRPr lang="en-US" sz="900" b="1" dirty="0"/>
          </a:p>
          <a:p>
            <a:r>
              <a:rPr lang="en-US" sz="900" b="1" dirty="0"/>
              <a:t>FINANCIAL STABILITY OVERSIGHT COMMITTEE</a:t>
            </a:r>
          </a:p>
          <a:p>
            <a:pPr lvl="0"/>
            <a:r>
              <a:rPr lang="en-US" sz="900" dirty="0"/>
              <a:t>Role of the FSOC: </a:t>
            </a:r>
          </a:p>
          <a:p>
            <a:pPr lvl="1"/>
            <a:r>
              <a:rPr lang="en-US" sz="900" dirty="0"/>
              <a:t>Plays an </a:t>
            </a:r>
            <a:r>
              <a:rPr lang="en-US" sz="900" b="1" dirty="0"/>
              <a:t>advisory</a:t>
            </a:r>
            <a:r>
              <a:rPr lang="en-US" sz="900" dirty="0"/>
              <a:t> role to the Reserve Bank to support it in </a:t>
            </a:r>
          </a:p>
          <a:p>
            <a:pPr marL="326532" lvl="1"/>
            <a:r>
              <a:rPr lang="en-US" sz="900" dirty="0"/>
              <a:t>        fulfilling its financial stability mandate </a:t>
            </a:r>
            <a:r>
              <a:rPr lang="en-US" sz="900" b="1" dirty="0"/>
              <a:t>(cl. 20-24)</a:t>
            </a:r>
          </a:p>
          <a:p>
            <a:pPr lvl="1"/>
            <a:r>
              <a:rPr lang="en-US" sz="900" dirty="0"/>
              <a:t>Supported by Financial Sector Contingency Forum </a:t>
            </a:r>
            <a:r>
              <a:rPr lang="en-US" sz="900" b="1" dirty="0"/>
              <a:t>(cl 25)</a:t>
            </a:r>
            <a:br>
              <a:rPr lang="en-US" sz="900" b="1" dirty="0"/>
            </a:br>
            <a:endParaRPr lang="en-US" sz="900" b="1" dirty="0"/>
          </a:p>
        </p:txBody>
      </p:sp>
      <p:sp>
        <p:nvSpPr>
          <p:cNvPr id="81" name="TextBox 80"/>
          <p:cNvSpPr txBox="1"/>
          <p:nvPr/>
        </p:nvSpPr>
        <p:spPr>
          <a:xfrm>
            <a:off x="2702860" y="0"/>
            <a:ext cx="3343734" cy="263809"/>
          </a:xfrm>
          <a:prstGeom prst="rect">
            <a:avLst/>
          </a:prstGeom>
          <a:solidFill>
            <a:srgbClr val="800000"/>
          </a:solidFill>
        </p:spPr>
        <p:txBody>
          <a:bodyPr wrap="square" lIns="65306" tIns="32653" rIns="65306" bIns="32653" rtlCol="0">
            <a:spAutoFit/>
          </a:bodyPr>
          <a:lstStyle/>
          <a:p>
            <a:pPr algn="ctr"/>
            <a:r>
              <a:rPr lang="en-US" sz="1300" b="1" dirty="0">
                <a:solidFill>
                  <a:schemeClr val="bg1"/>
                </a:solidFill>
              </a:rPr>
              <a:t>Financial Sector Regulation Bill</a:t>
            </a:r>
          </a:p>
        </p:txBody>
      </p:sp>
      <p:sp>
        <p:nvSpPr>
          <p:cNvPr id="83" name="TextBox 82"/>
          <p:cNvSpPr txBox="1"/>
          <p:nvPr/>
        </p:nvSpPr>
        <p:spPr>
          <a:xfrm>
            <a:off x="0" y="3133764"/>
            <a:ext cx="4732919" cy="2835933"/>
          </a:xfrm>
          <a:prstGeom prst="rect">
            <a:avLst/>
          </a:prstGeom>
          <a:solidFill>
            <a:srgbClr val="00B0F0"/>
          </a:solidFill>
        </p:spPr>
        <p:txBody>
          <a:bodyPr wrap="square" lIns="65306" tIns="32653" rIns="65306" bIns="32653" rtlCol="0">
            <a:spAutoFit/>
          </a:bodyPr>
          <a:lstStyle/>
          <a:p>
            <a:r>
              <a:rPr lang="en-US" sz="900" b="1" dirty="0"/>
              <a:t>Chapter 3 AND 4 – PRUDENTIAL AUTHORITY; FINANCIAL SECTOR CONDUCT AUTHORITY</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957" t="30036" r="41087" b="22545"/>
          <a:stretch/>
        </p:blipFill>
        <p:spPr bwMode="auto">
          <a:xfrm>
            <a:off x="94658" y="3398046"/>
            <a:ext cx="2082485" cy="2137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696" t="30265" r="38152" b="22588"/>
          <a:stretch/>
        </p:blipFill>
        <p:spPr bwMode="auto">
          <a:xfrm>
            <a:off x="2366459" y="3406795"/>
            <a:ext cx="2176241" cy="2151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4" name="TextBox 83"/>
          <p:cNvSpPr txBox="1"/>
          <p:nvPr/>
        </p:nvSpPr>
        <p:spPr>
          <a:xfrm>
            <a:off x="-1" y="5684632"/>
            <a:ext cx="2366459" cy="1199123"/>
          </a:xfrm>
          <a:prstGeom prst="rect">
            <a:avLst/>
          </a:prstGeom>
          <a:solidFill>
            <a:srgbClr val="FFCCFF"/>
          </a:solidFill>
        </p:spPr>
        <p:txBody>
          <a:bodyPr wrap="square" lIns="65306" tIns="32653" rIns="65306" bIns="32653" rtlCol="0">
            <a:spAutoFit/>
          </a:bodyPr>
          <a:lstStyle/>
          <a:p>
            <a:r>
              <a:rPr lang="en-US" sz="900" b="1" dirty="0"/>
              <a:t>Chapter 5 COOPERATION AND COORDINATION </a:t>
            </a:r>
          </a:p>
          <a:p>
            <a:endParaRPr lang="en-US" sz="900" b="1" dirty="0"/>
          </a:p>
          <a:p>
            <a:pPr marL="122450" indent="-122450">
              <a:buFont typeface="Arial" charset="0"/>
              <a:buChar char="•"/>
            </a:pPr>
            <a:r>
              <a:rPr lang="en-US" sz="900" b="1" dirty="0"/>
              <a:t>Memoranda of Understanding</a:t>
            </a:r>
          </a:p>
          <a:p>
            <a:pPr marL="122450" indent="-122450">
              <a:buFont typeface="Arial" charset="0"/>
              <a:buChar char="•"/>
            </a:pPr>
            <a:r>
              <a:rPr lang="en-US" sz="900" b="1" dirty="0"/>
              <a:t>Financial System Council of Regulators</a:t>
            </a:r>
          </a:p>
          <a:p>
            <a:pPr marL="122450" indent="-122450">
              <a:buFont typeface="Arial" charset="0"/>
              <a:buChar char="•"/>
            </a:pPr>
            <a:r>
              <a:rPr lang="en-US" sz="900" b="1" dirty="0"/>
              <a:t>Inter-ministerial Council </a:t>
            </a:r>
          </a:p>
          <a:p>
            <a:pPr marL="122450" indent="-122450">
              <a:buFont typeface="Arial" charset="0"/>
              <a:buChar char="•"/>
            </a:pPr>
            <a:r>
              <a:rPr lang="en-US" sz="900" b="1" dirty="0"/>
              <a:t>FSOC</a:t>
            </a:r>
          </a:p>
          <a:p>
            <a:pPr marL="122450" indent="-122450">
              <a:buFont typeface="Arial" charset="0"/>
              <a:buChar char="•"/>
            </a:pPr>
            <a:endParaRPr lang="en-US" sz="900" b="1" dirty="0"/>
          </a:p>
          <a:p>
            <a:pPr marL="122450" indent="-122450">
              <a:buFont typeface="Arial" charset="0"/>
              <a:buChar char="•"/>
            </a:pPr>
            <a:endParaRPr lang="en-US" sz="900" b="1" dirty="0"/>
          </a:p>
        </p:txBody>
      </p:sp>
      <p:sp>
        <p:nvSpPr>
          <p:cNvPr id="86" name="TextBox 85"/>
          <p:cNvSpPr txBox="1"/>
          <p:nvPr/>
        </p:nvSpPr>
        <p:spPr>
          <a:xfrm>
            <a:off x="4723453" y="3143229"/>
            <a:ext cx="4411081" cy="2697433"/>
          </a:xfrm>
          <a:prstGeom prst="rect">
            <a:avLst/>
          </a:prstGeom>
          <a:solidFill>
            <a:srgbClr val="FF0000"/>
          </a:solidFill>
        </p:spPr>
        <p:txBody>
          <a:bodyPr wrap="square" lIns="65306" tIns="32653" rIns="65306" bIns="32653" rtlCol="0">
            <a:spAutoFit/>
          </a:bodyPr>
          <a:lstStyle/>
          <a:p>
            <a:r>
              <a:rPr lang="en-US" sz="900" b="1" dirty="0"/>
              <a:t>Chapter 11: SIGNIFICANT OWNERS</a:t>
            </a:r>
          </a:p>
          <a:p>
            <a:endParaRPr lang="en-US" sz="900" b="1" dirty="0"/>
          </a:p>
          <a:p>
            <a:r>
              <a:rPr lang="en-US" sz="900" b="1" dirty="0"/>
              <a:t>CHAPTER 12: FINANCIAL CONGLOMERATES</a:t>
            </a:r>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a:p>
            <a:endParaRPr lang="en-US" sz="900" b="1" dirty="0"/>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2500" t="30265" r="11956" b="29654"/>
          <a:stretch/>
        </p:blipFill>
        <p:spPr bwMode="auto">
          <a:xfrm>
            <a:off x="4949724" y="3622212"/>
            <a:ext cx="3911210" cy="1913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9" name="TextBox 88"/>
          <p:cNvSpPr txBox="1"/>
          <p:nvPr/>
        </p:nvSpPr>
        <p:spPr>
          <a:xfrm>
            <a:off x="2366458" y="5688207"/>
            <a:ext cx="2366458" cy="1173939"/>
          </a:xfrm>
          <a:prstGeom prst="rect">
            <a:avLst/>
          </a:prstGeom>
          <a:solidFill>
            <a:srgbClr val="92D050"/>
          </a:solidFill>
        </p:spPr>
        <p:txBody>
          <a:bodyPr wrap="square" lIns="65306" tIns="32653" rIns="65306" bIns="32653" rtlCol="0">
            <a:spAutoFit/>
          </a:bodyPr>
          <a:lstStyle/>
          <a:p>
            <a:r>
              <a:rPr lang="en-US" sz="900" b="1" dirty="0"/>
              <a:t>Chapter 14: OMBUDS</a:t>
            </a:r>
          </a:p>
          <a:p>
            <a:endParaRPr lang="en-US" sz="900" b="1" dirty="0"/>
          </a:p>
          <a:p>
            <a:pPr marL="122450" indent="-122450">
              <a:buFont typeface="Arial" charset="0"/>
              <a:buChar char="•"/>
            </a:pPr>
            <a:r>
              <a:rPr lang="en-US" sz="900" b="1" dirty="0">
                <a:latin typeface="Calibri" panose="020F0502020204030204" pitchFamily="34" charset="0"/>
              </a:rPr>
              <a:t>FSR Bill proposes to repeal the FSOS Act</a:t>
            </a:r>
            <a:r>
              <a:rPr lang="en-US" sz="900" dirty="0">
                <a:latin typeface="Calibri" panose="020F0502020204030204" pitchFamily="34" charset="0"/>
              </a:rPr>
              <a:t> </a:t>
            </a:r>
          </a:p>
          <a:p>
            <a:pPr marL="122450" indent="-122450">
              <a:buFont typeface="Arial" charset="0"/>
              <a:buChar char="•"/>
            </a:pPr>
            <a:r>
              <a:rPr lang="en-US" sz="900" dirty="0">
                <a:latin typeface="Calibri" panose="020F0502020204030204" pitchFamily="34" charset="0"/>
              </a:rPr>
              <a:t>Align ombud system to evolving Twin Peaks regulatory system</a:t>
            </a:r>
          </a:p>
          <a:p>
            <a:pPr marL="122450" indent="-122450">
              <a:buFont typeface="Arial" charset="0"/>
              <a:buChar char="•"/>
            </a:pPr>
            <a:r>
              <a:rPr lang="en-US" sz="900" kern="0" dirty="0">
                <a:solidFill>
                  <a:srgbClr val="000000"/>
                </a:solidFill>
                <a:latin typeface="Calibri" pitchFamily="34" charset="0"/>
              </a:rPr>
              <a:t>Establishing the </a:t>
            </a:r>
            <a:r>
              <a:rPr lang="en-US" sz="900" b="1" kern="0" dirty="0">
                <a:solidFill>
                  <a:srgbClr val="000000"/>
                </a:solidFill>
                <a:latin typeface="Calibri" pitchFamily="34" charset="0"/>
              </a:rPr>
              <a:t>Ombud Council as a statutory body that will establish a single point of entry </a:t>
            </a:r>
            <a:r>
              <a:rPr lang="en-US" sz="900" kern="0" dirty="0">
                <a:solidFill>
                  <a:srgbClr val="000000"/>
                </a:solidFill>
                <a:latin typeface="Calibri" pitchFamily="34" charset="0"/>
              </a:rPr>
              <a:t>into the ombud system.</a:t>
            </a:r>
            <a:endParaRPr lang="en-US" sz="900" b="1" dirty="0"/>
          </a:p>
        </p:txBody>
      </p:sp>
      <p:sp>
        <p:nvSpPr>
          <p:cNvPr id="90" name="TextBox 89"/>
          <p:cNvSpPr txBox="1"/>
          <p:nvPr/>
        </p:nvSpPr>
        <p:spPr>
          <a:xfrm>
            <a:off x="4732918" y="5720904"/>
            <a:ext cx="2366459" cy="1193126"/>
          </a:xfrm>
          <a:prstGeom prst="rect">
            <a:avLst/>
          </a:prstGeom>
          <a:solidFill>
            <a:schemeClr val="tx1"/>
          </a:solidFill>
        </p:spPr>
        <p:txBody>
          <a:bodyPr wrap="square" lIns="65306" tIns="32653" rIns="65306" bIns="32653" rtlCol="0">
            <a:spAutoFit/>
          </a:bodyPr>
          <a:lstStyle/>
          <a:p>
            <a:r>
              <a:rPr lang="en-US" sz="900" b="1" dirty="0">
                <a:solidFill>
                  <a:schemeClr val="bg1"/>
                </a:solidFill>
              </a:rPr>
              <a:t>Chapter 15: FINANCIAL SERVICES TRIBUNAL</a:t>
            </a:r>
          </a:p>
          <a:p>
            <a:endParaRPr lang="en-US" sz="900" b="1" dirty="0">
              <a:solidFill>
                <a:schemeClr val="bg1"/>
              </a:solidFill>
            </a:endParaRPr>
          </a:p>
          <a:p>
            <a:pPr marL="122450" indent="-122450">
              <a:buFont typeface="Arial" pitchFamily="34" charset="0"/>
              <a:buChar char="•"/>
            </a:pPr>
            <a:r>
              <a:rPr lang="en-US" sz="900" b="1" dirty="0">
                <a:solidFill>
                  <a:schemeClr val="bg1"/>
                </a:solidFill>
                <a:latin typeface="Calibri" panose="020F0502020204030204" pitchFamily="34" charset="0"/>
              </a:rPr>
              <a:t>Judicially review decisions of financial sector regulators and Ombud Regulatory Council </a:t>
            </a:r>
            <a:r>
              <a:rPr lang="en-US" sz="900" dirty="0">
                <a:solidFill>
                  <a:schemeClr val="bg1"/>
                </a:solidFill>
                <a:latin typeface="Calibri" panose="020F0502020204030204" pitchFamily="34" charset="0"/>
              </a:rPr>
              <a:t>on application by aggrieved persons</a:t>
            </a:r>
            <a:endParaRPr lang="en-US" sz="900" b="1" dirty="0">
              <a:solidFill>
                <a:schemeClr val="bg1"/>
              </a:solidFill>
              <a:latin typeface="Calibri" panose="020F0502020204030204" pitchFamily="34" charset="0"/>
            </a:endParaRPr>
          </a:p>
          <a:p>
            <a:pPr marL="122450" indent="-122450">
              <a:buFont typeface="Arial" pitchFamily="34" charset="0"/>
              <a:buChar char="•"/>
            </a:pPr>
            <a:r>
              <a:rPr lang="en-US" sz="900" b="1" dirty="0">
                <a:solidFill>
                  <a:schemeClr val="bg1"/>
                </a:solidFill>
                <a:latin typeface="Calibri" panose="020F0502020204030204" pitchFamily="34" charset="0"/>
                <a:cs typeface="Calibri" pitchFamily="34" charset="0"/>
              </a:rPr>
              <a:t>Panels </a:t>
            </a:r>
            <a:r>
              <a:rPr lang="en-US" sz="900" dirty="0">
                <a:solidFill>
                  <a:schemeClr val="bg1"/>
                </a:solidFill>
                <a:latin typeface="Calibri" panose="020F0502020204030204" pitchFamily="34" charset="0"/>
                <a:cs typeface="Calibri" pitchFamily="34" charset="0"/>
              </a:rPr>
              <a:t>are constituted for each application for review</a:t>
            </a:r>
          </a:p>
          <a:p>
            <a:pPr marL="122450" indent="-122450">
              <a:buFont typeface="Arial" pitchFamily="34" charset="0"/>
              <a:buChar char="•"/>
            </a:pPr>
            <a:endParaRPr lang="en-US" sz="900" b="1" dirty="0">
              <a:solidFill>
                <a:schemeClr val="bg1"/>
              </a:solidFill>
            </a:endParaRPr>
          </a:p>
        </p:txBody>
      </p:sp>
      <p:sp>
        <p:nvSpPr>
          <p:cNvPr id="91" name="TextBox 90"/>
          <p:cNvSpPr txBox="1"/>
          <p:nvPr/>
        </p:nvSpPr>
        <p:spPr>
          <a:xfrm>
            <a:off x="7099377" y="5735535"/>
            <a:ext cx="2044623" cy="1173939"/>
          </a:xfrm>
          <a:prstGeom prst="rect">
            <a:avLst/>
          </a:prstGeom>
          <a:solidFill>
            <a:schemeClr val="bg1"/>
          </a:solidFill>
          <a:ln>
            <a:solidFill>
              <a:schemeClr val="tx1"/>
            </a:solidFill>
          </a:ln>
        </p:spPr>
        <p:txBody>
          <a:bodyPr wrap="square" lIns="65306" tIns="32653" rIns="65306" bIns="32653" rtlCol="0">
            <a:spAutoFit/>
          </a:bodyPr>
          <a:lstStyle/>
          <a:p>
            <a:r>
              <a:rPr lang="en-US" sz="900" b="1" dirty="0"/>
              <a:t>Chapter 16: FEES AND LEVIES</a:t>
            </a:r>
          </a:p>
          <a:p>
            <a:pPr marL="122450" indent="-122450">
              <a:buFont typeface="Arial" charset="0"/>
              <a:buChar char="•"/>
            </a:pPr>
            <a:r>
              <a:rPr lang="en-US" sz="900" dirty="0"/>
              <a:t>Money Bill to be tabled </a:t>
            </a:r>
          </a:p>
          <a:p>
            <a:pPr marL="122450" indent="-122450">
              <a:buFont typeface="Arial" charset="0"/>
              <a:buChar char="•"/>
            </a:pPr>
            <a:endParaRPr lang="en-US" sz="900" b="1" dirty="0"/>
          </a:p>
          <a:p>
            <a:r>
              <a:rPr lang="en-US" sz="900" b="1" dirty="0"/>
              <a:t>Chapter 17: Miscellaneous</a:t>
            </a:r>
          </a:p>
          <a:p>
            <a:endParaRPr lang="en-US" sz="900" b="1" dirty="0"/>
          </a:p>
          <a:p>
            <a:endParaRPr lang="en-US" sz="900" b="1" dirty="0"/>
          </a:p>
          <a:p>
            <a:endParaRPr lang="en-US" sz="900" b="1" dirty="0"/>
          </a:p>
          <a:p>
            <a:endParaRPr lang="en-US" sz="900" b="1" dirty="0"/>
          </a:p>
        </p:txBody>
      </p:sp>
    </p:spTree>
    <p:extLst>
      <p:ext uri="{BB962C8B-B14F-4D97-AF65-F5344CB8AC3E}">
        <p14:creationId xmlns:p14="http://schemas.microsoft.com/office/powerpoint/2010/main" xmlns="" val="211762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Regulators: PA and FSCA (Chapters 3 &amp; 4)</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20</a:t>
            </a:fld>
            <a:endParaRPr lang="en-US" sz="1400" b="0" dirty="0">
              <a:solidFill>
                <a:schemeClr val="tx1"/>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20181024"/>
              </p:ext>
            </p:extLst>
          </p:nvPr>
        </p:nvGraphicFramePr>
        <p:xfrm>
          <a:off x="179512" y="1196752"/>
          <a:ext cx="8887232" cy="4998720"/>
        </p:xfrm>
        <a:graphic>
          <a:graphicData uri="http://schemas.openxmlformats.org/drawingml/2006/table">
            <a:tbl>
              <a:tblPr firstRow="1" bandRow="1">
                <a:tableStyleId>{17292A2E-F333-43FB-9621-5CBBE7FDCDCB}</a:tableStyleId>
              </a:tblPr>
              <a:tblGrid>
                <a:gridCol w="1797368"/>
                <a:gridCol w="3544932"/>
                <a:gridCol w="3544932"/>
              </a:tblGrid>
              <a:tr h="274320">
                <a:tc>
                  <a:txBody>
                    <a:bodyPr/>
                    <a:lstStyle/>
                    <a:p>
                      <a:endParaRPr lang="en-ZA" sz="16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A50021"/>
                    </a:solidFill>
                  </a:tcPr>
                </a:tc>
                <a:tc>
                  <a:txBody>
                    <a:bodyPr/>
                    <a:lstStyle/>
                    <a:p>
                      <a:r>
                        <a:rPr lang="en-US" sz="1600" dirty="0" smtClean="0"/>
                        <a:t>PA</a:t>
                      </a:r>
                      <a:endParaRPr lang="en-ZA"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solidFill>
                      <a:srgbClr val="A50021"/>
                    </a:solidFill>
                  </a:tcPr>
                </a:tc>
                <a:tc>
                  <a:txBody>
                    <a:bodyPr/>
                    <a:lstStyle/>
                    <a:p>
                      <a:r>
                        <a:rPr lang="en-US" sz="1600" dirty="0" smtClean="0"/>
                        <a:t>FSCA</a:t>
                      </a:r>
                      <a:endParaRPr lang="en-ZA" sz="1600" dirty="0">
                        <a:latin typeface="Calibri" pitchFamily="34" charset="0"/>
                        <a:cs typeface="Calibri" pitchFamily="34" charset="0"/>
                      </a:endParaRPr>
                    </a:p>
                  </a:txBody>
                  <a:tcPr>
                    <a:solidFill>
                      <a:srgbClr val="A50021"/>
                    </a:solidFill>
                  </a:tcPr>
                </a:tc>
              </a:tr>
              <a:tr h="370840">
                <a:tc>
                  <a:txBody>
                    <a:bodyPr/>
                    <a:lstStyle/>
                    <a:p>
                      <a:r>
                        <a:rPr lang="en-ZA" sz="1600" b="1" i="0" u="none" strike="noStrike" kern="1200" baseline="0" dirty="0" smtClean="0">
                          <a:solidFill>
                            <a:schemeClr val="tx1"/>
                          </a:solidFill>
                          <a:latin typeface="+mn-lt"/>
                          <a:ea typeface="+mn-ea"/>
                          <a:cs typeface="+mn-cs"/>
                        </a:rPr>
                        <a:t>Part 2</a:t>
                      </a:r>
                    </a:p>
                    <a:p>
                      <a:r>
                        <a:rPr lang="en-ZA" sz="1600" b="1" i="0" u="none" strike="noStrike" kern="1200" baseline="0" dirty="0" smtClean="0">
                          <a:solidFill>
                            <a:schemeClr val="tx1"/>
                          </a:solidFill>
                          <a:latin typeface="+mn-lt"/>
                          <a:ea typeface="+mn-ea"/>
                          <a:cs typeface="+mn-cs"/>
                        </a:rPr>
                        <a:t>Governance </a:t>
                      </a:r>
                      <a:endParaRPr lang="en-ZA" sz="1600" b="1" i="0" dirty="0">
                        <a:latin typeface="Calibri" pitchFamily="34" charset="0"/>
                        <a:cs typeface="Calibri"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285750" indent="-285750">
                        <a:buFont typeface="Arial" pitchFamily="34" charset="0"/>
                        <a:buChar char="•"/>
                      </a:pPr>
                      <a:r>
                        <a:rPr lang="en-US" sz="1200" dirty="0" smtClean="0">
                          <a:latin typeface="+mn-lt"/>
                        </a:rPr>
                        <a:t>CEO appointed by the Governor with the concurrence of the Minister </a:t>
                      </a:r>
                      <a:r>
                        <a:rPr lang="en-US" sz="1200" b="1" dirty="0" smtClean="0">
                          <a:solidFill>
                            <a:srgbClr val="990033"/>
                          </a:solidFill>
                          <a:latin typeface="+mn-lt"/>
                        </a:rPr>
                        <a:t>(cl.36)</a:t>
                      </a:r>
                    </a:p>
                    <a:p>
                      <a:pPr marL="171450" indent="-171450">
                        <a:buFont typeface="Arial" pitchFamily="34" charset="0"/>
                        <a:buChar char="•"/>
                      </a:pPr>
                      <a:endParaRPr lang="en-US" sz="1200" dirty="0" smtClean="0">
                        <a:latin typeface="+mn-lt"/>
                      </a:endParaRP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CEO is responsible for the day-to-day management and administration of the PA </a:t>
                      </a:r>
                      <a:r>
                        <a:rPr lang="en-US" sz="1200" b="1" dirty="0" smtClean="0">
                          <a:solidFill>
                            <a:srgbClr val="990033"/>
                          </a:solidFill>
                          <a:latin typeface="+mn-lt"/>
                        </a:rPr>
                        <a:t>(cl.37)</a:t>
                      </a: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Prudential Committee for the PA consists of the Governor, CEO of PA and other Deputy Governors </a:t>
                      </a:r>
                      <a:r>
                        <a:rPr lang="en-US" sz="1200" b="1" dirty="0" smtClean="0">
                          <a:solidFill>
                            <a:srgbClr val="990033"/>
                          </a:solidFill>
                          <a:latin typeface="+mn-lt"/>
                        </a:rPr>
                        <a:t>(cl.41)</a:t>
                      </a: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Prudential Committee responsible for overseeing the management and administration of the PA </a:t>
                      </a:r>
                      <a:r>
                        <a:rPr lang="en-US" sz="1200" b="1" dirty="0" smtClean="0">
                          <a:solidFill>
                            <a:srgbClr val="990033"/>
                          </a:solidFill>
                          <a:latin typeface="+mn-lt"/>
                        </a:rPr>
                        <a:t>(cl.42)</a:t>
                      </a:r>
                    </a:p>
                    <a:p>
                      <a:pPr marL="285750" indent="-285750">
                        <a:buFont typeface="Arial" pitchFamily="34" charset="0"/>
                        <a:buChar char="•"/>
                      </a:pPr>
                      <a:endParaRPr lang="en-US" sz="1200" b="1" dirty="0" smtClean="0">
                        <a:solidFill>
                          <a:srgbClr val="990033"/>
                        </a:solidFill>
                        <a:latin typeface="+mn-lt"/>
                      </a:endParaRPr>
                    </a:p>
                    <a:p>
                      <a:pPr marL="285750" indent="-285750">
                        <a:buFont typeface="Arial" pitchFamily="34" charset="0"/>
                        <a:buChar char="•"/>
                      </a:pPr>
                      <a:r>
                        <a:rPr lang="en-US" sz="1200" dirty="0" smtClean="0">
                          <a:latin typeface="+mn-lt"/>
                        </a:rPr>
                        <a:t>Governance Committees are </a:t>
                      </a:r>
                      <a:r>
                        <a:rPr lang="en-US" sz="1200" b="1" dirty="0" smtClean="0">
                          <a:latin typeface="+mn-lt"/>
                        </a:rPr>
                        <a:t>established by the Prudential Committee </a:t>
                      </a:r>
                      <a:r>
                        <a:rPr lang="en-US" sz="1200" b="1" dirty="0" smtClean="0">
                          <a:solidFill>
                            <a:srgbClr val="990033"/>
                          </a:solidFill>
                          <a:latin typeface="+mn-lt"/>
                        </a:rPr>
                        <a:t>(cl.45)</a:t>
                      </a: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Responsible for </a:t>
                      </a:r>
                      <a:r>
                        <a:rPr lang="en-US" sz="1200" b="1" dirty="0" smtClean="0">
                          <a:latin typeface="+mn-lt"/>
                        </a:rPr>
                        <a:t>remuneration, risk and audit</a:t>
                      </a: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Responsibilities may be performed by the corresponding committee of the Reserve Bank</a:t>
                      </a:r>
                      <a:endParaRPr lang="en-US" sz="1200" b="1" dirty="0" smtClean="0">
                        <a:latin typeface="+mn-lt"/>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itchFamily="34" charset="0"/>
                        <a:buChar char="•"/>
                      </a:pPr>
                      <a:r>
                        <a:rPr lang="en-US" sz="1200" dirty="0" smtClean="0">
                          <a:latin typeface="+mn-lt"/>
                        </a:rPr>
                        <a:t>Commissioner and between two and four Deputy Commissioners </a:t>
                      </a:r>
                      <a:r>
                        <a:rPr lang="en-US" sz="1200" b="1" dirty="0" smtClean="0">
                          <a:latin typeface="+mn-lt"/>
                        </a:rPr>
                        <a:t>appointed by the Minister </a:t>
                      </a:r>
                      <a:r>
                        <a:rPr lang="en-US" sz="1200" b="1" dirty="0" smtClean="0">
                          <a:solidFill>
                            <a:srgbClr val="990033"/>
                          </a:solidFill>
                          <a:latin typeface="+mn-lt"/>
                        </a:rPr>
                        <a:t>(cl.61)</a:t>
                      </a:r>
                    </a:p>
                    <a:p>
                      <a:pPr marL="0" indent="0">
                        <a:buFont typeface="Arial" pitchFamily="34" charset="0"/>
                        <a:buNone/>
                      </a:pPr>
                      <a:endParaRPr lang="en-US" sz="1200" b="1" dirty="0" smtClean="0">
                        <a:solidFill>
                          <a:srgbClr val="990033"/>
                        </a:solidFill>
                        <a:latin typeface="+mn-lt"/>
                      </a:endParaRPr>
                    </a:p>
                    <a:p>
                      <a:pPr marL="285750" indent="-285750">
                        <a:buFont typeface="Arial" pitchFamily="34" charset="0"/>
                        <a:buChar char="•"/>
                      </a:pPr>
                      <a:r>
                        <a:rPr lang="en-US" sz="1200" dirty="0" smtClean="0">
                          <a:latin typeface="+mn-lt"/>
                        </a:rPr>
                        <a:t>Commissioner is </a:t>
                      </a:r>
                      <a:r>
                        <a:rPr lang="en-US" sz="1200" b="1" dirty="0" smtClean="0">
                          <a:latin typeface="+mn-lt"/>
                        </a:rPr>
                        <a:t>responsible for the day-to-day management and administration</a:t>
                      </a:r>
                      <a:r>
                        <a:rPr lang="en-US" sz="1200" dirty="0" smtClean="0">
                          <a:latin typeface="+mn-lt"/>
                        </a:rPr>
                        <a:t> of the FSCA </a:t>
                      </a:r>
                      <a:r>
                        <a:rPr lang="en-US" sz="1200" b="1" dirty="0" smtClean="0">
                          <a:solidFill>
                            <a:srgbClr val="990033"/>
                          </a:solidFill>
                          <a:latin typeface="+mn-lt"/>
                        </a:rPr>
                        <a:t>(cl.62)</a:t>
                      </a:r>
                    </a:p>
                    <a:p>
                      <a:pPr marL="342900" indent="-342900">
                        <a:buFont typeface="Arial" panose="020B0604020202020204"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Executive Committee consists</a:t>
                      </a:r>
                      <a:r>
                        <a:rPr lang="en-US" sz="1200" baseline="0" dirty="0" smtClean="0">
                          <a:latin typeface="+mn-lt"/>
                        </a:rPr>
                        <a:t> of</a:t>
                      </a:r>
                      <a:r>
                        <a:rPr lang="en-US" sz="1200" dirty="0" smtClean="0">
                          <a:latin typeface="+mn-lt"/>
                        </a:rPr>
                        <a:t> the Commissioner + Deputy Commissioners </a:t>
                      </a:r>
                      <a:r>
                        <a:rPr lang="en-US" sz="1200" b="1" dirty="0" smtClean="0">
                          <a:solidFill>
                            <a:srgbClr val="990033"/>
                          </a:solidFill>
                          <a:latin typeface="+mn-lt"/>
                        </a:rPr>
                        <a:t>(cl.60). </a:t>
                      </a:r>
                      <a:r>
                        <a:rPr lang="en-US" sz="1200" dirty="0" err="1" smtClean="0">
                          <a:latin typeface="+mn-lt"/>
                        </a:rPr>
                        <a:t>ExCo</a:t>
                      </a:r>
                      <a:r>
                        <a:rPr lang="en-US" sz="1200" dirty="0" smtClean="0">
                          <a:latin typeface="+mn-lt"/>
                        </a:rPr>
                        <a:t> exercises powers and duties of FSCA</a:t>
                      </a:r>
                      <a:endParaRPr lang="en-US" sz="1200" b="1" dirty="0" smtClean="0">
                        <a:solidFill>
                          <a:srgbClr val="990033"/>
                        </a:solidFill>
                        <a:latin typeface="+mn-lt"/>
                      </a:endParaRPr>
                    </a:p>
                    <a:p>
                      <a:pPr marL="171450" indent="-171450">
                        <a:buFont typeface="Arial" pitchFamily="34" charset="0"/>
                        <a:buChar char="•"/>
                      </a:pPr>
                      <a:endParaRPr lang="en-US" sz="1200" dirty="0" smtClean="0">
                        <a:latin typeface="+mn-lt"/>
                      </a:endParaRPr>
                    </a:p>
                    <a:p>
                      <a:pPr marL="285750" indent="-285750">
                        <a:buFont typeface="Arial" pitchFamily="34" charset="0"/>
                        <a:buChar char="•"/>
                      </a:pPr>
                      <a:endParaRPr lang="en-US" sz="1200" b="1" dirty="0" smtClean="0">
                        <a:solidFill>
                          <a:srgbClr val="990033"/>
                        </a:solidFill>
                        <a:latin typeface="+mn-lt"/>
                      </a:endParaRPr>
                    </a:p>
                    <a:p>
                      <a:pPr marL="285750" indent="-285750">
                        <a:buFont typeface="Arial" pitchFamily="34" charset="0"/>
                        <a:buChar char="•"/>
                      </a:pPr>
                      <a:endParaRPr lang="en-US" sz="1200" dirty="0" smtClean="0">
                        <a:latin typeface="+mn-lt"/>
                      </a:endParaRPr>
                    </a:p>
                    <a:p>
                      <a:pPr marL="285750" indent="-285750">
                        <a:buFont typeface="Arial" pitchFamily="34" charset="0"/>
                        <a:buChar char="•"/>
                      </a:pPr>
                      <a:endParaRPr lang="en-US" sz="1200" dirty="0" smtClean="0">
                        <a:latin typeface="+mn-lt"/>
                      </a:endParaRPr>
                    </a:p>
                    <a:p>
                      <a:pPr marL="285750" indent="-2857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Governance Committee(s) are </a:t>
                      </a:r>
                      <a:r>
                        <a:rPr lang="en-US" sz="1200" b="1" dirty="0" smtClean="0">
                          <a:latin typeface="+mn-lt"/>
                        </a:rPr>
                        <a:t>appointed  by the Director-General </a:t>
                      </a:r>
                      <a:r>
                        <a:rPr lang="en-US" sz="1200" b="1" dirty="0" smtClean="0">
                          <a:solidFill>
                            <a:srgbClr val="990033"/>
                          </a:solidFill>
                          <a:latin typeface="+mn-lt"/>
                        </a:rPr>
                        <a:t>(cl.68) </a:t>
                      </a:r>
                    </a:p>
                    <a:p>
                      <a:pPr marL="171450" indent="-171450">
                        <a:buFont typeface="Arial" pitchFamily="34" charset="0"/>
                        <a:buChar char="•"/>
                      </a:pPr>
                      <a:endParaRPr lang="en-US" sz="1200" dirty="0" smtClean="0">
                        <a:latin typeface="+mn-lt"/>
                      </a:endParaRPr>
                    </a:p>
                    <a:p>
                      <a:pPr marL="285750" indent="-285750">
                        <a:buFont typeface="Arial" pitchFamily="34" charset="0"/>
                        <a:buChar char="•"/>
                      </a:pPr>
                      <a:r>
                        <a:rPr lang="en-US" sz="1200" dirty="0" smtClean="0">
                          <a:latin typeface="+mn-lt"/>
                        </a:rPr>
                        <a:t>Committee(s) responsible for </a:t>
                      </a:r>
                      <a:r>
                        <a:rPr lang="en-US" sz="1200" b="1" dirty="0" smtClean="0">
                          <a:latin typeface="+mn-lt"/>
                        </a:rPr>
                        <a:t>remuneration, risk</a:t>
                      </a:r>
                    </a:p>
                    <a:p>
                      <a:pPr marL="285750" indent="-285750">
                        <a:buFont typeface="Arial" pitchFamily="34" charset="0"/>
                        <a:buChar char="•"/>
                      </a:pPr>
                      <a:endParaRPr lang="en-US" sz="1200" b="1" dirty="0" smtClean="0">
                        <a:solidFill>
                          <a:srgbClr val="990033"/>
                        </a:solidFill>
                        <a:latin typeface="+mn-lt"/>
                      </a:endParaRPr>
                    </a:p>
                  </a:txBody>
                  <a:tcPr/>
                </a:tc>
              </a:tr>
            </a:tbl>
          </a:graphicData>
        </a:graphic>
      </p:graphicFrame>
    </p:spTree>
    <p:extLst>
      <p:ext uri="{BB962C8B-B14F-4D97-AF65-F5344CB8AC3E}">
        <p14:creationId xmlns:p14="http://schemas.microsoft.com/office/powerpoint/2010/main" xmlns="" val="4114506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Regulators: PA and FSCA (chapters 3 &amp; 4)</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21</a:t>
            </a:fld>
            <a:endParaRPr lang="en-US" sz="1400" b="0" dirty="0">
              <a:solidFill>
                <a:schemeClr val="tx1"/>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39142008"/>
              </p:ext>
            </p:extLst>
          </p:nvPr>
        </p:nvGraphicFramePr>
        <p:xfrm>
          <a:off x="179512" y="1196752"/>
          <a:ext cx="8887232" cy="2255520"/>
        </p:xfrm>
        <a:graphic>
          <a:graphicData uri="http://schemas.openxmlformats.org/drawingml/2006/table">
            <a:tbl>
              <a:tblPr firstRow="1" bandRow="1">
                <a:tableStyleId>{17292A2E-F333-43FB-9621-5CBBE7FDCDCB}</a:tableStyleId>
              </a:tblPr>
              <a:tblGrid>
                <a:gridCol w="1797368"/>
                <a:gridCol w="3544932"/>
                <a:gridCol w="3544932"/>
              </a:tblGrid>
              <a:tr h="274320">
                <a:tc>
                  <a:txBody>
                    <a:bodyPr/>
                    <a:lstStyle/>
                    <a:p>
                      <a:endParaRPr lang="en-ZA" sz="1600" dirty="0">
                        <a:latin typeface="Calibri" pitchFamily="34" charset="0"/>
                        <a:cs typeface="Calibri" pitchFamily="34" charset="0"/>
                      </a:endParaRPr>
                    </a:p>
                  </a:txBody>
                  <a:tcPr>
                    <a:lnR w="12700" cap="flat" cmpd="sng" algn="ctr">
                      <a:solidFill>
                        <a:schemeClr val="tx1"/>
                      </a:solidFill>
                      <a:prstDash val="solid"/>
                      <a:round/>
                      <a:headEnd type="none" w="med" len="med"/>
                      <a:tailEnd type="none" w="med" len="med"/>
                    </a:lnR>
                    <a:solidFill>
                      <a:srgbClr val="A50021"/>
                    </a:solidFill>
                  </a:tcPr>
                </a:tc>
                <a:tc>
                  <a:txBody>
                    <a:bodyPr/>
                    <a:lstStyle/>
                    <a:p>
                      <a:r>
                        <a:rPr lang="en-US" sz="1600" dirty="0" smtClean="0"/>
                        <a:t>PA</a:t>
                      </a:r>
                      <a:endParaRPr lang="en-ZA"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solidFill>
                      <a:srgbClr val="A50021"/>
                    </a:solidFill>
                  </a:tcPr>
                </a:tc>
                <a:tc>
                  <a:txBody>
                    <a:bodyPr/>
                    <a:lstStyle/>
                    <a:p>
                      <a:r>
                        <a:rPr lang="en-US" sz="1600" dirty="0" smtClean="0"/>
                        <a:t>FSCA</a:t>
                      </a:r>
                      <a:endParaRPr lang="en-ZA" sz="1600" dirty="0">
                        <a:latin typeface="Calibri" pitchFamily="34" charset="0"/>
                        <a:cs typeface="Calibri" pitchFamily="34" charset="0"/>
                      </a:endParaRPr>
                    </a:p>
                  </a:txBody>
                  <a:tcPr>
                    <a:solidFill>
                      <a:srgbClr val="A50021"/>
                    </a:solidFill>
                  </a:tcPr>
                </a:tc>
              </a:tr>
              <a:tr h="370840">
                <a:tc>
                  <a:txBody>
                    <a:bodyPr/>
                    <a:lstStyle/>
                    <a:p>
                      <a:r>
                        <a:rPr lang="en-ZA" sz="1600" b="1" i="0" u="none" strike="noStrike" kern="1200" baseline="0" dirty="0" smtClean="0">
                          <a:solidFill>
                            <a:schemeClr val="tx1"/>
                          </a:solidFill>
                          <a:latin typeface="+mn-lt"/>
                          <a:ea typeface="+mn-ea"/>
                          <a:cs typeface="+mn-cs"/>
                        </a:rPr>
                        <a:t>Part 3</a:t>
                      </a:r>
                    </a:p>
                    <a:p>
                      <a:r>
                        <a:rPr lang="en-ZA" sz="1600" b="1" i="0" u="none" strike="noStrike" kern="1200" baseline="0" dirty="0" smtClean="0">
                          <a:solidFill>
                            <a:schemeClr val="tx1"/>
                          </a:solidFill>
                          <a:latin typeface="+mn-lt"/>
                          <a:ea typeface="+mn-ea"/>
                          <a:cs typeface="+mn-cs"/>
                        </a:rPr>
                        <a:t>Staff, resources, financial management </a:t>
                      </a:r>
                      <a:endParaRPr lang="en-ZA" sz="1600" b="1" i="0" dirty="0">
                        <a:latin typeface="Calibri" pitchFamily="34" charset="0"/>
                        <a:cs typeface="Calibri" pitchFamily="34" charset="0"/>
                      </a:endParaRPr>
                    </a:p>
                  </a:txBody>
                  <a:tcPr anchor="ctr">
                    <a:lnR w="12700" cap="flat" cmpd="sng" algn="ctr">
                      <a:solidFill>
                        <a:schemeClr val="tx1"/>
                      </a:solidFill>
                      <a:prstDash val="solid"/>
                      <a:round/>
                      <a:headEnd type="none" w="med" len="med"/>
                      <a:tailEnd type="none" w="med" len="med"/>
                    </a:lnR>
                  </a:tcPr>
                </a:tc>
                <a:tc>
                  <a:txBody>
                    <a:bodyPr/>
                    <a:lstStyle/>
                    <a:p>
                      <a:pPr marL="285750" indent="-285750">
                        <a:buFont typeface="Arial" pitchFamily="34" charset="0"/>
                        <a:buChar char="•"/>
                      </a:pPr>
                      <a:r>
                        <a:rPr lang="en-US" sz="1200" b="0" dirty="0" smtClean="0">
                          <a:solidFill>
                            <a:schemeClr val="tx1"/>
                          </a:solidFill>
                          <a:latin typeface="+mn-lt"/>
                        </a:rPr>
                        <a:t>Reserve Bank may</a:t>
                      </a:r>
                      <a:r>
                        <a:rPr lang="en-US" sz="1200" b="0" baseline="0" dirty="0" smtClean="0">
                          <a:solidFill>
                            <a:schemeClr val="tx1"/>
                          </a:solidFill>
                          <a:latin typeface="+mn-lt"/>
                        </a:rPr>
                        <a:t> provide PA with staff and resources it identifies as necessary</a:t>
                      </a:r>
                    </a:p>
                    <a:p>
                      <a:pPr marL="285750" indent="-285750">
                        <a:buFont typeface="Arial" pitchFamily="34" charset="0"/>
                        <a:buChar char="•"/>
                      </a:pPr>
                      <a:endParaRPr lang="en-US" sz="1200" b="0" baseline="0" dirty="0" smtClean="0">
                        <a:solidFill>
                          <a:schemeClr val="tx1"/>
                        </a:solidFill>
                        <a:latin typeface="+mn-lt"/>
                      </a:endParaRPr>
                    </a:p>
                    <a:p>
                      <a:pPr marL="285750" indent="-285750">
                        <a:buFont typeface="Arial" pitchFamily="34" charset="0"/>
                        <a:buChar char="•"/>
                      </a:pPr>
                      <a:r>
                        <a:rPr lang="en-US" sz="1200" b="0" baseline="0" dirty="0" smtClean="0">
                          <a:solidFill>
                            <a:schemeClr val="tx1"/>
                          </a:solidFill>
                          <a:latin typeface="+mn-lt"/>
                        </a:rPr>
                        <a:t>CEO responsible for managing financial affairs of the PA </a:t>
                      </a:r>
                    </a:p>
                    <a:p>
                      <a:pPr marL="285750" indent="-285750">
                        <a:buFont typeface="Arial" pitchFamily="34" charset="0"/>
                        <a:buChar char="•"/>
                      </a:pPr>
                      <a:endParaRPr lang="en-US" sz="1200" b="0" baseline="0" dirty="0" smtClean="0">
                        <a:solidFill>
                          <a:schemeClr val="tx1"/>
                        </a:solidFill>
                        <a:latin typeface="+mn-lt"/>
                      </a:endParaRPr>
                    </a:p>
                    <a:p>
                      <a:pPr marL="285750" indent="-285750">
                        <a:buFont typeface="Arial" pitchFamily="34" charset="0"/>
                        <a:buChar char="•"/>
                      </a:pPr>
                      <a:r>
                        <a:rPr lang="en-US" sz="1200" b="0" baseline="0" dirty="0" smtClean="0">
                          <a:solidFill>
                            <a:schemeClr val="tx1"/>
                          </a:solidFill>
                          <a:latin typeface="+mn-lt"/>
                        </a:rPr>
                        <a:t>Annual report and financial statements must be annually submitted to the National Treasury and Parliament </a:t>
                      </a:r>
                      <a:endParaRPr lang="en-US" sz="1200" b="0" dirty="0" smtClean="0">
                        <a:solidFill>
                          <a:schemeClr val="tx1"/>
                        </a:solidFill>
                        <a:latin typeface="+mn-lt"/>
                      </a:endParaRPr>
                    </a:p>
                    <a:p>
                      <a:pPr marL="285750" indent="-285750">
                        <a:buFont typeface="Arial" pitchFamily="34" charset="0"/>
                        <a:buChar char="•"/>
                      </a:pPr>
                      <a:endParaRPr lang="en-US" sz="1200" b="0" dirty="0" smtClean="0">
                        <a:solidFill>
                          <a:schemeClr val="tx1"/>
                        </a:solidFill>
                        <a:latin typeface="+mn-lt"/>
                      </a:endParaRPr>
                    </a:p>
                  </a:txBody>
                  <a:tcPr>
                    <a:lnL w="12700" cap="flat" cmpd="sng" algn="ctr">
                      <a:solidFill>
                        <a:schemeClr val="tx1"/>
                      </a:solidFill>
                      <a:prstDash val="solid"/>
                      <a:round/>
                      <a:headEnd type="none" w="med" len="med"/>
                      <a:tailEnd type="none" w="med" len="med"/>
                    </a:lnL>
                  </a:tcPr>
                </a:tc>
                <a:tc>
                  <a:txBody>
                    <a:bodyPr/>
                    <a:lstStyle/>
                    <a:p>
                      <a:pPr marL="285750" indent="-285750">
                        <a:buFont typeface="Arial" pitchFamily="34" charset="0"/>
                        <a:buChar char="•"/>
                      </a:pPr>
                      <a:r>
                        <a:rPr lang="en-US" sz="1200" b="0" dirty="0" smtClean="0">
                          <a:solidFill>
                            <a:schemeClr val="tx1"/>
                          </a:solidFill>
                          <a:latin typeface="+mn-lt"/>
                        </a:rPr>
                        <a:t>Process for appointment</a:t>
                      </a:r>
                      <a:r>
                        <a:rPr lang="en-US" sz="1200" b="0" baseline="0" dirty="0" smtClean="0">
                          <a:solidFill>
                            <a:schemeClr val="tx1"/>
                          </a:solidFill>
                          <a:latin typeface="+mn-lt"/>
                        </a:rPr>
                        <a:t> of staff members</a:t>
                      </a:r>
                    </a:p>
                    <a:p>
                      <a:pPr marL="285750" indent="-285750">
                        <a:buFont typeface="Arial" pitchFamily="34" charset="0"/>
                        <a:buChar char="•"/>
                      </a:pPr>
                      <a:endParaRPr lang="en-US" sz="1200" b="0" baseline="0" dirty="0" smtClean="0">
                        <a:solidFill>
                          <a:schemeClr val="tx1"/>
                        </a:solidFill>
                        <a:latin typeface="+mn-lt"/>
                      </a:endParaRPr>
                    </a:p>
                    <a:p>
                      <a:pPr marL="285750" indent="-285750">
                        <a:buFont typeface="Arial" pitchFamily="34" charset="0"/>
                        <a:buChar char="•"/>
                      </a:pPr>
                      <a:r>
                        <a:rPr lang="en-US" sz="1200" b="0" baseline="0" dirty="0" smtClean="0">
                          <a:solidFill>
                            <a:schemeClr val="tx1"/>
                          </a:solidFill>
                          <a:latin typeface="+mn-lt"/>
                        </a:rPr>
                        <a:t>Obligations of staff members</a:t>
                      </a:r>
                    </a:p>
                    <a:p>
                      <a:pPr marL="285750" indent="-285750">
                        <a:buFont typeface="Arial" pitchFamily="34" charset="0"/>
                        <a:buChar char="•"/>
                      </a:pPr>
                      <a:endParaRPr lang="en-US" sz="1200" b="0" baseline="0" dirty="0" smtClean="0">
                        <a:solidFill>
                          <a:schemeClr val="tx1"/>
                        </a:solidFill>
                        <a:latin typeface="+mn-lt"/>
                      </a:endParaRPr>
                    </a:p>
                    <a:p>
                      <a:pPr marL="285750" indent="-285750">
                        <a:buFont typeface="Arial" pitchFamily="34" charset="0"/>
                        <a:buChar char="•"/>
                      </a:pPr>
                      <a:r>
                        <a:rPr lang="en-US" sz="1200" b="0" baseline="0" dirty="0" smtClean="0">
                          <a:solidFill>
                            <a:schemeClr val="tx1"/>
                          </a:solidFill>
                          <a:latin typeface="+mn-lt"/>
                        </a:rPr>
                        <a:t>Note that the FSCA will comply with PFMA requirements in terms of financial management </a:t>
                      </a:r>
                      <a:endParaRPr lang="en-US" sz="1200" b="0" dirty="0" smtClean="0">
                        <a:solidFill>
                          <a:schemeClr val="tx1"/>
                        </a:solidFill>
                        <a:latin typeface="+mn-lt"/>
                      </a:endParaRPr>
                    </a:p>
                  </a:txBody>
                  <a:tcPr/>
                </a:tc>
              </a:tr>
            </a:tbl>
          </a:graphicData>
        </a:graphic>
      </p:graphicFrame>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430" t="30288" r="30414" b="23720"/>
          <a:stretch/>
        </p:blipFill>
        <p:spPr bwMode="auto">
          <a:xfrm>
            <a:off x="1980816" y="3501008"/>
            <a:ext cx="3470389" cy="276648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697" t="31168" r="27784" b="25250"/>
          <a:stretch/>
        </p:blipFill>
        <p:spPr bwMode="auto">
          <a:xfrm>
            <a:off x="5508104" y="3484790"/>
            <a:ext cx="3528392" cy="278270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9669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Chapters 3 &amp; 4 </a:t>
            </a:r>
            <a:endParaRPr lang="en-ZA" dirty="0"/>
          </a:p>
        </p:txBody>
      </p:sp>
      <p:sp>
        <p:nvSpPr>
          <p:cNvPr id="3" name="Content Placeholder 2"/>
          <p:cNvSpPr>
            <a:spLocks noGrp="1"/>
          </p:cNvSpPr>
          <p:nvPr>
            <p:ph idx="1"/>
          </p:nvPr>
        </p:nvSpPr>
        <p:spPr/>
        <p:txBody>
          <a:bodyPr/>
          <a:lstStyle/>
          <a:p>
            <a:pPr marL="0" indent="0">
              <a:buNone/>
            </a:pPr>
            <a:r>
              <a:rPr lang="en-US" dirty="0" smtClean="0"/>
              <a:t>Prudential Authority</a:t>
            </a:r>
          </a:p>
          <a:p>
            <a:r>
              <a:rPr lang="en-US" dirty="0" smtClean="0"/>
              <a:t>Minor comments questioning the level of detail to be prescribed for the PA’s regulatory strategies and annual reports (</a:t>
            </a:r>
            <a:r>
              <a:rPr lang="en-US" dirty="0" smtClean="0">
                <a:solidFill>
                  <a:srgbClr val="C00000"/>
                </a:solidFill>
              </a:rPr>
              <a:t>necessary as they are accountability measures and are similar to requirements for FSCA</a:t>
            </a:r>
            <a:r>
              <a:rPr lang="en-US" dirty="0" smtClean="0"/>
              <a:t>), requesting set KPIs for Prudential Committee members (</a:t>
            </a:r>
            <a:r>
              <a:rPr lang="en-US" dirty="0" smtClean="0">
                <a:solidFill>
                  <a:srgbClr val="C00000"/>
                </a:solidFill>
              </a:rPr>
              <a:t>viewed as unnecessary</a:t>
            </a:r>
            <a:r>
              <a:rPr lang="en-US" dirty="0" smtClean="0"/>
              <a:t>), and questioning whether reporting to the National Treasury compromises the independence of the PA (</a:t>
            </a:r>
            <a:r>
              <a:rPr lang="en-US" dirty="0" smtClean="0">
                <a:solidFill>
                  <a:srgbClr val="C00000"/>
                </a:solidFill>
              </a:rPr>
              <a:t>reporting to NT an important accountability measure for the regulator</a:t>
            </a:r>
            <a:r>
              <a:rPr lang="en-US" dirty="0" smtClean="0"/>
              <a:t>)</a:t>
            </a:r>
            <a:endParaRPr lang="en-ZA" dirty="0" smtClean="0"/>
          </a:p>
          <a:p>
            <a:pPr marL="0" indent="0">
              <a:buNone/>
            </a:pPr>
            <a:endParaRPr lang="en-US" dirty="0"/>
          </a:p>
          <a:p>
            <a:pPr marL="0" indent="0">
              <a:buNone/>
            </a:pPr>
            <a:r>
              <a:rPr lang="en-US" dirty="0" smtClean="0"/>
              <a:t>FSCA</a:t>
            </a:r>
          </a:p>
          <a:p>
            <a:r>
              <a:rPr lang="en-US" dirty="0" smtClean="0"/>
              <a:t>Two comments submitted – one noting the dual regulation of credit with the NCR and one querying the ability of the FSCA </a:t>
            </a:r>
            <a:r>
              <a:rPr lang="en-US" dirty="0" err="1" smtClean="0"/>
              <a:t>ExCo</a:t>
            </a:r>
            <a:r>
              <a:rPr lang="en-US" dirty="0" smtClean="0"/>
              <a:t> to delegate some of its powers (</a:t>
            </a:r>
            <a:r>
              <a:rPr lang="en-US" dirty="0" smtClean="0">
                <a:solidFill>
                  <a:srgbClr val="C00000"/>
                </a:solidFill>
              </a:rPr>
              <a:t>list of delegable activities will be clarified</a:t>
            </a:r>
            <a:r>
              <a:rPr lang="en-US" dirty="0" smtClean="0"/>
              <a:t>) </a:t>
            </a: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22</a:t>
            </a:fld>
            <a:endParaRPr lang="en-US" sz="1400" b="0" dirty="0">
              <a:solidFill>
                <a:schemeClr val="tx1"/>
              </a:solidFill>
              <a:latin typeface="+mn-lt"/>
            </a:endParaRPr>
          </a:p>
        </p:txBody>
      </p:sp>
    </p:spTree>
    <p:extLst>
      <p:ext uri="{BB962C8B-B14F-4D97-AF65-F5344CB8AC3E}">
        <p14:creationId xmlns:p14="http://schemas.microsoft.com/office/powerpoint/2010/main" xmlns="" val="134565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dirty="0" smtClean="0"/>
              <a:t>Chapter 5: Co-operation and co-ordination between financial sector regulators </a:t>
            </a:r>
            <a:endParaRPr lang="en-US" dirty="0"/>
          </a:p>
        </p:txBody>
      </p:sp>
      <p:sp>
        <p:nvSpPr>
          <p:cNvPr id="3" name="Slide Number Placeholder 2"/>
          <p:cNvSpPr>
            <a:spLocks noGrp="1"/>
          </p:cNvSpPr>
          <p:nvPr>
            <p:ph type="sldNum" sz="quarter" idx="12"/>
          </p:nvPr>
        </p:nvSpPr>
        <p:spPr/>
        <p:txBody>
          <a:bodyPr/>
          <a:lstStyle/>
          <a:p>
            <a:pPr>
              <a:defRPr/>
            </a:pPr>
            <a:fld id="{A4AE3E60-6068-4225-A3EB-375B835E2C14}" type="slidenum">
              <a:rPr lang="en-US" smtClean="0"/>
              <a:pPr>
                <a:defRPr/>
              </a:pPr>
              <a:t>23</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xmlns="" val="2609067180"/>
              </p:ext>
            </p:extLst>
          </p:nvPr>
        </p:nvGraphicFramePr>
        <p:xfrm>
          <a:off x="107504" y="1220441"/>
          <a:ext cx="88569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07504" y="5373216"/>
            <a:ext cx="892899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libri" panose="020F0502020204030204" pitchFamily="34" charset="0"/>
              </a:rPr>
              <a:t>FSCA and the PA have an obligation to co-operate with all key regulators  </a:t>
            </a:r>
            <a:r>
              <a:rPr lang="en-US" sz="1600" b="1" dirty="0" smtClean="0">
                <a:solidFill>
                  <a:srgbClr val="990033"/>
                </a:solidFill>
                <a:latin typeface="Calibri" panose="020F0502020204030204" pitchFamily="34" charset="0"/>
              </a:rPr>
              <a:t>(cl.76</a:t>
            </a:r>
            <a:r>
              <a:rPr lang="en-US" sz="1600" dirty="0" smtClean="0">
                <a:latin typeface="Calibri" panose="020F0502020204030204" pitchFamily="34" charset="0"/>
              </a:rPr>
              <a:t>)</a:t>
            </a:r>
          </a:p>
          <a:p>
            <a:pPr marL="285750" indent="-285750">
              <a:buFont typeface="Arial" panose="020B0604020202020204" pitchFamily="34" charset="0"/>
              <a:buChar char="•"/>
            </a:pPr>
            <a:r>
              <a:rPr lang="en-US" sz="1600" dirty="0" smtClean="0">
                <a:latin typeface="Calibri" panose="020F0502020204030204" pitchFamily="34" charset="0"/>
              </a:rPr>
              <a:t>Required to enter in </a:t>
            </a:r>
            <a:r>
              <a:rPr lang="en-US" sz="1600" dirty="0" err="1" smtClean="0">
                <a:latin typeface="Calibri" panose="020F0502020204030204" pitchFamily="34" charset="0"/>
              </a:rPr>
              <a:t>MoU</a:t>
            </a:r>
            <a:r>
              <a:rPr lang="en-US" sz="1600" dirty="0" smtClean="0">
                <a:latin typeface="Calibri" panose="020F0502020204030204" pitchFamily="34" charset="0"/>
              </a:rPr>
              <a:t> agreements that will be submitted to relevant Ministers and published </a:t>
            </a:r>
          </a:p>
          <a:p>
            <a:r>
              <a:rPr lang="en-US" sz="1600" b="1" dirty="0">
                <a:solidFill>
                  <a:srgbClr val="990033"/>
                </a:solidFill>
                <a:latin typeface="Calibri" panose="020F0502020204030204" pitchFamily="34" charset="0"/>
              </a:rPr>
              <a:t>      (cl 77)</a:t>
            </a:r>
          </a:p>
        </p:txBody>
      </p:sp>
      <p:cxnSp>
        <p:nvCxnSpPr>
          <p:cNvPr id="7" name="Straight Arrow Connector 6"/>
          <p:cNvCxnSpPr/>
          <p:nvPr/>
        </p:nvCxnSpPr>
        <p:spPr bwMode="auto">
          <a:xfrm>
            <a:off x="3454923" y="1700808"/>
            <a:ext cx="1512168" cy="0"/>
          </a:xfrm>
          <a:prstGeom prst="straightConnector1">
            <a:avLst/>
          </a:prstGeom>
          <a:solidFill>
            <a:schemeClr val="accent1"/>
          </a:solidFill>
          <a:ln w="19050" cap="flat" cmpd="sng" algn="ctr">
            <a:solidFill>
              <a:srgbClr val="C00000"/>
            </a:solidFill>
            <a:prstDash val="solid"/>
            <a:round/>
            <a:headEnd type="arrow"/>
            <a:tailEnd type="arrow"/>
          </a:ln>
          <a:effectLst/>
        </p:spPr>
      </p:cxnSp>
      <p:sp>
        <p:nvSpPr>
          <p:cNvPr id="8" name="TextBox 7"/>
          <p:cNvSpPr txBox="1"/>
          <p:nvPr/>
        </p:nvSpPr>
        <p:spPr>
          <a:xfrm>
            <a:off x="3635896" y="1700808"/>
            <a:ext cx="1152128" cy="415498"/>
          </a:xfrm>
          <a:prstGeom prst="rect">
            <a:avLst/>
          </a:prstGeom>
          <a:noFill/>
        </p:spPr>
        <p:txBody>
          <a:bodyPr wrap="square" rtlCol="0">
            <a:spAutoFit/>
          </a:bodyPr>
          <a:lstStyle/>
          <a:p>
            <a:r>
              <a:rPr lang="en-US" sz="1050" i="1" dirty="0" smtClean="0"/>
              <a:t>Cross-sitting of membership</a:t>
            </a:r>
            <a:endParaRPr lang="en-US" sz="1050" i="1" dirty="0"/>
          </a:p>
        </p:txBody>
      </p:sp>
    </p:spTree>
    <p:extLst>
      <p:ext uri="{BB962C8B-B14F-4D97-AF65-F5344CB8AC3E}">
        <p14:creationId xmlns:p14="http://schemas.microsoft.com/office/powerpoint/2010/main" xmlns="" val="309679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5</a:t>
            </a:r>
            <a:endParaRPr lang="en-ZA" dirty="0"/>
          </a:p>
        </p:txBody>
      </p:sp>
      <p:sp>
        <p:nvSpPr>
          <p:cNvPr id="3" name="Slide Number Placeholder 2"/>
          <p:cNvSpPr>
            <a:spLocks noGrp="1"/>
          </p:cNvSpPr>
          <p:nvPr>
            <p:ph type="sldNum" sz="quarter" idx="12"/>
          </p:nvPr>
        </p:nvSpPr>
        <p:spPr/>
        <p:txBody>
          <a:bodyPr/>
          <a:lstStyle/>
          <a:p>
            <a:pPr>
              <a:defRPr/>
            </a:pPr>
            <a:fld id="{A4AE3E60-6068-4225-A3EB-375B835E2C14}" type="slidenum">
              <a:rPr lang="en-US" smtClean="0"/>
              <a:pPr>
                <a:defRPr/>
              </a:pPr>
              <a:t>24</a:t>
            </a:fld>
            <a:endParaRPr lang="en-US" sz="1400" b="0" dirty="0">
              <a:solidFill>
                <a:schemeClr val="tx1"/>
              </a:solidFill>
              <a:latin typeface="+mn-lt"/>
            </a:endParaRPr>
          </a:p>
        </p:txBody>
      </p:sp>
      <p:sp>
        <p:nvSpPr>
          <p:cNvPr id="5" name="TextBox 4"/>
          <p:cNvSpPr txBox="1"/>
          <p:nvPr/>
        </p:nvSpPr>
        <p:spPr>
          <a:xfrm>
            <a:off x="251520" y="1412776"/>
            <a:ext cx="8784976" cy="3170099"/>
          </a:xfrm>
          <a:prstGeom prst="rect">
            <a:avLst/>
          </a:prstGeom>
          <a:noFill/>
        </p:spPr>
        <p:txBody>
          <a:bodyPr wrap="square" rtlCol="0">
            <a:spAutoFit/>
          </a:bodyPr>
          <a:lstStyle/>
          <a:p>
            <a:pPr marL="342900" indent="-342900">
              <a:buFont typeface="Arial" pitchFamily="34" charset="0"/>
              <a:buChar char="•"/>
            </a:pPr>
            <a:r>
              <a:rPr lang="en-US" sz="2000" dirty="0">
                <a:latin typeface="Calibri" pitchFamily="34" charset="0"/>
                <a:ea typeface="+mn-ea"/>
              </a:rPr>
              <a:t>Two comments submitted. </a:t>
            </a:r>
            <a:endParaRPr lang="en-US" sz="2000" dirty="0" smtClean="0">
              <a:latin typeface="Calibri" pitchFamily="34" charset="0"/>
              <a:ea typeface="+mn-ea"/>
            </a:endParaRPr>
          </a:p>
          <a:p>
            <a:pPr marL="342900" indent="-342900">
              <a:buFont typeface="Arial" pitchFamily="34" charset="0"/>
              <a:buChar char="•"/>
            </a:pPr>
            <a:endParaRPr lang="en-US" sz="2000" dirty="0" smtClean="0">
              <a:latin typeface="Calibri" pitchFamily="34" charset="0"/>
              <a:ea typeface="+mn-ea"/>
            </a:endParaRPr>
          </a:p>
          <a:p>
            <a:pPr marL="342900" indent="-342900">
              <a:buFont typeface="Arial" pitchFamily="34" charset="0"/>
              <a:buChar char="•"/>
            </a:pPr>
            <a:r>
              <a:rPr lang="en-US" sz="2000" dirty="0" smtClean="0">
                <a:latin typeface="Calibri" pitchFamily="34" charset="0"/>
                <a:ea typeface="+mn-ea"/>
              </a:rPr>
              <a:t>Suggestion </a:t>
            </a:r>
            <a:r>
              <a:rPr lang="en-US" sz="2000" dirty="0">
                <a:latin typeface="Calibri" pitchFamily="34" charset="0"/>
                <a:ea typeface="+mn-ea"/>
              </a:rPr>
              <a:t>that </a:t>
            </a:r>
            <a:r>
              <a:rPr lang="en-US" sz="2000" dirty="0" err="1">
                <a:latin typeface="Calibri" pitchFamily="34" charset="0"/>
                <a:ea typeface="+mn-ea"/>
              </a:rPr>
              <a:t>Interministerial</a:t>
            </a:r>
            <a:r>
              <a:rPr lang="en-US" sz="2000" dirty="0">
                <a:latin typeface="Calibri" pitchFamily="34" charset="0"/>
                <a:ea typeface="+mn-ea"/>
              </a:rPr>
              <a:t> council mandated to review all proposed legislation with impact on the financial </a:t>
            </a:r>
            <a:r>
              <a:rPr lang="en-US" sz="2000" dirty="0" smtClean="0">
                <a:latin typeface="Calibri" pitchFamily="34" charset="0"/>
                <a:ea typeface="+mn-ea"/>
              </a:rPr>
              <a:t>sector</a:t>
            </a:r>
          </a:p>
          <a:p>
            <a:pPr marL="800100" lvl="1" indent="-342900">
              <a:buFont typeface="Calibri" pitchFamily="34" charset="0"/>
              <a:buChar char="―"/>
            </a:pPr>
            <a:r>
              <a:rPr lang="en-US" sz="2000" dirty="0" smtClean="0">
                <a:solidFill>
                  <a:srgbClr val="A50021"/>
                </a:solidFill>
                <a:latin typeface="Calibri" pitchFamily="34" charset="0"/>
                <a:ea typeface="+mn-ea"/>
              </a:rPr>
              <a:t>This </a:t>
            </a:r>
            <a:r>
              <a:rPr lang="en-US" sz="2000" dirty="0">
                <a:solidFill>
                  <a:srgbClr val="A50021"/>
                </a:solidFill>
                <a:latin typeface="Calibri" pitchFamily="34" charset="0"/>
                <a:ea typeface="+mn-ea"/>
              </a:rPr>
              <a:t>is not agreed with. The objective of the Inter-Ministerial Council is as stipulated in the Bill. </a:t>
            </a:r>
          </a:p>
          <a:p>
            <a:endParaRPr lang="en-US" sz="2000" dirty="0" smtClean="0">
              <a:latin typeface="Calibri" pitchFamily="34" charset="0"/>
              <a:cs typeface="Calibri" pitchFamily="34" charset="0"/>
            </a:endParaRPr>
          </a:p>
          <a:p>
            <a:pPr marL="342900" indent="-342900">
              <a:buFont typeface="Arial" pitchFamily="34" charset="0"/>
              <a:buChar char="•"/>
            </a:pPr>
            <a:r>
              <a:rPr lang="en-US" sz="2000" dirty="0" smtClean="0">
                <a:latin typeface="Calibri" pitchFamily="34" charset="0"/>
                <a:cs typeface="Calibri" pitchFamily="34" charset="0"/>
              </a:rPr>
              <a:t>Suggestion that it is legislated that financial institutions are consulted about the efficacy of co-operation among regulators </a:t>
            </a:r>
          </a:p>
          <a:p>
            <a:pPr marL="800100" lvl="1" indent="-342900">
              <a:buFont typeface="Calibri" pitchFamily="34" charset="0"/>
              <a:buChar char="―"/>
            </a:pPr>
            <a:r>
              <a:rPr lang="en-US" sz="2000" dirty="0">
                <a:solidFill>
                  <a:srgbClr val="A50021"/>
                </a:solidFill>
                <a:latin typeface="Calibri" pitchFamily="34" charset="0"/>
                <a:ea typeface="+mn-ea"/>
              </a:rPr>
              <a:t>This is not agreed with</a:t>
            </a:r>
            <a:endParaRPr lang="en-ZA" sz="2000" dirty="0">
              <a:solidFill>
                <a:srgbClr val="A50021"/>
              </a:solidFill>
              <a:latin typeface="Calibri" pitchFamily="34" charset="0"/>
              <a:ea typeface="+mn-ea"/>
            </a:endParaRPr>
          </a:p>
        </p:txBody>
      </p:sp>
    </p:spTree>
    <p:extLst>
      <p:ext uri="{BB962C8B-B14F-4D97-AF65-F5344CB8AC3E}">
        <p14:creationId xmlns:p14="http://schemas.microsoft.com/office/powerpoint/2010/main" xmlns="" val="316321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Administrative Actions </a:t>
            </a:r>
            <a:endParaRPr lang="en-US" dirty="0"/>
          </a:p>
        </p:txBody>
      </p:sp>
      <p:sp>
        <p:nvSpPr>
          <p:cNvPr id="3" name="Content Placeholder 2"/>
          <p:cNvSpPr>
            <a:spLocks noGrp="1"/>
          </p:cNvSpPr>
          <p:nvPr>
            <p:ph idx="1"/>
          </p:nvPr>
        </p:nvSpPr>
        <p:spPr/>
        <p:txBody>
          <a:bodyPr/>
          <a:lstStyle/>
          <a:p>
            <a:r>
              <a:rPr lang="en-US" sz="1600" dirty="0"/>
              <a:t>Authorities must have written </a:t>
            </a:r>
            <a:r>
              <a:rPr lang="en-US" sz="1600" b="1" dirty="0"/>
              <a:t>administrative action procedures </a:t>
            </a:r>
            <a:r>
              <a:rPr lang="en-US" sz="1600" dirty="0"/>
              <a:t>regarding the actions it may take in terms of a financial sector </a:t>
            </a:r>
            <a:r>
              <a:rPr lang="en-US" sz="1600" dirty="0" smtClean="0"/>
              <a:t>law, </a:t>
            </a:r>
            <a:r>
              <a:rPr lang="en-US" sz="1600" dirty="0"/>
              <a:t>to promote a fair and consistent approach </a:t>
            </a:r>
            <a:r>
              <a:rPr lang="en-US" sz="1600" b="1" dirty="0">
                <a:solidFill>
                  <a:srgbClr val="C00000"/>
                </a:solidFill>
              </a:rPr>
              <a:t>(cl. </a:t>
            </a:r>
            <a:r>
              <a:rPr lang="en-US" sz="1600" b="1" dirty="0" smtClean="0">
                <a:solidFill>
                  <a:srgbClr val="C00000"/>
                </a:solidFill>
              </a:rPr>
              <a:t>92)</a:t>
            </a:r>
          </a:p>
          <a:p>
            <a:endParaRPr lang="en-US" sz="1600" b="1" dirty="0">
              <a:solidFill>
                <a:srgbClr val="C00000"/>
              </a:solidFill>
            </a:endParaRPr>
          </a:p>
          <a:p>
            <a:r>
              <a:rPr lang="en-US" sz="1600" dirty="0" smtClean="0"/>
              <a:t>Provisions of </a:t>
            </a:r>
            <a:r>
              <a:rPr lang="en-US" sz="1600" b="1" dirty="0" smtClean="0"/>
              <a:t>PAJA </a:t>
            </a:r>
            <a:r>
              <a:rPr lang="en-US" sz="1600" dirty="0" smtClean="0"/>
              <a:t>still apply</a:t>
            </a:r>
          </a:p>
          <a:p>
            <a:endParaRPr lang="en-US" sz="1600" dirty="0" smtClean="0"/>
          </a:p>
          <a:p>
            <a:endParaRPr lang="en-US" sz="1600" dirty="0"/>
          </a:p>
          <a:p>
            <a:endParaRPr lang="en-US" sz="1600" dirty="0"/>
          </a:p>
          <a:p>
            <a:r>
              <a:rPr lang="en-US" sz="1600" dirty="0" smtClean="0"/>
              <a:t>Administrative action procedures must be consulted on before being determined </a:t>
            </a:r>
            <a:r>
              <a:rPr lang="en-US" sz="1600" b="1" dirty="0" smtClean="0">
                <a:solidFill>
                  <a:srgbClr val="C00000"/>
                </a:solidFill>
              </a:rPr>
              <a:t>(cl. 93)</a:t>
            </a:r>
          </a:p>
          <a:p>
            <a:endParaRPr lang="en-US" sz="1600" b="1" dirty="0">
              <a:solidFill>
                <a:srgbClr val="C00000"/>
              </a:solidFill>
            </a:endParaRPr>
          </a:p>
          <a:p>
            <a:r>
              <a:rPr lang="en-US" sz="1600" dirty="0" smtClean="0"/>
              <a:t>Regulators may establish </a:t>
            </a:r>
            <a:r>
              <a:rPr lang="en-US" sz="1600" b="1" dirty="0" smtClean="0"/>
              <a:t>administrative action committees </a:t>
            </a:r>
            <a:r>
              <a:rPr lang="en-US" sz="1600" dirty="0" smtClean="0"/>
              <a:t>to consider and make recommendations on administrative actions referred to it by relevant authority </a:t>
            </a:r>
            <a:r>
              <a:rPr lang="en-US" sz="1600" b="1" dirty="0" smtClean="0">
                <a:solidFill>
                  <a:srgbClr val="C00000"/>
                </a:solidFill>
              </a:rPr>
              <a:t>(cl 87)</a:t>
            </a:r>
          </a:p>
          <a:p>
            <a:pPr marL="0" indent="0">
              <a:buNone/>
            </a:pPr>
            <a:r>
              <a:rPr lang="en-US" sz="1600" b="1" dirty="0" smtClean="0">
                <a:solidFill>
                  <a:srgbClr val="C00000"/>
                </a:solidFill>
              </a:rPr>
              <a:t> </a:t>
            </a:r>
            <a:endParaRPr lang="en-US" sz="16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25</a:t>
            </a:fld>
            <a:endParaRPr lang="en-US" sz="1400" b="0" dirty="0">
              <a:solidFill>
                <a:schemeClr val="tx1"/>
              </a:solidFill>
              <a:latin typeface="+mn-l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1988840"/>
            <a:ext cx="2943225" cy="1133475"/>
          </a:xfrm>
          <a:prstGeom prst="rect">
            <a:avLst/>
          </a:prstGeom>
          <a:solidFill>
            <a:schemeClr val="accent2">
              <a:lumMod val="20000"/>
              <a:lumOff val="80000"/>
            </a:schemeClr>
          </a:solidFill>
          <a:ln>
            <a:noFill/>
          </a:ln>
        </p:spPr>
      </p:pic>
    </p:spTree>
    <p:extLst>
      <p:ext uri="{BB962C8B-B14F-4D97-AF65-F5344CB8AC3E}">
        <p14:creationId xmlns:p14="http://schemas.microsoft.com/office/powerpoint/2010/main" xmlns="" val="3154530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6</a:t>
            </a:r>
            <a:endParaRPr lang="en-ZA" dirty="0"/>
          </a:p>
        </p:txBody>
      </p:sp>
      <p:sp>
        <p:nvSpPr>
          <p:cNvPr id="3" name="Content Placeholder 2"/>
          <p:cNvSpPr>
            <a:spLocks noGrp="1"/>
          </p:cNvSpPr>
          <p:nvPr>
            <p:ph idx="1"/>
          </p:nvPr>
        </p:nvSpPr>
        <p:spPr/>
        <p:txBody>
          <a:bodyPr/>
          <a:lstStyle/>
          <a:p>
            <a:r>
              <a:rPr lang="en-US" dirty="0" smtClean="0"/>
              <a:t>Questioned status regarding continuation of the function of the Directorate for Market Abuse</a:t>
            </a:r>
          </a:p>
          <a:p>
            <a:pPr lvl="1"/>
            <a:r>
              <a:rPr lang="en-US" dirty="0">
                <a:solidFill>
                  <a:srgbClr val="A50021"/>
                </a:solidFill>
              </a:rPr>
              <a:t>Drafting has been proposed to retain the DMA , with the necessary alignment to the FSR Bill. The process of appointment will be the responsibility of the Executive Committee</a:t>
            </a:r>
          </a:p>
          <a:p>
            <a:pPr marL="457200" lvl="1" indent="0">
              <a:buNone/>
            </a:pPr>
            <a:endParaRPr lang="en-US" dirty="0" smtClean="0"/>
          </a:p>
          <a:p>
            <a:r>
              <a:rPr lang="en-US" dirty="0" smtClean="0"/>
              <a:t>Reconsideration of decisions </a:t>
            </a:r>
          </a:p>
          <a:p>
            <a:pPr lvl="1"/>
            <a:r>
              <a:rPr lang="en-US" dirty="0" smtClean="0">
                <a:solidFill>
                  <a:srgbClr val="A50021"/>
                </a:solidFill>
              </a:rPr>
              <a:t>Drafting related to the ability of the regulator to reconsider decisions was ambiguous. Drafting has been proposed to clarify the circumstances under which a regulator may reconsider a decision without unfairly affecting the rights of regulated entities </a:t>
            </a:r>
            <a:endParaRPr lang="en-ZA" dirty="0">
              <a:solidFill>
                <a:srgbClr val="A50021"/>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26</a:t>
            </a:fld>
            <a:endParaRPr lang="en-US" sz="1400" b="0" dirty="0">
              <a:solidFill>
                <a:schemeClr val="tx1"/>
              </a:solidFill>
              <a:latin typeface="+mn-lt"/>
            </a:endParaRPr>
          </a:p>
        </p:txBody>
      </p:sp>
    </p:spTree>
    <p:extLst>
      <p:ext uri="{BB962C8B-B14F-4D97-AF65-F5344CB8AC3E}">
        <p14:creationId xmlns:p14="http://schemas.microsoft.com/office/powerpoint/2010/main" xmlns="" val="2455205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Regulatory Instruments</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27</a:t>
            </a:fld>
            <a:endParaRPr lang="en-US" sz="1400" b="0" dirty="0">
              <a:solidFill>
                <a:schemeClr val="tx1"/>
              </a:solidFill>
              <a:latin typeface="+mn-lt"/>
            </a:endParaRPr>
          </a:p>
        </p:txBody>
      </p:sp>
      <p:sp>
        <p:nvSpPr>
          <p:cNvPr id="3" name="Content Placeholder 2"/>
          <p:cNvSpPr>
            <a:spLocks noGrp="1"/>
          </p:cNvSpPr>
          <p:nvPr>
            <p:ph idx="4294967295"/>
          </p:nvPr>
        </p:nvSpPr>
        <p:spPr>
          <a:xfrm>
            <a:off x="63068" y="1084633"/>
            <a:ext cx="8928992" cy="5224687"/>
          </a:xfrm>
        </p:spPr>
        <p:txBody>
          <a:bodyPr/>
          <a:lstStyle/>
          <a:p>
            <a:r>
              <a:rPr lang="en-US" sz="1500" dirty="0" smtClean="0"/>
              <a:t>In addition to provisions in current legislation, two authorities can impose </a:t>
            </a:r>
            <a:r>
              <a:rPr lang="en-US" sz="1500" b="1" dirty="0" smtClean="0"/>
              <a:t>standards</a:t>
            </a:r>
            <a:r>
              <a:rPr lang="en-US" sz="1500" dirty="0" smtClean="0"/>
              <a:t> (subordinate legislation) through FSR Bill on financial institutions </a:t>
            </a:r>
            <a:r>
              <a:rPr lang="en-US" sz="1500" b="1" dirty="0" smtClean="0">
                <a:solidFill>
                  <a:srgbClr val="990033"/>
                </a:solidFill>
              </a:rPr>
              <a:t>(cl.105 - 106).</a:t>
            </a:r>
            <a:r>
              <a:rPr lang="en-US" sz="1500" dirty="0" smtClean="0"/>
              <a:t> Similar status to current rules, board notices </a:t>
            </a:r>
            <a:r>
              <a:rPr lang="en-US" sz="1500" dirty="0" err="1" smtClean="0"/>
              <a:t>etc</a:t>
            </a:r>
            <a:endParaRPr lang="en-US" sz="1500" dirty="0" smtClean="0"/>
          </a:p>
          <a:p>
            <a:endParaRPr lang="en-US" sz="700" dirty="0"/>
          </a:p>
          <a:p>
            <a:r>
              <a:rPr lang="en-US" sz="1500" dirty="0" smtClean="0"/>
              <a:t>PA can </a:t>
            </a:r>
            <a:r>
              <a:rPr lang="en-US" sz="1500" dirty="0"/>
              <a:t>set </a:t>
            </a:r>
            <a:r>
              <a:rPr lang="en-US" sz="1500" b="1" dirty="0" smtClean="0"/>
              <a:t>prudential standards</a:t>
            </a:r>
            <a:r>
              <a:rPr lang="en-US" sz="1500" dirty="0" smtClean="0"/>
              <a:t>, including to maintain financial stability,</a:t>
            </a:r>
            <a:r>
              <a:rPr lang="en-US" sz="1500" b="1" dirty="0" smtClean="0"/>
              <a:t> </a:t>
            </a:r>
            <a:r>
              <a:rPr lang="en-US" sz="1500" dirty="0" smtClean="0"/>
              <a:t>for matters such as:</a:t>
            </a:r>
          </a:p>
          <a:p>
            <a:pPr marL="0" indent="0">
              <a:buNone/>
            </a:pPr>
            <a:endParaRPr lang="en-US" sz="1500" dirty="0" smtClean="0"/>
          </a:p>
          <a:p>
            <a:pPr marL="0" indent="0">
              <a:buNone/>
            </a:pPr>
            <a:endParaRPr lang="en-US" sz="1500" dirty="0" smtClean="0"/>
          </a:p>
          <a:p>
            <a:endParaRPr lang="en-US" sz="1500" dirty="0" smtClean="0"/>
          </a:p>
          <a:p>
            <a:pPr marL="0" indent="0">
              <a:buNone/>
            </a:pPr>
            <a:endParaRPr lang="en-US" sz="1500" dirty="0"/>
          </a:p>
          <a:p>
            <a:r>
              <a:rPr lang="en-US" sz="1500" dirty="0" smtClean="0"/>
              <a:t>FSCA can </a:t>
            </a:r>
            <a:r>
              <a:rPr lang="en-US" sz="1500" dirty="0"/>
              <a:t>set </a:t>
            </a:r>
            <a:r>
              <a:rPr lang="en-US" sz="1500" b="1" dirty="0" smtClean="0"/>
              <a:t>conduct</a:t>
            </a:r>
            <a:r>
              <a:rPr lang="en-US" sz="1500" dirty="0"/>
              <a:t> </a:t>
            </a:r>
            <a:r>
              <a:rPr lang="en-US" sz="1500" b="1" dirty="0" smtClean="0"/>
              <a:t>standards</a:t>
            </a:r>
            <a:r>
              <a:rPr lang="en-US" sz="1500" dirty="0" smtClean="0"/>
              <a:t> </a:t>
            </a:r>
            <a:r>
              <a:rPr lang="en-US" sz="1500" dirty="0"/>
              <a:t>for </a:t>
            </a:r>
            <a:r>
              <a:rPr lang="en-US" sz="1500" dirty="0" smtClean="0"/>
              <a:t>matters such as:</a:t>
            </a:r>
          </a:p>
          <a:p>
            <a:pPr marL="0" indent="0">
              <a:buNone/>
            </a:pPr>
            <a:endParaRPr lang="en-US" sz="1500" dirty="0" smtClean="0"/>
          </a:p>
          <a:p>
            <a:pPr marL="0" indent="0">
              <a:buNone/>
            </a:pPr>
            <a:endParaRPr lang="en-US" sz="1500" dirty="0"/>
          </a:p>
          <a:p>
            <a:pPr marL="0" indent="0">
              <a:buNone/>
            </a:pPr>
            <a:r>
              <a:rPr lang="en-US" sz="1500" dirty="0"/>
              <a:t/>
            </a:r>
            <a:br>
              <a:rPr lang="en-US" sz="1500" dirty="0"/>
            </a:br>
            <a:endParaRPr lang="en-US" sz="1500" dirty="0" smtClean="0"/>
          </a:p>
          <a:p>
            <a:pPr marL="0" indent="0">
              <a:buNone/>
            </a:pPr>
            <a:r>
              <a:rPr lang="en-US" sz="1500" dirty="0" smtClean="0"/>
              <a:t/>
            </a:r>
            <a:br>
              <a:rPr lang="en-US" sz="1500" dirty="0" smtClean="0"/>
            </a:br>
            <a:endParaRPr lang="en-US" sz="1100" dirty="0" smtClean="0">
              <a:solidFill>
                <a:schemeClr val="bg1"/>
              </a:solidFill>
            </a:endParaRPr>
          </a:p>
          <a:p>
            <a:r>
              <a:rPr lang="en-US" sz="1500" dirty="0" smtClean="0"/>
              <a:t>Where </a:t>
            </a:r>
            <a:r>
              <a:rPr lang="en-US" sz="1500" dirty="0"/>
              <a:t>standards overlap, </a:t>
            </a:r>
            <a:r>
              <a:rPr lang="en-US" sz="1500" b="1" dirty="0"/>
              <a:t>the two authorities may set </a:t>
            </a:r>
            <a:r>
              <a:rPr lang="en-US" sz="1500" b="1" dirty="0" smtClean="0"/>
              <a:t>joint standards</a:t>
            </a:r>
            <a:endParaRPr lang="en-US" sz="1500" dirty="0" smtClean="0"/>
          </a:p>
          <a:p>
            <a:r>
              <a:rPr lang="en-US" sz="1500" dirty="0" err="1" smtClean="0"/>
              <a:t>Harmonise</a:t>
            </a:r>
            <a:r>
              <a:rPr lang="en-US" sz="1500" dirty="0" smtClean="0"/>
              <a:t> process for issuing regulatory instruments by setting same minimum consultation requirements </a:t>
            </a:r>
            <a:r>
              <a:rPr lang="en-US" sz="1500" b="1" dirty="0" smtClean="0">
                <a:solidFill>
                  <a:srgbClr val="990033"/>
                </a:solidFill>
              </a:rPr>
              <a:t>(cl. 97  - 104)</a:t>
            </a:r>
          </a:p>
          <a:p>
            <a:endParaRPr lang="en-US" sz="1500" dirty="0"/>
          </a:p>
        </p:txBody>
      </p:sp>
      <p:pic>
        <p:nvPicPr>
          <p:cNvPr id="5" name="Picture 4" descr="https://encrypted-tbn3.gstatic.com/images?q=tbn:ANd9GcSbVcnnvjhRgUvpV4IFQ9xwWKRSzhfyipomhJdrVIyqZ9ayDQDRM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156" y="2337218"/>
            <a:ext cx="1340943" cy="792087"/>
          </a:xfrm>
          <a:prstGeom prst="rect">
            <a:avLst/>
          </a:prstGeom>
          <a:noFill/>
          <a:ln>
            <a:noFill/>
          </a:ln>
        </p:spPr>
      </p:pic>
      <p:sp>
        <p:nvSpPr>
          <p:cNvPr id="6" name="TextBox 5"/>
          <p:cNvSpPr txBox="1"/>
          <p:nvPr/>
        </p:nvSpPr>
        <p:spPr>
          <a:xfrm>
            <a:off x="497172" y="3172079"/>
            <a:ext cx="1512168" cy="276999"/>
          </a:xfrm>
          <a:prstGeom prst="rect">
            <a:avLst/>
          </a:prstGeom>
          <a:noFill/>
        </p:spPr>
        <p:txBody>
          <a:bodyPr wrap="square" rtlCol="0">
            <a:spAutoFit/>
          </a:bodyPr>
          <a:lstStyle/>
          <a:p>
            <a:pPr algn="ctr"/>
            <a:r>
              <a:rPr lang="en-US" sz="1200" b="1" dirty="0" smtClean="0"/>
              <a:t>Liquidity</a:t>
            </a:r>
            <a:endParaRPr lang="en-US" sz="1200" b="1" dirty="0"/>
          </a:p>
        </p:txBody>
      </p:sp>
      <p:pic>
        <p:nvPicPr>
          <p:cNvPr id="7" name="Picture 6" descr="https://encrypted-tbn2.gstatic.com/images?q=tbn:ANd9GcRr2kgj-c4tOOh64MCYeJHcpwMudZojC_tHsZoQ5K7SspfYfknnrA"/>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9997" y="2331695"/>
            <a:ext cx="1440160" cy="714028"/>
          </a:xfrm>
          <a:prstGeom prst="rect">
            <a:avLst/>
          </a:prstGeom>
          <a:noFill/>
          <a:ln>
            <a:noFill/>
          </a:ln>
        </p:spPr>
      </p:pic>
      <p:sp>
        <p:nvSpPr>
          <p:cNvPr id="8" name="TextBox 7"/>
          <p:cNvSpPr txBox="1"/>
          <p:nvPr/>
        </p:nvSpPr>
        <p:spPr>
          <a:xfrm>
            <a:off x="2439997" y="3119006"/>
            <a:ext cx="1512168" cy="276999"/>
          </a:xfrm>
          <a:prstGeom prst="rect">
            <a:avLst/>
          </a:prstGeom>
          <a:noFill/>
        </p:spPr>
        <p:txBody>
          <a:bodyPr wrap="square" rtlCol="0">
            <a:spAutoFit/>
          </a:bodyPr>
          <a:lstStyle/>
          <a:p>
            <a:pPr algn="ctr"/>
            <a:r>
              <a:rPr lang="en-US" sz="1200" b="1" dirty="0" smtClean="0"/>
              <a:t>Leverage</a:t>
            </a:r>
            <a:endParaRPr lang="en-US" sz="1200" b="1" dirty="0"/>
          </a:p>
        </p:txBody>
      </p:sp>
      <p:pic>
        <p:nvPicPr>
          <p:cNvPr id="9" name="Picture 8" descr="https://encrypted-tbn0.gstatic.com/images?q=tbn:ANd9GcS-__U7FO-LoNfHJbvTjassy5HZLn0Pbq11KXdQxPlBKXVGNxSz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37805" y="2276176"/>
            <a:ext cx="1080120" cy="825065"/>
          </a:xfrm>
          <a:prstGeom prst="rect">
            <a:avLst/>
          </a:prstGeom>
          <a:noFill/>
          <a:ln>
            <a:noFill/>
          </a:ln>
        </p:spPr>
      </p:pic>
      <p:sp>
        <p:nvSpPr>
          <p:cNvPr id="10" name="TextBox 9"/>
          <p:cNvSpPr txBox="1"/>
          <p:nvPr/>
        </p:nvSpPr>
        <p:spPr>
          <a:xfrm>
            <a:off x="4285579" y="3137837"/>
            <a:ext cx="1512168" cy="276999"/>
          </a:xfrm>
          <a:prstGeom prst="rect">
            <a:avLst/>
          </a:prstGeom>
          <a:noFill/>
        </p:spPr>
        <p:txBody>
          <a:bodyPr wrap="square" rtlCol="0">
            <a:spAutoFit/>
          </a:bodyPr>
          <a:lstStyle/>
          <a:p>
            <a:pPr algn="ctr"/>
            <a:r>
              <a:rPr lang="en-US" sz="1200" b="1" dirty="0" smtClean="0"/>
              <a:t>Risk management</a:t>
            </a:r>
            <a:endParaRPr lang="en-US" sz="1200" b="1" dirty="0"/>
          </a:p>
        </p:txBody>
      </p:sp>
      <p:pic>
        <p:nvPicPr>
          <p:cNvPr id="11" name="Picture 10" descr="https://encrypted-tbn3.gstatic.com/images?q=tbn:ANd9GcTgxPrd-4B1KgHQKiW3kcgHYb1OP9VnyGWT4fEVRfL00nog41FQ"/>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99647" y="2276176"/>
            <a:ext cx="1224682" cy="810918"/>
          </a:xfrm>
          <a:prstGeom prst="rect">
            <a:avLst/>
          </a:prstGeom>
          <a:noFill/>
          <a:ln>
            <a:noFill/>
          </a:ln>
        </p:spPr>
      </p:pic>
      <p:sp>
        <p:nvSpPr>
          <p:cNvPr id="12" name="TextBox 11"/>
          <p:cNvSpPr txBox="1"/>
          <p:nvPr/>
        </p:nvSpPr>
        <p:spPr>
          <a:xfrm>
            <a:off x="6299646" y="3137838"/>
            <a:ext cx="1512168" cy="276999"/>
          </a:xfrm>
          <a:prstGeom prst="rect">
            <a:avLst/>
          </a:prstGeom>
          <a:noFill/>
        </p:spPr>
        <p:txBody>
          <a:bodyPr wrap="square" rtlCol="0">
            <a:spAutoFit/>
          </a:bodyPr>
          <a:lstStyle/>
          <a:p>
            <a:pPr algn="ctr"/>
            <a:r>
              <a:rPr lang="en-US" sz="1200" b="1" dirty="0" smtClean="0"/>
              <a:t>Capital</a:t>
            </a:r>
            <a:endParaRPr lang="en-US" sz="1200" b="1" dirty="0"/>
          </a:p>
        </p:txBody>
      </p:sp>
      <p:pic>
        <p:nvPicPr>
          <p:cNvPr id="13" name="Picture 12" descr="C:\Users\4302\Desktop\download (1).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7173" y="3664869"/>
            <a:ext cx="1194508" cy="930863"/>
          </a:xfrm>
          <a:prstGeom prst="rect">
            <a:avLst/>
          </a:prstGeom>
          <a:noFill/>
          <a:ln>
            <a:noFill/>
          </a:ln>
        </p:spPr>
      </p:pic>
      <p:sp>
        <p:nvSpPr>
          <p:cNvPr id="14" name="TextBox 13"/>
          <p:cNvSpPr txBox="1"/>
          <p:nvPr/>
        </p:nvSpPr>
        <p:spPr>
          <a:xfrm>
            <a:off x="381931" y="4729200"/>
            <a:ext cx="1512168" cy="276999"/>
          </a:xfrm>
          <a:prstGeom prst="rect">
            <a:avLst/>
          </a:prstGeom>
          <a:noFill/>
        </p:spPr>
        <p:txBody>
          <a:bodyPr wrap="square" rtlCol="0">
            <a:spAutoFit/>
          </a:bodyPr>
          <a:lstStyle/>
          <a:p>
            <a:r>
              <a:rPr lang="en-US" sz="1200" b="1" dirty="0" smtClean="0"/>
              <a:t>Product design</a:t>
            </a:r>
            <a:endParaRPr lang="en-US" sz="1200" b="1" dirty="0"/>
          </a:p>
        </p:txBody>
      </p:sp>
      <p:pic>
        <p:nvPicPr>
          <p:cNvPr id="4098" name="Picture 2" descr="C:\Users\4302\Desktop\downloa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59439" y="3664869"/>
            <a:ext cx="1067478" cy="9941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2616368" y="4795483"/>
            <a:ext cx="744225" cy="276999"/>
          </a:xfrm>
          <a:prstGeom prst="rect">
            <a:avLst/>
          </a:prstGeom>
          <a:noFill/>
        </p:spPr>
        <p:txBody>
          <a:bodyPr wrap="square" rtlCol="0">
            <a:spAutoFit/>
          </a:bodyPr>
          <a:lstStyle/>
          <a:p>
            <a:pPr algn="ctr"/>
            <a:r>
              <a:rPr lang="en-US" sz="1200" b="1" dirty="0" smtClean="0"/>
              <a:t>Advice</a:t>
            </a:r>
            <a:endParaRPr lang="en-US" sz="1200" b="1" dirty="0"/>
          </a:p>
        </p:txBody>
      </p:sp>
      <p:pic>
        <p:nvPicPr>
          <p:cNvPr id="17" name="Picture 16" descr="https://encrypted-tbn3.gstatic.com/images?q=tbn:ANd9GcRoJ6sMt5BPiATE8PfyOKNyU9z5O7RebZfMHXkJamfdxHJrbOIp9A"/>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37805" y="3670608"/>
            <a:ext cx="1080120" cy="1001462"/>
          </a:xfrm>
          <a:prstGeom prst="rect">
            <a:avLst/>
          </a:prstGeom>
          <a:noFill/>
          <a:ln>
            <a:noFill/>
          </a:ln>
        </p:spPr>
      </p:pic>
      <p:sp>
        <p:nvSpPr>
          <p:cNvPr id="18" name="TextBox 17"/>
          <p:cNvSpPr txBox="1"/>
          <p:nvPr/>
        </p:nvSpPr>
        <p:spPr>
          <a:xfrm>
            <a:off x="4437805" y="4740584"/>
            <a:ext cx="1068782" cy="276999"/>
          </a:xfrm>
          <a:prstGeom prst="rect">
            <a:avLst/>
          </a:prstGeom>
          <a:noFill/>
        </p:spPr>
        <p:txBody>
          <a:bodyPr wrap="square" rtlCol="0">
            <a:spAutoFit/>
          </a:bodyPr>
          <a:lstStyle/>
          <a:p>
            <a:pPr algn="ctr"/>
            <a:r>
              <a:rPr lang="en-US" sz="1200" b="1" dirty="0" smtClean="0"/>
              <a:t>Disclosure</a:t>
            </a:r>
            <a:endParaRPr lang="en-US" sz="1200" b="1" dirty="0"/>
          </a:p>
        </p:txBody>
      </p:sp>
      <p:pic>
        <p:nvPicPr>
          <p:cNvPr id="19" name="Picture 18" descr="https://encrypted-tbn2.gstatic.com/images?q=tbn:ANd9GcS-dfLj-SLmR_LcG98HAQyKehDTWdsmyr6v0B80wvaHWMDImw_n"/>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4168" y="3556348"/>
            <a:ext cx="1791250" cy="1115722"/>
          </a:xfrm>
          <a:prstGeom prst="rect">
            <a:avLst/>
          </a:prstGeom>
          <a:noFill/>
          <a:ln>
            <a:noFill/>
          </a:ln>
        </p:spPr>
      </p:pic>
      <p:sp>
        <p:nvSpPr>
          <p:cNvPr id="20" name="TextBox 19"/>
          <p:cNvSpPr txBox="1"/>
          <p:nvPr/>
        </p:nvSpPr>
        <p:spPr>
          <a:xfrm>
            <a:off x="6280213" y="4736685"/>
            <a:ext cx="1440706" cy="276999"/>
          </a:xfrm>
          <a:prstGeom prst="rect">
            <a:avLst/>
          </a:prstGeom>
          <a:noFill/>
        </p:spPr>
        <p:txBody>
          <a:bodyPr wrap="square" rtlCol="0">
            <a:spAutoFit/>
          </a:bodyPr>
          <a:lstStyle/>
          <a:p>
            <a:pPr algn="ctr"/>
            <a:r>
              <a:rPr lang="en-US" sz="1200" b="1" dirty="0" smtClean="0"/>
              <a:t>Transparency</a:t>
            </a:r>
            <a:endParaRPr lang="en-US" sz="1200" b="1" dirty="0"/>
          </a:p>
        </p:txBody>
      </p:sp>
      <p:sp>
        <p:nvSpPr>
          <p:cNvPr id="15" name="TextBox 14"/>
          <p:cNvSpPr txBox="1"/>
          <p:nvPr/>
        </p:nvSpPr>
        <p:spPr>
          <a:xfrm>
            <a:off x="1894099" y="5746090"/>
            <a:ext cx="6336704" cy="784830"/>
          </a:xfrm>
          <a:prstGeom prst="rect">
            <a:avLst/>
          </a:prstGeom>
          <a:noFill/>
          <a:ln>
            <a:solidFill>
              <a:schemeClr val="tx1"/>
            </a:solidFill>
          </a:ln>
        </p:spPr>
        <p:txBody>
          <a:bodyPr wrap="square" rtlCol="0">
            <a:spAutoFit/>
          </a:bodyPr>
          <a:lstStyle/>
          <a:p>
            <a:pPr marL="342900" lvl="0" indent="-342900">
              <a:spcBef>
                <a:spcPct val="20000"/>
              </a:spcBef>
              <a:buFontTx/>
              <a:buChar char="•"/>
            </a:pPr>
            <a:r>
              <a:rPr lang="en-US" sz="1500" kern="0" dirty="0">
                <a:solidFill>
                  <a:srgbClr val="000000"/>
                </a:solidFill>
                <a:latin typeface="Calibri" pitchFamily="34" charset="0"/>
              </a:rPr>
              <a:t>FSCA may not set standards on </a:t>
            </a:r>
            <a:r>
              <a:rPr lang="en-US" sz="1500" kern="0" dirty="0" smtClean="0">
                <a:solidFill>
                  <a:srgbClr val="000000"/>
                </a:solidFill>
                <a:latin typeface="Calibri" pitchFamily="34" charset="0"/>
              </a:rPr>
              <a:t>credit agreement services without </a:t>
            </a:r>
            <a:r>
              <a:rPr lang="en-US" sz="1500" kern="0" dirty="0">
                <a:solidFill>
                  <a:srgbClr val="000000"/>
                </a:solidFill>
                <a:latin typeface="Calibri" pitchFamily="34" charset="0"/>
              </a:rPr>
              <a:t>consulting NCR </a:t>
            </a:r>
            <a:r>
              <a:rPr lang="en-US" sz="1500" b="1" kern="0" dirty="0">
                <a:solidFill>
                  <a:srgbClr val="990033"/>
                </a:solidFill>
                <a:latin typeface="Calibri" pitchFamily="34" charset="0"/>
              </a:rPr>
              <a:t>(cl. 106(4)) </a:t>
            </a:r>
            <a:r>
              <a:rPr lang="en-US" sz="1500" kern="0" dirty="0">
                <a:solidFill>
                  <a:srgbClr val="000000"/>
                </a:solidFill>
                <a:latin typeface="Calibri" pitchFamily="34" charset="0"/>
              </a:rPr>
              <a:t>and on payment service providers without concurrence of </a:t>
            </a:r>
            <a:r>
              <a:rPr lang="en-US" sz="1500" kern="0" dirty="0" smtClean="0">
                <a:solidFill>
                  <a:srgbClr val="000000"/>
                </a:solidFill>
                <a:latin typeface="Calibri" pitchFamily="34" charset="0"/>
              </a:rPr>
              <a:t>SARB</a:t>
            </a:r>
            <a:r>
              <a:rPr lang="en-US" sz="1500" b="1" kern="0" dirty="0" smtClean="0">
                <a:solidFill>
                  <a:srgbClr val="990033"/>
                </a:solidFill>
                <a:latin typeface="Calibri" pitchFamily="34" charset="0"/>
              </a:rPr>
              <a:t> </a:t>
            </a:r>
            <a:r>
              <a:rPr lang="en-US" sz="1500" b="1" kern="0" dirty="0">
                <a:solidFill>
                  <a:srgbClr val="990033"/>
                </a:solidFill>
                <a:latin typeface="Calibri" pitchFamily="34" charset="0"/>
              </a:rPr>
              <a:t>(cl. 109</a:t>
            </a:r>
            <a:r>
              <a:rPr lang="en-US" sz="1500" b="1" kern="0" dirty="0" smtClean="0">
                <a:solidFill>
                  <a:srgbClr val="990033"/>
                </a:solidFill>
                <a:latin typeface="Calibri" pitchFamily="34" charset="0"/>
              </a:rPr>
              <a:t>)</a:t>
            </a:r>
            <a:endParaRPr lang="en-US" sz="1500" b="1" kern="0" dirty="0">
              <a:solidFill>
                <a:srgbClr val="990033"/>
              </a:solidFill>
              <a:latin typeface="Calibri" pitchFamily="34" charset="0"/>
            </a:endParaRPr>
          </a:p>
        </p:txBody>
      </p:sp>
    </p:spTree>
    <p:extLst>
      <p:ext uri="{BB962C8B-B14F-4D97-AF65-F5344CB8AC3E}">
        <p14:creationId xmlns:p14="http://schemas.microsoft.com/office/powerpoint/2010/main" xmlns="" val="607736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7</a:t>
            </a:r>
            <a:endParaRPr lang="en-ZA" dirty="0"/>
          </a:p>
        </p:txBody>
      </p:sp>
      <p:sp>
        <p:nvSpPr>
          <p:cNvPr id="3" name="Content Placeholder 2"/>
          <p:cNvSpPr>
            <a:spLocks noGrp="1"/>
          </p:cNvSpPr>
          <p:nvPr>
            <p:ph idx="1"/>
          </p:nvPr>
        </p:nvSpPr>
        <p:spPr>
          <a:xfrm>
            <a:off x="107504" y="1196752"/>
            <a:ext cx="8928992" cy="4572000"/>
          </a:xfrm>
        </p:spPr>
        <p:txBody>
          <a:bodyPr/>
          <a:lstStyle/>
          <a:p>
            <a:r>
              <a:rPr lang="en-US" sz="1600" dirty="0" smtClean="0"/>
              <a:t>Status of regulatory instruments </a:t>
            </a:r>
          </a:p>
          <a:p>
            <a:pPr lvl="1"/>
            <a:r>
              <a:rPr lang="en-US" sz="1600" dirty="0" smtClean="0">
                <a:solidFill>
                  <a:srgbClr val="A50021"/>
                </a:solidFill>
              </a:rPr>
              <a:t>Clarified that these will have the status of subordinate legislation</a:t>
            </a:r>
            <a:r>
              <a:rPr lang="en-US" sz="1600" dirty="0" smtClean="0"/>
              <a:t/>
            </a:r>
            <a:br>
              <a:rPr lang="en-US" sz="1600" dirty="0" smtClean="0"/>
            </a:br>
            <a:endParaRPr lang="en-US" sz="1600" dirty="0" smtClean="0"/>
          </a:p>
          <a:p>
            <a:r>
              <a:rPr lang="en-US" sz="1600" dirty="0" smtClean="0"/>
              <a:t>Role of Parliament in the making of regulatory instruments</a:t>
            </a:r>
          </a:p>
          <a:p>
            <a:pPr lvl="1"/>
            <a:r>
              <a:rPr lang="en-US" sz="1600" dirty="0" smtClean="0">
                <a:solidFill>
                  <a:srgbClr val="A50021"/>
                </a:solidFill>
              </a:rPr>
              <a:t>Stipulated a consultation period with Parliament before a regulatory instrument can be made</a:t>
            </a:r>
            <a:r>
              <a:rPr lang="en-US" sz="1600" dirty="0" smtClean="0"/>
              <a:t/>
            </a:r>
            <a:br>
              <a:rPr lang="en-US" sz="1600" dirty="0" smtClean="0"/>
            </a:br>
            <a:endParaRPr lang="en-US" sz="1600" dirty="0" smtClean="0"/>
          </a:p>
          <a:p>
            <a:r>
              <a:rPr lang="en-US" sz="1600" dirty="0" smtClean="0"/>
              <a:t>Some concern expressed about ability to make urgent standards</a:t>
            </a:r>
          </a:p>
          <a:p>
            <a:pPr lvl="1"/>
            <a:r>
              <a:rPr lang="en-US" sz="1600" dirty="0">
                <a:solidFill>
                  <a:srgbClr val="A50021"/>
                </a:solidFill>
              </a:rPr>
              <a:t>Ability to set urgent standards necessary to act swiftly in responding to urgent </a:t>
            </a:r>
            <a:r>
              <a:rPr lang="en-US" sz="1600" dirty="0" smtClean="0">
                <a:solidFill>
                  <a:srgbClr val="A50021"/>
                </a:solidFill>
              </a:rPr>
              <a:t>matters. </a:t>
            </a:r>
            <a:r>
              <a:rPr lang="en-US" sz="1600" dirty="0">
                <a:solidFill>
                  <a:srgbClr val="A50021"/>
                </a:solidFill>
              </a:rPr>
              <a:t>Checks </a:t>
            </a:r>
            <a:r>
              <a:rPr lang="en-US" sz="1600" dirty="0" smtClean="0">
                <a:solidFill>
                  <a:srgbClr val="A50021"/>
                </a:solidFill>
              </a:rPr>
              <a:t>and balances are provided so that the regulator cannot abuse this power. </a:t>
            </a:r>
            <a:br>
              <a:rPr lang="en-US" sz="1600" dirty="0" smtClean="0">
                <a:solidFill>
                  <a:srgbClr val="A50021"/>
                </a:solidFill>
              </a:rPr>
            </a:br>
            <a:endParaRPr lang="en-US" sz="1600" dirty="0" smtClean="0">
              <a:solidFill>
                <a:srgbClr val="A50021"/>
              </a:solidFill>
            </a:endParaRPr>
          </a:p>
          <a:p>
            <a:r>
              <a:rPr lang="en-US" sz="1600" dirty="0" smtClean="0"/>
              <a:t>Clarity requested in terms of the coming into effect of instruments and the need to provide adequate transitional time</a:t>
            </a:r>
          </a:p>
          <a:p>
            <a:pPr lvl="1"/>
            <a:r>
              <a:rPr lang="en-US" sz="1600" dirty="0" smtClean="0">
                <a:solidFill>
                  <a:srgbClr val="A50021"/>
                </a:solidFill>
              </a:rPr>
              <a:t>Process to be followed in making standards, including consultation, will cater for this</a:t>
            </a:r>
            <a:r>
              <a:rPr lang="en-US" sz="1600" dirty="0" smtClean="0"/>
              <a:t/>
            </a:r>
            <a:br>
              <a:rPr lang="en-US" sz="1600" dirty="0" smtClean="0"/>
            </a:br>
            <a:endParaRPr lang="en-US" sz="1600" dirty="0" smtClean="0"/>
          </a:p>
          <a:p>
            <a:r>
              <a:rPr lang="en-US" sz="1600" dirty="0" smtClean="0"/>
              <a:t>Questioned ability to set standards on key persons</a:t>
            </a:r>
          </a:p>
          <a:p>
            <a:pPr lvl="1"/>
            <a:r>
              <a:rPr lang="en-US" sz="1600" dirty="0" smtClean="0">
                <a:solidFill>
                  <a:srgbClr val="A50021"/>
                </a:solidFill>
              </a:rPr>
              <a:t>Regulators must be able to set standards for such persons to follow </a:t>
            </a:r>
          </a:p>
          <a:p>
            <a:endParaRPr lang="en-ZA" sz="16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28</a:t>
            </a:fld>
            <a:endParaRPr lang="en-US" sz="1400" b="0" dirty="0">
              <a:solidFill>
                <a:schemeClr val="tx1"/>
              </a:solidFill>
              <a:latin typeface="+mn-lt"/>
            </a:endParaRPr>
          </a:p>
        </p:txBody>
      </p:sp>
    </p:spTree>
    <p:extLst>
      <p:ext uri="{BB962C8B-B14F-4D97-AF65-F5344CB8AC3E}">
        <p14:creationId xmlns:p14="http://schemas.microsoft.com/office/powerpoint/2010/main" xmlns="" val="1846341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Licensing</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29</a:t>
            </a:fld>
            <a:endParaRPr lang="en-US" sz="1400" b="0" dirty="0">
              <a:solidFill>
                <a:schemeClr val="tx1"/>
              </a:solidFill>
              <a:latin typeface="+mn-lt"/>
            </a:endParaRPr>
          </a:p>
        </p:txBody>
      </p:sp>
      <p:sp>
        <p:nvSpPr>
          <p:cNvPr id="3" name="Content Placeholder 2"/>
          <p:cNvSpPr>
            <a:spLocks noGrp="1"/>
          </p:cNvSpPr>
          <p:nvPr>
            <p:ph idx="4294967295"/>
          </p:nvPr>
        </p:nvSpPr>
        <p:spPr>
          <a:xfrm>
            <a:off x="107504" y="1687390"/>
            <a:ext cx="8928991" cy="2736304"/>
          </a:xfrm>
        </p:spPr>
        <p:txBody>
          <a:bodyPr/>
          <a:lstStyle/>
          <a:p>
            <a:pPr marL="285750" indent="-285750">
              <a:buFont typeface="Arial" panose="020B0604020202020204" pitchFamily="34" charset="0"/>
              <a:buChar char="•"/>
            </a:pPr>
            <a:endParaRPr lang="en-US" sz="1050" kern="1200" dirty="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0" indent="0">
              <a:buNone/>
            </a:pPr>
            <a:endParaRPr lang="en-US" sz="1800" kern="1200" dirty="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285750" indent="-285750">
              <a:buFont typeface="Arial" panose="020B0604020202020204" pitchFamily="34" charset="0"/>
              <a:buChar char="•"/>
            </a:pPr>
            <a:endParaRPr lang="en-US" sz="1800" kern="1200" dirty="0">
              <a:solidFill>
                <a:schemeClr val="dk1"/>
              </a:solidFill>
            </a:endParaRPr>
          </a:p>
          <a:p>
            <a:pPr marL="0" indent="0">
              <a:buNone/>
            </a:pPr>
            <a:endParaRPr lang="en-US" sz="1800" kern="1200" dirty="0" smtClean="0">
              <a:solidFill>
                <a:schemeClr val="dk1"/>
              </a:solidFill>
            </a:endParaRPr>
          </a:p>
          <a:p>
            <a:pPr marL="0" indent="0">
              <a:buNone/>
            </a:pPr>
            <a:endParaRPr lang="en-US" sz="1800" kern="1200" dirty="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0" indent="0">
              <a:buNone/>
            </a:pPr>
            <a:endParaRPr lang="en-US" sz="1800" kern="1200" dirty="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0" indent="0">
              <a:buNone/>
            </a:pPr>
            <a:endParaRPr lang="en-US" sz="1800" kern="1200" dirty="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285750" indent="-285750">
              <a:buFont typeface="Arial" panose="020B0604020202020204" pitchFamily="34" charset="0"/>
              <a:buChar char="•"/>
            </a:pPr>
            <a:endParaRPr lang="en-US" sz="1800" kern="1200" dirty="0" smtClean="0">
              <a:solidFill>
                <a:schemeClr val="dk1"/>
              </a:solidFill>
            </a:endParaRPr>
          </a:p>
          <a:p>
            <a:pPr marL="285750" indent="-285750">
              <a:buFont typeface="Arial" panose="020B0604020202020204" pitchFamily="34" charset="0"/>
              <a:buChar char="•"/>
            </a:pPr>
            <a:endParaRPr lang="en-US" sz="1000" kern="1200" dirty="0" smtClean="0">
              <a:solidFill>
                <a:schemeClr val="dk1"/>
              </a:solidFill>
            </a:endParaRPr>
          </a:p>
          <a:p>
            <a:endParaRPr lang="en-US" sz="18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924429"/>
            <a:ext cx="1152128" cy="11055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image 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85617" y="1924361"/>
            <a:ext cx="1415415" cy="1105535"/>
          </a:xfrm>
          <a:prstGeom prst="rect">
            <a:avLst/>
          </a:prstGeom>
          <a:noFill/>
          <a:ln>
            <a:solidFill>
              <a:schemeClr val="tx1"/>
            </a:solidFill>
          </a:ln>
        </p:spPr>
      </p:pic>
      <p:sp>
        <p:nvSpPr>
          <p:cNvPr id="5" name="Rectangle 4"/>
          <p:cNvSpPr/>
          <p:nvPr/>
        </p:nvSpPr>
        <p:spPr bwMode="auto">
          <a:xfrm>
            <a:off x="4499992" y="1924429"/>
            <a:ext cx="1584176" cy="1105533"/>
          </a:xfrm>
          <a:prstGeom prst="rect">
            <a:avLst/>
          </a:prstGeom>
          <a:ln w="127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i="1" dirty="0" smtClean="0">
                <a:solidFill>
                  <a:schemeClr val="bg2">
                    <a:lumMod val="20000"/>
                    <a:lumOff val="80000"/>
                  </a:schemeClr>
                </a:solidFill>
                <a:latin typeface="Calibri" pitchFamily="34" charset="0"/>
                <a:ea typeface="ＭＳ Ｐゴシック" pitchFamily="1" charset="-128"/>
                <a:cs typeface="Calibri" pitchFamily="34" charset="0"/>
              </a:rPr>
              <a:t>.</a:t>
            </a:r>
            <a:endParaRPr lang="en-US" sz="1800" b="1" i="1" dirty="0" smtClean="0">
              <a:solidFill>
                <a:schemeClr val="bg2">
                  <a:lumMod val="20000"/>
                  <a:lumOff val="80000"/>
                </a:schemeClr>
              </a:solidFill>
              <a:latin typeface="Calibri" pitchFamily="34" charset="0"/>
              <a:ea typeface="ＭＳ Ｐゴシック" pitchFamily="1" charset="-128"/>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Calibri" pitchFamily="34" charset="0"/>
                <a:ea typeface="ＭＳ Ｐゴシック" pitchFamily="1" charset="-128"/>
                <a:cs typeface="Calibri" pitchFamily="34" charset="0"/>
              </a:rPr>
              <a:t>Prudential Authority</a:t>
            </a:r>
          </a:p>
        </p:txBody>
      </p:sp>
      <p:sp>
        <p:nvSpPr>
          <p:cNvPr id="12" name="Rectangle 11"/>
          <p:cNvSpPr/>
          <p:nvPr/>
        </p:nvSpPr>
        <p:spPr bwMode="auto">
          <a:xfrm>
            <a:off x="6876256" y="1942685"/>
            <a:ext cx="1944216" cy="1105533"/>
          </a:xfrm>
          <a:prstGeom prst="rect">
            <a:avLst/>
          </a:prstGeom>
          <a:solidFill>
            <a:schemeClr val="bg2">
              <a:lumMod val="60000"/>
              <a:lumOff val="40000"/>
            </a:schemeClr>
          </a:solidFill>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b="1" i="1" dirty="0">
              <a:solidFill>
                <a:schemeClr val="tx1"/>
              </a:solidFill>
              <a:latin typeface="Calibri" pitchFamily="34" charset="0"/>
              <a:ea typeface="ＭＳ Ｐゴシック" pitchFamily="1" charset="-128"/>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00" b="1" i="1" u="none" strike="noStrike" cap="none" normalizeH="0" baseline="0" dirty="0" smtClean="0">
              <a:ln>
                <a:noFill/>
              </a:ln>
              <a:solidFill>
                <a:schemeClr val="tx1"/>
              </a:solidFill>
              <a:effectLst/>
              <a:latin typeface="Calibri" pitchFamily="34" charset="0"/>
              <a:ea typeface="ＭＳ Ｐゴシック" pitchFamily="1" charset="-128"/>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400" b="1" i="1" dirty="0">
              <a:solidFill>
                <a:schemeClr val="tx1"/>
              </a:solidFill>
              <a:latin typeface="Calibri" pitchFamily="34" charset="0"/>
              <a:ea typeface="ＭＳ Ｐゴシック" pitchFamily="1" charset="-128"/>
              <a:cs typeface="Calibri"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00" b="1" i="1" u="none" strike="noStrike" cap="none" normalizeH="0" baseline="0" dirty="0" smtClean="0">
                <a:ln>
                  <a:noFill/>
                </a:ln>
                <a:solidFill>
                  <a:schemeClr val="tx1"/>
                </a:solidFill>
                <a:effectLst/>
                <a:latin typeface="Calibri" pitchFamily="34" charset="0"/>
                <a:ea typeface="ＭＳ Ｐゴシック" pitchFamily="1" charset="-128"/>
                <a:cs typeface="Calibri" pitchFamily="34" charset="0"/>
              </a:rPr>
              <a:t> </a:t>
            </a:r>
            <a:r>
              <a:rPr kumimoji="0" lang="en-US" sz="1800" b="1" i="1" u="none" strike="noStrike" cap="none" normalizeH="0" baseline="0" dirty="0" smtClean="0">
                <a:ln>
                  <a:noFill/>
                </a:ln>
                <a:solidFill>
                  <a:schemeClr val="tx1"/>
                </a:solidFill>
                <a:effectLst/>
                <a:latin typeface="Calibri" pitchFamily="34" charset="0"/>
                <a:ea typeface="ＭＳ Ｐゴシック" pitchFamily="1" charset="-128"/>
                <a:cs typeface="Calibri" pitchFamily="34" charset="0"/>
              </a:rPr>
              <a:t>Financial</a:t>
            </a:r>
            <a:r>
              <a:rPr kumimoji="0" lang="en-US" sz="1800" b="1" i="1" u="none" strike="noStrike" cap="none" normalizeH="0" dirty="0" smtClean="0">
                <a:ln>
                  <a:noFill/>
                </a:ln>
                <a:solidFill>
                  <a:schemeClr val="tx1"/>
                </a:solidFill>
                <a:effectLst/>
                <a:latin typeface="Calibri" pitchFamily="34" charset="0"/>
                <a:ea typeface="ＭＳ Ｐゴシック" pitchFamily="1" charset="-128"/>
                <a:cs typeface="Calibri" pitchFamily="34" charset="0"/>
              </a:rPr>
              <a:t> Sector conduct Authority</a:t>
            </a:r>
            <a:endParaRPr kumimoji="0" lang="en-US" sz="1800" b="1" i="1" u="none" strike="noStrike" cap="none" normalizeH="0" baseline="0" dirty="0" smtClean="0">
              <a:ln>
                <a:noFill/>
              </a:ln>
              <a:solidFill>
                <a:schemeClr val="tx1"/>
              </a:solidFill>
              <a:effectLst/>
              <a:latin typeface="Calibri" pitchFamily="34" charset="0"/>
              <a:ea typeface="ＭＳ Ｐゴシック" pitchFamily="1" charset="-128"/>
              <a:cs typeface="Calibri" pitchFamily="34" charset="0"/>
            </a:endParaRPr>
          </a:p>
        </p:txBody>
      </p:sp>
      <p:sp>
        <p:nvSpPr>
          <p:cNvPr id="8" name="Rectangle 7"/>
          <p:cNvSpPr/>
          <p:nvPr/>
        </p:nvSpPr>
        <p:spPr bwMode="auto">
          <a:xfrm>
            <a:off x="107504" y="3238888"/>
            <a:ext cx="1872208" cy="593071"/>
          </a:xfrm>
          <a:prstGeom prst="rect">
            <a:avLst/>
          </a:prstGeom>
          <a:solidFill>
            <a:srgbClr val="99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solidFill>
                  <a:schemeClr val="bg1"/>
                </a:solidFill>
                <a:latin typeface="Calibri" panose="020F0502020204030204" pitchFamily="34" charset="0"/>
              </a:rPr>
              <a:t>–Medical </a:t>
            </a:r>
            <a:r>
              <a:rPr lang="en-US" sz="1400" dirty="0">
                <a:solidFill>
                  <a:schemeClr val="bg1"/>
                </a:solidFill>
                <a:latin typeface="Calibri" panose="020F0502020204030204" pitchFamily="34" charset="0"/>
              </a:rPr>
              <a:t>Schemes </a:t>
            </a:r>
            <a:r>
              <a:rPr lang="en-US" sz="1400" dirty="0" smtClean="0">
                <a:solidFill>
                  <a:schemeClr val="bg1"/>
                </a:solidFill>
                <a:latin typeface="Calibri" panose="020F0502020204030204" pitchFamily="34" charset="0"/>
              </a:rPr>
              <a:t>Act (subject to s.231)</a:t>
            </a:r>
            <a:endParaRPr kumimoji="0" lang="en-US" sz="1400" u="none" strike="noStrike" cap="none" normalizeH="0" baseline="0" dirty="0" smtClean="0">
              <a:ln>
                <a:noFill/>
              </a:ln>
              <a:solidFill>
                <a:schemeClr val="bg1"/>
              </a:solidFill>
              <a:effectLst/>
              <a:latin typeface="Calibri" panose="020F0502020204030204" pitchFamily="34" charset="0"/>
            </a:endParaRPr>
          </a:p>
        </p:txBody>
      </p:sp>
      <p:sp>
        <p:nvSpPr>
          <p:cNvPr id="16" name="Rectangle 15"/>
          <p:cNvSpPr/>
          <p:nvPr/>
        </p:nvSpPr>
        <p:spPr bwMode="auto">
          <a:xfrm>
            <a:off x="2190714" y="3230372"/>
            <a:ext cx="1805222" cy="601587"/>
          </a:xfrm>
          <a:prstGeom prst="rect">
            <a:avLst/>
          </a:prstGeom>
          <a:solidFill>
            <a:srgbClr val="99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solidFill>
                  <a:schemeClr val="bg1"/>
                </a:solidFill>
                <a:latin typeface="Calibri" panose="020F0502020204030204" pitchFamily="34" charset="0"/>
              </a:rPr>
              <a:t>–N</a:t>
            </a:r>
            <a:r>
              <a:rPr kumimoji="0" lang="en-US" sz="1400" u="none" strike="noStrike" cap="none" normalizeH="0" baseline="0" dirty="0" smtClean="0">
                <a:ln>
                  <a:noFill/>
                </a:ln>
                <a:solidFill>
                  <a:schemeClr val="bg1"/>
                </a:solidFill>
                <a:effectLst/>
                <a:latin typeface="Calibri" panose="020F0502020204030204" pitchFamily="34" charset="0"/>
              </a:rPr>
              <a:t>ational</a:t>
            </a:r>
            <a:r>
              <a:rPr kumimoji="0" lang="en-US" sz="1400" u="none" strike="noStrike" cap="none" normalizeH="0" dirty="0" smtClean="0">
                <a:ln>
                  <a:noFill/>
                </a:ln>
                <a:solidFill>
                  <a:schemeClr val="bg1"/>
                </a:solidFill>
                <a:effectLst/>
                <a:latin typeface="Calibri" panose="020F0502020204030204" pitchFamily="34" charset="0"/>
              </a:rPr>
              <a:t> Credit Act</a:t>
            </a:r>
            <a:endParaRPr kumimoji="0" lang="en-US" sz="1400" u="none" strike="noStrike" cap="none" normalizeH="0" baseline="0" dirty="0" smtClean="0">
              <a:ln>
                <a:noFill/>
              </a:ln>
              <a:solidFill>
                <a:schemeClr val="bg1"/>
              </a:solidFill>
              <a:effectLst/>
              <a:latin typeface="Calibri" panose="020F0502020204030204" pitchFamily="34" charset="0"/>
            </a:endParaRPr>
          </a:p>
        </p:txBody>
      </p:sp>
      <p:sp>
        <p:nvSpPr>
          <p:cNvPr id="18" name="Rectangle 17"/>
          <p:cNvSpPr/>
          <p:nvPr/>
        </p:nvSpPr>
        <p:spPr bwMode="auto">
          <a:xfrm>
            <a:off x="6588224" y="3225839"/>
            <a:ext cx="2448271" cy="1715329"/>
          </a:xfrm>
          <a:prstGeom prst="rect">
            <a:avLst/>
          </a:prstGeom>
          <a:solidFill>
            <a:srgbClr val="99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Friendly </a:t>
            </a:r>
            <a:r>
              <a:rPr lang="en-AU" sz="1400" dirty="0">
                <a:solidFill>
                  <a:schemeClr val="bg1"/>
                </a:solidFill>
                <a:latin typeface="Calibri" panose="020F0502020204030204" pitchFamily="34" charset="0"/>
              </a:rPr>
              <a:t>Societies Act</a:t>
            </a:r>
            <a:endParaRPr lang="en-US" sz="1400" dirty="0">
              <a:solidFill>
                <a:schemeClr val="bg1"/>
              </a:solidFill>
              <a:latin typeface="Calibri" panose="020F0502020204030204" pitchFamily="34" charset="0"/>
              <a:ea typeface="Arial"/>
              <a:cs typeface="Times New Roman"/>
            </a:endParaRPr>
          </a:p>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Financial </a:t>
            </a:r>
            <a:r>
              <a:rPr lang="en-AU" sz="1400" dirty="0">
                <a:solidFill>
                  <a:schemeClr val="bg1"/>
                </a:solidFill>
                <a:latin typeface="Calibri" panose="020F0502020204030204" pitchFamily="34" charset="0"/>
              </a:rPr>
              <a:t>Advisory and Intermediary Services </a:t>
            </a:r>
            <a:r>
              <a:rPr lang="en-AU" sz="1400" dirty="0" smtClean="0">
                <a:solidFill>
                  <a:schemeClr val="bg1"/>
                </a:solidFill>
                <a:latin typeface="Calibri" panose="020F0502020204030204" pitchFamily="34" charset="0"/>
              </a:rPr>
              <a:t>Act</a:t>
            </a:r>
            <a:endParaRPr lang="en-US" sz="1400" dirty="0" smtClean="0">
              <a:solidFill>
                <a:schemeClr val="bg1"/>
              </a:solidFill>
              <a:latin typeface="Calibri" panose="020F0502020204030204" pitchFamily="34" charset="0"/>
              <a:cs typeface="Times New Roman"/>
            </a:endParaRPr>
          </a:p>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Financial </a:t>
            </a:r>
            <a:r>
              <a:rPr lang="en-AU" sz="1400" dirty="0">
                <a:solidFill>
                  <a:schemeClr val="bg1"/>
                </a:solidFill>
                <a:latin typeface="Calibri" panose="020F0502020204030204" pitchFamily="34" charset="0"/>
              </a:rPr>
              <a:t>Markets </a:t>
            </a:r>
            <a:r>
              <a:rPr lang="en-AU" sz="1400" dirty="0" smtClean="0">
                <a:solidFill>
                  <a:schemeClr val="bg1"/>
                </a:solidFill>
                <a:latin typeface="Calibri" panose="020F0502020204030204" pitchFamily="34" charset="0"/>
              </a:rPr>
              <a:t>Act</a:t>
            </a:r>
          </a:p>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Credit </a:t>
            </a:r>
            <a:r>
              <a:rPr lang="en-AU" sz="1400" dirty="0">
                <a:solidFill>
                  <a:schemeClr val="bg1"/>
                </a:solidFill>
                <a:latin typeface="Calibri" panose="020F0502020204030204" pitchFamily="34" charset="0"/>
              </a:rPr>
              <a:t>Rating Services </a:t>
            </a:r>
            <a:r>
              <a:rPr lang="en-AU" sz="1400" dirty="0" smtClean="0">
                <a:solidFill>
                  <a:schemeClr val="bg1"/>
                </a:solidFill>
                <a:latin typeface="Calibri" panose="020F0502020204030204" pitchFamily="34" charset="0"/>
              </a:rPr>
              <a:t>Act</a:t>
            </a:r>
          </a:p>
          <a:p>
            <a:r>
              <a:rPr lang="en-US" sz="1400" dirty="0" smtClean="0">
                <a:solidFill>
                  <a:schemeClr val="bg1"/>
                </a:solidFill>
                <a:latin typeface="Calibri" panose="020F0502020204030204" pitchFamily="34" charset="0"/>
              </a:rPr>
              <a:t>–Pension </a:t>
            </a:r>
            <a:r>
              <a:rPr lang="en-US" sz="1400" dirty="0">
                <a:solidFill>
                  <a:schemeClr val="bg1"/>
                </a:solidFill>
                <a:latin typeface="Calibri" panose="020F0502020204030204" pitchFamily="34" charset="0"/>
              </a:rPr>
              <a:t>Funds </a:t>
            </a:r>
            <a:r>
              <a:rPr lang="en-US" sz="1400" dirty="0" smtClean="0">
                <a:solidFill>
                  <a:schemeClr val="bg1"/>
                </a:solidFill>
                <a:latin typeface="Calibri" panose="020F0502020204030204" pitchFamily="34" charset="0"/>
              </a:rPr>
              <a:t>Act</a:t>
            </a:r>
          </a:p>
          <a:p>
            <a:r>
              <a:rPr lang="en-US" sz="1400" dirty="0" smtClean="0">
                <a:solidFill>
                  <a:schemeClr val="bg1"/>
                </a:solidFill>
                <a:latin typeface="Calibri" panose="020F0502020204030204" pitchFamily="34" charset="0"/>
              </a:rPr>
              <a:t>–Collective </a:t>
            </a:r>
            <a:r>
              <a:rPr lang="en-US" sz="1400" dirty="0">
                <a:solidFill>
                  <a:schemeClr val="bg1"/>
                </a:solidFill>
                <a:latin typeface="Calibri" panose="020F0502020204030204" pitchFamily="34" charset="0"/>
              </a:rPr>
              <a:t>Investment Schemes Control </a:t>
            </a:r>
            <a:r>
              <a:rPr lang="en-US" sz="1400" dirty="0" smtClean="0">
                <a:solidFill>
                  <a:schemeClr val="bg1"/>
                </a:solidFill>
                <a:latin typeface="Calibri" panose="020F0502020204030204" pitchFamily="34" charset="0"/>
              </a:rPr>
              <a:t>Act</a:t>
            </a:r>
            <a:endParaRPr lang="en-US" sz="1400" dirty="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kumimoji="0" lang="en-US" sz="1400" u="none" strike="noStrike" cap="none" normalizeH="0" baseline="0" dirty="0" smtClean="0">
              <a:ln>
                <a:noFill/>
              </a:ln>
              <a:solidFill>
                <a:schemeClr val="bg1"/>
              </a:solidFill>
              <a:effectLst/>
              <a:latin typeface="Calibri" panose="020F0502020204030204" pitchFamily="34" charset="0"/>
            </a:endParaRPr>
          </a:p>
        </p:txBody>
      </p:sp>
      <p:sp>
        <p:nvSpPr>
          <p:cNvPr id="20" name="Rectangle 19"/>
          <p:cNvSpPr/>
          <p:nvPr/>
        </p:nvSpPr>
        <p:spPr bwMode="auto">
          <a:xfrm>
            <a:off x="4175956" y="3230372"/>
            <a:ext cx="2232248" cy="1710796"/>
          </a:xfrm>
          <a:prstGeom prst="rect">
            <a:avLst/>
          </a:prstGeom>
          <a:solidFill>
            <a:srgbClr val="99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Banks </a:t>
            </a:r>
            <a:r>
              <a:rPr lang="en-AU" sz="1400" dirty="0">
                <a:solidFill>
                  <a:schemeClr val="bg1"/>
                </a:solidFill>
                <a:latin typeface="Calibri" panose="020F0502020204030204" pitchFamily="34" charset="0"/>
              </a:rPr>
              <a:t>Act</a:t>
            </a:r>
            <a:endParaRPr lang="en-US" sz="1400" dirty="0">
              <a:solidFill>
                <a:schemeClr val="bg1"/>
              </a:solidFill>
              <a:latin typeface="Calibri" panose="020F0502020204030204" pitchFamily="34" charset="0"/>
              <a:ea typeface="Arial"/>
              <a:cs typeface="Times New Roman"/>
            </a:endParaRPr>
          </a:p>
          <a:p>
            <a:r>
              <a:rPr lang="en-US" sz="1400" dirty="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Mutual </a:t>
            </a:r>
            <a:r>
              <a:rPr lang="en-AU" sz="1400" dirty="0">
                <a:solidFill>
                  <a:schemeClr val="bg1"/>
                </a:solidFill>
                <a:latin typeface="Calibri" panose="020F0502020204030204" pitchFamily="34" charset="0"/>
              </a:rPr>
              <a:t>Banks Act </a:t>
            </a:r>
            <a:endParaRPr lang="en-US" sz="1400" dirty="0">
              <a:solidFill>
                <a:schemeClr val="bg1"/>
              </a:solidFill>
              <a:latin typeface="Calibri" panose="020F0502020204030204" pitchFamily="34" charset="0"/>
              <a:ea typeface="Arial"/>
              <a:cs typeface="Times New Roman"/>
            </a:endParaRPr>
          </a:p>
          <a:p>
            <a:r>
              <a:rPr lang="en-US" sz="1400" dirty="0" smtClean="0">
                <a:solidFill>
                  <a:schemeClr val="bg1"/>
                </a:solidFill>
                <a:latin typeface="Calibri" panose="020F0502020204030204" pitchFamily="34" charset="0"/>
              </a:rPr>
              <a:t>–</a:t>
            </a:r>
            <a:r>
              <a:rPr lang="en-AU" sz="1400" dirty="0" smtClean="0">
                <a:solidFill>
                  <a:schemeClr val="bg1"/>
                </a:solidFill>
                <a:latin typeface="Calibri" panose="020F0502020204030204" pitchFamily="34" charset="0"/>
              </a:rPr>
              <a:t>Co-operative </a:t>
            </a:r>
            <a:r>
              <a:rPr lang="en-AU" sz="1400" dirty="0">
                <a:solidFill>
                  <a:schemeClr val="bg1"/>
                </a:solidFill>
                <a:latin typeface="Calibri" panose="020F0502020204030204" pitchFamily="34" charset="0"/>
              </a:rPr>
              <a:t>Banks </a:t>
            </a:r>
            <a:r>
              <a:rPr lang="en-AU" sz="1400" dirty="0" smtClean="0">
                <a:solidFill>
                  <a:schemeClr val="bg1"/>
                </a:solidFill>
                <a:latin typeface="Calibri" panose="020F0502020204030204" pitchFamily="34" charset="0"/>
              </a:rPr>
              <a:t>Act</a:t>
            </a:r>
          </a:p>
          <a:p>
            <a:r>
              <a:rPr lang="en-US" sz="1400" dirty="0">
                <a:solidFill>
                  <a:schemeClr val="bg1"/>
                </a:solidFill>
                <a:latin typeface="Calibri" panose="020F0502020204030204" pitchFamily="34" charset="0"/>
              </a:rPr>
              <a:t>– </a:t>
            </a:r>
            <a:r>
              <a:rPr lang="en-AU" sz="1400" dirty="0" smtClean="0">
                <a:solidFill>
                  <a:schemeClr val="bg1"/>
                </a:solidFill>
                <a:latin typeface="Calibri" panose="020F0502020204030204" pitchFamily="34" charset="0"/>
                <a:ea typeface="Arial"/>
                <a:cs typeface="Times New Roman"/>
              </a:rPr>
              <a:t>Financial supervision of RAF Act</a:t>
            </a:r>
          </a:p>
          <a:p>
            <a:endParaRPr lang="en-AU" sz="1400" dirty="0" smtClean="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kumimoji="0" lang="en-US" sz="1400" u="none" strike="noStrike" cap="none" normalizeH="0" baseline="0" dirty="0" smtClean="0">
              <a:ln>
                <a:noFill/>
              </a:ln>
              <a:solidFill>
                <a:schemeClr val="bg1"/>
              </a:solidFill>
              <a:effectLst/>
              <a:latin typeface="Calibri" panose="020F0502020204030204" pitchFamily="34" charset="0"/>
            </a:endParaRPr>
          </a:p>
        </p:txBody>
      </p:sp>
      <p:sp>
        <p:nvSpPr>
          <p:cNvPr id="14" name="TextBox 13"/>
          <p:cNvSpPr txBox="1"/>
          <p:nvPr/>
        </p:nvSpPr>
        <p:spPr>
          <a:xfrm>
            <a:off x="64970" y="1111688"/>
            <a:ext cx="907902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Calibri" panose="020F0502020204030204" pitchFamily="34" charset="0"/>
              </a:rPr>
              <a:t>Under phase 1, responsibilities for licensing under the current  Acts allocated to one of the two responsible authorities </a:t>
            </a:r>
            <a:r>
              <a:rPr lang="en-US" sz="1600" b="1" dirty="0" smtClean="0">
                <a:solidFill>
                  <a:srgbClr val="990033"/>
                </a:solidFill>
                <a:latin typeface="Calibri" panose="020F0502020204030204" pitchFamily="34" charset="0"/>
              </a:rPr>
              <a:t>(see Schedule 2)</a:t>
            </a:r>
            <a:r>
              <a:rPr lang="en-US" sz="1600" b="1" dirty="0" smtClean="0">
                <a:latin typeface="Calibri" panose="020F0502020204030204" pitchFamily="34" charset="0"/>
              </a:rPr>
              <a:t>, </a:t>
            </a:r>
            <a:r>
              <a:rPr lang="en-US" sz="1600" dirty="0" smtClean="0">
                <a:latin typeface="Calibri" panose="020F0502020204030204" pitchFamily="34" charset="0"/>
              </a:rPr>
              <a:t>including in certain instances for a transitional periods </a:t>
            </a:r>
            <a:r>
              <a:rPr lang="en-US" sz="1600" b="1" dirty="0" smtClean="0">
                <a:solidFill>
                  <a:srgbClr val="C00000"/>
                </a:solidFill>
                <a:latin typeface="Calibri" panose="020F0502020204030204" pitchFamily="34" charset="0"/>
              </a:rPr>
              <a:t>(cl. 281 - 282)</a:t>
            </a:r>
          </a:p>
          <a:p>
            <a:pPr marL="285750" indent="-285750">
              <a:buFont typeface="Arial" panose="020B0604020202020204" pitchFamily="34" charset="0"/>
              <a:buChar char="•"/>
            </a:pPr>
            <a:endParaRPr lang="en-US" sz="1600" b="1" dirty="0">
              <a:solidFill>
                <a:srgbClr val="C00000"/>
              </a:solidFill>
              <a:latin typeface="Calibri" panose="020F0502020204030204" pitchFamily="34" charset="0"/>
            </a:endParaRPr>
          </a:p>
        </p:txBody>
      </p:sp>
      <p:sp>
        <p:nvSpPr>
          <p:cNvPr id="15" name="Rectangle 14"/>
          <p:cNvSpPr/>
          <p:nvPr/>
        </p:nvSpPr>
        <p:spPr bwMode="auto">
          <a:xfrm>
            <a:off x="4165433" y="5013176"/>
            <a:ext cx="4872241" cy="1296145"/>
          </a:xfrm>
          <a:prstGeom prst="rect">
            <a:avLst/>
          </a:prstGeom>
          <a:solidFill>
            <a:srgbClr val="9900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solidFill>
                  <a:schemeClr val="bg1"/>
                </a:solidFill>
                <a:latin typeface="Calibri" panose="020F0502020204030204" pitchFamily="34" charset="0"/>
              </a:rPr>
              <a:t>–Long term </a:t>
            </a:r>
            <a:r>
              <a:rPr lang="en-US" sz="1400" dirty="0">
                <a:solidFill>
                  <a:schemeClr val="bg1"/>
                </a:solidFill>
                <a:latin typeface="Calibri" panose="020F0502020204030204" pitchFamily="34" charset="0"/>
              </a:rPr>
              <a:t>Insurance </a:t>
            </a:r>
            <a:r>
              <a:rPr lang="en-US" sz="1400" dirty="0" smtClean="0">
                <a:solidFill>
                  <a:schemeClr val="bg1"/>
                </a:solidFill>
                <a:latin typeface="Calibri" panose="020F0502020204030204" pitchFamily="34" charset="0"/>
              </a:rPr>
              <a:t>Act	–Long term Insurance Act</a:t>
            </a:r>
          </a:p>
          <a:p>
            <a:r>
              <a:rPr lang="en-US" sz="1400" i="1" dirty="0" smtClean="0">
                <a:solidFill>
                  <a:schemeClr val="bg1"/>
                </a:solidFill>
                <a:latin typeface="Calibri" panose="020F0502020204030204" pitchFamily="34" charset="0"/>
                <a:ea typeface="Arial"/>
                <a:cs typeface="Times New Roman"/>
              </a:rPr>
              <a:t>Prudential aspects</a:t>
            </a:r>
            <a:r>
              <a:rPr lang="en-US" sz="1400" dirty="0" smtClean="0">
                <a:solidFill>
                  <a:schemeClr val="bg1"/>
                </a:solidFill>
                <a:latin typeface="Calibri" panose="020F0502020204030204" pitchFamily="34" charset="0"/>
                <a:ea typeface="Arial"/>
                <a:cs typeface="Times New Roman"/>
              </a:rPr>
              <a:t>		</a:t>
            </a:r>
            <a:r>
              <a:rPr lang="en-US" sz="1400" i="1" dirty="0" smtClean="0">
                <a:solidFill>
                  <a:schemeClr val="bg1"/>
                </a:solidFill>
                <a:latin typeface="Calibri" panose="020F0502020204030204" pitchFamily="34" charset="0"/>
                <a:ea typeface="Arial"/>
                <a:cs typeface="Times New Roman"/>
              </a:rPr>
              <a:t>Conduct Aspects </a:t>
            </a:r>
            <a:endParaRPr lang="en-US" sz="1400" i="1" dirty="0">
              <a:solidFill>
                <a:schemeClr val="bg1"/>
              </a:solidFill>
              <a:latin typeface="Calibri" panose="020F0502020204030204" pitchFamily="34" charset="0"/>
              <a:ea typeface="Arial"/>
              <a:cs typeface="Times New Roman"/>
            </a:endParaRPr>
          </a:p>
          <a:p>
            <a:endParaRPr lang="en-US" sz="1400" dirty="0" smtClean="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––Short term </a:t>
            </a:r>
            <a:r>
              <a:rPr lang="en-US" sz="1400" dirty="0">
                <a:solidFill>
                  <a:schemeClr val="bg1"/>
                </a:solidFill>
                <a:latin typeface="Calibri" panose="020F0502020204030204" pitchFamily="34" charset="0"/>
              </a:rPr>
              <a:t>Insurance Act	</a:t>
            </a:r>
            <a:r>
              <a:rPr lang="en-US" sz="1400" dirty="0" smtClean="0">
                <a:solidFill>
                  <a:schemeClr val="bg1"/>
                </a:solidFill>
                <a:latin typeface="Calibri" panose="020F0502020204030204" pitchFamily="34" charset="0"/>
              </a:rPr>
              <a:t>–Short term </a:t>
            </a:r>
            <a:r>
              <a:rPr lang="en-US" sz="1400" dirty="0">
                <a:solidFill>
                  <a:schemeClr val="bg1"/>
                </a:solidFill>
                <a:latin typeface="Calibri" panose="020F0502020204030204" pitchFamily="34" charset="0"/>
              </a:rPr>
              <a:t>Insurance Act</a:t>
            </a:r>
          </a:p>
          <a:p>
            <a:r>
              <a:rPr lang="en-US" sz="1400" i="1" dirty="0">
                <a:solidFill>
                  <a:schemeClr val="bg1"/>
                </a:solidFill>
                <a:latin typeface="Calibri" panose="020F0502020204030204" pitchFamily="34" charset="0"/>
                <a:ea typeface="Arial"/>
                <a:cs typeface="Times New Roman"/>
              </a:rPr>
              <a:t>Prudential aspects</a:t>
            </a:r>
            <a:r>
              <a:rPr lang="en-US" sz="1400" dirty="0">
                <a:solidFill>
                  <a:schemeClr val="bg1"/>
                </a:solidFill>
                <a:latin typeface="Calibri" panose="020F0502020204030204" pitchFamily="34" charset="0"/>
                <a:ea typeface="Arial"/>
                <a:cs typeface="Times New Roman"/>
              </a:rPr>
              <a:t>		</a:t>
            </a:r>
            <a:r>
              <a:rPr lang="en-US" sz="1400" i="1" dirty="0">
                <a:solidFill>
                  <a:schemeClr val="bg1"/>
                </a:solidFill>
                <a:latin typeface="Calibri" panose="020F0502020204030204" pitchFamily="34" charset="0"/>
                <a:ea typeface="Arial"/>
                <a:cs typeface="Times New Roman"/>
              </a:rPr>
              <a:t>Conduct Aspects </a:t>
            </a:r>
          </a:p>
          <a:p>
            <a:endParaRPr lang="en-AU" sz="1400" dirty="0" smtClean="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lang="en-US" sz="1400" dirty="0">
              <a:solidFill>
                <a:schemeClr val="bg1"/>
              </a:solidFill>
              <a:latin typeface="Calibri" panose="020F0502020204030204" pitchFamily="34" charset="0"/>
              <a:ea typeface="Arial"/>
              <a:cs typeface="Times New Roman"/>
            </a:endParaRPr>
          </a:p>
          <a:p>
            <a:endParaRPr kumimoji="0" lang="en-US" sz="1400" u="none" strike="noStrike" cap="none" normalizeH="0" baseline="0" dirty="0" smtClean="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xmlns="" val="823432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Twin Peaks Reform Process – Summary of consultation</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a:t>
            </a:fld>
            <a:endParaRPr lang="en-US" sz="1400" b="0" dirty="0">
              <a:solidFill>
                <a:schemeClr val="tx1"/>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xmlns="" val="27242818"/>
              </p:ext>
            </p:extLst>
          </p:nvPr>
        </p:nvGraphicFramePr>
        <p:xfrm>
          <a:off x="152400" y="1196752"/>
          <a:ext cx="8763000" cy="3704770"/>
        </p:xfrm>
        <a:graphic>
          <a:graphicData uri="http://schemas.openxmlformats.org/drawingml/2006/table">
            <a:tbl>
              <a:tblPr firstRow="1" firstCol="1" bandRow="1">
                <a:tableStyleId>{5C22544A-7EE6-4342-B048-85BDC9FD1C3A}</a:tableStyleId>
              </a:tblPr>
              <a:tblGrid>
                <a:gridCol w="1463889"/>
                <a:gridCol w="5112846"/>
                <a:gridCol w="2186265"/>
              </a:tblGrid>
              <a:tr h="314747">
                <a:tc>
                  <a:txBody>
                    <a:bodyPr/>
                    <a:lstStyle/>
                    <a:p>
                      <a:pPr marL="0" marR="0" algn="ctr">
                        <a:lnSpc>
                          <a:spcPct val="115000"/>
                        </a:lnSpc>
                        <a:spcBef>
                          <a:spcPts val="0"/>
                        </a:spcBef>
                        <a:spcAft>
                          <a:spcPts val="0"/>
                        </a:spcAft>
                      </a:pPr>
                      <a:r>
                        <a:rPr lang="en-ZA"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Type of consultation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Audience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r>
              <a:tr h="258333">
                <a:tc gridSpan="3">
                  <a:txBody>
                    <a:bodyPr/>
                    <a:lstStyle/>
                    <a:p>
                      <a:pPr marL="0" marR="0" algn="ctr">
                        <a:lnSpc>
                          <a:spcPct val="115000"/>
                        </a:lnSpc>
                        <a:spcBef>
                          <a:spcPts val="0"/>
                        </a:spcBef>
                        <a:spcAft>
                          <a:spcPts val="0"/>
                        </a:spcAft>
                      </a:pPr>
                      <a:r>
                        <a:rPr lang="en-ZA" sz="1100" dirty="0">
                          <a:effectLst/>
                        </a:rPr>
                        <a:t>Discussion Document: A Safer Financial Sector to Serve South Africa better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000" dirty="0">
                          <a:solidFill>
                            <a:schemeClr val="tx1"/>
                          </a:solidFill>
                          <a:effectLst/>
                        </a:rPr>
                        <a:t>23 February 2011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Discussion document published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Public (invited to make comment)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dirty="0">
                          <a:solidFill>
                            <a:schemeClr val="tx1"/>
                          </a:solidFill>
                          <a:effectLst/>
                        </a:rPr>
                        <a:t>15 March 2011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Press conference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Media and audience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gridSpan="3">
                  <a:txBody>
                    <a:bodyPr/>
                    <a:lstStyle/>
                    <a:p>
                      <a:pPr marL="0" marR="0" algn="ctr">
                        <a:lnSpc>
                          <a:spcPct val="115000"/>
                        </a:lnSpc>
                        <a:spcBef>
                          <a:spcPts val="0"/>
                        </a:spcBef>
                        <a:spcAft>
                          <a:spcPts val="0"/>
                        </a:spcAft>
                      </a:pPr>
                      <a:r>
                        <a:rPr lang="en-ZA" sz="1100" dirty="0">
                          <a:effectLst/>
                        </a:rPr>
                        <a:t>Banking sector engagements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000">
                          <a:solidFill>
                            <a:schemeClr val="tx1"/>
                          </a:solidFill>
                          <a:effectLst/>
                        </a:rPr>
                        <a:t>27 August 2012</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Meeting with banking CEOS and Minister of Finance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Banking industry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chemeClr val="tx1"/>
                          </a:solidFill>
                          <a:effectLst/>
                        </a:rPr>
                        <a:t>19 October 2012</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Meeting with banking representatives and Minister of Finance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Banking industry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chemeClr val="tx1"/>
                          </a:solidFill>
                          <a:effectLst/>
                        </a:rPr>
                        <a:t>1 November 2012</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Joint statement by BASA, Minister of Finance, on market conduct in banking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Public</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gridSpan="3">
                  <a:txBody>
                    <a:bodyPr/>
                    <a:lstStyle/>
                    <a:p>
                      <a:pPr marL="0" marR="0" algn="ctr">
                        <a:lnSpc>
                          <a:spcPct val="115000"/>
                        </a:lnSpc>
                        <a:spcBef>
                          <a:spcPts val="0"/>
                        </a:spcBef>
                        <a:spcAft>
                          <a:spcPts val="0"/>
                        </a:spcAft>
                      </a:pPr>
                      <a:r>
                        <a:rPr lang="en-ZA" sz="1100" dirty="0">
                          <a:effectLst/>
                        </a:rPr>
                        <a:t>Roadmap: Implementing a Twin Peaks Model in South Africa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000" dirty="0">
                          <a:solidFill>
                            <a:sysClr val="windowText" lastClr="000000"/>
                          </a:solidFill>
                          <a:effectLst/>
                        </a:rPr>
                        <a:t>1 February 2013</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Roadmap published</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Public (invited to make comment)</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90027">
                <a:tc>
                  <a:txBody>
                    <a:bodyPr/>
                    <a:lstStyle/>
                    <a:p>
                      <a:pPr marL="0" marR="0">
                        <a:lnSpc>
                          <a:spcPct val="115000"/>
                        </a:lnSpc>
                        <a:spcBef>
                          <a:spcPts val="0"/>
                        </a:spcBef>
                        <a:spcAft>
                          <a:spcPts val="0"/>
                        </a:spcAft>
                      </a:pPr>
                      <a:r>
                        <a:rPr lang="en-ZA" sz="1000" dirty="0">
                          <a:solidFill>
                            <a:sysClr val="windowText" lastClr="000000"/>
                          </a:solidFill>
                          <a:effectLst/>
                        </a:rPr>
                        <a:t>14 March 2013</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Workshop on implementing a Twin Peaks model in SA</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tc>
                <a:tc>
                  <a:txBody>
                    <a:bodyPr/>
                    <a:lstStyle/>
                    <a:p>
                      <a:pPr marL="0" marR="0">
                        <a:lnSpc>
                          <a:spcPct val="115000"/>
                        </a:lnSpc>
                        <a:spcBef>
                          <a:spcPts val="0"/>
                        </a:spcBef>
                        <a:spcAft>
                          <a:spcPts val="0"/>
                        </a:spcAft>
                      </a:pPr>
                      <a:r>
                        <a:rPr lang="en-ZA"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tc>
                <a:tc>
                  <a:txBody>
                    <a:bodyPr/>
                    <a:lstStyle/>
                    <a:p>
                      <a:pPr marL="0" marR="0">
                        <a:lnSpc>
                          <a:spcPct val="115000"/>
                        </a:lnSpc>
                        <a:spcBef>
                          <a:spcPts val="0"/>
                        </a:spcBef>
                        <a:spcAft>
                          <a:spcPts val="0"/>
                        </a:spcAft>
                      </a:pPr>
                      <a:r>
                        <a:rPr lang="en-ZA"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342850088"/>
              </p:ext>
            </p:extLst>
          </p:nvPr>
        </p:nvGraphicFramePr>
        <p:xfrm>
          <a:off x="152400" y="4653136"/>
          <a:ext cx="8763000" cy="1654767"/>
        </p:xfrm>
        <a:graphic>
          <a:graphicData uri="http://schemas.openxmlformats.org/drawingml/2006/table">
            <a:tbl>
              <a:tblPr firstRow="1" firstCol="1" bandRow="1">
                <a:tableStyleId>{5C22544A-7EE6-4342-B048-85BDC9FD1C3A}</a:tableStyleId>
              </a:tblPr>
              <a:tblGrid>
                <a:gridCol w="1463889"/>
                <a:gridCol w="5112846"/>
                <a:gridCol w="2186265"/>
              </a:tblGrid>
              <a:tr h="258333">
                <a:tc gridSpan="3">
                  <a:txBody>
                    <a:bodyPr/>
                    <a:lstStyle/>
                    <a:p>
                      <a:pPr marL="0" marR="0" algn="ctr">
                        <a:lnSpc>
                          <a:spcPct val="115000"/>
                        </a:lnSpc>
                        <a:spcBef>
                          <a:spcPts val="0"/>
                        </a:spcBef>
                        <a:spcAft>
                          <a:spcPts val="0"/>
                        </a:spcAft>
                      </a:pPr>
                      <a:r>
                        <a:rPr lang="en-ZA" sz="1100" dirty="0">
                          <a:effectLst/>
                        </a:rPr>
                        <a:t>Financial Sector Regulation Bill: Draft One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000">
                          <a:solidFill>
                            <a:sysClr val="windowText" lastClr="000000"/>
                          </a:solidFill>
                          <a:effectLst/>
                        </a:rPr>
                        <a:t>11 December 2013</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FSR Bill published</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 (invited to make comment)</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ysClr val="windowText" lastClr="000000"/>
                          </a:solidFill>
                          <a:effectLst/>
                        </a:rPr>
                        <a:t>11 December 2013</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Government Gazette: FSR Bill published for public comment</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 (invited to make comment)</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ysClr val="windowText" lastClr="000000"/>
                          </a:solidFill>
                          <a:effectLst/>
                        </a:rPr>
                        <a:t>28 January 2014</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Public workshop </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 – workshop in </a:t>
                      </a:r>
                      <a:r>
                        <a:rPr lang="en-ZA" sz="1000" dirty="0" err="1">
                          <a:solidFill>
                            <a:sysClr val="windowText" lastClr="000000"/>
                          </a:solidFill>
                          <a:effectLst/>
                        </a:rPr>
                        <a:t>Pta</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363102">
                <a:tc>
                  <a:txBody>
                    <a:bodyPr/>
                    <a:lstStyle/>
                    <a:p>
                      <a:pPr marL="0" marR="0">
                        <a:lnSpc>
                          <a:spcPct val="115000"/>
                        </a:lnSpc>
                        <a:spcBef>
                          <a:spcPts val="0"/>
                        </a:spcBef>
                        <a:spcAft>
                          <a:spcPts val="0"/>
                        </a:spcAft>
                        <a:tabLst>
                          <a:tab pos="152400" algn="l"/>
                        </a:tabLst>
                      </a:pPr>
                      <a:r>
                        <a:rPr lang="en-ZA" sz="1000">
                          <a:solidFill>
                            <a:sysClr val="windowText" lastClr="000000"/>
                          </a:solidFill>
                          <a:effectLst/>
                        </a:rPr>
                        <a:t>29 January 2014	</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Public workshop</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 – workshop in </a:t>
                      </a:r>
                      <a:r>
                        <a:rPr lang="en-ZA" sz="1000" dirty="0" err="1">
                          <a:solidFill>
                            <a:sysClr val="windowText" lastClr="000000"/>
                          </a:solidFill>
                          <a:effectLst/>
                        </a:rPr>
                        <a:t>Jhb</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a:solidFill>
                            <a:sysClr val="windowText" lastClr="000000"/>
                          </a:solidFill>
                          <a:effectLst/>
                        </a:rPr>
                        <a:t>3 February 2014</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a:solidFill>
                            <a:sysClr val="windowText" lastClr="000000"/>
                          </a:solidFill>
                          <a:effectLst/>
                        </a:rPr>
                        <a:t>Public workshop</a:t>
                      </a:r>
                      <a:endParaRPr lang="en-US" sz="1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solidFill>
                            <a:sysClr val="windowText" lastClr="000000"/>
                          </a:solidFill>
                          <a:effectLst/>
                        </a:rPr>
                        <a:t>Public – workshop in CPT</a:t>
                      </a:r>
                      <a:endParaRPr lang="en-US" sz="1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bl>
          </a:graphicData>
        </a:graphic>
      </p:graphicFrame>
    </p:spTree>
    <p:extLst>
      <p:ext uri="{BB962C8B-B14F-4D97-AF65-F5344CB8AC3E}">
        <p14:creationId xmlns:p14="http://schemas.microsoft.com/office/powerpoint/2010/main" xmlns="" val="2639846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Licensing</a:t>
            </a:r>
            <a:endParaRPr lang="en-US" dirty="0"/>
          </a:p>
        </p:txBody>
      </p:sp>
      <p:sp>
        <p:nvSpPr>
          <p:cNvPr id="3" name="Slide Number Placeholder 2"/>
          <p:cNvSpPr>
            <a:spLocks noGrp="1"/>
          </p:cNvSpPr>
          <p:nvPr>
            <p:ph type="sldNum" sz="quarter" idx="12"/>
          </p:nvPr>
        </p:nvSpPr>
        <p:spPr/>
        <p:txBody>
          <a:bodyPr/>
          <a:lstStyle/>
          <a:p>
            <a:pPr>
              <a:defRPr/>
            </a:pPr>
            <a:fld id="{A4AE3E60-6068-4225-A3EB-375B835E2C14}" type="slidenum">
              <a:rPr lang="en-US" smtClean="0"/>
              <a:pPr>
                <a:defRPr/>
              </a:pPr>
              <a:t>30</a:t>
            </a:fld>
            <a:endParaRPr lang="en-US" sz="1400" b="0" dirty="0">
              <a:solidFill>
                <a:schemeClr val="tx1"/>
              </a:solidFill>
              <a:latin typeface="+mn-lt"/>
            </a:endParaRPr>
          </a:p>
        </p:txBody>
      </p:sp>
      <p:sp>
        <p:nvSpPr>
          <p:cNvPr id="4" name="Content Placeholder 2"/>
          <p:cNvSpPr txBox="1">
            <a:spLocks/>
          </p:cNvSpPr>
          <p:nvPr/>
        </p:nvSpPr>
        <p:spPr>
          <a:xfrm>
            <a:off x="107504" y="1196752"/>
            <a:ext cx="8928992" cy="5400600"/>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Char char="•"/>
              <a:defRPr sz="2000">
                <a:solidFill>
                  <a:schemeClr val="tx1"/>
                </a:solidFill>
                <a:latin typeface="Calibri"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lvl="1" indent="-342900">
              <a:buFontTx/>
              <a:buChar char="•"/>
            </a:pPr>
            <a:r>
              <a:rPr lang="en-US" sz="1600" dirty="0" smtClean="0"/>
              <a:t>The relevant </a:t>
            </a:r>
            <a:r>
              <a:rPr lang="en-US" sz="1600" dirty="0"/>
              <a:t>licensing authority will be responsible for licenses issued under the Act and supervising requirements of the </a:t>
            </a:r>
            <a:r>
              <a:rPr lang="en-US" sz="1600" dirty="0" smtClean="0"/>
              <a:t>Act:</a:t>
            </a:r>
          </a:p>
          <a:p>
            <a:pPr marL="0" lvl="1" indent="0">
              <a:buNone/>
            </a:pPr>
            <a:endParaRPr lang="en-US" sz="1600" dirty="0" smtClean="0"/>
          </a:p>
          <a:p>
            <a:pPr marL="742950" lvl="2" indent="-342900">
              <a:buFont typeface="Calibri" pitchFamily="34" charset="0"/>
              <a:buChar char="—"/>
            </a:pPr>
            <a:r>
              <a:rPr lang="en-US" sz="1600" dirty="0" smtClean="0"/>
              <a:t>Licensing </a:t>
            </a:r>
            <a:r>
              <a:rPr lang="en-US" sz="1600" dirty="0"/>
              <a:t>requirements remain set by the relevant industry-specific </a:t>
            </a:r>
            <a:r>
              <a:rPr lang="en-US" sz="1600" dirty="0" err="1"/>
              <a:t>sectoral</a:t>
            </a:r>
            <a:r>
              <a:rPr lang="en-US" sz="1600" dirty="0"/>
              <a:t> laws </a:t>
            </a:r>
            <a:r>
              <a:rPr lang="en-US" sz="1600" b="1" dirty="0">
                <a:solidFill>
                  <a:srgbClr val="C00000"/>
                </a:solidFill>
              </a:rPr>
              <a:t>(cl </a:t>
            </a:r>
            <a:r>
              <a:rPr lang="en-US" sz="1600" b="1" dirty="0" smtClean="0">
                <a:solidFill>
                  <a:srgbClr val="C00000"/>
                </a:solidFill>
              </a:rPr>
              <a:t>111)</a:t>
            </a:r>
            <a:r>
              <a:rPr lang="en-US" sz="1600" dirty="0" smtClean="0"/>
              <a:t>. FSR Bill sets out licensing requirements only for newly designated  product/service </a:t>
            </a:r>
            <a:r>
              <a:rPr lang="en-US" sz="1600" b="1" dirty="0" smtClean="0">
                <a:solidFill>
                  <a:srgbClr val="C00000"/>
                </a:solidFill>
              </a:rPr>
              <a:t>(cl</a:t>
            </a:r>
            <a:r>
              <a:rPr lang="en-US" sz="1600" b="1" dirty="0">
                <a:solidFill>
                  <a:srgbClr val="C00000"/>
                </a:solidFill>
              </a:rPr>
              <a:t>. 2(2) or </a:t>
            </a:r>
            <a:r>
              <a:rPr lang="en-US" sz="1600" b="1" dirty="0" smtClean="0">
                <a:solidFill>
                  <a:srgbClr val="C00000"/>
                </a:solidFill>
              </a:rPr>
              <a:t>3(2))</a:t>
            </a:r>
            <a:br>
              <a:rPr lang="en-US" sz="1600" b="1" dirty="0" smtClean="0">
                <a:solidFill>
                  <a:srgbClr val="C00000"/>
                </a:solidFill>
              </a:rPr>
            </a:br>
            <a:endParaRPr lang="en-US" sz="1600" b="1" dirty="0" smtClean="0">
              <a:solidFill>
                <a:srgbClr val="C00000"/>
              </a:solidFill>
            </a:endParaRPr>
          </a:p>
          <a:p>
            <a:pPr marL="742950" lvl="2" indent="-342900">
              <a:buFont typeface="Calibri" pitchFamily="34" charset="0"/>
              <a:buChar char="—"/>
            </a:pPr>
            <a:r>
              <a:rPr lang="en-US" sz="1600" dirty="0" smtClean="0"/>
              <a:t>The </a:t>
            </a:r>
            <a:r>
              <a:rPr lang="en-US" sz="1600" dirty="0"/>
              <a:t>FSR Bill </a:t>
            </a:r>
            <a:r>
              <a:rPr lang="en-US" sz="1600" b="1" dirty="0"/>
              <a:t>delinks authority powers </a:t>
            </a:r>
            <a:r>
              <a:rPr lang="en-US" sz="1600" dirty="0"/>
              <a:t>from </a:t>
            </a:r>
            <a:r>
              <a:rPr lang="en-US" sz="1600" dirty="0" smtClean="0"/>
              <a:t>licensing – regardless </a:t>
            </a:r>
            <a:r>
              <a:rPr lang="en-US" sz="1600" dirty="0"/>
              <a:t>of which authority issues the license, both authorities can apply their regulatory, supervisory and enforcement powers on </a:t>
            </a:r>
            <a:r>
              <a:rPr lang="en-US" sz="1600" b="1" dirty="0"/>
              <a:t>all financial </a:t>
            </a:r>
            <a:r>
              <a:rPr lang="en-US" sz="1600" b="1" dirty="0" smtClean="0"/>
              <a:t>institutions</a:t>
            </a:r>
            <a:br>
              <a:rPr lang="en-US" sz="1600" b="1" dirty="0" smtClean="0"/>
            </a:br>
            <a:endParaRPr lang="en-US" sz="1600" b="1" dirty="0" smtClean="0"/>
          </a:p>
          <a:p>
            <a:pPr marL="742950" lvl="2" indent="-342900">
              <a:buFont typeface="Calibri" pitchFamily="34" charset="0"/>
              <a:buChar char="—"/>
            </a:pPr>
            <a:r>
              <a:rPr lang="en-US" sz="1600" dirty="0" smtClean="0"/>
              <a:t>New </a:t>
            </a:r>
            <a:r>
              <a:rPr lang="en-US" sz="1600" dirty="0"/>
              <a:t>licenses and renewal, termination or variations of existing licenses will require the licensing authority to seek the approval of the other authority in respect of matters under its jurisdiction (‘two key’) – </a:t>
            </a:r>
            <a:r>
              <a:rPr lang="en-US" sz="1600" b="1" dirty="0">
                <a:solidFill>
                  <a:srgbClr val="C00000"/>
                </a:solidFill>
              </a:rPr>
              <a:t>cl. </a:t>
            </a:r>
            <a:r>
              <a:rPr lang="en-US" sz="1600" b="1" dirty="0" smtClean="0">
                <a:solidFill>
                  <a:srgbClr val="C00000"/>
                </a:solidFill>
              </a:rPr>
              <a:t>126</a:t>
            </a:r>
            <a:endParaRPr lang="en-US" sz="1600" b="1" dirty="0">
              <a:solidFill>
                <a:srgbClr val="C00000"/>
              </a:solidFill>
            </a:endParaRPr>
          </a:p>
          <a:p>
            <a:pPr lvl="1" algn="just">
              <a:spcBef>
                <a:spcPts val="600"/>
              </a:spcBef>
              <a:spcAft>
                <a:spcPts val="600"/>
              </a:spcAft>
            </a:pPr>
            <a:endParaRPr lang="en-US" sz="1600" dirty="0" smtClean="0"/>
          </a:p>
          <a:p>
            <a:pPr>
              <a:spcBef>
                <a:spcPts val="600"/>
              </a:spcBef>
              <a:spcAft>
                <a:spcPts val="600"/>
              </a:spcAft>
            </a:pPr>
            <a:r>
              <a:rPr lang="en-US" sz="1600" dirty="0" smtClean="0"/>
              <a:t>Phase 2 of Twin Peaks process will require more significant changes to licensing process as prudential and conduct frameworks develop</a:t>
            </a:r>
          </a:p>
          <a:p>
            <a:pPr lvl="1" algn="just">
              <a:spcBef>
                <a:spcPts val="600"/>
              </a:spcBef>
              <a:spcAft>
                <a:spcPts val="600"/>
              </a:spcAft>
            </a:pPr>
            <a:endParaRPr lang="en-AU" sz="1600" dirty="0" smtClean="0"/>
          </a:p>
          <a:p>
            <a:pPr lvl="1" algn="just">
              <a:spcBef>
                <a:spcPts val="600"/>
              </a:spcBef>
              <a:spcAft>
                <a:spcPts val="600"/>
              </a:spcAft>
            </a:pPr>
            <a:endParaRPr lang="en-US" sz="1600" dirty="0" smtClean="0"/>
          </a:p>
          <a:p>
            <a:endParaRPr lang="en-US" sz="1600" dirty="0"/>
          </a:p>
        </p:txBody>
      </p:sp>
      <p:pic>
        <p:nvPicPr>
          <p:cNvPr id="5" name="Picture 4" descr="C:\Users\5247\AppData\Local\Microsoft\Windows\Temporary Internet Files\Content.IE5\E8T1LP4I\key-icon[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7606266">
            <a:off x="6809681" y="5518128"/>
            <a:ext cx="948145" cy="94814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5247\AppData\Local\Microsoft\Windows\Temporary Internet Files\Content.IE5\E8T1LP4I\key-icon[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51659">
            <a:off x="7725969" y="5518127"/>
            <a:ext cx="948145" cy="948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4707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8 </a:t>
            </a:r>
            <a:endParaRPr lang="en-ZA" dirty="0"/>
          </a:p>
        </p:txBody>
      </p:sp>
      <p:sp>
        <p:nvSpPr>
          <p:cNvPr id="3" name="Content Placeholder 2"/>
          <p:cNvSpPr>
            <a:spLocks noGrp="1"/>
          </p:cNvSpPr>
          <p:nvPr>
            <p:ph idx="1"/>
          </p:nvPr>
        </p:nvSpPr>
        <p:spPr/>
        <p:txBody>
          <a:bodyPr/>
          <a:lstStyle/>
          <a:p>
            <a:r>
              <a:rPr lang="en-US" sz="1800" dirty="0" smtClean="0"/>
              <a:t>Objections raised to regulator not responding to an license application being read as a refusal of a license </a:t>
            </a:r>
            <a:r>
              <a:rPr lang="en-US" sz="1800" dirty="0" smtClean="0">
                <a:solidFill>
                  <a:srgbClr val="C00000"/>
                </a:solidFill>
              </a:rPr>
              <a:t>(cl 116)</a:t>
            </a:r>
          </a:p>
          <a:p>
            <a:pPr lvl="1"/>
            <a:r>
              <a:rPr lang="en-US" sz="1800" dirty="0" smtClean="0">
                <a:solidFill>
                  <a:srgbClr val="C00000"/>
                </a:solidFill>
              </a:rPr>
              <a:t>The drafting is intended to give certainty that a license applicant </a:t>
            </a:r>
            <a:r>
              <a:rPr lang="en-US" sz="1800" b="1" i="1" dirty="0" smtClean="0">
                <a:solidFill>
                  <a:srgbClr val="C00000"/>
                </a:solidFill>
              </a:rPr>
              <a:t>will</a:t>
            </a:r>
            <a:r>
              <a:rPr lang="en-US" sz="1800" dirty="0" smtClean="0">
                <a:solidFill>
                  <a:srgbClr val="C00000"/>
                </a:solidFill>
              </a:rPr>
              <a:t> be adequately communicated with. If they do not hear from the regulator after a specified period, it is deemed an action - a refusal of a license.  The institution can take the regulator to the Tribunal on the basis of such an action. It is in the regulators interest therefore to respond in an adequate time frame. Consider framing it in the positive </a:t>
            </a:r>
            <a:br>
              <a:rPr lang="en-US" sz="1800" dirty="0" smtClean="0">
                <a:solidFill>
                  <a:srgbClr val="C00000"/>
                </a:solidFill>
              </a:rPr>
            </a:br>
            <a:endParaRPr lang="en-US" sz="1800" dirty="0" smtClean="0">
              <a:solidFill>
                <a:srgbClr val="C00000"/>
              </a:solidFill>
            </a:endParaRPr>
          </a:p>
          <a:p>
            <a:r>
              <a:rPr lang="en-US" sz="1800" dirty="0" smtClean="0"/>
              <a:t>Objections to obligation to report a contravention of law </a:t>
            </a:r>
            <a:r>
              <a:rPr lang="en-US" sz="1800" dirty="0" smtClean="0">
                <a:solidFill>
                  <a:srgbClr val="C00000"/>
                </a:solidFill>
              </a:rPr>
              <a:t>(cl.117)</a:t>
            </a:r>
          </a:p>
          <a:p>
            <a:pPr lvl="1"/>
            <a:r>
              <a:rPr lang="en-US" sz="1800" dirty="0">
                <a:solidFill>
                  <a:srgbClr val="C00000"/>
                </a:solidFill>
              </a:rPr>
              <a:t>This requirement does not impinge on their </a:t>
            </a:r>
            <a:r>
              <a:rPr lang="en-US" sz="1800" dirty="0" smtClean="0">
                <a:solidFill>
                  <a:srgbClr val="C00000"/>
                </a:solidFill>
              </a:rPr>
              <a:t>rights. Financial institutions are obligated to comply with laws as a consequence of being licensed. Some refinements proposed relating to consequences of non-compliance </a:t>
            </a:r>
            <a:br>
              <a:rPr lang="en-US" sz="1800" dirty="0" smtClean="0">
                <a:solidFill>
                  <a:srgbClr val="C00000"/>
                </a:solidFill>
              </a:rPr>
            </a:br>
            <a:endParaRPr lang="en-US" sz="1800" dirty="0" smtClean="0">
              <a:solidFill>
                <a:srgbClr val="C00000"/>
              </a:solidFill>
            </a:endParaRPr>
          </a:p>
          <a:p>
            <a:r>
              <a:rPr lang="en-US" sz="1800" dirty="0" smtClean="0"/>
              <a:t>Requirement to disclose licenses viewed as onerous </a:t>
            </a:r>
            <a:r>
              <a:rPr lang="en-US" sz="1800" dirty="0" smtClean="0">
                <a:solidFill>
                  <a:srgbClr val="C00000"/>
                </a:solidFill>
              </a:rPr>
              <a:t>(cl. 127)</a:t>
            </a:r>
          </a:p>
          <a:p>
            <a:pPr lvl="1"/>
            <a:r>
              <a:rPr lang="en-US" sz="1800" dirty="0" smtClean="0">
                <a:solidFill>
                  <a:srgbClr val="C00000"/>
                </a:solidFill>
              </a:rPr>
              <a:t>Agreed that drafting was too open-ended; specific requirements to be set in standards</a:t>
            </a:r>
            <a:endParaRPr lang="en-ZA" sz="1800" dirty="0">
              <a:solidFill>
                <a:srgbClr val="C00000"/>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31</a:t>
            </a:fld>
            <a:endParaRPr lang="en-US" sz="1400" b="0" dirty="0">
              <a:solidFill>
                <a:schemeClr val="tx1"/>
              </a:solidFill>
              <a:latin typeface="+mn-lt"/>
            </a:endParaRPr>
          </a:p>
        </p:txBody>
      </p:sp>
    </p:spTree>
    <p:extLst>
      <p:ext uri="{BB962C8B-B14F-4D97-AF65-F5344CB8AC3E}">
        <p14:creationId xmlns:p14="http://schemas.microsoft.com/office/powerpoint/2010/main" xmlns="" val="472405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9 – 10: Inspections, investigations, enforcement </a:t>
            </a:r>
            <a:endParaRPr lang="en-US" dirty="0"/>
          </a:p>
        </p:txBody>
      </p:sp>
      <p:sp>
        <p:nvSpPr>
          <p:cNvPr id="3" name="Content Placeholder 2"/>
          <p:cNvSpPr>
            <a:spLocks noGrp="1"/>
          </p:cNvSpPr>
          <p:nvPr>
            <p:ph idx="1"/>
          </p:nvPr>
        </p:nvSpPr>
        <p:spPr>
          <a:xfrm>
            <a:off x="107504" y="1124744"/>
            <a:ext cx="8928992" cy="5472608"/>
          </a:xfrm>
        </p:spPr>
        <p:txBody>
          <a:bodyPr/>
          <a:lstStyle/>
          <a:p>
            <a:r>
              <a:rPr lang="en-US" sz="1600" b="1" dirty="0" smtClean="0"/>
              <a:t>Access to correct information</a:t>
            </a:r>
            <a:r>
              <a:rPr lang="en-US" sz="1600" dirty="0" smtClean="0"/>
              <a:t> will be key to ensure effectiveness of regulators. Powers </a:t>
            </a:r>
            <a:r>
              <a:rPr lang="en-US" sz="1600" dirty="0"/>
              <a:t>of regulators in respect of information gathering to support proactive and preemptive </a:t>
            </a:r>
            <a:r>
              <a:rPr lang="en-US" sz="1600" dirty="0" smtClean="0"/>
              <a:t>approach </a:t>
            </a:r>
            <a:r>
              <a:rPr lang="en-US" sz="1600" dirty="0"/>
              <a:t>to supervision </a:t>
            </a:r>
            <a:r>
              <a:rPr lang="en-US" sz="1600" b="1" dirty="0">
                <a:solidFill>
                  <a:srgbClr val="A50021"/>
                </a:solidFill>
              </a:rPr>
              <a:t>(cl. 130</a:t>
            </a:r>
            <a:r>
              <a:rPr lang="en-US" sz="1600" b="1" dirty="0" smtClean="0">
                <a:solidFill>
                  <a:srgbClr val="A50021"/>
                </a:solidFill>
              </a:rPr>
              <a:t>)</a:t>
            </a:r>
          </a:p>
          <a:p>
            <a:endParaRPr lang="en-US" sz="1600" dirty="0" smtClean="0"/>
          </a:p>
          <a:p>
            <a:r>
              <a:rPr lang="en-US" sz="1600" b="1" dirty="0" smtClean="0"/>
              <a:t>Inspections</a:t>
            </a:r>
            <a:r>
              <a:rPr lang="en-US" sz="1600" dirty="0" smtClean="0"/>
              <a:t> refer to on-site visits undertaken in the normal course of supervisory functions </a:t>
            </a:r>
            <a:r>
              <a:rPr lang="en-US" sz="1600" b="1" dirty="0" smtClean="0">
                <a:solidFill>
                  <a:srgbClr val="A50021"/>
                </a:solidFill>
              </a:rPr>
              <a:t>(cl. 131 – 132). </a:t>
            </a:r>
            <a:r>
              <a:rPr lang="en-US" sz="1600" b="1" dirty="0" smtClean="0"/>
              <a:t>Investigations</a:t>
            </a:r>
            <a:r>
              <a:rPr lang="en-US" sz="1600" dirty="0" smtClean="0"/>
              <a:t> undertaken when contraventions of law suspected </a:t>
            </a:r>
            <a:r>
              <a:rPr lang="en-US" sz="1600" b="1" dirty="0" smtClean="0">
                <a:solidFill>
                  <a:srgbClr val="A50021"/>
                </a:solidFill>
              </a:rPr>
              <a:t>(cl. 133 – 138)</a:t>
            </a:r>
            <a:endParaRPr lang="en-US" sz="1600" b="1" dirty="0">
              <a:solidFill>
                <a:srgbClr val="A50021"/>
              </a:solidFill>
            </a:endParaRPr>
          </a:p>
          <a:p>
            <a:pPr marL="457200" lvl="1" indent="0">
              <a:buNone/>
            </a:pPr>
            <a:r>
              <a:rPr lang="en-US" sz="1600" dirty="0">
                <a:cs typeface="+mn-cs"/>
              </a:rPr>
              <a:t/>
            </a:r>
            <a:br>
              <a:rPr lang="en-US" sz="1600" dirty="0">
                <a:cs typeface="+mn-cs"/>
              </a:rPr>
            </a:br>
            <a:r>
              <a:rPr lang="en-US" sz="1100" b="1" dirty="0" smtClean="0">
                <a:solidFill>
                  <a:schemeClr val="bg1"/>
                </a:solidFill>
              </a:rPr>
              <a:t>.</a:t>
            </a:r>
            <a:endParaRPr lang="en-US" sz="1600" b="1" dirty="0" smtClean="0">
              <a:solidFill>
                <a:schemeClr val="bg1"/>
              </a:solidFill>
            </a:endParaRPr>
          </a:p>
          <a:p>
            <a:r>
              <a:rPr lang="en-US" sz="1600" b="1" dirty="0" smtClean="0"/>
              <a:t>Enforcement actions</a:t>
            </a:r>
            <a:r>
              <a:rPr lang="en-US" sz="1600" dirty="0" smtClean="0"/>
              <a:t> </a:t>
            </a:r>
            <a:r>
              <a:rPr lang="en-US" sz="1600" b="1" dirty="0" smtClean="0">
                <a:solidFill>
                  <a:srgbClr val="A50021"/>
                </a:solidFill>
              </a:rPr>
              <a:t>(chapter 10)</a:t>
            </a:r>
          </a:p>
          <a:p>
            <a:pPr lvl="1"/>
            <a:r>
              <a:rPr lang="en-US" sz="1600" dirty="0" smtClean="0"/>
              <a:t>If there is </a:t>
            </a:r>
            <a:r>
              <a:rPr lang="en-US" sz="1600" dirty="0"/>
              <a:t>a breach of a financial sector law, </a:t>
            </a:r>
            <a:r>
              <a:rPr lang="en-US" sz="1600" dirty="0" smtClean="0"/>
              <a:t>prudential </a:t>
            </a:r>
            <a:r>
              <a:rPr lang="en-US" sz="1600" dirty="0"/>
              <a:t>or conduct standard, </a:t>
            </a:r>
            <a:r>
              <a:rPr lang="en-US" sz="1600" dirty="0" smtClean="0"/>
              <a:t>authority </a:t>
            </a:r>
            <a:r>
              <a:rPr lang="en-US" sz="1600" dirty="0"/>
              <a:t>can choose to remediate the situation, including by issuing directives, entering into enforceable undertakings, declaring practices as undesirable, or applying to court for appropriate </a:t>
            </a:r>
            <a:r>
              <a:rPr lang="en-US" sz="1600" dirty="0" smtClean="0"/>
              <a:t>orders, imposing an administrative penalty. </a:t>
            </a:r>
            <a:r>
              <a:rPr lang="en-US" sz="1600" b="1" dirty="0" smtClean="0"/>
              <a:t>Remediation aims to </a:t>
            </a:r>
            <a:r>
              <a:rPr lang="en-US" sz="1600" b="1" dirty="0"/>
              <a:t>rectify the breach and ensure it does not recur</a:t>
            </a:r>
            <a:r>
              <a:rPr lang="en-US" sz="1600" dirty="0"/>
              <a:t>. </a:t>
            </a:r>
            <a:endParaRPr lang="en-US" sz="1600" dirty="0" smtClean="0"/>
          </a:p>
          <a:p>
            <a:pPr lvl="1"/>
            <a:r>
              <a:rPr lang="en-US" sz="1600" dirty="0" smtClean="0"/>
              <a:t>Authority may also institute </a:t>
            </a:r>
            <a:r>
              <a:rPr lang="en-US" sz="1600" dirty="0"/>
              <a:t>criminal </a:t>
            </a:r>
            <a:r>
              <a:rPr lang="en-US" sz="1600" dirty="0" smtClean="0"/>
              <a:t>prosecutions</a:t>
            </a:r>
          </a:p>
          <a:p>
            <a:pPr lvl="1"/>
            <a:endParaRPr lang="en-US" sz="1600" dirty="0" smtClean="0"/>
          </a:p>
          <a:p>
            <a:r>
              <a:rPr lang="en-US" sz="1600" dirty="0" smtClean="0"/>
              <a:t>Process for issues administrative penalties set out in </a:t>
            </a:r>
            <a:r>
              <a:rPr lang="en-US" sz="1600" b="1" dirty="0" smtClean="0">
                <a:solidFill>
                  <a:srgbClr val="A50021"/>
                </a:solidFill>
              </a:rPr>
              <a:t>Chapter 13</a:t>
            </a:r>
          </a:p>
          <a:p>
            <a:endParaRPr lang="en-US" sz="1200" dirty="0" smtClean="0"/>
          </a:p>
          <a:p>
            <a:r>
              <a:rPr lang="en-US" sz="1600" dirty="0" smtClean="0"/>
              <a:t>Financial Services Tribunal established in </a:t>
            </a:r>
            <a:r>
              <a:rPr lang="en-US" sz="1600" b="1" dirty="0" smtClean="0">
                <a:solidFill>
                  <a:srgbClr val="A50021"/>
                </a:solidFill>
              </a:rPr>
              <a:t>Chapter 15 </a:t>
            </a:r>
            <a:r>
              <a:rPr lang="en-US" sz="1600" dirty="0" smtClean="0"/>
              <a:t>to review decisions of regulators  </a:t>
            </a:r>
            <a:br>
              <a:rPr lang="en-US" sz="1600" dirty="0" smtClean="0"/>
            </a:br>
            <a:r>
              <a:rPr lang="en-US" sz="1600" dirty="0" smtClean="0">
                <a:solidFill>
                  <a:schemeClr val="bg1"/>
                </a:solidFill>
              </a:rPr>
              <a:t>.</a:t>
            </a:r>
            <a:endParaRPr lang="en-US" sz="16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32</a:t>
            </a:fld>
            <a:endParaRPr lang="en-US" sz="1400" b="0" dirty="0">
              <a:solidFill>
                <a:schemeClr val="tx1"/>
              </a:solidFill>
              <a:latin typeface="+mn-lt"/>
            </a:endParaRPr>
          </a:p>
        </p:txBody>
      </p:sp>
    </p:spTree>
    <p:extLst>
      <p:ext uri="{BB962C8B-B14F-4D97-AF65-F5344CB8AC3E}">
        <p14:creationId xmlns:p14="http://schemas.microsoft.com/office/powerpoint/2010/main" xmlns="" val="2933668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Chapters 9 and 10 </a:t>
            </a:r>
            <a:endParaRPr lang="en-ZA" dirty="0"/>
          </a:p>
        </p:txBody>
      </p:sp>
      <p:sp>
        <p:nvSpPr>
          <p:cNvPr id="3" name="Content Placeholder 2"/>
          <p:cNvSpPr>
            <a:spLocks noGrp="1"/>
          </p:cNvSpPr>
          <p:nvPr>
            <p:ph idx="1"/>
          </p:nvPr>
        </p:nvSpPr>
        <p:spPr>
          <a:xfrm>
            <a:off x="179512" y="1196752"/>
            <a:ext cx="8763000" cy="4572000"/>
          </a:xfrm>
        </p:spPr>
        <p:txBody>
          <a:bodyPr/>
          <a:lstStyle/>
          <a:p>
            <a:r>
              <a:rPr lang="en-US" sz="1800" dirty="0" smtClean="0"/>
              <a:t>Self-incrimination concerns flagged </a:t>
            </a:r>
          </a:p>
          <a:p>
            <a:pPr lvl="1"/>
            <a:r>
              <a:rPr lang="en-US" sz="1800" dirty="0" smtClean="0">
                <a:solidFill>
                  <a:srgbClr val="C00000"/>
                </a:solidFill>
              </a:rPr>
              <a:t>Proposed drafting changes to Part 5 so it applies to chapter and concerns taken into account, where appropriate </a:t>
            </a:r>
            <a:br>
              <a:rPr lang="en-US" sz="1800" dirty="0" smtClean="0">
                <a:solidFill>
                  <a:srgbClr val="C00000"/>
                </a:solidFill>
              </a:rPr>
            </a:br>
            <a:endParaRPr lang="en-ZA" sz="1800" dirty="0" smtClean="0">
              <a:solidFill>
                <a:srgbClr val="C00000"/>
              </a:solidFill>
            </a:endParaRPr>
          </a:p>
          <a:p>
            <a:r>
              <a:rPr lang="en-US" sz="1800" dirty="0" smtClean="0"/>
              <a:t>Some misunderstanding on the purposes of on-site inspections and investigations </a:t>
            </a:r>
            <a:br>
              <a:rPr lang="en-US" sz="1800" dirty="0" smtClean="0"/>
            </a:br>
            <a:endParaRPr lang="en-US" sz="1800" dirty="0" smtClean="0"/>
          </a:p>
          <a:p>
            <a:r>
              <a:rPr lang="en-US" sz="1800" dirty="0" smtClean="0"/>
              <a:t>Several comments flagged concerns on the nature and purpose of binding interpretations </a:t>
            </a:r>
          </a:p>
          <a:p>
            <a:pPr lvl="1"/>
            <a:r>
              <a:rPr lang="en-US" sz="1800" dirty="0" smtClean="0">
                <a:solidFill>
                  <a:srgbClr val="C00000"/>
                </a:solidFill>
              </a:rPr>
              <a:t>Initial drafting clarified </a:t>
            </a:r>
            <a:r>
              <a:rPr lang="en-US" sz="1800" dirty="0">
                <a:solidFill>
                  <a:srgbClr val="C00000"/>
                </a:solidFill>
              </a:rPr>
              <a:t>by removing reference to </a:t>
            </a:r>
            <a:r>
              <a:rPr lang="en-US" sz="1800" dirty="0" smtClean="0">
                <a:solidFill>
                  <a:srgbClr val="C00000"/>
                </a:solidFill>
              </a:rPr>
              <a:t>‘binding’ </a:t>
            </a:r>
            <a:r>
              <a:rPr lang="en-US" sz="1800" dirty="0">
                <a:solidFill>
                  <a:srgbClr val="C00000"/>
                </a:solidFill>
              </a:rPr>
              <a:t>interpretation and instead allowing </a:t>
            </a:r>
            <a:r>
              <a:rPr lang="en-US" sz="1800" dirty="0" smtClean="0">
                <a:solidFill>
                  <a:srgbClr val="C00000"/>
                </a:solidFill>
              </a:rPr>
              <a:t>regulator </a:t>
            </a:r>
            <a:r>
              <a:rPr lang="en-US" sz="1800" dirty="0">
                <a:solidFill>
                  <a:srgbClr val="C00000"/>
                </a:solidFill>
              </a:rPr>
              <a:t>to issue interpretation rulings, in a manner consistent with </a:t>
            </a:r>
            <a:r>
              <a:rPr lang="en-US" sz="1800" dirty="0" smtClean="0">
                <a:solidFill>
                  <a:srgbClr val="C00000"/>
                </a:solidFill>
              </a:rPr>
              <a:t>tax legislation</a:t>
            </a:r>
            <a:br>
              <a:rPr lang="en-US" sz="1800" dirty="0" smtClean="0">
                <a:solidFill>
                  <a:srgbClr val="C00000"/>
                </a:solidFill>
              </a:rPr>
            </a:br>
            <a:endParaRPr lang="en-US" sz="1800" dirty="0">
              <a:solidFill>
                <a:srgbClr val="C00000"/>
              </a:solidFill>
            </a:endParaRPr>
          </a:p>
          <a:p>
            <a:r>
              <a:rPr lang="en-US" sz="1800" dirty="0" smtClean="0"/>
              <a:t>Comments submitted on consultation process for directives and nature of directives that can be made, however </a:t>
            </a:r>
            <a:r>
              <a:rPr lang="en-US" sz="1800" dirty="0" smtClean="0">
                <a:solidFill>
                  <a:srgbClr val="C00000"/>
                </a:solidFill>
              </a:rPr>
              <a:t>no changes necessary </a:t>
            </a:r>
            <a:r>
              <a:rPr lang="en-US" sz="1800" dirty="0" smtClean="0"/>
              <a:t>apart from deletion of 148(2)</a:t>
            </a:r>
            <a:br>
              <a:rPr lang="en-US" sz="1800" dirty="0" smtClean="0"/>
            </a:br>
            <a:endParaRPr lang="en-US" sz="1800" dirty="0" smtClean="0"/>
          </a:p>
          <a:p>
            <a:r>
              <a:rPr lang="en-US" sz="1800" dirty="0" smtClean="0"/>
              <a:t>Debarment process – </a:t>
            </a:r>
            <a:r>
              <a:rPr lang="en-US" sz="1800" dirty="0" smtClean="0">
                <a:solidFill>
                  <a:srgbClr val="C00000"/>
                </a:solidFill>
              </a:rPr>
              <a:t>the term ‘individuals’ replaced with natural person, and added ability for regulator to revoke a debarment </a:t>
            </a: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33</a:t>
            </a:fld>
            <a:endParaRPr lang="en-US" sz="1400" b="0" dirty="0">
              <a:solidFill>
                <a:schemeClr val="tx1"/>
              </a:solidFill>
              <a:latin typeface="+mn-lt"/>
            </a:endParaRPr>
          </a:p>
        </p:txBody>
      </p:sp>
    </p:spTree>
    <p:extLst>
      <p:ext uri="{BB962C8B-B14F-4D97-AF65-F5344CB8AC3E}">
        <p14:creationId xmlns:p14="http://schemas.microsoft.com/office/powerpoint/2010/main" xmlns="" val="92028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11 – 12: Significant owners, financial conglomerates </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34</a:t>
            </a:fld>
            <a:endParaRPr lang="en-US" sz="1400" b="0" dirty="0">
              <a:solidFill>
                <a:schemeClr val="tx1"/>
              </a:solidFill>
              <a:latin typeface="+mn-lt"/>
            </a:endParaRPr>
          </a:p>
        </p:txBody>
      </p:sp>
      <p:graphicFrame>
        <p:nvGraphicFramePr>
          <p:cNvPr id="5" name="Content Placeholder 7"/>
          <p:cNvGraphicFramePr>
            <a:graphicFrameLocks/>
          </p:cNvGraphicFramePr>
          <p:nvPr>
            <p:extLst>
              <p:ext uri="{D42A27DB-BD31-4B8C-83A1-F6EECF244321}">
                <p14:modId xmlns:p14="http://schemas.microsoft.com/office/powerpoint/2010/main" xmlns="" val="1630409491"/>
              </p:ext>
            </p:extLst>
          </p:nvPr>
        </p:nvGraphicFramePr>
        <p:xfrm>
          <a:off x="179512" y="1340768"/>
          <a:ext cx="7776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5508104" y="1295400"/>
            <a:ext cx="3407296" cy="1701552"/>
          </a:xfrm>
          <a:solidFill>
            <a:srgbClr val="C0C0C0"/>
          </a:solidFill>
        </p:spPr>
        <p:txBody>
          <a:bodyPr/>
          <a:lstStyle/>
          <a:p>
            <a:r>
              <a:rPr lang="en-ZA" dirty="0" smtClean="0"/>
              <a:t>Chapter provides framework to licence holding companies and impose requirements on significant owners</a:t>
            </a:r>
            <a:endParaRPr lang="en-ZA" dirty="0"/>
          </a:p>
        </p:txBody>
      </p:sp>
    </p:spTree>
    <p:extLst>
      <p:ext uri="{BB962C8B-B14F-4D97-AF65-F5344CB8AC3E}">
        <p14:creationId xmlns:p14="http://schemas.microsoft.com/office/powerpoint/2010/main" xmlns="" val="2992224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chapters 11 and 12</a:t>
            </a:r>
            <a:endParaRPr lang="en-ZA" dirty="0"/>
          </a:p>
        </p:txBody>
      </p:sp>
      <p:sp>
        <p:nvSpPr>
          <p:cNvPr id="3" name="Content Placeholder 2"/>
          <p:cNvSpPr>
            <a:spLocks noGrp="1"/>
          </p:cNvSpPr>
          <p:nvPr>
            <p:ph idx="1"/>
          </p:nvPr>
        </p:nvSpPr>
        <p:spPr/>
        <p:txBody>
          <a:bodyPr/>
          <a:lstStyle/>
          <a:p>
            <a:r>
              <a:rPr lang="en-US" sz="1800" dirty="0" smtClean="0"/>
              <a:t>Concerns flagged around complex drafting of significant owner provisions which could create uncertainties as to process with regulator</a:t>
            </a:r>
          </a:p>
          <a:p>
            <a:pPr lvl="1"/>
            <a:r>
              <a:rPr lang="en-US" sz="1800" dirty="0" smtClean="0">
                <a:solidFill>
                  <a:srgbClr val="C00000"/>
                </a:solidFill>
              </a:rPr>
              <a:t>Suggested to</a:t>
            </a:r>
            <a:r>
              <a:rPr lang="en-ZA" sz="1800" dirty="0">
                <a:solidFill>
                  <a:srgbClr val="C00000"/>
                </a:solidFill>
              </a:rPr>
              <a:t> </a:t>
            </a:r>
            <a:r>
              <a:rPr lang="en-US" sz="1800" dirty="0" smtClean="0">
                <a:solidFill>
                  <a:srgbClr val="C00000"/>
                </a:solidFill>
              </a:rPr>
              <a:t>revise provisions to provide clearly the following:</a:t>
            </a:r>
          </a:p>
          <a:p>
            <a:pPr lvl="2"/>
            <a:r>
              <a:rPr lang="en-US" sz="1800" dirty="0" smtClean="0">
                <a:solidFill>
                  <a:srgbClr val="C00000"/>
                </a:solidFill>
              </a:rPr>
              <a:t>Notification </a:t>
            </a:r>
            <a:r>
              <a:rPr lang="en-US" sz="1800" dirty="0">
                <a:solidFill>
                  <a:srgbClr val="C00000"/>
                </a:solidFill>
              </a:rPr>
              <a:t>and approval </a:t>
            </a:r>
            <a:r>
              <a:rPr lang="en-US" sz="1800" dirty="0" smtClean="0">
                <a:solidFill>
                  <a:srgbClr val="C00000"/>
                </a:solidFill>
              </a:rPr>
              <a:t>required </a:t>
            </a:r>
            <a:r>
              <a:rPr lang="en-US" sz="1800" dirty="0">
                <a:solidFill>
                  <a:srgbClr val="C00000"/>
                </a:solidFill>
              </a:rPr>
              <a:t>when a person becomes a significant owner (acquires 15% shareholding), and when a significant owner materially increases their </a:t>
            </a:r>
            <a:r>
              <a:rPr lang="en-US" sz="1800" dirty="0" smtClean="0">
                <a:solidFill>
                  <a:srgbClr val="C00000"/>
                </a:solidFill>
              </a:rPr>
              <a:t>shareholding</a:t>
            </a:r>
            <a:endParaRPr lang="en-ZA" sz="1800" dirty="0">
              <a:solidFill>
                <a:srgbClr val="C00000"/>
              </a:solidFill>
            </a:endParaRPr>
          </a:p>
          <a:p>
            <a:pPr lvl="2"/>
            <a:r>
              <a:rPr lang="en-US" sz="1800" dirty="0" smtClean="0">
                <a:solidFill>
                  <a:srgbClr val="C00000"/>
                </a:solidFill>
              </a:rPr>
              <a:t>Regulator notified </a:t>
            </a:r>
            <a:r>
              <a:rPr lang="en-US" sz="1800" dirty="0">
                <a:solidFill>
                  <a:srgbClr val="C00000"/>
                </a:solidFill>
              </a:rPr>
              <a:t>of a material decrease, and of immaterial increases and decreases. Approval </a:t>
            </a:r>
            <a:r>
              <a:rPr lang="en-US" sz="1800" dirty="0" smtClean="0">
                <a:solidFill>
                  <a:srgbClr val="C00000"/>
                </a:solidFill>
              </a:rPr>
              <a:t>not </a:t>
            </a:r>
            <a:r>
              <a:rPr lang="en-US" sz="1800" dirty="0">
                <a:solidFill>
                  <a:srgbClr val="C00000"/>
                </a:solidFill>
              </a:rPr>
              <a:t>required.  </a:t>
            </a:r>
            <a:endParaRPr lang="en-ZA" sz="1800" dirty="0">
              <a:solidFill>
                <a:srgbClr val="C00000"/>
              </a:solidFill>
            </a:endParaRPr>
          </a:p>
          <a:p>
            <a:pPr lvl="2"/>
            <a:r>
              <a:rPr lang="en-US" sz="1800" dirty="0" smtClean="0">
                <a:solidFill>
                  <a:srgbClr val="C00000"/>
                </a:solidFill>
              </a:rPr>
              <a:t>Standards </a:t>
            </a:r>
            <a:r>
              <a:rPr lang="en-US" sz="1800" dirty="0">
                <a:solidFill>
                  <a:srgbClr val="C00000"/>
                </a:solidFill>
              </a:rPr>
              <a:t>will specify what constitutes an </a:t>
            </a:r>
            <a:r>
              <a:rPr lang="en-US" sz="1800" dirty="0" smtClean="0">
                <a:solidFill>
                  <a:srgbClr val="C00000"/>
                </a:solidFill>
              </a:rPr>
              <a:t>material increase, immaterial </a:t>
            </a:r>
            <a:r>
              <a:rPr lang="en-US" sz="1800" dirty="0">
                <a:solidFill>
                  <a:srgbClr val="C00000"/>
                </a:solidFill>
              </a:rPr>
              <a:t>change and </a:t>
            </a:r>
            <a:r>
              <a:rPr lang="en-US" sz="1800" dirty="0" smtClean="0">
                <a:solidFill>
                  <a:srgbClr val="C00000"/>
                </a:solidFill>
              </a:rPr>
              <a:t>material decrease</a:t>
            </a:r>
          </a:p>
          <a:p>
            <a:pPr marL="914400" lvl="2" indent="0">
              <a:buNone/>
            </a:pPr>
            <a:endParaRPr lang="en-US" sz="1800" dirty="0" smtClean="0"/>
          </a:p>
          <a:p>
            <a:r>
              <a:rPr lang="en-US" sz="1800" dirty="0" smtClean="0"/>
              <a:t>For financial conglomerates, it was agreed to </a:t>
            </a:r>
            <a:r>
              <a:rPr lang="en-US" sz="1800" dirty="0" smtClean="0">
                <a:solidFill>
                  <a:srgbClr val="C00000"/>
                </a:solidFill>
              </a:rPr>
              <a:t>include a process of consultation</a:t>
            </a:r>
            <a:r>
              <a:rPr lang="en-US" sz="1800" dirty="0" smtClean="0"/>
              <a:t> with the holding company of the eligible financial institution, as well as the institution itself, prior to action </a:t>
            </a:r>
            <a:endParaRPr lang="en-ZA"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35</a:t>
            </a:fld>
            <a:endParaRPr lang="en-US" sz="1400" b="0" dirty="0">
              <a:solidFill>
                <a:schemeClr val="tx1"/>
              </a:solidFill>
              <a:latin typeface="+mn-lt"/>
            </a:endParaRPr>
          </a:p>
        </p:txBody>
      </p:sp>
    </p:spTree>
    <p:extLst>
      <p:ext uri="{BB962C8B-B14F-4D97-AF65-F5344CB8AC3E}">
        <p14:creationId xmlns:p14="http://schemas.microsoft.com/office/powerpoint/2010/main" xmlns="" val="1093803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 Administrative penalties	</a:t>
            </a:r>
            <a:endParaRPr lang="en-ZA" dirty="0"/>
          </a:p>
        </p:txBody>
      </p:sp>
      <p:sp>
        <p:nvSpPr>
          <p:cNvPr id="3" name="Content Placeholder 2"/>
          <p:cNvSpPr>
            <a:spLocks noGrp="1"/>
          </p:cNvSpPr>
          <p:nvPr>
            <p:ph idx="1"/>
          </p:nvPr>
        </p:nvSpPr>
        <p:spPr/>
        <p:txBody>
          <a:bodyPr/>
          <a:lstStyle/>
          <a:p>
            <a:r>
              <a:rPr lang="en-US" dirty="0" smtClean="0"/>
              <a:t>Chapter specifies penalties that will apply for non-compliance with specific provisions of the Bill</a:t>
            </a:r>
          </a:p>
          <a:p>
            <a:endParaRPr lang="en-US" b="1" dirty="0" smtClean="0"/>
          </a:p>
          <a:p>
            <a:pPr marL="0" indent="0">
              <a:buNone/>
            </a:pPr>
            <a:r>
              <a:rPr lang="en-US" b="1" dirty="0" smtClean="0"/>
              <a:t>Comments:</a:t>
            </a:r>
          </a:p>
          <a:p>
            <a:pPr marL="0" indent="0">
              <a:buNone/>
            </a:pPr>
            <a:endParaRPr lang="en-US" dirty="0" smtClean="0"/>
          </a:p>
          <a:p>
            <a:r>
              <a:rPr lang="en-US" dirty="0" smtClean="0"/>
              <a:t>Propose to amend drafting of cl172 to specify in regulations or standards what type of indemnity insurance may be provided for </a:t>
            </a:r>
            <a:endParaRPr lang="en-ZA"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36</a:t>
            </a:fld>
            <a:endParaRPr lang="en-US" sz="1400" b="0" dirty="0">
              <a:solidFill>
                <a:schemeClr val="tx1"/>
              </a:solidFill>
              <a:latin typeface="+mn-lt"/>
            </a:endParaRPr>
          </a:p>
        </p:txBody>
      </p:sp>
    </p:spTree>
    <p:extLst>
      <p:ext uri="{BB962C8B-B14F-4D97-AF65-F5344CB8AC3E}">
        <p14:creationId xmlns:p14="http://schemas.microsoft.com/office/powerpoint/2010/main" xmlns="" val="3336987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 Ombud scheme system</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37</a:t>
            </a:fld>
            <a:endParaRPr lang="en-US" sz="1400" b="0" dirty="0">
              <a:solidFill>
                <a:schemeClr val="tx1"/>
              </a:solidFill>
              <a:latin typeface="+mn-lt"/>
            </a:endParaRPr>
          </a:p>
        </p:txBody>
      </p:sp>
      <p:sp>
        <p:nvSpPr>
          <p:cNvPr id="6" name="TextBox 5"/>
          <p:cNvSpPr txBox="1"/>
          <p:nvPr/>
        </p:nvSpPr>
        <p:spPr>
          <a:xfrm>
            <a:off x="42530" y="1151797"/>
            <a:ext cx="8993966" cy="4684359"/>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Calibri" panose="020F0502020204030204" pitchFamily="34" charset="0"/>
              </a:rPr>
              <a:t>FSR </a:t>
            </a:r>
            <a:r>
              <a:rPr lang="en-US" sz="1600" b="1" dirty="0">
                <a:latin typeface="Calibri" panose="020F0502020204030204" pitchFamily="34" charset="0"/>
              </a:rPr>
              <a:t>Bill proposes to repeal the FSOS Act</a:t>
            </a:r>
            <a:r>
              <a:rPr lang="en-US" sz="1600" dirty="0">
                <a:latin typeface="Calibri" panose="020F0502020204030204" pitchFamily="34" charset="0"/>
              </a:rPr>
              <a:t>, and integrate provisions into the FSR Bill, to align ombud system to evolving Twin Peaks regulatory system, in keeping with a </a:t>
            </a:r>
            <a:r>
              <a:rPr lang="en-US" sz="1600" b="1" dirty="0">
                <a:latin typeface="Calibri" panose="020F0502020204030204" pitchFamily="34" charset="0"/>
              </a:rPr>
              <a:t>unified</a:t>
            </a:r>
            <a:r>
              <a:rPr lang="en-US" sz="1600" dirty="0">
                <a:latin typeface="Calibri" panose="020F0502020204030204" pitchFamily="34" charset="0"/>
              </a:rPr>
              <a:t> regulatory approach and move away from the range of industry specific </a:t>
            </a:r>
            <a:r>
              <a:rPr lang="en-US" sz="1600" dirty="0" smtClean="0">
                <a:latin typeface="Calibri" panose="020F0502020204030204" pitchFamily="34" charset="0"/>
              </a:rPr>
              <a:t>legislation </a:t>
            </a:r>
            <a:r>
              <a:rPr lang="en-US" sz="1600" b="1" dirty="0" smtClean="0">
                <a:solidFill>
                  <a:srgbClr val="990033"/>
                </a:solidFill>
                <a:latin typeface="Calibri" panose="020F0502020204030204" pitchFamily="34" charset="0"/>
              </a:rPr>
              <a:t>(Chapter 14)</a:t>
            </a:r>
          </a:p>
          <a:p>
            <a:pPr marL="285750" indent="-285750">
              <a:buFont typeface="Arial" panose="020B0604020202020204" pitchFamily="34" charset="0"/>
              <a:buChar char="•"/>
            </a:pPr>
            <a:endParaRPr lang="en-US" sz="1600" b="1" dirty="0">
              <a:solidFill>
                <a:srgbClr val="990033"/>
              </a:solidFill>
              <a:latin typeface="Calibri" panose="020F0502020204030204" pitchFamily="34" charset="0"/>
            </a:endParaRPr>
          </a:p>
          <a:p>
            <a:pPr marL="342900" lvl="0" indent="-342900">
              <a:spcBef>
                <a:spcPct val="20000"/>
              </a:spcBef>
              <a:buFontTx/>
              <a:buChar char="•"/>
            </a:pPr>
            <a:r>
              <a:rPr lang="en-US" sz="1600" kern="0" dirty="0">
                <a:solidFill>
                  <a:srgbClr val="000000"/>
                </a:solidFill>
                <a:latin typeface="Calibri" pitchFamily="34" charset="0"/>
              </a:rPr>
              <a:t>The FSR Bill proposes : </a:t>
            </a:r>
          </a:p>
          <a:p>
            <a:pPr marL="742950" lvl="1" indent="-285750">
              <a:spcBef>
                <a:spcPct val="20000"/>
              </a:spcBef>
              <a:buFontTx/>
              <a:buChar char="–"/>
            </a:pPr>
            <a:r>
              <a:rPr lang="en-US" sz="1600" kern="0" dirty="0">
                <a:solidFill>
                  <a:srgbClr val="000000"/>
                </a:solidFill>
                <a:latin typeface="Calibri" pitchFamily="34" charset="0"/>
              </a:rPr>
              <a:t>Establishing the </a:t>
            </a:r>
            <a:r>
              <a:rPr lang="en-US" sz="1600" b="1" kern="0" dirty="0" smtClean="0">
                <a:solidFill>
                  <a:srgbClr val="000000"/>
                </a:solidFill>
                <a:latin typeface="Calibri" pitchFamily="34" charset="0"/>
              </a:rPr>
              <a:t>Ombud Regulatory Council </a:t>
            </a:r>
            <a:r>
              <a:rPr lang="en-US" sz="1600" b="1" kern="0" dirty="0">
                <a:solidFill>
                  <a:srgbClr val="000000"/>
                </a:solidFill>
                <a:latin typeface="Calibri" pitchFamily="34" charset="0"/>
              </a:rPr>
              <a:t>as a statutory body that will establish a single point of entry </a:t>
            </a:r>
            <a:r>
              <a:rPr lang="en-US" sz="1600" kern="0" dirty="0">
                <a:solidFill>
                  <a:srgbClr val="000000"/>
                </a:solidFill>
                <a:latin typeface="Calibri" pitchFamily="34" charset="0"/>
              </a:rPr>
              <a:t>into the ombud </a:t>
            </a:r>
            <a:r>
              <a:rPr lang="en-US" sz="1600" kern="0" dirty="0" smtClean="0">
                <a:solidFill>
                  <a:srgbClr val="000000"/>
                </a:solidFill>
                <a:latin typeface="Calibri" pitchFamily="34" charset="0"/>
              </a:rPr>
              <a:t>system. Replaces current FSOS Council. Will be the regulator of ombud schemes in financial sector </a:t>
            </a:r>
          </a:p>
          <a:p>
            <a:pPr marL="742950" lvl="1" indent="-285750">
              <a:spcBef>
                <a:spcPct val="20000"/>
              </a:spcBef>
              <a:buFontTx/>
              <a:buChar char="–"/>
            </a:pPr>
            <a:r>
              <a:rPr lang="en-US" sz="1600" b="1" kern="0" dirty="0" smtClean="0">
                <a:latin typeface="Calibri" pitchFamily="34" charset="0"/>
              </a:rPr>
              <a:t>Chief Ombud</a:t>
            </a:r>
            <a:r>
              <a:rPr lang="en-US" sz="1600" kern="0" dirty="0" smtClean="0">
                <a:latin typeface="Calibri" pitchFamily="34" charset="0"/>
              </a:rPr>
              <a:t> is responsible </a:t>
            </a:r>
            <a:r>
              <a:rPr lang="en-US" sz="1600" kern="0" dirty="0" smtClean="0">
                <a:solidFill>
                  <a:srgbClr val="000000"/>
                </a:solidFill>
                <a:latin typeface="Calibri" pitchFamily="34" charset="0"/>
              </a:rPr>
              <a:t>for day to day management and administration of Ombud Council  </a:t>
            </a:r>
            <a:endParaRPr lang="en-US" sz="1600" kern="0" dirty="0">
              <a:solidFill>
                <a:srgbClr val="000000"/>
              </a:solidFill>
              <a:latin typeface="Calibri" pitchFamily="34" charset="0"/>
            </a:endParaRPr>
          </a:p>
          <a:p>
            <a:pPr marL="742950" lvl="1" indent="-285750">
              <a:spcBef>
                <a:spcPct val="20000"/>
              </a:spcBef>
              <a:buFontTx/>
              <a:buChar char="–"/>
            </a:pPr>
            <a:r>
              <a:rPr lang="en-US" sz="1600" kern="0" dirty="0" smtClean="0">
                <a:solidFill>
                  <a:srgbClr val="000000"/>
                </a:solidFill>
                <a:latin typeface="Calibri" pitchFamily="34" charset="0"/>
              </a:rPr>
              <a:t>Requiring </a:t>
            </a:r>
            <a:r>
              <a:rPr lang="en-US" sz="1600" b="1" kern="0" dirty="0">
                <a:solidFill>
                  <a:srgbClr val="000000"/>
                </a:solidFill>
                <a:latin typeface="Calibri" pitchFamily="34" charset="0"/>
              </a:rPr>
              <a:t>all ombuds schemes to be registered </a:t>
            </a:r>
            <a:r>
              <a:rPr lang="en-US" sz="1600" kern="0" dirty="0">
                <a:solidFill>
                  <a:srgbClr val="000000"/>
                </a:solidFill>
                <a:latin typeface="Calibri" pitchFamily="34" charset="0"/>
              </a:rPr>
              <a:t>with the </a:t>
            </a:r>
            <a:r>
              <a:rPr lang="en-US" sz="1600" kern="0" dirty="0" smtClean="0">
                <a:solidFill>
                  <a:srgbClr val="000000"/>
                </a:solidFill>
                <a:latin typeface="Calibri" pitchFamily="34" charset="0"/>
              </a:rPr>
              <a:t>Ombud Council </a:t>
            </a:r>
            <a:endParaRPr lang="en-US" sz="1600" kern="0" dirty="0">
              <a:solidFill>
                <a:srgbClr val="000000"/>
              </a:solidFill>
              <a:latin typeface="Calibri" pitchFamily="34" charset="0"/>
            </a:endParaRPr>
          </a:p>
          <a:p>
            <a:pPr marL="742950" lvl="1" indent="-285750">
              <a:spcBef>
                <a:spcPct val="20000"/>
              </a:spcBef>
              <a:buFontTx/>
              <a:buChar char="–"/>
            </a:pPr>
            <a:r>
              <a:rPr lang="en-US" sz="1600" kern="0" dirty="0">
                <a:solidFill>
                  <a:srgbClr val="000000"/>
                </a:solidFill>
                <a:latin typeface="Calibri" pitchFamily="34" charset="0"/>
              </a:rPr>
              <a:t>Strengthening </a:t>
            </a:r>
            <a:r>
              <a:rPr lang="en-US" sz="1600" b="1" kern="0" dirty="0">
                <a:solidFill>
                  <a:srgbClr val="000000"/>
                </a:solidFill>
                <a:latin typeface="Calibri" pitchFamily="34" charset="0"/>
              </a:rPr>
              <a:t>mechanisms for </a:t>
            </a:r>
            <a:r>
              <a:rPr lang="en-US" sz="1600" b="1" kern="0" dirty="0" smtClean="0">
                <a:solidFill>
                  <a:srgbClr val="000000"/>
                </a:solidFill>
                <a:latin typeface="Calibri" pitchFamily="34" charset="0"/>
              </a:rPr>
              <a:t>Ombud Council </a:t>
            </a:r>
            <a:r>
              <a:rPr lang="en-US" sz="1600" b="1" kern="0" dirty="0">
                <a:solidFill>
                  <a:srgbClr val="000000"/>
                </a:solidFill>
                <a:latin typeface="Calibri" pitchFamily="34" charset="0"/>
              </a:rPr>
              <a:t>to ensure a consistent framework for external dispute resolution mechanisms </a:t>
            </a:r>
            <a:r>
              <a:rPr lang="en-US" sz="1600" kern="0" dirty="0">
                <a:solidFill>
                  <a:srgbClr val="000000"/>
                </a:solidFill>
                <a:latin typeface="Calibri" pitchFamily="34" charset="0"/>
              </a:rPr>
              <a:t>across the financial services industry, including increasing awareness of ombuds, advising on jurisdictions, and prescribing </a:t>
            </a:r>
            <a:r>
              <a:rPr lang="en-US" sz="1600" kern="0" dirty="0" smtClean="0">
                <a:solidFill>
                  <a:srgbClr val="000000"/>
                </a:solidFill>
                <a:latin typeface="Calibri" pitchFamily="34" charset="0"/>
              </a:rPr>
              <a:t>rules for ombud schemes to follow</a:t>
            </a:r>
          </a:p>
          <a:p>
            <a:pPr marL="742950" lvl="1" indent="-285750">
              <a:spcBef>
                <a:spcPct val="20000"/>
              </a:spcBef>
              <a:buFontTx/>
              <a:buChar char="–"/>
            </a:pPr>
            <a:r>
              <a:rPr lang="en-US" sz="1600" kern="0" dirty="0" smtClean="0">
                <a:solidFill>
                  <a:srgbClr val="000000"/>
                </a:solidFill>
                <a:latin typeface="Calibri" pitchFamily="34" charset="0"/>
              </a:rPr>
              <a:t>Ombud Council will be able to issue </a:t>
            </a:r>
            <a:r>
              <a:rPr lang="en-US" sz="1600" b="1" kern="0" dirty="0" smtClean="0">
                <a:solidFill>
                  <a:srgbClr val="000000"/>
                </a:solidFill>
                <a:latin typeface="Calibri" pitchFamily="34" charset="0"/>
              </a:rPr>
              <a:t>directives</a:t>
            </a:r>
            <a:r>
              <a:rPr lang="en-US" sz="1600" kern="0" dirty="0" smtClean="0">
                <a:solidFill>
                  <a:srgbClr val="000000"/>
                </a:solidFill>
                <a:latin typeface="Calibri" pitchFamily="34" charset="0"/>
              </a:rPr>
              <a:t>, enter into </a:t>
            </a:r>
            <a:r>
              <a:rPr lang="en-US" sz="1600" b="1" kern="0" dirty="0" smtClean="0">
                <a:solidFill>
                  <a:srgbClr val="000000"/>
                </a:solidFill>
                <a:latin typeface="Calibri" pitchFamily="34" charset="0"/>
              </a:rPr>
              <a:t>enforceable undertakings</a:t>
            </a:r>
            <a:r>
              <a:rPr lang="en-US" sz="1600" kern="0" dirty="0" smtClean="0">
                <a:solidFill>
                  <a:srgbClr val="000000"/>
                </a:solidFill>
                <a:latin typeface="Calibri" pitchFamily="34" charset="0"/>
              </a:rPr>
              <a:t>, conduct </a:t>
            </a:r>
            <a:r>
              <a:rPr lang="en-US" sz="1600" b="1" kern="0" dirty="0" smtClean="0">
                <a:solidFill>
                  <a:srgbClr val="000000"/>
                </a:solidFill>
                <a:latin typeface="Calibri" pitchFamily="34" charset="0"/>
              </a:rPr>
              <a:t>inspections and investigations</a:t>
            </a:r>
            <a:r>
              <a:rPr lang="en-US" sz="1600" kern="0" dirty="0" smtClean="0">
                <a:solidFill>
                  <a:srgbClr val="000000"/>
                </a:solidFill>
                <a:latin typeface="Calibri" pitchFamily="34" charset="0"/>
              </a:rPr>
              <a:t>, issue </a:t>
            </a:r>
            <a:r>
              <a:rPr lang="en-US" sz="1600" b="1" kern="0" dirty="0" smtClean="0">
                <a:solidFill>
                  <a:srgbClr val="000000"/>
                </a:solidFill>
                <a:latin typeface="Calibri" pitchFamily="34" charset="0"/>
              </a:rPr>
              <a:t>administrative penalties </a:t>
            </a:r>
            <a:r>
              <a:rPr lang="en-US" sz="1600" kern="0" dirty="0" smtClean="0">
                <a:solidFill>
                  <a:srgbClr val="000000"/>
                </a:solidFill>
                <a:latin typeface="Calibri" pitchFamily="34" charset="0"/>
              </a:rPr>
              <a:t>and make </a:t>
            </a:r>
            <a:r>
              <a:rPr lang="en-US" sz="1600" b="1" kern="0" dirty="0" smtClean="0">
                <a:solidFill>
                  <a:srgbClr val="000000"/>
                </a:solidFill>
                <a:latin typeface="Calibri" pitchFamily="34" charset="0"/>
              </a:rPr>
              <a:t>debarment</a:t>
            </a:r>
            <a:r>
              <a:rPr lang="en-US" sz="1600" kern="0" dirty="0" smtClean="0">
                <a:solidFill>
                  <a:srgbClr val="000000"/>
                </a:solidFill>
                <a:latin typeface="Calibri" pitchFamily="34" charset="0"/>
              </a:rPr>
              <a:t> orders </a:t>
            </a:r>
          </a:p>
          <a:p>
            <a:pPr marL="342900" lvl="0" indent="-342900">
              <a:spcBef>
                <a:spcPct val="20000"/>
              </a:spcBef>
              <a:buFontTx/>
              <a:buChar char="•"/>
            </a:pPr>
            <a:endParaRPr lang="en-US" sz="600" kern="0" dirty="0">
              <a:solidFill>
                <a:srgbClr val="000000"/>
              </a:solidFill>
              <a:latin typeface="Calibri" pitchFamily="34" charset="0"/>
            </a:endParaRPr>
          </a:p>
          <a:p>
            <a:pPr marL="285750" indent="-285750">
              <a:buFont typeface="Arial" panose="020B0604020202020204" pitchFamily="34" charset="0"/>
              <a:buChar char="•"/>
            </a:pPr>
            <a:endParaRPr lang="en-US" sz="1600" b="1" dirty="0">
              <a:solidFill>
                <a:srgbClr val="990033"/>
              </a:solidFill>
              <a:latin typeface="Calibri" panose="020F0502020204030204" pitchFamily="34" charset="0"/>
            </a:endParaRPr>
          </a:p>
        </p:txBody>
      </p:sp>
    </p:spTree>
    <p:extLst>
      <p:ext uri="{BB962C8B-B14F-4D97-AF65-F5344CB8AC3E}">
        <p14:creationId xmlns:p14="http://schemas.microsoft.com/office/powerpoint/2010/main" xmlns="" val="3871706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14 </a:t>
            </a:r>
            <a:endParaRPr lang="en-ZA" dirty="0"/>
          </a:p>
        </p:txBody>
      </p:sp>
      <p:sp>
        <p:nvSpPr>
          <p:cNvPr id="3" name="Content Placeholder 2"/>
          <p:cNvSpPr>
            <a:spLocks noGrp="1"/>
          </p:cNvSpPr>
          <p:nvPr>
            <p:ph idx="1"/>
          </p:nvPr>
        </p:nvSpPr>
        <p:spPr/>
        <p:txBody>
          <a:bodyPr/>
          <a:lstStyle/>
          <a:p>
            <a:r>
              <a:rPr lang="en-US" sz="1800" dirty="0" smtClean="0"/>
              <a:t>Propose to change the name of the Ombud Regulatory Council to Ombud Council</a:t>
            </a:r>
            <a:br>
              <a:rPr lang="en-US" sz="1800" dirty="0" smtClean="0"/>
            </a:br>
            <a:endParaRPr lang="en-US" sz="1800" dirty="0" smtClean="0"/>
          </a:p>
          <a:p>
            <a:r>
              <a:rPr lang="en-US" sz="1800" dirty="0" smtClean="0"/>
              <a:t>Role of the Chief Ombud questioned as it does not have ombud powers</a:t>
            </a:r>
          </a:p>
          <a:p>
            <a:pPr lvl="1"/>
            <a:r>
              <a:rPr lang="en-US" sz="1800" dirty="0" smtClean="0">
                <a:solidFill>
                  <a:srgbClr val="C00000"/>
                </a:solidFill>
              </a:rPr>
              <a:t>While initial responses indicated that this naming ambiguity may be needed (should the Chief Ombud eventually be given powers), it is agreed that it may create confusion and be detrimental to consumer understanding. Revert to term such as Ombud Council Director instead. </a:t>
            </a:r>
            <a:r>
              <a:rPr lang="en-US" sz="1800" dirty="0" smtClean="0"/>
              <a:t/>
            </a:r>
            <a:br>
              <a:rPr lang="en-US" sz="1800" dirty="0" smtClean="0"/>
            </a:br>
            <a:endParaRPr lang="en-US" sz="1800" dirty="0" smtClean="0"/>
          </a:p>
          <a:p>
            <a:r>
              <a:rPr lang="en-US" sz="1800" dirty="0" smtClean="0"/>
              <a:t>Corrected errors in references to the governing bodies of industry ombud schemes </a:t>
            </a:r>
            <a:br>
              <a:rPr lang="en-US" sz="1800" dirty="0" smtClean="0"/>
            </a:br>
            <a:endParaRPr lang="en-US" sz="1800" dirty="0" smtClean="0"/>
          </a:p>
          <a:p>
            <a:r>
              <a:rPr lang="en-US" sz="1800" dirty="0" smtClean="0"/>
              <a:t>Some concerns raised on the powers of the Ombud Council to issue rules and directives and debar individuals </a:t>
            </a:r>
          </a:p>
          <a:p>
            <a:pPr lvl="1"/>
            <a:r>
              <a:rPr lang="en-US" sz="1800" dirty="0" smtClean="0">
                <a:solidFill>
                  <a:srgbClr val="C00000"/>
                </a:solidFill>
              </a:rPr>
              <a:t>Such powers are necessary to ensure effectiveness of Ombud Council. Same checks and balances that apply to regulators will apply to Ombud Council </a:t>
            </a:r>
            <a:br>
              <a:rPr lang="en-US" sz="1800" dirty="0" smtClean="0">
                <a:solidFill>
                  <a:srgbClr val="C00000"/>
                </a:solidFill>
              </a:rPr>
            </a:br>
            <a:endParaRPr lang="en-US" sz="1800" dirty="0" smtClean="0">
              <a:solidFill>
                <a:srgbClr val="C00000"/>
              </a:solidFill>
            </a:endParaRPr>
          </a:p>
          <a:p>
            <a:r>
              <a:rPr lang="en-US" sz="1800" dirty="0" smtClean="0"/>
              <a:t>Agreed that transitional provisions should allow for </a:t>
            </a:r>
            <a:r>
              <a:rPr lang="en-US" sz="1800" dirty="0" smtClean="0">
                <a:solidFill>
                  <a:srgbClr val="C00000"/>
                </a:solidFill>
              </a:rPr>
              <a:t>recognition of existing ombuds </a:t>
            </a:r>
            <a:r>
              <a:rPr lang="en-US" sz="1800" dirty="0" smtClean="0"/>
              <a:t>to apply for a period </a:t>
            </a:r>
            <a:endParaRPr lang="en-ZA"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38</a:t>
            </a:fld>
            <a:endParaRPr lang="en-US" sz="1400" b="0" dirty="0">
              <a:solidFill>
                <a:schemeClr val="tx1"/>
              </a:solidFill>
              <a:latin typeface="+mn-lt"/>
            </a:endParaRPr>
          </a:p>
        </p:txBody>
      </p:sp>
    </p:spTree>
    <p:extLst>
      <p:ext uri="{BB962C8B-B14F-4D97-AF65-F5344CB8AC3E}">
        <p14:creationId xmlns:p14="http://schemas.microsoft.com/office/powerpoint/2010/main" xmlns="" val="3431974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12088" cy="838200"/>
          </a:xfrm>
        </p:spPr>
        <p:txBody>
          <a:bodyPr/>
          <a:lstStyle/>
          <a:p>
            <a:r>
              <a:rPr lang="en-US" dirty="0" smtClean="0"/>
              <a:t>Chapter 15: Financial Services Tribunal</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39</a:t>
            </a:fld>
            <a:endParaRPr lang="en-US" sz="1400" b="0" dirty="0">
              <a:solidFill>
                <a:schemeClr val="tx1"/>
              </a:solidFill>
              <a:latin typeface="+mn-lt"/>
            </a:endParaRPr>
          </a:p>
        </p:txBody>
      </p:sp>
      <p:sp>
        <p:nvSpPr>
          <p:cNvPr id="6" name="TextBox 5"/>
          <p:cNvSpPr txBox="1"/>
          <p:nvPr/>
        </p:nvSpPr>
        <p:spPr>
          <a:xfrm>
            <a:off x="107504" y="3284984"/>
            <a:ext cx="8928992" cy="3023905"/>
          </a:xfrm>
          <a:prstGeom prst="rect">
            <a:avLst/>
          </a:prstGeom>
          <a:noFill/>
        </p:spPr>
        <p:txBody>
          <a:bodyPr wrap="square" rtlCol="0">
            <a:spAutoFit/>
          </a:bodyPr>
          <a:lstStyle/>
          <a:p>
            <a:pPr marL="342900" indent="-342900">
              <a:buFont typeface="Arial" panose="020B0604020202020204" pitchFamily="34" charset="0"/>
              <a:buChar char="•"/>
            </a:pPr>
            <a:r>
              <a:rPr lang="en-ZA" sz="1600" b="1" dirty="0">
                <a:latin typeface="Calibri" panose="020F0502020204030204" pitchFamily="34" charset="0"/>
                <a:cs typeface="Calibri" pitchFamily="34" charset="0"/>
              </a:rPr>
              <a:t>The Tribunal consists of as many members as the Minister considers necessary</a:t>
            </a:r>
            <a:r>
              <a:rPr lang="en-ZA" sz="1600" dirty="0">
                <a:latin typeface="Calibri" panose="020F0502020204030204" pitchFamily="34" charset="0"/>
                <a:cs typeface="Calibri" pitchFamily="34" charset="0"/>
              </a:rPr>
              <a:t>, including, at least two </a:t>
            </a:r>
            <a:r>
              <a:rPr lang="en-ZA" sz="1600" dirty="0" smtClean="0">
                <a:latin typeface="Calibri" panose="020F0502020204030204" pitchFamily="34" charset="0"/>
                <a:cs typeface="Calibri" pitchFamily="34" charset="0"/>
              </a:rPr>
              <a:t>retired judges or persons with suitable legal experience; </a:t>
            </a:r>
            <a:r>
              <a:rPr lang="en-ZA" sz="1600" dirty="0">
                <a:latin typeface="Calibri" panose="020F0502020204030204" pitchFamily="34" charset="0"/>
                <a:cs typeface="Calibri" pitchFamily="34" charset="0"/>
              </a:rPr>
              <a:t>and at least </a:t>
            </a:r>
            <a:r>
              <a:rPr lang="en-ZA" sz="1600" dirty="0" smtClean="0">
                <a:latin typeface="Calibri" panose="020F0502020204030204" pitchFamily="34" charset="0"/>
                <a:cs typeface="Calibri" pitchFamily="34" charset="0"/>
              </a:rPr>
              <a:t>two </a:t>
            </a:r>
            <a:r>
              <a:rPr lang="en-ZA" sz="1600" dirty="0">
                <a:latin typeface="Calibri" panose="020F0502020204030204" pitchFamily="34" charset="0"/>
                <a:cs typeface="Calibri" pitchFamily="34" charset="0"/>
              </a:rPr>
              <a:t>persons who have experience and expert knowledge of financial products or financial services.</a:t>
            </a:r>
            <a:endParaRPr lang="en-US" sz="1600" dirty="0">
              <a:latin typeface="Calibri" panose="020F0502020204030204" pitchFamily="34" charset="0"/>
              <a:cs typeface="Calibri" pitchFamily="34" charset="0"/>
            </a:endParaRPr>
          </a:p>
          <a:p>
            <a:endParaRPr lang="en-US" sz="1200" b="1" dirty="0">
              <a:latin typeface="Calibri" panose="020F0502020204030204" pitchFamily="34" charset="0"/>
              <a:cs typeface="Calibri" pitchFamily="34" charset="0"/>
            </a:endParaRPr>
          </a:p>
          <a:p>
            <a:pPr marL="342900" indent="-342900">
              <a:buFont typeface="Arial" panose="020B0604020202020204" pitchFamily="34" charset="0"/>
              <a:buChar char="•"/>
            </a:pPr>
            <a:r>
              <a:rPr lang="en-ZA" sz="1600" dirty="0">
                <a:latin typeface="Calibri" panose="020F0502020204030204" pitchFamily="34" charset="0"/>
                <a:cs typeface="Calibri" pitchFamily="34" charset="0"/>
              </a:rPr>
              <a:t>All of the </a:t>
            </a:r>
            <a:r>
              <a:rPr lang="en-ZA" sz="1600" b="1" dirty="0">
                <a:latin typeface="Calibri" panose="020F0502020204030204" pitchFamily="34" charset="0"/>
                <a:cs typeface="Calibri" pitchFamily="34" charset="0"/>
              </a:rPr>
              <a:t>members of the Tribunal must be </a:t>
            </a:r>
            <a:r>
              <a:rPr lang="en-ZA" sz="1600" b="1" dirty="0" smtClean="0">
                <a:latin typeface="Calibri" panose="020F0502020204030204" pitchFamily="34" charset="0"/>
                <a:cs typeface="Calibri" pitchFamily="34" charset="0"/>
              </a:rPr>
              <a:t>independent</a:t>
            </a:r>
          </a:p>
          <a:p>
            <a:pPr marL="342900" indent="-342900">
              <a:buFont typeface="Arial" panose="020B0604020202020204" pitchFamily="34" charset="0"/>
              <a:buChar char="•"/>
            </a:pPr>
            <a:endParaRPr lang="en-US" sz="1600" b="1" dirty="0">
              <a:latin typeface="Calibri" panose="020F0502020204030204" pitchFamily="34" charset="0"/>
              <a:cs typeface="Calibri" pitchFamily="34" charset="0"/>
            </a:endParaRPr>
          </a:p>
          <a:p>
            <a:pPr marL="342900" indent="-342900">
              <a:buFont typeface="Arial" panose="020B0604020202020204" pitchFamily="34" charset="0"/>
              <a:buChar char="•"/>
            </a:pPr>
            <a:r>
              <a:rPr lang="en-US" sz="1600" b="1" dirty="0" smtClean="0">
                <a:latin typeface="Calibri" panose="020F0502020204030204" pitchFamily="34" charset="0"/>
                <a:cs typeface="Calibri" pitchFamily="34" charset="0"/>
              </a:rPr>
              <a:t>Panels </a:t>
            </a:r>
            <a:r>
              <a:rPr lang="en-US" sz="1600" dirty="0" smtClean="0">
                <a:latin typeface="Calibri" panose="020F0502020204030204" pitchFamily="34" charset="0"/>
                <a:cs typeface="Calibri" pitchFamily="34" charset="0"/>
              </a:rPr>
              <a:t>are constituted for each application for review </a:t>
            </a:r>
            <a:r>
              <a:rPr lang="en-US" sz="1600" b="1" dirty="0" smtClean="0">
                <a:solidFill>
                  <a:srgbClr val="A50021"/>
                </a:solidFill>
                <a:latin typeface="Calibri" panose="020F0502020204030204" pitchFamily="34" charset="0"/>
                <a:cs typeface="Calibri" pitchFamily="34" charset="0"/>
              </a:rPr>
              <a:t>(cl. 219)</a:t>
            </a:r>
            <a:endParaRPr lang="en-ZA" sz="1600" b="1" dirty="0" smtClean="0">
              <a:solidFill>
                <a:srgbClr val="A50021"/>
              </a:solidFill>
              <a:latin typeface="Calibri" panose="020F0502020204030204" pitchFamily="34" charset="0"/>
              <a:cs typeface="Calibri" pitchFamily="34" charset="0"/>
            </a:endParaRPr>
          </a:p>
          <a:p>
            <a:pPr marL="342900" indent="-342900">
              <a:buFont typeface="Arial" panose="020B0604020202020204" pitchFamily="34" charset="0"/>
              <a:buChar char="•"/>
            </a:pPr>
            <a:endParaRPr lang="en-ZA" sz="1200" dirty="0" smtClean="0">
              <a:latin typeface="Calibri" panose="020F0502020204030204" pitchFamily="34" charset="0"/>
              <a:cs typeface="Calibri" pitchFamily="34" charset="0"/>
            </a:endParaRPr>
          </a:p>
          <a:p>
            <a:pPr marL="342900" indent="-342900">
              <a:buFont typeface="Arial" panose="020B0604020202020204" pitchFamily="34" charset="0"/>
              <a:buChar char="•"/>
            </a:pPr>
            <a:r>
              <a:rPr lang="en-ZA" sz="1600" dirty="0" smtClean="0">
                <a:latin typeface="Calibri" panose="020F0502020204030204" pitchFamily="34" charset="0"/>
                <a:cs typeface="Calibri" pitchFamily="34" charset="0"/>
              </a:rPr>
              <a:t>An order by the Tribunal has legal force and may be enforced as if it were issued in civil proceedings in the division of the High Court</a:t>
            </a:r>
          </a:p>
          <a:p>
            <a:pPr marL="342900" indent="-342900">
              <a:buFont typeface="Arial" panose="020B0604020202020204" pitchFamily="34" charset="0"/>
              <a:buChar char="•"/>
            </a:pPr>
            <a:endParaRPr lang="en-ZA" sz="1200" dirty="0" smtClean="0">
              <a:latin typeface="Calibri" panose="020F0502020204030204" pitchFamily="34" charset="0"/>
              <a:cs typeface="Calibri" pitchFamily="34" charset="0"/>
            </a:endParaRPr>
          </a:p>
          <a:p>
            <a:pPr marL="342900" indent="-342900">
              <a:buFont typeface="Arial" panose="020B0604020202020204" pitchFamily="34" charset="0"/>
              <a:buChar char="•"/>
            </a:pPr>
            <a:r>
              <a:rPr lang="en-ZA" sz="1600" dirty="0" smtClean="0">
                <a:latin typeface="Calibri" panose="020F0502020204030204" pitchFamily="34" charset="0"/>
                <a:cs typeface="Calibri" pitchFamily="34" charset="0"/>
              </a:rPr>
              <a:t>Decisions of the Tribunal are made public</a:t>
            </a:r>
          </a:p>
          <a:p>
            <a:pPr marL="342900" indent="-342900">
              <a:buFont typeface="Arial" panose="020B0604020202020204" pitchFamily="34" charset="0"/>
              <a:buChar char="•"/>
            </a:pPr>
            <a:endParaRPr lang="en-US" sz="1050" b="1" dirty="0" smtClean="0">
              <a:latin typeface="Calibri" panose="020F0502020204030204" pitchFamily="34" charset="0"/>
              <a:cs typeface="Calibri" pitchFamily="34" charset="0"/>
            </a:endParaRPr>
          </a:p>
        </p:txBody>
      </p:sp>
      <p:sp>
        <p:nvSpPr>
          <p:cNvPr id="7" name="TextBox 6"/>
          <p:cNvSpPr txBox="1"/>
          <p:nvPr/>
        </p:nvSpPr>
        <p:spPr>
          <a:xfrm>
            <a:off x="2771800" y="1196752"/>
            <a:ext cx="6264696" cy="1815882"/>
          </a:xfrm>
          <a:prstGeom prst="rect">
            <a:avLst/>
          </a:prstGeom>
          <a:noFill/>
        </p:spPr>
        <p:txBody>
          <a:bodyPr wrap="square" rtlCol="0">
            <a:spAutoFit/>
          </a:bodyPr>
          <a:lstStyle/>
          <a:p>
            <a:pPr marL="342900" indent="-342900">
              <a:buFont typeface="Arial" panose="020B0604020202020204" pitchFamily="34" charset="0"/>
              <a:buChar char="•"/>
            </a:pPr>
            <a:r>
              <a:rPr lang="en-US" sz="1600" dirty="0" smtClean="0">
                <a:latin typeface="Calibri" panose="020F0502020204030204" pitchFamily="34" charset="0"/>
              </a:rPr>
              <a:t>The FSR Bill establishes a Financial </a:t>
            </a:r>
            <a:r>
              <a:rPr lang="en-US" sz="1600" dirty="0">
                <a:latin typeface="Calibri" panose="020F0502020204030204" pitchFamily="34" charset="0"/>
              </a:rPr>
              <a:t>Services </a:t>
            </a:r>
            <a:r>
              <a:rPr lang="en-US" sz="1600" dirty="0" smtClean="0">
                <a:latin typeface="Calibri" panose="020F0502020204030204" pitchFamily="34" charset="0"/>
              </a:rPr>
              <a:t>Tribunal </a:t>
            </a:r>
            <a:r>
              <a:rPr lang="en-US" sz="1600" b="1" dirty="0" smtClean="0">
                <a:solidFill>
                  <a:srgbClr val="990033"/>
                </a:solidFill>
                <a:latin typeface="Calibri" panose="020F0502020204030204" pitchFamily="34" charset="0"/>
              </a:rPr>
              <a:t>(cl.214)</a:t>
            </a:r>
          </a:p>
          <a:p>
            <a:endParaRPr lang="en-US" sz="1600" dirty="0" smtClean="0">
              <a:latin typeface="Calibri" panose="020F0502020204030204" pitchFamily="34" charset="0"/>
            </a:endParaRPr>
          </a:p>
          <a:p>
            <a:pPr marL="342900" indent="-342900">
              <a:buFont typeface="Arial" panose="020B0604020202020204" pitchFamily="34" charset="0"/>
              <a:buChar char="•"/>
            </a:pPr>
            <a:r>
              <a:rPr lang="en-US" sz="1600" dirty="0" smtClean="0">
                <a:latin typeface="Calibri" panose="020F0502020204030204" pitchFamily="34" charset="0"/>
              </a:rPr>
              <a:t>The </a:t>
            </a:r>
            <a:r>
              <a:rPr lang="en-US" sz="1600" b="1" dirty="0" smtClean="0">
                <a:latin typeface="Calibri" panose="020F0502020204030204" pitchFamily="34" charset="0"/>
              </a:rPr>
              <a:t>function of the </a:t>
            </a:r>
            <a:r>
              <a:rPr lang="en-US" sz="1600" b="1" dirty="0">
                <a:latin typeface="Calibri" panose="020F0502020204030204" pitchFamily="34" charset="0"/>
              </a:rPr>
              <a:t>Tribunal is to </a:t>
            </a:r>
            <a:r>
              <a:rPr lang="en-US" sz="1600" b="1" dirty="0" smtClean="0">
                <a:latin typeface="Calibri" panose="020F0502020204030204" pitchFamily="34" charset="0"/>
              </a:rPr>
              <a:t>judicially review decisions of financial sector regulators and Ombud Regulatory Council </a:t>
            </a:r>
            <a:r>
              <a:rPr lang="en-US" sz="1600" dirty="0" smtClean="0">
                <a:latin typeface="Calibri" panose="020F0502020204030204" pitchFamily="34" charset="0"/>
              </a:rPr>
              <a:t>on application by aggrieved persons</a:t>
            </a:r>
            <a:endParaRPr lang="en-US" sz="1600" b="1" dirty="0" smtClean="0">
              <a:solidFill>
                <a:srgbClr val="990033"/>
              </a:solidFill>
              <a:latin typeface="Calibri" panose="020F0502020204030204" pitchFamily="34" charset="0"/>
            </a:endParaRPr>
          </a:p>
          <a:p>
            <a:pPr marL="342900" indent="-342900">
              <a:buFont typeface="Arial" panose="020B0604020202020204" pitchFamily="34" charset="0"/>
              <a:buChar char="•"/>
            </a:pPr>
            <a:endParaRPr lang="en-US" sz="1600" b="1" dirty="0" smtClean="0">
              <a:latin typeface="Calibri" panose="020F0502020204030204" pitchFamily="34" charset="0"/>
            </a:endParaRPr>
          </a:p>
          <a:p>
            <a:pPr marL="342900" indent="-342900">
              <a:buFont typeface="Arial" panose="020B0604020202020204" pitchFamily="34" charset="0"/>
              <a:buChar char="•"/>
            </a:pPr>
            <a:r>
              <a:rPr lang="en-ZA" sz="1600" dirty="0" smtClean="0">
                <a:latin typeface="Calibri" panose="020F0502020204030204" pitchFamily="34" charset="0"/>
              </a:rPr>
              <a:t>Members </a:t>
            </a:r>
            <a:r>
              <a:rPr lang="en-ZA" sz="1600" dirty="0">
                <a:latin typeface="Calibri" panose="020F0502020204030204" pitchFamily="34" charset="0"/>
              </a:rPr>
              <a:t>of the Tribunal are appointed by the Minister </a:t>
            </a:r>
            <a:r>
              <a:rPr lang="en-ZA" sz="1600" b="1" dirty="0" smtClean="0">
                <a:solidFill>
                  <a:srgbClr val="990033"/>
                </a:solidFill>
                <a:latin typeface="Calibri" panose="020F0502020204030204" pitchFamily="34" charset="0"/>
              </a:rPr>
              <a:t>(cl.216)</a:t>
            </a:r>
            <a:endParaRPr lang="en-US" sz="1600" dirty="0">
              <a:solidFill>
                <a:srgbClr val="990033"/>
              </a:solidFill>
              <a:latin typeface="Calibri" panose="020F0502020204030204" pitchFamily="34" charset="0"/>
            </a:endParaRPr>
          </a:p>
        </p:txBody>
      </p:sp>
      <p:pic>
        <p:nvPicPr>
          <p:cNvPr id="8" name="Content Placeholder 4" descr="https://encrypted-tbn3.gstatic.com/images?q=tbn:ANd9GcREiA9694WiJLJohjtdyGw2MuyCWSImY60aVyj7NlbAd-rLkL5L"/>
          <p:cNvPicPr>
            <a:picLocks noGr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25" y="1270865"/>
            <a:ext cx="2619375" cy="1667656"/>
          </a:xfrm>
          <a:prstGeom prst="rect">
            <a:avLst/>
          </a:prstGeom>
          <a:noFill/>
          <a:ln w="9525">
            <a:noFill/>
            <a:miter lim="800000"/>
            <a:headEnd/>
            <a:tailEnd/>
          </a:ln>
        </p:spPr>
      </p:pic>
    </p:spTree>
    <p:extLst>
      <p:ext uri="{BB962C8B-B14F-4D97-AF65-F5344CB8AC3E}">
        <p14:creationId xmlns:p14="http://schemas.microsoft.com/office/powerpoint/2010/main" xmlns="" val="1372192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Twin Peaks Reform Process – Summary of consultation</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4</a:t>
            </a:fld>
            <a:endParaRPr lang="en-US" sz="1400" b="0" dirty="0">
              <a:solidFill>
                <a:schemeClr val="tx1"/>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xmlns="" val="3726708904"/>
              </p:ext>
            </p:extLst>
          </p:nvPr>
        </p:nvGraphicFramePr>
        <p:xfrm>
          <a:off x="152400" y="1295400"/>
          <a:ext cx="8763000" cy="4702553"/>
        </p:xfrm>
        <a:graphic>
          <a:graphicData uri="http://schemas.openxmlformats.org/drawingml/2006/table">
            <a:tbl>
              <a:tblPr firstRow="1" firstCol="1" bandRow="1">
                <a:tableStyleId>{5C22544A-7EE6-4342-B048-85BDC9FD1C3A}</a:tableStyleId>
              </a:tblPr>
              <a:tblGrid>
                <a:gridCol w="1463889"/>
                <a:gridCol w="5112846"/>
                <a:gridCol w="2186265"/>
              </a:tblGrid>
              <a:tr h="314747">
                <a:tc>
                  <a:txBody>
                    <a:bodyPr/>
                    <a:lstStyle/>
                    <a:p>
                      <a:pPr marL="0" marR="0" algn="ctr">
                        <a:lnSpc>
                          <a:spcPct val="115000"/>
                        </a:lnSpc>
                        <a:spcBef>
                          <a:spcPts val="0"/>
                        </a:spcBef>
                        <a:spcAft>
                          <a:spcPts val="0"/>
                        </a:spcAft>
                      </a:pPr>
                      <a:r>
                        <a:rPr lang="en-ZA"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Type of consultation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Audience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r>
              <a:tr h="258333">
                <a:tc>
                  <a:txBody>
                    <a:bodyPr/>
                    <a:lstStyle/>
                    <a:p>
                      <a:pPr marL="0" marR="0">
                        <a:lnSpc>
                          <a:spcPct val="115000"/>
                        </a:lnSpc>
                        <a:spcBef>
                          <a:spcPts val="0"/>
                        </a:spcBef>
                        <a:spcAft>
                          <a:spcPts val="0"/>
                        </a:spcAft>
                      </a:pPr>
                      <a:r>
                        <a:rPr lang="en-ZA" sz="1000" dirty="0">
                          <a:solidFill>
                            <a:schemeClr val="tx1"/>
                          </a:solidFill>
                          <a:effectLst/>
                        </a:rPr>
                        <a:t>23 February 2011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Discussion document published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Public (invited to make comment)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000" dirty="0">
                          <a:solidFill>
                            <a:schemeClr val="tx1"/>
                          </a:solidFill>
                          <a:effectLst/>
                        </a:rPr>
                        <a:t>15 March 2011</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Press conference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a:txBody>
                    <a:bodyPr/>
                    <a:lstStyle/>
                    <a:p>
                      <a:pPr marL="0" marR="0">
                        <a:lnSpc>
                          <a:spcPct val="115000"/>
                        </a:lnSpc>
                        <a:spcBef>
                          <a:spcPts val="0"/>
                        </a:spcBef>
                        <a:spcAft>
                          <a:spcPts val="0"/>
                        </a:spcAft>
                      </a:pPr>
                      <a:r>
                        <a:rPr lang="en-ZA" sz="1000" dirty="0">
                          <a:effectLst/>
                        </a:rPr>
                        <a:t>Media and audience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February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comments submitted (24 submissions made)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September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SAIFM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Financial Markets Practitioners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November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Council for Medical Schemes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November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Insurance Regulatory Seminar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Insurance Industry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February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 comments submitted (24 submissions made)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gridSpan="3">
                  <a:txBody>
                    <a:bodyPr/>
                    <a:lstStyle/>
                    <a:p>
                      <a:pPr marL="0" marR="0" algn="ctr">
                        <a:lnSpc>
                          <a:spcPct val="115000"/>
                        </a:lnSpc>
                        <a:spcBef>
                          <a:spcPts val="0"/>
                        </a:spcBef>
                        <a:spcAft>
                          <a:spcPts val="0"/>
                        </a:spcAft>
                      </a:pPr>
                      <a:r>
                        <a:rPr lang="en-US" sz="1100" b="1" kern="1200" dirty="0" smtClean="0">
                          <a:solidFill>
                            <a:schemeClr val="lt1"/>
                          </a:solidFill>
                          <a:effectLst/>
                          <a:latin typeface="+mn-lt"/>
                          <a:ea typeface="+mn-ea"/>
                          <a:cs typeface="+mn-cs"/>
                        </a:rPr>
                        <a:t>Financial Sector Regulation Bill: Draft Two</a:t>
                      </a:r>
                      <a:endParaRPr lang="en-US" sz="1100" b="1" kern="1200" dirty="0">
                        <a:solidFill>
                          <a:schemeClr val="lt1"/>
                        </a:solidFill>
                        <a:effectLst/>
                        <a:latin typeface="+mn-lt"/>
                        <a:ea typeface="+mn-ea"/>
                        <a:cs typeface="+mn-cs"/>
                      </a:endParaRPr>
                    </a:p>
                  </a:txBody>
                  <a:tcPr marL="68580" marR="68580" marT="0" marB="0" anchor="ctr">
                    <a:solidFill>
                      <a:srgbClr val="A50021"/>
                    </a:solidFill>
                  </a:tcPr>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11 December 2014</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FSR Bill published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 (invited to make comment)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30 January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 workshop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 – workshop in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Pta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 workshop in Jhb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9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workshop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 workshop in CPT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5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BASA Task Group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Banking industry representatives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12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at FSB regulatory strategy seminar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Cross-sector industry representatives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13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JSE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JSE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19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MicroFinance 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Microfinance industry representatives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bl>
          </a:graphicData>
        </a:graphic>
      </p:graphicFrame>
    </p:spTree>
    <p:extLst>
      <p:ext uri="{BB962C8B-B14F-4D97-AF65-F5344CB8AC3E}">
        <p14:creationId xmlns:p14="http://schemas.microsoft.com/office/powerpoint/2010/main" xmlns="" val="3847038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Chapter 15 </a:t>
            </a:r>
            <a:endParaRPr lang="en-ZA" dirty="0"/>
          </a:p>
        </p:txBody>
      </p:sp>
      <p:sp>
        <p:nvSpPr>
          <p:cNvPr id="3" name="Content Placeholder 2"/>
          <p:cNvSpPr>
            <a:spLocks noGrp="1"/>
          </p:cNvSpPr>
          <p:nvPr>
            <p:ph idx="1"/>
          </p:nvPr>
        </p:nvSpPr>
        <p:spPr/>
        <p:txBody>
          <a:bodyPr/>
          <a:lstStyle/>
          <a:p>
            <a:r>
              <a:rPr lang="en-US" sz="1800" dirty="0" smtClean="0"/>
              <a:t>Use of the word ‘judicially’ review created confusion</a:t>
            </a:r>
          </a:p>
          <a:p>
            <a:pPr lvl="1"/>
            <a:r>
              <a:rPr lang="en-US" sz="1800" dirty="0" smtClean="0">
                <a:solidFill>
                  <a:srgbClr val="C00000"/>
                </a:solidFill>
              </a:rPr>
              <a:t>Suggest amending drafting to clarify the role of the Tribunal which is not intended to replace the courts</a:t>
            </a:r>
          </a:p>
          <a:p>
            <a:pPr marL="457200" lvl="1" indent="0">
              <a:buNone/>
            </a:pPr>
            <a:endParaRPr lang="en-US" sz="1800" dirty="0" smtClean="0"/>
          </a:p>
          <a:p>
            <a:r>
              <a:rPr lang="en-US" sz="1800" dirty="0" smtClean="0"/>
              <a:t>The ability of a financial institution to approach the Tribunal relating to reconsideration of decisions by the regulator was unclear </a:t>
            </a:r>
          </a:p>
          <a:p>
            <a:pPr lvl="1"/>
            <a:r>
              <a:rPr lang="en-US" sz="1800" dirty="0" smtClean="0">
                <a:solidFill>
                  <a:srgbClr val="C00000"/>
                </a:solidFill>
              </a:rPr>
              <a:t>The clauses pertaining to reconsideration of decisions has been amended in Chapter 6 which deals with this matter </a:t>
            </a:r>
          </a:p>
          <a:p>
            <a:pPr marL="457200" lvl="1" indent="0">
              <a:buNone/>
            </a:pPr>
            <a:endParaRPr lang="en-US" sz="1800" dirty="0" smtClean="0"/>
          </a:p>
          <a:p>
            <a:r>
              <a:rPr lang="en-US" sz="1800" dirty="0" smtClean="0"/>
              <a:t>Appeal and review functions of Tribunal </a:t>
            </a:r>
          </a:p>
          <a:p>
            <a:pPr lvl="1"/>
            <a:r>
              <a:rPr lang="en-US" sz="1800" dirty="0" smtClean="0">
                <a:solidFill>
                  <a:srgbClr val="C00000"/>
                </a:solidFill>
              </a:rPr>
              <a:t>Complex regulatory decisions should only be reviewable to the Tribunal, where less complex and more administrative can be appealable to the Tribunal rather than a court</a:t>
            </a:r>
          </a:p>
          <a:p>
            <a:pPr lvl="1"/>
            <a:r>
              <a:rPr lang="en-US" sz="1800" dirty="0" smtClean="0">
                <a:solidFill>
                  <a:srgbClr val="C00000"/>
                </a:solidFill>
              </a:rPr>
              <a:t>Propose drafting to clearly set out where the Tribunal may set aside a decision and send back to the regulator for reconsideration, or substitute their decision for that of the regulator, or dismiss the application</a:t>
            </a:r>
            <a:endParaRPr lang="en-ZA" sz="1800" dirty="0">
              <a:solidFill>
                <a:srgbClr val="C00000"/>
              </a:solidFill>
            </a:endParaRP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40</a:t>
            </a:fld>
            <a:endParaRPr lang="en-US" sz="1400" b="0" dirty="0">
              <a:solidFill>
                <a:schemeClr val="tx1"/>
              </a:solidFill>
              <a:latin typeface="+mn-lt"/>
            </a:endParaRPr>
          </a:p>
        </p:txBody>
      </p:sp>
    </p:spTree>
    <p:extLst>
      <p:ext uri="{BB962C8B-B14F-4D97-AF65-F5344CB8AC3E}">
        <p14:creationId xmlns:p14="http://schemas.microsoft.com/office/powerpoint/2010/main" xmlns="" val="3913653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16 (Levies and Fees) and 17 (Miscellaneous)</a:t>
            </a:r>
            <a:endParaRPr lang="en-ZA" dirty="0"/>
          </a:p>
        </p:txBody>
      </p:sp>
      <p:sp>
        <p:nvSpPr>
          <p:cNvPr id="3" name="Content Placeholder 2"/>
          <p:cNvSpPr>
            <a:spLocks noGrp="1"/>
          </p:cNvSpPr>
          <p:nvPr>
            <p:ph idx="1"/>
          </p:nvPr>
        </p:nvSpPr>
        <p:spPr/>
        <p:txBody>
          <a:bodyPr/>
          <a:lstStyle/>
          <a:p>
            <a:r>
              <a:rPr lang="en-US" dirty="0" smtClean="0"/>
              <a:t>An impact study related to the FSRB has been prepared and is available. Report finds </a:t>
            </a:r>
            <a:r>
              <a:rPr lang="en-GB" dirty="0"/>
              <a:t>there will be minimum additional </a:t>
            </a:r>
            <a:r>
              <a:rPr lang="en-GB" dirty="0" smtClean="0"/>
              <a:t>costs for regulation </a:t>
            </a:r>
            <a:r>
              <a:rPr lang="en-GB" dirty="0"/>
              <a:t>as a result of the </a:t>
            </a:r>
            <a:r>
              <a:rPr lang="en-GB" dirty="0" smtClean="0"/>
              <a:t>Twin Peaks framework</a:t>
            </a:r>
          </a:p>
          <a:p>
            <a:endParaRPr lang="en-GB" dirty="0"/>
          </a:p>
          <a:p>
            <a:r>
              <a:rPr lang="en-GB" dirty="0" smtClean="0"/>
              <a:t>Concerns raised about vicarious liability of directors (cl 266)</a:t>
            </a:r>
          </a:p>
          <a:p>
            <a:pPr lvl="1"/>
            <a:r>
              <a:rPr lang="en-AU" dirty="0" smtClean="0">
                <a:solidFill>
                  <a:srgbClr val="C00000"/>
                </a:solidFill>
              </a:rPr>
              <a:t>Proposed </a:t>
            </a:r>
            <a:r>
              <a:rPr lang="en-AU" dirty="0">
                <a:solidFill>
                  <a:srgbClr val="C00000"/>
                </a:solidFill>
              </a:rPr>
              <a:t>that </a:t>
            </a:r>
            <a:r>
              <a:rPr lang="en-AU" dirty="0" smtClean="0">
                <a:solidFill>
                  <a:srgbClr val="C00000"/>
                </a:solidFill>
              </a:rPr>
              <a:t>drafting is amended to take concerns into account so that it doesn’t presume guilt</a:t>
            </a:r>
            <a:endParaRPr lang="en-ZA" dirty="0">
              <a:solidFill>
                <a:srgbClr val="C00000"/>
              </a:solidFill>
            </a:endParaRPr>
          </a:p>
          <a:p>
            <a:pPr lvl="1"/>
            <a:endParaRPr lang="en-GB" dirty="0" smtClean="0">
              <a:solidFill>
                <a:srgbClr val="C00000"/>
              </a:solidFill>
            </a:endParaRPr>
          </a:p>
          <a:p>
            <a:endParaRPr lang="en-GB" dirty="0"/>
          </a:p>
          <a:p>
            <a:r>
              <a:rPr lang="en-US" dirty="0" smtClean="0"/>
              <a:t>Concerns flagged on exemptions from Protection of Personal Information Act</a:t>
            </a:r>
          </a:p>
          <a:p>
            <a:pPr lvl="1"/>
            <a:r>
              <a:rPr lang="en-ZA" dirty="0">
                <a:solidFill>
                  <a:srgbClr val="C00000"/>
                </a:solidFill>
              </a:rPr>
              <a:t>NT engaged </a:t>
            </a:r>
            <a:r>
              <a:rPr lang="en-ZA" dirty="0" err="1">
                <a:solidFill>
                  <a:srgbClr val="C00000"/>
                </a:solidFill>
              </a:rPr>
              <a:t>DoJCD</a:t>
            </a:r>
            <a:r>
              <a:rPr lang="en-ZA" dirty="0">
                <a:solidFill>
                  <a:srgbClr val="C00000"/>
                </a:solidFill>
              </a:rPr>
              <a:t> and Parliament legal adviser. Proposed revision of information sharing clause that does not use the wording of providing exemptions to </a:t>
            </a:r>
            <a:r>
              <a:rPr lang="en-ZA" dirty="0" err="1">
                <a:solidFill>
                  <a:srgbClr val="C00000"/>
                </a:solidFill>
              </a:rPr>
              <a:t>PoPI</a:t>
            </a:r>
            <a:r>
              <a:rPr lang="en-ZA" dirty="0">
                <a:solidFill>
                  <a:srgbClr val="C00000"/>
                </a:solidFill>
              </a:rPr>
              <a:t>. </a:t>
            </a:r>
            <a:r>
              <a:rPr lang="en-ZA" dirty="0" err="1">
                <a:solidFill>
                  <a:srgbClr val="C00000"/>
                </a:solidFill>
              </a:rPr>
              <a:t>DoJCD</a:t>
            </a:r>
            <a:r>
              <a:rPr lang="en-ZA" dirty="0">
                <a:solidFill>
                  <a:srgbClr val="C00000"/>
                </a:solidFill>
              </a:rPr>
              <a:t> has indicated proposed revision will be acceptable</a:t>
            </a:r>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41</a:t>
            </a:fld>
            <a:endParaRPr lang="en-US" sz="1400" b="0" dirty="0">
              <a:solidFill>
                <a:schemeClr val="tx1"/>
              </a:solidFill>
              <a:latin typeface="+mn-lt"/>
            </a:endParaRPr>
          </a:p>
        </p:txBody>
      </p:sp>
    </p:spTree>
    <p:extLst>
      <p:ext uri="{BB962C8B-B14F-4D97-AF65-F5344CB8AC3E}">
        <p14:creationId xmlns:p14="http://schemas.microsoft.com/office/powerpoint/2010/main" xmlns="" val="1207359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consequential amendments</a:t>
            </a:r>
            <a:endParaRPr lang="en-ZA" dirty="0"/>
          </a:p>
        </p:txBody>
      </p:sp>
      <p:sp>
        <p:nvSpPr>
          <p:cNvPr id="3" name="Content Placeholder 2"/>
          <p:cNvSpPr>
            <a:spLocks noGrp="1"/>
          </p:cNvSpPr>
          <p:nvPr>
            <p:ph idx="1"/>
          </p:nvPr>
        </p:nvSpPr>
        <p:spPr>
          <a:xfrm>
            <a:off x="107504" y="1196752"/>
            <a:ext cx="8763000" cy="4572000"/>
          </a:xfrm>
        </p:spPr>
        <p:txBody>
          <a:bodyPr/>
          <a:lstStyle/>
          <a:p>
            <a:pPr>
              <a:spcBef>
                <a:spcPts val="0"/>
              </a:spcBef>
            </a:pPr>
            <a:r>
              <a:rPr lang="en-US" sz="1800" dirty="0" smtClean="0"/>
              <a:t>Currently 13 pieces of financial sector legislation </a:t>
            </a:r>
            <a:r>
              <a:rPr lang="en-US" sz="1800" b="1" dirty="0" smtClean="0">
                <a:solidFill>
                  <a:srgbClr val="990033"/>
                </a:solidFill>
              </a:rPr>
              <a:t>(Schedule 1)</a:t>
            </a:r>
            <a:r>
              <a:rPr lang="en-US" sz="1800" dirty="0" smtClean="0"/>
              <a:t>. FSR Bill intended to be overlay on current legal framework, and take steps toward final Twin Peaks framework </a:t>
            </a:r>
            <a:br>
              <a:rPr lang="en-US" sz="1800" dirty="0" smtClean="0"/>
            </a:br>
            <a:endParaRPr lang="en-US" sz="1800" dirty="0" smtClean="0"/>
          </a:p>
          <a:p>
            <a:pPr>
              <a:spcBef>
                <a:spcPts val="0"/>
              </a:spcBef>
            </a:pPr>
            <a:r>
              <a:rPr lang="en-US" sz="1800" dirty="0" smtClean="0"/>
              <a:t>Consequential amendments indicate </a:t>
            </a:r>
            <a:r>
              <a:rPr lang="en-US" sz="1800" b="1" dirty="0" smtClean="0"/>
              <a:t>how current laws will operate when FSR Bill enacted</a:t>
            </a:r>
            <a:r>
              <a:rPr lang="en-US" sz="1800" dirty="0" smtClean="0"/>
              <a:t> – clarifies that powers and duties in FSR Bill are </a:t>
            </a:r>
            <a:r>
              <a:rPr lang="en-US" sz="1800" b="1" dirty="0" smtClean="0"/>
              <a:t>in addition to </a:t>
            </a:r>
            <a:r>
              <a:rPr lang="en-US" sz="1800" dirty="0" smtClean="0"/>
              <a:t>those in current law </a:t>
            </a:r>
            <a:br>
              <a:rPr lang="en-US" sz="1800" dirty="0" smtClean="0"/>
            </a:br>
            <a:endParaRPr lang="en-US" sz="1800" dirty="0" smtClean="0"/>
          </a:p>
          <a:p>
            <a:pPr>
              <a:spcBef>
                <a:spcPts val="0"/>
              </a:spcBef>
            </a:pPr>
            <a:r>
              <a:rPr lang="en-US" sz="1800" dirty="0" smtClean="0"/>
              <a:t>Amendments ensure </a:t>
            </a:r>
            <a:r>
              <a:rPr lang="en-US" sz="1800" b="1" dirty="0" smtClean="0"/>
              <a:t>common definitions and understanding across laws </a:t>
            </a:r>
            <a:r>
              <a:rPr lang="en-US" sz="1800" dirty="0" smtClean="0"/>
              <a:t>– e.g. </a:t>
            </a:r>
            <a:r>
              <a:rPr lang="en-US" sz="1800" b="1" dirty="0" smtClean="0"/>
              <a:t>‘Authority’ </a:t>
            </a:r>
            <a:r>
              <a:rPr lang="en-US" sz="1800" dirty="0" smtClean="0"/>
              <a:t>replaces </a:t>
            </a:r>
            <a:r>
              <a:rPr lang="en-US" sz="1800" b="1" dirty="0" smtClean="0"/>
              <a:t>‘registrar’</a:t>
            </a:r>
            <a:r>
              <a:rPr lang="en-US" sz="1800" dirty="0" smtClean="0"/>
              <a:t>, </a:t>
            </a:r>
            <a:r>
              <a:rPr lang="en-US" sz="1800" b="1" dirty="0" smtClean="0"/>
              <a:t>‘regulations’</a:t>
            </a:r>
            <a:r>
              <a:rPr lang="en-US" sz="1800" dirty="0" smtClean="0"/>
              <a:t> to be read as </a:t>
            </a:r>
            <a:r>
              <a:rPr lang="en-US" sz="1800" b="1" dirty="0" smtClean="0"/>
              <a:t>‘standards’ </a:t>
            </a:r>
            <a:r>
              <a:rPr lang="en-US" sz="1800" dirty="0" smtClean="0"/>
              <a:t>etc.</a:t>
            </a:r>
            <a:br>
              <a:rPr lang="en-US" sz="1800" dirty="0" smtClean="0"/>
            </a:br>
            <a:endParaRPr lang="en-US" sz="1800" dirty="0" smtClean="0"/>
          </a:p>
          <a:p>
            <a:pPr>
              <a:spcBef>
                <a:spcPts val="0"/>
              </a:spcBef>
            </a:pPr>
            <a:r>
              <a:rPr lang="en-US" sz="1800" dirty="0" smtClean="0"/>
              <a:t>Amendments ensure </a:t>
            </a:r>
            <a:r>
              <a:rPr lang="en-US" sz="1800" b="1" dirty="0" smtClean="0"/>
              <a:t>same processes followed in all laws </a:t>
            </a:r>
            <a:r>
              <a:rPr lang="en-US" sz="1800" dirty="0" smtClean="0"/>
              <a:t>when undertaking actions such as inspections, investigations, consulting on legislative instruments, publishing documents on Register </a:t>
            </a:r>
            <a:r>
              <a:rPr lang="en-US" sz="1800" dirty="0" err="1" smtClean="0"/>
              <a:t>etc</a:t>
            </a:r>
            <a:r>
              <a:rPr lang="en-US" sz="1800" dirty="0" smtClean="0"/>
              <a:t/>
            </a:r>
            <a:br>
              <a:rPr lang="en-US" sz="1800" dirty="0" smtClean="0"/>
            </a:br>
            <a:endParaRPr lang="en-US" sz="1800" dirty="0" smtClean="0"/>
          </a:p>
          <a:p>
            <a:pPr>
              <a:spcBef>
                <a:spcPts val="0"/>
              </a:spcBef>
            </a:pPr>
            <a:r>
              <a:rPr lang="en-US" sz="1800" dirty="0" smtClean="0"/>
              <a:t>Amendments ensure </a:t>
            </a:r>
            <a:r>
              <a:rPr lang="en-US" sz="1800" b="1" dirty="0" smtClean="0"/>
              <a:t>uniform appeal mechanism </a:t>
            </a:r>
            <a:r>
              <a:rPr lang="en-US" sz="1800" dirty="0" smtClean="0"/>
              <a:t>– Financial Services Tribunal</a:t>
            </a:r>
            <a:br>
              <a:rPr lang="en-US" sz="1800" dirty="0" smtClean="0"/>
            </a:br>
            <a:endParaRPr lang="en-US" sz="1800" dirty="0" smtClean="0"/>
          </a:p>
          <a:p>
            <a:pPr>
              <a:spcBef>
                <a:spcPts val="0"/>
              </a:spcBef>
            </a:pPr>
            <a:r>
              <a:rPr lang="en-US" sz="1800" dirty="0" smtClean="0"/>
              <a:t>See </a:t>
            </a:r>
            <a:r>
              <a:rPr lang="en-US" sz="1800" b="1" dirty="0" smtClean="0">
                <a:solidFill>
                  <a:srgbClr val="990033"/>
                </a:solidFill>
              </a:rPr>
              <a:t>“Relationship between Act and Financial Sector Regulation Act”</a:t>
            </a:r>
            <a:r>
              <a:rPr lang="en-US" sz="1800" dirty="0" smtClean="0"/>
              <a:t> in consequential amendments</a:t>
            </a:r>
            <a:endParaRPr lang="en-ZA" sz="18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42</a:t>
            </a:fld>
            <a:endParaRPr lang="en-US" sz="1400" b="0" dirty="0">
              <a:solidFill>
                <a:schemeClr val="tx1"/>
              </a:solidFill>
              <a:latin typeface="+mn-lt"/>
            </a:endParaRPr>
          </a:p>
        </p:txBody>
      </p:sp>
    </p:spTree>
    <p:extLst>
      <p:ext uri="{BB962C8B-B14F-4D97-AF65-F5344CB8AC3E}">
        <p14:creationId xmlns:p14="http://schemas.microsoft.com/office/powerpoint/2010/main" xmlns="" val="4075127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rotWithShape="1">
          <a:blip r:embed="rId3" cstate="print"/>
          <a:srcRect b="23741"/>
          <a:stretch/>
        </p:blipFill>
        <p:spPr bwMode="auto">
          <a:xfrm>
            <a:off x="-28575" y="-5954"/>
            <a:ext cx="9177338" cy="6863954"/>
          </a:xfrm>
          <a:prstGeom prst="rect">
            <a:avLst/>
          </a:prstGeom>
          <a:noFill/>
          <a:ln w="9525">
            <a:noFill/>
            <a:miter lim="800000"/>
            <a:headEnd/>
            <a:tailEnd/>
          </a:ln>
        </p:spPr>
      </p:pic>
      <p:sp>
        <p:nvSpPr>
          <p:cNvPr id="13315" name="Rectangle 12"/>
          <p:cNvSpPr>
            <a:spLocks noGrp="1" noChangeArrowheads="1"/>
          </p:cNvSpPr>
          <p:nvPr>
            <p:ph type="ctrTitle"/>
          </p:nvPr>
        </p:nvSpPr>
        <p:spPr>
          <a:xfrm>
            <a:off x="179512" y="2852937"/>
            <a:ext cx="8294563" cy="1080119"/>
          </a:xfrm>
          <a:noFill/>
        </p:spPr>
        <p:txBody>
          <a:bodyPr/>
          <a:lstStyle/>
          <a:p>
            <a:pPr algn="ctr" eaLnBrk="1" hangingPunct="1"/>
            <a:r>
              <a:rPr lang="en-US" sz="2400" b="1" dirty="0" smtClean="0">
                <a:latin typeface="+mn-lt"/>
              </a:rPr>
              <a:t>Thank you</a:t>
            </a:r>
          </a:p>
        </p:txBody>
      </p:sp>
    </p:spTree>
    <p:extLst>
      <p:ext uri="{BB962C8B-B14F-4D97-AF65-F5344CB8AC3E}">
        <p14:creationId xmlns:p14="http://schemas.microsoft.com/office/powerpoint/2010/main" xmlns="" val="1581259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Twin Peaks Reform Process – Summary of consultation</a:t>
            </a:r>
            <a:endParaRPr lang="en-US"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5</a:t>
            </a:fld>
            <a:endParaRPr lang="en-US" sz="1400" b="0"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xmlns="" val="2557632925"/>
              </p:ext>
            </p:extLst>
          </p:nvPr>
        </p:nvGraphicFramePr>
        <p:xfrm>
          <a:off x="152400" y="1196752"/>
          <a:ext cx="8763000" cy="4953176"/>
        </p:xfrm>
        <a:graphic>
          <a:graphicData uri="http://schemas.openxmlformats.org/drawingml/2006/table">
            <a:tbl>
              <a:tblPr firstRow="1" firstCol="1" bandRow="1">
                <a:tableStyleId>{5C22544A-7EE6-4342-B048-85BDC9FD1C3A}</a:tableStyleId>
              </a:tblPr>
              <a:tblGrid>
                <a:gridCol w="1463889"/>
                <a:gridCol w="5112846"/>
                <a:gridCol w="2186265"/>
              </a:tblGrid>
              <a:tr h="314747">
                <a:tc>
                  <a:txBody>
                    <a:bodyPr/>
                    <a:lstStyle/>
                    <a:p>
                      <a:pPr marL="0" marR="0" algn="ctr">
                        <a:lnSpc>
                          <a:spcPct val="115000"/>
                        </a:lnSpc>
                        <a:spcBef>
                          <a:spcPts val="0"/>
                        </a:spcBef>
                        <a:spcAft>
                          <a:spcPts val="0"/>
                        </a:spcAft>
                      </a:pPr>
                      <a:r>
                        <a:rPr lang="en-ZA"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Type of consultation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Audience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25 February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SAIA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Insurance industry representatives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 March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comments submitted  (26 submissions made)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12 March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at the Risk and Return SA Conference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Risk management practitioners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16 April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Convening of NEDLAC Task Team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6 May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Workshop on Ombuds Schemes under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Ombud scheme representatives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13 May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NEDLAC Task Team Meeting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21 May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Compliance Officers Association Annual Conference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Industry compliance officers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29 May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NEDLAC Task Team Meeting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 June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Standing Committee on Finance on Twin Peaks reform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24 June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FPI Annual Convention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Financial planners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30 June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NEDLAC Task Team Meeting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15 July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NEDLAC Task Team Meeting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11 August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Standing Committee on Finance on FSR Bill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 September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Financial Sector Campaign Coalition (SACP)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Civil society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6 October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NEDLAC Task Team Meeting on Twin Peaks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Business (including retail and motor industry representatives); labour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bl>
          </a:graphicData>
        </a:graphic>
      </p:graphicFrame>
    </p:spTree>
    <p:extLst>
      <p:ext uri="{BB962C8B-B14F-4D97-AF65-F5344CB8AC3E}">
        <p14:creationId xmlns:p14="http://schemas.microsoft.com/office/powerpoint/2010/main" xmlns="" val="456346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Twin Peaks Reform Process – Summary of consultation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6480008"/>
              </p:ext>
            </p:extLst>
          </p:nvPr>
        </p:nvGraphicFramePr>
        <p:xfrm>
          <a:off x="152400" y="1295400"/>
          <a:ext cx="8763000" cy="4833647"/>
        </p:xfrm>
        <a:graphic>
          <a:graphicData uri="http://schemas.openxmlformats.org/drawingml/2006/table">
            <a:tbl>
              <a:tblPr firstRow="1" firstCol="1" bandRow="1">
                <a:tableStyleId>{5C22544A-7EE6-4342-B048-85BDC9FD1C3A}</a:tableStyleId>
              </a:tblPr>
              <a:tblGrid>
                <a:gridCol w="1463889"/>
                <a:gridCol w="5112846"/>
                <a:gridCol w="2186265"/>
              </a:tblGrid>
              <a:tr h="314747">
                <a:tc>
                  <a:txBody>
                    <a:bodyPr/>
                    <a:lstStyle/>
                    <a:p>
                      <a:pPr marL="0" marR="0" algn="ctr">
                        <a:lnSpc>
                          <a:spcPct val="115000"/>
                        </a:lnSpc>
                        <a:spcBef>
                          <a:spcPts val="0"/>
                        </a:spcBef>
                        <a:spcAft>
                          <a:spcPts val="0"/>
                        </a:spcAft>
                      </a:pPr>
                      <a:r>
                        <a:rPr lang="en-ZA"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Type of consultation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Audience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r>
              <a:tr h="258333">
                <a:tc gridSpan="3">
                  <a:txBody>
                    <a:bodyPr/>
                    <a:lstStyle/>
                    <a:p>
                      <a:pPr marL="0" marR="0" algn="ctr">
                        <a:lnSpc>
                          <a:spcPct val="115000"/>
                        </a:lnSpc>
                        <a:spcBef>
                          <a:spcPts val="0"/>
                        </a:spcBef>
                        <a:spcAft>
                          <a:spcPts val="0"/>
                        </a:spcAft>
                      </a:pPr>
                      <a:r>
                        <a:rPr lang="en-US" sz="1100" dirty="0" smtClean="0">
                          <a:effectLst/>
                        </a:rPr>
                        <a:t>Response and Explanatory Document accompanying the second draft of the FSR Bill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11 December 2014</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Document published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gridSpan="3">
                  <a:txBody>
                    <a:bodyPr/>
                    <a:lstStyle/>
                    <a:p>
                      <a:pPr marL="0" marR="0" algn="ctr">
                        <a:lnSpc>
                          <a:spcPct val="115000"/>
                        </a:lnSpc>
                        <a:spcBef>
                          <a:spcPts val="0"/>
                        </a:spcBef>
                        <a:spcAft>
                          <a:spcPts val="0"/>
                        </a:spcAft>
                      </a:pPr>
                      <a:r>
                        <a:rPr lang="en-US" sz="1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Comments matrix</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583" marR="64583" marT="0" marB="0" anchor="ctr">
                    <a:solidFill>
                      <a:srgbClr val="A50021"/>
                    </a:solid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December 2014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Matrix published with detailed responses to comments submitted on draft one of the Bill (233pgs)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gridSpan="3">
                  <a:txBody>
                    <a:bodyPr/>
                    <a:lstStyle/>
                    <a:p>
                      <a:pPr marL="0" marR="0" algn="ctr">
                        <a:lnSpc>
                          <a:spcPct val="115000"/>
                        </a:lnSpc>
                        <a:spcBef>
                          <a:spcPts val="0"/>
                        </a:spcBef>
                        <a:spcAft>
                          <a:spcPts val="0"/>
                        </a:spcAft>
                      </a:pPr>
                      <a:r>
                        <a:rPr lang="en-US" sz="11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Financial Sector Regulation Bill: Draft three (tabled in Parliament)</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583" marR="64583" marT="0" marB="0" anchor="ctr">
                    <a:solidFill>
                      <a:srgbClr val="A50021"/>
                    </a:solid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27 October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Tabled in Parliament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(invited to make comment)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6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Standing Committee on Finance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19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Nedbank Wealth Cluster Compliance Indaba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Banking industry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21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by Minister of Finance to SACP Augmented Central Committee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Civil society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24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hearings on FSR Bill in Parliament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25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hearings on FSR Bill in Parliament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27 November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Financial Sector Campaign Coalition (SACP)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Civil society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10 February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hearings on FSR Bill in Parliament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16 February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tabLst>
                          <a:tab pos="4410075" algn="l"/>
                        </a:tabLst>
                      </a:pPr>
                      <a:r>
                        <a:rPr lang="en-ZA" sz="1100">
                          <a:effectLst/>
                          <a:latin typeface="Calibri" panose="020F0502020204030204" pitchFamily="34" charset="0"/>
                          <a:ea typeface="Calibri" panose="020F0502020204030204" pitchFamily="34" charset="0"/>
                          <a:cs typeface="Times New Roman" panose="02020603050405020304" pitchFamily="18" charset="0"/>
                        </a:rPr>
                        <a:t>Presentation to Standing Committee on Finance on FSR Bill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 March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tabLst>
                          <a:tab pos="4410075" algn="l"/>
                        </a:tabLs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Voluntary Ombuds Association on FSR Bill provisions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Financial sector ombud scheme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10 March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tabLst>
                          <a:tab pos="4410075" algn="l"/>
                        </a:tabLs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statutory ombuds on FSR Bill provisions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Financial sector ombud scheme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3 May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tabLst>
                          <a:tab pos="4410075" algn="l"/>
                        </a:tabLst>
                      </a:pPr>
                      <a:r>
                        <a:rPr lang="en-ZA" sz="1100">
                          <a:effectLst/>
                          <a:latin typeface="Calibri" panose="020F0502020204030204" pitchFamily="34" charset="0"/>
                          <a:ea typeface="Calibri" panose="020F0502020204030204" pitchFamily="34" charset="0"/>
                          <a:cs typeface="Times New Roman" panose="02020603050405020304" pitchFamily="18" charset="0"/>
                        </a:rPr>
                        <a:t>Public hearings on FSR Bill in Parliament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Public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bl>
          </a:graphicData>
        </a:graphic>
      </p:graphicFrame>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6</a:t>
            </a:fld>
            <a:endParaRPr lang="en-US" sz="1400" b="0" dirty="0">
              <a:solidFill>
                <a:schemeClr val="tx1"/>
              </a:solidFill>
              <a:latin typeface="+mn-lt"/>
            </a:endParaRPr>
          </a:p>
        </p:txBody>
      </p:sp>
    </p:spTree>
    <p:extLst>
      <p:ext uri="{BB962C8B-B14F-4D97-AF65-F5344CB8AC3E}">
        <p14:creationId xmlns:p14="http://schemas.microsoft.com/office/powerpoint/2010/main" xmlns="" val="321683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Twin Peaks Reform Process – Summary of consultation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76760132"/>
              </p:ext>
            </p:extLst>
          </p:nvPr>
        </p:nvGraphicFramePr>
        <p:xfrm>
          <a:off x="152400" y="1295400"/>
          <a:ext cx="8763000" cy="3343616"/>
        </p:xfrm>
        <a:graphic>
          <a:graphicData uri="http://schemas.openxmlformats.org/drawingml/2006/table">
            <a:tbl>
              <a:tblPr firstRow="1" firstCol="1" bandRow="1">
                <a:tableStyleId>{5C22544A-7EE6-4342-B048-85BDC9FD1C3A}</a:tableStyleId>
              </a:tblPr>
              <a:tblGrid>
                <a:gridCol w="1463889"/>
                <a:gridCol w="5112846"/>
                <a:gridCol w="2186265"/>
              </a:tblGrid>
              <a:tr h="314747">
                <a:tc>
                  <a:txBody>
                    <a:bodyPr/>
                    <a:lstStyle/>
                    <a:p>
                      <a:pPr marL="0" marR="0" algn="ctr">
                        <a:lnSpc>
                          <a:spcPct val="115000"/>
                        </a:lnSpc>
                        <a:spcBef>
                          <a:spcPts val="0"/>
                        </a:spcBef>
                        <a:spcAft>
                          <a:spcPts val="0"/>
                        </a:spcAft>
                      </a:pPr>
                      <a:r>
                        <a:rPr lang="en-ZA" sz="1000" dirty="0">
                          <a:effectLst/>
                        </a:rPr>
                        <a:t>Date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Type of consultation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a:txBody>
                    <a:bodyPr/>
                    <a:lstStyle/>
                    <a:p>
                      <a:pPr marL="0" marR="0" algn="ctr">
                        <a:lnSpc>
                          <a:spcPct val="115000"/>
                        </a:lnSpc>
                        <a:spcBef>
                          <a:spcPts val="0"/>
                        </a:spcBef>
                        <a:spcAft>
                          <a:spcPts val="0"/>
                        </a:spcAft>
                      </a:pPr>
                      <a:r>
                        <a:rPr lang="en-ZA" sz="1000" dirty="0">
                          <a:effectLst/>
                        </a:rPr>
                        <a:t>Audience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r>
              <a:tr h="258333">
                <a:tc gridSpan="3">
                  <a:txBody>
                    <a:bodyPr/>
                    <a:lstStyle/>
                    <a:p>
                      <a:pPr marL="0" marR="0" algn="ctr">
                        <a:lnSpc>
                          <a:spcPct val="115000"/>
                        </a:lnSpc>
                        <a:spcBef>
                          <a:spcPts val="0"/>
                        </a:spcBef>
                        <a:spcAft>
                          <a:spcPts val="0"/>
                        </a:spcAft>
                      </a:pPr>
                      <a:r>
                        <a:rPr lang="en-ZA" sz="1100" dirty="0" smtClean="0">
                          <a:effectLst/>
                        </a:rPr>
                        <a:t>Comments matrix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solidFill>
                      <a:srgbClr val="A50021"/>
                    </a:solidFill>
                  </a:tcPr>
                </a:tc>
                <a:tc hMerge="1">
                  <a:txBody>
                    <a:bodyPr/>
                    <a:lstStyle/>
                    <a:p>
                      <a:endParaRPr lang="en-US"/>
                    </a:p>
                  </a:txBody>
                  <a:tcPr/>
                </a:tc>
                <a:tc hMerge="1">
                  <a:txBody>
                    <a:bodyPr/>
                    <a:lstStyle/>
                    <a:p>
                      <a:endParaRPr lang="en-US"/>
                    </a:p>
                  </a:txBody>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27 October 2015</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Matrix published with detailed responses to comments submitted on draft two of the Bill (337 </a:t>
                      </a:r>
                      <a:r>
                        <a:rPr lang="en-ZA" sz="1100" dirty="0" err="1">
                          <a:effectLst/>
                          <a:latin typeface="Calibri" panose="020F0502020204030204" pitchFamily="34" charset="0"/>
                          <a:ea typeface="Calibri" panose="020F0502020204030204" pitchFamily="34" charset="0"/>
                          <a:cs typeface="Times New Roman" panose="02020603050405020304" pitchFamily="18" charset="0"/>
                        </a:rPr>
                        <a:t>pgs</a:t>
                      </a:r>
                      <a:r>
                        <a:rPr lang="en-ZA"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r h="322155">
                <a:tc gridSpan="3">
                  <a:txBody>
                    <a:bodyPr/>
                    <a:lstStyle/>
                    <a:p>
                      <a:pPr marL="0" marR="0" algn="ctr">
                        <a:lnSpc>
                          <a:spcPct val="115000"/>
                        </a:lnSpc>
                        <a:spcBef>
                          <a:spcPts val="0"/>
                        </a:spcBef>
                        <a:spcAft>
                          <a:spcPts val="0"/>
                        </a:spcAft>
                      </a:pPr>
                      <a:r>
                        <a:rPr lang="en-US" sz="105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Updated documents reflecting proposed revisions to FSR Bill (as agreed by SCOF)</a:t>
                      </a:r>
                      <a:endParaRPr lang="en-US" sz="105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4583" marR="64583" marT="0" marB="0" anchor="ctr">
                    <a:solidFill>
                      <a:srgbClr val="A50021"/>
                    </a:solid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c hMerge="1">
                  <a:txBody>
                    <a:bodyPr/>
                    <a:lstStyle/>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83" marR="64583"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21 July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Comments matrix responding to public submissions on FSR Bill (published on NT website)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Public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Proposed revisions to FSR Bill published to accompany comments matrix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04 August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Voluntary Ombuds Association on updated documents published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Financial sector ombud scheme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10 August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JSE on updated documents published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JSE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10 August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South African Insurance Association on updated documents published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SAIA/insurers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11 August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Meeting with the Banking Association of South Africa on updated documents published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BASA/banks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r h="258333">
                <a:tc>
                  <a:txBody>
                    <a:bodyPr/>
                    <a:lstStyle/>
                    <a:p>
                      <a:pPr marL="0" marR="0">
                        <a:lnSpc>
                          <a:spcPct val="115000"/>
                        </a:lnSpc>
                        <a:spcBef>
                          <a:spcPts val="0"/>
                        </a:spcBef>
                        <a:spcAft>
                          <a:spcPts val="0"/>
                        </a:spcAft>
                      </a:pPr>
                      <a:r>
                        <a:rPr lang="en-ZA"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12 August 2016</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a:effectLst/>
                          <a:latin typeface="Calibri" panose="020F0502020204030204" pitchFamily="34" charset="0"/>
                          <a:ea typeface="Calibri" panose="020F0502020204030204" pitchFamily="34" charset="0"/>
                          <a:cs typeface="Times New Roman" panose="02020603050405020304" pitchFamily="18" charset="0"/>
                        </a:rPr>
                        <a:t>Meeting (telecon) with Association for Savings and Investment South Africa on updated documents published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15000"/>
                        </a:lnSpc>
                        <a:spcBef>
                          <a:spcPts val="0"/>
                        </a:spcBef>
                        <a:spcAft>
                          <a:spcPts val="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ASISA/member institutions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r>
            </a:tbl>
          </a:graphicData>
        </a:graphic>
      </p:graphicFrame>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7</a:t>
            </a:fld>
            <a:endParaRPr lang="en-US" sz="1400" b="0" dirty="0">
              <a:solidFill>
                <a:schemeClr val="tx1"/>
              </a:solidFill>
              <a:latin typeface="+mn-lt"/>
            </a:endParaRPr>
          </a:p>
        </p:txBody>
      </p:sp>
    </p:spTree>
    <p:extLst>
      <p:ext uri="{BB962C8B-B14F-4D97-AF65-F5344CB8AC3E}">
        <p14:creationId xmlns:p14="http://schemas.microsoft.com/office/powerpoint/2010/main" xmlns="" val="120203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issues raised in comment period </a:t>
            </a:r>
            <a:endParaRPr lang="en-US" dirty="0"/>
          </a:p>
        </p:txBody>
      </p:sp>
      <p:sp>
        <p:nvSpPr>
          <p:cNvPr id="3" name="Content Placeholder 2"/>
          <p:cNvSpPr>
            <a:spLocks noGrp="1"/>
          </p:cNvSpPr>
          <p:nvPr>
            <p:ph idx="1"/>
          </p:nvPr>
        </p:nvSpPr>
        <p:spPr>
          <a:xfrm>
            <a:off x="152400" y="1196752"/>
            <a:ext cx="8763000" cy="4572000"/>
          </a:xfrm>
        </p:spPr>
        <p:txBody>
          <a:bodyPr/>
          <a:lstStyle/>
          <a:p>
            <a:pPr>
              <a:buFont typeface="+mj-lt"/>
              <a:buAutoNum type="arabicPeriod"/>
            </a:pPr>
            <a:r>
              <a:rPr lang="en-US" sz="1800" b="1" dirty="0" smtClean="0"/>
              <a:t>Role of Parliament in making Regulatory Instruments  (Chapter 7)</a:t>
            </a:r>
          </a:p>
          <a:p>
            <a:pPr lvl="1"/>
            <a:r>
              <a:rPr lang="en-US" sz="1800" dirty="0" smtClean="0"/>
              <a:t>Concerns raised </a:t>
            </a:r>
            <a:r>
              <a:rPr lang="en-US" sz="1800" dirty="0"/>
              <a:t>about the process </a:t>
            </a:r>
            <a:r>
              <a:rPr lang="en-US" sz="1800" dirty="0" smtClean="0"/>
              <a:t>for making </a:t>
            </a:r>
            <a:r>
              <a:rPr lang="en-US" sz="1800" dirty="0"/>
              <a:t>standards, and the status of such instruments as subordinate legislation. </a:t>
            </a:r>
            <a:endParaRPr lang="en-US" sz="1800" dirty="0" smtClean="0"/>
          </a:p>
          <a:p>
            <a:pPr marL="457200" lvl="1" indent="0">
              <a:buNone/>
            </a:pPr>
            <a:endParaRPr lang="en-US" sz="1800" b="1" i="1" dirty="0" smtClean="0"/>
          </a:p>
          <a:p>
            <a:pPr marL="457200" lvl="1" indent="0">
              <a:buNone/>
            </a:pPr>
            <a:r>
              <a:rPr lang="en-US" sz="1800" b="1" i="1" dirty="0" smtClean="0"/>
              <a:t>NT </a:t>
            </a:r>
            <a:r>
              <a:rPr lang="en-US" sz="1800" b="1" i="1" dirty="0"/>
              <a:t>Response</a:t>
            </a:r>
          </a:p>
          <a:p>
            <a:pPr lvl="1"/>
            <a:r>
              <a:rPr lang="en-US" sz="1800" dirty="0" smtClean="0"/>
              <a:t>Intention </a:t>
            </a:r>
            <a:r>
              <a:rPr lang="en-US" sz="1800" dirty="0"/>
              <a:t>of such instruments is that they are subordinate legislation that the regulators are empowered to issue within a defined framework</a:t>
            </a:r>
            <a:r>
              <a:rPr lang="en-US" sz="1800" dirty="0" smtClean="0"/>
              <a:t>.</a:t>
            </a:r>
          </a:p>
          <a:p>
            <a:pPr lvl="1"/>
            <a:r>
              <a:rPr lang="en-US" sz="1800" dirty="0" smtClean="0"/>
              <a:t>Proposed </a:t>
            </a:r>
            <a:r>
              <a:rPr lang="en-US" sz="1800" dirty="0"/>
              <a:t>amendments have been made to </a:t>
            </a:r>
            <a:r>
              <a:rPr lang="en-US" sz="1800" b="1" dirty="0"/>
              <a:t>chapter 7</a:t>
            </a:r>
            <a:r>
              <a:rPr lang="en-US" sz="1800" dirty="0"/>
              <a:t> to refine the role of Parliament in the making of such instruments. </a:t>
            </a:r>
            <a:endParaRPr lang="en-US" sz="1800" dirty="0" smtClean="0"/>
          </a:p>
          <a:p>
            <a:pPr lvl="1"/>
            <a:endParaRPr lang="en-US" sz="1800" dirty="0" smtClean="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8</a:t>
            </a:fld>
            <a:endParaRPr lang="en-US" sz="1400" b="0" dirty="0">
              <a:solidFill>
                <a:schemeClr val="tx1"/>
              </a:solidFill>
              <a:latin typeface="+mn-lt"/>
            </a:endParaRPr>
          </a:p>
        </p:txBody>
      </p:sp>
    </p:spTree>
    <p:extLst>
      <p:ext uri="{BB962C8B-B14F-4D97-AF65-F5344CB8AC3E}">
        <p14:creationId xmlns:p14="http://schemas.microsoft.com/office/powerpoint/2010/main" xmlns="" val="286120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Substantive issues raised (cont.)</a:t>
            </a:r>
          </a:p>
        </p:txBody>
      </p:sp>
      <p:sp>
        <p:nvSpPr>
          <p:cNvPr id="3" name="Content Placeholder 2"/>
          <p:cNvSpPr>
            <a:spLocks noGrp="1"/>
          </p:cNvSpPr>
          <p:nvPr>
            <p:ph idx="1"/>
          </p:nvPr>
        </p:nvSpPr>
        <p:spPr>
          <a:xfrm>
            <a:off x="179512" y="1196752"/>
            <a:ext cx="8763000" cy="5301952"/>
          </a:xfrm>
        </p:spPr>
        <p:txBody>
          <a:bodyPr/>
          <a:lstStyle/>
          <a:p>
            <a:pPr>
              <a:buFont typeface="+mj-lt"/>
              <a:buAutoNum type="arabicPeriod" startAt="2"/>
            </a:pPr>
            <a:r>
              <a:rPr lang="en-US" sz="1800" b="1" dirty="0"/>
              <a:t>Binding Interpretations (Chapter 10)</a:t>
            </a:r>
          </a:p>
          <a:p>
            <a:pPr lvl="1"/>
            <a:r>
              <a:rPr lang="en-US" sz="1800" dirty="0"/>
              <a:t>Concerns raised about the status of “binding interpretations” and </a:t>
            </a:r>
            <a:r>
              <a:rPr lang="en-US" sz="1800" dirty="0" smtClean="0"/>
              <a:t>usurping </a:t>
            </a:r>
            <a:r>
              <a:rPr lang="en-US" sz="1800" dirty="0"/>
              <a:t>the powers of the court. </a:t>
            </a:r>
          </a:p>
          <a:p>
            <a:pPr marL="457200" lvl="1" indent="0">
              <a:buNone/>
            </a:pPr>
            <a:endParaRPr lang="en-US" sz="1800" b="1" i="1" dirty="0" smtClean="0"/>
          </a:p>
          <a:p>
            <a:pPr marL="457200" lvl="1" indent="0">
              <a:buNone/>
            </a:pPr>
            <a:r>
              <a:rPr lang="en-US" sz="1800" b="1" i="1" dirty="0" smtClean="0"/>
              <a:t>NT </a:t>
            </a:r>
            <a:r>
              <a:rPr lang="en-US" sz="1800" b="1" i="1" dirty="0"/>
              <a:t>Response</a:t>
            </a:r>
          </a:p>
          <a:p>
            <a:pPr lvl="1"/>
            <a:r>
              <a:rPr lang="en-US" sz="1800" dirty="0"/>
              <a:t>National Treasury and FSB approached Senior Counsel to provide guidance on the questions raised by stakeholders relating to binding interpretation issued by regulators. </a:t>
            </a:r>
          </a:p>
          <a:p>
            <a:pPr lvl="1"/>
            <a:r>
              <a:rPr lang="en-US" sz="1800" dirty="0"/>
              <a:t>National Treasury and ASISA Senior Counsel also consulted to come to a common understanding of the intention of the clause. </a:t>
            </a:r>
          </a:p>
          <a:p>
            <a:pPr lvl="1"/>
            <a:r>
              <a:rPr lang="en-US" sz="1800" dirty="0"/>
              <a:t>Refers to </a:t>
            </a:r>
            <a:r>
              <a:rPr lang="en-US" sz="1800" b="1" i="1" dirty="0" smtClean="0">
                <a:solidFill>
                  <a:srgbClr val="C00000"/>
                </a:solidFill>
              </a:rPr>
              <a:t>Interpretation </a:t>
            </a:r>
            <a:r>
              <a:rPr lang="en-US" sz="1800" b="1" i="1" dirty="0">
                <a:solidFill>
                  <a:srgbClr val="C00000"/>
                </a:solidFill>
              </a:rPr>
              <a:t>Rulings</a:t>
            </a:r>
          </a:p>
          <a:p>
            <a:pPr lvl="1"/>
            <a:r>
              <a:rPr lang="en-US" sz="1800" dirty="0" smtClean="0"/>
              <a:t>Revisions proposed </a:t>
            </a:r>
            <a:r>
              <a:rPr lang="en-US" sz="1800" dirty="0"/>
              <a:t>now more closely follows the approach set out in the tax legislation to promote clarity and consistency in the interpretation and application of the law. Drafting has been refined to reflect this</a:t>
            </a:r>
          </a:p>
          <a:p>
            <a:endParaRPr lang="en-US"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pPr>
                <a:defRPr/>
              </a:pPr>
              <a:t>9</a:t>
            </a:fld>
            <a:endParaRPr lang="en-US" sz="1400" b="0" dirty="0">
              <a:solidFill>
                <a:schemeClr val="tx1"/>
              </a:solidFill>
              <a:latin typeface="+mn-lt"/>
            </a:endParaRPr>
          </a:p>
        </p:txBody>
      </p:sp>
    </p:spTree>
    <p:extLst>
      <p:ext uri="{BB962C8B-B14F-4D97-AF65-F5344CB8AC3E}">
        <p14:creationId xmlns:p14="http://schemas.microsoft.com/office/powerpoint/2010/main" xmlns="" val="466310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18600</TotalTime>
  <Words>5095</Words>
  <Application>Microsoft Office PowerPoint</Application>
  <PresentationFormat>On-screen Show (4:3)</PresentationFormat>
  <Paragraphs>790</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Presentation to the Standing Committee of Finance on the Financial Sector Regulation Bill   [B 34-2015]</vt:lpstr>
      <vt:lpstr>Slide 2</vt:lpstr>
      <vt:lpstr>Twin Peaks Reform Process – Summary of consultation</vt:lpstr>
      <vt:lpstr>Twin Peaks Reform Process – Summary of consultation</vt:lpstr>
      <vt:lpstr>Twin Peaks Reform Process – Summary of consultation</vt:lpstr>
      <vt:lpstr>Twin Peaks Reform Process – Summary of consultation</vt:lpstr>
      <vt:lpstr>Twin Peaks Reform Process – Summary of consultation</vt:lpstr>
      <vt:lpstr>Substantive issues raised in comment period </vt:lpstr>
      <vt:lpstr>Substantive issues raised (cont.)</vt:lpstr>
      <vt:lpstr>Substantive issues raised (cont.)</vt:lpstr>
      <vt:lpstr>Substantive issues raised (cont.)</vt:lpstr>
      <vt:lpstr>Substantive issues raised (cont.)</vt:lpstr>
      <vt:lpstr>Substantive issues raised (cont.)</vt:lpstr>
      <vt:lpstr>Chapter 1: Definitions – financial products</vt:lpstr>
      <vt:lpstr>Chapter 1: Definitions – financial services </vt:lpstr>
      <vt:lpstr>Comments on Chapter 1</vt:lpstr>
      <vt:lpstr>Chapter 2: Financial Stability </vt:lpstr>
      <vt:lpstr>Comments on Chapter 2 </vt:lpstr>
      <vt:lpstr>The Regulators: PA and FSCA (Chapters 3 &amp; 4)</vt:lpstr>
      <vt:lpstr>The Regulators: PA and FSCA (Chapters 3 &amp; 4)</vt:lpstr>
      <vt:lpstr>The Regulators: PA and FSCA (chapters 3 &amp; 4)</vt:lpstr>
      <vt:lpstr>Comments on Chapters 3 &amp; 4 </vt:lpstr>
      <vt:lpstr>Chapter 5: Co-operation and co-ordination between financial sector regulators </vt:lpstr>
      <vt:lpstr>Comments on Chapter 5</vt:lpstr>
      <vt:lpstr>Chapter 6: Administrative Actions </vt:lpstr>
      <vt:lpstr>Comments on Chapter 6</vt:lpstr>
      <vt:lpstr>Chapter 7: Regulatory Instruments</vt:lpstr>
      <vt:lpstr>Comments on Chapter 7</vt:lpstr>
      <vt:lpstr>Chapter 8: Licensing</vt:lpstr>
      <vt:lpstr>Chapter 8: Licensing</vt:lpstr>
      <vt:lpstr>Comments on Chapter 8 </vt:lpstr>
      <vt:lpstr>Chapters 9 – 10: Inspections, investigations, enforcement </vt:lpstr>
      <vt:lpstr>Comments on Chapters 9 and 10 </vt:lpstr>
      <vt:lpstr>Chapters 11 – 12: Significant owners, financial conglomerates </vt:lpstr>
      <vt:lpstr>Comments on chapters 11 and 12</vt:lpstr>
      <vt:lpstr>Chapter 13: Administrative penalties </vt:lpstr>
      <vt:lpstr>Chapter 14: Ombud scheme system</vt:lpstr>
      <vt:lpstr>Comments on Chapter 14 </vt:lpstr>
      <vt:lpstr>Chapter 15: Financial Services Tribunal</vt:lpstr>
      <vt:lpstr>Comments on Chapter 15 </vt:lpstr>
      <vt:lpstr>Chapters 16 (Levies and Fees) and 17 (Miscellaneous)</vt:lpstr>
      <vt:lpstr>Aim of consequential amendments</vt:lpstr>
      <vt:lpstr>Thank you</vt:lpstr>
    </vt:vector>
  </TitlesOfParts>
  <Company>bronwen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SUMMURY OF THE BUGDGET PROCESS.</dc:title>
  <dc:creator>bronwen</dc:creator>
  <cp:lastModifiedBy>PUMZA</cp:lastModifiedBy>
  <cp:revision>521</cp:revision>
  <cp:lastPrinted>2015-01-27T05:49:13Z</cp:lastPrinted>
  <dcterms:created xsi:type="dcterms:W3CDTF">2010-05-24T08:09:56Z</dcterms:created>
  <dcterms:modified xsi:type="dcterms:W3CDTF">2016-08-19T08:42:50Z</dcterms:modified>
</cp:coreProperties>
</file>