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62"/>
  </p:notesMasterIdLst>
  <p:handoutMasterIdLst>
    <p:handoutMasterId r:id="rId63"/>
  </p:handoutMasterIdLst>
  <p:sldIdLst>
    <p:sldId id="319" r:id="rId2"/>
    <p:sldId id="320" r:id="rId3"/>
    <p:sldId id="500" r:id="rId4"/>
    <p:sldId id="502" r:id="rId5"/>
    <p:sldId id="503" r:id="rId6"/>
    <p:sldId id="504"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51" r:id="rId22"/>
    <p:sldId id="552" r:id="rId23"/>
    <p:sldId id="553" r:id="rId24"/>
    <p:sldId id="554" r:id="rId25"/>
    <p:sldId id="555" r:id="rId26"/>
    <p:sldId id="556" r:id="rId27"/>
    <p:sldId id="557" r:id="rId28"/>
    <p:sldId id="558" r:id="rId29"/>
    <p:sldId id="559" r:id="rId30"/>
    <p:sldId id="560" r:id="rId31"/>
    <p:sldId id="561" r:id="rId32"/>
    <p:sldId id="562" r:id="rId33"/>
    <p:sldId id="563" r:id="rId34"/>
    <p:sldId id="564" r:id="rId35"/>
    <p:sldId id="565" r:id="rId36"/>
    <p:sldId id="550" r:id="rId37"/>
    <p:sldId id="566" r:id="rId38"/>
    <p:sldId id="567" r:id="rId39"/>
    <p:sldId id="568" r:id="rId40"/>
    <p:sldId id="569" r:id="rId41"/>
    <p:sldId id="570" r:id="rId42"/>
    <p:sldId id="571" r:id="rId43"/>
    <p:sldId id="465" r:id="rId44"/>
    <p:sldId id="466" r:id="rId45"/>
    <p:sldId id="532" r:id="rId46"/>
    <p:sldId id="533" r:id="rId47"/>
    <p:sldId id="534" r:id="rId48"/>
    <p:sldId id="535" r:id="rId49"/>
    <p:sldId id="536" r:id="rId50"/>
    <p:sldId id="537" r:id="rId51"/>
    <p:sldId id="538" r:id="rId52"/>
    <p:sldId id="539" r:id="rId53"/>
    <p:sldId id="540" r:id="rId54"/>
    <p:sldId id="541" r:id="rId55"/>
    <p:sldId id="542" r:id="rId56"/>
    <p:sldId id="543" r:id="rId57"/>
    <p:sldId id="545" r:id="rId58"/>
    <p:sldId id="548" r:id="rId59"/>
    <p:sldId id="549" r:id="rId60"/>
    <p:sldId id="373" r:id="rId61"/>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363BED28-9F47-4424-B1D7-E4C367C3250A}" type="datetimeFigureOut">
              <a:rPr lang="en-US" smtClean="0"/>
              <a:pPr/>
              <a:t>8/22/2016</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DFAAB2DE-375C-40C4-A4FE-5D5E45CF3F2B}" type="slidenum">
              <a:rPr lang="en-US" smtClean="0"/>
              <a:pPr/>
              <a:t>‹#›</a:t>
            </a:fld>
            <a:endParaRPr lang="en-US"/>
          </a:p>
        </p:txBody>
      </p:sp>
    </p:spTree>
    <p:extLst>
      <p:ext uri="{BB962C8B-B14F-4D97-AF65-F5344CB8AC3E}">
        <p14:creationId xmlns:p14="http://schemas.microsoft.com/office/powerpoint/2010/main" xmlns="" val="883537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ZA"/>
          </a:p>
        </p:txBody>
      </p:sp>
      <p:sp>
        <p:nvSpPr>
          <p:cNvPr id="3" name="Date Placeholder 2"/>
          <p:cNvSpPr>
            <a:spLocks noGrp="1"/>
          </p:cNvSpPr>
          <p:nvPr>
            <p:ph type="dt" idx="1"/>
          </p:nvPr>
        </p:nvSpPr>
        <p:spPr>
          <a:xfrm>
            <a:off x="3847890" y="0"/>
            <a:ext cx="2945024" cy="497126"/>
          </a:xfrm>
          <a:prstGeom prst="rect">
            <a:avLst/>
          </a:prstGeom>
        </p:spPr>
        <p:txBody>
          <a:bodyPr vert="horz" lIns="91440" tIns="45720" rIns="91440" bIns="45720" rtlCol="0"/>
          <a:lstStyle>
            <a:lvl1pPr algn="r">
              <a:defRPr sz="1200">
                <a:latin typeface="Arial" charset="0"/>
                <a:cs typeface="Arial" charset="0"/>
              </a:defRPr>
            </a:lvl1pPr>
          </a:lstStyle>
          <a:p>
            <a:pPr>
              <a:defRPr/>
            </a:pPr>
            <a:fld id="{66E185D6-CEA5-48AC-9CA4-587B3C0B82DB}" type="datetimeFigureOut">
              <a:rPr lang="en-US"/>
              <a:pPr>
                <a:defRPr/>
              </a:pPr>
              <a:t>8/22/2016</a:t>
            </a:fld>
            <a:endParaRPr lang="en-ZA"/>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79133" y="4717137"/>
            <a:ext cx="5436235" cy="446936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32687"/>
            <a:ext cx="2945024" cy="4971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ZA"/>
          </a:p>
        </p:txBody>
      </p:sp>
      <p:sp>
        <p:nvSpPr>
          <p:cNvPr id="7" name="Slide Number Placeholder 6"/>
          <p:cNvSpPr>
            <a:spLocks noGrp="1"/>
          </p:cNvSpPr>
          <p:nvPr>
            <p:ph type="sldNum" sz="quarter" idx="5"/>
          </p:nvPr>
        </p:nvSpPr>
        <p:spPr>
          <a:xfrm>
            <a:off x="3847890" y="9432687"/>
            <a:ext cx="2945024" cy="49712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2EA86B7-78CA-4A24-A843-72A9BEF3F311}" type="slidenum">
              <a:rPr lang="en-ZA"/>
              <a:pPr>
                <a:defRPr/>
              </a:pPr>
              <a:t>‹#›</a:t>
            </a:fld>
            <a:endParaRPr lang="en-ZA"/>
          </a:p>
        </p:txBody>
      </p:sp>
    </p:spTree>
    <p:extLst>
      <p:ext uri="{BB962C8B-B14F-4D97-AF65-F5344CB8AC3E}">
        <p14:creationId xmlns:p14="http://schemas.microsoft.com/office/powerpoint/2010/main" xmlns="" val="1895613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A57510-7FC3-40B9-83BA-32151E617A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233DF-DDC2-4362-A335-4EB16D66C2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E9CB34-89F6-4235-8F79-EBF7FEA78C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65EF5E-DF92-4D55-9F84-C9B3ACA558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FBE42-CC46-4F1D-810E-FC4155387C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C3CE44-5CB7-4EDA-B88A-472FDE0D88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1D4D93-B425-497E-9A42-30999D12EE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DB45CA-89CC-4603-AED2-6A158378C7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59BF2F-9020-4CCF-9A23-BD33443EEE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2949D9-FB0E-47BA-A5A5-DD9624AE35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5D39E2-C384-4A95-9785-2F5D60B8E6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06E5EE9-4788-4723-845E-3588BDA5A2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908050"/>
            <a:ext cx="9144000" cy="2692400"/>
          </a:xfrm>
        </p:spPr>
        <p:txBody>
          <a:bodyPr/>
          <a:lstStyle/>
          <a:p>
            <a:pPr eaLnBrk="1" hangingPunct="1"/>
            <a:r>
              <a:rPr lang="en-US" altLang="en-US" sz="5400" b="1" dirty="0" smtClean="0"/>
              <a:t>PRESENTATION TO PORTFOLIO COMMITTEE ON HEALTH</a:t>
            </a:r>
          </a:p>
        </p:txBody>
      </p:sp>
      <p:sp>
        <p:nvSpPr>
          <p:cNvPr id="2051" name="Subtitle 2"/>
          <p:cNvSpPr>
            <a:spLocks noGrp="1"/>
          </p:cNvSpPr>
          <p:nvPr>
            <p:ph type="subTitle" idx="1"/>
          </p:nvPr>
        </p:nvSpPr>
        <p:spPr>
          <a:xfrm>
            <a:off x="539552" y="4077072"/>
            <a:ext cx="8064500" cy="2088232"/>
          </a:xfrm>
        </p:spPr>
        <p:txBody>
          <a:bodyPr/>
          <a:lstStyle/>
          <a:p>
            <a:pPr eaLnBrk="1" hangingPunct="1"/>
            <a:r>
              <a:rPr lang="en-US" altLang="en-US" sz="3600" b="1" dirty="0" smtClean="0"/>
              <a:t>NORTH WEST DEPARTMENT OF HEALTH (VOTE 3)</a:t>
            </a:r>
          </a:p>
          <a:p>
            <a:pPr algn="r" eaLnBrk="1" hangingPunct="1"/>
            <a:endParaRPr lang="en-US" altLang="en-US" b="1" dirty="0" smtClean="0"/>
          </a:p>
          <a:p>
            <a:pPr algn="r" eaLnBrk="1" hangingPunct="1"/>
            <a:r>
              <a:rPr lang="en-US" altLang="en-US" b="1" dirty="0" smtClean="0"/>
              <a:t>16 AUGUST 2016</a:t>
            </a:r>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ZA" sz="3600" b="1" dirty="0" smtClean="0"/>
              <a:t/>
            </a:r>
            <a:br>
              <a:rPr lang="en-ZA" sz="3600" b="1" dirty="0" smtClean="0"/>
            </a:br>
            <a:r>
              <a:rPr lang="en-ZA" sz="3600" b="1" dirty="0" smtClean="0"/>
              <a:t>CHWs PER DISTRICT</a:t>
            </a:r>
          </a:p>
        </p:txBody>
      </p:sp>
      <p:graphicFrame>
        <p:nvGraphicFramePr>
          <p:cNvPr id="4" name="Content Placeholder 3"/>
          <p:cNvGraphicFramePr>
            <a:graphicFrameLocks noGrp="1"/>
          </p:cNvGraphicFramePr>
          <p:nvPr>
            <p:ph idx="1"/>
          </p:nvPr>
        </p:nvGraphicFramePr>
        <p:xfrm>
          <a:off x="457200" y="1600200"/>
          <a:ext cx="8229600" cy="347472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pPr algn="ctr">
                        <a:spcAft>
                          <a:spcPts val="0"/>
                        </a:spcAft>
                      </a:pPr>
                      <a:r>
                        <a:rPr lang="en-ZA" sz="2400" b="1" dirty="0">
                          <a:solidFill>
                            <a:srgbClr val="000000"/>
                          </a:solidFill>
                          <a:latin typeface="Arial"/>
                          <a:ea typeface="Times New Roman"/>
                          <a:cs typeface="Times New Roman"/>
                        </a:rPr>
                        <a:t>DISTRICT</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CATEGORY</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NUMBER OF CHWs</a:t>
                      </a:r>
                      <a:endParaRPr lang="en-ZA" sz="2400" dirty="0">
                        <a:latin typeface="Times New Roman"/>
                        <a:ea typeface="MS Mincho"/>
                        <a:cs typeface="Times New Roman"/>
                      </a:endParaRPr>
                    </a:p>
                  </a:txBody>
                  <a:tcPr marL="68580" marR="68580" marT="0" marB="0" anchor="b"/>
                </a:tc>
              </a:tr>
              <a:tr h="370840">
                <a:tc rowSpan="4">
                  <a:txBody>
                    <a:bodyPr/>
                    <a:lstStyle/>
                    <a:p>
                      <a:r>
                        <a:rPr lang="en-ZA" sz="2400" b="1" kern="1200" dirty="0" smtClean="0">
                          <a:solidFill>
                            <a:schemeClr val="tx1"/>
                          </a:solidFill>
                          <a:latin typeface="+mn-lt"/>
                          <a:ea typeface="+mn-ea"/>
                          <a:cs typeface="+mn-cs"/>
                        </a:rPr>
                        <a:t>NMM</a:t>
                      </a:r>
                      <a:endParaRPr lang="en-ZA" sz="2400" b="1" dirty="0"/>
                    </a:p>
                  </a:txBody>
                  <a:tcPr/>
                </a:tc>
                <a:tc rowSpan="2">
                  <a:txBody>
                    <a:bodyPr/>
                    <a:lstStyle/>
                    <a:p>
                      <a:pPr>
                        <a:spcAft>
                          <a:spcPts val="0"/>
                        </a:spcAft>
                      </a:pPr>
                      <a:r>
                        <a:rPr lang="en-ZA" sz="2400" dirty="0">
                          <a:solidFill>
                            <a:srgbClr val="000000"/>
                          </a:solidFill>
                          <a:latin typeface="Arial"/>
                          <a:ea typeface="Times New Roman"/>
                          <a:cs typeface="Times New Roman"/>
                        </a:rPr>
                        <a:t>Community Counsellors</a:t>
                      </a:r>
                      <a:endParaRPr lang="en-ZA" sz="2400" dirty="0">
                        <a:latin typeface="Times New Roman"/>
                        <a:ea typeface="MS Mincho"/>
                        <a:cs typeface="Times New Roman"/>
                      </a:endParaRPr>
                    </a:p>
                    <a:p>
                      <a:pPr>
                        <a:spcAft>
                          <a:spcPts val="0"/>
                        </a:spcAft>
                      </a:pPr>
                      <a:r>
                        <a:rPr lang="en-ZA" sz="2400"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spcAft>
                          <a:spcPts val="0"/>
                        </a:spcAft>
                      </a:pPr>
                      <a:r>
                        <a:rPr lang="en-ZA" sz="2400" dirty="0">
                          <a:solidFill>
                            <a:srgbClr val="000000"/>
                          </a:solidFill>
                          <a:latin typeface="Arial"/>
                          <a:ea typeface="Times New Roman"/>
                          <a:cs typeface="Times New Roman"/>
                        </a:rPr>
                        <a:t>Counsellors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dirty="0">
                          <a:solidFill>
                            <a:srgbClr val="000000"/>
                          </a:solidFill>
                          <a:latin typeface="Arial"/>
                          <a:ea typeface="Times New Roman"/>
                          <a:cs typeface="Times New Roman"/>
                        </a:rPr>
                        <a:t>360</a:t>
                      </a:r>
                      <a:endParaRPr lang="en-ZA" sz="2400" dirty="0">
                        <a:latin typeface="Times New Roman"/>
                        <a:ea typeface="MS Mincho"/>
                        <a:cs typeface="Times New Roman"/>
                      </a:endParaRPr>
                    </a:p>
                  </a:txBody>
                  <a:tcPr marL="68580" marR="68580" marT="0" marB="0" anchor="b"/>
                </a:tc>
              </a:tr>
              <a:tr h="370840">
                <a:tc vMerge="1">
                  <a:txBody>
                    <a:bodyPr/>
                    <a:lstStyle/>
                    <a:p>
                      <a:endParaRPr lang="en-ZA" sz="2400" dirty="0"/>
                    </a:p>
                  </a:txBody>
                  <a:tcPr/>
                </a:tc>
                <a:tc vMerge="1">
                  <a:txBody>
                    <a:bodyPr/>
                    <a:lstStyle/>
                    <a:p>
                      <a:endParaRPr lang="en-ZA"/>
                    </a:p>
                  </a:txBody>
                  <a:tcPr/>
                </a:tc>
                <a:tc>
                  <a:txBody>
                    <a:bodyPr/>
                    <a:lstStyle/>
                    <a:p>
                      <a:pPr>
                        <a:spcAft>
                          <a:spcPts val="0"/>
                        </a:spcAft>
                      </a:pPr>
                      <a:r>
                        <a:rPr lang="en-ZA" sz="2400" dirty="0">
                          <a:solidFill>
                            <a:srgbClr val="000000"/>
                          </a:solidFill>
                          <a:latin typeface="Arial"/>
                          <a:ea typeface="Times New Roman"/>
                          <a:cs typeface="Times New Roman"/>
                        </a:rPr>
                        <a:t>Mentors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a:solidFill>
                            <a:srgbClr val="000000"/>
                          </a:solidFill>
                          <a:latin typeface="Arial"/>
                          <a:ea typeface="Times New Roman"/>
                          <a:cs typeface="Times New Roman"/>
                        </a:rPr>
                        <a:t>35</a:t>
                      </a:r>
                      <a:endParaRPr lang="en-ZA" sz="2400">
                        <a:latin typeface="Times New Roman"/>
                        <a:ea typeface="MS Mincho"/>
                        <a:cs typeface="Times New Roman"/>
                      </a:endParaRPr>
                    </a:p>
                  </a:txBody>
                  <a:tcPr marL="68580" marR="68580" marT="0" marB="0" anchor="b"/>
                </a:tc>
              </a:tr>
              <a:tr h="370840">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Peer Educators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a:solidFill>
                            <a:srgbClr val="000000"/>
                          </a:solidFill>
                          <a:latin typeface="Arial"/>
                          <a:ea typeface="Times New Roman"/>
                          <a:cs typeface="Times New Roman"/>
                        </a:rPr>
                        <a:t>6</a:t>
                      </a:r>
                      <a:endParaRPr lang="en-ZA" sz="2400">
                        <a:latin typeface="Times New Roman"/>
                        <a:ea typeface="MS Mincho"/>
                        <a:cs typeface="Times New Roman"/>
                      </a:endParaRPr>
                    </a:p>
                  </a:txBody>
                  <a:tcPr marL="68580" marR="68580" marT="0" marB="0" anchor="b"/>
                </a:tc>
              </a:tr>
              <a:tr h="370840">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Caregivers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a:solidFill>
                            <a:srgbClr val="000000"/>
                          </a:solidFill>
                          <a:latin typeface="Arial"/>
                          <a:ea typeface="Times New Roman"/>
                          <a:cs typeface="Times New Roman"/>
                        </a:rPr>
                        <a:t>2 012</a:t>
                      </a:r>
                      <a:endParaRPr lang="en-ZA" sz="2400">
                        <a:latin typeface="Times New Roman"/>
                        <a:ea typeface="MS Mincho"/>
                        <a:cs typeface="Times New Roman"/>
                      </a:endParaRPr>
                    </a:p>
                  </a:txBody>
                  <a:tcPr marL="68580" marR="68580" marT="0" marB="0" anchor="b"/>
                </a:tc>
              </a:tr>
              <a:tr h="370840">
                <a:tc>
                  <a:txBody>
                    <a:bodyPr/>
                    <a:lstStyle/>
                    <a:p>
                      <a:r>
                        <a:rPr lang="en-ZA" sz="2400" b="1" kern="1200" dirty="0" smtClean="0">
                          <a:solidFill>
                            <a:schemeClr val="tx1"/>
                          </a:solidFill>
                          <a:latin typeface="+mn-lt"/>
                          <a:ea typeface="+mn-ea"/>
                          <a:cs typeface="+mn-cs"/>
                        </a:rPr>
                        <a:t>SUB-TOTAL</a:t>
                      </a:r>
                      <a:endParaRPr lang="en-ZA" sz="2400" dirty="0"/>
                    </a:p>
                  </a:txBody>
                  <a:tcPr/>
                </a:tc>
                <a:tc>
                  <a:txBody>
                    <a:bodyPr/>
                    <a:lstStyle/>
                    <a:p>
                      <a:endParaRPr lang="en-ZA" sz="2400" dirty="0"/>
                    </a:p>
                  </a:txBody>
                  <a:tcPr/>
                </a:tc>
                <a:tc>
                  <a:txBody>
                    <a:bodyPr/>
                    <a:lstStyle/>
                    <a:p>
                      <a:endParaRPr lang="en-ZA" sz="2400"/>
                    </a:p>
                  </a:txBody>
                  <a:tcPr/>
                </a:tc>
                <a:tc>
                  <a:txBody>
                    <a:bodyPr/>
                    <a:lstStyle/>
                    <a:p>
                      <a:pPr algn="ctr">
                        <a:spcAft>
                          <a:spcPts val="0"/>
                        </a:spcAft>
                      </a:pPr>
                      <a:r>
                        <a:rPr lang="en-ZA" sz="2400" b="1" dirty="0">
                          <a:solidFill>
                            <a:srgbClr val="000000"/>
                          </a:solidFill>
                          <a:latin typeface="Arial"/>
                          <a:ea typeface="Times New Roman"/>
                          <a:cs typeface="Times New Roman"/>
                        </a:rPr>
                        <a:t>2 413</a:t>
                      </a:r>
                      <a:endParaRPr lang="en-ZA" sz="2400" dirty="0">
                        <a:latin typeface="Times New Roman"/>
                        <a:ea typeface="MS Mincho"/>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ZA" sz="3600" b="1" dirty="0" smtClean="0"/>
              <a:t/>
            </a:r>
            <a:br>
              <a:rPr lang="en-ZA" sz="3600" b="1" dirty="0" smtClean="0"/>
            </a:br>
            <a:r>
              <a:rPr lang="en-ZA" sz="3600" b="1" dirty="0" smtClean="0"/>
              <a:t>CHWs PER DISTRICT</a:t>
            </a:r>
          </a:p>
        </p:txBody>
      </p:sp>
      <p:graphicFrame>
        <p:nvGraphicFramePr>
          <p:cNvPr id="4" name="Content Placeholder 3"/>
          <p:cNvGraphicFramePr>
            <a:graphicFrameLocks noGrp="1"/>
          </p:cNvGraphicFramePr>
          <p:nvPr>
            <p:ph idx="1"/>
          </p:nvPr>
        </p:nvGraphicFramePr>
        <p:xfrm>
          <a:off x="457200" y="1600200"/>
          <a:ext cx="8229600" cy="429768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pPr algn="ctr">
                        <a:spcAft>
                          <a:spcPts val="0"/>
                        </a:spcAft>
                      </a:pPr>
                      <a:r>
                        <a:rPr lang="en-ZA" sz="2400" b="1" dirty="0">
                          <a:solidFill>
                            <a:srgbClr val="000000"/>
                          </a:solidFill>
                          <a:latin typeface="Arial"/>
                          <a:ea typeface="Times New Roman"/>
                          <a:cs typeface="Times New Roman"/>
                        </a:rPr>
                        <a:t>DISTRICT</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CATEGORY</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NUMBER OF CHWs</a:t>
                      </a:r>
                      <a:endParaRPr lang="en-ZA" sz="2400" dirty="0">
                        <a:latin typeface="Times New Roman"/>
                        <a:ea typeface="MS Mincho"/>
                        <a:cs typeface="Times New Roman"/>
                      </a:endParaRPr>
                    </a:p>
                  </a:txBody>
                  <a:tcPr marL="68580" marR="68580" marT="0" marB="0" anchor="b"/>
                </a:tc>
              </a:tr>
              <a:tr h="370840">
                <a:tc rowSpan="4">
                  <a:txBody>
                    <a:bodyPr/>
                    <a:lstStyle/>
                    <a:p>
                      <a:r>
                        <a:rPr lang="en-ZA" sz="2400" b="1" kern="1200" dirty="0" smtClean="0">
                          <a:solidFill>
                            <a:schemeClr val="tx1"/>
                          </a:solidFill>
                          <a:latin typeface="+mn-lt"/>
                          <a:ea typeface="+mn-ea"/>
                          <a:cs typeface="+mn-cs"/>
                        </a:rPr>
                        <a:t>DR KK</a:t>
                      </a:r>
                      <a:endParaRPr lang="en-ZA" sz="2400" b="1" dirty="0"/>
                    </a:p>
                  </a:txBody>
                  <a:tcPr/>
                </a:tc>
                <a:tc rowSpan="2">
                  <a:txBody>
                    <a:bodyPr/>
                    <a:lstStyle/>
                    <a:p>
                      <a:pPr>
                        <a:spcAft>
                          <a:spcPts val="0"/>
                        </a:spcAft>
                      </a:pPr>
                      <a:r>
                        <a:rPr lang="en-ZA" sz="2400" dirty="0">
                          <a:solidFill>
                            <a:srgbClr val="000000"/>
                          </a:solidFill>
                          <a:latin typeface="Arial"/>
                          <a:ea typeface="Times New Roman"/>
                          <a:cs typeface="Times New Roman"/>
                        </a:rPr>
                        <a:t>Community Counsellors</a:t>
                      </a:r>
                      <a:endParaRPr lang="en-ZA" sz="2400" dirty="0">
                        <a:latin typeface="Times New Roman"/>
                        <a:ea typeface="MS Mincho"/>
                        <a:cs typeface="Times New Roman"/>
                      </a:endParaRPr>
                    </a:p>
                    <a:p>
                      <a:pPr>
                        <a:spcAft>
                          <a:spcPts val="0"/>
                        </a:spcAft>
                      </a:pPr>
                      <a:r>
                        <a:rPr lang="en-ZA" sz="2400"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spcAft>
                          <a:spcPts val="0"/>
                        </a:spcAft>
                      </a:pPr>
                      <a:r>
                        <a:rPr lang="en-ZA" sz="2400" dirty="0">
                          <a:solidFill>
                            <a:srgbClr val="000000"/>
                          </a:solidFill>
                          <a:latin typeface="Arial"/>
                          <a:ea typeface="Times New Roman"/>
                          <a:cs typeface="Times New Roman"/>
                        </a:rPr>
                        <a:t>Counsellors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a:solidFill>
                            <a:srgbClr val="000000"/>
                          </a:solidFill>
                          <a:latin typeface="Arial"/>
                          <a:ea typeface="Times New Roman"/>
                          <a:cs typeface="Times New Roman"/>
                        </a:rPr>
                        <a:t>326</a:t>
                      </a:r>
                      <a:endParaRPr lang="en-ZA" sz="2400">
                        <a:latin typeface="Times New Roman"/>
                        <a:ea typeface="MS Mincho"/>
                        <a:cs typeface="Times New Roman"/>
                      </a:endParaRPr>
                    </a:p>
                  </a:txBody>
                  <a:tcPr marL="68580" marR="68580" marT="0" marB="0" anchor="b"/>
                </a:tc>
              </a:tr>
              <a:tr h="370840">
                <a:tc vMerge="1">
                  <a:txBody>
                    <a:bodyPr/>
                    <a:lstStyle/>
                    <a:p>
                      <a:endParaRPr lang="en-ZA" sz="2400" dirty="0"/>
                    </a:p>
                  </a:txBody>
                  <a:tcPr/>
                </a:tc>
                <a:tc vMerge="1">
                  <a:txBody>
                    <a:bodyPr/>
                    <a:lstStyle/>
                    <a:p>
                      <a:endParaRPr lang="en-ZA"/>
                    </a:p>
                  </a:txBody>
                  <a:tcPr/>
                </a:tc>
                <a:tc>
                  <a:txBody>
                    <a:bodyPr/>
                    <a:lstStyle/>
                    <a:p>
                      <a:pPr>
                        <a:spcAft>
                          <a:spcPts val="0"/>
                        </a:spcAft>
                      </a:pPr>
                      <a:r>
                        <a:rPr lang="en-ZA" sz="2400" dirty="0">
                          <a:solidFill>
                            <a:srgbClr val="000000"/>
                          </a:solidFill>
                          <a:latin typeface="Arial"/>
                          <a:ea typeface="Times New Roman"/>
                          <a:cs typeface="Times New Roman"/>
                        </a:rPr>
                        <a:t>Mentors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a:solidFill>
                            <a:srgbClr val="000000"/>
                          </a:solidFill>
                          <a:latin typeface="Arial"/>
                          <a:ea typeface="Times New Roman"/>
                          <a:cs typeface="Times New Roman"/>
                        </a:rPr>
                        <a:t>30</a:t>
                      </a:r>
                      <a:endParaRPr lang="en-ZA" sz="2400">
                        <a:latin typeface="Times New Roman"/>
                        <a:ea typeface="MS Mincho"/>
                        <a:cs typeface="Times New Roman"/>
                      </a:endParaRPr>
                    </a:p>
                  </a:txBody>
                  <a:tcPr marL="68580" marR="68580" marT="0" marB="0" anchor="b"/>
                </a:tc>
              </a:tr>
              <a:tr h="370840">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Peer Educators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a:solidFill>
                            <a:srgbClr val="000000"/>
                          </a:solidFill>
                          <a:latin typeface="Arial"/>
                          <a:ea typeface="Times New Roman"/>
                          <a:cs typeface="Times New Roman"/>
                        </a:rPr>
                        <a:t>17</a:t>
                      </a:r>
                      <a:endParaRPr lang="en-ZA" sz="2400">
                        <a:latin typeface="Times New Roman"/>
                        <a:ea typeface="MS Mincho"/>
                        <a:cs typeface="Times New Roman"/>
                      </a:endParaRPr>
                    </a:p>
                  </a:txBody>
                  <a:tcPr marL="68580" marR="68580" marT="0" marB="0" anchor="b"/>
                </a:tc>
              </a:tr>
              <a:tr h="370840">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Caregivers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dirty="0">
                          <a:solidFill>
                            <a:srgbClr val="000000"/>
                          </a:solidFill>
                          <a:latin typeface="Arial"/>
                          <a:ea typeface="Times New Roman"/>
                          <a:cs typeface="Times New Roman"/>
                        </a:rPr>
                        <a:t>1 </a:t>
                      </a:r>
                      <a:r>
                        <a:rPr lang="en-ZA" sz="2400" dirty="0" smtClean="0">
                          <a:solidFill>
                            <a:srgbClr val="000000"/>
                          </a:solidFill>
                          <a:latin typeface="Arial"/>
                          <a:ea typeface="Times New Roman"/>
                          <a:cs typeface="Times New Roman"/>
                        </a:rPr>
                        <a:t>124</a:t>
                      </a:r>
                      <a:endParaRPr lang="en-ZA" sz="2400" dirty="0">
                        <a:latin typeface="Times New Roman"/>
                        <a:ea typeface="MS Mincho"/>
                        <a:cs typeface="Times New Roman"/>
                      </a:endParaRPr>
                    </a:p>
                  </a:txBody>
                  <a:tcPr marL="68580" marR="68580" marT="0" marB="0" anchor="b"/>
                </a:tc>
              </a:tr>
              <a:tr h="370840">
                <a:tc>
                  <a:txBody>
                    <a:bodyPr/>
                    <a:lstStyle/>
                    <a:p>
                      <a:r>
                        <a:rPr lang="en-ZA" sz="2400" b="1" kern="1200" dirty="0" smtClean="0">
                          <a:solidFill>
                            <a:schemeClr val="tx1"/>
                          </a:solidFill>
                          <a:latin typeface="+mn-lt"/>
                          <a:ea typeface="+mn-ea"/>
                          <a:cs typeface="+mn-cs"/>
                        </a:rPr>
                        <a:t>SUB-TOTAL</a:t>
                      </a:r>
                      <a:endParaRPr lang="en-ZA" sz="2400" dirty="0"/>
                    </a:p>
                  </a:txBody>
                  <a:tcPr/>
                </a:tc>
                <a:tc>
                  <a:txBody>
                    <a:bodyPr/>
                    <a:lstStyle/>
                    <a:p>
                      <a:endParaRPr lang="en-ZA" sz="2400" dirty="0"/>
                    </a:p>
                  </a:txBody>
                  <a:tcPr/>
                </a:tc>
                <a:tc>
                  <a:txBody>
                    <a:bodyPr/>
                    <a:lstStyle/>
                    <a:p>
                      <a:endParaRPr lang="en-ZA" sz="2400"/>
                    </a:p>
                  </a:txBody>
                  <a:tcPr/>
                </a:tc>
                <a:tc>
                  <a:txBody>
                    <a:bodyPr/>
                    <a:lstStyle/>
                    <a:p>
                      <a:pPr algn="ctr">
                        <a:spcAft>
                          <a:spcPts val="0"/>
                        </a:spcAft>
                      </a:pPr>
                      <a:r>
                        <a:rPr lang="en-ZA" sz="2400" b="1" dirty="0">
                          <a:solidFill>
                            <a:srgbClr val="000000"/>
                          </a:solidFill>
                          <a:latin typeface="Arial"/>
                          <a:ea typeface="Times New Roman"/>
                          <a:cs typeface="Times New Roman"/>
                        </a:rPr>
                        <a:t>1 585</a:t>
                      </a:r>
                      <a:endParaRPr lang="en-ZA" sz="2400" dirty="0">
                        <a:latin typeface="Times New Roman"/>
                        <a:ea typeface="MS Mincho"/>
                        <a:cs typeface="Times New Roman"/>
                      </a:endParaRPr>
                    </a:p>
                  </a:txBody>
                  <a:tcPr marL="68580" marR="68580" marT="0" marB="0" anchor="b"/>
                </a:tc>
              </a:tr>
              <a:tr h="370840">
                <a:tc>
                  <a:txBody>
                    <a:bodyPr/>
                    <a:lstStyle/>
                    <a:p>
                      <a:r>
                        <a:rPr lang="en-ZA" sz="2400" b="1" dirty="0" smtClean="0"/>
                        <a:t>GRAND TOTAL</a:t>
                      </a:r>
                      <a:endParaRPr lang="en-ZA" sz="2400" b="1" dirty="0"/>
                    </a:p>
                  </a:txBody>
                  <a:tcPr/>
                </a:tc>
                <a:tc>
                  <a:txBody>
                    <a:bodyPr/>
                    <a:lstStyle/>
                    <a:p>
                      <a:endParaRPr lang="en-ZA" sz="2400" dirty="0"/>
                    </a:p>
                  </a:txBody>
                  <a:tcPr/>
                </a:tc>
                <a:tc>
                  <a:txBody>
                    <a:bodyPr/>
                    <a:lstStyle/>
                    <a:p>
                      <a:endParaRPr lang="en-ZA" sz="2400"/>
                    </a:p>
                  </a:txBody>
                  <a:tcPr/>
                </a:tc>
                <a:tc>
                  <a:txBody>
                    <a:bodyPr/>
                    <a:lstStyle/>
                    <a:p>
                      <a:pPr algn="ctr">
                        <a:spcAft>
                          <a:spcPts val="0"/>
                        </a:spcAft>
                      </a:pPr>
                      <a:r>
                        <a:rPr lang="en-ZA" sz="2400" b="1" kern="1200" smtClean="0">
                          <a:solidFill>
                            <a:schemeClr val="tx1"/>
                          </a:solidFill>
                          <a:latin typeface="+mn-lt"/>
                          <a:ea typeface="+mn-ea"/>
                          <a:cs typeface="+mn-cs"/>
                        </a:rPr>
                        <a:t>8 001</a:t>
                      </a:r>
                      <a:endParaRPr lang="en-ZA" sz="2400" dirty="0">
                        <a:latin typeface="Times New Roman"/>
                        <a:ea typeface="MS Mincho"/>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ZA" sz="3600" b="1" dirty="0" smtClean="0"/>
              <a:t/>
            </a:r>
            <a:br>
              <a:rPr lang="en-ZA" sz="3600" b="1" dirty="0" smtClean="0"/>
            </a:br>
            <a:r>
              <a:rPr lang="en-ZA" sz="3600" b="1" dirty="0" smtClean="0"/>
              <a:t>MONTHLY STIPEND</a:t>
            </a:r>
          </a:p>
        </p:txBody>
      </p:sp>
      <p:graphicFrame>
        <p:nvGraphicFramePr>
          <p:cNvPr id="4" name="Content Placeholder 3"/>
          <p:cNvGraphicFramePr>
            <a:graphicFrameLocks noGrp="1"/>
          </p:cNvGraphicFramePr>
          <p:nvPr>
            <p:ph idx="1"/>
          </p:nvPr>
        </p:nvGraphicFramePr>
        <p:xfrm>
          <a:off x="611560" y="2492896"/>
          <a:ext cx="7715200" cy="1524000"/>
        </p:xfrm>
        <a:graphic>
          <a:graphicData uri="http://schemas.openxmlformats.org/drawingml/2006/table">
            <a:tbl>
              <a:tblPr firstRow="1" bandRow="1">
                <a:tableStyleId>{5940675A-B579-460E-94D1-54222C63F5DA}</a:tableStyleId>
              </a:tblPr>
              <a:tblGrid>
                <a:gridCol w="4013091"/>
                <a:gridCol w="3702109"/>
              </a:tblGrid>
              <a:tr h="273630">
                <a:tc>
                  <a:txBody>
                    <a:bodyPr/>
                    <a:lstStyle/>
                    <a:p>
                      <a:pPr algn="ctr">
                        <a:spcAft>
                          <a:spcPts val="0"/>
                        </a:spcAft>
                      </a:pPr>
                      <a:r>
                        <a:rPr lang="en-US" sz="2000" b="1" dirty="0">
                          <a:latin typeface="Arial"/>
                          <a:ea typeface="MS Mincho"/>
                          <a:cs typeface="Times New Roman"/>
                        </a:rPr>
                        <a:t>CATEGORY</a:t>
                      </a:r>
                      <a:endParaRPr lang="en-ZA" sz="2000" dirty="0">
                        <a:latin typeface="Times New Roman"/>
                        <a:ea typeface="MS Mincho"/>
                        <a:cs typeface="Times New Roman"/>
                      </a:endParaRPr>
                    </a:p>
                  </a:txBody>
                  <a:tcPr marL="68580" marR="68580" marT="0" marB="0"/>
                </a:tc>
                <a:tc>
                  <a:txBody>
                    <a:bodyPr/>
                    <a:lstStyle/>
                    <a:p>
                      <a:pPr algn="ctr">
                        <a:spcAft>
                          <a:spcPts val="0"/>
                        </a:spcAft>
                      </a:pPr>
                      <a:r>
                        <a:rPr lang="en-US" sz="2000" b="1" dirty="0">
                          <a:latin typeface="Arial"/>
                          <a:ea typeface="MS Mincho"/>
                          <a:cs typeface="Times New Roman"/>
                        </a:rPr>
                        <a:t>MONTHLY </a:t>
                      </a:r>
                      <a:r>
                        <a:rPr lang="en-US" sz="2000" b="1" dirty="0" smtClean="0">
                          <a:latin typeface="Arial"/>
                          <a:ea typeface="MS Mincho"/>
                          <a:cs typeface="Times New Roman"/>
                        </a:rPr>
                        <a:t>STIPEND</a:t>
                      </a:r>
                      <a:endParaRPr lang="en-ZA" sz="2000" dirty="0">
                        <a:latin typeface="Times New Roman"/>
                        <a:ea typeface="MS Mincho"/>
                        <a:cs typeface="Times New Roman"/>
                      </a:endParaRPr>
                    </a:p>
                  </a:txBody>
                  <a:tcPr marL="68580" marR="68580" marT="0" marB="0"/>
                </a:tc>
              </a:tr>
              <a:tr h="273630">
                <a:tc>
                  <a:txBody>
                    <a:bodyPr/>
                    <a:lstStyle/>
                    <a:p>
                      <a:pPr>
                        <a:spcAft>
                          <a:spcPts val="0"/>
                        </a:spcAft>
                      </a:pPr>
                      <a:r>
                        <a:rPr lang="en-US" sz="2000" dirty="0">
                          <a:latin typeface="Arial"/>
                          <a:ea typeface="MS Mincho"/>
                          <a:cs typeface="Times New Roman"/>
                        </a:rPr>
                        <a:t>Mentor - Counselor</a:t>
                      </a:r>
                      <a:endParaRPr lang="en-ZA" sz="2000" dirty="0">
                        <a:latin typeface="Times New Roman"/>
                        <a:ea typeface="MS Mincho"/>
                        <a:cs typeface="Times New Roman"/>
                      </a:endParaRPr>
                    </a:p>
                  </a:txBody>
                  <a:tcPr marL="68580" marR="68580" marT="0" marB="0"/>
                </a:tc>
                <a:tc>
                  <a:txBody>
                    <a:bodyPr/>
                    <a:lstStyle/>
                    <a:p>
                      <a:pPr>
                        <a:spcAft>
                          <a:spcPts val="0"/>
                        </a:spcAft>
                      </a:pPr>
                      <a:r>
                        <a:rPr lang="en-US" sz="2000" dirty="0">
                          <a:latin typeface="Arial"/>
                          <a:ea typeface="MS Mincho"/>
                          <a:cs typeface="Times New Roman"/>
                        </a:rPr>
                        <a:t>R2,500</a:t>
                      </a:r>
                      <a:endParaRPr lang="en-ZA" sz="2000" dirty="0">
                        <a:latin typeface="Times New Roman"/>
                        <a:ea typeface="MS Mincho"/>
                        <a:cs typeface="Times New Roman"/>
                      </a:endParaRPr>
                    </a:p>
                  </a:txBody>
                  <a:tcPr marL="68580" marR="68580" marT="0" marB="0"/>
                </a:tc>
              </a:tr>
              <a:tr h="273630">
                <a:tc>
                  <a:txBody>
                    <a:bodyPr/>
                    <a:lstStyle/>
                    <a:p>
                      <a:pPr>
                        <a:spcAft>
                          <a:spcPts val="0"/>
                        </a:spcAft>
                      </a:pPr>
                      <a:r>
                        <a:rPr lang="en-US" sz="2000" dirty="0" smtClean="0">
                          <a:latin typeface="Arial"/>
                          <a:ea typeface="MS Mincho"/>
                          <a:cs typeface="Times New Roman"/>
                        </a:rPr>
                        <a:t>Community </a:t>
                      </a:r>
                      <a:r>
                        <a:rPr lang="en-US" sz="2000" dirty="0">
                          <a:latin typeface="Arial"/>
                          <a:ea typeface="MS Mincho"/>
                          <a:cs typeface="Times New Roman"/>
                        </a:rPr>
                        <a:t>Counselor</a:t>
                      </a:r>
                      <a:endParaRPr lang="en-ZA" sz="2000" dirty="0">
                        <a:latin typeface="Times New Roman"/>
                        <a:ea typeface="MS Mincho"/>
                        <a:cs typeface="Times New Roman"/>
                      </a:endParaRPr>
                    </a:p>
                  </a:txBody>
                  <a:tcPr marL="68580" marR="68580" marT="0" marB="0"/>
                </a:tc>
                <a:tc>
                  <a:txBody>
                    <a:bodyPr/>
                    <a:lstStyle/>
                    <a:p>
                      <a:pPr>
                        <a:spcAft>
                          <a:spcPts val="0"/>
                        </a:spcAft>
                      </a:pPr>
                      <a:r>
                        <a:rPr lang="en-US" sz="2000" dirty="0">
                          <a:latin typeface="Arial"/>
                          <a:ea typeface="MS Mincho"/>
                          <a:cs typeface="Times New Roman"/>
                        </a:rPr>
                        <a:t>R2,000</a:t>
                      </a:r>
                      <a:endParaRPr lang="en-ZA" sz="2000" dirty="0">
                        <a:latin typeface="Times New Roman"/>
                        <a:ea typeface="MS Mincho"/>
                        <a:cs typeface="Times New Roman"/>
                      </a:endParaRPr>
                    </a:p>
                  </a:txBody>
                  <a:tcPr marL="68580" marR="68580" marT="0" marB="0"/>
                </a:tc>
              </a:tr>
              <a:tr h="273630">
                <a:tc>
                  <a:txBody>
                    <a:bodyPr/>
                    <a:lstStyle/>
                    <a:p>
                      <a:pPr>
                        <a:spcAft>
                          <a:spcPts val="0"/>
                        </a:spcAft>
                      </a:pPr>
                      <a:r>
                        <a:rPr lang="en-US" sz="2000" dirty="0">
                          <a:latin typeface="Arial"/>
                          <a:ea typeface="MS Mincho"/>
                          <a:cs typeface="Times New Roman"/>
                        </a:rPr>
                        <a:t>Caregiver</a:t>
                      </a:r>
                      <a:endParaRPr lang="en-ZA" sz="2000" dirty="0">
                        <a:latin typeface="Times New Roman"/>
                        <a:ea typeface="MS Mincho"/>
                        <a:cs typeface="Times New Roman"/>
                      </a:endParaRPr>
                    </a:p>
                  </a:txBody>
                  <a:tcPr marL="68580" marR="68580" marT="0" marB="0"/>
                </a:tc>
                <a:tc>
                  <a:txBody>
                    <a:bodyPr/>
                    <a:lstStyle/>
                    <a:p>
                      <a:pPr>
                        <a:spcAft>
                          <a:spcPts val="0"/>
                        </a:spcAft>
                      </a:pPr>
                      <a:r>
                        <a:rPr lang="en-US" sz="2000" dirty="0">
                          <a:latin typeface="Arial"/>
                          <a:ea typeface="MS Mincho"/>
                          <a:cs typeface="Times New Roman"/>
                        </a:rPr>
                        <a:t>R2,000</a:t>
                      </a:r>
                      <a:endParaRPr lang="en-ZA" sz="2000" dirty="0">
                        <a:latin typeface="Times New Roman"/>
                        <a:ea typeface="MS Mincho"/>
                        <a:cs typeface="Times New Roman"/>
                      </a:endParaRPr>
                    </a:p>
                  </a:txBody>
                  <a:tcPr marL="68580" marR="68580" marT="0" marB="0"/>
                </a:tc>
              </a:tr>
              <a:tr h="273630">
                <a:tc>
                  <a:txBody>
                    <a:bodyPr/>
                    <a:lstStyle/>
                    <a:p>
                      <a:pPr>
                        <a:spcAft>
                          <a:spcPts val="0"/>
                        </a:spcAft>
                      </a:pPr>
                      <a:r>
                        <a:rPr lang="en-US" sz="2000" dirty="0">
                          <a:latin typeface="Arial"/>
                          <a:ea typeface="MS Mincho"/>
                          <a:cs typeface="Times New Roman"/>
                        </a:rPr>
                        <a:t>Peer Educator</a:t>
                      </a:r>
                      <a:endParaRPr lang="en-ZA" sz="2000" dirty="0">
                        <a:latin typeface="Times New Roman"/>
                        <a:ea typeface="MS Mincho"/>
                        <a:cs typeface="Times New Roman"/>
                      </a:endParaRPr>
                    </a:p>
                  </a:txBody>
                  <a:tcPr marL="68580" marR="68580" marT="0" marB="0"/>
                </a:tc>
                <a:tc>
                  <a:txBody>
                    <a:bodyPr/>
                    <a:lstStyle/>
                    <a:p>
                      <a:pPr>
                        <a:spcAft>
                          <a:spcPts val="0"/>
                        </a:spcAft>
                      </a:pPr>
                      <a:r>
                        <a:rPr lang="en-US" sz="2000" dirty="0">
                          <a:latin typeface="Arial"/>
                          <a:ea typeface="MS Mincho"/>
                          <a:cs typeface="Times New Roman"/>
                        </a:rPr>
                        <a:t>R2,000</a:t>
                      </a:r>
                      <a:endParaRPr lang="en-ZA" sz="2000" dirty="0">
                        <a:latin typeface="Times New Roman"/>
                        <a:ea typeface="MS Mincho"/>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ZA" sz="3200" b="1" dirty="0" smtClean="0"/>
              <a:t>CHWs RESPONSIBILITIES</a:t>
            </a:r>
          </a:p>
        </p:txBody>
      </p:sp>
      <p:sp>
        <p:nvSpPr>
          <p:cNvPr id="13315" name="Content Placeholder 2"/>
          <p:cNvSpPr>
            <a:spLocks noGrp="1"/>
          </p:cNvSpPr>
          <p:nvPr>
            <p:ph idx="1"/>
          </p:nvPr>
        </p:nvSpPr>
        <p:spPr>
          <a:xfrm>
            <a:off x="457200" y="1196975"/>
            <a:ext cx="8229600" cy="4929188"/>
          </a:xfrm>
        </p:spPr>
        <p:txBody>
          <a:bodyPr/>
          <a:lstStyle/>
          <a:p>
            <a:r>
              <a:rPr lang="en-ZA" b="1" dirty="0" smtClean="0"/>
              <a:t>Counsellors</a:t>
            </a:r>
          </a:p>
          <a:p>
            <a:pPr>
              <a:buNone/>
            </a:pPr>
            <a:endParaRPr lang="en-ZA" b="1" dirty="0" smtClean="0"/>
          </a:p>
          <a:p>
            <a:pPr>
              <a:buFont typeface="Wingdings" pitchFamily="2" charset="2"/>
              <a:buChar char="Ø"/>
            </a:pPr>
            <a:r>
              <a:rPr lang="en-ZA" sz="2400" dirty="0" smtClean="0"/>
              <a:t>Operate from health facilities by providing counselling to patients</a:t>
            </a:r>
          </a:p>
          <a:p>
            <a:pPr>
              <a:buFont typeface="Wingdings" pitchFamily="2" charset="2"/>
              <a:buChar char="Ø"/>
            </a:pPr>
            <a:r>
              <a:rPr lang="en-ZA" sz="2400" dirty="0" smtClean="0"/>
              <a:t>Responsible for the uptake of HIV Testing Services (HTS) </a:t>
            </a:r>
          </a:p>
          <a:p>
            <a:pPr>
              <a:buFont typeface="Wingdings" pitchFamily="2" charset="2"/>
              <a:buChar char="Ø"/>
            </a:pPr>
            <a:r>
              <a:rPr lang="en-ZA" sz="2400" dirty="0" smtClean="0"/>
              <a:t>Treatment adherence counselling</a:t>
            </a:r>
          </a:p>
          <a:p>
            <a:pPr>
              <a:buFont typeface="Wingdings" pitchFamily="2" charset="2"/>
              <a:buChar char="Ø"/>
            </a:pPr>
            <a:r>
              <a:rPr lang="en-ZA" sz="2400" dirty="0" smtClean="0"/>
              <a:t>General counselling for other issues excluding HIV and AIDS</a:t>
            </a:r>
          </a:p>
          <a:p>
            <a:pPr>
              <a:buFont typeface="Wingdings" pitchFamily="2" charset="2"/>
              <a:buChar char="Ø"/>
            </a:pPr>
            <a:r>
              <a:rPr lang="en-ZA" sz="2400" dirty="0" smtClean="0"/>
              <a:t>HIV pre and post test counselling</a:t>
            </a:r>
          </a:p>
          <a:p>
            <a:pPr>
              <a:buFont typeface="Wingdings" pitchFamily="2" charset="2"/>
              <a:buChar char="Ø"/>
            </a:pPr>
            <a:r>
              <a:rPr lang="en-ZA" sz="2400" dirty="0" smtClean="0"/>
              <a:t>Couple counselling for HIV and AIDS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ZA" sz="3200" b="1" smtClean="0"/>
              <a:t>CHWs RESPONSIBILITIES</a:t>
            </a:r>
            <a:endParaRPr lang="en-ZA" sz="3200" smtClean="0"/>
          </a:p>
        </p:txBody>
      </p:sp>
      <p:sp>
        <p:nvSpPr>
          <p:cNvPr id="14339" name="Content Placeholder 2"/>
          <p:cNvSpPr>
            <a:spLocks noGrp="1"/>
          </p:cNvSpPr>
          <p:nvPr>
            <p:ph idx="1"/>
          </p:nvPr>
        </p:nvSpPr>
        <p:spPr/>
        <p:txBody>
          <a:bodyPr/>
          <a:lstStyle/>
          <a:p>
            <a:r>
              <a:rPr lang="en-ZA" b="1" dirty="0" smtClean="0"/>
              <a:t>Caregivers</a:t>
            </a:r>
          </a:p>
          <a:p>
            <a:pPr>
              <a:buFont typeface="Wingdings" pitchFamily="2" charset="2"/>
              <a:buChar char="Ø"/>
            </a:pPr>
            <a:r>
              <a:rPr lang="en-ZA" dirty="0" smtClean="0"/>
              <a:t>Categorised into two groups:</a:t>
            </a:r>
          </a:p>
          <a:p>
            <a:pPr>
              <a:buNone/>
            </a:pPr>
            <a:endParaRPr lang="en-ZA" dirty="0" smtClean="0"/>
          </a:p>
          <a:p>
            <a:pPr lvl="1"/>
            <a:r>
              <a:rPr lang="en-ZA" dirty="0" smtClean="0"/>
              <a:t>Ward Based Outreach Teams which are responsible for PHC Re-engineering functions</a:t>
            </a:r>
          </a:p>
          <a:p>
            <a:pPr lvl="1"/>
            <a:r>
              <a:rPr lang="en-ZA" dirty="0" smtClean="0"/>
              <a:t>Home Based Caregivers responsible for providing care to patients confined bed at home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ZA" sz="3200" b="1" dirty="0" smtClean="0"/>
              <a:t/>
            </a:r>
            <a:br>
              <a:rPr lang="en-ZA" sz="3200" b="1" dirty="0" smtClean="0"/>
            </a:br>
            <a:r>
              <a:rPr lang="en-ZA" sz="3200" b="1" dirty="0" smtClean="0"/>
              <a:t>CHWs RESPONSIBILITIES</a:t>
            </a:r>
            <a:endParaRPr lang="en-ZA" sz="3200" dirty="0" smtClean="0"/>
          </a:p>
        </p:txBody>
      </p:sp>
      <p:sp>
        <p:nvSpPr>
          <p:cNvPr id="15363" name="Content Placeholder 2"/>
          <p:cNvSpPr>
            <a:spLocks noGrp="1"/>
          </p:cNvSpPr>
          <p:nvPr>
            <p:ph idx="1"/>
          </p:nvPr>
        </p:nvSpPr>
        <p:spPr/>
        <p:txBody>
          <a:bodyPr/>
          <a:lstStyle/>
          <a:p>
            <a:r>
              <a:rPr lang="en-ZA" b="1" dirty="0" smtClean="0"/>
              <a:t>Peer Educators</a:t>
            </a:r>
          </a:p>
          <a:p>
            <a:pPr>
              <a:buNone/>
            </a:pPr>
            <a:endParaRPr lang="en-ZA" b="1" dirty="0" smtClean="0"/>
          </a:p>
          <a:p>
            <a:pPr>
              <a:buFont typeface="Wingdings" pitchFamily="2" charset="2"/>
              <a:buChar char="Ø"/>
            </a:pPr>
            <a:r>
              <a:rPr lang="en-ZA" sz="2800" dirty="0" smtClean="0"/>
              <a:t>Operate at the High Transmission Areas (HTA)</a:t>
            </a:r>
          </a:p>
          <a:p>
            <a:pPr>
              <a:buFont typeface="Wingdings" pitchFamily="2" charset="2"/>
              <a:buChar char="Ø"/>
            </a:pPr>
            <a:endParaRPr lang="en-ZA" sz="2800" dirty="0" smtClean="0"/>
          </a:p>
          <a:p>
            <a:pPr>
              <a:buFont typeface="Wingdings" pitchFamily="2" charset="2"/>
              <a:buChar char="Ø"/>
            </a:pPr>
            <a:r>
              <a:rPr lang="en-ZA" sz="2800" dirty="0" smtClean="0"/>
              <a:t>Providing health services at truck-in areas and also to Commercial Sex Workers (CSWs)</a:t>
            </a:r>
          </a:p>
          <a:p>
            <a:pPr>
              <a:buFont typeface="Wingdings" pitchFamily="2" charset="2"/>
              <a:buChar char="Ø"/>
            </a:pPr>
            <a:endParaRPr lang="en-ZA" sz="2800" dirty="0" smtClean="0"/>
          </a:p>
          <a:p>
            <a:pPr>
              <a:buFont typeface="Wingdings" pitchFamily="2" charset="2"/>
              <a:buChar char="Ø"/>
            </a:pPr>
            <a:r>
              <a:rPr lang="en-ZA" sz="2800" dirty="0" smtClean="0"/>
              <a:t>Hot spots, informal settlements, </a:t>
            </a:r>
            <a:r>
              <a:rPr lang="en-ZA" sz="2800" dirty="0" err="1" smtClean="0"/>
              <a:t>shebeens</a:t>
            </a:r>
            <a:r>
              <a:rPr lang="en-ZA" sz="2800" dirty="0" smtClean="0"/>
              <a:t> and neighbouring communities to high transmission areas.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ZA" sz="3600" b="1" smtClean="0"/>
              <a:t>CHALLENGES</a:t>
            </a:r>
          </a:p>
        </p:txBody>
      </p:sp>
      <p:sp>
        <p:nvSpPr>
          <p:cNvPr id="16387" name="Content Placeholder 2"/>
          <p:cNvSpPr>
            <a:spLocks noGrp="1"/>
          </p:cNvSpPr>
          <p:nvPr>
            <p:ph idx="1"/>
          </p:nvPr>
        </p:nvSpPr>
        <p:spPr>
          <a:xfrm>
            <a:off x="457200" y="1412775"/>
            <a:ext cx="8229600" cy="4713387"/>
          </a:xfrm>
        </p:spPr>
        <p:txBody>
          <a:bodyPr/>
          <a:lstStyle/>
          <a:p>
            <a:r>
              <a:rPr lang="en-ZA" sz="2800" dirty="0" smtClean="0"/>
              <a:t>CHW’s being mobilised by labour unions to make demands which include:</a:t>
            </a:r>
          </a:p>
          <a:p>
            <a:pPr lvl="1"/>
            <a:r>
              <a:rPr lang="en-ZA" sz="2400" dirty="0" smtClean="0"/>
              <a:t>Increase of their stipend</a:t>
            </a:r>
          </a:p>
          <a:p>
            <a:pPr lvl="1"/>
            <a:r>
              <a:rPr lang="en-ZA" sz="2400" dirty="0" smtClean="0"/>
              <a:t>To be permanently employed by the department</a:t>
            </a:r>
          </a:p>
          <a:p>
            <a:pPr lvl="1">
              <a:buNone/>
            </a:pPr>
            <a:endParaRPr lang="en-ZA" sz="2400" dirty="0" smtClean="0"/>
          </a:p>
          <a:p>
            <a:r>
              <a:rPr lang="en-ZA" sz="2800" dirty="0" smtClean="0"/>
              <a:t>Reporting Delayed payment of UIF</a:t>
            </a:r>
          </a:p>
          <a:p>
            <a:r>
              <a:rPr lang="en-ZA" sz="2800" dirty="0" smtClean="0"/>
              <a:t>Accredited training</a:t>
            </a:r>
          </a:p>
          <a:p>
            <a:r>
              <a:rPr lang="en-ZA" sz="2800" dirty="0" smtClean="0"/>
              <a:t>Complexity of reporting of performance through the Dept. of Public Works reporting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ZA" sz="3600" b="1" dirty="0" smtClean="0"/>
              <a:t/>
            </a:r>
            <a:br>
              <a:rPr lang="en-ZA" sz="3600" b="1" dirty="0" smtClean="0"/>
            </a:br>
            <a:r>
              <a:rPr lang="en-ZA" sz="3600" b="1" dirty="0" smtClean="0"/>
              <a:t>CHALLENGES ...</a:t>
            </a:r>
          </a:p>
        </p:txBody>
      </p:sp>
      <p:sp>
        <p:nvSpPr>
          <p:cNvPr id="17411" name="Content Placeholder 2"/>
          <p:cNvSpPr>
            <a:spLocks noGrp="1"/>
          </p:cNvSpPr>
          <p:nvPr>
            <p:ph idx="1"/>
          </p:nvPr>
        </p:nvSpPr>
        <p:spPr/>
        <p:txBody>
          <a:bodyPr/>
          <a:lstStyle/>
          <a:p>
            <a:r>
              <a:rPr lang="en-ZA" dirty="0" smtClean="0"/>
              <a:t>Slow progress in implementation of the exit strategy in line with EPWP programme.</a:t>
            </a:r>
          </a:p>
          <a:p>
            <a:pPr>
              <a:buNone/>
            </a:pPr>
            <a:endParaRPr lang="en-ZA" dirty="0" smtClean="0"/>
          </a:p>
          <a:p>
            <a:r>
              <a:rPr lang="en-ZA" dirty="0" smtClean="0"/>
              <a:t>Backlog in training of PHC Re-engineering due to inadequate capacity to train large number of CHWs at a time.</a:t>
            </a:r>
          </a:p>
          <a:p>
            <a:endParaRPr lang="en-ZA"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ZA" sz="3600" b="1" smtClean="0"/>
              <a:t>REMEDIAL ACTIONS</a:t>
            </a:r>
          </a:p>
        </p:txBody>
      </p:sp>
      <p:sp>
        <p:nvSpPr>
          <p:cNvPr id="18435" name="Content Placeholder 2"/>
          <p:cNvSpPr>
            <a:spLocks noGrp="1"/>
          </p:cNvSpPr>
          <p:nvPr>
            <p:ph idx="1"/>
          </p:nvPr>
        </p:nvSpPr>
        <p:spPr>
          <a:xfrm>
            <a:off x="395536" y="1268760"/>
            <a:ext cx="8229600" cy="5000625"/>
          </a:xfrm>
        </p:spPr>
        <p:txBody>
          <a:bodyPr/>
          <a:lstStyle/>
          <a:p>
            <a:r>
              <a:rPr lang="en-ZA" sz="2800" dirty="0" smtClean="0"/>
              <a:t>National Department of Health is in the process of developing one cadre of CHWs.</a:t>
            </a:r>
          </a:p>
          <a:p>
            <a:r>
              <a:rPr lang="en-ZA" sz="2800" dirty="0" smtClean="0"/>
              <a:t>CHWs exit plan developed (In Draft) to exit them through different health related trainings.</a:t>
            </a:r>
          </a:p>
          <a:p>
            <a:r>
              <a:rPr lang="en-ZA" sz="2800" dirty="0" smtClean="0"/>
              <a:t>Department of Social Development as a coordinating department of Social Sector EPWP requested to elevate the EPWP reporting system challenge with the Department of Public Works.</a:t>
            </a:r>
          </a:p>
          <a:p>
            <a:endParaRPr lang="en-ZA"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ZA" sz="3600" b="1" dirty="0" smtClean="0"/>
              <a:t>REMEDIAL ACTIONS</a:t>
            </a:r>
          </a:p>
        </p:txBody>
      </p:sp>
      <p:sp>
        <p:nvSpPr>
          <p:cNvPr id="19459" name="Content Placeholder 2"/>
          <p:cNvSpPr>
            <a:spLocks noGrp="1"/>
          </p:cNvSpPr>
          <p:nvPr>
            <p:ph idx="1"/>
          </p:nvPr>
        </p:nvSpPr>
        <p:spPr/>
        <p:txBody>
          <a:bodyPr/>
          <a:lstStyle/>
          <a:p>
            <a:r>
              <a:rPr lang="en-ZA" dirty="0" smtClean="0"/>
              <a:t>The Department resolved the CHWs’ UIF registrations with the Department Labour and claims can be made</a:t>
            </a:r>
          </a:p>
          <a:p>
            <a:r>
              <a:rPr lang="en-ZA" dirty="0" smtClean="0"/>
              <a:t>The Department made stipend adjustment in 2014 and the increase in subsequent years is in line with Ministerial Determination as informed by Consumer Price Index (CPI). </a:t>
            </a:r>
          </a:p>
          <a:p>
            <a:endParaRPr lang="en-ZA"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20713"/>
            <a:ext cx="8229600" cy="796925"/>
          </a:xfrm>
        </p:spPr>
        <p:txBody>
          <a:bodyPr/>
          <a:lstStyle/>
          <a:p>
            <a:pPr eaLnBrk="1" hangingPunct="1"/>
            <a:r>
              <a:rPr lang="en-US" altLang="en-US" sz="4000" b="1" dirty="0" smtClean="0"/>
              <a:t>OUTLINE OF PRESENTATION</a:t>
            </a:r>
          </a:p>
        </p:txBody>
      </p:sp>
      <p:sp>
        <p:nvSpPr>
          <p:cNvPr id="3075" name="Content Placeholder 2"/>
          <p:cNvSpPr>
            <a:spLocks noGrp="1"/>
          </p:cNvSpPr>
          <p:nvPr>
            <p:ph idx="1"/>
          </p:nvPr>
        </p:nvSpPr>
        <p:spPr>
          <a:xfrm>
            <a:off x="467544" y="1484784"/>
            <a:ext cx="8229600" cy="5040560"/>
          </a:xfrm>
        </p:spPr>
        <p:txBody>
          <a:bodyPr/>
          <a:lstStyle/>
          <a:p>
            <a:pPr algn="just" eaLnBrk="1" hangingPunct="1"/>
            <a:r>
              <a:rPr lang="en-US" altLang="en-US" sz="3000" dirty="0" smtClean="0"/>
              <a:t>Introduction</a:t>
            </a:r>
          </a:p>
          <a:p>
            <a:pPr algn="just" eaLnBrk="1" hangingPunct="1"/>
            <a:r>
              <a:rPr lang="en-US" altLang="en-US" sz="3000" dirty="0" smtClean="0"/>
              <a:t>Human Resource with emphasis on Community Health Workers</a:t>
            </a:r>
          </a:p>
          <a:p>
            <a:pPr algn="just" eaLnBrk="1" hangingPunct="1"/>
            <a:r>
              <a:rPr lang="en-US" altLang="en-US" sz="3000" dirty="0" smtClean="0"/>
              <a:t>Infrastructure Projects</a:t>
            </a:r>
          </a:p>
          <a:p>
            <a:pPr algn="just" eaLnBrk="1" hangingPunct="1"/>
            <a:r>
              <a:rPr lang="en-US" altLang="en-US" sz="3000" dirty="0" smtClean="0"/>
              <a:t>Financial Management</a:t>
            </a:r>
          </a:p>
          <a:p>
            <a:pPr algn="just" eaLnBrk="1" hangingPunct="1"/>
            <a:r>
              <a:rPr lang="en-US" altLang="en-US" sz="3000" dirty="0" smtClean="0"/>
              <a:t>Supply Chain Management &amp; Procurement</a:t>
            </a:r>
          </a:p>
          <a:p>
            <a:pPr algn="just" eaLnBrk="1" hangingPunct="1"/>
            <a:r>
              <a:rPr lang="en-US" altLang="en-US" sz="3000" dirty="0" smtClean="0"/>
              <a:t>Progress &amp; Challenges: implementation of Ideal Clinic Initiative </a:t>
            </a:r>
          </a:p>
          <a:p>
            <a:pPr algn="just" eaLnBrk="1" hangingPunct="1"/>
            <a:r>
              <a:rPr lang="en-US" altLang="en-US" sz="3000" dirty="0" smtClean="0"/>
              <a:t>Conclusion</a:t>
            </a:r>
          </a:p>
          <a:p>
            <a:pPr algn="just" eaLnBrk="1" hangingPunct="1"/>
            <a:endParaRPr lang="en-US" altLang="en-US" dirty="0" smtClean="0"/>
          </a:p>
          <a:p>
            <a:pPr algn="just" eaLnBrk="1" hangingPunct="1"/>
            <a:endParaRPr lang="en-US" altLang="en-US" sz="2400" dirty="0" smtClean="0"/>
          </a:p>
        </p:txBody>
      </p:sp>
      <p:sp>
        <p:nvSpPr>
          <p:cNvPr id="3076" name="Slide Number Placeholder 1"/>
          <p:cNvSpPr>
            <a:spLocks noGrp="1"/>
          </p:cNvSpPr>
          <p:nvPr>
            <p:ph type="sldNum" sz="quarter" idx="12"/>
          </p:nvPr>
        </p:nvSpPr>
        <p:spPr>
          <a:noFill/>
        </p:spPr>
        <p:txBody>
          <a:bodyPr/>
          <a:lstStyle/>
          <a:p>
            <a:fld id="{CCD8AD50-C343-4A61-B7F8-A156A7A48CBA}"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90656" cy="1946647"/>
          </a:xfrm>
        </p:spPr>
        <p:txBody>
          <a:bodyPr>
            <a:noAutofit/>
          </a:bodyPr>
          <a:lstStyle/>
          <a:p>
            <a:r>
              <a:rPr lang="en-ZA" sz="6600" b="1" dirty="0" smtClean="0"/>
              <a:t>INFRASTRUCTURE PROJECTS</a:t>
            </a:r>
            <a:endParaRPr lang="en-ZA" sz="6600" b="1" dirty="0"/>
          </a:p>
        </p:txBody>
      </p:sp>
    </p:spTree>
    <p:extLst>
      <p:ext uri="{BB962C8B-B14F-4D97-AF65-F5344CB8AC3E}">
        <p14:creationId xmlns="" xmlns:p14="http://schemas.microsoft.com/office/powerpoint/2010/main" val="244833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994122"/>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TABLE OF CONTENTS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a:spLocks noGrp="1"/>
          </p:cNvSpPr>
          <p:nvPr>
            <p:ph idx="1"/>
          </p:nvPr>
        </p:nvSpPr>
        <p:spPr>
          <a:xfrm>
            <a:off x="179512" y="1124744"/>
            <a:ext cx="8784976" cy="4525963"/>
          </a:xfrm>
        </p:spPr>
        <p:txBody>
          <a:bodyPr>
            <a:noAutofit/>
          </a:bodyPr>
          <a:lstStyle/>
          <a:p>
            <a:pPr marL="857250" lvl="1" indent="-457200">
              <a:buFont typeface="+mj-lt"/>
              <a:buAutoNum type="arabicPeriod"/>
            </a:pPr>
            <a:r>
              <a:rPr lang="en-ZA" sz="3200" dirty="0" smtClean="0"/>
              <a:t>Introduction</a:t>
            </a:r>
          </a:p>
          <a:p>
            <a:pPr marL="914400" lvl="1" indent="-514350">
              <a:buFont typeface="+mj-lt"/>
              <a:buAutoNum type="arabicPeriod"/>
            </a:pPr>
            <a:r>
              <a:rPr lang="en-ZA" sz="3200" dirty="0" smtClean="0"/>
              <a:t>Conditional Assessments</a:t>
            </a:r>
          </a:p>
          <a:p>
            <a:pPr marL="914400" lvl="1" indent="-514350">
              <a:buFont typeface="+mj-lt"/>
              <a:buAutoNum type="arabicPeriod"/>
            </a:pPr>
            <a:r>
              <a:rPr lang="en-ZA" sz="3200" dirty="0" smtClean="0"/>
              <a:t>Maintenance Projects</a:t>
            </a:r>
          </a:p>
          <a:p>
            <a:pPr marL="914400" lvl="1" indent="-514350">
              <a:buFont typeface="+mj-lt"/>
              <a:buAutoNum type="arabicPeriod"/>
            </a:pPr>
            <a:r>
              <a:rPr lang="en-ZA" sz="3200" dirty="0" smtClean="0"/>
              <a:t>New Infrastructure Projects</a:t>
            </a:r>
          </a:p>
          <a:p>
            <a:pPr marL="914400" lvl="1" indent="-514350">
              <a:buFont typeface="+mj-lt"/>
              <a:buAutoNum type="arabicPeriod"/>
            </a:pPr>
            <a:r>
              <a:rPr lang="en-ZA" sz="3200" dirty="0" smtClean="0"/>
              <a:t>Active Infrastructure Projects Experiencing Schedule Slippage</a:t>
            </a:r>
          </a:p>
          <a:p>
            <a:pPr marL="914400" lvl="1" indent="-514350">
              <a:buFont typeface="+mj-lt"/>
              <a:buAutoNum type="arabicPeriod"/>
            </a:pPr>
            <a:r>
              <a:rPr lang="en-ZA" sz="3200" dirty="0" smtClean="0"/>
              <a:t>Conclusion</a:t>
            </a:r>
          </a:p>
          <a:p>
            <a:pPr marL="914400" lvl="1" indent="-514350">
              <a:buFont typeface="+mj-lt"/>
              <a:buAutoNum type="arabicPeriod"/>
            </a:pPr>
            <a:r>
              <a:rPr lang="en-ZA" sz="3200" dirty="0" smtClean="0"/>
              <a:t>Recommendations</a:t>
            </a:r>
          </a:p>
          <a:p>
            <a:pPr marL="914400" lvl="1" indent="-514350">
              <a:buFont typeface="+mj-lt"/>
              <a:buAutoNum type="arabicPeriod"/>
            </a:pPr>
            <a:r>
              <a:rPr lang="en-ZA" sz="3200" dirty="0" smtClean="0"/>
              <a:t>Progress Photos</a:t>
            </a:r>
            <a:endParaRPr lang="en-ZA" sz="3200" dirty="0"/>
          </a:p>
        </p:txBody>
      </p:sp>
    </p:spTree>
    <p:extLst>
      <p:ext uri="{BB962C8B-B14F-4D97-AF65-F5344CB8AC3E}">
        <p14:creationId xmlns:p14="http://schemas.microsoft.com/office/powerpoint/2010/main" xmlns="" val="3763798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640960" cy="5112567"/>
          </a:xfrm>
        </p:spPr>
        <p:txBody>
          <a:bodyPr>
            <a:noAutofit/>
          </a:bodyPr>
          <a:lstStyle/>
          <a:p>
            <a:pPr>
              <a:buFont typeface="+mj-lt"/>
              <a:buAutoNum type="alphaLcParenR"/>
            </a:pPr>
            <a:r>
              <a:rPr lang="en-ZA" sz="1800" dirty="0" smtClean="0">
                <a:latin typeface="Tahoma" panose="020B0604030504040204" pitchFamily="34" charset="0"/>
                <a:ea typeface="Tahoma" panose="020B0604030504040204" pitchFamily="34" charset="0"/>
                <a:cs typeface="Tahoma" panose="020B0604030504040204" pitchFamily="34" charset="0"/>
              </a:rPr>
              <a:t>The 2016/17 Infrastructure Budget is</a:t>
            </a:r>
            <a:r>
              <a:rPr lang="en-ZA" sz="1800" b="1" dirty="0" smtClean="0">
                <a:latin typeface="Tahoma" panose="020B0604030504040204" pitchFamily="34" charset="0"/>
                <a:ea typeface="Tahoma" panose="020B0604030504040204" pitchFamily="34" charset="0"/>
                <a:cs typeface="Tahoma" panose="020B0604030504040204" pitchFamily="34" charset="0"/>
              </a:rPr>
              <a:t> R543m</a:t>
            </a:r>
          </a:p>
          <a:p>
            <a:pPr lvl="1">
              <a:buFont typeface="Wingdings" panose="05000000000000000000" pitchFamily="2" charset="2"/>
              <a:buChar char="Ø"/>
            </a:pPr>
            <a:r>
              <a:rPr lang="en-ZA" sz="1800" dirty="0" smtClean="0">
                <a:latin typeface="Tahoma" panose="020B0604030504040204" pitchFamily="34" charset="0"/>
                <a:ea typeface="Tahoma" panose="020B0604030504040204" pitchFamily="34" charset="0"/>
                <a:cs typeface="Tahoma" panose="020B0604030504040204" pitchFamily="34" charset="0"/>
              </a:rPr>
              <a:t>Health Facility </a:t>
            </a:r>
            <a:r>
              <a:rPr lang="en-ZA" sz="1800" dirty="0" err="1" smtClean="0">
                <a:latin typeface="Tahoma" panose="020B0604030504040204" pitchFamily="34" charset="0"/>
                <a:ea typeface="Tahoma" panose="020B0604030504040204" pitchFamily="34" charset="0"/>
                <a:cs typeface="Tahoma" panose="020B0604030504040204" pitchFamily="34" charset="0"/>
              </a:rPr>
              <a:t>Revitilization</a:t>
            </a:r>
            <a:r>
              <a:rPr lang="en-ZA" sz="1800" dirty="0" smtClean="0">
                <a:latin typeface="Tahoma" panose="020B0604030504040204" pitchFamily="34" charset="0"/>
                <a:ea typeface="Tahoma" panose="020B0604030504040204" pitchFamily="34" charset="0"/>
                <a:cs typeface="Tahoma" panose="020B0604030504040204" pitchFamily="34" charset="0"/>
              </a:rPr>
              <a:t> Grant (HFRG) Budget = R480m</a:t>
            </a:r>
          </a:p>
          <a:p>
            <a:pPr lvl="1">
              <a:buFont typeface="Wingdings" panose="05000000000000000000" pitchFamily="2" charset="2"/>
              <a:buChar char="Ø"/>
            </a:pPr>
            <a:r>
              <a:rPr lang="en-ZA" sz="1800" dirty="0" smtClean="0">
                <a:latin typeface="Tahoma" panose="020B0604030504040204" pitchFamily="34" charset="0"/>
                <a:ea typeface="Tahoma" panose="020B0604030504040204" pitchFamily="34" charset="0"/>
                <a:cs typeface="Tahoma" panose="020B0604030504040204" pitchFamily="34" charset="0"/>
              </a:rPr>
              <a:t>Equitable Share (ES) Budget = R63m</a:t>
            </a:r>
          </a:p>
          <a:p>
            <a:pPr>
              <a:buFont typeface="Wingdings" panose="05000000000000000000" pitchFamily="2" charset="2"/>
              <a:buChar char="q"/>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a:buFont typeface="+mj-lt"/>
              <a:buAutoNum type="alphaLcParenR" startAt="2"/>
            </a:pPr>
            <a:r>
              <a:rPr lang="en-ZA" sz="1800" dirty="0" smtClean="0">
                <a:latin typeface="Tahoma" panose="020B0604030504040204" pitchFamily="34" charset="0"/>
                <a:ea typeface="Tahoma" panose="020B0604030504040204" pitchFamily="34" charset="0"/>
                <a:cs typeface="Tahoma" panose="020B0604030504040204" pitchFamily="34" charset="0"/>
              </a:rPr>
              <a:t>The budget allocated for Villages, Towns and Small </a:t>
            </a:r>
            <a:r>
              <a:rPr lang="en-ZA" sz="1800" dirty="0" err="1" smtClean="0">
                <a:latin typeface="Tahoma" panose="020B0604030504040204" pitchFamily="34" charset="0"/>
                <a:ea typeface="Tahoma" panose="020B0604030504040204" pitchFamily="34" charset="0"/>
                <a:cs typeface="Tahoma" panose="020B0604030504040204" pitchFamily="34" charset="0"/>
              </a:rPr>
              <a:t>Dorpies</a:t>
            </a:r>
            <a:r>
              <a:rPr lang="en-ZA" sz="1800" dirty="0" smtClean="0">
                <a:latin typeface="Tahoma" panose="020B0604030504040204" pitchFamily="34" charset="0"/>
                <a:ea typeface="Tahoma" panose="020B0604030504040204" pitchFamily="34" charset="0"/>
                <a:cs typeface="Tahoma" panose="020B0604030504040204" pitchFamily="34" charset="0"/>
              </a:rPr>
              <a:t> (VTSD’s) is </a:t>
            </a:r>
            <a:r>
              <a:rPr lang="en-ZA" sz="1800" b="1" dirty="0" smtClean="0">
                <a:latin typeface="Tahoma" panose="020B0604030504040204" pitchFamily="34" charset="0"/>
                <a:ea typeface="Tahoma" panose="020B0604030504040204" pitchFamily="34" charset="0"/>
                <a:cs typeface="Tahoma" panose="020B0604030504040204" pitchFamily="34" charset="0"/>
              </a:rPr>
              <a:t>R463m </a:t>
            </a:r>
            <a:r>
              <a:rPr lang="en-ZA" sz="1800" dirty="0" smtClean="0">
                <a:latin typeface="Tahoma" panose="020B0604030504040204" pitchFamily="34" charset="0"/>
                <a:ea typeface="Tahoma" panose="020B0604030504040204" pitchFamily="34" charset="0"/>
                <a:cs typeface="Tahoma" panose="020B0604030504040204" pitchFamily="34" charset="0"/>
              </a:rPr>
              <a:t>(85% of R543m).</a:t>
            </a:r>
            <a:endParaRPr lang="en-ZA" sz="1800" b="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pPr>
              <a:buFont typeface="+mj-lt"/>
              <a:buAutoNum type="alphaLcParenR" startAt="3"/>
            </a:pPr>
            <a:r>
              <a:rPr lang="en-ZA" sz="1800" dirty="0" smtClean="0">
                <a:latin typeface="Tahoma" panose="020B0604030504040204" pitchFamily="34" charset="0"/>
                <a:ea typeface="Tahoma" panose="020B0604030504040204" pitchFamily="34" charset="0"/>
                <a:cs typeface="Tahoma" panose="020B0604030504040204" pitchFamily="34" charset="0"/>
              </a:rPr>
              <a:t>R28.8m (ES budget) is allocated to Districts, for </a:t>
            </a:r>
            <a:r>
              <a:rPr lang="en-ZA" sz="1800" b="1" u="sng" dirty="0" smtClean="0">
                <a:latin typeface="Tahoma" panose="020B0604030504040204" pitchFamily="34" charset="0"/>
                <a:ea typeface="Tahoma" panose="020B0604030504040204" pitchFamily="34" charset="0"/>
                <a:cs typeface="Tahoma" panose="020B0604030504040204" pitchFamily="34" charset="0"/>
              </a:rPr>
              <a:t>statutory</a:t>
            </a:r>
            <a:r>
              <a:rPr lang="en-ZA" sz="1800" dirty="0" smtClean="0">
                <a:latin typeface="Tahoma" panose="020B0604030504040204" pitchFamily="34" charset="0"/>
                <a:ea typeface="Tahoma" panose="020B0604030504040204" pitchFamily="34" charset="0"/>
                <a:cs typeface="Tahoma" panose="020B0604030504040204" pitchFamily="34" charset="0"/>
              </a:rPr>
              <a:t> and </a:t>
            </a:r>
            <a:r>
              <a:rPr lang="en-ZA" sz="1800" b="1" u="sng" dirty="0" smtClean="0">
                <a:latin typeface="Tahoma" panose="020B0604030504040204" pitchFamily="34" charset="0"/>
                <a:ea typeface="Tahoma" panose="020B0604030504040204" pitchFamily="34" charset="0"/>
                <a:cs typeface="Tahoma" panose="020B0604030504040204" pitchFamily="34" charset="0"/>
              </a:rPr>
              <a:t>day to day</a:t>
            </a:r>
            <a:r>
              <a:rPr lang="en-ZA" sz="1800" dirty="0" smtClean="0">
                <a:latin typeface="Tahoma" panose="020B0604030504040204" pitchFamily="34" charset="0"/>
                <a:ea typeface="Tahoma" panose="020B0604030504040204" pitchFamily="34" charset="0"/>
                <a:cs typeface="Tahoma" panose="020B0604030504040204" pitchFamily="34" charset="0"/>
              </a:rPr>
              <a:t> maintenance.</a:t>
            </a:r>
          </a:p>
          <a:p>
            <a:pPr>
              <a:buFont typeface="Wingdings" panose="05000000000000000000" pitchFamily="2" charset="2"/>
              <a:buChar char="q"/>
            </a:pPr>
            <a:endParaRPr lang="en-ZA" sz="1800" dirty="0">
              <a:latin typeface="Tahoma" panose="020B0604030504040204" pitchFamily="34" charset="0"/>
              <a:ea typeface="Tahoma" panose="020B0604030504040204" pitchFamily="34" charset="0"/>
              <a:cs typeface="Tahoma" panose="020B0604030504040204" pitchFamily="34" charset="0"/>
            </a:endParaRPr>
          </a:p>
          <a:p>
            <a:pPr>
              <a:buFont typeface="+mj-lt"/>
              <a:buAutoNum type="alphaLcParenR" startAt="4"/>
            </a:pPr>
            <a:r>
              <a:rPr lang="en-ZA" sz="1800" dirty="0" smtClean="0">
                <a:latin typeface="Tahoma" panose="020B0604030504040204" pitchFamily="34" charset="0"/>
                <a:ea typeface="Tahoma" panose="020B0604030504040204" pitchFamily="34" charset="0"/>
                <a:cs typeface="Tahoma" panose="020B0604030504040204" pitchFamily="34" charset="0"/>
              </a:rPr>
              <a:t>R45 935m (HFRG budget) is targeted towards maintenance projects.</a:t>
            </a:r>
          </a:p>
          <a:p>
            <a:pPr>
              <a:buFont typeface="Wingdings" panose="05000000000000000000" pitchFamily="2" charset="2"/>
              <a:buChar char="q"/>
            </a:pPr>
            <a:endParaRPr lang="en-ZA" sz="1800" dirty="0">
              <a:latin typeface="Tahoma" panose="020B0604030504040204" pitchFamily="34" charset="0"/>
              <a:ea typeface="Tahoma" panose="020B0604030504040204" pitchFamily="34" charset="0"/>
              <a:cs typeface="Tahoma" panose="020B0604030504040204" pitchFamily="34" charset="0"/>
            </a:endParaRPr>
          </a:p>
          <a:p>
            <a:pPr>
              <a:buFont typeface="+mj-lt"/>
              <a:buAutoNum type="alphaLcParenR" startAt="5"/>
            </a:pPr>
            <a:r>
              <a:rPr lang="en-ZA" sz="1800" dirty="0" smtClean="0">
                <a:latin typeface="Tahoma" panose="020B0604030504040204" pitchFamily="34" charset="0"/>
                <a:ea typeface="Tahoma" panose="020B0604030504040204" pitchFamily="34" charset="0"/>
                <a:cs typeface="Tahoma" panose="020B0604030504040204" pitchFamily="34" charset="0"/>
              </a:rPr>
              <a:t>The HFRG budgets for </a:t>
            </a:r>
            <a:r>
              <a:rPr lang="en-ZA" sz="1800" u="sng" dirty="0" smtClean="0">
                <a:latin typeface="Tahoma" panose="020B0604030504040204" pitchFamily="34" charset="0"/>
                <a:ea typeface="Tahoma" panose="020B0604030504040204" pitchFamily="34" charset="0"/>
                <a:cs typeface="Tahoma" panose="020B0604030504040204" pitchFamily="34" charset="0"/>
              </a:rPr>
              <a:t>Service &amp; Maintenance of Standby Generators and Steam Boilers</a:t>
            </a:r>
            <a:r>
              <a:rPr lang="en-ZA" sz="1800" dirty="0" smtClean="0">
                <a:latin typeface="Tahoma" panose="020B0604030504040204" pitchFamily="34" charset="0"/>
                <a:ea typeface="Tahoma" panose="020B0604030504040204" pitchFamily="34" charset="0"/>
                <a:cs typeface="Tahoma" panose="020B0604030504040204" pitchFamily="34" charset="0"/>
              </a:rPr>
              <a:t> are “ring-fenced” in a form of three year term contracts.</a:t>
            </a:r>
          </a:p>
          <a:p>
            <a:pPr>
              <a:buFont typeface="Wingdings" panose="05000000000000000000" pitchFamily="2" charset="2"/>
              <a:buChar char="q"/>
            </a:pPr>
            <a:endParaRPr lang="en-ZA" sz="1800" dirty="0">
              <a:latin typeface="Tahoma" panose="020B0604030504040204" pitchFamily="34" charset="0"/>
              <a:ea typeface="Tahoma" panose="020B0604030504040204" pitchFamily="34" charset="0"/>
              <a:cs typeface="Tahoma" panose="020B0604030504040204" pitchFamily="34" charset="0"/>
            </a:endParaRPr>
          </a:p>
          <a:p>
            <a:pPr>
              <a:buFont typeface="+mj-lt"/>
              <a:buAutoNum type="alphaLcParenR" startAt="6"/>
            </a:pPr>
            <a:r>
              <a:rPr lang="en-ZA" sz="1800" dirty="0" smtClean="0">
                <a:latin typeface="Tahoma" panose="020B0604030504040204" pitchFamily="34" charset="0"/>
                <a:ea typeface="Tahoma" panose="020B0604030504040204" pitchFamily="34" charset="0"/>
                <a:cs typeface="Tahoma" panose="020B0604030504040204" pitchFamily="34" charset="0"/>
              </a:rPr>
              <a:t>The major budget component is for large multiyear infrastructure projects.</a:t>
            </a:r>
          </a:p>
          <a:p>
            <a:pPr>
              <a:buFont typeface="Wingdings" panose="05000000000000000000" pitchFamily="2" charset="2"/>
              <a:buChar char="q"/>
            </a:pPr>
            <a:endParaRPr lang="en-ZA" sz="18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pPr>
            <a:endParaRPr lang="en-ZA" sz="18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title"/>
          </p:nvPr>
        </p:nvSpPr>
        <p:spPr>
          <a:xfrm>
            <a:off x="251520" y="260648"/>
            <a:ext cx="8229600" cy="1143000"/>
          </a:xfrm>
        </p:spPr>
        <p:txBody>
          <a:bodyPr>
            <a:normAutofit/>
          </a:bodyPr>
          <a:lstStyle/>
          <a:p>
            <a:pPr marL="514350" indent="-514350"/>
            <a:r>
              <a:rPr lang="en-ZA" sz="3200" b="1" dirty="0" smtClean="0">
                <a:latin typeface="Tahoma" panose="020B0604030504040204" pitchFamily="34" charset="0"/>
                <a:ea typeface="Tahoma" panose="020B0604030504040204" pitchFamily="34" charset="0"/>
                <a:cs typeface="Tahoma" panose="020B0604030504040204" pitchFamily="34" charset="0"/>
              </a:rPr>
              <a:t>INTRODUCTION</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256902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147248" cy="4709120"/>
          </a:xfrm>
        </p:spPr>
        <p:txBody>
          <a:bodyPr>
            <a:normAutofit fontScale="92500" lnSpcReduction="10000"/>
          </a:bodyPr>
          <a:lstStyle/>
          <a:p>
            <a:pPr marL="0" indent="0">
              <a:buNone/>
            </a:pPr>
            <a:r>
              <a:rPr lang="en-ZA" sz="1900" b="1" dirty="0">
                <a:latin typeface="Tahoma" panose="020B0604030504040204" pitchFamily="34" charset="0"/>
                <a:ea typeface="Tahoma" panose="020B0604030504040204" pitchFamily="34" charset="0"/>
                <a:cs typeface="Tahoma" panose="020B0604030504040204" pitchFamily="34" charset="0"/>
              </a:rPr>
              <a:t>2</a:t>
            </a:r>
            <a:r>
              <a:rPr lang="en-ZA" sz="1900" b="1" dirty="0" smtClean="0">
                <a:latin typeface="Tahoma" panose="020B0604030504040204" pitchFamily="34" charset="0"/>
                <a:ea typeface="Tahoma" panose="020B0604030504040204" pitchFamily="34" charset="0"/>
                <a:cs typeface="Tahoma" panose="020B0604030504040204" pitchFamily="34" charset="0"/>
              </a:rPr>
              <a:t>.1</a:t>
            </a:r>
            <a:r>
              <a:rPr lang="en-ZA" sz="1900" dirty="0" smtClean="0">
                <a:latin typeface="Tahoma" panose="020B0604030504040204" pitchFamily="34" charset="0"/>
                <a:ea typeface="Tahoma" panose="020B0604030504040204" pitchFamily="34" charset="0"/>
                <a:cs typeface="Tahoma" panose="020B0604030504040204" pitchFamily="34" charset="0"/>
              </a:rPr>
              <a:t> 	Conditional Assessments at </a:t>
            </a:r>
            <a:r>
              <a:rPr lang="en-ZA" sz="1900" u="sng" dirty="0" smtClean="0">
                <a:latin typeface="Tahoma" panose="020B0604030504040204" pitchFamily="34" charset="0"/>
                <a:ea typeface="Tahoma" panose="020B0604030504040204" pitchFamily="34" charset="0"/>
                <a:cs typeface="Tahoma" panose="020B0604030504040204" pitchFamily="34" charset="0"/>
              </a:rPr>
              <a:t>54 facilities</a:t>
            </a:r>
            <a:r>
              <a:rPr lang="en-ZA" sz="1900" dirty="0" smtClean="0">
                <a:latin typeface="Tahoma" panose="020B0604030504040204" pitchFamily="34" charset="0"/>
                <a:ea typeface="Tahoma" panose="020B0604030504040204" pitchFamily="34" charset="0"/>
                <a:cs typeface="Tahoma" panose="020B0604030504040204" pitchFamily="34" charset="0"/>
              </a:rPr>
              <a:t> has been completed:</a:t>
            </a:r>
          </a:p>
          <a:p>
            <a:pPr lvl="3">
              <a:lnSpc>
                <a:spcPct val="150000"/>
              </a:lnSpc>
              <a:buFont typeface="Wingdings" panose="05000000000000000000" pitchFamily="2" charset="2"/>
              <a:buChar char="q"/>
            </a:pPr>
            <a:r>
              <a:rPr lang="en-ZA" sz="1900" dirty="0" smtClean="0">
                <a:latin typeface="Tahoma" panose="020B0604030504040204" pitchFamily="34" charset="0"/>
                <a:ea typeface="Tahoma" panose="020B0604030504040204" pitchFamily="34" charset="0"/>
                <a:cs typeface="Tahoma" panose="020B0604030504040204" pitchFamily="34" charset="0"/>
              </a:rPr>
              <a:t>Hospitals: </a:t>
            </a:r>
            <a:r>
              <a:rPr lang="en-ZA" sz="1900" b="1" dirty="0" smtClean="0">
                <a:latin typeface="Tahoma" panose="020B0604030504040204" pitchFamily="34" charset="0"/>
                <a:ea typeface="Tahoma" panose="020B0604030504040204" pitchFamily="34" charset="0"/>
                <a:cs typeface="Tahoma" panose="020B0604030504040204" pitchFamily="34" charset="0"/>
              </a:rPr>
              <a:t>17</a:t>
            </a:r>
          </a:p>
          <a:p>
            <a:pPr lvl="3">
              <a:buFont typeface="Wingdings" panose="05000000000000000000" pitchFamily="2" charset="2"/>
              <a:buChar char="q"/>
            </a:pPr>
            <a:r>
              <a:rPr lang="en-ZA" sz="1900" dirty="0" smtClean="0">
                <a:latin typeface="Tahoma" panose="020B0604030504040204" pitchFamily="34" charset="0"/>
                <a:ea typeface="Tahoma" panose="020B0604030504040204" pitchFamily="34" charset="0"/>
                <a:cs typeface="Tahoma" panose="020B0604030504040204" pitchFamily="34" charset="0"/>
              </a:rPr>
              <a:t>Community Health Centres:</a:t>
            </a:r>
            <a:r>
              <a:rPr lang="en-ZA" sz="1900" b="1" dirty="0" smtClean="0">
                <a:latin typeface="Tahoma" panose="020B0604030504040204" pitchFamily="34" charset="0"/>
                <a:ea typeface="Tahoma" panose="020B0604030504040204" pitchFamily="34" charset="0"/>
                <a:cs typeface="Tahoma" panose="020B0604030504040204" pitchFamily="34" charset="0"/>
              </a:rPr>
              <a:t>37</a:t>
            </a:r>
          </a:p>
          <a:p>
            <a:pPr marL="57150" indent="0">
              <a:buNone/>
            </a:pPr>
            <a:endParaRPr lang="en-ZA" sz="1900" b="1" dirty="0" smtClean="0">
              <a:latin typeface="Tahoma" panose="020B0604030504040204" pitchFamily="34" charset="0"/>
              <a:ea typeface="Tahoma" panose="020B0604030504040204" pitchFamily="34" charset="0"/>
              <a:cs typeface="Tahoma" panose="020B0604030504040204" pitchFamily="34" charset="0"/>
            </a:endParaRPr>
          </a:p>
          <a:p>
            <a:pPr marL="57150" indent="0">
              <a:buNone/>
            </a:pPr>
            <a:r>
              <a:rPr lang="en-ZA" sz="1900" b="1" dirty="0">
                <a:latin typeface="Tahoma" panose="020B0604030504040204" pitchFamily="34" charset="0"/>
                <a:ea typeface="Tahoma" panose="020B0604030504040204" pitchFamily="34" charset="0"/>
                <a:cs typeface="Tahoma" panose="020B0604030504040204" pitchFamily="34" charset="0"/>
              </a:rPr>
              <a:t>2</a:t>
            </a:r>
            <a:r>
              <a:rPr lang="en-ZA" sz="1900" b="1" dirty="0" smtClean="0">
                <a:latin typeface="Tahoma" panose="020B0604030504040204" pitchFamily="34" charset="0"/>
                <a:ea typeface="Tahoma" panose="020B0604030504040204" pitchFamily="34" charset="0"/>
                <a:cs typeface="Tahoma" panose="020B0604030504040204" pitchFamily="34" charset="0"/>
              </a:rPr>
              <a:t>.2</a:t>
            </a:r>
            <a:r>
              <a:rPr lang="en-ZA" sz="1900" dirty="0" smtClean="0">
                <a:latin typeface="Tahoma" panose="020B0604030504040204" pitchFamily="34" charset="0"/>
                <a:ea typeface="Tahoma" panose="020B0604030504040204" pitchFamily="34" charset="0"/>
                <a:cs typeface="Tahoma" panose="020B0604030504040204" pitchFamily="34" charset="0"/>
              </a:rPr>
              <a:t> 	The assessments prioritised the required work into three categories:</a:t>
            </a:r>
          </a:p>
          <a:p>
            <a:pPr marL="1657350" lvl="3">
              <a:lnSpc>
                <a:spcPct val="150000"/>
              </a:lnSpc>
              <a:buFont typeface="Wingdings" panose="05000000000000000000" pitchFamily="2" charset="2"/>
              <a:buChar char="q"/>
            </a:pPr>
            <a:r>
              <a:rPr lang="en-ZA" sz="1900" dirty="0" smtClean="0">
                <a:latin typeface="Tahoma" panose="020B0604030504040204" pitchFamily="34" charset="0"/>
                <a:ea typeface="Tahoma" panose="020B0604030504040204" pitchFamily="34" charset="0"/>
                <a:cs typeface="Tahoma" panose="020B0604030504040204" pitchFamily="34" charset="0"/>
              </a:rPr>
              <a:t>Priority 1 – Legal Compliance (focus for 2016/2017)</a:t>
            </a:r>
          </a:p>
          <a:p>
            <a:pPr marL="1657350" lvl="3">
              <a:buFont typeface="Wingdings" panose="05000000000000000000" pitchFamily="2" charset="2"/>
              <a:buChar char="q"/>
            </a:pPr>
            <a:r>
              <a:rPr lang="en-ZA" sz="1900" dirty="0" smtClean="0">
                <a:latin typeface="Tahoma" panose="020B0604030504040204" pitchFamily="34" charset="0"/>
                <a:ea typeface="Tahoma" panose="020B0604030504040204" pitchFamily="34" charset="0"/>
                <a:cs typeface="Tahoma" panose="020B0604030504040204" pitchFamily="34" charset="0"/>
              </a:rPr>
              <a:t>Priority 2 – Repair</a:t>
            </a:r>
          </a:p>
          <a:p>
            <a:pPr marL="1657350" lvl="3">
              <a:buFont typeface="Wingdings" panose="05000000000000000000" pitchFamily="2" charset="2"/>
              <a:buChar char="q"/>
            </a:pPr>
            <a:r>
              <a:rPr lang="en-ZA" sz="1900" dirty="0" smtClean="0">
                <a:latin typeface="Tahoma" panose="020B0604030504040204" pitchFamily="34" charset="0"/>
                <a:ea typeface="Tahoma" panose="020B0604030504040204" pitchFamily="34" charset="0"/>
                <a:cs typeface="Tahoma" panose="020B0604030504040204" pitchFamily="34" charset="0"/>
              </a:rPr>
              <a:t>Priority 3 – Replace / Upgrade</a:t>
            </a:r>
            <a:endParaRPr lang="en-ZA" sz="1900" b="1"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ZA" sz="1900" b="1" dirty="0" smtClean="0">
              <a:latin typeface="Tahoma" panose="020B0604030504040204" pitchFamily="34" charset="0"/>
              <a:ea typeface="Tahoma" panose="020B0604030504040204" pitchFamily="34" charset="0"/>
              <a:cs typeface="Tahoma" panose="020B0604030504040204" pitchFamily="34" charset="0"/>
            </a:endParaRPr>
          </a:p>
          <a:p>
            <a:pPr marL="57150" indent="0">
              <a:buNone/>
            </a:pPr>
            <a:r>
              <a:rPr lang="en-ZA" sz="1900" b="1" dirty="0">
                <a:latin typeface="Tahoma" panose="020B0604030504040204" pitchFamily="34" charset="0"/>
                <a:ea typeface="Tahoma" panose="020B0604030504040204" pitchFamily="34" charset="0"/>
                <a:cs typeface="Tahoma" panose="020B0604030504040204" pitchFamily="34" charset="0"/>
              </a:rPr>
              <a:t>2</a:t>
            </a:r>
            <a:r>
              <a:rPr lang="en-ZA" sz="1900" b="1" dirty="0" smtClean="0">
                <a:latin typeface="Tahoma" panose="020B0604030504040204" pitchFamily="34" charset="0"/>
                <a:ea typeface="Tahoma" panose="020B0604030504040204" pitchFamily="34" charset="0"/>
                <a:cs typeface="Tahoma" panose="020B0604030504040204" pitchFamily="34" charset="0"/>
              </a:rPr>
              <a:t>.3</a:t>
            </a:r>
            <a:r>
              <a:rPr lang="en-ZA" sz="1900" dirty="0" smtClean="0">
                <a:latin typeface="Tahoma" panose="020B0604030504040204" pitchFamily="34" charset="0"/>
                <a:ea typeface="Tahoma" panose="020B0604030504040204" pitchFamily="34" charset="0"/>
                <a:cs typeface="Tahoma" panose="020B0604030504040204" pitchFamily="34" charset="0"/>
              </a:rPr>
              <a:t> 	It will cost an estimate of </a:t>
            </a:r>
            <a:r>
              <a:rPr lang="en-ZA" sz="1900" b="1" dirty="0" smtClean="0">
                <a:latin typeface="Tahoma" panose="020B0604030504040204" pitchFamily="34" charset="0"/>
                <a:ea typeface="Tahoma" panose="020B0604030504040204" pitchFamily="34" charset="0"/>
                <a:cs typeface="Tahoma" panose="020B0604030504040204" pitchFamily="34" charset="0"/>
              </a:rPr>
              <a:t>more than R400m</a:t>
            </a:r>
            <a:r>
              <a:rPr lang="en-ZA" sz="1900" dirty="0" smtClean="0">
                <a:latin typeface="Tahoma" panose="020B0604030504040204" pitchFamily="34" charset="0"/>
                <a:ea typeface="Tahoma" panose="020B0604030504040204" pitchFamily="34" charset="0"/>
                <a:cs typeface="Tahoma" panose="020B0604030504040204" pitchFamily="34" charset="0"/>
              </a:rPr>
              <a:t> to address all the 	identified </a:t>
            </a:r>
            <a:r>
              <a:rPr lang="en-ZA" sz="1900" u="sng" dirty="0" smtClean="0">
                <a:latin typeface="Tahoma" panose="020B0604030504040204" pitchFamily="34" charset="0"/>
                <a:ea typeface="Tahoma" panose="020B0604030504040204" pitchFamily="34" charset="0"/>
                <a:cs typeface="Tahoma" panose="020B0604030504040204" pitchFamily="34" charset="0"/>
              </a:rPr>
              <a:t>Priority 1</a:t>
            </a:r>
            <a:r>
              <a:rPr lang="en-ZA" sz="1900" dirty="0" smtClean="0">
                <a:latin typeface="Tahoma" panose="020B0604030504040204" pitchFamily="34" charset="0"/>
                <a:ea typeface="Tahoma" panose="020B0604030504040204" pitchFamily="34" charset="0"/>
                <a:cs typeface="Tahoma" panose="020B0604030504040204" pitchFamily="34" charset="0"/>
              </a:rPr>
              <a:t> issues.</a:t>
            </a:r>
          </a:p>
          <a:p>
            <a:pPr marL="514350" indent="-457200">
              <a:buFont typeface="+mj-lt"/>
              <a:buAutoNum type="arabicPeriod" startAt="3"/>
            </a:pPr>
            <a:endParaRPr lang="en-ZA" sz="1900" dirty="0">
              <a:latin typeface="Tahoma" panose="020B0604030504040204" pitchFamily="34" charset="0"/>
              <a:ea typeface="Tahoma" panose="020B0604030504040204" pitchFamily="34" charset="0"/>
              <a:cs typeface="Tahoma" panose="020B0604030504040204" pitchFamily="34" charset="0"/>
            </a:endParaRPr>
          </a:p>
          <a:p>
            <a:pPr marL="57150" indent="0">
              <a:buNone/>
            </a:pPr>
            <a:r>
              <a:rPr lang="en-ZA" sz="1900" b="1" dirty="0">
                <a:latin typeface="Tahoma" panose="020B0604030504040204" pitchFamily="34" charset="0"/>
                <a:ea typeface="Tahoma" panose="020B0604030504040204" pitchFamily="34" charset="0"/>
                <a:cs typeface="Tahoma" panose="020B0604030504040204" pitchFamily="34" charset="0"/>
              </a:rPr>
              <a:t>2</a:t>
            </a:r>
            <a:r>
              <a:rPr lang="en-ZA" sz="1900" b="1" dirty="0" smtClean="0">
                <a:latin typeface="Tahoma" panose="020B0604030504040204" pitchFamily="34" charset="0"/>
                <a:ea typeface="Tahoma" panose="020B0604030504040204" pitchFamily="34" charset="0"/>
                <a:cs typeface="Tahoma" panose="020B0604030504040204" pitchFamily="34" charset="0"/>
              </a:rPr>
              <a:t>.4</a:t>
            </a:r>
            <a:r>
              <a:rPr lang="en-ZA" sz="1900" dirty="0" smtClean="0">
                <a:latin typeface="Tahoma" panose="020B0604030504040204" pitchFamily="34" charset="0"/>
                <a:ea typeface="Tahoma" panose="020B0604030504040204" pitchFamily="34" charset="0"/>
                <a:cs typeface="Tahoma" panose="020B0604030504040204" pitchFamily="34" charset="0"/>
              </a:rPr>
              <a:t> 	The major </a:t>
            </a:r>
            <a:r>
              <a:rPr lang="en-ZA" sz="1900" u="sng" dirty="0" smtClean="0">
                <a:latin typeface="Tahoma" panose="020B0604030504040204" pitchFamily="34" charset="0"/>
                <a:ea typeface="Tahoma" panose="020B0604030504040204" pitchFamily="34" charset="0"/>
                <a:cs typeface="Tahoma" panose="020B0604030504040204" pitchFamily="34" charset="0"/>
              </a:rPr>
              <a:t>Priority 1</a:t>
            </a:r>
            <a:r>
              <a:rPr lang="en-ZA" sz="1900" dirty="0" smtClean="0">
                <a:latin typeface="Tahoma" panose="020B0604030504040204" pitchFamily="34" charset="0"/>
                <a:ea typeface="Tahoma" panose="020B0604030504040204" pitchFamily="34" charset="0"/>
                <a:cs typeface="Tahoma" panose="020B0604030504040204" pitchFamily="34" charset="0"/>
              </a:rPr>
              <a:t> issues are at Joe Morolong (</a:t>
            </a:r>
            <a:r>
              <a:rPr lang="en-ZA" sz="1900" b="1" dirty="0" smtClean="0">
                <a:latin typeface="Tahoma" panose="020B0604030504040204" pitchFamily="34" charset="0"/>
                <a:ea typeface="Tahoma" panose="020B0604030504040204" pitchFamily="34" charset="0"/>
                <a:cs typeface="Tahoma" panose="020B0604030504040204" pitchFamily="34" charset="0"/>
              </a:rPr>
              <a:t>R71m</a:t>
            </a:r>
            <a:r>
              <a:rPr lang="en-ZA" sz="1900" dirty="0" smtClean="0">
                <a:latin typeface="Tahoma" panose="020B0604030504040204" pitchFamily="34" charset="0"/>
                <a:ea typeface="Tahoma" panose="020B0604030504040204" pitchFamily="34" charset="0"/>
                <a:cs typeface="Tahoma" panose="020B0604030504040204" pitchFamily="34" charset="0"/>
              </a:rPr>
              <a:t>), Thusong 	(</a:t>
            </a:r>
            <a:r>
              <a:rPr lang="en-ZA" sz="1900" b="1" dirty="0" smtClean="0">
                <a:latin typeface="Tahoma" panose="020B0604030504040204" pitchFamily="34" charset="0"/>
                <a:ea typeface="Tahoma" panose="020B0604030504040204" pitchFamily="34" charset="0"/>
                <a:cs typeface="Tahoma" panose="020B0604030504040204" pitchFamily="34" charset="0"/>
              </a:rPr>
              <a:t>R47m</a:t>
            </a:r>
            <a:r>
              <a:rPr lang="en-ZA" sz="1900" dirty="0" smtClean="0">
                <a:latin typeface="Tahoma" panose="020B0604030504040204" pitchFamily="34" charset="0"/>
                <a:ea typeface="Tahoma" panose="020B0604030504040204" pitchFamily="34" charset="0"/>
                <a:cs typeface="Tahoma" panose="020B0604030504040204" pitchFamily="34" charset="0"/>
              </a:rPr>
              <a:t>), Gelukspan (</a:t>
            </a:r>
            <a:r>
              <a:rPr lang="en-ZA" sz="1900" b="1" dirty="0" smtClean="0">
                <a:latin typeface="Tahoma" panose="020B0604030504040204" pitchFamily="34" charset="0"/>
                <a:ea typeface="Tahoma" panose="020B0604030504040204" pitchFamily="34" charset="0"/>
                <a:cs typeface="Tahoma" panose="020B0604030504040204" pitchFamily="34" charset="0"/>
              </a:rPr>
              <a:t>R43m</a:t>
            </a:r>
            <a:r>
              <a:rPr lang="en-ZA" sz="1900" dirty="0" smtClean="0">
                <a:latin typeface="Tahoma" panose="020B0604030504040204" pitchFamily="34" charset="0"/>
                <a:ea typeface="Tahoma" panose="020B0604030504040204" pitchFamily="34" charset="0"/>
                <a:cs typeface="Tahoma" panose="020B0604030504040204" pitchFamily="34" charset="0"/>
              </a:rPr>
              <a:t>), MPH (</a:t>
            </a:r>
            <a:r>
              <a:rPr lang="en-ZA" sz="1900" b="1" dirty="0" smtClean="0">
                <a:latin typeface="Tahoma" panose="020B0604030504040204" pitchFamily="34" charset="0"/>
                <a:ea typeface="Tahoma" panose="020B0604030504040204" pitchFamily="34" charset="0"/>
                <a:cs typeface="Tahoma" panose="020B0604030504040204" pitchFamily="34" charset="0"/>
              </a:rPr>
              <a:t>R34m</a:t>
            </a:r>
            <a:r>
              <a:rPr lang="en-ZA" sz="1900" dirty="0" smtClean="0">
                <a:latin typeface="Tahoma" panose="020B0604030504040204" pitchFamily="34" charset="0"/>
                <a:ea typeface="Tahoma" panose="020B0604030504040204" pitchFamily="34" charset="0"/>
                <a:cs typeface="Tahoma" panose="020B0604030504040204" pitchFamily="34" charset="0"/>
              </a:rPr>
              <a:t>), and Lehurutshe 	(</a:t>
            </a:r>
            <a:r>
              <a:rPr lang="en-ZA" sz="1900" b="1" dirty="0" smtClean="0">
                <a:latin typeface="Tahoma" panose="020B0604030504040204" pitchFamily="34" charset="0"/>
                <a:ea typeface="Tahoma" panose="020B0604030504040204" pitchFamily="34" charset="0"/>
                <a:cs typeface="Tahoma" panose="020B0604030504040204" pitchFamily="34" charset="0"/>
              </a:rPr>
              <a:t>R32m</a:t>
            </a:r>
            <a:r>
              <a:rPr lang="en-ZA" sz="1900" dirty="0" smtClean="0">
                <a:latin typeface="Tahoma" panose="020B0604030504040204" pitchFamily="34" charset="0"/>
                <a:ea typeface="Tahoma" panose="020B0604030504040204" pitchFamily="34" charset="0"/>
                <a:cs typeface="Tahoma" panose="020B0604030504040204" pitchFamily="34" charset="0"/>
              </a:rPr>
              <a:t>). </a:t>
            </a:r>
          </a:p>
          <a:p>
            <a:pPr marL="400050">
              <a:buFont typeface="Wingdings" panose="05000000000000000000" pitchFamily="2" charset="2"/>
              <a:buChar char="q"/>
            </a:pPr>
            <a:endParaRPr lang="en-ZA" sz="22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CONDITIONAL ASSESSEMENTS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25689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MAINTENANCE PROJECTS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a:spLocks noGrp="1"/>
          </p:cNvSpPr>
          <p:nvPr>
            <p:ph idx="1"/>
          </p:nvPr>
        </p:nvSpPr>
        <p:spPr>
          <a:xfrm>
            <a:off x="251520" y="1124744"/>
            <a:ext cx="8445624" cy="5472608"/>
          </a:xfrm>
        </p:spPr>
        <p:txBody>
          <a:bodyPr>
            <a:normAutofit fontScale="92500" lnSpcReduction="20000"/>
          </a:bodyPr>
          <a:lstStyle/>
          <a:p>
            <a:pPr marL="0" indent="0">
              <a:buNone/>
            </a:pPr>
            <a:r>
              <a:rPr lang="en-ZA" sz="1800" dirty="0">
                <a:latin typeface="Tahoma" panose="020B0604030504040204" pitchFamily="34" charset="0"/>
                <a:ea typeface="Tahoma" panose="020B0604030504040204" pitchFamily="34" charset="0"/>
                <a:cs typeface="Tahoma" panose="020B0604030504040204" pitchFamily="34" charset="0"/>
              </a:rPr>
              <a:t>3</a:t>
            </a:r>
            <a:r>
              <a:rPr lang="en-ZA" sz="1800" dirty="0" smtClean="0">
                <a:latin typeface="Tahoma" panose="020B0604030504040204" pitchFamily="34" charset="0"/>
                <a:ea typeface="Tahoma" panose="020B0604030504040204" pitchFamily="34" charset="0"/>
                <a:cs typeface="Tahoma" panose="020B0604030504040204" pitchFamily="34" charset="0"/>
              </a:rPr>
              <a:t>.1 	</a:t>
            </a:r>
            <a:r>
              <a:rPr lang="en-ZA" sz="1900" dirty="0" smtClean="0">
                <a:latin typeface="Tahoma" panose="020B0604030504040204" pitchFamily="34" charset="0"/>
                <a:ea typeface="Tahoma" panose="020B0604030504040204" pitchFamily="34" charset="0"/>
                <a:cs typeface="Tahoma" panose="020B0604030504040204" pitchFamily="34" charset="0"/>
              </a:rPr>
              <a:t>The </a:t>
            </a:r>
            <a:r>
              <a:rPr lang="en-ZA" sz="1900" b="1" dirty="0" smtClean="0">
                <a:latin typeface="Tahoma" panose="020B0604030504040204" pitchFamily="34" charset="0"/>
                <a:ea typeface="Tahoma" panose="020B0604030504040204" pitchFamily="34" charset="0"/>
                <a:cs typeface="Tahoma" panose="020B0604030504040204" pitchFamily="34" charset="0"/>
              </a:rPr>
              <a:t>R45 935m</a:t>
            </a:r>
            <a:r>
              <a:rPr lang="en-ZA" sz="1900" dirty="0" smtClean="0">
                <a:latin typeface="Tahoma" panose="020B0604030504040204" pitchFamily="34" charset="0"/>
                <a:ea typeface="Tahoma" panose="020B0604030504040204" pitchFamily="34" charset="0"/>
                <a:cs typeface="Tahoma" panose="020B0604030504040204" pitchFamily="34" charset="0"/>
              </a:rPr>
              <a:t> available HFRG budget for 2016/17 is earmarked for 	</a:t>
            </a:r>
            <a:r>
              <a:rPr lang="en-ZA" sz="1900" b="1" dirty="0" smtClean="0">
                <a:latin typeface="Tahoma" panose="020B0604030504040204" pitchFamily="34" charset="0"/>
                <a:ea typeface="Tahoma" panose="020B0604030504040204" pitchFamily="34" charset="0"/>
                <a:cs typeface="Tahoma" panose="020B0604030504040204" pitchFamily="34" charset="0"/>
              </a:rPr>
              <a:t>maintenance projects</a:t>
            </a:r>
            <a:r>
              <a:rPr lang="en-ZA" sz="1900" dirty="0" smtClean="0">
                <a:latin typeface="Tahoma" panose="020B0604030504040204" pitchFamily="34" charset="0"/>
                <a:ea typeface="Tahoma" panose="020B0604030504040204" pitchFamily="34" charset="0"/>
                <a:cs typeface="Tahoma" panose="020B0604030504040204" pitchFamily="34" charset="0"/>
              </a:rPr>
              <a:t> at the following five facilities:</a:t>
            </a:r>
          </a:p>
          <a:p>
            <a:pPr lvl="2">
              <a:buFont typeface="Wingdings" panose="05000000000000000000" pitchFamily="2" charset="2"/>
              <a:buChar char="§"/>
            </a:pPr>
            <a:r>
              <a:rPr lang="en-ZA" sz="1900" dirty="0" smtClean="0">
                <a:latin typeface="Tahoma" panose="020B0604030504040204" pitchFamily="34" charset="0"/>
                <a:ea typeface="Tahoma" panose="020B0604030504040204" pitchFamily="34" charset="0"/>
                <a:cs typeface="Tahoma" panose="020B0604030504040204" pitchFamily="34" charset="0"/>
              </a:rPr>
              <a:t>Thusong Hospital</a:t>
            </a:r>
          </a:p>
          <a:p>
            <a:pPr lvl="2">
              <a:buFont typeface="Wingdings" panose="05000000000000000000" pitchFamily="2" charset="2"/>
              <a:buChar char="§"/>
            </a:pPr>
            <a:r>
              <a:rPr lang="en-ZA" sz="1900" dirty="0" smtClean="0">
                <a:latin typeface="Tahoma" panose="020B0604030504040204" pitchFamily="34" charset="0"/>
                <a:ea typeface="Tahoma" panose="020B0604030504040204" pitchFamily="34" charset="0"/>
                <a:cs typeface="Tahoma" panose="020B0604030504040204" pitchFamily="34" charset="0"/>
              </a:rPr>
              <a:t>Gelukspan Hospital</a:t>
            </a:r>
          </a:p>
          <a:p>
            <a:pPr lvl="2">
              <a:buFont typeface="Wingdings" panose="05000000000000000000" pitchFamily="2" charset="2"/>
              <a:buChar char="§"/>
            </a:pPr>
            <a:r>
              <a:rPr lang="en-ZA" sz="1900" dirty="0" smtClean="0">
                <a:latin typeface="Tahoma" panose="020B0604030504040204" pitchFamily="34" charset="0"/>
                <a:ea typeface="Tahoma" panose="020B0604030504040204" pitchFamily="34" charset="0"/>
                <a:cs typeface="Tahoma" panose="020B0604030504040204" pitchFamily="34" charset="0"/>
              </a:rPr>
              <a:t>Joe Morolong Hospital</a:t>
            </a:r>
          </a:p>
          <a:p>
            <a:pPr lvl="2">
              <a:buFont typeface="Wingdings" panose="05000000000000000000" pitchFamily="2" charset="2"/>
              <a:buChar char="§"/>
            </a:pPr>
            <a:r>
              <a:rPr lang="en-ZA" sz="1900" dirty="0" smtClean="0">
                <a:latin typeface="Tahoma" panose="020B0604030504040204" pitchFamily="34" charset="0"/>
                <a:ea typeface="Tahoma" panose="020B0604030504040204" pitchFamily="34" charset="0"/>
                <a:cs typeface="Tahoma" panose="020B0604030504040204" pitchFamily="34" charset="0"/>
              </a:rPr>
              <a:t>Mafikeng Provincial Hospital</a:t>
            </a:r>
          </a:p>
          <a:p>
            <a:pPr lvl="2">
              <a:buFont typeface="Wingdings" panose="05000000000000000000" pitchFamily="2" charset="2"/>
              <a:buChar char="§"/>
            </a:pPr>
            <a:r>
              <a:rPr lang="en-ZA" sz="1900" dirty="0" err="1" smtClean="0">
                <a:latin typeface="Tahoma" panose="020B0604030504040204" pitchFamily="34" charset="0"/>
                <a:ea typeface="Tahoma" panose="020B0604030504040204" pitchFamily="34" charset="0"/>
                <a:cs typeface="Tahoma" panose="020B0604030504040204" pitchFamily="34" charset="0"/>
              </a:rPr>
              <a:t>Lehurutshe</a:t>
            </a:r>
            <a:r>
              <a:rPr lang="en-ZA" sz="1900" dirty="0" smtClean="0">
                <a:latin typeface="Tahoma" panose="020B0604030504040204" pitchFamily="34" charset="0"/>
                <a:ea typeface="Tahoma" panose="020B0604030504040204" pitchFamily="34" charset="0"/>
                <a:cs typeface="Tahoma" panose="020B0604030504040204" pitchFamily="34" charset="0"/>
              </a:rPr>
              <a:t> Hospital</a:t>
            </a:r>
          </a:p>
          <a:p>
            <a:pPr lvl="2">
              <a:buFont typeface="Wingdings" panose="05000000000000000000" pitchFamily="2" charset="2"/>
              <a:buChar char="§"/>
            </a:pPr>
            <a:r>
              <a:rPr lang="en-ZA" sz="1900" dirty="0" err="1" smtClean="0">
                <a:latin typeface="Tahoma" panose="020B0604030504040204" pitchFamily="34" charset="0"/>
                <a:ea typeface="Tahoma" panose="020B0604030504040204" pitchFamily="34" charset="0"/>
                <a:cs typeface="Tahoma" panose="020B0604030504040204" pitchFamily="34" charset="0"/>
              </a:rPr>
              <a:t>Schweizer</a:t>
            </a:r>
            <a:r>
              <a:rPr lang="en-ZA" sz="1900" dirty="0" smtClean="0">
                <a:latin typeface="Tahoma" panose="020B0604030504040204" pitchFamily="34" charset="0"/>
                <a:ea typeface="Tahoma" panose="020B0604030504040204" pitchFamily="34" charset="0"/>
                <a:cs typeface="Tahoma" panose="020B0604030504040204" pitchFamily="34" charset="0"/>
              </a:rPr>
              <a:t> </a:t>
            </a:r>
            <a:r>
              <a:rPr lang="en-ZA" sz="1900" dirty="0" err="1" smtClean="0">
                <a:latin typeface="Tahoma" panose="020B0604030504040204" pitchFamily="34" charset="0"/>
                <a:ea typeface="Tahoma" panose="020B0604030504040204" pitchFamily="34" charset="0"/>
                <a:cs typeface="Tahoma" panose="020B0604030504040204" pitchFamily="34" charset="0"/>
              </a:rPr>
              <a:t>Reneke</a:t>
            </a:r>
            <a:r>
              <a:rPr lang="en-ZA" sz="1900" dirty="0" smtClean="0">
                <a:latin typeface="Tahoma" panose="020B0604030504040204" pitchFamily="34" charset="0"/>
                <a:ea typeface="Tahoma" panose="020B0604030504040204" pitchFamily="34" charset="0"/>
                <a:cs typeface="Tahoma" panose="020B0604030504040204" pitchFamily="34" charset="0"/>
              </a:rPr>
              <a:t> Hospital</a:t>
            </a:r>
          </a:p>
          <a:p>
            <a:pPr lvl="2">
              <a:buFont typeface="Wingdings" panose="05000000000000000000" pitchFamily="2" charset="2"/>
              <a:buChar char="§"/>
            </a:pPr>
            <a:r>
              <a:rPr lang="en-ZA" sz="1900" dirty="0" smtClean="0">
                <a:latin typeface="Tahoma" panose="020B0604030504040204" pitchFamily="34" charset="0"/>
                <a:ea typeface="Tahoma" panose="020B0604030504040204" pitchFamily="34" charset="0"/>
                <a:cs typeface="Tahoma" panose="020B0604030504040204" pitchFamily="34" charset="0"/>
              </a:rPr>
              <a:t>Moses </a:t>
            </a:r>
            <a:r>
              <a:rPr lang="en-ZA" sz="1900" dirty="0" err="1" smtClean="0">
                <a:latin typeface="Tahoma" panose="020B0604030504040204" pitchFamily="34" charset="0"/>
                <a:ea typeface="Tahoma" panose="020B0604030504040204" pitchFamily="34" charset="0"/>
                <a:cs typeface="Tahoma" panose="020B0604030504040204" pitchFamily="34" charset="0"/>
              </a:rPr>
              <a:t>Kotane</a:t>
            </a:r>
            <a:r>
              <a:rPr lang="en-ZA" sz="1900" dirty="0" smtClean="0">
                <a:latin typeface="Tahoma" panose="020B0604030504040204" pitchFamily="34" charset="0"/>
                <a:ea typeface="Tahoma" panose="020B0604030504040204" pitchFamily="34" charset="0"/>
                <a:cs typeface="Tahoma" panose="020B0604030504040204" pitchFamily="34" charset="0"/>
              </a:rPr>
              <a:t> Hospital</a:t>
            </a:r>
          </a:p>
          <a:p>
            <a:pPr marL="457200" lvl="1" indent="0">
              <a:buNone/>
            </a:pPr>
            <a:endParaRPr lang="en-ZA" sz="19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ZA" sz="1900" dirty="0">
                <a:latin typeface="Tahoma" panose="020B0604030504040204" pitchFamily="34" charset="0"/>
                <a:ea typeface="Tahoma" panose="020B0604030504040204" pitchFamily="34" charset="0"/>
                <a:cs typeface="Tahoma" panose="020B0604030504040204" pitchFamily="34" charset="0"/>
              </a:rPr>
              <a:t>3</a:t>
            </a:r>
            <a:r>
              <a:rPr lang="en-ZA" sz="1900" dirty="0" smtClean="0">
                <a:latin typeface="Tahoma" panose="020B0604030504040204" pitchFamily="34" charset="0"/>
                <a:ea typeface="Tahoma" panose="020B0604030504040204" pitchFamily="34" charset="0"/>
                <a:cs typeface="Tahoma" panose="020B0604030504040204" pitchFamily="34" charset="0"/>
              </a:rPr>
              <a:t>.2 	Only some of the high priority issues will be addressed since the 	available budget is not sufficient, where the prevailing issues will be 	addressed in the next financial year.</a:t>
            </a:r>
          </a:p>
          <a:p>
            <a:pPr marL="0" indent="0">
              <a:buNone/>
            </a:pPr>
            <a:endParaRPr lang="en-ZA" sz="19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ZA" sz="1900" dirty="0">
                <a:latin typeface="Tahoma" panose="020B0604030504040204" pitchFamily="34" charset="0"/>
                <a:ea typeface="Tahoma" panose="020B0604030504040204" pitchFamily="34" charset="0"/>
                <a:cs typeface="Tahoma" panose="020B0604030504040204" pitchFamily="34" charset="0"/>
              </a:rPr>
              <a:t>3</a:t>
            </a:r>
            <a:r>
              <a:rPr lang="en-ZA" sz="1900" dirty="0" smtClean="0">
                <a:latin typeface="Tahoma" panose="020B0604030504040204" pitchFamily="34" charset="0"/>
                <a:ea typeface="Tahoma" panose="020B0604030504040204" pitchFamily="34" charset="0"/>
                <a:cs typeface="Tahoma" panose="020B0604030504040204" pitchFamily="34" charset="0"/>
              </a:rPr>
              <a:t>.3 	Technical Specifications have been finalised. Contracts were advertised 	in July 2016.</a:t>
            </a:r>
          </a:p>
          <a:p>
            <a:pPr marL="514350" indent="-514350">
              <a:buFont typeface="+mj-lt"/>
              <a:buAutoNum type="arabicPeriod" startAt="3"/>
            </a:pPr>
            <a:endParaRPr lang="en-ZA" sz="1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ZA" sz="1900" dirty="0">
                <a:latin typeface="Tahoma" panose="020B0604030504040204" pitchFamily="34" charset="0"/>
                <a:ea typeface="Tahoma" panose="020B0604030504040204" pitchFamily="34" charset="0"/>
                <a:cs typeface="Tahoma" panose="020B0604030504040204" pitchFamily="34" charset="0"/>
              </a:rPr>
              <a:t>3</a:t>
            </a:r>
            <a:r>
              <a:rPr lang="en-ZA" sz="1900" dirty="0" smtClean="0">
                <a:latin typeface="Tahoma" panose="020B0604030504040204" pitchFamily="34" charset="0"/>
                <a:ea typeface="Tahoma" panose="020B0604030504040204" pitchFamily="34" charset="0"/>
                <a:cs typeface="Tahoma" panose="020B0604030504040204" pitchFamily="34" charset="0"/>
              </a:rPr>
              <a:t>.4 	The procurement process will ensure that at least 40% of the works 	goes towards </a:t>
            </a:r>
            <a:r>
              <a:rPr lang="en-ZA" sz="1900" b="1" dirty="0" smtClean="0">
                <a:latin typeface="Tahoma" panose="020B0604030504040204" pitchFamily="34" charset="0"/>
                <a:ea typeface="Tahoma" panose="020B0604030504040204" pitchFamily="34" charset="0"/>
                <a:cs typeface="Tahoma" panose="020B0604030504040204" pitchFamily="34" charset="0"/>
              </a:rPr>
              <a:t>local business development</a:t>
            </a:r>
            <a:r>
              <a:rPr lang="en-ZA" sz="1900" dirty="0" smtClean="0">
                <a:latin typeface="Tahoma" panose="020B0604030504040204" pitchFamily="34" charset="0"/>
                <a:ea typeface="Tahoma" panose="020B0604030504040204" pitchFamily="34" charset="0"/>
                <a:cs typeface="Tahoma" panose="020B0604030504040204" pitchFamily="34" charset="0"/>
              </a:rPr>
              <a:t> in support of provincial 	pronouncements on VTSD’s. </a:t>
            </a:r>
          </a:p>
          <a:p>
            <a:pPr marL="0" indent="0">
              <a:buNone/>
            </a:pPr>
            <a:endParaRPr lang="en-Z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994652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NEW INFRASTRUCTURE PROJECTS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966264825"/>
              </p:ext>
            </p:extLst>
          </p:nvPr>
        </p:nvGraphicFramePr>
        <p:xfrm>
          <a:off x="611560" y="2636912"/>
          <a:ext cx="7848872" cy="3495040"/>
        </p:xfrm>
        <a:graphic>
          <a:graphicData uri="http://schemas.openxmlformats.org/drawingml/2006/table">
            <a:tbl>
              <a:tblPr firstRow="1" bandRow="1">
                <a:tableStyleId>{5C22544A-7EE6-4342-B048-85BDC9FD1C3A}</a:tableStyleId>
              </a:tblPr>
              <a:tblGrid>
                <a:gridCol w="6048672"/>
                <a:gridCol w="1800200"/>
              </a:tblGrid>
              <a:tr h="370840">
                <a:tc>
                  <a:txBody>
                    <a:bodyPr/>
                    <a:lstStyle/>
                    <a:p>
                      <a:pPr algn="ctr">
                        <a:lnSpc>
                          <a:spcPct val="150000"/>
                        </a:lnSpc>
                      </a:pPr>
                      <a:r>
                        <a:rPr lang="en-ZA" sz="1800" b="1" dirty="0" smtClean="0">
                          <a:latin typeface="Tahoma" panose="020B0604030504040204" pitchFamily="34" charset="0"/>
                          <a:ea typeface="Tahoma" panose="020B0604030504040204" pitchFamily="34" charset="0"/>
                          <a:cs typeface="Tahoma" panose="020B0604030504040204" pitchFamily="34" charset="0"/>
                        </a:rPr>
                        <a:t>Infrastructure</a:t>
                      </a:r>
                      <a:r>
                        <a:rPr lang="en-ZA" sz="1800" b="1" baseline="0" dirty="0" smtClean="0">
                          <a:latin typeface="Tahoma" panose="020B0604030504040204" pitchFamily="34" charset="0"/>
                          <a:ea typeface="Tahoma" panose="020B0604030504040204" pitchFamily="34" charset="0"/>
                          <a:cs typeface="Tahoma" panose="020B0604030504040204" pitchFamily="34" charset="0"/>
                        </a:rPr>
                        <a:t> Projects</a:t>
                      </a:r>
                      <a:endParaRPr lang="en-ZA"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50000"/>
                        </a:lnSpc>
                      </a:pPr>
                      <a:r>
                        <a:rPr lang="en-ZA" sz="1800" dirty="0" smtClean="0">
                          <a:latin typeface="Tahoma" panose="020B0604030504040204" pitchFamily="34" charset="0"/>
                          <a:ea typeface="Tahoma" panose="020B0604030504040204" pitchFamily="34" charset="0"/>
                          <a:cs typeface="Tahoma" panose="020B0604030504040204" pitchFamily="34" charset="0"/>
                        </a:rPr>
                        <a:t>Status</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Maintenance Projects:</a:t>
                      </a:r>
                    </a:p>
                    <a:p>
                      <a:pPr marL="457200" lvl="1" indent="0">
                        <a:buFont typeface="Arial" panose="020B0604020202020204" pitchFamily="34" charset="0"/>
                        <a:buNone/>
                      </a:pPr>
                      <a:r>
                        <a:rPr lang="en-ZA" sz="1400" b="0" i="0" dirty="0" smtClean="0">
                          <a:latin typeface="Tahoma" panose="020B0604030504040204" pitchFamily="34" charset="0"/>
                          <a:ea typeface="Tahoma" panose="020B0604030504040204" pitchFamily="34" charset="0"/>
                          <a:cs typeface="Tahoma" panose="020B0604030504040204" pitchFamily="34" charset="0"/>
                        </a:rPr>
                        <a:t>Thusong, Joe Morolong,</a:t>
                      </a:r>
                      <a:r>
                        <a:rPr lang="en-ZA" sz="1400" b="0" i="0" baseline="0" dirty="0" smtClean="0">
                          <a:latin typeface="Tahoma" panose="020B0604030504040204" pitchFamily="34" charset="0"/>
                          <a:ea typeface="Tahoma" panose="020B0604030504040204" pitchFamily="34" charset="0"/>
                          <a:cs typeface="Tahoma" panose="020B0604030504040204" pitchFamily="34" charset="0"/>
                        </a:rPr>
                        <a:t> Gelukspan, Lehurutshe, Mafikeng Provincial Hospital,</a:t>
                      </a:r>
                      <a:endParaRPr lang="en-ZA" sz="1400" b="0" i="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Technical</a:t>
                      </a:r>
                      <a:r>
                        <a:rPr lang="en-ZA" sz="1800" baseline="0" dirty="0" smtClean="0">
                          <a:latin typeface="Tahoma" panose="020B0604030504040204" pitchFamily="34" charset="0"/>
                          <a:ea typeface="Tahoma" panose="020B0604030504040204" pitchFamily="34" charset="0"/>
                          <a:cs typeface="Tahoma" panose="020B0604030504040204" pitchFamily="34" charset="0"/>
                        </a:rPr>
                        <a:t> Specification</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Madikwe Clinic</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Advert :Tender closing – 11-07-16</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Brits Staff Accommodation</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Advert : Briefing – 11-08-16</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Klerksdorp Hospital Boiler (5 ton)</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Awarded</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6" name="Content Placeholder 2"/>
          <p:cNvSpPr>
            <a:spLocks noGrp="1"/>
          </p:cNvSpPr>
          <p:nvPr>
            <p:ph idx="1"/>
          </p:nvPr>
        </p:nvSpPr>
        <p:spPr>
          <a:xfrm>
            <a:off x="518864" y="1628800"/>
            <a:ext cx="8229600" cy="792088"/>
          </a:xfrm>
        </p:spPr>
        <p:txBody>
          <a:bodyPr>
            <a:normAutofit/>
          </a:bodyPr>
          <a:lstStyle/>
          <a:p>
            <a:pPr marL="0" indent="0">
              <a:buNone/>
            </a:pPr>
            <a:r>
              <a:rPr lang="en-ZA" sz="1800" dirty="0" smtClean="0">
                <a:latin typeface="Tahoma" panose="020B0604030504040204" pitchFamily="34" charset="0"/>
                <a:ea typeface="Tahoma" panose="020B0604030504040204" pitchFamily="34" charset="0"/>
                <a:cs typeface="Tahoma" panose="020B0604030504040204" pitchFamily="34" charset="0"/>
              </a:rPr>
              <a:t>The following infrastructure projects are as per the approved B5 Project List, and the 2016/17 Annual Implementation Plan (AIP):</a:t>
            </a:r>
            <a:endParaRPr lang="en-Z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091681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143000"/>
          </a:xfrm>
        </p:spPr>
        <p:txBody>
          <a:bodyPr>
            <a:normAutofit/>
          </a:bodyPr>
          <a:lstStyle/>
          <a:p>
            <a:pPr algn="l"/>
            <a:r>
              <a:rPr lang="en-ZA" sz="3200" b="1" dirty="0" smtClean="0">
                <a:latin typeface="Tahoma" panose="020B0604030504040204" pitchFamily="34" charset="0"/>
                <a:ea typeface="Tahoma" panose="020B0604030504040204" pitchFamily="34" charset="0"/>
                <a:cs typeface="Tahoma" panose="020B0604030504040204" pitchFamily="34" charset="0"/>
              </a:rPr>
              <a:t>NEW INFRASTRUCTURE PROJECTS Cont’d </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282496546"/>
              </p:ext>
            </p:extLst>
          </p:nvPr>
        </p:nvGraphicFramePr>
        <p:xfrm>
          <a:off x="467544" y="1628800"/>
          <a:ext cx="7848872" cy="3713480"/>
        </p:xfrm>
        <a:graphic>
          <a:graphicData uri="http://schemas.openxmlformats.org/drawingml/2006/table">
            <a:tbl>
              <a:tblPr firstRow="1" bandRow="1">
                <a:tableStyleId>{5C22544A-7EE6-4342-B048-85BDC9FD1C3A}</a:tableStyleId>
              </a:tblPr>
              <a:tblGrid>
                <a:gridCol w="6048672"/>
                <a:gridCol w="1800200"/>
              </a:tblGrid>
              <a:tr h="370840">
                <a:tc>
                  <a:txBody>
                    <a:bodyPr/>
                    <a:lstStyle/>
                    <a:p>
                      <a:pPr algn="ctr">
                        <a:lnSpc>
                          <a:spcPct val="150000"/>
                        </a:lnSpc>
                      </a:pPr>
                      <a:r>
                        <a:rPr lang="en-ZA" sz="1800" b="1" dirty="0" smtClean="0">
                          <a:latin typeface="Tahoma" panose="020B0604030504040204" pitchFamily="34" charset="0"/>
                          <a:ea typeface="Tahoma" panose="020B0604030504040204" pitchFamily="34" charset="0"/>
                          <a:cs typeface="Tahoma" panose="020B0604030504040204" pitchFamily="34" charset="0"/>
                        </a:rPr>
                        <a:t>Infrastructure</a:t>
                      </a:r>
                      <a:r>
                        <a:rPr lang="en-ZA" sz="1800" b="1" baseline="0" dirty="0" smtClean="0">
                          <a:latin typeface="Tahoma" panose="020B0604030504040204" pitchFamily="34" charset="0"/>
                          <a:ea typeface="Tahoma" panose="020B0604030504040204" pitchFamily="34" charset="0"/>
                          <a:cs typeface="Tahoma" panose="020B0604030504040204" pitchFamily="34" charset="0"/>
                        </a:rPr>
                        <a:t> Projects</a:t>
                      </a:r>
                      <a:endParaRPr lang="en-ZA"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50000"/>
                        </a:lnSpc>
                      </a:pPr>
                      <a:r>
                        <a:rPr lang="en-ZA" sz="1800" dirty="0" smtClean="0">
                          <a:latin typeface="Tahoma" panose="020B0604030504040204" pitchFamily="34" charset="0"/>
                          <a:ea typeface="Tahoma" panose="020B0604030504040204" pitchFamily="34" charset="0"/>
                          <a:cs typeface="Tahoma" panose="020B0604030504040204" pitchFamily="34" charset="0"/>
                        </a:rPr>
                        <a:t>Status</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Brits Staff Accommodation</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Advert : Briefing – 11-08-16</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Klerksdorp Hospital Boiler (5 ton)</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Awarded</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Mafikeng Provincial Hospital Boiler (8 ton)</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Advert: 04-08-16</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Standby Generator Maintenance:</a:t>
                      </a:r>
                      <a:r>
                        <a:rPr lang="en-ZA" sz="1800" b="0" baseline="0" dirty="0" smtClean="0">
                          <a:latin typeface="Tahoma" panose="020B0604030504040204" pitchFamily="34" charset="0"/>
                          <a:ea typeface="Tahoma" panose="020B0604030504040204" pitchFamily="34" charset="0"/>
                          <a:cs typeface="Tahoma" panose="020B0604030504040204" pitchFamily="34" charset="0"/>
                        </a:rPr>
                        <a:t> 3 Year Term Contract</a:t>
                      </a:r>
                      <a:r>
                        <a:rPr lang="en-ZA" sz="1800" kern="1200" dirty="0" smtClean="0">
                          <a:solidFill>
                            <a:srgbClr val="000000"/>
                          </a:solidFill>
                          <a:effectLst/>
                          <a:latin typeface="Tahoma"/>
                          <a:ea typeface="Tahoma"/>
                        </a:rPr>
                        <a:t>(</a:t>
                      </a:r>
                      <a:r>
                        <a:rPr lang="en-ZA" sz="1800" kern="1200" dirty="0" err="1" smtClean="0">
                          <a:solidFill>
                            <a:srgbClr val="000000"/>
                          </a:solidFill>
                          <a:effectLst/>
                          <a:latin typeface="Tahoma"/>
                          <a:ea typeface="Tahoma"/>
                        </a:rPr>
                        <a:t>Ngaka</a:t>
                      </a:r>
                      <a:r>
                        <a:rPr lang="en-ZA" sz="1800" kern="1200" dirty="0" smtClean="0">
                          <a:solidFill>
                            <a:srgbClr val="000000"/>
                          </a:solidFill>
                          <a:effectLst/>
                          <a:latin typeface="Tahoma"/>
                          <a:ea typeface="Tahoma"/>
                        </a:rPr>
                        <a:t> </a:t>
                      </a:r>
                      <a:r>
                        <a:rPr lang="en-ZA" sz="1800" kern="1200" dirty="0" err="1" smtClean="0">
                          <a:solidFill>
                            <a:srgbClr val="000000"/>
                          </a:solidFill>
                          <a:effectLst/>
                          <a:latin typeface="Tahoma"/>
                          <a:ea typeface="Tahoma"/>
                        </a:rPr>
                        <a:t>Modiri</a:t>
                      </a:r>
                      <a:r>
                        <a:rPr lang="en-ZA" sz="1800" kern="1200" dirty="0" smtClean="0">
                          <a:solidFill>
                            <a:srgbClr val="000000"/>
                          </a:solidFill>
                          <a:effectLst/>
                          <a:latin typeface="Tahoma"/>
                          <a:ea typeface="Tahoma"/>
                        </a:rPr>
                        <a:t> </a:t>
                      </a:r>
                      <a:r>
                        <a:rPr lang="en-ZA" sz="1800" kern="1200" dirty="0" err="1" smtClean="0">
                          <a:solidFill>
                            <a:srgbClr val="000000"/>
                          </a:solidFill>
                          <a:effectLst/>
                          <a:latin typeface="Tahoma"/>
                          <a:ea typeface="Tahoma"/>
                        </a:rPr>
                        <a:t>Molema</a:t>
                      </a:r>
                      <a:r>
                        <a:rPr lang="en-ZA" sz="1800" kern="1200" dirty="0" smtClean="0">
                          <a:solidFill>
                            <a:srgbClr val="000000"/>
                          </a:solidFill>
                          <a:effectLst/>
                          <a:latin typeface="Tahoma"/>
                          <a:ea typeface="Tahoma"/>
                        </a:rPr>
                        <a:t> and </a:t>
                      </a:r>
                      <a:r>
                        <a:rPr lang="en-ZA" sz="1800" kern="1200" dirty="0" err="1" smtClean="0">
                          <a:solidFill>
                            <a:srgbClr val="000000"/>
                          </a:solidFill>
                          <a:effectLst/>
                          <a:latin typeface="Tahoma"/>
                          <a:ea typeface="Tahoma"/>
                        </a:rPr>
                        <a:t>Dr.Kenneth</a:t>
                      </a:r>
                      <a:r>
                        <a:rPr lang="en-ZA" sz="1800" kern="1200" dirty="0" smtClean="0">
                          <a:solidFill>
                            <a:srgbClr val="000000"/>
                          </a:solidFill>
                          <a:effectLst/>
                          <a:latin typeface="Tahoma"/>
                          <a:ea typeface="Tahoma"/>
                        </a:rPr>
                        <a:t> Kaunda Districts)</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Awarded</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ZA" sz="1800" b="0" dirty="0" smtClean="0">
                          <a:latin typeface="Tahoma" panose="020B0604030504040204" pitchFamily="34" charset="0"/>
                          <a:ea typeface="Tahoma" panose="020B0604030504040204" pitchFamily="34" charset="0"/>
                          <a:cs typeface="Tahoma" panose="020B0604030504040204" pitchFamily="34" charset="0"/>
                        </a:rPr>
                        <a:t>Steam Boiler Maintenance:</a:t>
                      </a:r>
                      <a:r>
                        <a:rPr lang="en-ZA" sz="1800" b="0" baseline="0" dirty="0" smtClean="0">
                          <a:latin typeface="Tahoma" panose="020B0604030504040204" pitchFamily="34" charset="0"/>
                          <a:ea typeface="Tahoma" panose="020B0604030504040204" pitchFamily="34" charset="0"/>
                          <a:cs typeface="Tahoma" panose="020B0604030504040204" pitchFamily="34" charset="0"/>
                        </a:rPr>
                        <a:t> 3 Year Term Contract</a:t>
                      </a:r>
                      <a:endParaRPr lang="en-ZA"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800" dirty="0" smtClean="0">
                          <a:latin typeface="Tahoma" panose="020B0604030504040204" pitchFamily="34" charset="0"/>
                          <a:ea typeface="Tahoma" panose="020B0604030504040204" pitchFamily="34" charset="0"/>
                          <a:cs typeface="Tahoma" panose="020B0604030504040204" pitchFamily="34" charset="0"/>
                        </a:rPr>
                        <a:t>Advert</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xmlns="" val="1746030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76672"/>
            <a:ext cx="9144000" cy="1143000"/>
          </a:xfrm>
        </p:spPr>
        <p:txBody>
          <a:bodyPr>
            <a:no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ACTIVE INFRASTRUCTURE PROJECTS  </a:t>
            </a:r>
            <a:br>
              <a:rPr lang="en-ZA" sz="3200" b="1" dirty="0" smtClean="0">
                <a:latin typeface="Tahoma" panose="020B0604030504040204" pitchFamily="34" charset="0"/>
                <a:ea typeface="Tahoma" panose="020B0604030504040204" pitchFamily="34" charset="0"/>
                <a:cs typeface="Tahoma" panose="020B0604030504040204" pitchFamily="34" charset="0"/>
              </a:rPr>
            </a:br>
            <a:r>
              <a:rPr lang="en-ZA" sz="3200" b="1" dirty="0" smtClean="0">
                <a:latin typeface="Tahoma" panose="020B0604030504040204" pitchFamily="34" charset="0"/>
                <a:ea typeface="Tahoma" panose="020B0604030504040204" pitchFamily="34" charset="0"/>
                <a:cs typeface="Tahoma" panose="020B0604030504040204" pitchFamily="34" charset="0"/>
              </a:rPr>
              <a:t>    EXPERIENCING  SCHEDULE  SLIPPAGE</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046269772"/>
              </p:ext>
            </p:extLst>
          </p:nvPr>
        </p:nvGraphicFramePr>
        <p:xfrm>
          <a:off x="395536" y="2132856"/>
          <a:ext cx="8208912" cy="4389120"/>
        </p:xfrm>
        <a:graphic>
          <a:graphicData uri="http://schemas.openxmlformats.org/drawingml/2006/table">
            <a:tbl>
              <a:tblPr firstRow="1" bandRow="1">
                <a:tableStyleId>{5C22544A-7EE6-4342-B048-85BDC9FD1C3A}</a:tableStyleId>
              </a:tblPr>
              <a:tblGrid>
                <a:gridCol w="2521309"/>
                <a:gridCol w="1655155"/>
                <a:gridCol w="1728192"/>
                <a:gridCol w="2304256"/>
              </a:tblGrid>
              <a:tr h="370840">
                <a:tc>
                  <a:txBody>
                    <a:bodyPr/>
                    <a:lstStyle/>
                    <a:p>
                      <a:pPr algn="ctr">
                        <a:lnSpc>
                          <a:spcPct val="150000"/>
                        </a:lnSpc>
                      </a:pPr>
                      <a:r>
                        <a:rPr lang="en-ZA" sz="1800" b="1" baseline="0" dirty="0" smtClean="0">
                          <a:latin typeface="Tahoma" panose="020B0604030504040204" pitchFamily="34" charset="0"/>
                          <a:ea typeface="Tahoma" panose="020B0604030504040204" pitchFamily="34" charset="0"/>
                          <a:cs typeface="Tahoma" panose="020B0604030504040204" pitchFamily="34" charset="0"/>
                        </a:rPr>
                        <a:t>Projects  description</a:t>
                      </a:r>
                      <a:endParaRPr lang="en-ZA"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00000"/>
                        </a:lnSpc>
                      </a:pPr>
                      <a:r>
                        <a:rPr lang="en-ZA" sz="1800" baseline="0" dirty="0" smtClean="0">
                          <a:latin typeface="Tahoma" panose="020B0604030504040204" pitchFamily="34" charset="0"/>
                          <a:ea typeface="Tahoma" panose="020B0604030504040204" pitchFamily="34" charset="0"/>
                          <a:cs typeface="Tahoma" panose="020B0604030504040204" pitchFamily="34" charset="0"/>
                        </a:rPr>
                        <a:t>Construction period complete </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00000"/>
                        </a:lnSpc>
                      </a:pPr>
                      <a:r>
                        <a:rPr lang="en-ZA" sz="1800" dirty="0" smtClean="0">
                          <a:latin typeface="Tahoma" panose="020B0604030504040204" pitchFamily="34" charset="0"/>
                          <a:ea typeface="Tahoma" panose="020B0604030504040204" pitchFamily="34" charset="0"/>
                          <a:cs typeface="Tahoma" panose="020B0604030504040204" pitchFamily="34" charset="0"/>
                        </a:rPr>
                        <a:t>Physical construction</a:t>
                      </a:r>
                      <a:r>
                        <a:rPr lang="en-ZA" sz="1800" baseline="0" dirty="0" smtClean="0">
                          <a:latin typeface="Tahoma" panose="020B0604030504040204" pitchFamily="34" charset="0"/>
                          <a:ea typeface="Tahoma" panose="020B0604030504040204" pitchFamily="34" charset="0"/>
                          <a:cs typeface="Tahoma" panose="020B0604030504040204" pitchFamily="34" charset="0"/>
                        </a:rPr>
                        <a:t> complete</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50000"/>
                        </a:lnSpc>
                      </a:pPr>
                      <a:r>
                        <a:rPr lang="en-ZA" sz="1800" dirty="0" smtClean="0">
                          <a:latin typeface="Tahoma" panose="020B0604030504040204" pitchFamily="34" charset="0"/>
                          <a:ea typeface="Tahoma" panose="020B0604030504040204" pitchFamily="34" charset="0"/>
                          <a:cs typeface="Tahoma" panose="020B0604030504040204" pitchFamily="34" charset="0"/>
                        </a:rPr>
                        <a:t>Comment</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New Bophelong Staff Accommodation</a:t>
                      </a:r>
                      <a:endParaRPr lang="en-ZA" sz="14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50%</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14%</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ZA" sz="1400" kern="1200" dirty="0" smtClean="0">
                          <a:solidFill>
                            <a:srgbClr val="000000"/>
                          </a:solidFill>
                          <a:effectLst/>
                          <a:latin typeface="Tahoma"/>
                          <a:ea typeface="Tahoma"/>
                        </a:rPr>
                        <a:t>There was a suspension of works for a period of three (3) months following a court order. </a:t>
                      </a:r>
                      <a:r>
                        <a:rPr lang="en-ZA" sz="1400" dirty="0" smtClean="0">
                          <a:latin typeface="Tahoma" panose="020B0604030504040204" pitchFamily="34" charset="0"/>
                          <a:ea typeface="Tahoma" panose="020B0604030504040204" pitchFamily="34" charset="0"/>
                          <a:cs typeface="Tahoma" panose="020B0604030504040204" pitchFamily="34" charset="0"/>
                        </a:rPr>
                        <a:t>The</a:t>
                      </a:r>
                      <a:r>
                        <a:rPr lang="en-ZA" sz="1400" baseline="0" dirty="0" smtClean="0">
                          <a:latin typeface="Tahoma" panose="020B0604030504040204" pitchFamily="34" charset="0"/>
                          <a:ea typeface="Tahoma" panose="020B0604030504040204" pitchFamily="34" charset="0"/>
                          <a:cs typeface="Tahoma" panose="020B0604030504040204" pitchFamily="34" charset="0"/>
                        </a:rPr>
                        <a:t> l</a:t>
                      </a:r>
                      <a:r>
                        <a:rPr lang="en-ZA" sz="1400" dirty="0" smtClean="0">
                          <a:latin typeface="Tahoma" panose="020B0604030504040204" pitchFamily="34" charset="0"/>
                          <a:ea typeface="Tahoma" panose="020B0604030504040204" pitchFamily="34" charset="0"/>
                          <a:cs typeface="Tahoma" panose="020B0604030504040204" pitchFamily="34" charset="0"/>
                        </a:rPr>
                        <a:t>egal dispute has been resolved, and project</a:t>
                      </a:r>
                      <a:r>
                        <a:rPr lang="en-ZA" sz="1400" baseline="0" dirty="0" smtClean="0">
                          <a:latin typeface="Tahoma" panose="020B0604030504040204" pitchFamily="34" charset="0"/>
                          <a:ea typeface="Tahoma" panose="020B0604030504040204" pitchFamily="34" charset="0"/>
                          <a:cs typeface="Tahoma" panose="020B0604030504040204" pitchFamily="34" charset="0"/>
                        </a:rPr>
                        <a:t> execution has resumed.</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US" sz="14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Mmabatho Nursing College</a:t>
                      </a:r>
                      <a:endParaRPr lang="en-ZA" sz="14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30%</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ZA" sz="1400" baseline="0" dirty="0" smtClean="0">
                          <a:latin typeface="Tahoma" panose="020B0604030504040204" pitchFamily="34" charset="0"/>
                          <a:ea typeface="Tahoma" panose="020B0604030504040204" pitchFamily="34" charset="0"/>
                          <a:cs typeface="Tahoma" panose="020B0604030504040204" pitchFamily="34" charset="0"/>
                        </a:rPr>
                        <a:t>One of the delays relates to substandard concrete supply.</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US" sz="14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Weltevrede Clinic</a:t>
                      </a:r>
                      <a:endParaRPr lang="en-ZA" sz="14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80%</a:t>
                      </a:r>
                    </a:p>
                    <a:p>
                      <a:pPr algn="ctr"/>
                      <a:endParaRPr lang="en-ZA" sz="1400" dirty="0" smtClean="0">
                        <a:latin typeface="Tahoma" panose="020B0604030504040204" pitchFamily="34" charset="0"/>
                        <a:ea typeface="Tahoma" panose="020B0604030504040204" pitchFamily="34" charset="0"/>
                        <a:cs typeface="Tahoma" panose="020B0604030504040204" pitchFamily="34" charset="0"/>
                      </a:endParaRP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73%</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ZA" sz="1400" dirty="0" smtClean="0">
                          <a:latin typeface="Tahoma" panose="020B0604030504040204" pitchFamily="34" charset="0"/>
                          <a:ea typeface="Tahoma" panose="020B0604030504040204" pitchFamily="34" charset="0"/>
                          <a:cs typeface="Tahoma" panose="020B0604030504040204" pitchFamily="34" charset="0"/>
                        </a:rPr>
                        <a:t>Progressing well although 7%</a:t>
                      </a:r>
                      <a:r>
                        <a:rPr lang="en-ZA" sz="1400" baseline="0" dirty="0" smtClean="0">
                          <a:latin typeface="Tahoma" panose="020B0604030504040204" pitchFamily="34" charset="0"/>
                          <a:ea typeface="Tahoma" panose="020B0604030504040204" pitchFamily="34" charset="0"/>
                          <a:cs typeface="Tahoma" panose="020B0604030504040204" pitchFamily="34" charset="0"/>
                        </a:rPr>
                        <a:t> behind schedule.</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6" name="Content Placeholder 2"/>
          <p:cNvSpPr>
            <a:spLocks noGrp="1"/>
          </p:cNvSpPr>
          <p:nvPr>
            <p:ph idx="1"/>
          </p:nvPr>
        </p:nvSpPr>
        <p:spPr>
          <a:xfrm>
            <a:off x="467544" y="1556792"/>
            <a:ext cx="8229600" cy="504056"/>
          </a:xfrm>
        </p:spPr>
        <p:txBody>
          <a:bodyPr>
            <a:normAutofit/>
          </a:bodyPr>
          <a:lstStyle/>
          <a:p>
            <a:pPr marL="0" indent="0">
              <a:buNone/>
            </a:pPr>
            <a:r>
              <a:rPr lang="en-ZA" sz="1800" dirty="0" smtClean="0">
                <a:latin typeface="Tahoma" panose="020B0604030504040204" pitchFamily="34" charset="0"/>
                <a:ea typeface="Tahoma" panose="020B0604030504040204" pitchFamily="34" charset="0"/>
                <a:cs typeface="Tahoma" panose="020B0604030504040204" pitchFamily="34" charset="0"/>
              </a:rPr>
              <a:t>The following infrastructure project status is as at 29 July 2016:</a:t>
            </a:r>
            <a:endParaRPr lang="en-Z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823942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4704"/>
            <a:ext cx="9144000" cy="1143000"/>
          </a:xfrm>
        </p:spPr>
        <p:txBody>
          <a:bodyPr>
            <a:no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ACTIVE INFRASTRUCTURE PROJECTS  </a:t>
            </a:r>
            <a:br>
              <a:rPr lang="en-ZA" sz="3200" b="1" dirty="0" smtClean="0">
                <a:latin typeface="Tahoma" panose="020B0604030504040204" pitchFamily="34" charset="0"/>
                <a:ea typeface="Tahoma" panose="020B0604030504040204" pitchFamily="34" charset="0"/>
                <a:cs typeface="Tahoma" panose="020B0604030504040204" pitchFamily="34" charset="0"/>
              </a:rPr>
            </a:br>
            <a:r>
              <a:rPr lang="en-ZA" sz="3200" b="1" dirty="0" smtClean="0">
                <a:latin typeface="Tahoma" panose="020B0604030504040204" pitchFamily="34" charset="0"/>
                <a:ea typeface="Tahoma" panose="020B0604030504040204" pitchFamily="34" charset="0"/>
                <a:cs typeface="Tahoma" panose="020B0604030504040204" pitchFamily="34" charset="0"/>
              </a:rPr>
              <a:t>    EXPERIENCING  SCHEDULE  SLIPPAGE … cont’d</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43391823"/>
              </p:ext>
            </p:extLst>
          </p:nvPr>
        </p:nvGraphicFramePr>
        <p:xfrm>
          <a:off x="467544" y="2204864"/>
          <a:ext cx="8208912" cy="3870960"/>
        </p:xfrm>
        <a:graphic>
          <a:graphicData uri="http://schemas.openxmlformats.org/drawingml/2006/table">
            <a:tbl>
              <a:tblPr firstRow="1" bandRow="1">
                <a:tableStyleId>{5C22544A-7EE6-4342-B048-85BDC9FD1C3A}</a:tableStyleId>
              </a:tblPr>
              <a:tblGrid>
                <a:gridCol w="2521309"/>
                <a:gridCol w="1655155"/>
                <a:gridCol w="1728192"/>
                <a:gridCol w="2304256"/>
              </a:tblGrid>
              <a:tr h="370840">
                <a:tc>
                  <a:txBody>
                    <a:bodyPr/>
                    <a:lstStyle/>
                    <a:p>
                      <a:pPr algn="ctr">
                        <a:lnSpc>
                          <a:spcPct val="150000"/>
                        </a:lnSpc>
                      </a:pPr>
                      <a:r>
                        <a:rPr lang="en-ZA" sz="1800" b="1" baseline="0" dirty="0" smtClean="0">
                          <a:latin typeface="Tahoma" panose="020B0604030504040204" pitchFamily="34" charset="0"/>
                          <a:ea typeface="Tahoma" panose="020B0604030504040204" pitchFamily="34" charset="0"/>
                          <a:cs typeface="Tahoma" panose="020B0604030504040204" pitchFamily="34" charset="0"/>
                        </a:rPr>
                        <a:t>Projects  description</a:t>
                      </a:r>
                      <a:endParaRPr lang="en-ZA" sz="18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00000"/>
                        </a:lnSpc>
                      </a:pPr>
                      <a:r>
                        <a:rPr lang="en-ZA" sz="1800" baseline="0" dirty="0" smtClean="0">
                          <a:latin typeface="Tahoma" panose="020B0604030504040204" pitchFamily="34" charset="0"/>
                          <a:ea typeface="Tahoma" panose="020B0604030504040204" pitchFamily="34" charset="0"/>
                          <a:cs typeface="Tahoma" panose="020B0604030504040204" pitchFamily="34" charset="0"/>
                        </a:rPr>
                        <a:t>Construction period complete </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00000"/>
                        </a:lnSpc>
                      </a:pPr>
                      <a:r>
                        <a:rPr lang="en-ZA" sz="1800" dirty="0" smtClean="0">
                          <a:latin typeface="Tahoma" panose="020B0604030504040204" pitchFamily="34" charset="0"/>
                          <a:ea typeface="Tahoma" panose="020B0604030504040204" pitchFamily="34" charset="0"/>
                          <a:cs typeface="Tahoma" panose="020B0604030504040204" pitchFamily="34" charset="0"/>
                        </a:rPr>
                        <a:t>Physical construction</a:t>
                      </a:r>
                      <a:r>
                        <a:rPr lang="en-ZA" sz="1800" baseline="0" dirty="0" smtClean="0">
                          <a:latin typeface="Tahoma" panose="020B0604030504040204" pitchFamily="34" charset="0"/>
                          <a:ea typeface="Tahoma" panose="020B0604030504040204" pitchFamily="34" charset="0"/>
                          <a:cs typeface="Tahoma" panose="020B0604030504040204" pitchFamily="34" charset="0"/>
                        </a:rPr>
                        <a:t> complete</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150000"/>
                        </a:lnSpc>
                      </a:pPr>
                      <a:r>
                        <a:rPr lang="en-ZA" sz="1800" dirty="0" smtClean="0">
                          <a:latin typeface="Tahoma" panose="020B0604030504040204" pitchFamily="34" charset="0"/>
                          <a:ea typeface="Tahoma" panose="020B0604030504040204" pitchFamily="34" charset="0"/>
                          <a:cs typeface="Tahoma" panose="020B0604030504040204" pitchFamily="34" charset="0"/>
                        </a:rPr>
                        <a:t>Comment</a:t>
                      </a:r>
                      <a:endParaRPr lang="en-Z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Sekhing Community Health Centre</a:t>
                      </a:r>
                      <a:endParaRPr lang="en-ZA" sz="14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205%</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86%</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ZA" sz="1400" dirty="0" smtClean="0">
                          <a:latin typeface="Tahoma" panose="020B0604030504040204" pitchFamily="34" charset="0"/>
                          <a:ea typeface="Tahoma" panose="020B0604030504040204" pitchFamily="34" charset="0"/>
                          <a:cs typeface="Tahoma" panose="020B0604030504040204" pitchFamily="34" charset="0"/>
                        </a:rPr>
                        <a:t>Progress</a:t>
                      </a:r>
                      <a:r>
                        <a:rPr lang="en-ZA" sz="1400" baseline="0" dirty="0" smtClean="0">
                          <a:latin typeface="Tahoma" panose="020B0604030504040204" pitchFamily="34" charset="0"/>
                          <a:ea typeface="Tahoma" panose="020B0604030504040204" pitchFamily="34" charset="0"/>
                          <a:cs typeface="Tahoma" panose="020B0604030504040204" pitchFamily="34" charset="0"/>
                        </a:rPr>
                        <a:t> is visible onsite, although behind schedule. The contractor committed to increase trades personnel to improve progress. Penalty clauses will be enforced.</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marL="342900" indent="-342900">
                        <a:buFont typeface="Arial" panose="020B0604020202020204" pitchFamily="34" charset="0"/>
                        <a:buChar char="•"/>
                      </a:pPr>
                      <a:r>
                        <a:rPr lang="en-US" sz="140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Boitekong Community Health Centre</a:t>
                      </a:r>
                      <a:endParaRPr lang="en-ZA" sz="14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ZA" sz="1400" dirty="0" smtClean="0">
                          <a:latin typeface="Tahoma" panose="020B0604030504040204" pitchFamily="34" charset="0"/>
                          <a:ea typeface="Tahoma" panose="020B0604030504040204" pitchFamily="34" charset="0"/>
                          <a:cs typeface="Tahoma" panose="020B0604030504040204" pitchFamily="34" charset="0"/>
                        </a:rPr>
                        <a:t>144%</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53%</a:t>
                      </a:r>
                    </a:p>
                    <a:p>
                      <a:pPr algn="ct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ZA" sz="1400" dirty="0" smtClean="0">
                          <a:latin typeface="Tahoma" panose="020B0604030504040204" pitchFamily="34" charset="0"/>
                          <a:ea typeface="Tahoma" panose="020B0604030504040204" pitchFamily="34" charset="0"/>
                          <a:cs typeface="Tahoma" panose="020B0604030504040204" pitchFamily="34" charset="0"/>
                        </a:rPr>
                        <a:t>Project </a:t>
                      </a:r>
                      <a:r>
                        <a:rPr lang="en-ZA" sz="1400" baseline="0" dirty="0" smtClean="0">
                          <a:latin typeface="Tahoma" panose="020B0604030504040204" pitchFamily="34" charset="0"/>
                          <a:ea typeface="Tahoma" panose="020B0604030504040204" pitchFamily="34" charset="0"/>
                          <a:cs typeface="Tahoma" panose="020B0604030504040204" pitchFamily="34" charset="0"/>
                        </a:rPr>
                        <a:t>behind schedule, despite effected cessions. Penalty clauses and/or termination will be enforced.</a:t>
                      </a:r>
                      <a:endParaRPr lang="en-ZA" sz="14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p14="http://schemas.microsoft.com/office/powerpoint/2010/main" xmlns="" val="2821630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CONCLUSIONS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a:spLocks noGrp="1"/>
          </p:cNvSpPr>
          <p:nvPr>
            <p:ph idx="1"/>
          </p:nvPr>
        </p:nvSpPr>
        <p:spPr>
          <a:xfrm>
            <a:off x="457200" y="1412776"/>
            <a:ext cx="8229600" cy="5256584"/>
          </a:xfrm>
        </p:spPr>
        <p:txBody>
          <a:bodyPr>
            <a:normAutofit/>
          </a:bodyPr>
          <a:lstStyle/>
          <a:p>
            <a:pPr>
              <a:buFont typeface="+mj-lt"/>
              <a:buAutoNum type="arabicPeriod"/>
            </a:pPr>
            <a:r>
              <a:rPr lang="en-ZA" sz="2000" dirty="0" smtClean="0">
                <a:latin typeface="Tahoma" panose="020B0604030504040204" pitchFamily="34" charset="0"/>
                <a:ea typeface="Tahoma" panose="020B0604030504040204" pitchFamily="34" charset="0"/>
                <a:cs typeface="Tahoma" panose="020B0604030504040204" pitchFamily="34" charset="0"/>
              </a:rPr>
              <a:t>An overview of the departmental infrastructure budget has been presented,</a:t>
            </a:r>
          </a:p>
          <a:p>
            <a:pPr>
              <a:buFont typeface="+mj-lt"/>
              <a:buAutoNum type="arabicPeriod"/>
            </a:pPr>
            <a:endParaRPr lang="en-ZA" sz="2000" dirty="0" smtClean="0">
              <a:latin typeface="Tahoma" panose="020B0604030504040204" pitchFamily="34" charset="0"/>
              <a:ea typeface="Tahoma" panose="020B0604030504040204" pitchFamily="34" charset="0"/>
              <a:cs typeface="Tahoma" panose="020B0604030504040204" pitchFamily="34" charset="0"/>
            </a:endParaRPr>
          </a:p>
          <a:p>
            <a:pPr>
              <a:buFont typeface="+mj-lt"/>
              <a:buAutoNum type="arabicPeriod"/>
            </a:pPr>
            <a:r>
              <a:rPr lang="en-ZA" sz="2000" dirty="0" smtClean="0">
                <a:latin typeface="Tahoma" panose="020B0604030504040204" pitchFamily="34" charset="0"/>
                <a:ea typeface="Tahoma" panose="020B0604030504040204" pitchFamily="34" charset="0"/>
                <a:cs typeface="Tahoma" panose="020B0604030504040204" pitchFamily="34" charset="0"/>
              </a:rPr>
              <a:t>The Conditional Assessment at </a:t>
            </a:r>
            <a:r>
              <a:rPr lang="en-ZA" sz="2000" u="sng" dirty="0" smtClean="0">
                <a:latin typeface="Tahoma" panose="020B0604030504040204" pitchFamily="34" charset="0"/>
                <a:ea typeface="Tahoma" panose="020B0604030504040204" pitchFamily="34" charset="0"/>
                <a:cs typeface="Tahoma" panose="020B0604030504040204" pitchFamily="34" charset="0"/>
              </a:rPr>
              <a:t>54 Facilities</a:t>
            </a:r>
            <a:r>
              <a:rPr lang="en-ZA" sz="2000" dirty="0" smtClean="0">
                <a:latin typeface="Tahoma" panose="020B0604030504040204" pitchFamily="34" charset="0"/>
                <a:ea typeface="Tahoma" panose="020B0604030504040204" pitchFamily="34" charset="0"/>
                <a:cs typeface="Tahoma" panose="020B0604030504040204" pitchFamily="34" charset="0"/>
              </a:rPr>
              <a:t> has been concluded and remedial actions costed,</a:t>
            </a:r>
          </a:p>
          <a:p>
            <a:pPr>
              <a:buFont typeface="+mj-lt"/>
              <a:buAutoNum type="arabicPeriod"/>
            </a:pPr>
            <a:endParaRPr lang="en-ZA" sz="2000" dirty="0">
              <a:latin typeface="Tahoma" panose="020B0604030504040204" pitchFamily="34" charset="0"/>
              <a:ea typeface="Tahoma" panose="020B0604030504040204" pitchFamily="34" charset="0"/>
              <a:cs typeface="Tahoma" panose="020B0604030504040204" pitchFamily="34" charset="0"/>
            </a:endParaRPr>
          </a:p>
          <a:p>
            <a:pPr>
              <a:buFont typeface="+mj-lt"/>
              <a:buAutoNum type="arabicPeriod"/>
            </a:pPr>
            <a:r>
              <a:rPr lang="en-ZA" sz="2000" dirty="0" smtClean="0">
                <a:latin typeface="Tahoma" panose="020B0604030504040204" pitchFamily="34" charset="0"/>
                <a:ea typeface="Tahoma" panose="020B0604030504040204" pitchFamily="34" charset="0"/>
                <a:cs typeface="Tahoma" panose="020B0604030504040204" pitchFamily="34" charset="0"/>
              </a:rPr>
              <a:t>The available budget for 2016/17 will not enable the department to execute all remedial works emanating from Conditional Assessments,</a:t>
            </a:r>
          </a:p>
          <a:p>
            <a:pPr>
              <a:buFont typeface="+mj-lt"/>
              <a:buAutoNum type="arabicPeriod"/>
            </a:pPr>
            <a:endParaRPr lang="en-ZA" sz="2000" dirty="0">
              <a:latin typeface="Tahoma" panose="020B0604030504040204" pitchFamily="34" charset="0"/>
              <a:ea typeface="Tahoma" panose="020B0604030504040204" pitchFamily="34" charset="0"/>
              <a:cs typeface="Tahoma" panose="020B0604030504040204" pitchFamily="34" charset="0"/>
            </a:endParaRPr>
          </a:p>
          <a:p>
            <a:pPr>
              <a:buFont typeface="+mj-lt"/>
              <a:buAutoNum type="arabicPeriod"/>
            </a:pPr>
            <a:r>
              <a:rPr lang="en-ZA" sz="2000" dirty="0" smtClean="0">
                <a:latin typeface="Tahoma" panose="020B0604030504040204" pitchFamily="34" charset="0"/>
                <a:ea typeface="Tahoma" panose="020B0604030504040204" pitchFamily="34" charset="0"/>
                <a:cs typeface="Tahoma" panose="020B0604030504040204" pitchFamily="34" charset="0"/>
              </a:rPr>
              <a:t>The department managed to identify five (5) facilities that need prioritisation on maintenance for the current financial year,</a:t>
            </a:r>
          </a:p>
          <a:p>
            <a:pPr>
              <a:buFont typeface="+mj-lt"/>
              <a:buAutoNum type="arabicPeriod"/>
            </a:pPr>
            <a:endParaRPr lang="en-ZA" sz="2000" dirty="0" smtClean="0">
              <a:latin typeface="Tahoma" panose="020B0604030504040204" pitchFamily="34" charset="0"/>
              <a:ea typeface="Tahoma" panose="020B0604030504040204" pitchFamily="34" charset="0"/>
              <a:cs typeface="Tahoma" panose="020B0604030504040204" pitchFamily="34" charset="0"/>
            </a:endParaRPr>
          </a:p>
          <a:p>
            <a:pPr>
              <a:buFont typeface="+mj-lt"/>
              <a:buAutoNum type="arabicPeriod"/>
            </a:pPr>
            <a:r>
              <a:rPr lang="en-ZA" sz="2000" dirty="0" smtClean="0">
                <a:latin typeface="Tahoma" panose="020B0604030504040204" pitchFamily="34" charset="0"/>
                <a:ea typeface="Tahoma" panose="020B0604030504040204" pitchFamily="34" charset="0"/>
                <a:cs typeface="Tahoma" panose="020B0604030504040204" pitchFamily="34" charset="0"/>
              </a:rPr>
              <a:t>Active infrastructure projects experiencing schedule slippage have been listed. The department is pro-actively managing the risks.</a:t>
            </a:r>
          </a:p>
          <a:p>
            <a:pPr>
              <a:buFont typeface="+mj-lt"/>
              <a:buAutoNum type="arabicPeriod"/>
            </a:pPr>
            <a:endParaRPr lang="en-ZA"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9942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000125"/>
            <a:ext cx="7772400" cy="3004939"/>
          </a:xfrm>
        </p:spPr>
        <p:txBody>
          <a:bodyPr/>
          <a:lstStyle/>
          <a:p>
            <a:pPr eaLnBrk="1" hangingPunct="1"/>
            <a:r>
              <a:rPr lang="en-ZA" sz="3200" dirty="0" smtClean="0"/>
              <a:t/>
            </a:r>
            <a:br>
              <a:rPr lang="en-ZA" sz="3200" dirty="0" smtClean="0"/>
            </a:br>
            <a:r>
              <a:rPr lang="en-ZA" sz="3200" dirty="0" smtClean="0"/>
              <a:t/>
            </a:r>
            <a:br>
              <a:rPr lang="en-ZA" sz="3200" dirty="0" smtClean="0"/>
            </a:br>
            <a:r>
              <a:rPr lang="en-ZA" sz="3200" b="1" dirty="0" smtClean="0"/>
              <a:t/>
            </a:r>
            <a:br>
              <a:rPr lang="en-ZA" sz="3200" b="1" dirty="0" smtClean="0"/>
            </a:br>
            <a:r>
              <a:rPr lang="en-ZA" sz="3200" b="1" dirty="0" smtClean="0"/>
              <a:t/>
            </a:r>
            <a:br>
              <a:rPr lang="en-ZA" sz="3200" b="1" dirty="0" smtClean="0"/>
            </a:br>
            <a:r>
              <a:rPr lang="en-ZA" sz="3200" b="1" dirty="0" smtClean="0"/>
              <a:t/>
            </a:r>
            <a:br>
              <a:rPr lang="en-ZA" sz="3200" b="1" dirty="0" smtClean="0"/>
            </a:br>
            <a:r>
              <a:rPr lang="en-US" altLang="en-US" sz="4800" dirty="0" smtClean="0"/>
              <a:t> </a:t>
            </a:r>
            <a:r>
              <a:rPr lang="en-US" altLang="en-US" sz="4800" b="1" dirty="0" smtClean="0"/>
              <a:t>Human Resource with emphasis on </a:t>
            </a:r>
            <a:br>
              <a:rPr lang="en-US" altLang="en-US" sz="4800" b="1" dirty="0" smtClean="0"/>
            </a:br>
            <a:r>
              <a:rPr lang="en-US" altLang="en-US" sz="4800" b="1" dirty="0" smtClean="0"/>
              <a:t/>
            </a:r>
            <a:br>
              <a:rPr lang="en-US" altLang="en-US" sz="4800" b="1" dirty="0" smtClean="0"/>
            </a:br>
            <a:r>
              <a:rPr lang="en-ZA" sz="4800" b="1" dirty="0" smtClean="0"/>
              <a:t>COMMUNITY </a:t>
            </a:r>
            <a:br>
              <a:rPr lang="en-ZA" sz="4800" b="1" dirty="0" smtClean="0"/>
            </a:br>
            <a:r>
              <a:rPr lang="en-ZA" sz="4800" b="1" dirty="0" smtClean="0"/>
              <a:t>HEALTH WORKER PROGRAMME</a:t>
            </a:r>
            <a:r>
              <a:rPr lang="en-ZA" sz="3200" b="1" dirty="0" smtClean="0"/>
              <a:t/>
            </a:r>
            <a:br>
              <a:rPr lang="en-ZA" sz="3200" b="1" dirty="0" smtClean="0"/>
            </a:br>
            <a:r>
              <a:rPr lang="en-ZA" sz="3200" b="1" dirty="0" smtClean="0"/>
              <a:t/>
            </a:r>
            <a:br>
              <a:rPr lang="en-ZA" sz="3200" b="1" dirty="0" smtClean="0"/>
            </a:br>
            <a:r>
              <a:rPr lang="en-ZA" sz="3200" b="1" dirty="0" smtClean="0"/>
              <a:t/>
            </a:r>
            <a:br>
              <a:rPr lang="en-ZA" sz="3200" b="1" dirty="0" smtClean="0"/>
            </a:br>
            <a:endParaRPr lang="en-ZA" sz="3200" b="1" dirty="0" smtClean="0"/>
          </a:p>
        </p:txBody>
      </p:sp>
      <p:sp>
        <p:nvSpPr>
          <p:cNvPr id="2052" name="Slide Number Placeholder 3"/>
          <p:cNvSpPr>
            <a:spLocks noGrp="1"/>
          </p:cNvSpPr>
          <p:nvPr>
            <p:ph type="sldNum" sz="quarter" idx="12"/>
          </p:nvPr>
        </p:nvSpPr>
        <p:spPr>
          <a:noFill/>
        </p:spPr>
        <p:txBody>
          <a:bodyPr/>
          <a:lstStyle/>
          <a:p>
            <a:fld id="{F1F3EF8F-0307-43B1-9ED5-A5B4D5A70D61}" type="slidenum">
              <a:rPr lang="en-US" altLang="en-US" smtClean="0"/>
              <a:pPr/>
              <a:t>3</a:t>
            </a:fld>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RECOMMENDATIONS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p:cNvSpPr>
            <a:spLocks noGrp="1"/>
          </p:cNvSpPr>
          <p:nvPr>
            <p:ph idx="1"/>
          </p:nvPr>
        </p:nvSpPr>
        <p:spPr>
          <a:xfrm>
            <a:off x="457200" y="1412776"/>
            <a:ext cx="8229600" cy="5256584"/>
          </a:xfrm>
        </p:spPr>
        <p:txBody>
          <a:bodyPr>
            <a:normAutofit/>
          </a:bodyPr>
          <a:lstStyle/>
          <a:p>
            <a:pPr marL="0" indent="0">
              <a:buNone/>
            </a:pPr>
            <a:r>
              <a:rPr lang="en-ZA" sz="1800" dirty="0" smtClean="0">
                <a:latin typeface="Tahoma" panose="020B0604030504040204" pitchFamily="34" charset="0"/>
                <a:ea typeface="Tahoma" panose="020B0604030504040204" pitchFamily="34" charset="0"/>
                <a:cs typeface="Tahoma" panose="020B0604030504040204" pitchFamily="34" charset="0"/>
              </a:rPr>
              <a:t>The information sighted on this presentation has led to the following recommendations:</a:t>
            </a:r>
          </a:p>
          <a:p>
            <a:pPr>
              <a:buFont typeface="+mj-lt"/>
              <a:buAutoNum type="arabicPeriod"/>
            </a:pPr>
            <a:endParaRPr lang="en-ZA" sz="1800" dirty="0" smtClean="0">
              <a:latin typeface="Tahoma" panose="020B0604030504040204" pitchFamily="34" charset="0"/>
              <a:ea typeface="Tahoma" panose="020B0604030504040204" pitchFamily="34" charset="0"/>
              <a:cs typeface="Tahoma" panose="020B0604030504040204" pitchFamily="34" charset="0"/>
            </a:endParaRPr>
          </a:p>
          <a:p>
            <a:r>
              <a:rPr lang="en-ZA" sz="1800" dirty="0" smtClean="0">
                <a:latin typeface="Tahoma" panose="020B0604030504040204" pitchFamily="34" charset="0"/>
                <a:ea typeface="Tahoma" panose="020B0604030504040204" pitchFamily="34" charset="0"/>
                <a:cs typeface="Tahoma" panose="020B0604030504040204" pitchFamily="34" charset="0"/>
              </a:rPr>
              <a:t>that the department implement adequate means such as enforcing contractual penalties and/or termination clauses to accelerate delayed projects and bring them to completion, and</a:t>
            </a:r>
          </a:p>
          <a:p>
            <a:endParaRPr lang="en-ZA" sz="1800" dirty="0">
              <a:latin typeface="Tahoma" panose="020B0604030504040204" pitchFamily="34" charset="0"/>
              <a:ea typeface="Tahoma" panose="020B0604030504040204" pitchFamily="34" charset="0"/>
              <a:cs typeface="Tahoma" panose="020B0604030504040204" pitchFamily="34" charset="0"/>
            </a:endParaRPr>
          </a:p>
          <a:p>
            <a:r>
              <a:rPr lang="en-ZA" sz="1800" dirty="0" smtClean="0">
                <a:latin typeface="Tahoma" panose="020B0604030504040204" pitchFamily="34" charset="0"/>
                <a:ea typeface="Tahoma" panose="020B0604030504040204" pitchFamily="34" charset="0"/>
                <a:cs typeface="Tahoma" panose="020B0604030504040204" pitchFamily="34" charset="0"/>
              </a:rPr>
              <a:t>that the Parliamentary Portfolio Committee on Health assist by opening appropriate channels to enable the department to received more funding for maintenance and </a:t>
            </a:r>
            <a:r>
              <a:rPr lang="en-ZA" sz="1800" dirty="0" err="1" smtClean="0">
                <a:latin typeface="Tahoma" panose="020B0604030504040204" pitchFamily="34" charset="0"/>
                <a:ea typeface="Tahoma" panose="020B0604030504040204" pitchFamily="34" charset="0"/>
                <a:cs typeface="Tahoma" panose="020B0604030504040204" pitchFamily="34" charset="0"/>
              </a:rPr>
              <a:t>capex</a:t>
            </a:r>
            <a:r>
              <a:rPr lang="en-ZA" sz="1800" dirty="0" smtClean="0">
                <a:latin typeface="Tahoma" panose="020B0604030504040204" pitchFamily="34" charset="0"/>
                <a:ea typeface="Tahoma" panose="020B0604030504040204" pitchFamily="34" charset="0"/>
                <a:cs typeface="Tahoma" panose="020B0604030504040204" pitchFamily="34" charset="0"/>
              </a:rPr>
              <a:t> projects.</a:t>
            </a:r>
          </a:p>
          <a:p>
            <a:endParaRPr lang="en-ZA"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070740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60607_1406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556792"/>
            <a:ext cx="8576953"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NEW BOPHELONG STAFF ACCOMMODATION</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10599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160623_10033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00808"/>
            <a:ext cx="8568952" cy="4803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BOITEKONG </a:t>
            </a:r>
            <a:br>
              <a:rPr lang="en-ZA" sz="3200" b="1" dirty="0" smtClean="0">
                <a:latin typeface="Tahoma" panose="020B0604030504040204" pitchFamily="34" charset="0"/>
                <a:ea typeface="Tahoma" panose="020B0604030504040204" pitchFamily="34" charset="0"/>
                <a:cs typeface="Tahoma" panose="020B0604030504040204" pitchFamily="34" charset="0"/>
              </a:rPr>
            </a:br>
            <a:r>
              <a:rPr lang="en-ZA" sz="3200" b="1" dirty="0" smtClean="0">
                <a:latin typeface="Tahoma" panose="020B0604030504040204" pitchFamily="34" charset="0"/>
                <a:ea typeface="Tahoma" panose="020B0604030504040204" pitchFamily="34" charset="0"/>
                <a:cs typeface="Tahoma" panose="020B0604030504040204" pitchFamily="34" charset="0"/>
              </a:rPr>
              <a:t>COMMUNITY HEALTH CENTRE</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34499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_13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916832"/>
            <a:ext cx="4247775" cy="3168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WELTEVREDE CLINIC</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pic>
        <p:nvPicPr>
          <p:cNvPr id="3075" name="Picture 3" descr="IMG_20160615_1000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1916832"/>
            <a:ext cx="4251325"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156176" y="5088657"/>
            <a:ext cx="2088232" cy="369332"/>
          </a:xfrm>
          <a:prstGeom prst="rect">
            <a:avLst/>
          </a:prstGeom>
          <a:noFill/>
        </p:spPr>
        <p:txBody>
          <a:bodyPr wrap="square" rtlCol="0">
            <a:spAutoFit/>
          </a:bodyPr>
          <a:lstStyle/>
          <a:p>
            <a:r>
              <a:rPr lang="en-ZA" b="1" dirty="0" smtClean="0"/>
              <a:t>Nurses Home</a:t>
            </a:r>
            <a:endParaRPr lang="en-ZA" b="1" dirty="0"/>
          </a:p>
        </p:txBody>
      </p:sp>
      <p:sp>
        <p:nvSpPr>
          <p:cNvPr id="8" name="TextBox 7"/>
          <p:cNvSpPr txBox="1"/>
          <p:nvPr/>
        </p:nvSpPr>
        <p:spPr>
          <a:xfrm>
            <a:off x="898546" y="5095014"/>
            <a:ext cx="3600749" cy="369332"/>
          </a:xfrm>
          <a:prstGeom prst="rect">
            <a:avLst/>
          </a:prstGeom>
          <a:noFill/>
        </p:spPr>
        <p:txBody>
          <a:bodyPr wrap="square" rtlCol="0">
            <a:spAutoFit/>
          </a:bodyPr>
          <a:lstStyle/>
          <a:p>
            <a:r>
              <a:rPr lang="en-ZA" b="1" dirty="0" smtClean="0"/>
              <a:t>Main Clinic – North Western Side</a:t>
            </a:r>
            <a:endParaRPr lang="en-ZA" b="1" dirty="0"/>
          </a:p>
        </p:txBody>
      </p:sp>
    </p:spTree>
    <p:extLst>
      <p:ext uri="{BB962C8B-B14F-4D97-AF65-F5344CB8AC3E}">
        <p14:creationId xmlns:p14="http://schemas.microsoft.com/office/powerpoint/2010/main" xmlns="" val="4233877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556792"/>
            <a:ext cx="7416824" cy="4321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455701" y="5824386"/>
            <a:ext cx="2556459" cy="369332"/>
          </a:xfrm>
          <a:prstGeom prst="rect">
            <a:avLst/>
          </a:prstGeom>
          <a:noFill/>
        </p:spPr>
        <p:txBody>
          <a:bodyPr wrap="square" rtlCol="0">
            <a:spAutoFit/>
          </a:bodyPr>
          <a:lstStyle/>
          <a:p>
            <a:r>
              <a:rPr lang="en-ZA" b="1" dirty="0" smtClean="0"/>
              <a:t>Column Construction</a:t>
            </a:r>
            <a:endParaRPr lang="en-ZA" b="1" dirty="0"/>
          </a:p>
        </p:txBody>
      </p:sp>
      <p:sp>
        <p:nvSpPr>
          <p:cNvPr id="7"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MMABATHO NURSING COLLEGE UPGRADE</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437514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2276872"/>
            <a:ext cx="4140180" cy="3101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364251" y="5435932"/>
            <a:ext cx="3131742" cy="369332"/>
          </a:xfrm>
          <a:prstGeom prst="rect">
            <a:avLst/>
          </a:prstGeom>
          <a:noFill/>
        </p:spPr>
        <p:txBody>
          <a:bodyPr wrap="square" rtlCol="0">
            <a:spAutoFit/>
          </a:bodyPr>
          <a:lstStyle/>
          <a:p>
            <a:r>
              <a:rPr lang="en-ZA" b="1" dirty="0" smtClean="0"/>
              <a:t>Internal walkway being roofed</a:t>
            </a:r>
            <a:endParaRPr lang="en-ZA" b="1"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276872"/>
            <a:ext cx="4135025" cy="3101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1547664" y="5409383"/>
            <a:ext cx="1944216" cy="369332"/>
          </a:xfrm>
          <a:prstGeom prst="rect">
            <a:avLst/>
          </a:prstGeom>
          <a:noFill/>
        </p:spPr>
        <p:txBody>
          <a:bodyPr wrap="square" rtlCol="0">
            <a:spAutoFit/>
          </a:bodyPr>
          <a:lstStyle/>
          <a:p>
            <a:r>
              <a:rPr lang="en-ZA" b="1" dirty="0" smtClean="0"/>
              <a:t>Services Building</a:t>
            </a:r>
            <a:endParaRPr lang="en-ZA" b="1" dirty="0"/>
          </a:p>
        </p:txBody>
      </p:sp>
      <p:sp>
        <p:nvSpPr>
          <p:cNvPr id="10" name="Title 1"/>
          <p:cNvSpPr>
            <a:spLocks noGrp="1"/>
          </p:cNvSpPr>
          <p:nvPr>
            <p:ph type="title"/>
          </p:nvPr>
        </p:nvSpPr>
        <p:spPr>
          <a:xfrm>
            <a:off x="457200" y="274638"/>
            <a:ext cx="8229600" cy="1143000"/>
          </a:xfrm>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SEKHING</a:t>
            </a:r>
            <a:br>
              <a:rPr lang="en-ZA" sz="3200" b="1" dirty="0" smtClean="0">
                <a:latin typeface="Tahoma" panose="020B0604030504040204" pitchFamily="34" charset="0"/>
                <a:ea typeface="Tahoma" panose="020B0604030504040204" pitchFamily="34" charset="0"/>
                <a:cs typeface="Tahoma" panose="020B0604030504040204" pitchFamily="34" charset="0"/>
              </a:rPr>
            </a:br>
            <a:r>
              <a:rPr lang="en-ZA" sz="3200" b="1" dirty="0" smtClean="0">
                <a:latin typeface="Tahoma" panose="020B0604030504040204" pitchFamily="34" charset="0"/>
                <a:ea typeface="Tahoma" panose="020B0604030504040204" pitchFamily="34" charset="0"/>
                <a:cs typeface="Tahoma" panose="020B0604030504040204" pitchFamily="34" charset="0"/>
              </a:rPr>
              <a:t>COMMUNITY HEALTH CENTRE</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18371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457200" y="2060848"/>
            <a:ext cx="8229600" cy="4065315"/>
          </a:xfrm>
        </p:spPr>
        <p:txBody>
          <a:bodyPr/>
          <a:lstStyle/>
          <a:p>
            <a:pPr algn="ctr">
              <a:buNone/>
            </a:pPr>
            <a:r>
              <a:rPr lang="en-US" altLang="en-US" sz="5400" b="1" dirty="0" smtClean="0"/>
              <a:t>FINANCIAL MANAGEMENT</a:t>
            </a:r>
            <a:endParaRPr lang="en-ZA" sz="5400" dirty="0"/>
          </a:p>
        </p:txBody>
      </p:sp>
      <p:sp>
        <p:nvSpPr>
          <p:cNvPr id="4" name="Slide Number Placeholder 3"/>
          <p:cNvSpPr>
            <a:spLocks noGrp="1"/>
          </p:cNvSpPr>
          <p:nvPr>
            <p:ph type="sldNum" sz="quarter" idx="12"/>
          </p:nvPr>
        </p:nvSpPr>
        <p:spPr/>
        <p:txBody>
          <a:bodyPr/>
          <a:lstStyle/>
          <a:p>
            <a:pPr>
              <a:defRPr/>
            </a:pPr>
            <a:fld id="{7A65EF5E-DF92-4D55-9F84-C9B3ACA558F2}"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620713"/>
            <a:ext cx="8229600" cy="504031"/>
          </a:xfrm>
        </p:spPr>
        <p:txBody>
          <a:bodyPr/>
          <a:lstStyle/>
          <a:p>
            <a:r>
              <a:rPr lang="en-US" altLang="en-US" sz="3600" b="1" dirty="0" smtClean="0"/>
              <a:t>FINANCIAL MANAGEMENT</a:t>
            </a:r>
            <a:endParaRPr lang="en-ZA" altLang="en-US" sz="3600" b="1" dirty="0" smtClean="0"/>
          </a:p>
        </p:txBody>
      </p:sp>
      <p:sp>
        <p:nvSpPr>
          <p:cNvPr id="36867" name="Content Placeholder 1"/>
          <p:cNvSpPr>
            <a:spLocks noGrp="1"/>
          </p:cNvSpPr>
          <p:nvPr>
            <p:ph idx="1"/>
          </p:nvPr>
        </p:nvSpPr>
        <p:spPr>
          <a:xfrm>
            <a:off x="457200" y="1052736"/>
            <a:ext cx="8229600" cy="5471889"/>
          </a:xfrm>
        </p:spPr>
        <p:txBody>
          <a:bodyPr/>
          <a:lstStyle/>
          <a:p>
            <a:r>
              <a:rPr lang="en-US" sz="2800" dirty="0" smtClean="0"/>
              <a:t>The NW Department received a qualified audit report for the 2015/16 financial year. It was qualified on commuted overtime.</a:t>
            </a:r>
          </a:p>
          <a:p>
            <a:r>
              <a:rPr lang="en-US" sz="2800" dirty="0" smtClean="0"/>
              <a:t>This broke the five (5) </a:t>
            </a:r>
            <a:r>
              <a:rPr lang="en-US" sz="2800" dirty="0"/>
              <a:t>years trend of </a:t>
            </a:r>
            <a:r>
              <a:rPr lang="en-US" sz="2800" dirty="0" smtClean="0"/>
              <a:t>unqualified audit report. </a:t>
            </a:r>
          </a:p>
          <a:p>
            <a:r>
              <a:rPr lang="en-US" sz="2800" dirty="0" smtClean="0"/>
              <a:t>In the prior year, the AG had raised three (3) matters of emphasis namely:</a:t>
            </a:r>
          </a:p>
          <a:p>
            <a:pPr lvl="1"/>
            <a:r>
              <a:rPr lang="en-US" sz="2600" dirty="0" smtClean="0"/>
              <a:t>Unauthorized, irregular and fruitless and wasteful expenditure</a:t>
            </a:r>
          </a:p>
          <a:p>
            <a:pPr lvl="1"/>
            <a:r>
              <a:rPr lang="en-US" sz="2600" dirty="0" smtClean="0"/>
              <a:t>Accruals, and</a:t>
            </a:r>
          </a:p>
          <a:p>
            <a:pPr lvl="1"/>
            <a:r>
              <a:rPr lang="en-US" sz="2600" dirty="0" smtClean="0"/>
              <a:t>Significant uncertainties with regard to the number and value of medico-legal claims</a:t>
            </a:r>
          </a:p>
          <a:p>
            <a:pPr>
              <a:buFontTx/>
              <a:buNone/>
            </a:pPr>
            <a:r>
              <a:rPr lang="en-ZA" sz="2900" dirty="0" smtClean="0"/>
              <a:t>	</a:t>
            </a:r>
          </a:p>
        </p:txBody>
      </p:sp>
      <p:sp>
        <p:nvSpPr>
          <p:cNvPr id="36868" name="Slide Number Placeholder 1"/>
          <p:cNvSpPr>
            <a:spLocks noGrp="1"/>
          </p:cNvSpPr>
          <p:nvPr>
            <p:ph type="sldNum" sz="quarter" idx="12"/>
          </p:nvPr>
        </p:nvSpPr>
        <p:spPr>
          <a:noFill/>
        </p:spPr>
        <p:txBody>
          <a:bodyPr/>
          <a:lstStyle/>
          <a:p>
            <a:fld id="{5C31B629-188C-4E2B-B3AC-8C5C5F72A282}" type="slidenum">
              <a:rPr lang="en-US" smtClean="0"/>
              <a:pPr/>
              <a:t>37</a:t>
            </a:fld>
            <a:endParaRPr lang="en-US" smtClean="0"/>
          </a:p>
        </p:txBody>
      </p:sp>
    </p:spTree>
    <p:extLst>
      <p:ext uri="{BB962C8B-B14F-4D97-AF65-F5344CB8AC3E}">
        <p14:creationId xmlns="" xmlns:p14="http://schemas.microsoft.com/office/powerpoint/2010/main" val="984189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620688"/>
            <a:ext cx="8229600" cy="648072"/>
          </a:xfrm>
        </p:spPr>
        <p:txBody>
          <a:bodyPr/>
          <a:lstStyle/>
          <a:p>
            <a:r>
              <a:rPr lang="en-US" altLang="en-US" sz="3600" b="1" dirty="0"/>
              <a:t>FINANCIAL MANAGEMENT(CONT</a:t>
            </a:r>
            <a:r>
              <a:rPr lang="en-US" altLang="en-US" sz="3600" b="1" dirty="0" smtClean="0"/>
              <a:t>.)</a:t>
            </a:r>
          </a:p>
        </p:txBody>
      </p:sp>
      <p:sp>
        <p:nvSpPr>
          <p:cNvPr id="37891" name="Content Placeholder 2"/>
          <p:cNvSpPr>
            <a:spLocks noGrp="1"/>
          </p:cNvSpPr>
          <p:nvPr>
            <p:ph idx="1"/>
          </p:nvPr>
        </p:nvSpPr>
        <p:spPr>
          <a:xfrm>
            <a:off x="457200" y="1340768"/>
            <a:ext cx="8229600" cy="5112568"/>
          </a:xfrm>
        </p:spPr>
        <p:txBody>
          <a:bodyPr/>
          <a:lstStyle/>
          <a:p>
            <a:r>
              <a:rPr lang="en-US" altLang="en-US" sz="3000" dirty="0" smtClean="0"/>
              <a:t>The following measures were taken to address the matters of emphasis and other findings in the management report:</a:t>
            </a:r>
          </a:p>
          <a:p>
            <a:pPr lvl="1"/>
            <a:r>
              <a:rPr lang="en-US" altLang="en-US" sz="2600" dirty="0" smtClean="0"/>
              <a:t>Audit action plan was compiled to rectify reported audit findings.</a:t>
            </a:r>
          </a:p>
          <a:p>
            <a:pPr lvl="1"/>
            <a:r>
              <a:rPr lang="en-US" altLang="en-US" sz="2600" dirty="0" smtClean="0"/>
              <a:t>Responsible managers reported progress on the action plan on monthly basis.</a:t>
            </a:r>
          </a:p>
          <a:p>
            <a:pPr lvl="1"/>
            <a:r>
              <a:rPr lang="en-US" altLang="en-US" sz="2600" dirty="0" smtClean="0"/>
              <a:t>The latest progress report on the audit action plan indicates that 165 of the 170 actions plans developed have been implemented, that is 97% implementation.</a:t>
            </a:r>
          </a:p>
          <a:p>
            <a:pPr>
              <a:buFontTx/>
              <a:buNone/>
            </a:pPr>
            <a:endParaRPr lang="en-US" altLang="en-US" dirty="0" smtClean="0"/>
          </a:p>
        </p:txBody>
      </p:sp>
      <p:sp>
        <p:nvSpPr>
          <p:cNvPr id="37892" name="Slide Number Placeholder 1"/>
          <p:cNvSpPr>
            <a:spLocks noGrp="1"/>
          </p:cNvSpPr>
          <p:nvPr>
            <p:ph type="sldNum" sz="quarter" idx="12"/>
          </p:nvPr>
        </p:nvSpPr>
        <p:spPr>
          <a:noFill/>
        </p:spPr>
        <p:txBody>
          <a:bodyPr/>
          <a:lstStyle/>
          <a:p>
            <a:fld id="{28F08BFB-9AD5-46BA-AE94-7F3A1D77948C}" type="slidenum">
              <a:rPr lang="en-US" smtClean="0"/>
              <a:pPr/>
              <a:t>38</a:t>
            </a:fld>
            <a:endParaRPr lang="en-US" smtClean="0"/>
          </a:p>
        </p:txBody>
      </p:sp>
    </p:spTree>
    <p:extLst>
      <p:ext uri="{BB962C8B-B14F-4D97-AF65-F5344CB8AC3E}">
        <p14:creationId xmlns="" xmlns:p14="http://schemas.microsoft.com/office/powerpoint/2010/main" val="2425660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432048"/>
          </a:xfrm>
        </p:spPr>
        <p:txBody>
          <a:bodyPr/>
          <a:lstStyle/>
          <a:p>
            <a:r>
              <a:rPr lang="en-US" altLang="en-US" sz="3200" b="1" dirty="0"/>
              <a:t>FINANCIAL MANAGEMENT(CONT.)</a:t>
            </a:r>
            <a:endParaRPr lang="en-US" sz="3200" b="1" dirty="0"/>
          </a:p>
        </p:txBody>
      </p:sp>
      <p:sp>
        <p:nvSpPr>
          <p:cNvPr id="3" name="Content Placeholder 2"/>
          <p:cNvSpPr>
            <a:spLocks noGrp="1"/>
          </p:cNvSpPr>
          <p:nvPr>
            <p:ph idx="1"/>
          </p:nvPr>
        </p:nvSpPr>
        <p:spPr>
          <a:xfrm>
            <a:off x="467544" y="980728"/>
            <a:ext cx="8208912" cy="5688632"/>
          </a:xfrm>
        </p:spPr>
        <p:txBody>
          <a:bodyPr/>
          <a:lstStyle/>
          <a:p>
            <a:r>
              <a:rPr lang="en-US" sz="2800" dirty="0" smtClean="0"/>
              <a:t>Specifically on the matters of emphasis:</a:t>
            </a:r>
          </a:p>
          <a:p>
            <a:r>
              <a:rPr lang="en-US" sz="2800" dirty="0" smtClean="0"/>
              <a:t>Unauthorized Expenditure</a:t>
            </a:r>
          </a:p>
          <a:p>
            <a:pPr lvl="1"/>
            <a:r>
              <a:rPr lang="en-US" sz="2400" dirty="0" smtClean="0"/>
              <a:t>There was no unauthorized expenditure in the 2015/16 financial year.</a:t>
            </a:r>
          </a:p>
          <a:p>
            <a:pPr lvl="1"/>
            <a:r>
              <a:rPr lang="en-US" sz="2400" dirty="0" smtClean="0"/>
              <a:t>Unauthorized expenditure of prior years to 2013/14 has been authorized with funding by the Provincial Legislature.</a:t>
            </a:r>
          </a:p>
          <a:p>
            <a:r>
              <a:rPr lang="en-US" sz="2800" dirty="0" smtClean="0"/>
              <a:t>Irregular Expenditure</a:t>
            </a:r>
          </a:p>
          <a:p>
            <a:pPr lvl="1"/>
            <a:r>
              <a:rPr lang="en-US" sz="2400" dirty="0" smtClean="0"/>
              <a:t>Over 80% of the irregular expenditure in the books of the Department was incurred on contracts awarded by the defunct NW Tender Board and the Provincial Department of Public Works for capital projects. The Department has tried unsuccessfully over the years to write-off this balance from its books.</a:t>
            </a:r>
          </a:p>
        </p:txBody>
      </p:sp>
      <p:sp>
        <p:nvSpPr>
          <p:cNvPr id="4" name="Slide Number Placeholder 3"/>
          <p:cNvSpPr>
            <a:spLocks noGrp="1"/>
          </p:cNvSpPr>
          <p:nvPr>
            <p:ph type="sldNum" sz="quarter" idx="12"/>
          </p:nvPr>
        </p:nvSpPr>
        <p:spPr/>
        <p:txBody>
          <a:bodyPr/>
          <a:lstStyle/>
          <a:p>
            <a:pPr>
              <a:defRPr/>
            </a:pPr>
            <a:fld id="{7A65EF5E-DF92-4D55-9F84-C9B3ACA558F2}" type="slidenum">
              <a:rPr lang="en-US" smtClean="0"/>
              <a:pPr>
                <a:defRPr/>
              </a:pPr>
              <a:t>39</a:t>
            </a:fld>
            <a:endParaRPr lang="en-US"/>
          </a:p>
        </p:txBody>
      </p:sp>
    </p:spTree>
    <p:extLst>
      <p:ext uri="{BB962C8B-B14F-4D97-AF65-F5344CB8AC3E}">
        <p14:creationId xmlns="" xmlns:p14="http://schemas.microsoft.com/office/powerpoint/2010/main" val="317165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sz="3600" b="1" dirty="0" smtClean="0"/>
              <a:t/>
            </a:r>
            <a:br>
              <a:rPr lang="en-ZA" sz="3600" b="1" dirty="0" smtClean="0"/>
            </a:br>
            <a:r>
              <a:rPr lang="en-ZA" sz="3600" b="1" dirty="0" smtClean="0"/>
              <a:t>CHW’s CATEGORIES</a:t>
            </a:r>
          </a:p>
        </p:txBody>
      </p:sp>
      <p:sp>
        <p:nvSpPr>
          <p:cNvPr id="3" name="Content Placeholder 2"/>
          <p:cNvSpPr>
            <a:spLocks noGrp="1"/>
          </p:cNvSpPr>
          <p:nvPr>
            <p:ph idx="1"/>
          </p:nvPr>
        </p:nvSpPr>
        <p:spPr>
          <a:xfrm>
            <a:off x="457200" y="1916831"/>
            <a:ext cx="8229600" cy="4209331"/>
          </a:xfrm>
        </p:spPr>
        <p:txBody>
          <a:bodyPr/>
          <a:lstStyle/>
          <a:p>
            <a:pPr algn="just">
              <a:defRPr/>
            </a:pPr>
            <a:r>
              <a:rPr lang="en-US" sz="2800" dirty="0" smtClean="0"/>
              <a:t>The North West Department of Health is currently responsible for three categories of the Community Health Workers namely; </a:t>
            </a:r>
          </a:p>
          <a:p>
            <a:pPr lvl="1" algn="just">
              <a:buFont typeface="Wingdings" pitchFamily="2" charset="2"/>
              <a:buChar char="Ø"/>
              <a:defRPr/>
            </a:pPr>
            <a:r>
              <a:rPr lang="en-US" sz="2400" dirty="0" smtClean="0">
                <a:ea typeface="+mn-ea"/>
              </a:rPr>
              <a:t>Community Counselors under the HIV, Counseling &amp; Testing (HCT), </a:t>
            </a:r>
          </a:p>
          <a:p>
            <a:pPr lvl="1" algn="just">
              <a:buFont typeface="Wingdings" pitchFamily="2" charset="2"/>
              <a:buChar char="Ø"/>
              <a:defRPr/>
            </a:pPr>
            <a:r>
              <a:rPr lang="en-US" sz="2400" dirty="0" smtClean="0">
                <a:ea typeface="+mn-ea"/>
              </a:rPr>
              <a:t>Caregivers under the Home Community Based Care (HCBC) and </a:t>
            </a:r>
          </a:p>
          <a:p>
            <a:pPr lvl="1" algn="just">
              <a:buFont typeface="Wingdings" pitchFamily="2" charset="2"/>
              <a:buChar char="Ø"/>
              <a:defRPr/>
            </a:pPr>
            <a:r>
              <a:rPr lang="en-US" sz="2400" dirty="0" smtClean="0">
                <a:ea typeface="+mn-ea"/>
              </a:rPr>
              <a:t>Peer Educators under the High Transmission Areas (HTA).</a:t>
            </a:r>
            <a:endParaRPr lang="en-ZA"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lstStyle/>
          <a:p>
            <a:r>
              <a:rPr lang="en-US" altLang="en-US" sz="3600" b="1" dirty="0"/>
              <a:t>FINANCIAL MANAGEMENT(CONT.)</a:t>
            </a:r>
            <a:endParaRPr lang="en-US" sz="3600" dirty="0"/>
          </a:p>
        </p:txBody>
      </p:sp>
      <p:sp>
        <p:nvSpPr>
          <p:cNvPr id="3" name="Content Placeholder 2"/>
          <p:cNvSpPr>
            <a:spLocks noGrp="1"/>
          </p:cNvSpPr>
          <p:nvPr>
            <p:ph idx="1"/>
          </p:nvPr>
        </p:nvSpPr>
        <p:spPr/>
        <p:txBody>
          <a:bodyPr/>
          <a:lstStyle/>
          <a:p>
            <a:r>
              <a:rPr lang="en-US" dirty="0"/>
              <a:t>Fruitless &amp; Wasteful Expenditure</a:t>
            </a:r>
          </a:p>
          <a:p>
            <a:pPr lvl="1"/>
            <a:r>
              <a:rPr lang="en-US" dirty="0"/>
              <a:t>Fruitless expenditure </a:t>
            </a:r>
            <a:r>
              <a:rPr lang="en-US" dirty="0" smtClean="0"/>
              <a:t>was incurred primarily on the interest charged on the accruals carried forward from </a:t>
            </a:r>
            <a:r>
              <a:rPr lang="en-US" dirty="0"/>
              <a:t>prior </a:t>
            </a:r>
            <a:r>
              <a:rPr lang="en-US" dirty="0" smtClean="0"/>
              <a:t>years.</a:t>
            </a:r>
          </a:p>
          <a:p>
            <a:pPr lvl="1"/>
            <a:r>
              <a:rPr lang="en-US" dirty="0" smtClean="0"/>
              <a:t>As the Department deals with accruals and tries  to reduce them so this item will also be dealt with.</a:t>
            </a:r>
            <a:endParaRPr lang="en-US" dirty="0"/>
          </a:p>
        </p:txBody>
      </p:sp>
      <p:sp>
        <p:nvSpPr>
          <p:cNvPr id="4" name="Slide Number Placeholder 3"/>
          <p:cNvSpPr>
            <a:spLocks noGrp="1"/>
          </p:cNvSpPr>
          <p:nvPr>
            <p:ph type="sldNum" sz="quarter" idx="12"/>
          </p:nvPr>
        </p:nvSpPr>
        <p:spPr/>
        <p:txBody>
          <a:bodyPr/>
          <a:lstStyle/>
          <a:p>
            <a:pPr>
              <a:defRPr/>
            </a:pPr>
            <a:fld id="{7A65EF5E-DF92-4D55-9F84-C9B3ACA558F2}" type="slidenum">
              <a:rPr lang="en-US" smtClean="0"/>
              <a:pPr>
                <a:defRPr/>
              </a:pPr>
              <a:t>40</a:t>
            </a:fld>
            <a:endParaRPr lang="en-US"/>
          </a:p>
        </p:txBody>
      </p:sp>
    </p:spTree>
    <p:extLst>
      <p:ext uri="{BB962C8B-B14F-4D97-AF65-F5344CB8AC3E}">
        <p14:creationId xmlns="" xmlns:p14="http://schemas.microsoft.com/office/powerpoint/2010/main" val="4276097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648072"/>
          </a:xfrm>
        </p:spPr>
        <p:txBody>
          <a:bodyPr/>
          <a:lstStyle/>
          <a:p>
            <a:r>
              <a:rPr lang="en-US" altLang="en-US" sz="3600" b="1" dirty="0"/>
              <a:t>FINANCIAL MANAGEMENT(CONT.)</a:t>
            </a:r>
            <a:endParaRPr lang="en-US" sz="3600" b="1" dirty="0"/>
          </a:p>
        </p:txBody>
      </p:sp>
      <p:sp>
        <p:nvSpPr>
          <p:cNvPr id="3" name="Content Placeholder 2"/>
          <p:cNvSpPr>
            <a:spLocks noGrp="1"/>
          </p:cNvSpPr>
          <p:nvPr>
            <p:ph idx="1"/>
          </p:nvPr>
        </p:nvSpPr>
        <p:spPr>
          <a:xfrm>
            <a:off x="457200" y="1268760"/>
            <a:ext cx="8229600" cy="5040560"/>
          </a:xfrm>
        </p:spPr>
        <p:txBody>
          <a:bodyPr/>
          <a:lstStyle/>
          <a:p>
            <a:r>
              <a:rPr lang="en-US" altLang="en-US" sz="3000" dirty="0" smtClean="0"/>
              <a:t>Accruals</a:t>
            </a:r>
            <a:endParaRPr lang="en-US" altLang="en-US" sz="3000" dirty="0"/>
          </a:p>
          <a:p>
            <a:pPr lvl="1"/>
            <a:r>
              <a:rPr lang="en-US" altLang="en-US" sz="2600" dirty="0"/>
              <a:t>Management is implementing efficiency and rationalization measures, including restructuring of the Department, to bring operational expenditure in line with the reduced budget and to clear accruals from prior years</a:t>
            </a:r>
            <a:r>
              <a:rPr lang="en-US" altLang="en-US" sz="2600" dirty="0" smtClean="0"/>
              <a:t>.</a:t>
            </a:r>
          </a:p>
          <a:p>
            <a:pPr lvl="1"/>
            <a:r>
              <a:rPr lang="en-US" altLang="en-US" sz="2600" dirty="0" smtClean="0"/>
              <a:t>For the first time in five years, the Department was able to achieve a reduction in accruals from a total liability of R981 million to R657 million. Thus, the Department was not only able to halt the increase but actually reduced the level of accruals.</a:t>
            </a:r>
            <a:endParaRPr lang="en-US" altLang="en-US" sz="2600" dirty="0"/>
          </a:p>
          <a:p>
            <a:endParaRPr lang="en-US" dirty="0"/>
          </a:p>
        </p:txBody>
      </p:sp>
      <p:sp>
        <p:nvSpPr>
          <p:cNvPr id="4" name="Slide Number Placeholder 3"/>
          <p:cNvSpPr>
            <a:spLocks noGrp="1"/>
          </p:cNvSpPr>
          <p:nvPr>
            <p:ph type="sldNum" sz="quarter" idx="12"/>
          </p:nvPr>
        </p:nvSpPr>
        <p:spPr/>
        <p:txBody>
          <a:bodyPr/>
          <a:lstStyle/>
          <a:p>
            <a:pPr>
              <a:defRPr/>
            </a:pPr>
            <a:fld id="{7A65EF5E-DF92-4D55-9F84-C9B3ACA558F2}" type="slidenum">
              <a:rPr lang="en-US" smtClean="0"/>
              <a:pPr>
                <a:defRPr/>
              </a:pPr>
              <a:t>41</a:t>
            </a:fld>
            <a:endParaRPr lang="en-US"/>
          </a:p>
        </p:txBody>
      </p:sp>
    </p:spTree>
    <p:extLst>
      <p:ext uri="{BB962C8B-B14F-4D97-AF65-F5344CB8AC3E}">
        <p14:creationId xmlns="" xmlns:p14="http://schemas.microsoft.com/office/powerpoint/2010/main" val="3909834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76064"/>
          </a:xfrm>
        </p:spPr>
        <p:txBody>
          <a:bodyPr/>
          <a:lstStyle/>
          <a:p>
            <a:r>
              <a:rPr lang="en-US" altLang="en-US" sz="3600" b="1" dirty="0"/>
              <a:t>FINANCIAL MANAGEMENT(CONT.)</a:t>
            </a:r>
            <a:endParaRPr lang="en-US" sz="3600" b="1" dirty="0"/>
          </a:p>
        </p:txBody>
      </p:sp>
      <p:sp>
        <p:nvSpPr>
          <p:cNvPr id="3" name="Content Placeholder 2"/>
          <p:cNvSpPr>
            <a:spLocks noGrp="1"/>
          </p:cNvSpPr>
          <p:nvPr>
            <p:ph idx="1"/>
          </p:nvPr>
        </p:nvSpPr>
        <p:spPr>
          <a:xfrm>
            <a:off x="457200" y="1196752"/>
            <a:ext cx="8229600" cy="5256584"/>
          </a:xfrm>
        </p:spPr>
        <p:txBody>
          <a:bodyPr/>
          <a:lstStyle/>
          <a:p>
            <a:pPr marL="342900" lvl="1" indent="-342900">
              <a:buFontTx/>
              <a:buChar char="•"/>
            </a:pPr>
            <a:r>
              <a:rPr lang="en-US" sz="3000" dirty="0"/>
              <a:t>Significant uncertainties with regard to the number and value of medico-legal </a:t>
            </a:r>
            <a:r>
              <a:rPr lang="en-US" sz="3000" dirty="0" smtClean="0"/>
              <a:t>claims</a:t>
            </a:r>
          </a:p>
          <a:p>
            <a:pPr marL="857250" lvl="2" indent="-457200"/>
            <a:r>
              <a:rPr lang="en-US" sz="2600" dirty="0" smtClean="0"/>
              <a:t>This finding, as much as it has a serious financial impact, does not arise from financial mismanagement but rather from profession (medical) negligence</a:t>
            </a:r>
          </a:p>
          <a:p>
            <a:pPr marL="857250" lvl="2" indent="-457200"/>
            <a:r>
              <a:rPr lang="en-US" sz="2600" dirty="0" smtClean="0"/>
              <a:t>It is therefore being managed from that angle by</a:t>
            </a:r>
          </a:p>
          <a:p>
            <a:pPr marL="1314450" lvl="3" indent="-457200"/>
            <a:r>
              <a:rPr lang="en-US" sz="2200" dirty="0" smtClean="0"/>
              <a:t>Improving professional efficiency</a:t>
            </a:r>
          </a:p>
          <a:p>
            <a:pPr marL="1314450" lvl="3" indent="-457200"/>
            <a:r>
              <a:rPr lang="en-US" sz="2200" dirty="0" smtClean="0"/>
              <a:t>Reducing the pressure on professional staff resulting from staff shortage by employing more health professionals</a:t>
            </a:r>
          </a:p>
          <a:p>
            <a:pPr marL="1314450" lvl="3" indent="-457200"/>
            <a:r>
              <a:rPr lang="en-US" sz="2200" dirty="0" smtClean="0"/>
              <a:t>Improving emergency medical services by increasing the number of ambulances  </a:t>
            </a:r>
          </a:p>
          <a:p>
            <a:pPr marL="1314450" lvl="3" indent="-457200"/>
            <a:endParaRPr lang="en-US" sz="2200" dirty="0"/>
          </a:p>
          <a:p>
            <a:endParaRPr lang="en-US" dirty="0"/>
          </a:p>
        </p:txBody>
      </p:sp>
      <p:sp>
        <p:nvSpPr>
          <p:cNvPr id="4" name="Slide Number Placeholder 3"/>
          <p:cNvSpPr>
            <a:spLocks noGrp="1"/>
          </p:cNvSpPr>
          <p:nvPr>
            <p:ph type="sldNum" sz="quarter" idx="12"/>
          </p:nvPr>
        </p:nvSpPr>
        <p:spPr/>
        <p:txBody>
          <a:bodyPr/>
          <a:lstStyle/>
          <a:p>
            <a:pPr>
              <a:defRPr/>
            </a:pPr>
            <a:fld id="{7A65EF5E-DF92-4D55-9F84-C9B3ACA558F2}" type="slidenum">
              <a:rPr lang="en-US" smtClean="0"/>
              <a:pPr>
                <a:defRPr/>
              </a:pPr>
              <a:t>42</a:t>
            </a:fld>
            <a:endParaRPr lang="en-US"/>
          </a:p>
        </p:txBody>
      </p:sp>
    </p:spTree>
    <p:extLst>
      <p:ext uri="{BB962C8B-B14F-4D97-AF65-F5344CB8AC3E}">
        <p14:creationId xmlns="" xmlns:p14="http://schemas.microsoft.com/office/powerpoint/2010/main" val="1156766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76064"/>
          </a:xfrm>
        </p:spPr>
        <p:txBody>
          <a:bodyPr/>
          <a:lstStyle/>
          <a:p>
            <a:r>
              <a:rPr lang="en-US" sz="2600" b="1" dirty="0" smtClean="0"/>
              <a:t>SUPPLY CHAIN MANAGEMENT &amp; PROCUREMENT</a:t>
            </a:r>
            <a:endParaRPr lang="en-US" sz="2600" b="1" dirty="0"/>
          </a:p>
        </p:txBody>
      </p:sp>
      <p:sp>
        <p:nvSpPr>
          <p:cNvPr id="3" name="Content Placeholder 2"/>
          <p:cNvSpPr>
            <a:spLocks noGrp="1"/>
          </p:cNvSpPr>
          <p:nvPr>
            <p:ph idx="1"/>
          </p:nvPr>
        </p:nvSpPr>
        <p:spPr>
          <a:xfrm>
            <a:off x="457200" y="1196752"/>
            <a:ext cx="8229600" cy="5328592"/>
          </a:xfrm>
        </p:spPr>
        <p:txBody>
          <a:bodyPr/>
          <a:lstStyle/>
          <a:p>
            <a:r>
              <a:rPr lang="en-US" dirty="0" smtClean="0"/>
              <a:t>The Department has implemented internal control systems, policies and procedures to reduce the incidence of non-compliance in supply chain management in a decentralized environment. These include:</a:t>
            </a:r>
          </a:p>
          <a:p>
            <a:pPr lvl="1"/>
            <a:r>
              <a:rPr lang="en-US" dirty="0" smtClean="0"/>
              <a:t>SCM policies and delegations</a:t>
            </a:r>
          </a:p>
          <a:p>
            <a:pPr lvl="1"/>
            <a:r>
              <a:rPr lang="en-US" dirty="0" smtClean="0"/>
              <a:t>Financial delegations</a:t>
            </a:r>
          </a:p>
          <a:p>
            <a:pPr lvl="1"/>
            <a:r>
              <a:rPr lang="en-US" dirty="0" smtClean="0"/>
              <a:t>Standard operating procedures on all aspects of procurement</a:t>
            </a:r>
          </a:p>
          <a:p>
            <a:pPr lvl="1"/>
            <a:r>
              <a:rPr lang="en-US" dirty="0" smtClean="0"/>
              <a:t>SCM Committees at Head Office and District Offices</a:t>
            </a:r>
          </a:p>
          <a:p>
            <a:pPr lvl="1"/>
            <a:endParaRPr lang="en-US" dirty="0"/>
          </a:p>
        </p:txBody>
      </p:sp>
      <p:sp>
        <p:nvSpPr>
          <p:cNvPr id="4" name="Slide Number Placeholder 3"/>
          <p:cNvSpPr>
            <a:spLocks noGrp="1"/>
          </p:cNvSpPr>
          <p:nvPr>
            <p:ph type="sldNum" sz="quarter" idx="12"/>
          </p:nvPr>
        </p:nvSpPr>
        <p:spPr/>
        <p:txBody>
          <a:bodyPr/>
          <a:lstStyle/>
          <a:p>
            <a:pPr>
              <a:defRPr/>
            </a:pPr>
            <a:fld id="{7A65EF5E-DF92-4D55-9F84-C9B3ACA558F2}" type="slidenum">
              <a:rPr lang="en-US" smtClean="0"/>
              <a:pPr>
                <a:defRPr/>
              </a:pPr>
              <a:t>43</a:t>
            </a:fld>
            <a:endParaRPr lang="en-US"/>
          </a:p>
        </p:txBody>
      </p:sp>
    </p:spTree>
    <p:extLst>
      <p:ext uri="{BB962C8B-B14F-4D97-AF65-F5344CB8AC3E}">
        <p14:creationId xmlns:p14="http://schemas.microsoft.com/office/powerpoint/2010/main" xmlns="" val="593637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lstStyle/>
          <a:p>
            <a:r>
              <a:rPr lang="en-US" sz="2800" b="1" dirty="0"/>
              <a:t>SUPPLY CHAIN MANAGEMENT &amp; </a:t>
            </a:r>
            <a:r>
              <a:rPr lang="en-US" sz="2800" b="1" dirty="0" smtClean="0"/>
              <a:t>PROCUREMENT (CONT.)</a:t>
            </a:r>
            <a:endParaRPr lang="en-US" sz="2800" dirty="0"/>
          </a:p>
        </p:txBody>
      </p:sp>
      <p:sp>
        <p:nvSpPr>
          <p:cNvPr id="3" name="Content Placeholder 2"/>
          <p:cNvSpPr>
            <a:spLocks noGrp="1"/>
          </p:cNvSpPr>
          <p:nvPr>
            <p:ph idx="1"/>
          </p:nvPr>
        </p:nvSpPr>
        <p:spPr/>
        <p:txBody>
          <a:bodyPr/>
          <a:lstStyle/>
          <a:p>
            <a:pPr lvl="1"/>
            <a:r>
              <a:rPr lang="en-US" dirty="0" smtClean="0"/>
              <a:t>Pre-audit and post-audit of vouchers and orders using standard checklists before payments are effected</a:t>
            </a:r>
          </a:p>
          <a:p>
            <a:pPr lvl="1"/>
            <a:r>
              <a:rPr lang="en-US" dirty="0" smtClean="0"/>
              <a:t>Internal Audit – provincial set-up with a dedicated team for the Department – to conduct periodic review of compliance and recommend action plans for improvement</a:t>
            </a:r>
          </a:p>
          <a:p>
            <a:pPr lvl="1"/>
            <a:r>
              <a:rPr lang="en-US" dirty="0" smtClean="0"/>
              <a:t>Consequence management to ensure that managers are held responsible for their financial management decisions and actions</a:t>
            </a:r>
            <a:endParaRPr lang="en-US" dirty="0"/>
          </a:p>
        </p:txBody>
      </p:sp>
      <p:sp>
        <p:nvSpPr>
          <p:cNvPr id="4" name="Slide Number Placeholder 3"/>
          <p:cNvSpPr>
            <a:spLocks noGrp="1"/>
          </p:cNvSpPr>
          <p:nvPr>
            <p:ph type="sldNum" sz="quarter" idx="12"/>
          </p:nvPr>
        </p:nvSpPr>
        <p:spPr/>
        <p:txBody>
          <a:bodyPr/>
          <a:lstStyle/>
          <a:p>
            <a:pPr>
              <a:defRPr/>
            </a:pPr>
            <a:fld id="{7A65EF5E-DF92-4D55-9F84-C9B3ACA558F2}" type="slidenum">
              <a:rPr lang="en-US" smtClean="0"/>
              <a:pPr>
                <a:defRPr/>
              </a:pPr>
              <a:t>44</a:t>
            </a:fld>
            <a:endParaRPr lang="en-US"/>
          </a:p>
        </p:txBody>
      </p:sp>
    </p:spTree>
    <p:extLst>
      <p:ext uri="{BB962C8B-B14F-4D97-AF65-F5344CB8AC3E}">
        <p14:creationId xmlns:p14="http://schemas.microsoft.com/office/powerpoint/2010/main" xmlns="" val="141289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196752"/>
            <a:ext cx="7772400" cy="3352800"/>
          </a:xfrm>
        </p:spPr>
        <p:txBody>
          <a:bodyPr/>
          <a:lstStyle/>
          <a:p>
            <a:r>
              <a:rPr lang="en-US" altLang="en-US" b="1" cap="all" dirty="0" smtClean="0"/>
              <a:t>Ideal Clinic </a:t>
            </a:r>
            <a:br>
              <a:rPr lang="en-US" altLang="en-US" b="1" cap="all" dirty="0" smtClean="0"/>
            </a:br>
            <a:r>
              <a:rPr lang="en-US" altLang="en-US" b="1" cap="all" dirty="0" err="1" smtClean="0"/>
              <a:t>Realisation</a:t>
            </a:r>
            <a:r>
              <a:rPr lang="en-US" altLang="en-US" b="1" cap="all" dirty="0" smtClean="0"/>
              <a:t> </a:t>
            </a:r>
            <a:br>
              <a:rPr lang="en-US" altLang="en-US" b="1" cap="all" dirty="0" smtClean="0"/>
            </a:br>
            <a:r>
              <a:rPr lang="en-US" altLang="en-US" b="1" cap="all" dirty="0" smtClean="0"/>
              <a:t>&amp; </a:t>
            </a:r>
            <a:br>
              <a:rPr lang="en-US" altLang="en-US" b="1" cap="all" dirty="0" smtClean="0"/>
            </a:br>
            <a:r>
              <a:rPr lang="en-US" altLang="en-US" b="1" cap="all" dirty="0" smtClean="0"/>
              <a:t>Maintenance </a:t>
            </a:r>
            <a:r>
              <a:rPr lang="en-US" altLang="en-US" b="1" cap="all" dirty="0" err="1" smtClean="0"/>
              <a:t>Programme</a:t>
            </a:r>
            <a:endParaRPr lang="en-US" altLang="en-US" b="1" cap="al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763000" cy="990600"/>
          </a:xfrm>
        </p:spPr>
        <p:txBody>
          <a:bodyPr/>
          <a:lstStyle/>
          <a:p>
            <a:r>
              <a:rPr lang="en-US" dirty="0" smtClean="0"/>
              <a:t/>
            </a:r>
            <a:br>
              <a:rPr lang="en-US" dirty="0" smtClean="0"/>
            </a:br>
            <a:r>
              <a:rPr lang="en-ZA" sz="3600" b="1" cap="all" dirty="0"/>
              <a:t>Ideal Clinic Realisation &amp; Maintenance Programme </a:t>
            </a:r>
            <a:r>
              <a:rPr lang="en-US" sz="3600" dirty="0" smtClean="0"/>
              <a:t/>
            </a:r>
            <a:br>
              <a:rPr lang="en-US" sz="3600" dirty="0" smtClean="0"/>
            </a:br>
            <a:endParaRPr lang="en-US" sz="3600" dirty="0"/>
          </a:p>
        </p:txBody>
      </p:sp>
      <p:sp>
        <p:nvSpPr>
          <p:cNvPr id="3" name="Content Placeholder 2"/>
          <p:cNvSpPr>
            <a:spLocks noGrp="1"/>
          </p:cNvSpPr>
          <p:nvPr>
            <p:ph idx="1"/>
          </p:nvPr>
        </p:nvSpPr>
        <p:spPr>
          <a:xfrm>
            <a:off x="539552" y="1916832"/>
            <a:ext cx="8229600" cy="4272136"/>
          </a:xfrm>
        </p:spPr>
        <p:txBody>
          <a:bodyPr/>
          <a:lstStyle/>
          <a:p>
            <a:r>
              <a:rPr lang="en-ZA" dirty="0" smtClean="0"/>
              <a:t>Part </a:t>
            </a:r>
            <a:r>
              <a:rPr lang="en-ZA" dirty="0"/>
              <a:t>of Operation Phakisa which was launched nationally in 2013. </a:t>
            </a:r>
            <a:endParaRPr lang="en-ZA" dirty="0" smtClean="0"/>
          </a:p>
          <a:p>
            <a:pPr>
              <a:buNone/>
            </a:pPr>
            <a:endParaRPr lang="en-ZA" dirty="0" smtClean="0"/>
          </a:p>
          <a:p>
            <a:r>
              <a:rPr lang="en-ZA" dirty="0" smtClean="0"/>
              <a:t>It </a:t>
            </a:r>
            <a:r>
              <a:rPr lang="en-ZA" dirty="0"/>
              <a:t>focuses on developing a national scale-up framework and an implementation plan to enable all 3,507 PHC facilities in South Africa to achieve Ideal Clinic status by 2018/19</a:t>
            </a:r>
            <a:endParaRPr lang="en-US" dirty="0" smtClean="0"/>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cap="all" dirty="0" smtClean="0"/>
              <a:t>From a Patient Perspective</a:t>
            </a:r>
            <a:endParaRPr lang="en-ZA" sz="4000" b="1" cap="all" dirty="0"/>
          </a:p>
        </p:txBody>
      </p:sp>
      <p:sp>
        <p:nvSpPr>
          <p:cNvPr id="3" name="Content Placeholder 2"/>
          <p:cNvSpPr>
            <a:spLocks noGrp="1"/>
          </p:cNvSpPr>
          <p:nvPr>
            <p:ph idx="1"/>
          </p:nvPr>
        </p:nvSpPr>
        <p:spPr>
          <a:xfrm>
            <a:off x="457200" y="1916832"/>
            <a:ext cx="8229600" cy="4209331"/>
          </a:xfrm>
        </p:spPr>
        <p:txBody>
          <a:bodyPr/>
          <a:lstStyle/>
          <a:p>
            <a:pPr lvl="0"/>
            <a:r>
              <a:rPr lang="en-ZA" dirty="0" smtClean="0"/>
              <a:t>Provides </a:t>
            </a:r>
            <a:r>
              <a:rPr lang="en-ZA" dirty="0"/>
              <a:t>a comprehensive package of good quality health services every </a:t>
            </a:r>
            <a:r>
              <a:rPr lang="en-ZA" dirty="0" smtClean="0"/>
              <a:t>day</a:t>
            </a:r>
            <a:endParaRPr lang="en-ZA" dirty="0"/>
          </a:p>
          <a:p>
            <a:r>
              <a:rPr lang="en-ZA" dirty="0"/>
              <a:t>H</a:t>
            </a:r>
            <a:r>
              <a:rPr lang="en-ZA" dirty="0" smtClean="0"/>
              <a:t>as </a:t>
            </a:r>
            <a:r>
              <a:rPr lang="en-ZA" dirty="0"/>
              <a:t>the basic necessities available, such as essential </a:t>
            </a:r>
            <a:r>
              <a:rPr lang="en-ZA" dirty="0" smtClean="0"/>
              <a:t>medicines</a:t>
            </a:r>
          </a:p>
          <a:p>
            <a:pPr lvl="0"/>
            <a:r>
              <a:rPr lang="en-ZA" dirty="0" smtClean="0"/>
              <a:t>Refers </a:t>
            </a:r>
            <a:r>
              <a:rPr lang="en-ZA" dirty="0"/>
              <a:t>people to higher levels of care timeously when this is </a:t>
            </a:r>
            <a:r>
              <a:rPr lang="en-ZA" dirty="0" smtClean="0"/>
              <a:t>required</a:t>
            </a:r>
            <a:endParaRPr lang="en-ZA" dirty="0"/>
          </a:p>
          <a:p>
            <a:r>
              <a:rPr lang="en-ZA" dirty="0"/>
              <a:t>C</a:t>
            </a:r>
            <a:r>
              <a:rPr lang="en-ZA" dirty="0" smtClean="0"/>
              <a:t>alled </a:t>
            </a:r>
            <a:r>
              <a:rPr lang="en-ZA" dirty="0"/>
              <a:t>“our own clinic” by Community members </a:t>
            </a:r>
          </a:p>
        </p:txBody>
      </p:sp>
    </p:spTree>
    <p:extLst>
      <p:ext uri="{BB962C8B-B14F-4D97-AF65-F5344CB8AC3E}">
        <p14:creationId xmlns:p14="http://schemas.microsoft.com/office/powerpoint/2010/main" xmlns="" val="3751361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lstStyle/>
          <a:p>
            <a:r>
              <a:rPr lang="en-ZA" sz="3600" b="1" cap="all" dirty="0"/>
              <a:t>From a Patient </a:t>
            </a:r>
            <a:r>
              <a:rPr lang="en-ZA" sz="3600" b="1" cap="all" dirty="0" smtClean="0"/>
              <a:t>Perspective </a:t>
            </a:r>
            <a:r>
              <a:rPr lang="en-ZA" sz="3600" b="1" dirty="0" smtClean="0"/>
              <a:t>(</a:t>
            </a:r>
            <a:r>
              <a:rPr lang="en-ZA" sz="3600" b="1" dirty="0" err="1" smtClean="0"/>
              <a:t>cont</a:t>
            </a:r>
            <a:r>
              <a:rPr lang="en-ZA" sz="3600" b="1" dirty="0" smtClean="0"/>
              <a:t>)</a:t>
            </a:r>
            <a:endParaRPr lang="en-ZA" sz="3600" b="1" dirty="0"/>
          </a:p>
        </p:txBody>
      </p:sp>
      <p:sp>
        <p:nvSpPr>
          <p:cNvPr id="3" name="Content Placeholder 2"/>
          <p:cNvSpPr>
            <a:spLocks noGrp="1"/>
          </p:cNvSpPr>
          <p:nvPr>
            <p:ph idx="1"/>
          </p:nvPr>
        </p:nvSpPr>
        <p:spPr/>
        <p:txBody>
          <a:bodyPr/>
          <a:lstStyle/>
          <a:p>
            <a:r>
              <a:rPr lang="en-ZA" dirty="0" smtClean="0"/>
              <a:t>Opens on time</a:t>
            </a:r>
          </a:p>
          <a:p>
            <a:r>
              <a:rPr lang="en-ZA" dirty="0" smtClean="0"/>
              <a:t>Set operating hours</a:t>
            </a:r>
          </a:p>
          <a:p>
            <a:r>
              <a:rPr lang="en-ZA" dirty="0" smtClean="0"/>
              <a:t>Closes only when last patient has been seen</a:t>
            </a:r>
          </a:p>
          <a:p>
            <a:r>
              <a:rPr lang="en-ZA" dirty="0" smtClean="0"/>
              <a:t>Care with dignity</a:t>
            </a:r>
          </a:p>
          <a:p>
            <a:r>
              <a:rPr lang="en-ZA" dirty="0" smtClean="0"/>
              <a:t>Community-based health promotion</a:t>
            </a:r>
          </a:p>
          <a:p>
            <a:r>
              <a:rPr lang="en-ZA" dirty="0" smtClean="0"/>
              <a:t>Clean</a:t>
            </a:r>
          </a:p>
          <a:p>
            <a:r>
              <a:rPr lang="en-ZA" dirty="0" smtClean="0"/>
              <a:t>Reasonable waiting times</a:t>
            </a:r>
            <a:endParaRPr lang="en-ZA" dirty="0"/>
          </a:p>
        </p:txBody>
      </p:sp>
    </p:spTree>
    <p:extLst>
      <p:ext uri="{BB962C8B-B14F-4D97-AF65-F5344CB8AC3E}">
        <p14:creationId xmlns:p14="http://schemas.microsoft.com/office/powerpoint/2010/main" xmlns="" val="4162247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smtClean="0"/>
              <a:t>Ideal Clinic Dashboard</a:t>
            </a:r>
            <a:endParaRPr lang="en-ZA" b="1" cap="all" dirty="0"/>
          </a:p>
        </p:txBody>
      </p:sp>
      <p:sp>
        <p:nvSpPr>
          <p:cNvPr id="3" name="Content Placeholder 2"/>
          <p:cNvSpPr>
            <a:spLocks noGrp="1"/>
          </p:cNvSpPr>
          <p:nvPr>
            <p:ph idx="1"/>
          </p:nvPr>
        </p:nvSpPr>
        <p:spPr>
          <a:xfrm>
            <a:off x="457200" y="1772816"/>
            <a:ext cx="8229600" cy="4353347"/>
          </a:xfrm>
        </p:spPr>
        <p:txBody>
          <a:bodyPr/>
          <a:lstStyle/>
          <a:p>
            <a:pPr lvl="0"/>
            <a:r>
              <a:rPr lang="en-ZA" dirty="0"/>
              <a:t>F</a:t>
            </a:r>
            <a:r>
              <a:rPr lang="en-ZA" dirty="0" smtClean="0"/>
              <a:t>ocus </a:t>
            </a:r>
            <a:r>
              <a:rPr lang="en-ZA" dirty="0"/>
              <a:t>on quality and safety</a:t>
            </a:r>
          </a:p>
          <a:p>
            <a:pPr lvl="0"/>
            <a:r>
              <a:rPr lang="en-ZA" dirty="0" smtClean="0"/>
              <a:t>10 </a:t>
            </a:r>
            <a:r>
              <a:rPr lang="en-ZA" dirty="0"/>
              <a:t>components, 32 sub-components, and 183 elements</a:t>
            </a:r>
          </a:p>
          <a:p>
            <a:r>
              <a:rPr lang="en-US" dirty="0" smtClean="0"/>
              <a:t>Three </a:t>
            </a:r>
            <a:r>
              <a:rPr lang="en-US" dirty="0"/>
              <a:t>categories of weighting of </a:t>
            </a:r>
            <a:r>
              <a:rPr lang="en-US" dirty="0" smtClean="0"/>
              <a:t>elements:</a:t>
            </a:r>
            <a:endParaRPr lang="en-ZA" dirty="0"/>
          </a:p>
          <a:p>
            <a:pPr lvl="0"/>
            <a:r>
              <a:rPr lang="en-ZA" dirty="0"/>
              <a:t>Vital elements</a:t>
            </a:r>
          </a:p>
          <a:p>
            <a:pPr lvl="0"/>
            <a:r>
              <a:rPr lang="en-ZA" dirty="0"/>
              <a:t>Essential elements</a:t>
            </a:r>
          </a:p>
          <a:p>
            <a:pPr lvl="0"/>
            <a:r>
              <a:rPr lang="en-ZA" dirty="0"/>
              <a:t>Important elements</a:t>
            </a:r>
          </a:p>
          <a:p>
            <a:endParaRPr lang="en-ZA" dirty="0"/>
          </a:p>
        </p:txBody>
      </p:sp>
    </p:spTree>
    <p:extLst>
      <p:ext uri="{BB962C8B-B14F-4D97-AF65-F5344CB8AC3E}">
        <p14:creationId xmlns:p14="http://schemas.microsoft.com/office/powerpoint/2010/main" xmlns="" val="1986099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ZA" sz="3600" b="1" dirty="0" smtClean="0"/>
              <a:t/>
            </a:r>
            <a:br>
              <a:rPr lang="en-ZA" sz="3600" b="1" dirty="0" smtClean="0"/>
            </a:br>
            <a:r>
              <a:rPr lang="en-ZA" sz="3600" b="1" dirty="0" smtClean="0"/>
              <a:t>CAREGIVERS</a:t>
            </a:r>
          </a:p>
        </p:txBody>
      </p:sp>
      <p:sp>
        <p:nvSpPr>
          <p:cNvPr id="5123" name="Content Placeholder 2"/>
          <p:cNvSpPr>
            <a:spLocks noGrp="1"/>
          </p:cNvSpPr>
          <p:nvPr>
            <p:ph idx="1"/>
          </p:nvPr>
        </p:nvSpPr>
        <p:spPr>
          <a:xfrm>
            <a:off x="457200" y="2348880"/>
            <a:ext cx="8229600" cy="3777283"/>
          </a:xfrm>
        </p:spPr>
        <p:txBody>
          <a:bodyPr/>
          <a:lstStyle/>
          <a:p>
            <a:r>
              <a:rPr lang="en-ZA" dirty="0" smtClean="0"/>
              <a:t>Categorised into two groups </a:t>
            </a:r>
            <a:r>
              <a:rPr lang="en-ZA" dirty="0" err="1" smtClean="0"/>
              <a:t>viz</a:t>
            </a:r>
            <a:r>
              <a:rPr lang="en-ZA" dirty="0" smtClean="0"/>
              <a:t>:</a:t>
            </a:r>
          </a:p>
          <a:p>
            <a:pPr lvl="1">
              <a:buFont typeface="Wingdings" pitchFamily="2" charset="2"/>
              <a:buChar char="Ø"/>
            </a:pPr>
            <a:r>
              <a:rPr lang="en-ZA" dirty="0" smtClean="0"/>
              <a:t>Ward Based Outreach Teams which are responsible for PHC Re-engineering functions</a:t>
            </a:r>
          </a:p>
          <a:p>
            <a:pPr lvl="1">
              <a:buFont typeface="Wingdings" pitchFamily="2" charset="2"/>
              <a:buChar char="Ø"/>
            </a:pPr>
            <a:r>
              <a:rPr lang="en-ZA" dirty="0" smtClean="0"/>
              <a:t>Home Based Caregivers responsible for providing care to patients confined bed at home</a:t>
            </a:r>
          </a:p>
          <a:p>
            <a:pPr lvl="1">
              <a:buFont typeface="Wingdings" pitchFamily="2" charset="2"/>
              <a:buChar char="Ø"/>
            </a:pPr>
            <a:endParaRPr lang="en-ZA"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smtClean="0"/>
              <a:t>Vital Element</a:t>
            </a:r>
            <a:endParaRPr lang="en-ZA" b="1" cap="all" dirty="0"/>
          </a:p>
        </p:txBody>
      </p:sp>
      <p:sp>
        <p:nvSpPr>
          <p:cNvPr id="3" name="Content Placeholder 2"/>
          <p:cNvSpPr>
            <a:spLocks noGrp="1"/>
          </p:cNvSpPr>
          <p:nvPr>
            <p:ph idx="1"/>
          </p:nvPr>
        </p:nvSpPr>
        <p:spPr/>
        <p:txBody>
          <a:bodyPr/>
          <a:lstStyle/>
          <a:p>
            <a:r>
              <a:rPr lang="en-US" dirty="0"/>
              <a:t>Extremely important (vital) elements that require immediate and full correction. These are elements that affect direct service delivery and clinical care to patients and they may have immediate and long-term adverse effects on the </a:t>
            </a:r>
            <a:r>
              <a:rPr lang="en-ZA" dirty="0"/>
              <a:t>health of the population (e.g., availability of medicine). </a:t>
            </a:r>
          </a:p>
        </p:txBody>
      </p:sp>
    </p:spTree>
    <p:extLst>
      <p:ext uri="{BB962C8B-B14F-4D97-AF65-F5344CB8AC3E}">
        <p14:creationId xmlns:p14="http://schemas.microsoft.com/office/powerpoint/2010/main" xmlns="" val="1737608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smtClean="0"/>
              <a:t>Essential Element</a:t>
            </a:r>
            <a:endParaRPr lang="en-ZA" b="1" cap="all" dirty="0"/>
          </a:p>
        </p:txBody>
      </p:sp>
      <p:sp>
        <p:nvSpPr>
          <p:cNvPr id="3" name="Content Placeholder 2"/>
          <p:cNvSpPr>
            <a:spLocks noGrp="1"/>
          </p:cNvSpPr>
          <p:nvPr>
            <p:ph idx="1"/>
          </p:nvPr>
        </p:nvSpPr>
        <p:spPr>
          <a:xfrm>
            <a:off x="457200" y="2204864"/>
            <a:ext cx="8229600" cy="3921299"/>
          </a:xfrm>
        </p:spPr>
        <p:txBody>
          <a:bodyPr/>
          <a:lstStyle/>
          <a:p>
            <a:r>
              <a:rPr lang="en-US" dirty="0"/>
              <a:t>Very necessary (essential) elements that require resolution within a given time period. These are </a:t>
            </a:r>
            <a:r>
              <a:rPr lang="en-US" dirty="0" smtClean="0"/>
              <a:t>processes </a:t>
            </a:r>
            <a:r>
              <a:rPr lang="en-US" dirty="0"/>
              <a:t>and structural elements that indirectly affect the quality of clinical care given to patients (e.g., respect for patient privacy). </a:t>
            </a:r>
            <a:endParaRPr lang="en-ZA" dirty="0"/>
          </a:p>
        </p:txBody>
      </p:sp>
    </p:spTree>
    <p:extLst>
      <p:ext uri="{BB962C8B-B14F-4D97-AF65-F5344CB8AC3E}">
        <p14:creationId xmlns:p14="http://schemas.microsoft.com/office/powerpoint/2010/main" xmlns="" val="3494600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cap="all" dirty="0" smtClean="0"/>
              <a:t>Important Element</a:t>
            </a:r>
            <a:endParaRPr lang="en-ZA" b="1" cap="all" dirty="0"/>
          </a:p>
        </p:txBody>
      </p:sp>
      <p:sp>
        <p:nvSpPr>
          <p:cNvPr id="3" name="Content Placeholder 2"/>
          <p:cNvSpPr>
            <a:spLocks noGrp="1"/>
          </p:cNvSpPr>
          <p:nvPr>
            <p:ph idx="1"/>
          </p:nvPr>
        </p:nvSpPr>
        <p:spPr>
          <a:xfrm>
            <a:off x="467544" y="1772816"/>
            <a:ext cx="8229600" cy="3921299"/>
          </a:xfrm>
        </p:spPr>
        <p:txBody>
          <a:bodyPr/>
          <a:lstStyle/>
          <a:p>
            <a:r>
              <a:rPr lang="en-US" dirty="0"/>
              <a:t>Significant (important) elements that require resolution within a given time period. These are process and structural elements that affect the quality of the environment in which health care is given to patients (e.g., notice of standard waiting times). </a:t>
            </a:r>
            <a:endParaRPr lang="en-ZA" dirty="0"/>
          </a:p>
        </p:txBody>
      </p:sp>
    </p:spTree>
    <p:extLst>
      <p:ext uri="{BB962C8B-B14F-4D97-AF65-F5344CB8AC3E}">
        <p14:creationId xmlns:p14="http://schemas.microsoft.com/office/powerpoint/2010/main" xmlns="" val="32550986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724942"/>
          </a:xfrm>
        </p:spPr>
        <p:txBody>
          <a:bodyPr>
            <a:normAutofit fontScale="90000"/>
          </a:bodyPr>
          <a:lstStyle/>
          <a:p>
            <a:r>
              <a:rPr lang="en-ZA" sz="3200" b="1" cap="all" dirty="0" smtClean="0"/>
              <a:t>Ideal Clinic Categories of Achievement</a:t>
            </a:r>
            <a:endParaRPr lang="en-ZA" sz="3200" b="1" cap="al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04346552"/>
              </p:ext>
            </p:extLst>
          </p:nvPr>
        </p:nvGraphicFramePr>
        <p:xfrm>
          <a:off x="179512" y="1412777"/>
          <a:ext cx="8964487" cy="4988022"/>
        </p:xfrm>
        <a:graphic>
          <a:graphicData uri="http://schemas.openxmlformats.org/drawingml/2006/table">
            <a:tbl>
              <a:tblPr firstRow="1" bandRow="1">
                <a:tableStyleId>{5C22544A-7EE6-4342-B048-85BDC9FD1C3A}</a:tableStyleId>
              </a:tblPr>
              <a:tblGrid>
                <a:gridCol w="1654251"/>
                <a:gridCol w="1826815"/>
                <a:gridCol w="1827807"/>
                <a:gridCol w="1827807"/>
                <a:gridCol w="1827807"/>
              </a:tblGrid>
              <a:tr h="1019944">
                <a:tc>
                  <a:txBody>
                    <a:bodyPr/>
                    <a:lstStyle/>
                    <a:p>
                      <a:pPr algn="ctr">
                        <a:lnSpc>
                          <a:spcPct val="100000"/>
                        </a:lnSpc>
                        <a:spcAft>
                          <a:spcPts val="1000"/>
                        </a:spcAft>
                      </a:pPr>
                      <a:r>
                        <a:rPr lang="en-US" sz="2000" dirty="0">
                          <a:effectLst/>
                        </a:rPr>
                        <a:t> </a:t>
                      </a:r>
                      <a:r>
                        <a:rPr lang="en-US" sz="2000" dirty="0" smtClean="0">
                          <a:effectLst/>
                        </a:rPr>
                        <a:t>WEIGHTS</a:t>
                      </a:r>
                      <a:endParaRPr lang="en-ZA" sz="2000" dirty="0">
                        <a:effectLst/>
                        <a:latin typeface="Calibri"/>
                        <a:ea typeface="Calibri"/>
                        <a:cs typeface="Times New Roman"/>
                      </a:endParaRPr>
                    </a:p>
                  </a:txBody>
                  <a:tcPr marL="68580" marR="68580" marT="9525" marB="0" anchor="ctr"/>
                </a:tc>
                <a:tc>
                  <a:txBody>
                    <a:bodyPr/>
                    <a:lstStyle/>
                    <a:p>
                      <a:pPr algn="ctr">
                        <a:lnSpc>
                          <a:spcPct val="100000"/>
                        </a:lnSpc>
                        <a:spcAft>
                          <a:spcPts val="1000"/>
                        </a:spcAft>
                      </a:pPr>
                      <a:r>
                        <a:rPr lang="en-US" sz="2000" dirty="0" smtClean="0">
                          <a:effectLst/>
                        </a:rPr>
                        <a:t>SILVER </a:t>
                      </a:r>
                      <a:endParaRPr lang="en-ZA" sz="2000" dirty="0">
                        <a:effectLst/>
                        <a:latin typeface="Calibri"/>
                        <a:ea typeface="Calibri"/>
                        <a:cs typeface="Times New Roman"/>
                      </a:endParaRPr>
                    </a:p>
                  </a:txBody>
                  <a:tcPr marL="68580" marR="68580" marT="9525" marB="0" anchor="b"/>
                </a:tc>
                <a:tc>
                  <a:txBody>
                    <a:bodyPr/>
                    <a:lstStyle/>
                    <a:p>
                      <a:pPr algn="ctr">
                        <a:lnSpc>
                          <a:spcPct val="100000"/>
                        </a:lnSpc>
                        <a:spcAft>
                          <a:spcPts val="1000"/>
                        </a:spcAft>
                      </a:pPr>
                      <a:r>
                        <a:rPr lang="en-US" sz="2000" dirty="0">
                          <a:effectLst/>
                        </a:rPr>
                        <a:t>GOLD</a:t>
                      </a:r>
                      <a:endParaRPr lang="en-ZA" sz="2000" dirty="0">
                        <a:effectLst/>
                        <a:latin typeface="Calibri"/>
                        <a:ea typeface="Calibri"/>
                        <a:cs typeface="Times New Roman"/>
                      </a:endParaRPr>
                    </a:p>
                  </a:txBody>
                  <a:tcPr marL="68580" marR="68580" marT="9525" marB="0" anchor="b"/>
                </a:tc>
                <a:tc>
                  <a:txBody>
                    <a:bodyPr/>
                    <a:lstStyle/>
                    <a:p>
                      <a:pPr algn="ctr">
                        <a:lnSpc>
                          <a:spcPct val="100000"/>
                        </a:lnSpc>
                        <a:spcAft>
                          <a:spcPts val="1000"/>
                        </a:spcAft>
                      </a:pPr>
                      <a:r>
                        <a:rPr lang="en-US" sz="2000" dirty="0">
                          <a:effectLst/>
                        </a:rPr>
                        <a:t>PLATINUM</a:t>
                      </a:r>
                      <a:endParaRPr lang="en-ZA" sz="2000" dirty="0">
                        <a:effectLst/>
                        <a:latin typeface="Calibri"/>
                        <a:ea typeface="Calibri"/>
                        <a:cs typeface="Times New Roman"/>
                      </a:endParaRPr>
                    </a:p>
                  </a:txBody>
                  <a:tcPr marL="68580" marR="68580" marT="9525" marB="0" anchor="b"/>
                </a:tc>
                <a:tc>
                  <a:txBody>
                    <a:bodyPr/>
                    <a:lstStyle/>
                    <a:p>
                      <a:pPr algn="ctr">
                        <a:lnSpc>
                          <a:spcPct val="100000"/>
                        </a:lnSpc>
                        <a:spcAft>
                          <a:spcPts val="1000"/>
                        </a:spcAft>
                      </a:pPr>
                      <a:r>
                        <a:rPr lang="en-US" sz="2000" dirty="0">
                          <a:effectLst/>
                        </a:rPr>
                        <a:t>DIAMOND</a:t>
                      </a:r>
                      <a:endParaRPr lang="en-ZA" sz="2000" dirty="0">
                        <a:effectLst/>
                        <a:latin typeface="Calibri"/>
                        <a:ea typeface="Calibri"/>
                        <a:cs typeface="Times New Roman"/>
                      </a:endParaRPr>
                    </a:p>
                  </a:txBody>
                  <a:tcPr marL="68580" marR="68580" marT="9525" marB="0" anchor="b"/>
                </a:tc>
              </a:tr>
              <a:tr h="1024635">
                <a:tc>
                  <a:txBody>
                    <a:bodyPr/>
                    <a:lstStyle/>
                    <a:p>
                      <a:pPr algn="ctr">
                        <a:lnSpc>
                          <a:spcPct val="115000"/>
                        </a:lnSpc>
                        <a:spcAft>
                          <a:spcPts val="1000"/>
                        </a:spcAft>
                      </a:pPr>
                      <a:r>
                        <a:rPr lang="en-US" sz="2000" dirty="0">
                          <a:effectLst/>
                        </a:rPr>
                        <a:t>Vital (15)</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100%</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100%</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100%</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a:effectLst/>
                        </a:rPr>
                        <a:t>100%</a:t>
                      </a:r>
                      <a:endParaRPr lang="en-ZA" sz="2000">
                        <a:effectLst/>
                        <a:latin typeface="Calibri"/>
                        <a:ea typeface="Calibri"/>
                        <a:cs typeface="Times New Roman"/>
                      </a:endParaRPr>
                    </a:p>
                  </a:txBody>
                  <a:tcPr marL="9525" marR="9525" marT="9525" marB="0" anchor="b"/>
                </a:tc>
              </a:tr>
              <a:tr h="982125">
                <a:tc>
                  <a:txBody>
                    <a:bodyPr/>
                    <a:lstStyle/>
                    <a:p>
                      <a:pPr algn="ctr">
                        <a:lnSpc>
                          <a:spcPct val="115000"/>
                        </a:lnSpc>
                        <a:spcAft>
                          <a:spcPts val="1000"/>
                        </a:spcAft>
                      </a:pPr>
                      <a:r>
                        <a:rPr lang="en-US" sz="2000">
                          <a:effectLst/>
                        </a:rPr>
                        <a:t>Essential (87)</a:t>
                      </a:r>
                      <a:endParaRPr lang="en-ZA" sz="200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70%</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80%</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91%</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a:effectLst/>
                        </a:rPr>
                        <a:t>100%</a:t>
                      </a:r>
                      <a:endParaRPr lang="en-ZA" sz="2000">
                        <a:effectLst/>
                        <a:latin typeface="Calibri"/>
                        <a:ea typeface="Calibri"/>
                        <a:cs typeface="Times New Roman"/>
                      </a:endParaRPr>
                    </a:p>
                  </a:txBody>
                  <a:tcPr marL="9525" marR="9525" marT="9525" marB="0" anchor="b"/>
                </a:tc>
              </a:tr>
              <a:tr h="993852">
                <a:tc>
                  <a:txBody>
                    <a:bodyPr/>
                    <a:lstStyle/>
                    <a:p>
                      <a:pPr algn="ctr">
                        <a:lnSpc>
                          <a:spcPct val="115000"/>
                        </a:lnSpc>
                        <a:spcAft>
                          <a:spcPts val="1000"/>
                        </a:spcAft>
                      </a:pPr>
                      <a:r>
                        <a:rPr lang="en-US" sz="2000">
                          <a:effectLst/>
                        </a:rPr>
                        <a:t>Important (81)</a:t>
                      </a:r>
                      <a:endParaRPr lang="en-ZA" sz="200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a:effectLst/>
                        </a:rPr>
                        <a:t>65%</a:t>
                      </a:r>
                      <a:endParaRPr lang="en-ZA" sz="200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76%</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87%</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100%</a:t>
                      </a:r>
                      <a:endParaRPr lang="en-ZA" sz="2000" dirty="0">
                        <a:effectLst/>
                        <a:latin typeface="Calibri"/>
                        <a:ea typeface="Calibri"/>
                        <a:cs typeface="Times New Roman"/>
                      </a:endParaRPr>
                    </a:p>
                  </a:txBody>
                  <a:tcPr marL="9525" marR="9525" marT="9525" marB="0" anchor="b"/>
                </a:tc>
              </a:tr>
              <a:tr h="967466">
                <a:tc>
                  <a:txBody>
                    <a:bodyPr/>
                    <a:lstStyle/>
                    <a:p>
                      <a:pPr algn="ctr">
                        <a:lnSpc>
                          <a:spcPct val="115000"/>
                        </a:lnSpc>
                        <a:spcAft>
                          <a:spcPts val="1000"/>
                        </a:spcAft>
                      </a:pPr>
                      <a:r>
                        <a:rPr lang="en-US" sz="2000">
                          <a:effectLst/>
                        </a:rPr>
                        <a:t>AVERAGE </a:t>
                      </a:r>
                      <a:endParaRPr lang="en-ZA" sz="200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a:effectLst/>
                        </a:rPr>
                        <a:t>70%-79%</a:t>
                      </a:r>
                      <a:endParaRPr lang="en-ZA" sz="200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a:effectLst/>
                        </a:rPr>
                        <a:t>80%- 89%</a:t>
                      </a:r>
                      <a:endParaRPr lang="en-ZA" sz="200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90%-99%</a:t>
                      </a:r>
                      <a:endParaRPr lang="en-ZA" sz="2000"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n-US" sz="2000" dirty="0">
                          <a:effectLst/>
                        </a:rPr>
                        <a:t>100%</a:t>
                      </a:r>
                      <a:endParaRPr lang="en-ZA" sz="2000" dirty="0">
                        <a:effectLst/>
                        <a:latin typeface="Calibri"/>
                        <a:ea typeface="Calibri"/>
                        <a:cs typeface="Times New Roman"/>
                      </a:endParaRPr>
                    </a:p>
                  </a:txBody>
                  <a:tcPr marL="9525" marR="9525" marT="9525" marB="0" anchor="b"/>
                </a:tc>
              </a:tr>
            </a:tbl>
          </a:graphicData>
        </a:graphic>
      </p:graphicFrame>
    </p:spTree>
    <p:extLst>
      <p:ext uri="{BB962C8B-B14F-4D97-AF65-F5344CB8AC3E}">
        <p14:creationId xmlns:p14="http://schemas.microsoft.com/office/powerpoint/2010/main" xmlns="" val="38724378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3816424"/>
          </a:xfrm>
        </p:spPr>
        <p:txBody>
          <a:bodyPr/>
          <a:lstStyle/>
          <a:p>
            <a:pPr marL="0" indent="0" algn="ctr">
              <a:buNone/>
            </a:pPr>
            <a:endParaRPr lang="en-ZA" dirty="0" smtClean="0"/>
          </a:p>
          <a:p>
            <a:pPr marL="0" indent="0" algn="ctr">
              <a:buNone/>
            </a:pPr>
            <a:endParaRPr lang="en-ZA" dirty="0"/>
          </a:p>
          <a:p>
            <a:pPr marL="0" indent="0" algn="ctr">
              <a:buNone/>
            </a:pPr>
            <a:r>
              <a:rPr lang="en-ZA" sz="6000" b="1" cap="all" dirty="0" smtClean="0"/>
              <a:t>Ideal </a:t>
            </a:r>
            <a:r>
              <a:rPr lang="en-ZA" sz="6000" b="1" cap="all" dirty="0"/>
              <a:t>Clinic Status </a:t>
            </a:r>
            <a:endParaRPr lang="en-ZA" sz="6000" b="1" cap="all" dirty="0" smtClean="0"/>
          </a:p>
          <a:p>
            <a:pPr marL="0" indent="0" algn="ctr">
              <a:buNone/>
            </a:pPr>
            <a:r>
              <a:rPr lang="en-ZA" sz="6000" b="1" cap="all" dirty="0" smtClean="0"/>
              <a:t>in </a:t>
            </a:r>
            <a:r>
              <a:rPr lang="en-ZA" sz="6000" b="1" cap="all" dirty="0"/>
              <a:t>2015/16</a:t>
            </a:r>
          </a:p>
        </p:txBody>
      </p:sp>
    </p:spTree>
    <p:extLst>
      <p:ext uri="{BB962C8B-B14F-4D97-AF65-F5344CB8AC3E}">
        <p14:creationId xmlns:p14="http://schemas.microsoft.com/office/powerpoint/2010/main" xmlns="" val="811730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964488" cy="796950"/>
          </a:xfrm>
        </p:spPr>
        <p:txBody>
          <a:bodyPr/>
          <a:lstStyle/>
          <a:p>
            <a:r>
              <a:rPr lang="en-ZA" sz="3200" b="1" cap="all" dirty="0"/>
              <a:t>District breakdown of the number of clinics </a:t>
            </a:r>
            <a:r>
              <a:rPr lang="en-ZA" sz="3200" b="1" cap="all" dirty="0" smtClean="0"/>
              <a:t>peer-reviewed 2015/16</a:t>
            </a:r>
            <a:endParaRPr lang="en-ZA" sz="3200" b="1" cap="al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59660346"/>
              </p:ext>
            </p:extLst>
          </p:nvPr>
        </p:nvGraphicFramePr>
        <p:xfrm>
          <a:off x="251520" y="1731093"/>
          <a:ext cx="8663880" cy="4738868"/>
        </p:xfrm>
        <a:graphic>
          <a:graphicData uri="http://schemas.openxmlformats.org/drawingml/2006/table">
            <a:tbl>
              <a:tblPr firstRow="1" bandRow="1">
                <a:tableStyleId>{5C22544A-7EE6-4342-B048-85BDC9FD1C3A}</a:tableStyleId>
              </a:tblPr>
              <a:tblGrid>
                <a:gridCol w="2232248"/>
                <a:gridCol w="2987968"/>
                <a:gridCol w="3443664"/>
              </a:tblGrid>
              <a:tr h="913460">
                <a:tc>
                  <a:txBody>
                    <a:bodyPr/>
                    <a:lstStyle/>
                    <a:p>
                      <a:pPr algn="just">
                        <a:lnSpc>
                          <a:spcPct val="115000"/>
                        </a:lnSpc>
                        <a:spcAft>
                          <a:spcPts val="1000"/>
                        </a:spcAft>
                      </a:pPr>
                      <a:r>
                        <a:rPr lang="en-US" sz="1400" dirty="0">
                          <a:effectLst/>
                        </a:rPr>
                        <a:t>DISTRICT</a:t>
                      </a:r>
                      <a:endParaRPr lang="en-ZA" sz="1400" dirty="0">
                        <a:effectLst/>
                        <a:latin typeface="Calibri"/>
                        <a:ea typeface="Calibri"/>
                        <a:cs typeface="Times New Roman"/>
                      </a:endParaRPr>
                    </a:p>
                  </a:txBody>
                  <a:tcPr/>
                </a:tc>
                <a:tc>
                  <a:txBody>
                    <a:bodyPr/>
                    <a:lstStyle/>
                    <a:p>
                      <a:pPr algn="just">
                        <a:lnSpc>
                          <a:spcPct val="115000"/>
                        </a:lnSpc>
                        <a:spcAft>
                          <a:spcPts val="1000"/>
                        </a:spcAft>
                      </a:pPr>
                      <a:r>
                        <a:rPr lang="en-US" sz="1400">
                          <a:effectLst/>
                        </a:rPr>
                        <a:t>NO. OF FACILITIES PEER REVIEWED</a:t>
                      </a:r>
                      <a:endParaRPr lang="en-ZA" sz="1400">
                        <a:effectLst/>
                        <a:latin typeface="Calibri"/>
                        <a:ea typeface="Calibri"/>
                        <a:cs typeface="Times New Roman"/>
                      </a:endParaRPr>
                    </a:p>
                  </a:txBody>
                  <a:tcPr/>
                </a:tc>
                <a:tc>
                  <a:txBody>
                    <a:bodyPr/>
                    <a:lstStyle/>
                    <a:p>
                      <a:pPr algn="just">
                        <a:lnSpc>
                          <a:spcPct val="115000"/>
                        </a:lnSpc>
                        <a:spcAft>
                          <a:spcPts val="1000"/>
                        </a:spcAft>
                      </a:pPr>
                      <a:r>
                        <a:rPr lang="en-US" sz="1400">
                          <a:effectLst/>
                        </a:rPr>
                        <a:t>NO. OF FACILITIES WITH STATUS REVIEW REPORT</a:t>
                      </a:r>
                      <a:endParaRPr lang="en-ZA" sz="1400">
                        <a:effectLst/>
                        <a:latin typeface="Calibri"/>
                        <a:ea typeface="Calibri"/>
                        <a:cs typeface="Times New Roman"/>
                      </a:endParaRPr>
                    </a:p>
                  </a:txBody>
                  <a:tcPr/>
                </a:tc>
              </a:tr>
              <a:tr h="913460">
                <a:tc>
                  <a:txBody>
                    <a:bodyPr/>
                    <a:lstStyle/>
                    <a:p>
                      <a:pPr algn="l">
                        <a:lnSpc>
                          <a:spcPct val="115000"/>
                        </a:lnSpc>
                        <a:spcAft>
                          <a:spcPts val="1000"/>
                        </a:spcAft>
                      </a:pPr>
                      <a:r>
                        <a:rPr lang="en-US" sz="2000" dirty="0">
                          <a:effectLst/>
                        </a:rPr>
                        <a:t>Dr. Ruth Segomotsi Mompati</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17</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a:effectLst/>
                        </a:rPr>
                        <a:t>17</a:t>
                      </a:r>
                      <a:endParaRPr lang="en-ZA" sz="2000">
                        <a:effectLst/>
                        <a:latin typeface="Calibri"/>
                        <a:ea typeface="Calibri"/>
                        <a:cs typeface="Times New Roman"/>
                      </a:endParaRPr>
                    </a:p>
                  </a:txBody>
                  <a:tcPr/>
                </a:tc>
              </a:tr>
              <a:tr h="550298">
                <a:tc>
                  <a:txBody>
                    <a:bodyPr/>
                    <a:lstStyle/>
                    <a:p>
                      <a:pPr algn="l">
                        <a:lnSpc>
                          <a:spcPct val="115000"/>
                        </a:lnSpc>
                        <a:spcAft>
                          <a:spcPts val="1000"/>
                        </a:spcAft>
                      </a:pPr>
                      <a:r>
                        <a:rPr lang="en-US" sz="2000" dirty="0">
                          <a:effectLst/>
                        </a:rPr>
                        <a:t>Dr. Kenneth Kaunda</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8</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8</a:t>
                      </a:r>
                      <a:endParaRPr lang="en-ZA" sz="2000" dirty="0">
                        <a:effectLst/>
                        <a:latin typeface="Calibri"/>
                        <a:ea typeface="Calibri"/>
                        <a:cs typeface="Times New Roman"/>
                      </a:endParaRPr>
                    </a:p>
                  </a:txBody>
                  <a:tcPr/>
                </a:tc>
              </a:tr>
              <a:tr h="550298">
                <a:tc>
                  <a:txBody>
                    <a:bodyPr/>
                    <a:lstStyle/>
                    <a:p>
                      <a:pPr algn="l">
                        <a:lnSpc>
                          <a:spcPct val="115000"/>
                        </a:lnSpc>
                        <a:spcAft>
                          <a:spcPts val="1000"/>
                        </a:spcAft>
                      </a:pPr>
                      <a:r>
                        <a:rPr lang="en-US" sz="2000" dirty="0">
                          <a:effectLst/>
                        </a:rPr>
                        <a:t>Bojanala</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26</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26</a:t>
                      </a:r>
                      <a:endParaRPr lang="en-ZA" sz="2000" dirty="0">
                        <a:effectLst/>
                        <a:latin typeface="Calibri"/>
                        <a:ea typeface="Calibri"/>
                        <a:cs typeface="Times New Roman"/>
                      </a:endParaRPr>
                    </a:p>
                  </a:txBody>
                  <a:tcPr/>
                </a:tc>
              </a:tr>
              <a:tr h="897670">
                <a:tc>
                  <a:txBody>
                    <a:bodyPr/>
                    <a:lstStyle/>
                    <a:p>
                      <a:pPr algn="l">
                        <a:lnSpc>
                          <a:spcPct val="115000"/>
                        </a:lnSpc>
                        <a:spcAft>
                          <a:spcPts val="1000"/>
                        </a:spcAft>
                      </a:pPr>
                      <a:r>
                        <a:rPr lang="en-US" sz="2000" dirty="0" err="1">
                          <a:effectLst/>
                        </a:rPr>
                        <a:t>Ngaka</a:t>
                      </a:r>
                      <a:r>
                        <a:rPr lang="en-US" sz="2000" dirty="0">
                          <a:effectLst/>
                        </a:rPr>
                        <a:t> </a:t>
                      </a:r>
                      <a:r>
                        <a:rPr lang="en-US" sz="2000" dirty="0" err="1">
                          <a:effectLst/>
                        </a:rPr>
                        <a:t>Modiri</a:t>
                      </a:r>
                      <a:r>
                        <a:rPr lang="en-US" sz="2000" dirty="0">
                          <a:effectLst/>
                        </a:rPr>
                        <a:t> </a:t>
                      </a:r>
                      <a:r>
                        <a:rPr lang="en-US" sz="2000" dirty="0" err="1">
                          <a:effectLst/>
                        </a:rPr>
                        <a:t>Molema</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1</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1</a:t>
                      </a:r>
                      <a:endParaRPr lang="en-ZA" sz="2000" dirty="0">
                        <a:effectLst/>
                        <a:latin typeface="Calibri"/>
                        <a:ea typeface="Calibri"/>
                        <a:cs typeface="Times New Roman"/>
                      </a:endParaRPr>
                    </a:p>
                  </a:txBody>
                  <a:tcPr/>
                </a:tc>
              </a:tr>
              <a:tr h="279269">
                <a:tc>
                  <a:txBody>
                    <a:bodyPr/>
                    <a:lstStyle/>
                    <a:p>
                      <a:pPr algn="l">
                        <a:lnSpc>
                          <a:spcPct val="115000"/>
                        </a:lnSpc>
                        <a:spcAft>
                          <a:spcPts val="1000"/>
                        </a:spcAft>
                      </a:pPr>
                      <a:r>
                        <a:rPr lang="en-US" sz="2000" dirty="0">
                          <a:effectLst/>
                        </a:rPr>
                        <a:t>Total</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52</a:t>
                      </a:r>
                      <a:endParaRPr lang="en-ZA" sz="2000" dirty="0">
                        <a:effectLst/>
                        <a:latin typeface="Calibri"/>
                        <a:ea typeface="Calibri"/>
                        <a:cs typeface="Times New Roman"/>
                      </a:endParaRPr>
                    </a:p>
                  </a:txBody>
                  <a:tcPr/>
                </a:tc>
                <a:tc>
                  <a:txBody>
                    <a:bodyPr/>
                    <a:lstStyle/>
                    <a:p>
                      <a:pPr algn="just">
                        <a:lnSpc>
                          <a:spcPct val="115000"/>
                        </a:lnSpc>
                        <a:spcAft>
                          <a:spcPts val="1000"/>
                        </a:spcAft>
                      </a:pPr>
                      <a:r>
                        <a:rPr lang="en-US" sz="2000" dirty="0">
                          <a:effectLst/>
                        </a:rPr>
                        <a:t>52</a:t>
                      </a:r>
                      <a:endParaRPr lang="en-ZA" sz="2000" dirty="0">
                        <a:effectLst/>
                        <a:latin typeface="Calibri"/>
                        <a:ea typeface="Calibri"/>
                        <a:cs typeface="Times New Roman"/>
                      </a:endParaRPr>
                    </a:p>
                  </a:txBody>
                  <a:tcPr/>
                </a:tc>
              </a:tr>
            </a:tbl>
          </a:graphicData>
        </a:graphic>
      </p:graphicFrame>
    </p:spTree>
    <p:extLst>
      <p:ext uri="{BB962C8B-B14F-4D97-AF65-F5344CB8AC3E}">
        <p14:creationId xmlns:p14="http://schemas.microsoft.com/office/powerpoint/2010/main" xmlns="" val="29527187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cap="all" dirty="0" smtClean="0"/>
              <a:t>Common Challenges</a:t>
            </a:r>
            <a:endParaRPr lang="en-ZA" b="1" cap="all" dirty="0"/>
          </a:p>
        </p:txBody>
      </p:sp>
      <p:sp>
        <p:nvSpPr>
          <p:cNvPr id="3" name="Content Placeholder 2"/>
          <p:cNvSpPr>
            <a:spLocks noGrp="1"/>
          </p:cNvSpPr>
          <p:nvPr>
            <p:ph idx="1"/>
          </p:nvPr>
        </p:nvSpPr>
        <p:spPr>
          <a:xfrm>
            <a:off x="251520" y="1340768"/>
            <a:ext cx="8892480" cy="4525963"/>
          </a:xfrm>
        </p:spPr>
        <p:txBody>
          <a:bodyPr/>
          <a:lstStyle/>
          <a:p>
            <a:pPr lvl="0"/>
            <a:r>
              <a:rPr lang="en-ZA" dirty="0" smtClean="0"/>
              <a:t>Non-availability of some tracer medicines (vital)</a:t>
            </a:r>
          </a:p>
          <a:p>
            <a:pPr lvl="0"/>
            <a:r>
              <a:rPr lang="en-ZA" dirty="0" smtClean="0"/>
              <a:t>Non-availability of certain essential equipment (vital)</a:t>
            </a:r>
          </a:p>
          <a:p>
            <a:pPr lvl="0"/>
            <a:r>
              <a:rPr lang="en-ZA" dirty="0" smtClean="0"/>
              <a:t>Non-availability of water tanks at some clinics (essential)</a:t>
            </a:r>
          </a:p>
          <a:p>
            <a:pPr lvl="0"/>
            <a:r>
              <a:rPr lang="en-ZA" dirty="0" smtClean="0"/>
              <a:t>Non-availability of generators at some clinics (essential)</a:t>
            </a:r>
          </a:p>
          <a:p>
            <a:pPr lvl="0"/>
            <a:r>
              <a:rPr lang="en-ZA" dirty="0" smtClean="0"/>
              <a:t>Lack of external signage at some clinics</a:t>
            </a:r>
          </a:p>
          <a:p>
            <a:endParaRPr lang="en-ZA" dirty="0"/>
          </a:p>
        </p:txBody>
      </p:sp>
    </p:spTree>
    <p:extLst>
      <p:ext uri="{BB962C8B-B14F-4D97-AF65-F5344CB8AC3E}">
        <p14:creationId xmlns:p14="http://schemas.microsoft.com/office/powerpoint/2010/main" xmlns="" val="3713323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64488" cy="914400"/>
          </a:xfrm>
        </p:spPr>
        <p:txBody>
          <a:bodyPr/>
          <a:lstStyle/>
          <a:p>
            <a:r>
              <a:rPr lang="en-US" sz="3200" b="1" cap="all" dirty="0" smtClean="0"/>
              <a:t>Results of Baseline Status Determinations May 2016</a:t>
            </a:r>
            <a:endParaRPr lang="en-US" sz="3200" b="1" cap="al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89324865"/>
              </p:ext>
            </p:extLst>
          </p:nvPr>
        </p:nvGraphicFramePr>
        <p:xfrm>
          <a:off x="251521" y="1524000"/>
          <a:ext cx="8663879" cy="4785320"/>
        </p:xfrm>
        <a:graphic>
          <a:graphicData uri="http://schemas.openxmlformats.org/drawingml/2006/table">
            <a:tbl>
              <a:tblPr firstRow="1" firstCol="1" bandRow="1">
                <a:tableStyleId>{5C22544A-7EE6-4342-B048-85BDC9FD1C3A}</a:tableStyleId>
              </a:tblPr>
              <a:tblGrid>
                <a:gridCol w="1601717"/>
                <a:gridCol w="1012688"/>
                <a:gridCol w="1385782"/>
                <a:gridCol w="1384894"/>
                <a:gridCol w="1012688"/>
                <a:gridCol w="1133499"/>
                <a:gridCol w="1132611"/>
              </a:tblGrid>
              <a:tr h="1083265">
                <a:tc>
                  <a:txBody>
                    <a:bodyPr/>
                    <a:lstStyle/>
                    <a:p>
                      <a:pPr>
                        <a:lnSpc>
                          <a:spcPct val="115000"/>
                        </a:lnSpc>
                        <a:spcAft>
                          <a:spcPts val="0"/>
                        </a:spcAft>
                      </a:pPr>
                      <a:r>
                        <a:rPr lang="en-ZA" sz="1400" dirty="0">
                          <a:effectLst/>
                        </a:rPr>
                        <a:t>District</a:t>
                      </a:r>
                      <a:endParaRPr lang="en-ZA" sz="1400" dirty="0">
                        <a:effectLst/>
                        <a:latin typeface="Calibri"/>
                        <a:ea typeface="Calibri"/>
                        <a:cs typeface="Times New Roman"/>
                      </a:endParaRPr>
                    </a:p>
                  </a:txBody>
                  <a:tcPr marL="68580" marR="68580" marT="0" marB="0">
                    <a:solidFill>
                      <a:schemeClr val="bg2"/>
                    </a:solidFill>
                  </a:tcPr>
                </a:tc>
                <a:tc>
                  <a:txBody>
                    <a:bodyPr/>
                    <a:lstStyle/>
                    <a:p>
                      <a:pPr algn="ctr">
                        <a:lnSpc>
                          <a:spcPct val="115000"/>
                        </a:lnSpc>
                        <a:spcAft>
                          <a:spcPts val="0"/>
                        </a:spcAft>
                      </a:pPr>
                      <a:r>
                        <a:rPr lang="en-ZA" sz="1400" dirty="0">
                          <a:effectLst/>
                        </a:rPr>
                        <a:t># of Facilities</a:t>
                      </a:r>
                      <a:endParaRPr lang="en-ZA" sz="1400" dirty="0">
                        <a:effectLst/>
                        <a:latin typeface="Calibri"/>
                        <a:ea typeface="Calibri"/>
                        <a:cs typeface="Times New Roman"/>
                      </a:endParaRPr>
                    </a:p>
                  </a:txBody>
                  <a:tcPr marL="68580" marR="68580" marT="0" marB="0">
                    <a:solidFill>
                      <a:schemeClr val="bg2"/>
                    </a:solidFill>
                  </a:tcPr>
                </a:tc>
                <a:tc>
                  <a:txBody>
                    <a:bodyPr/>
                    <a:lstStyle/>
                    <a:p>
                      <a:pPr algn="ctr">
                        <a:lnSpc>
                          <a:spcPct val="115000"/>
                        </a:lnSpc>
                        <a:spcAft>
                          <a:spcPts val="0"/>
                        </a:spcAft>
                      </a:pPr>
                      <a:r>
                        <a:rPr lang="en-ZA" sz="1400" dirty="0">
                          <a:effectLst/>
                        </a:rPr>
                        <a:t># Facilities that conducted SD</a:t>
                      </a:r>
                      <a:endParaRPr lang="en-ZA" sz="1400" dirty="0">
                        <a:effectLst/>
                        <a:latin typeface="Calibri"/>
                        <a:ea typeface="Calibri"/>
                        <a:cs typeface="Times New Roman"/>
                      </a:endParaRPr>
                    </a:p>
                  </a:txBody>
                  <a:tcPr marL="68580" marR="68580" marT="0" marB="0">
                    <a:solidFill>
                      <a:schemeClr val="bg2"/>
                    </a:solidFill>
                  </a:tcPr>
                </a:tc>
                <a:tc>
                  <a:txBody>
                    <a:bodyPr/>
                    <a:lstStyle/>
                    <a:p>
                      <a:pPr algn="ctr">
                        <a:lnSpc>
                          <a:spcPct val="115000"/>
                        </a:lnSpc>
                        <a:spcAft>
                          <a:spcPts val="0"/>
                        </a:spcAft>
                      </a:pPr>
                      <a:r>
                        <a:rPr lang="en-ZA" sz="1400" dirty="0">
                          <a:effectLst/>
                        </a:rPr>
                        <a:t>% of Clinics that conducted SD</a:t>
                      </a:r>
                      <a:endParaRPr lang="en-ZA" sz="1400" dirty="0">
                        <a:effectLst/>
                        <a:latin typeface="Calibri"/>
                        <a:ea typeface="Calibri"/>
                        <a:cs typeface="Times New Roman"/>
                      </a:endParaRPr>
                    </a:p>
                  </a:txBody>
                  <a:tcPr marL="68580" marR="68580" marT="0" marB="0">
                    <a:solidFill>
                      <a:schemeClr val="bg2"/>
                    </a:solidFill>
                  </a:tcPr>
                </a:tc>
                <a:tc>
                  <a:txBody>
                    <a:bodyPr/>
                    <a:lstStyle/>
                    <a:p>
                      <a:pPr algn="ctr">
                        <a:lnSpc>
                          <a:spcPct val="115000"/>
                        </a:lnSpc>
                        <a:spcAft>
                          <a:spcPts val="0"/>
                        </a:spcAft>
                      </a:pPr>
                      <a:r>
                        <a:rPr lang="en-ZA" sz="1400" dirty="0">
                          <a:effectLst/>
                        </a:rPr>
                        <a:t>Average % scored</a:t>
                      </a:r>
                      <a:endParaRPr lang="en-ZA" sz="1400" dirty="0">
                        <a:effectLst/>
                        <a:latin typeface="Calibri"/>
                        <a:ea typeface="Calibri"/>
                        <a:cs typeface="Times New Roman"/>
                      </a:endParaRPr>
                    </a:p>
                  </a:txBody>
                  <a:tcPr marL="68580" marR="68580" marT="0" marB="0">
                    <a:solidFill>
                      <a:schemeClr val="bg2"/>
                    </a:solidFill>
                  </a:tcPr>
                </a:tc>
                <a:tc>
                  <a:txBody>
                    <a:bodyPr/>
                    <a:lstStyle/>
                    <a:p>
                      <a:pPr algn="ctr">
                        <a:lnSpc>
                          <a:spcPct val="115000"/>
                        </a:lnSpc>
                        <a:spcAft>
                          <a:spcPts val="0"/>
                        </a:spcAft>
                      </a:pPr>
                      <a:r>
                        <a:rPr lang="en-ZA" sz="1400" dirty="0">
                          <a:effectLst/>
                        </a:rPr>
                        <a:t># Facilities with IC status</a:t>
                      </a:r>
                      <a:endParaRPr lang="en-ZA" sz="1400" dirty="0">
                        <a:effectLst/>
                        <a:latin typeface="Calibri"/>
                        <a:ea typeface="Calibri"/>
                        <a:cs typeface="Times New Roman"/>
                      </a:endParaRPr>
                    </a:p>
                  </a:txBody>
                  <a:tcPr marL="68580" marR="68580" marT="0" marB="0">
                    <a:solidFill>
                      <a:schemeClr val="bg2"/>
                    </a:solidFill>
                  </a:tcPr>
                </a:tc>
                <a:tc>
                  <a:txBody>
                    <a:bodyPr/>
                    <a:lstStyle/>
                    <a:p>
                      <a:pPr algn="ctr">
                        <a:lnSpc>
                          <a:spcPct val="115000"/>
                        </a:lnSpc>
                        <a:spcAft>
                          <a:spcPts val="0"/>
                        </a:spcAft>
                      </a:pPr>
                      <a:r>
                        <a:rPr lang="en-ZA" sz="1400" dirty="0">
                          <a:effectLst/>
                        </a:rPr>
                        <a:t>% of Facilities with  IC status</a:t>
                      </a:r>
                      <a:endParaRPr lang="en-ZA" sz="1400" dirty="0">
                        <a:effectLst/>
                        <a:latin typeface="Calibri"/>
                        <a:ea typeface="Calibri"/>
                        <a:cs typeface="Times New Roman"/>
                      </a:endParaRPr>
                    </a:p>
                  </a:txBody>
                  <a:tcPr marL="68580" marR="68580" marT="0" marB="0">
                    <a:solidFill>
                      <a:schemeClr val="bg2"/>
                    </a:solidFill>
                  </a:tcPr>
                </a:tc>
              </a:tr>
              <a:tr h="720160">
                <a:tc>
                  <a:txBody>
                    <a:bodyPr/>
                    <a:lstStyle/>
                    <a:p>
                      <a:pPr>
                        <a:lnSpc>
                          <a:spcPct val="115000"/>
                        </a:lnSpc>
                        <a:spcAft>
                          <a:spcPts val="0"/>
                        </a:spcAft>
                      </a:pPr>
                      <a:r>
                        <a:rPr lang="en-ZA" sz="1400" dirty="0">
                          <a:effectLst/>
                        </a:rPr>
                        <a:t>North West Province</a:t>
                      </a:r>
                      <a:endParaRPr lang="en-ZA" sz="1400" dirty="0">
                        <a:effectLst/>
                        <a:latin typeface="Calibri"/>
                        <a:ea typeface="Calibri"/>
                        <a:cs typeface="Times New Roman"/>
                      </a:endParaRPr>
                    </a:p>
                  </a:txBody>
                  <a:tcPr marL="68580" marR="68580" marT="0" marB="0" anchor="b">
                    <a:solidFill>
                      <a:schemeClr val="bg2"/>
                    </a:solidFill>
                  </a:tcPr>
                </a:tc>
                <a:tc>
                  <a:txBody>
                    <a:bodyPr/>
                    <a:lstStyle/>
                    <a:p>
                      <a:pPr algn="ctr">
                        <a:lnSpc>
                          <a:spcPct val="115000"/>
                        </a:lnSpc>
                        <a:spcAft>
                          <a:spcPts val="0"/>
                        </a:spcAft>
                      </a:pPr>
                      <a:r>
                        <a:rPr lang="en-ZA" sz="2000" dirty="0" smtClean="0">
                          <a:effectLst/>
                        </a:rPr>
                        <a:t>109</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smtClean="0">
                          <a:effectLst/>
                        </a:rPr>
                        <a:t>109</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smtClean="0">
                          <a:effectLst/>
                        </a:rPr>
                        <a:t>100%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61%</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0</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0%</a:t>
                      </a:r>
                      <a:endParaRPr lang="en-ZA" sz="2000" dirty="0">
                        <a:effectLst/>
                        <a:latin typeface="Calibri"/>
                        <a:ea typeface="Calibri"/>
                        <a:cs typeface="Times New Roman"/>
                      </a:endParaRPr>
                    </a:p>
                  </a:txBody>
                  <a:tcPr marL="68580" marR="68580" marT="0" marB="0" anchor="b"/>
                </a:tc>
              </a:tr>
              <a:tr h="449352">
                <a:tc>
                  <a:txBody>
                    <a:bodyPr/>
                    <a:lstStyle/>
                    <a:p>
                      <a:pPr>
                        <a:lnSpc>
                          <a:spcPct val="115000"/>
                        </a:lnSpc>
                        <a:spcAft>
                          <a:spcPts val="0"/>
                        </a:spcAft>
                      </a:pPr>
                      <a:r>
                        <a:rPr lang="en-ZA" sz="1400" dirty="0" smtClean="0">
                          <a:effectLst/>
                        </a:rPr>
                        <a:t>Bojanala </a:t>
                      </a:r>
                      <a:r>
                        <a:rPr lang="en-ZA" sz="1400" dirty="0">
                          <a:effectLst/>
                        </a:rPr>
                        <a:t>District</a:t>
                      </a:r>
                      <a:endParaRPr lang="en-ZA" sz="1400" dirty="0">
                        <a:effectLst/>
                        <a:latin typeface="Calibri"/>
                        <a:ea typeface="Calibri"/>
                        <a:cs typeface="Times New Roman"/>
                      </a:endParaRPr>
                    </a:p>
                  </a:txBody>
                  <a:tcPr marL="68580" marR="68580" marT="0" marB="0" anchor="b">
                    <a:solidFill>
                      <a:schemeClr val="bg2"/>
                    </a:solidFill>
                  </a:tcPr>
                </a:tc>
                <a:tc>
                  <a:txBody>
                    <a:bodyPr/>
                    <a:lstStyle/>
                    <a:p>
                      <a:pPr algn="ctr">
                        <a:lnSpc>
                          <a:spcPct val="115000"/>
                        </a:lnSpc>
                        <a:spcAft>
                          <a:spcPts val="0"/>
                        </a:spcAft>
                      </a:pPr>
                      <a:r>
                        <a:rPr lang="en-ZA" sz="2000" dirty="0" smtClean="0">
                          <a:effectLst/>
                        </a:rPr>
                        <a:t>30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smtClean="0">
                          <a:effectLst/>
                        </a:rPr>
                        <a:t>30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smtClean="0">
                          <a:effectLst/>
                        </a:rPr>
                        <a:t>100%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50%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0</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0%</a:t>
                      </a:r>
                      <a:endParaRPr lang="en-ZA" sz="2000">
                        <a:effectLst/>
                        <a:latin typeface="Calibri"/>
                        <a:ea typeface="Calibri"/>
                        <a:cs typeface="Times New Roman"/>
                      </a:endParaRPr>
                    </a:p>
                  </a:txBody>
                  <a:tcPr marL="68580" marR="68580" marT="0" marB="0" anchor="b"/>
                </a:tc>
              </a:tr>
              <a:tr h="720160">
                <a:tc>
                  <a:txBody>
                    <a:bodyPr/>
                    <a:lstStyle/>
                    <a:p>
                      <a:pPr>
                        <a:lnSpc>
                          <a:spcPct val="115000"/>
                        </a:lnSpc>
                        <a:spcAft>
                          <a:spcPts val="0"/>
                        </a:spcAft>
                      </a:pPr>
                      <a:r>
                        <a:rPr lang="en-ZA" sz="1400" dirty="0">
                          <a:effectLst/>
                        </a:rPr>
                        <a:t>Dr Kenneth Kaunda District</a:t>
                      </a:r>
                      <a:endParaRPr lang="en-ZA" sz="1400" dirty="0">
                        <a:effectLst/>
                        <a:latin typeface="Calibri"/>
                        <a:ea typeface="Calibri"/>
                        <a:cs typeface="Times New Roman"/>
                      </a:endParaRPr>
                    </a:p>
                  </a:txBody>
                  <a:tcPr marL="68580" marR="68580" marT="0" marB="0" anchor="b">
                    <a:solidFill>
                      <a:schemeClr val="bg2"/>
                    </a:solidFill>
                  </a:tcPr>
                </a:tc>
                <a:tc>
                  <a:txBody>
                    <a:bodyPr/>
                    <a:lstStyle/>
                    <a:p>
                      <a:pPr algn="ctr">
                        <a:lnSpc>
                          <a:spcPct val="115000"/>
                        </a:lnSpc>
                        <a:spcAft>
                          <a:spcPts val="0"/>
                        </a:spcAft>
                      </a:pPr>
                      <a:r>
                        <a:rPr lang="en-ZA" sz="2000">
                          <a:effectLst/>
                        </a:rPr>
                        <a:t>40</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40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100%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72%</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0</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0%</a:t>
                      </a:r>
                      <a:endParaRPr lang="en-ZA" sz="2000">
                        <a:effectLst/>
                        <a:latin typeface="Calibri"/>
                        <a:ea typeface="Calibri"/>
                        <a:cs typeface="Times New Roman"/>
                      </a:endParaRPr>
                    </a:p>
                  </a:txBody>
                  <a:tcPr marL="68580" marR="68580" marT="0" marB="0" anchor="b"/>
                </a:tc>
              </a:tr>
              <a:tr h="1092223">
                <a:tc>
                  <a:txBody>
                    <a:bodyPr/>
                    <a:lstStyle/>
                    <a:p>
                      <a:pPr>
                        <a:lnSpc>
                          <a:spcPct val="115000"/>
                        </a:lnSpc>
                        <a:spcAft>
                          <a:spcPts val="0"/>
                        </a:spcAft>
                      </a:pPr>
                      <a:r>
                        <a:rPr lang="en-ZA" sz="1400" dirty="0">
                          <a:effectLst/>
                        </a:rPr>
                        <a:t>Dr Ruth Segomotsi Mompati District </a:t>
                      </a:r>
                      <a:endParaRPr lang="en-ZA" sz="1400" dirty="0">
                        <a:effectLst/>
                        <a:latin typeface="Calibri"/>
                        <a:ea typeface="Calibri"/>
                        <a:cs typeface="Times New Roman"/>
                      </a:endParaRPr>
                    </a:p>
                  </a:txBody>
                  <a:tcPr marL="68580" marR="68580" marT="0" marB="0" anchor="b">
                    <a:solidFill>
                      <a:schemeClr val="bg2"/>
                    </a:solidFill>
                  </a:tcPr>
                </a:tc>
                <a:tc>
                  <a:txBody>
                    <a:bodyPr/>
                    <a:lstStyle/>
                    <a:p>
                      <a:pPr algn="ctr">
                        <a:lnSpc>
                          <a:spcPct val="115000"/>
                        </a:lnSpc>
                        <a:spcAft>
                          <a:spcPts val="0"/>
                        </a:spcAft>
                      </a:pPr>
                      <a:r>
                        <a:rPr lang="en-ZA" sz="2000" dirty="0">
                          <a:effectLst/>
                        </a:rPr>
                        <a:t>16</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16</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100%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65%</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0%</a:t>
                      </a:r>
                      <a:endParaRPr lang="en-ZA" sz="2000">
                        <a:effectLst/>
                        <a:latin typeface="Calibri"/>
                        <a:ea typeface="Calibri"/>
                        <a:cs typeface="Times New Roman"/>
                      </a:endParaRPr>
                    </a:p>
                  </a:txBody>
                  <a:tcPr marL="68580" marR="68580" marT="0" marB="0" anchor="b"/>
                </a:tc>
              </a:tr>
              <a:tr h="720160">
                <a:tc>
                  <a:txBody>
                    <a:bodyPr/>
                    <a:lstStyle/>
                    <a:p>
                      <a:pPr>
                        <a:lnSpc>
                          <a:spcPct val="115000"/>
                        </a:lnSpc>
                        <a:spcAft>
                          <a:spcPts val="0"/>
                        </a:spcAft>
                      </a:pPr>
                      <a:r>
                        <a:rPr lang="en-ZA" sz="1400" dirty="0">
                          <a:effectLst/>
                        </a:rPr>
                        <a:t>Ngaka Modiri Molema District </a:t>
                      </a:r>
                      <a:endParaRPr lang="en-ZA" sz="1400" dirty="0">
                        <a:effectLst/>
                        <a:latin typeface="Calibri"/>
                        <a:ea typeface="Calibri"/>
                        <a:cs typeface="Times New Roman"/>
                      </a:endParaRPr>
                    </a:p>
                  </a:txBody>
                  <a:tcPr marL="68580" marR="68580" marT="0" marB="0" anchor="b">
                    <a:solidFill>
                      <a:schemeClr val="bg2"/>
                    </a:solidFill>
                  </a:tcPr>
                </a:tc>
                <a:tc>
                  <a:txBody>
                    <a:bodyPr/>
                    <a:lstStyle/>
                    <a:p>
                      <a:pPr algn="ctr">
                        <a:lnSpc>
                          <a:spcPct val="115000"/>
                        </a:lnSpc>
                        <a:spcAft>
                          <a:spcPts val="0"/>
                        </a:spcAft>
                      </a:pPr>
                      <a:r>
                        <a:rPr lang="en-ZA" sz="2000">
                          <a:effectLst/>
                        </a:rPr>
                        <a:t>23</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23</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a:effectLst/>
                        </a:rPr>
                        <a:t>100%</a:t>
                      </a:r>
                      <a:endParaRPr lang="en-ZA"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63%</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0</a:t>
                      </a:r>
                      <a:endParaRPr lang="en-ZA"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ZA" sz="2000" dirty="0">
                          <a:effectLst/>
                        </a:rPr>
                        <a:t>0%</a:t>
                      </a:r>
                      <a:endParaRPr lang="en-ZA" sz="2000" dirty="0">
                        <a:effectLst/>
                        <a:latin typeface="Calibri"/>
                        <a:ea typeface="Calibri"/>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457200"/>
          </a:xfrm>
        </p:spPr>
        <p:txBody>
          <a:bodyPr/>
          <a:lstStyle/>
          <a:p>
            <a:r>
              <a:rPr lang="en-ZA" sz="3600" b="1" cap="all" dirty="0" smtClean="0"/>
              <a:t>Remedial Actions</a:t>
            </a:r>
            <a:endParaRPr lang="en-ZA" sz="3600" b="1" cap="all" dirty="0"/>
          </a:p>
        </p:txBody>
      </p:sp>
      <p:sp>
        <p:nvSpPr>
          <p:cNvPr id="3" name="Content Placeholder 2"/>
          <p:cNvSpPr>
            <a:spLocks noGrp="1"/>
          </p:cNvSpPr>
          <p:nvPr>
            <p:ph idx="1"/>
          </p:nvPr>
        </p:nvSpPr>
        <p:spPr>
          <a:xfrm>
            <a:off x="457200" y="1484784"/>
            <a:ext cx="8229600" cy="4641379"/>
          </a:xfrm>
        </p:spPr>
        <p:txBody>
          <a:bodyPr/>
          <a:lstStyle/>
          <a:p>
            <a:pPr marL="514350" indent="-514350">
              <a:buFont typeface="+mj-lt"/>
              <a:buAutoNum type="arabicPeriod"/>
            </a:pPr>
            <a:r>
              <a:rPr lang="en-ZA" sz="2800" dirty="0"/>
              <a:t>Procurement process started for required equipment per district</a:t>
            </a:r>
            <a:endParaRPr lang="en-ZA" sz="2800" dirty="0" smtClean="0"/>
          </a:p>
          <a:p>
            <a:pPr marL="514350" indent="-514350">
              <a:buFont typeface="+mj-lt"/>
              <a:buAutoNum type="arabicPeriod"/>
            </a:pPr>
            <a:r>
              <a:rPr lang="en-ZA" sz="2800" dirty="0" smtClean="0"/>
              <a:t>Stock </a:t>
            </a:r>
            <a:r>
              <a:rPr lang="en-ZA" sz="2800" dirty="0"/>
              <a:t>Visibility System </a:t>
            </a:r>
            <a:r>
              <a:rPr lang="en-ZA" sz="2800" dirty="0" smtClean="0"/>
              <a:t>being rolled out to </a:t>
            </a:r>
            <a:r>
              <a:rPr lang="en-ZA" sz="2800" dirty="0"/>
              <a:t>monitor </a:t>
            </a:r>
            <a:r>
              <a:rPr lang="en-ZA" sz="2800" dirty="0" smtClean="0"/>
              <a:t>availability of tracer medicines </a:t>
            </a:r>
            <a:r>
              <a:rPr lang="en-ZA" sz="2800" dirty="0"/>
              <a:t>for immediate rectification</a:t>
            </a:r>
            <a:endParaRPr lang="en-ZA" sz="2800" dirty="0" smtClean="0"/>
          </a:p>
          <a:p>
            <a:pPr marL="514350" indent="-514350">
              <a:buFont typeface="+mj-lt"/>
              <a:buAutoNum type="arabicPeriod"/>
            </a:pPr>
            <a:r>
              <a:rPr lang="en-ZA" sz="2800" dirty="0" smtClean="0"/>
              <a:t>Procurement process started</a:t>
            </a:r>
            <a:endParaRPr lang="en-ZA" sz="2800" dirty="0"/>
          </a:p>
          <a:p>
            <a:pPr marL="514350" indent="-514350">
              <a:buFont typeface="+mj-lt"/>
              <a:buAutoNum type="arabicPeriod"/>
            </a:pPr>
            <a:r>
              <a:rPr lang="en-ZA" sz="2800" dirty="0" smtClean="0"/>
              <a:t>Service provider has been appointed to provide infrastructure</a:t>
            </a:r>
          </a:p>
        </p:txBody>
      </p:sp>
    </p:spTree>
    <p:extLst>
      <p:ext uri="{BB962C8B-B14F-4D97-AF65-F5344CB8AC3E}">
        <p14:creationId xmlns:p14="http://schemas.microsoft.com/office/powerpoint/2010/main" xmlns="" val="929656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ZA" sz="4000" b="1" cap="all" dirty="0" smtClean="0"/>
              <a:t>Conclusion</a:t>
            </a:r>
            <a:endParaRPr lang="en-ZA" sz="4000" b="1" cap="all" dirty="0"/>
          </a:p>
        </p:txBody>
      </p:sp>
      <p:sp>
        <p:nvSpPr>
          <p:cNvPr id="3" name="Content Placeholder 2"/>
          <p:cNvSpPr>
            <a:spLocks noGrp="1"/>
          </p:cNvSpPr>
          <p:nvPr>
            <p:ph idx="1"/>
          </p:nvPr>
        </p:nvSpPr>
        <p:spPr/>
        <p:txBody>
          <a:bodyPr/>
          <a:lstStyle/>
          <a:p>
            <a:pPr>
              <a:buFont typeface="Wingdings" pitchFamily="2" charset="2"/>
              <a:buChar char="Ø"/>
            </a:pPr>
            <a:r>
              <a:rPr lang="en-ZA" dirty="0" smtClean="0"/>
              <a:t>The province has identified all gaps and challenges on the topics presented</a:t>
            </a:r>
          </a:p>
          <a:p>
            <a:pPr>
              <a:buFont typeface="Wingdings" pitchFamily="2" charset="2"/>
              <a:buChar char="Ø"/>
            </a:pPr>
            <a:r>
              <a:rPr lang="en-ZA" dirty="0" smtClean="0"/>
              <a:t>Targeted remedial measures and steps have been taken to address these issues</a:t>
            </a:r>
          </a:p>
          <a:p>
            <a:pPr>
              <a:buNone/>
            </a:pPr>
            <a:endParaRPr lang="en-ZA" dirty="0"/>
          </a:p>
        </p:txBody>
      </p:sp>
    </p:spTree>
    <p:extLst>
      <p:ext uri="{BB962C8B-B14F-4D97-AF65-F5344CB8AC3E}">
        <p14:creationId xmlns:p14="http://schemas.microsoft.com/office/powerpoint/2010/main" xmlns="" val="259581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ZA" sz="3600" b="1" dirty="0" smtClean="0"/>
              <a:t/>
            </a:r>
            <a:br>
              <a:rPr lang="en-ZA" sz="3600" b="1" dirty="0" smtClean="0"/>
            </a:br>
            <a:r>
              <a:rPr lang="en-ZA" sz="3600" b="1" dirty="0" smtClean="0"/>
              <a:t>COMMUNITY COUNSELORS</a:t>
            </a:r>
          </a:p>
        </p:txBody>
      </p:sp>
      <p:sp>
        <p:nvSpPr>
          <p:cNvPr id="6147" name="Content Placeholder 2"/>
          <p:cNvSpPr>
            <a:spLocks noGrp="1"/>
          </p:cNvSpPr>
          <p:nvPr>
            <p:ph idx="1"/>
          </p:nvPr>
        </p:nvSpPr>
        <p:spPr>
          <a:xfrm>
            <a:off x="457200" y="2132855"/>
            <a:ext cx="8229600" cy="3993307"/>
          </a:xfrm>
        </p:spPr>
        <p:txBody>
          <a:bodyPr/>
          <a:lstStyle/>
          <a:p>
            <a:r>
              <a:rPr lang="en-ZA" dirty="0" smtClean="0"/>
              <a:t>This cadre is operating from health facilities by providing counselling to deserving patients</a:t>
            </a:r>
          </a:p>
          <a:p>
            <a:r>
              <a:rPr lang="en-ZA" dirty="0" smtClean="0"/>
              <a:t>They are also responsible for the uptake of HIV Testing Services (HTS)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5175"/>
            <a:ext cx="8229600" cy="1511300"/>
          </a:xfrm>
        </p:spPr>
        <p:txBody>
          <a:bodyPr/>
          <a:lstStyle/>
          <a:p>
            <a:r>
              <a:rPr lang="en-US" altLang="en-US" sz="7200" smtClean="0"/>
              <a:t>THANK YOU</a:t>
            </a:r>
          </a:p>
        </p:txBody>
      </p:sp>
      <p:graphicFrame>
        <p:nvGraphicFramePr>
          <p:cNvPr id="38915" name="Object 10"/>
          <p:cNvGraphicFramePr>
            <a:graphicFrameLocks noGrp="1" noChangeAspect="1"/>
          </p:cNvGraphicFramePr>
          <p:nvPr>
            <p:ph idx="1"/>
          </p:nvPr>
        </p:nvGraphicFramePr>
        <p:xfrm>
          <a:off x="2500313" y="3786188"/>
          <a:ext cx="3983037" cy="2119312"/>
        </p:xfrm>
        <a:graphic>
          <a:graphicData uri="http://schemas.openxmlformats.org/presentationml/2006/ole">
            <p:oleObj spid="_x0000_s38930" name="Clip" r:id="rId3" imgW="5349875" imgH="2911475" progId="">
              <p:embed/>
            </p:oleObj>
          </a:graphicData>
        </a:graphic>
      </p:graphicFrame>
      <p:sp>
        <p:nvSpPr>
          <p:cNvPr id="38916" name="Slide Number Placeholder 1"/>
          <p:cNvSpPr>
            <a:spLocks noGrp="1"/>
          </p:cNvSpPr>
          <p:nvPr>
            <p:ph type="sldNum" sz="quarter" idx="12"/>
          </p:nvPr>
        </p:nvSpPr>
        <p:spPr>
          <a:noFill/>
        </p:spPr>
        <p:txBody>
          <a:bodyPr/>
          <a:lstStyle/>
          <a:p>
            <a:fld id="{33F84101-13AB-419E-8722-18F06128005B}" type="slidenum">
              <a:rPr lang="en-US" smtClean="0"/>
              <a:pPr/>
              <a:t>60</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ZA" sz="3600" b="1" dirty="0" smtClean="0"/>
              <a:t/>
            </a:r>
            <a:br>
              <a:rPr lang="en-ZA" sz="3600" b="1" dirty="0" smtClean="0"/>
            </a:br>
            <a:r>
              <a:rPr lang="en-ZA" sz="3600" b="1" dirty="0" smtClean="0"/>
              <a:t>PEER EDUCATORS</a:t>
            </a:r>
          </a:p>
        </p:txBody>
      </p:sp>
      <p:sp>
        <p:nvSpPr>
          <p:cNvPr id="7171" name="Content Placeholder 2"/>
          <p:cNvSpPr>
            <a:spLocks noGrp="1"/>
          </p:cNvSpPr>
          <p:nvPr>
            <p:ph idx="1"/>
          </p:nvPr>
        </p:nvSpPr>
        <p:spPr>
          <a:xfrm>
            <a:off x="457200" y="2060848"/>
            <a:ext cx="8229600" cy="4065315"/>
          </a:xfrm>
        </p:spPr>
        <p:txBody>
          <a:bodyPr/>
          <a:lstStyle/>
          <a:p>
            <a:r>
              <a:rPr lang="en-ZA" dirty="0" smtClean="0"/>
              <a:t>This cadre operates in High Transmission Areas (HTA)</a:t>
            </a:r>
          </a:p>
          <a:p>
            <a:r>
              <a:rPr lang="en-ZA" dirty="0" smtClean="0"/>
              <a:t>They are responsible for providing health services at truck-in areas and also to Commercial Sex Workers (CSWs)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ZA" sz="3600" b="1" dirty="0" smtClean="0"/>
              <a:t/>
            </a:r>
            <a:br>
              <a:rPr lang="en-ZA" sz="3600" b="1" dirty="0" smtClean="0"/>
            </a:br>
            <a:r>
              <a:rPr lang="en-ZA" sz="3600" b="1" dirty="0" smtClean="0"/>
              <a:t>CHWs PER DISTRICT</a:t>
            </a:r>
          </a:p>
        </p:txBody>
      </p:sp>
      <p:graphicFrame>
        <p:nvGraphicFramePr>
          <p:cNvPr id="4" name="Content Placeholder 3"/>
          <p:cNvGraphicFramePr>
            <a:graphicFrameLocks noGrp="1"/>
          </p:cNvGraphicFramePr>
          <p:nvPr>
            <p:ph idx="1"/>
          </p:nvPr>
        </p:nvGraphicFramePr>
        <p:xfrm>
          <a:off x="457200" y="1600200"/>
          <a:ext cx="8229600" cy="3917032"/>
        </p:xfrm>
        <a:graphic>
          <a:graphicData uri="http://schemas.openxmlformats.org/drawingml/2006/table">
            <a:tbl>
              <a:tblPr firstRow="1" bandRow="1">
                <a:tableStyleId>{5940675A-B579-460E-94D1-54222C63F5DA}</a:tableStyleId>
              </a:tblPr>
              <a:tblGrid>
                <a:gridCol w="2057400"/>
                <a:gridCol w="2057400"/>
                <a:gridCol w="2057400"/>
                <a:gridCol w="2057400"/>
              </a:tblGrid>
              <a:tr h="824638">
                <a:tc>
                  <a:txBody>
                    <a:bodyPr/>
                    <a:lstStyle/>
                    <a:p>
                      <a:pPr algn="ctr">
                        <a:spcAft>
                          <a:spcPts val="0"/>
                        </a:spcAft>
                      </a:pPr>
                      <a:r>
                        <a:rPr lang="en-ZA" sz="2400" b="1" dirty="0">
                          <a:solidFill>
                            <a:srgbClr val="000000"/>
                          </a:solidFill>
                          <a:latin typeface="Arial"/>
                          <a:ea typeface="Times New Roman"/>
                          <a:cs typeface="Times New Roman"/>
                        </a:rPr>
                        <a:t>DISTRICT</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CATEGORY</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NUMBER OF CHWs</a:t>
                      </a:r>
                      <a:endParaRPr lang="en-ZA" sz="2400" dirty="0">
                        <a:latin typeface="Times New Roman"/>
                        <a:ea typeface="MS Mincho"/>
                        <a:cs typeface="Times New Roman"/>
                      </a:endParaRPr>
                    </a:p>
                  </a:txBody>
                  <a:tcPr marL="68580" marR="68580" marT="0" marB="0" anchor="b"/>
                </a:tc>
              </a:tr>
              <a:tr h="515399">
                <a:tc rowSpan="4">
                  <a:txBody>
                    <a:bodyPr/>
                    <a:lstStyle/>
                    <a:p>
                      <a:r>
                        <a:rPr lang="en-ZA" sz="2400" b="1" kern="1200" dirty="0" smtClean="0">
                          <a:solidFill>
                            <a:schemeClr val="tx1"/>
                          </a:solidFill>
                          <a:latin typeface="+mn-lt"/>
                          <a:ea typeface="+mn-ea"/>
                          <a:cs typeface="+mn-cs"/>
                        </a:rPr>
                        <a:t>BOJANALA</a:t>
                      </a:r>
                      <a:endParaRPr lang="en-ZA" sz="2400" b="1" dirty="0"/>
                    </a:p>
                  </a:txBody>
                  <a:tcPr/>
                </a:tc>
                <a:tc rowSpan="2">
                  <a:txBody>
                    <a:bodyPr/>
                    <a:lstStyle/>
                    <a:p>
                      <a:pPr>
                        <a:spcAft>
                          <a:spcPts val="0"/>
                        </a:spcAft>
                      </a:pPr>
                      <a:r>
                        <a:rPr lang="en-ZA" sz="2400" dirty="0">
                          <a:solidFill>
                            <a:srgbClr val="000000"/>
                          </a:solidFill>
                          <a:latin typeface="Arial"/>
                          <a:ea typeface="Times New Roman"/>
                          <a:cs typeface="Times New Roman"/>
                        </a:rPr>
                        <a:t>Community Counsellors</a:t>
                      </a:r>
                      <a:endParaRPr lang="en-ZA" sz="2400" dirty="0">
                        <a:latin typeface="Times New Roman"/>
                        <a:ea typeface="MS Mincho"/>
                        <a:cs typeface="Times New Roman"/>
                      </a:endParaRPr>
                    </a:p>
                    <a:p>
                      <a:pPr>
                        <a:spcAft>
                          <a:spcPts val="0"/>
                        </a:spcAft>
                      </a:pPr>
                      <a:r>
                        <a:rPr lang="en-ZA" sz="2400"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spcAft>
                          <a:spcPts val="0"/>
                        </a:spcAft>
                      </a:pPr>
                      <a:r>
                        <a:rPr lang="en-ZA" sz="2400" dirty="0">
                          <a:solidFill>
                            <a:srgbClr val="000000"/>
                          </a:solidFill>
                          <a:latin typeface="Arial"/>
                          <a:ea typeface="Times New Roman"/>
                          <a:cs typeface="Times New Roman"/>
                        </a:rPr>
                        <a:t>Counsellors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dirty="0">
                          <a:solidFill>
                            <a:srgbClr val="000000"/>
                          </a:solidFill>
                          <a:latin typeface="Arial"/>
                          <a:ea typeface="Times New Roman"/>
                          <a:cs typeface="Times New Roman"/>
                        </a:rPr>
                        <a:t>360</a:t>
                      </a:r>
                      <a:endParaRPr lang="en-ZA" sz="2400" dirty="0">
                        <a:latin typeface="Times New Roman"/>
                        <a:ea typeface="MS Mincho"/>
                        <a:cs typeface="Times New Roman"/>
                      </a:endParaRPr>
                    </a:p>
                  </a:txBody>
                  <a:tcPr marL="68580" marR="68580" marT="0" marB="0" anchor="b"/>
                </a:tc>
              </a:tr>
              <a:tr h="721559">
                <a:tc vMerge="1">
                  <a:txBody>
                    <a:bodyPr/>
                    <a:lstStyle/>
                    <a:p>
                      <a:endParaRPr lang="en-ZA" sz="2400" dirty="0"/>
                    </a:p>
                  </a:txBody>
                  <a:tcPr/>
                </a:tc>
                <a:tc vMerge="1">
                  <a:txBody>
                    <a:bodyPr/>
                    <a:lstStyle/>
                    <a:p>
                      <a:endParaRPr lang="en-ZA"/>
                    </a:p>
                  </a:txBody>
                  <a:tcPr/>
                </a:tc>
                <a:tc>
                  <a:txBody>
                    <a:bodyPr/>
                    <a:lstStyle/>
                    <a:p>
                      <a:pPr>
                        <a:spcAft>
                          <a:spcPts val="0"/>
                        </a:spcAft>
                      </a:pPr>
                      <a:r>
                        <a:rPr lang="en-ZA" sz="2400" dirty="0">
                          <a:solidFill>
                            <a:srgbClr val="000000"/>
                          </a:solidFill>
                          <a:latin typeface="Arial"/>
                          <a:ea typeface="Times New Roman"/>
                          <a:cs typeface="Times New Roman"/>
                        </a:rPr>
                        <a:t>Mentors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a:solidFill>
                            <a:srgbClr val="000000"/>
                          </a:solidFill>
                          <a:latin typeface="Arial"/>
                          <a:ea typeface="Times New Roman"/>
                          <a:cs typeface="Times New Roman"/>
                        </a:rPr>
                        <a:t>37</a:t>
                      </a:r>
                      <a:endParaRPr lang="en-ZA" sz="2400">
                        <a:latin typeface="Times New Roman"/>
                        <a:ea typeface="MS Mincho"/>
                        <a:cs typeface="Times New Roman"/>
                      </a:endParaRPr>
                    </a:p>
                  </a:txBody>
                  <a:tcPr marL="68580" marR="68580" marT="0" marB="0" anchor="b"/>
                </a:tc>
              </a:tr>
              <a:tr h="824638">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Peer Educators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dirty="0">
                          <a:solidFill>
                            <a:srgbClr val="000000"/>
                          </a:solidFill>
                          <a:latin typeface="Arial"/>
                          <a:ea typeface="Times New Roman"/>
                          <a:cs typeface="Times New Roman"/>
                        </a:rPr>
                        <a:t>33</a:t>
                      </a:r>
                      <a:endParaRPr lang="en-ZA" sz="2400" dirty="0">
                        <a:latin typeface="Times New Roman"/>
                        <a:ea typeface="MS Mincho"/>
                        <a:cs typeface="Times New Roman"/>
                      </a:endParaRPr>
                    </a:p>
                  </a:txBody>
                  <a:tcPr marL="68580" marR="68580" marT="0" marB="0" anchor="b"/>
                </a:tc>
              </a:tr>
              <a:tr h="515399">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Caregivers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dirty="0" smtClean="0">
                          <a:solidFill>
                            <a:schemeClr val="tx1"/>
                          </a:solidFill>
                          <a:latin typeface="Arial"/>
                          <a:ea typeface="Times New Roman"/>
                          <a:cs typeface="Times New Roman"/>
                        </a:rPr>
                        <a:t>1</a:t>
                      </a:r>
                      <a:r>
                        <a:rPr lang="en-ZA" sz="2400" baseline="0" dirty="0" smtClean="0">
                          <a:solidFill>
                            <a:schemeClr val="tx1"/>
                          </a:solidFill>
                          <a:latin typeface="Arial"/>
                          <a:ea typeface="Times New Roman"/>
                          <a:cs typeface="Times New Roman"/>
                        </a:rPr>
                        <a:t> </a:t>
                      </a:r>
                      <a:r>
                        <a:rPr lang="en-ZA" sz="2400" dirty="0" smtClean="0">
                          <a:solidFill>
                            <a:schemeClr val="tx1"/>
                          </a:solidFill>
                          <a:latin typeface="Arial"/>
                          <a:ea typeface="Times New Roman"/>
                          <a:cs typeface="Times New Roman"/>
                        </a:rPr>
                        <a:t>792</a:t>
                      </a:r>
                      <a:endParaRPr lang="en-ZA" sz="2400" dirty="0">
                        <a:solidFill>
                          <a:schemeClr val="tx1"/>
                        </a:solidFill>
                        <a:latin typeface="Times New Roman"/>
                        <a:ea typeface="MS Mincho"/>
                        <a:cs typeface="Times New Roman"/>
                      </a:endParaRPr>
                    </a:p>
                  </a:txBody>
                  <a:tcPr marL="68580" marR="68580" marT="0" marB="0" anchor="b"/>
                </a:tc>
              </a:tr>
              <a:tr h="515399">
                <a:tc>
                  <a:txBody>
                    <a:bodyPr/>
                    <a:lstStyle/>
                    <a:p>
                      <a:r>
                        <a:rPr lang="en-ZA" sz="2400" b="1" kern="1200" dirty="0" smtClean="0">
                          <a:solidFill>
                            <a:schemeClr val="tx1"/>
                          </a:solidFill>
                          <a:latin typeface="+mn-lt"/>
                          <a:ea typeface="+mn-ea"/>
                          <a:cs typeface="+mn-cs"/>
                        </a:rPr>
                        <a:t>SUB-TOTAL</a:t>
                      </a:r>
                      <a:endParaRPr lang="en-ZA" sz="2400" dirty="0"/>
                    </a:p>
                  </a:txBody>
                  <a:tcPr/>
                </a:tc>
                <a:tc>
                  <a:txBody>
                    <a:bodyPr/>
                    <a:lstStyle/>
                    <a:p>
                      <a:endParaRPr lang="en-ZA" sz="2400" dirty="0"/>
                    </a:p>
                  </a:txBody>
                  <a:tcPr/>
                </a:tc>
                <a:tc>
                  <a:txBody>
                    <a:bodyPr/>
                    <a:lstStyle/>
                    <a:p>
                      <a:endParaRPr lang="en-ZA" sz="2400"/>
                    </a:p>
                  </a:txBody>
                  <a:tcPr/>
                </a:tc>
                <a:tc>
                  <a:txBody>
                    <a:bodyPr/>
                    <a:lstStyle/>
                    <a:p>
                      <a:pPr algn="ctr">
                        <a:spcAft>
                          <a:spcPts val="0"/>
                        </a:spcAft>
                      </a:pPr>
                      <a:r>
                        <a:rPr lang="en-ZA" sz="2400" b="1" dirty="0" smtClean="0">
                          <a:solidFill>
                            <a:srgbClr val="000000"/>
                          </a:solidFill>
                          <a:latin typeface="Arial"/>
                          <a:ea typeface="Times New Roman"/>
                          <a:cs typeface="Times New Roman"/>
                        </a:rPr>
                        <a:t>2 222</a:t>
                      </a:r>
                      <a:endParaRPr lang="en-ZA" sz="2400" dirty="0">
                        <a:latin typeface="Times New Roman"/>
                        <a:ea typeface="MS Mincho"/>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ZA" sz="3600" b="1" dirty="0" smtClean="0"/>
              <a:t/>
            </a:r>
            <a:br>
              <a:rPr lang="en-ZA" sz="3600" b="1" dirty="0" smtClean="0"/>
            </a:br>
            <a:r>
              <a:rPr lang="en-ZA" sz="3600" b="1" dirty="0" smtClean="0"/>
              <a:t>CHWs PER DISTRICT</a:t>
            </a:r>
          </a:p>
        </p:txBody>
      </p:sp>
      <p:graphicFrame>
        <p:nvGraphicFramePr>
          <p:cNvPr id="4" name="Content Placeholder 3"/>
          <p:cNvGraphicFramePr>
            <a:graphicFrameLocks noGrp="1"/>
          </p:cNvGraphicFramePr>
          <p:nvPr>
            <p:ph idx="1"/>
          </p:nvPr>
        </p:nvGraphicFramePr>
        <p:xfrm>
          <a:off x="457200" y="1600200"/>
          <a:ext cx="8229600" cy="347472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pPr algn="ctr">
                        <a:spcAft>
                          <a:spcPts val="0"/>
                        </a:spcAft>
                      </a:pPr>
                      <a:r>
                        <a:rPr lang="en-ZA" sz="2400" b="1" dirty="0">
                          <a:solidFill>
                            <a:srgbClr val="000000"/>
                          </a:solidFill>
                          <a:latin typeface="Arial"/>
                          <a:ea typeface="Times New Roman"/>
                          <a:cs typeface="Times New Roman"/>
                        </a:rPr>
                        <a:t>DISTRICT</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CATEGORY</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b="1" dirty="0">
                          <a:solidFill>
                            <a:srgbClr val="000000"/>
                          </a:solidFill>
                          <a:latin typeface="Arial"/>
                          <a:ea typeface="Times New Roman"/>
                          <a:cs typeface="Times New Roman"/>
                        </a:rPr>
                        <a:t>NUMBER OF CHWs</a:t>
                      </a:r>
                      <a:endParaRPr lang="en-ZA" sz="2400" dirty="0">
                        <a:latin typeface="Times New Roman"/>
                        <a:ea typeface="MS Mincho"/>
                        <a:cs typeface="Times New Roman"/>
                      </a:endParaRPr>
                    </a:p>
                  </a:txBody>
                  <a:tcPr marL="68580" marR="68580" marT="0" marB="0" anchor="b"/>
                </a:tc>
              </a:tr>
              <a:tr h="370840">
                <a:tc rowSpan="4">
                  <a:txBody>
                    <a:bodyPr/>
                    <a:lstStyle/>
                    <a:p>
                      <a:r>
                        <a:rPr lang="en-ZA" sz="2400" b="1" kern="1200" dirty="0" smtClean="0">
                          <a:solidFill>
                            <a:schemeClr val="tx1"/>
                          </a:solidFill>
                          <a:latin typeface="+mn-lt"/>
                          <a:ea typeface="+mn-ea"/>
                          <a:cs typeface="+mn-cs"/>
                        </a:rPr>
                        <a:t>DR RSM</a:t>
                      </a:r>
                      <a:endParaRPr lang="en-ZA" sz="2400" b="1" dirty="0"/>
                    </a:p>
                  </a:txBody>
                  <a:tcPr/>
                </a:tc>
                <a:tc rowSpan="2">
                  <a:txBody>
                    <a:bodyPr/>
                    <a:lstStyle/>
                    <a:p>
                      <a:pPr>
                        <a:spcAft>
                          <a:spcPts val="0"/>
                        </a:spcAft>
                      </a:pPr>
                      <a:r>
                        <a:rPr lang="en-ZA" sz="2400" dirty="0">
                          <a:solidFill>
                            <a:srgbClr val="000000"/>
                          </a:solidFill>
                          <a:latin typeface="Arial"/>
                          <a:ea typeface="Times New Roman"/>
                          <a:cs typeface="Times New Roman"/>
                        </a:rPr>
                        <a:t>Community Counsellors</a:t>
                      </a:r>
                      <a:endParaRPr lang="en-ZA" sz="2400" dirty="0">
                        <a:latin typeface="Times New Roman"/>
                        <a:ea typeface="MS Mincho"/>
                        <a:cs typeface="Times New Roman"/>
                      </a:endParaRPr>
                    </a:p>
                    <a:p>
                      <a:pPr>
                        <a:spcAft>
                          <a:spcPts val="0"/>
                        </a:spcAft>
                      </a:pPr>
                      <a:r>
                        <a:rPr lang="en-ZA" sz="2400" dirty="0">
                          <a:solidFill>
                            <a:srgbClr val="000000"/>
                          </a:solidFill>
                          <a:latin typeface="Arial"/>
                          <a:ea typeface="Times New Roman"/>
                          <a:cs typeface="Times New Roman"/>
                        </a:rPr>
                        <a:t> </a:t>
                      </a:r>
                      <a:endParaRPr lang="en-ZA" sz="2400" dirty="0">
                        <a:latin typeface="Times New Roman"/>
                        <a:ea typeface="MS Mincho"/>
                        <a:cs typeface="Times New Roman"/>
                      </a:endParaRPr>
                    </a:p>
                  </a:txBody>
                  <a:tcPr marL="68580" marR="68580" marT="0" marB="0" anchor="b"/>
                </a:tc>
                <a:tc>
                  <a:txBody>
                    <a:bodyPr/>
                    <a:lstStyle/>
                    <a:p>
                      <a:pPr>
                        <a:spcAft>
                          <a:spcPts val="0"/>
                        </a:spcAft>
                      </a:pPr>
                      <a:r>
                        <a:rPr lang="en-ZA" sz="2400" dirty="0">
                          <a:solidFill>
                            <a:srgbClr val="000000"/>
                          </a:solidFill>
                          <a:latin typeface="Arial"/>
                          <a:ea typeface="Times New Roman"/>
                          <a:cs typeface="Times New Roman"/>
                        </a:rPr>
                        <a:t>Counsellors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dirty="0">
                          <a:solidFill>
                            <a:srgbClr val="000000"/>
                          </a:solidFill>
                          <a:latin typeface="Arial"/>
                          <a:ea typeface="Times New Roman"/>
                          <a:cs typeface="Times New Roman"/>
                        </a:rPr>
                        <a:t>322</a:t>
                      </a:r>
                      <a:endParaRPr lang="en-ZA" sz="2400" dirty="0">
                        <a:latin typeface="Times New Roman"/>
                        <a:ea typeface="MS Mincho"/>
                        <a:cs typeface="Times New Roman"/>
                      </a:endParaRPr>
                    </a:p>
                  </a:txBody>
                  <a:tcPr marL="68580" marR="68580" marT="0" marB="0" anchor="b"/>
                </a:tc>
              </a:tr>
              <a:tr h="370840">
                <a:tc vMerge="1">
                  <a:txBody>
                    <a:bodyPr/>
                    <a:lstStyle/>
                    <a:p>
                      <a:endParaRPr lang="en-ZA" sz="2400" dirty="0"/>
                    </a:p>
                  </a:txBody>
                  <a:tcPr/>
                </a:tc>
                <a:tc vMerge="1">
                  <a:txBody>
                    <a:bodyPr/>
                    <a:lstStyle/>
                    <a:p>
                      <a:endParaRPr lang="en-ZA"/>
                    </a:p>
                  </a:txBody>
                  <a:tcPr/>
                </a:tc>
                <a:tc>
                  <a:txBody>
                    <a:bodyPr/>
                    <a:lstStyle/>
                    <a:p>
                      <a:pPr>
                        <a:spcAft>
                          <a:spcPts val="0"/>
                        </a:spcAft>
                      </a:pPr>
                      <a:r>
                        <a:rPr lang="en-ZA" sz="2400" dirty="0">
                          <a:solidFill>
                            <a:srgbClr val="000000"/>
                          </a:solidFill>
                          <a:latin typeface="Arial"/>
                          <a:ea typeface="Times New Roman"/>
                          <a:cs typeface="Times New Roman"/>
                        </a:rPr>
                        <a:t>Mentors</a:t>
                      </a:r>
                      <a:endParaRPr lang="en-ZA" sz="2400" dirty="0">
                        <a:latin typeface="Times New Roman"/>
                        <a:ea typeface="MS Mincho"/>
                        <a:cs typeface="Times New Roman"/>
                      </a:endParaRPr>
                    </a:p>
                  </a:txBody>
                  <a:tcPr marL="68580" marR="68580" marT="0" marB="0" anchor="b"/>
                </a:tc>
                <a:tc>
                  <a:txBody>
                    <a:bodyPr/>
                    <a:lstStyle/>
                    <a:p>
                      <a:pPr algn="ctr">
                        <a:spcAft>
                          <a:spcPts val="0"/>
                        </a:spcAft>
                      </a:pPr>
                      <a:r>
                        <a:rPr lang="en-ZA" sz="2400">
                          <a:solidFill>
                            <a:srgbClr val="000000"/>
                          </a:solidFill>
                          <a:latin typeface="Arial"/>
                          <a:ea typeface="Times New Roman"/>
                          <a:cs typeface="Times New Roman"/>
                        </a:rPr>
                        <a:t>30</a:t>
                      </a:r>
                      <a:endParaRPr lang="en-ZA" sz="2400">
                        <a:latin typeface="Times New Roman"/>
                        <a:ea typeface="MS Mincho"/>
                        <a:cs typeface="Times New Roman"/>
                      </a:endParaRPr>
                    </a:p>
                  </a:txBody>
                  <a:tcPr marL="68580" marR="68580" marT="0" marB="0" anchor="b"/>
                </a:tc>
              </a:tr>
              <a:tr h="370840">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Peer Educators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a:solidFill>
                            <a:srgbClr val="000000"/>
                          </a:solidFill>
                          <a:latin typeface="Arial"/>
                          <a:ea typeface="Times New Roman"/>
                          <a:cs typeface="Times New Roman"/>
                        </a:rPr>
                        <a:t>10</a:t>
                      </a:r>
                      <a:endParaRPr lang="en-ZA" sz="2400">
                        <a:latin typeface="Times New Roman"/>
                        <a:ea typeface="MS Mincho"/>
                        <a:cs typeface="Times New Roman"/>
                      </a:endParaRPr>
                    </a:p>
                  </a:txBody>
                  <a:tcPr marL="68580" marR="68580" marT="0" marB="0" anchor="b"/>
                </a:tc>
              </a:tr>
              <a:tr h="370840">
                <a:tc vMerge="1">
                  <a:txBody>
                    <a:bodyPr/>
                    <a:lstStyle/>
                    <a:p>
                      <a:endParaRPr lang="en-ZA" sz="2400" dirty="0"/>
                    </a:p>
                  </a:txBody>
                  <a:tcPr/>
                </a:tc>
                <a:tc>
                  <a:txBody>
                    <a:bodyPr/>
                    <a:lstStyle/>
                    <a:p>
                      <a:pPr>
                        <a:spcAft>
                          <a:spcPts val="0"/>
                        </a:spcAft>
                      </a:pPr>
                      <a:r>
                        <a:rPr lang="en-ZA" sz="2400" dirty="0">
                          <a:solidFill>
                            <a:srgbClr val="000000"/>
                          </a:solidFill>
                          <a:latin typeface="Arial"/>
                          <a:ea typeface="Times New Roman"/>
                          <a:cs typeface="Times New Roman"/>
                        </a:rPr>
                        <a:t>Caregivers</a:t>
                      </a:r>
                      <a:endParaRPr lang="en-ZA" sz="2400" dirty="0">
                        <a:latin typeface="Times New Roman"/>
                        <a:ea typeface="MS Mincho"/>
                        <a:cs typeface="Times New Roman"/>
                      </a:endParaRPr>
                    </a:p>
                  </a:txBody>
                  <a:tcPr marL="68580" marR="68580" marT="0" marB="0" anchor="b"/>
                </a:tc>
                <a:tc>
                  <a:txBody>
                    <a:bodyPr/>
                    <a:lstStyle/>
                    <a:p>
                      <a:endParaRPr lang="en-ZA" sz="2400" dirty="0"/>
                    </a:p>
                  </a:txBody>
                  <a:tcPr/>
                </a:tc>
                <a:tc>
                  <a:txBody>
                    <a:bodyPr/>
                    <a:lstStyle/>
                    <a:p>
                      <a:pPr algn="ctr">
                        <a:spcAft>
                          <a:spcPts val="0"/>
                        </a:spcAft>
                      </a:pPr>
                      <a:r>
                        <a:rPr lang="en-ZA" sz="2400" dirty="0">
                          <a:solidFill>
                            <a:srgbClr val="000000"/>
                          </a:solidFill>
                          <a:latin typeface="Arial"/>
                          <a:ea typeface="Times New Roman"/>
                          <a:cs typeface="Times New Roman"/>
                        </a:rPr>
                        <a:t>1 </a:t>
                      </a:r>
                      <a:r>
                        <a:rPr lang="en-ZA" sz="2400" dirty="0" smtClean="0">
                          <a:solidFill>
                            <a:srgbClr val="000000"/>
                          </a:solidFill>
                          <a:latin typeface="Arial"/>
                          <a:ea typeface="Times New Roman"/>
                          <a:cs typeface="Times New Roman"/>
                        </a:rPr>
                        <a:t>419</a:t>
                      </a:r>
                      <a:endParaRPr lang="en-ZA" sz="2400" dirty="0">
                        <a:latin typeface="Times New Roman"/>
                        <a:ea typeface="MS Mincho"/>
                        <a:cs typeface="Times New Roman"/>
                      </a:endParaRPr>
                    </a:p>
                  </a:txBody>
                  <a:tcPr marL="68580" marR="68580" marT="0" marB="0" anchor="b"/>
                </a:tc>
              </a:tr>
              <a:tr h="370840">
                <a:tc>
                  <a:txBody>
                    <a:bodyPr/>
                    <a:lstStyle/>
                    <a:p>
                      <a:r>
                        <a:rPr lang="en-ZA" sz="2400" b="1" kern="1200" dirty="0" smtClean="0">
                          <a:solidFill>
                            <a:schemeClr val="tx1"/>
                          </a:solidFill>
                          <a:latin typeface="+mn-lt"/>
                          <a:ea typeface="+mn-ea"/>
                          <a:cs typeface="+mn-cs"/>
                        </a:rPr>
                        <a:t>SUB-TOTAL</a:t>
                      </a:r>
                      <a:endParaRPr lang="en-ZA" sz="2400" dirty="0"/>
                    </a:p>
                  </a:txBody>
                  <a:tcPr/>
                </a:tc>
                <a:tc>
                  <a:txBody>
                    <a:bodyPr/>
                    <a:lstStyle/>
                    <a:p>
                      <a:endParaRPr lang="en-ZA" sz="2400" dirty="0"/>
                    </a:p>
                  </a:txBody>
                  <a:tcPr/>
                </a:tc>
                <a:tc>
                  <a:txBody>
                    <a:bodyPr/>
                    <a:lstStyle/>
                    <a:p>
                      <a:endParaRPr lang="en-ZA" sz="2400"/>
                    </a:p>
                  </a:txBody>
                  <a:tcPr/>
                </a:tc>
                <a:tc>
                  <a:txBody>
                    <a:bodyPr/>
                    <a:lstStyle/>
                    <a:p>
                      <a:pPr algn="ctr">
                        <a:spcAft>
                          <a:spcPts val="0"/>
                        </a:spcAft>
                      </a:pPr>
                      <a:r>
                        <a:rPr lang="en-ZA" sz="2400" b="1" dirty="0">
                          <a:solidFill>
                            <a:srgbClr val="000000"/>
                          </a:solidFill>
                          <a:latin typeface="Arial"/>
                          <a:ea typeface="Times New Roman"/>
                          <a:cs typeface="Times New Roman"/>
                        </a:rPr>
                        <a:t>1 </a:t>
                      </a:r>
                      <a:r>
                        <a:rPr lang="en-ZA" sz="2400" b="1" dirty="0" smtClean="0">
                          <a:solidFill>
                            <a:srgbClr val="000000"/>
                          </a:solidFill>
                          <a:latin typeface="Arial"/>
                          <a:ea typeface="Times New Roman"/>
                          <a:cs typeface="Times New Roman"/>
                        </a:rPr>
                        <a:t>781</a:t>
                      </a:r>
                      <a:endParaRPr lang="en-ZA" sz="2400" dirty="0">
                        <a:latin typeface="Times New Roman"/>
                        <a:ea typeface="MS Mincho"/>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3264</TotalTime>
  <Words>2405</Words>
  <Application>Microsoft Office PowerPoint</Application>
  <PresentationFormat>On-screen Show (4:3)</PresentationFormat>
  <Paragraphs>488</Paragraphs>
  <Slides>60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Default Design</vt:lpstr>
      <vt:lpstr>Clip</vt:lpstr>
      <vt:lpstr>PRESENTATION TO PORTFOLIO COMMITTEE ON HEALTH</vt:lpstr>
      <vt:lpstr>OUTLINE OF PRESENTATION</vt:lpstr>
      <vt:lpstr>      Human Resource with emphasis on   COMMUNITY  HEALTH WORKER PROGRAMME   </vt:lpstr>
      <vt:lpstr> CHW’s CATEGORIES</vt:lpstr>
      <vt:lpstr> CAREGIVERS</vt:lpstr>
      <vt:lpstr> COMMUNITY COUNSELORS</vt:lpstr>
      <vt:lpstr> PEER EDUCATORS</vt:lpstr>
      <vt:lpstr> CHWs PER DISTRICT</vt:lpstr>
      <vt:lpstr> CHWs PER DISTRICT</vt:lpstr>
      <vt:lpstr> CHWs PER DISTRICT</vt:lpstr>
      <vt:lpstr> CHWs PER DISTRICT</vt:lpstr>
      <vt:lpstr> MONTHLY STIPEND</vt:lpstr>
      <vt:lpstr>CHWs RESPONSIBILITIES</vt:lpstr>
      <vt:lpstr>CHWs RESPONSIBILITIES</vt:lpstr>
      <vt:lpstr> CHWs RESPONSIBILITIES</vt:lpstr>
      <vt:lpstr>CHALLENGES</vt:lpstr>
      <vt:lpstr> CHALLENGES ...</vt:lpstr>
      <vt:lpstr>REMEDIAL ACTIONS</vt:lpstr>
      <vt:lpstr>REMEDIAL ACTIONS</vt:lpstr>
      <vt:lpstr>INFRASTRUCTURE PROJECTS</vt:lpstr>
      <vt:lpstr>TABLE OF CONTENTS</vt:lpstr>
      <vt:lpstr>INTRODUCTION</vt:lpstr>
      <vt:lpstr>CONDITIONAL ASSESSEMENTS</vt:lpstr>
      <vt:lpstr>MAINTENANCE PROJECTS</vt:lpstr>
      <vt:lpstr>NEW INFRASTRUCTURE PROJECTS</vt:lpstr>
      <vt:lpstr>NEW INFRASTRUCTURE PROJECTS Cont’d </vt:lpstr>
      <vt:lpstr>ACTIVE INFRASTRUCTURE PROJECTS       EXPERIENCING  SCHEDULE  SLIPPAGE</vt:lpstr>
      <vt:lpstr>ACTIVE INFRASTRUCTURE PROJECTS       EXPERIENCING  SCHEDULE  SLIPPAGE … cont’d</vt:lpstr>
      <vt:lpstr>CONCLUSIONS</vt:lpstr>
      <vt:lpstr>RECOMMENDATIONS</vt:lpstr>
      <vt:lpstr>NEW BOPHELONG STAFF ACCOMMODATION</vt:lpstr>
      <vt:lpstr>BOITEKONG  COMMUNITY HEALTH CENTRE</vt:lpstr>
      <vt:lpstr>WELTEVREDE CLINIC</vt:lpstr>
      <vt:lpstr>MMABATHO NURSING COLLEGE UPGRADE</vt:lpstr>
      <vt:lpstr>SEKHING COMMUNITY HEALTH CENTRE</vt:lpstr>
      <vt:lpstr>Slide 36</vt:lpstr>
      <vt:lpstr>FINANCIAL MANAGEMENT</vt:lpstr>
      <vt:lpstr>FINANCIAL MANAGEMENT(CONT.)</vt:lpstr>
      <vt:lpstr>FINANCIAL MANAGEMENT(CONT.)</vt:lpstr>
      <vt:lpstr>FINANCIAL MANAGEMENT(CONT.)</vt:lpstr>
      <vt:lpstr>FINANCIAL MANAGEMENT(CONT.)</vt:lpstr>
      <vt:lpstr>FINANCIAL MANAGEMENT(CONT.)</vt:lpstr>
      <vt:lpstr>SUPPLY CHAIN MANAGEMENT &amp; PROCUREMENT</vt:lpstr>
      <vt:lpstr>SUPPLY CHAIN MANAGEMENT &amp; PROCUREMENT (CONT.)</vt:lpstr>
      <vt:lpstr>Ideal Clinic  Realisation  &amp;  Maintenance Programme</vt:lpstr>
      <vt:lpstr> Ideal Clinic Realisation &amp; Maintenance Programme  </vt:lpstr>
      <vt:lpstr>From a Patient Perspective</vt:lpstr>
      <vt:lpstr>From a Patient Perspective (cont)</vt:lpstr>
      <vt:lpstr>Ideal Clinic Dashboard</vt:lpstr>
      <vt:lpstr>Vital Element</vt:lpstr>
      <vt:lpstr>Essential Element</vt:lpstr>
      <vt:lpstr>Important Element</vt:lpstr>
      <vt:lpstr>Ideal Clinic Categories of Achievement</vt:lpstr>
      <vt:lpstr>Slide 54</vt:lpstr>
      <vt:lpstr>District breakdown of the number of clinics peer-reviewed 2015/16</vt:lpstr>
      <vt:lpstr>Common Challenges</vt:lpstr>
      <vt:lpstr>Results of Baseline Status Determinations May 2016</vt:lpstr>
      <vt:lpstr>Remedial Actions</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TLekgethwane</dc:creator>
  <cp:lastModifiedBy>PUMZA</cp:lastModifiedBy>
  <cp:revision>208</cp:revision>
  <cp:lastPrinted>2014-10-28T10:03:52Z</cp:lastPrinted>
  <dcterms:created xsi:type="dcterms:W3CDTF">2010-12-10T09:53:07Z</dcterms:created>
  <dcterms:modified xsi:type="dcterms:W3CDTF">2016-08-22T11:13:42Z</dcterms:modified>
</cp:coreProperties>
</file>