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369" r:id="rId2"/>
    <p:sldId id="350" r:id="rId3"/>
    <p:sldId id="370" r:id="rId4"/>
    <p:sldId id="352" r:id="rId5"/>
    <p:sldId id="353" r:id="rId6"/>
    <p:sldId id="362" r:id="rId7"/>
    <p:sldId id="363" r:id="rId8"/>
    <p:sldId id="368" r:id="rId9"/>
    <p:sldId id="366" r:id="rId10"/>
    <p:sldId id="355" r:id="rId11"/>
    <p:sldId id="364" r:id="rId12"/>
    <p:sldId id="358" r:id="rId13"/>
    <p:sldId id="365" r:id="rId14"/>
    <p:sldId id="379" r:id="rId15"/>
    <p:sldId id="371" r:id="rId16"/>
    <p:sldId id="372" r:id="rId17"/>
    <p:sldId id="373" r:id="rId18"/>
    <p:sldId id="374" r:id="rId19"/>
    <p:sldId id="375" r:id="rId20"/>
    <p:sldId id="376" r:id="rId21"/>
    <p:sldId id="380" r:id="rId22"/>
    <p:sldId id="378" r:id="rId2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CC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a:defRPr sz="1200"/>
            </a:lvl1pPr>
          </a:lstStyle>
          <a:p>
            <a:fld id="{3EAE8A7B-30FE-411D-BEDB-528AF3488306}" type="datetimeFigureOut">
              <a:rPr lang="en-ZA" smtClean="0"/>
              <a:pPr/>
              <a:t>2016/05/26</a:t>
            </a:fld>
            <a:endParaRPr lang="en-ZA"/>
          </a:p>
        </p:txBody>
      </p:sp>
      <p:sp>
        <p:nvSpPr>
          <p:cNvPr id="4" name="Footer Placeholder 3"/>
          <p:cNvSpPr>
            <a:spLocks noGrp="1"/>
          </p:cNvSpPr>
          <p:nvPr>
            <p:ph type="ftr" sz="quarter" idx="2"/>
          </p:nvPr>
        </p:nvSpPr>
        <p:spPr>
          <a:xfrm>
            <a:off x="0" y="8772525"/>
            <a:ext cx="3038475" cy="46355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338" y="8772525"/>
            <a:ext cx="3038475" cy="463550"/>
          </a:xfrm>
          <a:prstGeom prst="rect">
            <a:avLst/>
          </a:prstGeom>
        </p:spPr>
        <p:txBody>
          <a:bodyPr vert="horz" lIns="91440" tIns="45720" rIns="91440" bIns="45720" rtlCol="0" anchor="b"/>
          <a:lstStyle>
            <a:lvl1pPr algn="r">
              <a:defRPr sz="1200"/>
            </a:lvl1pPr>
          </a:lstStyle>
          <a:p>
            <a:fld id="{CD3660DC-1F47-416C-B54C-FA7CA7F86D44}" type="slidenum">
              <a:rPr lang="en-ZA" smtClean="0"/>
              <a:pPr/>
              <a:t>‹#›</a:t>
            </a:fld>
            <a:endParaRPr lang="en-ZA"/>
          </a:p>
        </p:txBody>
      </p:sp>
    </p:spTree>
    <p:extLst>
      <p:ext uri="{BB962C8B-B14F-4D97-AF65-F5344CB8AC3E}">
        <p14:creationId xmlns:p14="http://schemas.microsoft.com/office/powerpoint/2010/main" xmlns="" val="25495028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12</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1626157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13</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3445883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1496239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0436898-6D4C-4ED9-A803-8C76C7235793}" type="slidenum">
              <a:rPr lang="en-US" smtClean="0"/>
              <a:pPr>
                <a:defRPr/>
              </a:pPr>
              <a:t>20</a:t>
            </a:fld>
            <a:endParaRPr lang="en-US" dirty="0"/>
          </a:p>
        </p:txBody>
      </p:sp>
    </p:spTree>
    <p:extLst>
      <p:ext uri="{BB962C8B-B14F-4D97-AF65-F5344CB8AC3E}">
        <p14:creationId xmlns:p14="http://schemas.microsoft.com/office/powerpoint/2010/main" xmlns="" val="358777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4</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86194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5</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298607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6</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1500793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7</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3489320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8</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1632064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9</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121823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10</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3425067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11</a:t>
            </a:fld>
            <a:endParaRPr lang="en-US" dirty="0"/>
          </a:p>
        </p:txBody>
      </p:sp>
      <p:sp>
        <p:nvSpPr>
          <p:cNvPr id="6" name="Footer Placeholder 5"/>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xmlns="" val="120920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684213" y="2362200"/>
            <a:ext cx="7704137" cy="121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US" b="1" kern="0" dirty="0" smtClean="0">
                <a:solidFill>
                  <a:srgbClr val="FF0000"/>
                </a:solidFill>
                <a:latin typeface="+mj-lt"/>
              </a:rPr>
              <a:t>Second and Third Quarter  Performance Report  </a:t>
            </a:r>
          </a:p>
          <a:p>
            <a:pPr algn="ctr" eaLnBrk="1" hangingPunct="1">
              <a:spcBef>
                <a:spcPct val="0"/>
              </a:spcBef>
              <a:buFont typeface="Arial" charset="0"/>
              <a:buNone/>
              <a:defRPr/>
            </a:pPr>
            <a:r>
              <a:rPr lang="en-US" b="1" kern="0" dirty="0" smtClean="0">
                <a:solidFill>
                  <a:srgbClr val="FF0000"/>
                </a:solidFill>
                <a:latin typeface="+mj-lt"/>
              </a:rPr>
              <a:t>(2015/16)</a:t>
            </a:r>
            <a:endParaRPr lang="en-US" b="1" kern="0" dirty="0">
              <a:solidFill>
                <a:srgbClr val="FF0000"/>
              </a:solidFill>
              <a:latin typeface="+mj-lt"/>
            </a:endParaRPr>
          </a:p>
        </p:txBody>
      </p:sp>
      <p:sp>
        <p:nvSpPr>
          <p:cNvPr id="5" name="Rectangle 3"/>
          <p:cNvSpPr txBox="1">
            <a:spLocks/>
          </p:cNvSpPr>
          <p:nvPr/>
        </p:nvSpPr>
        <p:spPr bwMode="auto">
          <a:xfrm>
            <a:off x="762000" y="3733800"/>
            <a:ext cx="7696200" cy="2209800"/>
          </a:xfrm>
          <a:prstGeom prst="rect">
            <a:avLst/>
          </a:prstGeom>
          <a:noFill/>
          <a:ln w="9525">
            <a:noFill/>
            <a:miter lim="800000"/>
            <a:headEnd/>
            <a:tailEnd/>
          </a:ln>
        </p:spPr>
        <p:txBody>
          <a:bodyPr/>
          <a:lstStyle/>
          <a:p>
            <a:pPr marL="342900" indent="-342900" algn="ctr">
              <a:defRPr/>
            </a:pPr>
            <a:endParaRPr lang="en-US" sz="2400" b="1" dirty="0">
              <a:solidFill>
                <a:schemeClr val="accent6">
                  <a:lumMod val="50000"/>
                </a:schemeClr>
              </a:solidFill>
              <a:latin typeface="Arial Black" panose="020B0A04020102020204" pitchFamily="34" charset="0"/>
              <a:cs typeface="+mn-cs"/>
            </a:endParaRPr>
          </a:p>
          <a:p>
            <a:pPr marL="342900" indent="-342900" algn="ctr">
              <a:defRPr/>
            </a:pPr>
            <a:r>
              <a:rPr lang="en-US" sz="2400" b="1" dirty="0">
                <a:solidFill>
                  <a:schemeClr val="accent6">
                    <a:lumMod val="50000"/>
                  </a:schemeClr>
                </a:solidFill>
                <a:latin typeface="+mn-lt"/>
                <a:cs typeface="+mn-cs"/>
              </a:rPr>
              <a:t>Presentation to the Portfolio Committee on Higher Education and Training </a:t>
            </a:r>
          </a:p>
          <a:p>
            <a:pPr marL="342900" indent="-342900" algn="ctr">
              <a:defRPr/>
            </a:pPr>
            <a:endParaRPr lang="en-US" sz="2400" b="1" dirty="0">
              <a:solidFill>
                <a:schemeClr val="accent6">
                  <a:lumMod val="50000"/>
                </a:schemeClr>
              </a:solidFill>
              <a:latin typeface="+mn-lt"/>
              <a:cs typeface="+mn-cs"/>
            </a:endParaRPr>
          </a:p>
          <a:p>
            <a:pPr marL="342900" indent="-342900" algn="ctr">
              <a:defRPr/>
            </a:pPr>
            <a:r>
              <a:rPr lang="en-US" sz="2400" b="1" dirty="0" smtClean="0">
                <a:solidFill>
                  <a:schemeClr val="accent6">
                    <a:lumMod val="50000"/>
                  </a:schemeClr>
                </a:solidFill>
                <a:latin typeface="+mn-lt"/>
              </a:rPr>
              <a:t>25 May</a:t>
            </a:r>
            <a:r>
              <a:rPr lang="en-US" sz="2400" b="1" dirty="0" smtClean="0">
                <a:solidFill>
                  <a:schemeClr val="accent6">
                    <a:lumMod val="50000"/>
                  </a:schemeClr>
                </a:solidFill>
                <a:latin typeface="+mn-lt"/>
                <a:cs typeface="+mn-cs"/>
              </a:rPr>
              <a:t> </a:t>
            </a:r>
            <a:r>
              <a:rPr lang="en-US" sz="2400" b="1" dirty="0">
                <a:solidFill>
                  <a:schemeClr val="accent6">
                    <a:lumMod val="50000"/>
                  </a:schemeClr>
                </a:solidFill>
                <a:latin typeface="+mn-lt"/>
                <a:cs typeface="+mn-cs"/>
              </a:rPr>
              <a:t>2016</a:t>
            </a:r>
          </a:p>
        </p:txBody>
      </p:sp>
    </p:spTree>
    <p:extLst>
      <p:ext uri="{BB962C8B-B14F-4D97-AF65-F5344CB8AC3E}">
        <p14:creationId xmlns:p14="http://schemas.microsoft.com/office/powerpoint/2010/main" xmlns="" val="2836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357158" y="928670"/>
            <a:ext cx="8462992" cy="5429288"/>
          </a:xfrm>
        </p:spPr>
        <p:txBody>
          <a:bodyPr/>
          <a:lstStyle/>
          <a:p>
            <a:pPr marL="182563" indent="0" eaLnBrk="1" hangingPunct="1">
              <a:buNone/>
            </a:pPr>
            <a:r>
              <a:rPr lang="en-ZA" altLang="en-US" sz="2000" b="1" dirty="0" smtClean="0">
                <a:cs typeface="Times New Roman" panose="02020603050405020304" pitchFamily="18" charset="0"/>
              </a:rPr>
              <a:t>Purpose</a:t>
            </a:r>
            <a:r>
              <a:rPr lang="en-ZA" altLang="en-US" sz="2000" b="1" dirty="0">
                <a:cs typeface="Times New Roman" panose="02020603050405020304" pitchFamily="18" charset="0"/>
              </a:rPr>
              <a:t>: </a:t>
            </a:r>
            <a:r>
              <a:rPr lang="en-ZA" altLang="en-US" sz="2000" dirty="0" smtClean="0">
                <a:cs typeface="Times New Roman" panose="02020603050405020304" pitchFamily="18" charset="0"/>
              </a:rPr>
              <a:t>Plan</a:t>
            </a:r>
            <a:r>
              <a:rPr lang="en-ZA" altLang="en-US" sz="2000" dirty="0">
                <a:cs typeface="Times New Roman" panose="02020603050405020304" pitchFamily="18" charset="0"/>
              </a:rPr>
              <a:t>, develop, evaluate, monitor and </a:t>
            </a:r>
            <a:r>
              <a:rPr lang="en-ZA" altLang="en-US" sz="2000" dirty="0" smtClean="0">
                <a:cs typeface="Times New Roman" panose="02020603050405020304" pitchFamily="18" charset="0"/>
              </a:rPr>
              <a:t>maintain national </a:t>
            </a:r>
            <a:r>
              <a:rPr lang="en-ZA" altLang="en-US" sz="2000" dirty="0">
                <a:cs typeface="Times New Roman" panose="02020603050405020304" pitchFamily="18" charset="0"/>
              </a:rPr>
              <a:t>policy, programmes, assessment </a:t>
            </a:r>
            <a:r>
              <a:rPr lang="en-ZA" altLang="en-US" sz="2000" dirty="0" smtClean="0">
                <a:cs typeface="Times New Roman" panose="02020603050405020304" pitchFamily="18" charset="0"/>
              </a:rPr>
              <a:t>practices </a:t>
            </a:r>
            <a:r>
              <a:rPr lang="en-ZA" altLang="en-US" sz="2000" dirty="0">
                <a:cs typeface="Times New Roman" panose="02020603050405020304" pitchFamily="18" charset="0"/>
              </a:rPr>
              <a:t>and systems for vocational and </a:t>
            </a:r>
            <a:r>
              <a:rPr lang="en-ZA" altLang="en-US" sz="2000" dirty="0" smtClean="0">
                <a:cs typeface="Times New Roman" panose="02020603050405020304" pitchFamily="18" charset="0"/>
              </a:rPr>
              <a:t>continuing </a:t>
            </a:r>
            <a:r>
              <a:rPr lang="en-ZA" altLang="en-US" sz="2000" dirty="0">
                <a:cs typeface="Times New Roman" panose="02020603050405020304" pitchFamily="18" charset="0"/>
              </a:rPr>
              <a:t>education and training, including </a:t>
            </a:r>
            <a:r>
              <a:rPr lang="en-ZA" altLang="en-US" sz="2000" dirty="0" smtClean="0">
                <a:cs typeface="Times New Roman" panose="02020603050405020304" pitchFamily="18" charset="0"/>
              </a:rPr>
              <a:t>technical </a:t>
            </a:r>
            <a:r>
              <a:rPr lang="en-ZA" altLang="en-US" sz="2000" dirty="0">
                <a:cs typeface="Times New Roman" panose="02020603050405020304" pitchFamily="18" charset="0"/>
              </a:rPr>
              <a:t>and vocational education and training </a:t>
            </a:r>
            <a:r>
              <a:rPr lang="en-ZA" altLang="en-US" sz="2000" dirty="0" smtClean="0">
                <a:cs typeface="Times New Roman" panose="02020603050405020304" pitchFamily="18" charset="0"/>
              </a:rPr>
              <a:t>colleges </a:t>
            </a:r>
            <a:r>
              <a:rPr lang="en-ZA" altLang="en-US" sz="2000" dirty="0">
                <a:cs typeface="Times New Roman" panose="02020603050405020304" pitchFamily="18" charset="0"/>
              </a:rPr>
              <a:t>and post-literacy adult education and </a:t>
            </a:r>
            <a:r>
              <a:rPr lang="en-ZA" altLang="en-US" sz="2000" dirty="0" smtClean="0">
                <a:cs typeface="Times New Roman" panose="02020603050405020304" pitchFamily="18" charset="0"/>
              </a:rPr>
              <a:t>training</a:t>
            </a:r>
          </a:p>
          <a:p>
            <a:pPr marL="182563" indent="0" eaLnBrk="1" hangingPunct="1">
              <a:buNone/>
            </a:pPr>
            <a:endParaRPr lang="en-ZA" sz="1100" b="1" dirty="0" smtClean="0">
              <a:cs typeface="Arial" pitchFamily="34" charset="0"/>
            </a:endParaRPr>
          </a:p>
          <a:p>
            <a:pPr marL="538163" indent="-355600">
              <a:buFont typeface="Arial" panose="020B0604020202020204" pitchFamily="34" charset="0"/>
              <a:buChar char="•"/>
            </a:pPr>
            <a:r>
              <a:rPr lang="en-ZA" sz="2000" b="1" dirty="0" smtClean="0">
                <a:cs typeface="Arial" pitchFamily="34" charset="0"/>
              </a:rPr>
              <a:t>For </a:t>
            </a:r>
            <a:r>
              <a:rPr lang="en-ZA" sz="2000" b="1" dirty="0">
                <a:cs typeface="Arial" pitchFamily="34" charset="0"/>
              </a:rPr>
              <a:t>the 2015/16 </a:t>
            </a:r>
            <a:r>
              <a:rPr lang="en-ZA" sz="2000" b="1" dirty="0" smtClean="0">
                <a:cs typeface="Arial" pitchFamily="34" charset="0"/>
              </a:rPr>
              <a:t>financial year </a:t>
            </a:r>
            <a:r>
              <a:rPr lang="en-ZA" sz="2000" dirty="0" smtClean="0">
                <a:cs typeface="Arial" pitchFamily="34" charset="0"/>
              </a:rPr>
              <a:t>Programme 4</a:t>
            </a:r>
            <a:r>
              <a:rPr lang="en-ZA" sz="2000" i="1" dirty="0" smtClean="0">
                <a:cs typeface="Arial" pitchFamily="34" charset="0"/>
              </a:rPr>
              <a:t> </a:t>
            </a:r>
            <a:r>
              <a:rPr lang="en-ZA" sz="2000" dirty="0" smtClean="0">
                <a:cs typeface="Arial" pitchFamily="34" charset="0"/>
              </a:rPr>
              <a:t>planned to deliver a total of </a:t>
            </a:r>
            <a:r>
              <a:rPr lang="en-ZA" sz="2000" b="1" dirty="0" smtClean="0">
                <a:cs typeface="Arial" pitchFamily="34" charset="0"/>
              </a:rPr>
              <a:t>8 </a:t>
            </a:r>
            <a:r>
              <a:rPr lang="en-ZA" sz="2000" dirty="0" smtClean="0">
                <a:cs typeface="Arial" pitchFamily="34" charset="0"/>
              </a:rPr>
              <a:t>targets and monitor </a:t>
            </a:r>
            <a:r>
              <a:rPr lang="en-ZA" sz="2000" dirty="0">
                <a:cs typeface="Arial" pitchFamily="34" charset="0"/>
              </a:rPr>
              <a:t>the performance of the system </a:t>
            </a:r>
            <a:r>
              <a:rPr lang="en-ZA" sz="2000" dirty="0" smtClean="0">
                <a:cs typeface="Arial" pitchFamily="34" charset="0"/>
              </a:rPr>
              <a:t>(</a:t>
            </a:r>
            <a:r>
              <a:rPr lang="en-ZA" sz="2000" dirty="0">
                <a:cs typeface="Arial" pitchFamily="34" charset="0"/>
              </a:rPr>
              <a:t>TVET colleges </a:t>
            </a:r>
            <a:r>
              <a:rPr lang="en-ZA" sz="2000" dirty="0" smtClean="0">
                <a:cs typeface="Arial" pitchFamily="34" charset="0"/>
              </a:rPr>
              <a:t>in particular) </a:t>
            </a:r>
            <a:r>
              <a:rPr lang="en-ZA" sz="2000" dirty="0">
                <a:cs typeface="Arial" pitchFamily="34" charset="0"/>
              </a:rPr>
              <a:t>against </a:t>
            </a:r>
            <a:r>
              <a:rPr lang="en-ZA" sz="2000" b="1" dirty="0" smtClean="0">
                <a:cs typeface="Arial" pitchFamily="34" charset="0"/>
              </a:rPr>
              <a:t>10 </a:t>
            </a:r>
            <a:r>
              <a:rPr lang="en-ZA" sz="2000" dirty="0">
                <a:cs typeface="Arial" pitchFamily="34" charset="0"/>
              </a:rPr>
              <a:t>delivery </a:t>
            </a:r>
            <a:r>
              <a:rPr lang="en-ZA" sz="2000" b="1" dirty="0">
                <a:cs typeface="Arial" pitchFamily="34" charset="0"/>
              </a:rPr>
              <a:t> </a:t>
            </a:r>
            <a:r>
              <a:rPr lang="en-ZA" sz="2000" dirty="0" smtClean="0">
                <a:cs typeface="Arial" pitchFamily="34" charset="0"/>
              </a:rPr>
              <a:t>targets</a:t>
            </a:r>
            <a:endParaRPr lang="en-ZA" sz="2000" dirty="0">
              <a:cs typeface="Arial" pitchFamily="34" charset="0"/>
            </a:endParaRPr>
          </a:p>
          <a:p>
            <a:pPr marL="538163" indent="-355600">
              <a:buFont typeface="Arial" panose="020B0604020202020204" pitchFamily="34" charset="0"/>
              <a:buChar char="•"/>
            </a:pPr>
            <a:r>
              <a:rPr lang="en-ZA" sz="2000" b="1" dirty="0">
                <a:cs typeface="Arial" pitchFamily="34" charset="0"/>
              </a:rPr>
              <a:t>For the two quarters under review, </a:t>
            </a:r>
            <a:r>
              <a:rPr lang="en-ZA" sz="2000" dirty="0" smtClean="0">
                <a:cs typeface="Arial" pitchFamily="34" charset="0"/>
              </a:rPr>
              <a:t>there </a:t>
            </a:r>
            <a:r>
              <a:rPr lang="en-ZA" sz="2000" dirty="0">
                <a:cs typeface="Arial" pitchFamily="34" charset="0"/>
              </a:rPr>
              <a:t>were </a:t>
            </a:r>
            <a:r>
              <a:rPr lang="en-ZA" sz="2000" b="1" dirty="0" smtClean="0">
                <a:cs typeface="Arial" pitchFamily="34" charset="0"/>
              </a:rPr>
              <a:t>7 </a:t>
            </a:r>
            <a:r>
              <a:rPr lang="en-ZA" sz="2000" dirty="0">
                <a:cs typeface="Arial" pitchFamily="34" charset="0"/>
              </a:rPr>
              <a:t>targets</a:t>
            </a:r>
            <a:r>
              <a:rPr lang="en-ZA" sz="2000" b="1" dirty="0">
                <a:cs typeface="Arial" pitchFamily="34" charset="0"/>
              </a:rPr>
              <a:t> </a:t>
            </a:r>
            <a:r>
              <a:rPr lang="en-ZA" sz="2000" dirty="0">
                <a:cs typeface="Arial" pitchFamily="34" charset="0"/>
              </a:rPr>
              <a:t>(</a:t>
            </a:r>
            <a:r>
              <a:rPr lang="en-ZA" sz="2000" b="1" dirty="0">
                <a:cs typeface="Arial" pitchFamily="34" charset="0"/>
              </a:rPr>
              <a:t>4</a:t>
            </a:r>
            <a:r>
              <a:rPr lang="en-ZA" sz="2000" dirty="0">
                <a:cs typeface="Arial" pitchFamily="34" charset="0"/>
              </a:rPr>
              <a:t> in Q2 and </a:t>
            </a:r>
            <a:r>
              <a:rPr lang="en-ZA" sz="2000" b="1" dirty="0">
                <a:cs typeface="Arial" pitchFamily="34" charset="0"/>
              </a:rPr>
              <a:t>3 </a:t>
            </a:r>
            <a:r>
              <a:rPr lang="en-ZA" sz="2000" dirty="0">
                <a:cs typeface="Arial" pitchFamily="34" charset="0"/>
              </a:rPr>
              <a:t>in Q3</a:t>
            </a:r>
            <a:r>
              <a:rPr lang="en-ZA" sz="2000" dirty="0" smtClean="0">
                <a:cs typeface="Arial" pitchFamily="34" charset="0"/>
              </a:rPr>
              <a:t>)</a:t>
            </a:r>
            <a:endParaRPr lang="en-ZA" sz="2000" dirty="0">
              <a:cs typeface="Arial" pitchFamily="34" charset="0"/>
            </a:endParaRPr>
          </a:p>
          <a:p>
            <a:pPr marL="538163" indent="-355600">
              <a:buFont typeface="Arial" panose="020B0604020202020204" pitchFamily="34" charset="0"/>
              <a:buChar char="•"/>
            </a:pPr>
            <a:r>
              <a:rPr lang="en-ZA" sz="2000" dirty="0" smtClean="0">
                <a:cs typeface="Arial" pitchFamily="34" charset="0"/>
              </a:rPr>
              <a:t>Three (3) of the four (4) </a:t>
            </a:r>
            <a:r>
              <a:rPr lang="en-ZA" sz="2000" dirty="0">
                <a:cs typeface="Arial" pitchFamily="34" charset="0"/>
              </a:rPr>
              <a:t>targets </a:t>
            </a:r>
            <a:r>
              <a:rPr lang="en-ZA" sz="2000" dirty="0" smtClean="0">
                <a:cs typeface="Arial" pitchFamily="34" charset="0"/>
              </a:rPr>
              <a:t>in </a:t>
            </a:r>
            <a:r>
              <a:rPr lang="en-ZA" sz="2000" dirty="0">
                <a:cs typeface="Arial" pitchFamily="34" charset="0"/>
              </a:rPr>
              <a:t>the 2</a:t>
            </a:r>
            <a:r>
              <a:rPr lang="en-ZA" sz="2000" baseline="30000" dirty="0">
                <a:cs typeface="Arial" pitchFamily="34" charset="0"/>
              </a:rPr>
              <a:t>nd</a:t>
            </a:r>
            <a:r>
              <a:rPr lang="en-ZA" sz="2000" dirty="0">
                <a:cs typeface="Arial" pitchFamily="34" charset="0"/>
              </a:rPr>
              <a:t> Quarter were achieved </a:t>
            </a:r>
            <a:r>
              <a:rPr lang="en-ZA" sz="2000" dirty="0" smtClean="0">
                <a:cs typeface="Arial" pitchFamily="34" charset="0"/>
              </a:rPr>
              <a:t>as follows</a:t>
            </a:r>
            <a:endParaRPr lang="en-ZA" sz="2000" dirty="0">
              <a:cs typeface="Arial" pitchFamily="34" charset="0"/>
            </a:endParaRPr>
          </a:p>
          <a:p>
            <a:pPr lvl="1"/>
            <a:r>
              <a:rPr lang="en-ZA" sz="2000" dirty="0"/>
              <a:t>Annual  teaching and learning support plan for the VCET system was approved </a:t>
            </a:r>
            <a:r>
              <a:rPr lang="en-ZA" sz="2000" dirty="0" smtClean="0"/>
              <a:t>by Director-General on </a:t>
            </a:r>
            <a:r>
              <a:rPr lang="en-ZA" sz="2000" dirty="0"/>
              <a:t>21 September 2015 </a:t>
            </a:r>
          </a:p>
          <a:p>
            <a:pPr lvl="1"/>
            <a:r>
              <a:rPr lang="en-ZA" sz="2000" dirty="0" smtClean="0"/>
              <a:t>Monitoring </a:t>
            </a:r>
            <a:r>
              <a:rPr lang="en-ZA" sz="2000" dirty="0"/>
              <a:t>and Evaluation </a:t>
            </a:r>
            <a:r>
              <a:rPr lang="en-ZA" sz="2000" dirty="0" smtClean="0"/>
              <a:t>report </a:t>
            </a:r>
            <a:r>
              <a:rPr lang="en-ZA" sz="2000" dirty="0"/>
              <a:t>on VCET institutions </a:t>
            </a:r>
            <a:r>
              <a:rPr lang="en-ZA" sz="2000" dirty="0" smtClean="0"/>
              <a:t>was approved by Director-General on 29 September 2015</a:t>
            </a:r>
            <a:endParaRPr lang="en-ZA" sz="2000" dirty="0"/>
          </a:p>
          <a:p>
            <a:pPr marL="538163" indent="-355600">
              <a:buFont typeface="Arial" panose="020B0604020202020204" pitchFamily="34" charset="0"/>
              <a:buChar char="•"/>
            </a:pPr>
            <a:endParaRPr lang="en-ZA" sz="2000" dirty="0" smtClean="0">
              <a:cs typeface="Arial" pitchFamily="34" charset="0"/>
            </a:endParaRPr>
          </a:p>
          <a:p>
            <a:pPr marL="538163" lvl="1" indent="-182563">
              <a:spcBef>
                <a:spcPts val="0"/>
              </a:spcBef>
              <a:buNone/>
              <a:defRPr/>
            </a:pPr>
            <a:r>
              <a:rPr lang="en-ZA" sz="2000" dirty="0" smtClean="0">
                <a:cs typeface="Arial" pitchFamily="34" charset="0"/>
              </a:rPr>
              <a:t>  </a:t>
            </a:r>
          </a:p>
          <a:p>
            <a:pPr marL="355600" lvl="1" indent="0">
              <a:spcBef>
                <a:spcPts val="0"/>
              </a:spcBef>
              <a:buNone/>
              <a:defRPr/>
            </a:pPr>
            <a:endParaRPr lang="en-GB" sz="2000" b="1" dirty="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10</a:t>
            </a:fld>
            <a:endParaRPr lang="en-US" altLang="en-US" sz="1400" b="1" dirty="0"/>
          </a:p>
        </p:txBody>
      </p:sp>
      <p:sp>
        <p:nvSpPr>
          <p:cNvPr id="7" name="TextBox 6"/>
          <p:cNvSpPr txBox="1"/>
          <p:nvPr/>
        </p:nvSpPr>
        <p:spPr>
          <a:xfrm>
            <a:off x="395536" y="404664"/>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4</a:t>
            </a:r>
            <a:r>
              <a:rPr lang="en-US" dirty="0" smtClean="0"/>
              <a:t>: VCET</a:t>
            </a:r>
            <a:endParaRPr lang="en-ZA" dirty="0"/>
          </a:p>
        </p:txBody>
      </p:sp>
    </p:spTree>
    <p:extLst>
      <p:ext uri="{BB962C8B-B14F-4D97-AF65-F5344CB8AC3E}">
        <p14:creationId xmlns:p14="http://schemas.microsoft.com/office/powerpoint/2010/main" xmlns="" val="1943313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531813" y="1123912"/>
            <a:ext cx="7926387" cy="5429288"/>
          </a:xfrm>
        </p:spPr>
        <p:txBody>
          <a:bodyPr/>
          <a:lstStyle/>
          <a:p>
            <a:pPr marL="868363" lvl="1"/>
            <a:r>
              <a:rPr lang="en-ZA" sz="2000" dirty="0" smtClean="0"/>
              <a:t>Strategy </a:t>
            </a:r>
            <a:r>
              <a:rPr lang="en-ZA" sz="2000" dirty="0"/>
              <a:t>on strategic partnerships with key stakeholders </a:t>
            </a:r>
            <a:r>
              <a:rPr lang="en-ZA" sz="2000" dirty="0" smtClean="0"/>
              <a:t>was approved by the Director-General on 14 September 2015</a:t>
            </a:r>
          </a:p>
          <a:p>
            <a:pPr marL="538163" indent="-355600">
              <a:buFont typeface="Arial" panose="020B0604020202020204" pitchFamily="34" charset="0"/>
              <a:buChar char="•"/>
            </a:pPr>
            <a:r>
              <a:rPr lang="en-ZA" sz="2000" dirty="0" smtClean="0">
                <a:cs typeface="Arial" pitchFamily="34" charset="0"/>
              </a:rPr>
              <a:t>The target that </a:t>
            </a:r>
            <a:r>
              <a:rPr lang="en-ZA" sz="2000" dirty="0">
                <a:cs typeface="Arial" pitchFamily="34" charset="0"/>
              </a:rPr>
              <a:t>could not be achieved as </a:t>
            </a:r>
            <a:r>
              <a:rPr lang="en-ZA" sz="2000" dirty="0" smtClean="0">
                <a:cs typeface="Arial" pitchFamily="34" charset="0"/>
              </a:rPr>
              <a:t>planned but was subsequently achieved as </a:t>
            </a:r>
            <a:r>
              <a:rPr lang="en-ZA" sz="2000" dirty="0">
                <a:cs typeface="Arial" pitchFamily="34" charset="0"/>
              </a:rPr>
              <a:t>follows</a:t>
            </a:r>
            <a:r>
              <a:rPr lang="en-ZA" sz="2000" dirty="0" smtClean="0">
                <a:cs typeface="Arial" pitchFamily="34" charset="0"/>
              </a:rPr>
              <a:t>:</a:t>
            </a:r>
          </a:p>
          <a:p>
            <a:pPr marL="938213" lvl="1" indent="-355600">
              <a:buFont typeface="Arial" panose="020B0604020202020204" pitchFamily="34" charset="0"/>
              <a:buChar char="−"/>
            </a:pPr>
            <a:r>
              <a:rPr lang="en-ZA" sz="1800" dirty="0"/>
              <a:t>Conduct policy for NASCA </a:t>
            </a:r>
            <a:r>
              <a:rPr lang="en-ZA" sz="1800" dirty="0" smtClean="0"/>
              <a:t>was approved by the Minister on           30 March 2016</a:t>
            </a:r>
            <a:endParaRPr lang="en-ZA" sz="1800" dirty="0"/>
          </a:p>
          <a:p>
            <a:pPr marL="525463" lvl="0"/>
            <a:r>
              <a:rPr lang="en-ZA" sz="2000" b="1" dirty="0" smtClean="0">
                <a:cs typeface="Arial" pitchFamily="34" charset="0"/>
              </a:rPr>
              <a:t>One of the three </a:t>
            </a:r>
            <a:r>
              <a:rPr lang="en-ZA" sz="2000" b="1" dirty="0">
                <a:cs typeface="Arial" pitchFamily="34" charset="0"/>
              </a:rPr>
              <a:t>(3) targets in the 3</a:t>
            </a:r>
            <a:r>
              <a:rPr lang="en-ZA" sz="2000" b="1" baseline="30000" dirty="0">
                <a:cs typeface="Arial" pitchFamily="34" charset="0"/>
              </a:rPr>
              <a:t>rd</a:t>
            </a:r>
            <a:r>
              <a:rPr lang="en-ZA" sz="2000" b="1" dirty="0">
                <a:cs typeface="Arial" pitchFamily="34" charset="0"/>
              </a:rPr>
              <a:t> Quarter </a:t>
            </a:r>
            <a:r>
              <a:rPr lang="en-ZA" sz="2000" dirty="0" smtClean="0">
                <a:cs typeface="Arial" pitchFamily="34" charset="0"/>
              </a:rPr>
              <a:t>was </a:t>
            </a:r>
            <a:r>
              <a:rPr lang="en-ZA" sz="2000" dirty="0">
                <a:cs typeface="Arial" pitchFamily="34" charset="0"/>
              </a:rPr>
              <a:t>achieved as </a:t>
            </a:r>
            <a:r>
              <a:rPr lang="en-ZA" sz="2000" dirty="0" smtClean="0">
                <a:cs typeface="Arial" pitchFamily="34" charset="0"/>
              </a:rPr>
              <a:t>planned, namely, </a:t>
            </a:r>
            <a:r>
              <a:rPr lang="en-ZA" sz="2000" dirty="0" smtClean="0"/>
              <a:t>Policy </a:t>
            </a:r>
            <a:r>
              <a:rPr lang="en-ZA" sz="2000" dirty="0"/>
              <a:t>directives for TVET College Information Technology </a:t>
            </a:r>
            <a:r>
              <a:rPr lang="en-ZA" sz="2000" dirty="0" smtClean="0"/>
              <a:t>systems were approved by the Director- General</a:t>
            </a:r>
          </a:p>
          <a:p>
            <a:pPr marL="525463" lvl="0"/>
            <a:r>
              <a:rPr lang="en-ZA" sz="2000" dirty="0" smtClean="0">
                <a:cs typeface="Arial" pitchFamily="34" charset="0"/>
              </a:rPr>
              <a:t>The following two (2) targets could not be achieved as planned:</a:t>
            </a:r>
          </a:p>
          <a:p>
            <a:pPr marL="925513" lvl="1"/>
            <a:r>
              <a:rPr lang="en-ZA" sz="2000" dirty="0" smtClean="0"/>
              <a:t>Guidelines </a:t>
            </a:r>
            <a:r>
              <a:rPr lang="en-ZA" sz="2000" dirty="0"/>
              <a:t>for standardised implementation of Occupational Programmes </a:t>
            </a:r>
            <a:r>
              <a:rPr lang="en-ZA" sz="2000" dirty="0" smtClean="0"/>
              <a:t>which was </a:t>
            </a:r>
            <a:r>
              <a:rPr lang="en-ZA" sz="2000" dirty="0" smtClean="0">
                <a:cs typeface="Arial" pitchFamily="34" charset="0"/>
              </a:rPr>
              <a:t>subsequently achieved</a:t>
            </a:r>
          </a:p>
          <a:p>
            <a:pPr marL="925513" lvl="1"/>
            <a:r>
              <a:rPr lang="en-GB" sz="2000" dirty="0" smtClean="0"/>
              <a:t>The building of 6 </a:t>
            </a:r>
            <a:r>
              <a:rPr lang="en-GB" sz="2000" dirty="0"/>
              <a:t>TVET College campuses </a:t>
            </a:r>
            <a:r>
              <a:rPr lang="en-ZA" sz="2000" dirty="0" smtClean="0">
                <a:cs typeface="Arial" pitchFamily="34" charset="0"/>
              </a:rPr>
              <a:t>remain unachieved. Only 2 campuses were at 50% completion and 1 at 99% completion</a:t>
            </a:r>
          </a:p>
          <a:p>
            <a:pPr marL="525463"/>
            <a:endParaRPr lang="en-ZA" sz="2000" dirty="0">
              <a:cs typeface="Arial" pitchFamily="34" charset="0"/>
            </a:endParaRPr>
          </a:p>
          <a:p>
            <a:pPr marL="538163" indent="-355600">
              <a:buFont typeface="Arial" panose="020B0604020202020204" pitchFamily="34" charset="0"/>
              <a:buChar char="−"/>
            </a:pPr>
            <a:endParaRPr lang="en-ZA" sz="2000" dirty="0">
              <a:cs typeface="Arial" pitchFamily="34" charset="0"/>
            </a:endParaRPr>
          </a:p>
          <a:p>
            <a:pPr marL="538163" lvl="1" indent="-182563">
              <a:spcBef>
                <a:spcPts val="0"/>
              </a:spcBef>
              <a:buNone/>
              <a:defRPr/>
            </a:pPr>
            <a:endParaRPr lang="en-ZA" sz="2000" dirty="0" smtClean="0">
              <a:cs typeface="Arial" pitchFamily="34" charset="0"/>
            </a:endParaRPr>
          </a:p>
          <a:p>
            <a:pPr marL="355600" lvl="1" indent="0">
              <a:spcBef>
                <a:spcPts val="0"/>
              </a:spcBef>
              <a:buNone/>
              <a:defRPr/>
            </a:pPr>
            <a:endParaRPr lang="en-GB" sz="2000" b="1" dirty="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11</a:t>
            </a:fld>
            <a:endParaRPr lang="en-US" altLang="en-US" sz="1400" b="1" dirty="0"/>
          </a:p>
        </p:txBody>
      </p:sp>
      <p:sp>
        <p:nvSpPr>
          <p:cNvPr id="7" name="TextBox 6"/>
          <p:cNvSpPr txBox="1"/>
          <p:nvPr/>
        </p:nvSpPr>
        <p:spPr>
          <a:xfrm>
            <a:off x="395536" y="404664"/>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4</a:t>
            </a:r>
            <a:r>
              <a:rPr lang="en-US" dirty="0" smtClean="0"/>
              <a:t>: VCET</a:t>
            </a:r>
            <a:endParaRPr lang="en-ZA" dirty="0"/>
          </a:p>
        </p:txBody>
      </p:sp>
    </p:spTree>
    <p:extLst>
      <p:ext uri="{BB962C8B-B14F-4D97-AF65-F5344CB8AC3E}">
        <p14:creationId xmlns:p14="http://schemas.microsoft.com/office/powerpoint/2010/main" xmlns="" val="1014221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357158" y="928670"/>
            <a:ext cx="8358246" cy="5500726"/>
          </a:xfrm>
        </p:spPr>
        <p:txBody>
          <a:bodyPr/>
          <a:lstStyle/>
          <a:p>
            <a:pPr marL="182563" indent="0" eaLnBrk="1" hangingPunct="1">
              <a:buNone/>
            </a:pPr>
            <a:r>
              <a:rPr lang="en-ZA" altLang="en-US" sz="1800" b="1" dirty="0" smtClean="0">
                <a:cs typeface="Times New Roman" panose="02020603050405020304" pitchFamily="18" charset="0"/>
              </a:rPr>
              <a:t>Purpose</a:t>
            </a:r>
            <a:r>
              <a:rPr lang="en-ZA" altLang="en-US" sz="1800" b="1" dirty="0">
                <a:cs typeface="Times New Roman" panose="02020603050405020304" pitchFamily="18" charset="0"/>
              </a:rPr>
              <a:t>: </a:t>
            </a:r>
            <a:r>
              <a:rPr lang="en-ZA" altLang="en-US" sz="1800" dirty="0" smtClean="0">
                <a:cs typeface="Times New Roman" panose="02020603050405020304" pitchFamily="18" charset="0"/>
              </a:rPr>
              <a:t>Promote and monitor the national skills development </a:t>
            </a:r>
            <a:r>
              <a:rPr lang="en-ZA" altLang="en-US" sz="1800" dirty="0">
                <a:cs typeface="Times New Roman" panose="02020603050405020304" pitchFamily="18" charset="0"/>
              </a:rPr>
              <a:t> </a:t>
            </a:r>
            <a:r>
              <a:rPr lang="en-ZA" altLang="en-US" sz="1800" dirty="0" smtClean="0">
                <a:cs typeface="Times New Roman" panose="02020603050405020304" pitchFamily="18" charset="0"/>
              </a:rPr>
              <a:t>strategy. Develop a skills development policy and regulatory framework for an 	     effective skills development system</a:t>
            </a:r>
          </a:p>
          <a:p>
            <a:pPr eaLnBrk="1" hangingPunct="1">
              <a:buNone/>
            </a:pPr>
            <a:endParaRPr lang="en-ZA" sz="1800" b="1" dirty="0" smtClean="0">
              <a:cs typeface="Arial" pitchFamily="34" charset="0"/>
            </a:endParaRPr>
          </a:p>
          <a:p>
            <a:pPr marL="538163" indent="-355600">
              <a:buFont typeface="Arial" panose="020B0604020202020204" pitchFamily="34" charset="0"/>
              <a:buChar char="•"/>
            </a:pPr>
            <a:r>
              <a:rPr lang="en-ZA" sz="1800" b="1" dirty="0" smtClean="0">
                <a:cs typeface="Arial" pitchFamily="34" charset="0"/>
              </a:rPr>
              <a:t>For </a:t>
            </a:r>
            <a:r>
              <a:rPr lang="en-ZA" sz="1800" b="1" dirty="0">
                <a:cs typeface="Arial" pitchFamily="34" charset="0"/>
              </a:rPr>
              <a:t>the 2015/16 </a:t>
            </a:r>
            <a:r>
              <a:rPr lang="en-ZA" sz="1800" b="1" dirty="0" smtClean="0">
                <a:cs typeface="Arial" pitchFamily="34" charset="0"/>
              </a:rPr>
              <a:t>financial year </a:t>
            </a:r>
            <a:r>
              <a:rPr lang="en-ZA" sz="1800" dirty="0" smtClean="0">
                <a:cs typeface="Arial" pitchFamily="34" charset="0"/>
              </a:rPr>
              <a:t>Programme 5</a:t>
            </a:r>
            <a:r>
              <a:rPr lang="en-ZA" sz="1800" i="1" dirty="0" smtClean="0">
                <a:cs typeface="Arial" pitchFamily="34" charset="0"/>
              </a:rPr>
              <a:t> </a:t>
            </a:r>
            <a:r>
              <a:rPr lang="en-ZA" sz="1800" dirty="0" smtClean="0">
                <a:cs typeface="Arial" pitchFamily="34" charset="0"/>
              </a:rPr>
              <a:t>planned to deliver a total of </a:t>
            </a:r>
            <a:r>
              <a:rPr lang="en-ZA" sz="1800" b="1" dirty="0" smtClean="0">
                <a:cs typeface="Arial" pitchFamily="34" charset="0"/>
              </a:rPr>
              <a:t>15</a:t>
            </a:r>
            <a:r>
              <a:rPr lang="en-ZA" sz="1800" b="1" dirty="0" smtClean="0">
                <a:solidFill>
                  <a:srgbClr val="FF0000"/>
                </a:solidFill>
                <a:cs typeface="Arial" pitchFamily="34" charset="0"/>
              </a:rPr>
              <a:t> </a:t>
            </a:r>
            <a:r>
              <a:rPr lang="en-ZA" sz="1800" dirty="0" smtClean="0">
                <a:cs typeface="Arial" pitchFamily="34" charset="0"/>
              </a:rPr>
              <a:t>targets and monitor </a:t>
            </a:r>
            <a:r>
              <a:rPr lang="en-ZA" sz="1800" dirty="0">
                <a:cs typeface="Arial" pitchFamily="34" charset="0"/>
              </a:rPr>
              <a:t>the performance of the system </a:t>
            </a:r>
            <a:r>
              <a:rPr lang="en-ZA" sz="1800" dirty="0" smtClean="0">
                <a:cs typeface="Arial" pitchFamily="34" charset="0"/>
              </a:rPr>
              <a:t>(SETAs </a:t>
            </a:r>
            <a:r>
              <a:rPr lang="en-ZA" sz="1800" dirty="0">
                <a:cs typeface="Arial" pitchFamily="34" charset="0"/>
              </a:rPr>
              <a:t>in particular) against </a:t>
            </a:r>
            <a:r>
              <a:rPr lang="en-ZA" sz="1800" b="1" dirty="0" smtClean="0">
                <a:cs typeface="Arial" pitchFamily="34" charset="0"/>
              </a:rPr>
              <a:t>4 </a:t>
            </a:r>
            <a:r>
              <a:rPr lang="en-ZA" sz="1800" dirty="0">
                <a:cs typeface="Arial" pitchFamily="34" charset="0"/>
              </a:rPr>
              <a:t>delivery </a:t>
            </a:r>
            <a:r>
              <a:rPr lang="en-ZA" sz="1800" dirty="0" smtClean="0">
                <a:cs typeface="Arial" pitchFamily="34" charset="0"/>
              </a:rPr>
              <a:t>targets</a:t>
            </a:r>
            <a:endParaRPr lang="en-ZA" sz="1800" dirty="0">
              <a:cs typeface="Arial" pitchFamily="34" charset="0"/>
            </a:endParaRPr>
          </a:p>
          <a:p>
            <a:pPr marL="538163" indent="-355600">
              <a:buFont typeface="Arial" panose="020B0604020202020204" pitchFamily="34" charset="0"/>
              <a:buChar char="•"/>
            </a:pPr>
            <a:r>
              <a:rPr lang="en-ZA" sz="1800" b="1" dirty="0" smtClean="0">
                <a:cs typeface="Arial" pitchFamily="34" charset="0"/>
              </a:rPr>
              <a:t>For </a:t>
            </a:r>
            <a:r>
              <a:rPr lang="en-ZA" sz="1800" b="1" dirty="0">
                <a:cs typeface="Arial" pitchFamily="34" charset="0"/>
              </a:rPr>
              <a:t>the two quarters under review, </a:t>
            </a:r>
            <a:r>
              <a:rPr lang="en-ZA" sz="1800" dirty="0">
                <a:cs typeface="Arial" pitchFamily="34" charset="0"/>
              </a:rPr>
              <a:t>there </a:t>
            </a:r>
            <a:r>
              <a:rPr lang="en-ZA" sz="1800" dirty="0" smtClean="0">
                <a:cs typeface="Arial" pitchFamily="34" charset="0"/>
              </a:rPr>
              <a:t>were </a:t>
            </a:r>
            <a:r>
              <a:rPr lang="en-ZA" sz="1800" b="1" dirty="0" smtClean="0">
                <a:cs typeface="Arial" pitchFamily="34" charset="0"/>
              </a:rPr>
              <a:t>11 </a:t>
            </a:r>
            <a:r>
              <a:rPr lang="en-ZA" sz="1800" dirty="0">
                <a:cs typeface="Arial" pitchFamily="34" charset="0"/>
              </a:rPr>
              <a:t>targets</a:t>
            </a:r>
            <a:r>
              <a:rPr lang="en-ZA" sz="1800" b="1" dirty="0">
                <a:cs typeface="Arial" pitchFamily="34" charset="0"/>
              </a:rPr>
              <a:t> </a:t>
            </a:r>
            <a:r>
              <a:rPr lang="en-ZA" sz="1800" dirty="0" smtClean="0">
                <a:cs typeface="Arial" pitchFamily="34" charset="0"/>
              </a:rPr>
              <a:t>(</a:t>
            </a:r>
            <a:r>
              <a:rPr lang="en-ZA" sz="1800" b="1" dirty="0" smtClean="0">
                <a:cs typeface="Arial" pitchFamily="34" charset="0"/>
              </a:rPr>
              <a:t>5</a:t>
            </a:r>
            <a:r>
              <a:rPr lang="en-ZA" sz="1800" dirty="0" smtClean="0">
                <a:cs typeface="Arial" pitchFamily="34" charset="0"/>
              </a:rPr>
              <a:t> </a:t>
            </a:r>
            <a:r>
              <a:rPr lang="en-ZA" sz="1800" dirty="0">
                <a:cs typeface="Arial" pitchFamily="34" charset="0"/>
              </a:rPr>
              <a:t>in Q2 and </a:t>
            </a:r>
            <a:r>
              <a:rPr lang="en-ZA" sz="1800" b="1" dirty="0" smtClean="0">
                <a:cs typeface="Arial" pitchFamily="34" charset="0"/>
              </a:rPr>
              <a:t>6 </a:t>
            </a:r>
            <a:r>
              <a:rPr lang="en-ZA" sz="1800" dirty="0">
                <a:cs typeface="Arial" pitchFamily="34" charset="0"/>
              </a:rPr>
              <a:t>in Q3</a:t>
            </a:r>
            <a:r>
              <a:rPr lang="en-ZA" sz="1800" dirty="0" smtClean="0">
                <a:cs typeface="Arial" pitchFamily="34" charset="0"/>
              </a:rPr>
              <a:t>) </a:t>
            </a:r>
          </a:p>
          <a:p>
            <a:pPr marL="538163" indent="-355600">
              <a:buFont typeface="Arial" panose="020B0604020202020204" pitchFamily="34" charset="0"/>
              <a:buChar char="•"/>
            </a:pPr>
            <a:r>
              <a:rPr lang="en-ZA" sz="1800" dirty="0" smtClean="0">
                <a:cs typeface="Arial" pitchFamily="34" charset="0"/>
              </a:rPr>
              <a:t>Four </a:t>
            </a:r>
            <a:r>
              <a:rPr lang="en-ZA" sz="1800" dirty="0">
                <a:cs typeface="Arial" pitchFamily="34" charset="0"/>
              </a:rPr>
              <a:t>(4) of the five (5) targets in the </a:t>
            </a:r>
            <a:r>
              <a:rPr lang="en-ZA" sz="1800" u="sng" dirty="0">
                <a:cs typeface="Arial" pitchFamily="34" charset="0"/>
              </a:rPr>
              <a:t>2</a:t>
            </a:r>
            <a:r>
              <a:rPr lang="en-ZA" sz="1800" u="sng" baseline="30000" dirty="0">
                <a:cs typeface="Arial" pitchFamily="34" charset="0"/>
              </a:rPr>
              <a:t>nd</a:t>
            </a:r>
            <a:r>
              <a:rPr lang="en-ZA" sz="1800" u="sng" dirty="0">
                <a:cs typeface="Arial" pitchFamily="34" charset="0"/>
              </a:rPr>
              <a:t> Quarter </a:t>
            </a:r>
            <a:r>
              <a:rPr lang="en-ZA" sz="1800" dirty="0">
                <a:cs typeface="Arial" pitchFamily="34" charset="0"/>
              </a:rPr>
              <a:t>were achieved as </a:t>
            </a:r>
            <a:r>
              <a:rPr lang="en-ZA" sz="1800" dirty="0" smtClean="0">
                <a:cs typeface="Arial" pitchFamily="34" charset="0"/>
              </a:rPr>
              <a:t>follows:</a:t>
            </a:r>
          </a:p>
          <a:p>
            <a:pPr lvl="1"/>
            <a:r>
              <a:rPr lang="en-ZA" sz="1800" dirty="0"/>
              <a:t>SETA monitoring report on skills development </a:t>
            </a:r>
            <a:r>
              <a:rPr lang="en-ZA" sz="1800" dirty="0" smtClean="0"/>
              <a:t>was approved by the Director-General</a:t>
            </a:r>
            <a:endParaRPr lang="en-ZA" sz="1800" dirty="0">
              <a:solidFill>
                <a:srgbClr val="FF0000"/>
              </a:solidFill>
            </a:endParaRPr>
          </a:p>
          <a:p>
            <a:pPr lvl="1"/>
            <a:r>
              <a:rPr lang="en-ZA" sz="1800" dirty="0"/>
              <a:t>7 526 </a:t>
            </a:r>
            <a:r>
              <a:rPr lang="en-ZA" sz="1800" dirty="0" smtClean="0"/>
              <a:t>new </a:t>
            </a:r>
            <a:r>
              <a:rPr lang="en-ZA" sz="1800" dirty="0"/>
              <a:t>artisan leaners </a:t>
            </a:r>
            <a:r>
              <a:rPr lang="en-ZA" sz="1800" dirty="0" smtClean="0"/>
              <a:t>were registered nationally, exceeding the target of 5000 by 2 526 </a:t>
            </a:r>
          </a:p>
          <a:p>
            <a:pPr lvl="1"/>
            <a:r>
              <a:rPr lang="en-ZA" sz="1800" dirty="0" smtClean="0"/>
              <a:t>4 773 new </a:t>
            </a:r>
            <a:r>
              <a:rPr lang="en-ZA" sz="1800" dirty="0"/>
              <a:t>artisans </a:t>
            </a:r>
            <a:r>
              <a:rPr lang="en-ZA" sz="1800" dirty="0" smtClean="0"/>
              <a:t>were qualified, exceeding the target of 3000 by 1 773 </a:t>
            </a:r>
          </a:p>
          <a:p>
            <a:pPr lvl="1"/>
            <a:r>
              <a:rPr lang="en-ZA" sz="1800" dirty="0" smtClean="0"/>
              <a:t>The national </a:t>
            </a:r>
            <a:r>
              <a:rPr lang="en-ZA" sz="1800" dirty="0"/>
              <a:t>artisan learners </a:t>
            </a:r>
            <a:r>
              <a:rPr lang="en-ZA" sz="1800" dirty="0" smtClean="0"/>
              <a:t>trade </a:t>
            </a:r>
            <a:r>
              <a:rPr lang="en-ZA" sz="1800" dirty="0"/>
              <a:t>test </a:t>
            </a:r>
            <a:r>
              <a:rPr lang="en-ZA" sz="1800" dirty="0" smtClean="0"/>
              <a:t>pass rate </a:t>
            </a:r>
            <a:r>
              <a:rPr lang="en-ZA" sz="1800" dirty="0"/>
              <a:t>at </a:t>
            </a:r>
            <a:r>
              <a:rPr lang="en-ZA" sz="1800" dirty="0" smtClean="0"/>
              <a:t>INDLELA was 52%, above target of 50% by 2 %</a:t>
            </a:r>
            <a:endParaRPr lang="en-ZA" sz="1800" dirty="0" smtClean="0">
              <a:cs typeface="Arial" pitchFamily="34" charset="0"/>
            </a:endParaRPr>
          </a:p>
          <a:p>
            <a:pPr marL="917575" lvl="1">
              <a:spcBef>
                <a:spcPts val="0"/>
              </a:spcBef>
              <a:defRPr/>
            </a:pPr>
            <a:endParaRPr lang="en-ZA" sz="1800" dirty="0">
              <a:cs typeface="Arial" pitchFamily="34" charset="0"/>
            </a:endParaRPr>
          </a:p>
          <a:p>
            <a:pPr>
              <a:spcBef>
                <a:spcPts val="0"/>
              </a:spcBef>
              <a:spcAft>
                <a:spcPts val="0"/>
              </a:spcAft>
              <a:buFontTx/>
              <a:buNone/>
              <a:defRPr/>
            </a:pPr>
            <a:endParaRPr lang="en-GB" sz="1800" b="1" dirty="0">
              <a:cs typeface="Arial" pitchFamily="34" charset="0"/>
            </a:endParaRPr>
          </a:p>
        </p:txBody>
      </p:sp>
      <p:sp>
        <p:nvSpPr>
          <p:cNvPr id="8196" name="Rectangle 1"/>
          <p:cNvSpPr>
            <a:spLocks noChangeArrowheads="1"/>
          </p:cNvSpPr>
          <p:nvPr/>
        </p:nvSpPr>
        <p:spPr bwMode="auto">
          <a:xfrm>
            <a:off x="500034" y="1357298"/>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12</a:t>
            </a:fld>
            <a:endParaRPr lang="en-US" altLang="en-US" sz="1400" b="1" dirty="0"/>
          </a:p>
        </p:txBody>
      </p:sp>
      <p:sp>
        <p:nvSpPr>
          <p:cNvPr id="7" name="TextBox 6"/>
          <p:cNvSpPr txBox="1"/>
          <p:nvPr/>
        </p:nvSpPr>
        <p:spPr>
          <a:xfrm>
            <a:off x="395536" y="404664"/>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smtClean="0"/>
              <a:t>Programme 5: Skills Development</a:t>
            </a:r>
            <a:endParaRPr lang="en-ZA" dirty="0"/>
          </a:p>
        </p:txBody>
      </p:sp>
    </p:spTree>
    <p:extLst>
      <p:ext uri="{BB962C8B-B14F-4D97-AF65-F5344CB8AC3E}">
        <p14:creationId xmlns:p14="http://schemas.microsoft.com/office/powerpoint/2010/main" xmlns="" val="1776530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266700" y="1333460"/>
            <a:ext cx="8610599" cy="5500726"/>
          </a:xfrm>
        </p:spPr>
        <p:txBody>
          <a:bodyPr/>
          <a:lstStyle/>
          <a:p>
            <a:pPr marL="538163" indent="-355600">
              <a:buFont typeface="Arial" panose="020B0604020202020204" pitchFamily="34" charset="0"/>
              <a:buChar char="•"/>
            </a:pPr>
            <a:r>
              <a:rPr lang="en-ZA" sz="2000" dirty="0">
                <a:cs typeface="Arial" pitchFamily="34" charset="0"/>
              </a:rPr>
              <a:t>O</a:t>
            </a:r>
            <a:r>
              <a:rPr lang="en-ZA" sz="2000" dirty="0" smtClean="0">
                <a:cs typeface="Arial" pitchFamily="34" charset="0"/>
              </a:rPr>
              <a:t>ne (1) target was not achieved in the </a:t>
            </a:r>
            <a:r>
              <a:rPr lang="en-ZA" sz="2000" u="sng" dirty="0">
                <a:cs typeface="Arial" pitchFamily="34" charset="0"/>
              </a:rPr>
              <a:t>2</a:t>
            </a:r>
            <a:r>
              <a:rPr lang="en-ZA" sz="2000" u="sng" baseline="30000" dirty="0">
                <a:cs typeface="Arial" pitchFamily="34" charset="0"/>
              </a:rPr>
              <a:t>nd</a:t>
            </a:r>
            <a:r>
              <a:rPr lang="en-ZA" sz="2000" u="sng" dirty="0">
                <a:cs typeface="Arial" pitchFamily="34" charset="0"/>
              </a:rPr>
              <a:t> Quarter </a:t>
            </a:r>
            <a:r>
              <a:rPr lang="en-ZA" sz="2000" dirty="0" smtClean="0">
                <a:cs typeface="Arial" pitchFamily="34" charset="0"/>
              </a:rPr>
              <a:t>as follows</a:t>
            </a:r>
            <a:r>
              <a:rPr lang="en-ZA" sz="2000" dirty="0">
                <a:cs typeface="Arial" pitchFamily="34" charset="0"/>
              </a:rPr>
              <a:t>:</a:t>
            </a:r>
            <a:endParaRPr lang="en-ZA" sz="2000" dirty="0" smtClean="0">
              <a:cs typeface="Arial" pitchFamily="34" charset="0"/>
            </a:endParaRPr>
          </a:p>
          <a:p>
            <a:pPr lvl="1"/>
            <a:r>
              <a:rPr lang="en-ZA" sz="2000" dirty="0" smtClean="0"/>
              <a:t>The average </a:t>
            </a:r>
            <a:r>
              <a:rPr lang="en-ZA" sz="2000" dirty="0"/>
              <a:t>lead time from trade test application received until trade test conducted </a:t>
            </a:r>
            <a:r>
              <a:rPr lang="en-ZA" sz="2000" dirty="0" smtClean="0"/>
              <a:t>was 170 days, 70 days more than targeted</a:t>
            </a:r>
            <a:endParaRPr lang="en-ZA" sz="2000" dirty="0" smtClean="0">
              <a:cs typeface="Arial" pitchFamily="34" charset="0"/>
            </a:endParaRPr>
          </a:p>
          <a:p>
            <a:pPr marL="538163" indent="-355600">
              <a:buFont typeface="Arial" panose="020B0604020202020204" pitchFamily="34" charset="0"/>
              <a:buChar char="•"/>
            </a:pPr>
            <a:r>
              <a:rPr lang="en-ZA" sz="2000" dirty="0">
                <a:cs typeface="Arial" pitchFamily="34" charset="0"/>
              </a:rPr>
              <a:t>Four </a:t>
            </a:r>
            <a:r>
              <a:rPr lang="en-ZA" sz="2000" dirty="0" smtClean="0">
                <a:cs typeface="Arial" pitchFamily="34" charset="0"/>
              </a:rPr>
              <a:t>(4) </a:t>
            </a:r>
            <a:r>
              <a:rPr lang="en-ZA" sz="2000" dirty="0">
                <a:cs typeface="Arial" pitchFamily="34" charset="0"/>
              </a:rPr>
              <a:t>of the </a:t>
            </a:r>
            <a:r>
              <a:rPr lang="en-ZA" sz="2000" dirty="0" smtClean="0">
                <a:cs typeface="Arial" pitchFamily="34" charset="0"/>
              </a:rPr>
              <a:t>six (6) </a:t>
            </a:r>
            <a:r>
              <a:rPr lang="en-ZA" sz="2000" dirty="0">
                <a:cs typeface="Arial" pitchFamily="34" charset="0"/>
              </a:rPr>
              <a:t>targets in the </a:t>
            </a:r>
            <a:r>
              <a:rPr lang="en-ZA" sz="2000" u="sng" dirty="0" smtClean="0">
                <a:cs typeface="Arial" pitchFamily="34" charset="0"/>
              </a:rPr>
              <a:t>3</a:t>
            </a:r>
            <a:r>
              <a:rPr lang="en-ZA" sz="2000" u="sng" baseline="30000" dirty="0" smtClean="0">
                <a:cs typeface="Arial" pitchFamily="34" charset="0"/>
              </a:rPr>
              <a:t>rd</a:t>
            </a:r>
            <a:r>
              <a:rPr lang="en-ZA" sz="2000" u="sng" dirty="0" smtClean="0">
                <a:cs typeface="Arial" pitchFamily="34" charset="0"/>
              </a:rPr>
              <a:t> Quarter </a:t>
            </a:r>
            <a:r>
              <a:rPr lang="en-ZA" sz="2000" dirty="0">
                <a:cs typeface="Arial" pitchFamily="34" charset="0"/>
              </a:rPr>
              <a:t>were achieved as </a:t>
            </a:r>
            <a:r>
              <a:rPr lang="en-ZA" sz="2000" dirty="0" smtClean="0">
                <a:cs typeface="Arial" pitchFamily="34" charset="0"/>
              </a:rPr>
              <a:t>follows:</a:t>
            </a:r>
          </a:p>
          <a:p>
            <a:pPr lvl="1"/>
            <a:r>
              <a:rPr lang="en-ZA" sz="2000" dirty="0" smtClean="0"/>
              <a:t>SETA </a:t>
            </a:r>
            <a:r>
              <a:rPr lang="en-ZA" sz="2000" dirty="0"/>
              <a:t>monitoring report on skills development was approved </a:t>
            </a:r>
            <a:r>
              <a:rPr lang="en-ZA" sz="2000" dirty="0" smtClean="0"/>
              <a:t>by the Director-General</a:t>
            </a:r>
            <a:endParaRPr lang="en-ZA" sz="2000" dirty="0">
              <a:solidFill>
                <a:srgbClr val="FF0000"/>
              </a:solidFill>
            </a:endParaRPr>
          </a:p>
          <a:p>
            <a:pPr lvl="1"/>
            <a:r>
              <a:rPr lang="en-ZA" sz="2000" dirty="0" smtClean="0"/>
              <a:t>6 334 </a:t>
            </a:r>
            <a:r>
              <a:rPr lang="en-ZA" sz="2000" dirty="0"/>
              <a:t>new artisan leaners were registered nationally, exceeding the target of 5000 by </a:t>
            </a:r>
            <a:r>
              <a:rPr lang="en-ZA" sz="2000" dirty="0" smtClean="0"/>
              <a:t>1 334</a:t>
            </a:r>
            <a:endParaRPr lang="en-ZA" sz="2000" dirty="0"/>
          </a:p>
          <a:p>
            <a:pPr lvl="1"/>
            <a:r>
              <a:rPr lang="en-ZA" sz="2000" dirty="0" smtClean="0"/>
              <a:t>3 182 new </a:t>
            </a:r>
            <a:r>
              <a:rPr lang="en-ZA" sz="2000" dirty="0"/>
              <a:t>artisans were qualified, exceeding the target of 3000 by </a:t>
            </a:r>
            <a:r>
              <a:rPr lang="en-ZA" sz="2000" dirty="0" smtClean="0"/>
              <a:t>182</a:t>
            </a:r>
            <a:endParaRPr lang="en-ZA" sz="2000" dirty="0"/>
          </a:p>
          <a:p>
            <a:pPr lvl="1"/>
            <a:r>
              <a:rPr lang="en-ZA" sz="2000" dirty="0"/>
              <a:t>The national artisan learners trade test pass rate at INDLELA was </a:t>
            </a:r>
            <a:r>
              <a:rPr lang="en-ZA" sz="2000" dirty="0" smtClean="0"/>
              <a:t>54%, </a:t>
            </a:r>
            <a:r>
              <a:rPr lang="en-ZA" sz="2000" dirty="0"/>
              <a:t>above target of 50% by </a:t>
            </a:r>
            <a:r>
              <a:rPr lang="en-ZA" sz="2000" dirty="0" smtClean="0"/>
              <a:t>4 </a:t>
            </a:r>
            <a:r>
              <a:rPr lang="en-ZA" sz="2000" dirty="0"/>
              <a:t>%</a:t>
            </a:r>
            <a:endParaRPr lang="en-ZA" sz="2000" dirty="0">
              <a:cs typeface="Arial" pitchFamily="34" charset="0"/>
            </a:endParaRPr>
          </a:p>
          <a:p>
            <a:pPr marL="457200" lvl="1" indent="0">
              <a:buNone/>
            </a:pPr>
            <a:endParaRPr lang="en-ZA" sz="2000" dirty="0"/>
          </a:p>
          <a:p>
            <a:pPr marL="538163" indent="-355600">
              <a:buFont typeface="Arial" panose="020B0604020202020204" pitchFamily="34" charset="0"/>
              <a:buChar char="•"/>
            </a:pPr>
            <a:endParaRPr lang="en-ZA" sz="2000" dirty="0">
              <a:cs typeface="Arial" pitchFamily="34" charset="0"/>
            </a:endParaRPr>
          </a:p>
          <a:p>
            <a:pPr>
              <a:spcBef>
                <a:spcPts val="0"/>
              </a:spcBef>
              <a:spcAft>
                <a:spcPts val="0"/>
              </a:spcAft>
              <a:buFontTx/>
              <a:buNone/>
              <a:defRPr/>
            </a:pPr>
            <a:endParaRPr lang="en-GB" sz="2000" b="1" dirty="0">
              <a:cs typeface="Arial" pitchFamily="34" charset="0"/>
            </a:endParaRPr>
          </a:p>
        </p:txBody>
      </p:sp>
      <p:sp>
        <p:nvSpPr>
          <p:cNvPr id="8196" name="Rectangle 1"/>
          <p:cNvSpPr>
            <a:spLocks noChangeArrowheads="1"/>
          </p:cNvSpPr>
          <p:nvPr/>
        </p:nvSpPr>
        <p:spPr bwMode="auto">
          <a:xfrm>
            <a:off x="500034" y="1357298"/>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13</a:t>
            </a:fld>
            <a:endParaRPr lang="en-US" altLang="en-US" sz="1400" b="1" dirty="0"/>
          </a:p>
        </p:txBody>
      </p:sp>
      <p:sp>
        <p:nvSpPr>
          <p:cNvPr id="7" name="TextBox 6"/>
          <p:cNvSpPr txBox="1"/>
          <p:nvPr/>
        </p:nvSpPr>
        <p:spPr>
          <a:xfrm>
            <a:off x="395536" y="404664"/>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smtClean="0"/>
              <a:t>Programme 5: Skills Development</a:t>
            </a:r>
            <a:endParaRPr lang="en-ZA" dirty="0"/>
          </a:p>
        </p:txBody>
      </p:sp>
    </p:spTree>
    <p:extLst>
      <p:ext uri="{BB962C8B-B14F-4D97-AF65-F5344CB8AC3E}">
        <p14:creationId xmlns:p14="http://schemas.microsoft.com/office/powerpoint/2010/main" xmlns="" val="270262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228600" y="928670"/>
            <a:ext cx="8610599" cy="5500726"/>
          </a:xfrm>
        </p:spPr>
        <p:txBody>
          <a:bodyPr/>
          <a:lstStyle/>
          <a:p>
            <a:pPr marL="538163" indent="-355600">
              <a:buFont typeface="Arial" panose="020B0604020202020204" pitchFamily="34" charset="0"/>
              <a:buChar char="•"/>
            </a:pPr>
            <a:endParaRPr lang="en-ZA" sz="2000" dirty="0" smtClean="0">
              <a:cs typeface="Arial" pitchFamily="34" charset="0"/>
            </a:endParaRPr>
          </a:p>
          <a:p>
            <a:pPr marL="538163" indent="-355600">
              <a:buFont typeface="Arial" panose="020B0604020202020204" pitchFamily="34" charset="0"/>
              <a:buChar char="•"/>
            </a:pPr>
            <a:r>
              <a:rPr lang="en-ZA" sz="2000" dirty="0" smtClean="0">
                <a:cs typeface="Arial" pitchFamily="34" charset="0"/>
              </a:rPr>
              <a:t>Two (2) targets were </a:t>
            </a:r>
            <a:r>
              <a:rPr lang="en-ZA" sz="2000" dirty="0">
                <a:cs typeface="Arial" pitchFamily="34" charset="0"/>
              </a:rPr>
              <a:t>not </a:t>
            </a:r>
            <a:r>
              <a:rPr lang="en-ZA" sz="2000" dirty="0" smtClean="0">
                <a:cs typeface="Arial" pitchFamily="34" charset="0"/>
              </a:rPr>
              <a:t>achieved </a:t>
            </a:r>
            <a:r>
              <a:rPr lang="en-ZA" sz="2000" dirty="0">
                <a:cs typeface="Arial" pitchFamily="34" charset="0"/>
              </a:rPr>
              <a:t>in the </a:t>
            </a:r>
            <a:r>
              <a:rPr lang="en-ZA" sz="2000" dirty="0" smtClean="0">
                <a:cs typeface="Arial" pitchFamily="34" charset="0"/>
              </a:rPr>
              <a:t>3</a:t>
            </a:r>
            <a:r>
              <a:rPr lang="en-ZA" sz="2000" baseline="30000" dirty="0" smtClean="0">
                <a:cs typeface="Arial" pitchFamily="34" charset="0"/>
              </a:rPr>
              <a:t>rd</a:t>
            </a:r>
            <a:r>
              <a:rPr lang="en-ZA" sz="2000" dirty="0" smtClean="0">
                <a:cs typeface="Arial" pitchFamily="34" charset="0"/>
              </a:rPr>
              <a:t> Quarter </a:t>
            </a:r>
            <a:r>
              <a:rPr lang="en-ZA" sz="2000" dirty="0">
                <a:cs typeface="Arial" pitchFamily="34" charset="0"/>
              </a:rPr>
              <a:t>as </a:t>
            </a:r>
            <a:r>
              <a:rPr lang="en-ZA" sz="2000" dirty="0" smtClean="0">
                <a:cs typeface="Arial" pitchFamily="34" charset="0"/>
              </a:rPr>
              <a:t>follows:</a:t>
            </a:r>
            <a:endParaRPr lang="en-ZA" sz="2000" dirty="0">
              <a:cs typeface="Arial" pitchFamily="34" charset="0"/>
            </a:endParaRPr>
          </a:p>
          <a:p>
            <a:pPr lvl="1"/>
            <a:r>
              <a:rPr lang="en-GB" sz="2000" dirty="0"/>
              <a:t>Workplace based learning </a:t>
            </a:r>
            <a:r>
              <a:rPr lang="en-GB" sz="2000" dirty="0" smtClean="0"/>
              <a:t>policy – Draft policy has since been developed </a:t>
            </a:r>
            <a:r>
              <a:rPr lang="en-GB" sz="2000" dirty="0"/>
              <a:t>and </a:t>
            </a:r>
            <a:r>
              <a:rPr lang="en-GB" sz="2000" dirty="0" smtClean="0"/>
              <a:t>submitted to Minister for approval. </a:t>
            </a:r>
            <a:r>
              <a:rPr lang="en-ZA" sz="2000" dirty="0" smtClean="0"/>
              <a:t>Minister recommended further consultation with Cabinet</a:t>
            </a:r>
            <a:endParaRPr lang="en-ZA" sz="2000" dirty="0"/>
          </a:p>
          <a:p>
            <a:pPr lvl="1"/>
            <a:r>
              <a:rPr lang="en-ZA" sz="2000" dirty="0" smtClean="0"/>
              <a:t>The </a:t>
            </a:r>
            <a:r>
              <a:rPr lang="en-ZA" sz="2000" dirty="0"/>
              <a:t>average lead time from trade test application received until trade test conducted </a:t>
            </a:r>
            <a:r>
              <a:rPr lang="en-ZA" sz="2000" dirty="0" smtClean="0"/>
              <a:t>was 157 days, 57 days more than targeted</a:t>
            </a:r>
          </a:p>
          <a:p>
            <a:pPr lvl="1"/>
            <a:endParaRPr lang="en-ZA" sz="1800" dirty="0" smtClean="0"/>
          </a:p>
          <a:p>
            <a:pPr marL="457200" lvl="1" indent="0">
              <a:buNone/>
            </a:pPr>
            <a:endParaRPr lang="en-ZA" sz="1800" dirty="0"/>
          </a:p>
          <a:p>
            <a:pPr marL="538163" indent="-355600">
              <a:buFont typeface="Arial" panose="020B0604020202020204" pitchFamily="34" charset="0"/>
              <a:buChar char="•"/>
            </a:pPr>
            <a:endParaRPr lang="en-ZA" sz="2400" dirty="0">
              <a:cs typeface="Arial" pitchFamily="34" charset="0"/>
            </a:endParaRPr>
          </a:p>
          <a:p>
            <a:pPr>
              <a:spcBef>
                <a:spcPts val="0"/>
              </a:spcBef>
              <a:spcAft>
                <a:spcPts val="0"/>
              </a:spcAft>
              <a:buFontTx/>
              <a:buNone/>
              <a:defRPr/>
            </a:pPr>
            <a:endParaRPr lang="en-GB" sz="2000" b="1" dirty="0">
              <a:cs typeface="Arial" pitchFamily="34" charset="0"/>
            </a:endParaRPr>
          </a:p>
        </p:txBody>
      </p:sp>
      <p:sp>
        <p:nvSpPr>
          <p:cNvPr id="8196" name="Rectangle 1"/>
          <p:cNvSpPr>
            <a:spLocks noChangeArrowheads="1"/>
          </p:cNvSpPr>
          <p:nvPr/>
        </p:nvSpPr>
        <p:spPr bwMode="auto">
          <a:xfrm>
            <a:off x="500034" y="1357298"/>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14</a:t>
            </a:fld>
            <a:endParaRPr lang="en-US" altLang="en-US" sz="1400" b="1" dirty="0"/>
          </a:p>
        </p:txBody>
      </p:sp>
      <p:sp>
        <p:nvSpPr>
          <p:cNvPr id="7" name="TextBox 6"/>
          <p:cNvSpPr txBox="1"/>
          <p:nvPr/>
        </p:nvSpPr>
        <p:spPr>
          <a:xfrm>
            <a:off x="395536" y="404664"/>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smtClean="0"/>
              <a:t>Programme 5: Skills Development</a:t>
            </a:r>
            <a:endParaRPr lang="en-ZA" dirty="0"/>
          </a:p>
        </p:txBody>
      </p:sp>
    </p:spTree>
    <p:extLst>
      <p:ext uri="{BB962C8B-B14F-4D97-AF65-F5344CB8AC3E}">
        <p14:creationId xmlns:p14="http://schemas.microsoft.com/office/powerpoint/2010/main" xmlns="" val="653309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15</a:t>
            </a:fld>
            <a:endParaRPr lang="en-US" b="1" dirty="0" smtClean="0"/>
          </a:p>
        </p:txBody>
      </p:sp>
      <p:sp>
        <p:nvSpPr>
          <p:cNvPr id="8" name="Rectangle 3"/>
          <p:cNvSpPr txBox="1">
            <a:spLocks noChangeArrowheads="1"/>
          </p:cNvSpPr>
          <p:nvPr/>
        </p:nvSpPr>
        <p:spPr bwMode="auto">
          <a:xfrm>
            <a:off x="339724" y="1066800"/>
            <a:ext cx="8229600" cy="5029200"/>
          </a:xfrm>
          <a:prstGeom prst="rect">
            <a:avLst/>
          </a:prstGeom>
          <a:noFill/>
          <a:ln w="9525">
            <a:noFill/>
            <a:miter lim="800000"/>
            <a:headEnd/>
            <a:tailEnd/>
          </a:ln>
        </p:spPr>
        <p:txBody>
          <a:bodyPr/>
          <a:lstStyle/>
          <a:p>
            <a:pPr marL="285750" indent="-285750" algn="just">
              <a:lnSpc>
                <a:spcPct val="80000"/>
              </a:lnSpc>
              <a:spcBef>
                <a:spcPts val="600"/>
              </a:spcBef>
              <a:buFont typeface="Arial" pitchFamily="34" charset="0"/>
              <a:buChar char="•"/>
              <a:defRPr/>
            </a:pPr>
            <a:r>
              <a:rPr lang="en-US" kern="0" dirty="0" smtClean="0">
                <a:cs typeface="Arial" charset="0"/>
              </a:rPr>
              <a:t>The overall spending rate by the second quarter was 65.4% (including Direct Charges)</a:t>
            </a:r>
          </a:p>
          <a:p>
            <a:pPr marL="285750" indent="-285750" algn="just">
              <a:lnSpc>
                <a:spcPct val="80000"/>
              </a:lnSpc>
              <a:spcBef>
                <a:spcPts val="600"/>
              </a:spcBef>
              <a:buFont typeface="Arial" pitchFamily="34" charset="0"/>
              <a:buChar char="•"/>
              <a:defRPr/>
            </a:pPr>
            <a:r>
              <a:rPr lang="en-US" kern="0" dirty="0" smtClean="0">
                <a:cs typeface="Arial" charset="0"/>
              </a:rPr>
              <a:t>The spending rate for the first quarter was 39.1%</a:t>
            </a:r>
          </a:p>
          <a:p>
            <a:pPr marL="285750" indent="-285750" algn="just">
              <a:lnSpc>
                <a:spcPct val="80000"/>
              </a:lnSpc>
              <a:spcBef>
                <a:spcPts val="600"/>
              </a:spcBef>
              <a:buFont typeface="Arial" pitchFamily="34" charset="0"/>
              <a:buChar char="•"/>
              <a:defRPr/>
            </a:pPr>
            <a:r>
              <a:rPr lang="en-US" kern="0" dirty="0" smtClean="0">
                <a:cs typeface="Arial" charset="0"/>
              </a:rPr>
              <a:t>The reasons for this high spending trend is due to the uneven transfers made to universities and TVET Colleges as well as to NSFAS</a:t>
            </a:r>
          </a:p>
          <a:p>
            <a:pPr marL="285750" indent="-285750" algn="just">
              <a:lnSpc>
                <a:spcPct val="80000"/>
              </a:lnSpc>
              <a:spcBef>
                <a:spcPts val="600"/>
              </a:spcBef>
              <a:buFont typeface="Arial" pitchFamily="34" charset="0"/>
              <a:buChar char="•"/>
              <a:defRPr/>
            </a:pPr>
            <a:r>
              <a:rPr lang="en-ZA" dirty="0" smtClean="0"/>
              <a:t>Average spending for normal operational activities including compensation of employees was 44%</a:t>
            </a:r>
            <a:endParaRPr lang="en-US" kern="0" dirty="0" smtClean="0">
              <a:cs typeface="Arial" charset="0"/>
            </a:endParaRPr>
          </a:p>
          <a:p>
            <a:pPr marL="285750" indent="-285750" algn="just">
              <a:lnSpc>
                <a:spcPct val="80000"/>
              </a:lnSpc>
              <a:spcBef>
                <a:spcPts val="600"/>
              </a:spcBef>
              <a:buFont typeface="Arial" pitchFamily="34" charset="0"/>
              <a:buChar char="•"/>
              <a:defRPr/>
            </a:pPr>
            <a:r>
              <a:rPr lang="en-US" kern="0" dirty="0" smtClean="0">
                <a:cs typeface="Arial" charset="0"/>
              </a:rPr>
              <a:t>The spending rate on compensation of employees is 44.3% as follows:</a:t>
            </a:r>
          </a:p>
          <a:p>
            <a:pPr marL="742950" lvl="1" indent="-285750" algn="just">
              <a:lnSpc>
                <a:spcPct val="80000"/>
              </a:lnSpc>
              <a:spcBef>
                <a:spcPts val="600"/>
              </a:spcBef>
              <a:buFont typeface="Arial" pitchFamily="34" charset="0"/>
              <a:buChar char="•"/>
              <a:defRPr/>
            </a:pPr>
            <a:r>
              <a:rPr lang="en-US" kern="0" dirty="0" smtClean="0">
                <a:cs typeface="Arial" charset="0"/>
              </a:rPr>
              <a:t>Personnel Expenditure: 43.4% </a:t>
            </a:r>
          </a:p>
          <a:p>
            <a:pPr marL="1200150" lvl="2" indent="-285750" algn="just">
              <a:lnSpc>
                <a:spcPct val="80000"/>
              </a:lnSpc>
              <a:spcBef>
                <a:spcPts val="600"/>
              </a:spcBef>
              <a:buFont typeface="Arial" panose="020B0604020202020204" pitchFamily="34" charset="0"/>
              <a:buChar char="•"/>
              <a:defRPr/>
            </a:pPr>
            <a:r>
              <a:rPr lang="en-US" dirty="0" smtClean="0"/>
              <a:t>Spending on this item is lower than projected due to transfers in respect of TVET and CET from the Eastern Cape Provincial Education Department that could only take place in June 2015 and funded vacancies for support functions to the TVET and CET function shift that was in the process of being filled at that stage</a:t>
            </a:r>
          </a:p>
          <a:p>
            <a:pPr marL="742950" lvl="1" indent="-285750" algn="just">
              <a:lnSpc>
                <a:spcPct val="80000"/>
              </a:lnSpc>
              <a:spcBef>
                <a:spcPts val="600"/>
              </a:spcBef>
              <a:buFont typeface="Arial" pitchFamily="34" charset="0"/>
              <a:buChar char="•"/>
              <a:defRPr/>
            </a:pPr>
            <a:r>
              <a:rPr lang="en-US" kern="0" dirty="0" smtClean="0">
                <a:cs typeface="Arial" charset="0"/>
              </a:rPr>
              <a:t>Examiners and Moderators: 120.6%</a:t>
            </a:r>
          </a:p>
          <a:p>
            <a:pPr marL="1200150" lvl="2" indent="-285750" algn="just">
              <a:lnSpc>
                <a:spcPct val="80000"/>
              </a:lnSpc>
              <a:spcBef>
                <a:spcPts val="600"/>
              </a:spcBef>
              <a:buFont typeface="Arial" pitchFamily="34" charset="0"/>
              <a:buChar char="•"/>
              <a:defRPr/>
            </a:pPr>
            <a:r>
              <a:rPr lang="en-US" kern="0" dirty="0" smtClean="0">
                <a:cs typeface="Arial" charset="0"/>
              </a:rPr>
              <a:t>Spending on this item is at a high risk and will further be influenced by examinations later in the year</a:t>
            </a:r>
          </a:p>
          <a:p>
            <a:pPr marL="1200150" lvl="2" indent="-285750" algn="just">
              <a:lnSpc>
                <a:spcPct val="80000"/>
              </a:lnSpc>
              <a:spcBef>
                <a:spcPts val="600"/>
              </a:spcBef>
              <a:buFont typeface="Arial" pitchFamily="34" charset="0"/>
              <a:buChar char="•"/>
              <a:defRPr/>
            </a:pPr>
            <a:r>
              <a:rPr lang="en-US" kern="0" dirty="0" smtClean="0">
                <a:cs typeface="Arial" charset="0"/>
              </a:rPr>
              <a:t>This item is also directly influenced by the number of enrolments in TVET Colleges</a:t>
            </a:r>
          </a:p>
        </p:txBody>
      </p:sp>
      <p:sp>
        <p:nvSpPr>
          <p:cNvPr id="6" name="TextBox 5"/>
          <p:cNvSpPr txBox="1"/>
          <p:nvPr/>
        </p:nvSpPr>
        <p:spPr>
          <a:xfrm>
            <a:off x="314573" y="376565"/>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dirty="0" smtClean="0">
                <a:cs typeface="Arial" pitchFamily="34" charset="0"/>
              </a:rPr>
              <a:t>2015/16</a:t>
            </a:r>
            <a:r>
              <a:rPr lang="en-ZA" dirty="0">
                <a:cs typeface="Arial" pitchFamily="34" charset="0"/>
              </a:rPr>
              <a:t>: Second Quarterly </a:t>
            </a:r>
            <a:r>
              <a:rPr lang="en-ZA" dirty="0" smtClean="0">
                <a:cs typeface="Arial" pitchFamily="34" charset="0"/>
              </a:rPr>
              <a:t>Report</a:t>
            </a:r>
            <a:endParaRPr lang="en-ZA" dirty="0">
              <a:cs typeface="Arial" pitchFamily="34" charset="0"/>
            </a:endParaRPr>
          </a:p>
        </p:txBody>
      </p:sp>
    </p:spTree>
    <p:extLst>
      <p:ext uri="{BB962C8B-B14F-4D97-AF65-F5344CB8AC3E}">
        <p14:creationId xmlns:p14="http://schemas.microsoft.com/office/powerpoint/2010/main" xmlns="" val="2030243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171" name="Slide Number Placeholder 7"/>
          <p:cNvSpPr>
            <a:spLocks noGrp="1"/>
          </p:cNvSpPr>
          <p:nvPr>
            <p:ph type="sldNum" sz="quarter" idx="12"/>
          </p:nvPr>
        </p:nvSpPr>
        <p:spPr>
          <a:xfrm>
            <a:off x="6929438" y="6524625"/>
            <a:ext cx="2133600" cy="365125"/>
          </a:xfrm>
          <a:noFill/>
        </p:spPr>
        <p:txBody>
          <a:bodyPr/>
          <a:lstStyle/>
          <a:p>
            <a:fld id="{29085839-C06D-4475-A807-7AF5B7383720}" type="slidenum">
              <a:rPr lang="en-US" b="1" smtClean="0"/>
              <a:pPr/>
              <a:t>16</a:t>
            </a:fld>
            <a:endParaRPr lang="en-US" b="1" dirty="0" smtClean="0"/>
          </a:p>
        </p:txBody>
      </p:sp>
      <p:graphicFrame>
        <p:nvGraphicFramePr>
          <p:cNvPr id="8" name="Group 218"/>
          <p:cNvGraphicFramePr>
            <a:graphicFrameLocks noGrp="1"/>
          </p:cNvGraphicFramePr>
          <p:nvPr>
            <p:ph idx="1"/>
            <p:extLst>
              <p:ext uri="{D42A27DB-BD31-4B8C-83A1-F6EECF244321}">
                <p14:modId xmlns:p14="http://schemas.microsoft.com/office/powerpoint/2010/main" xmlns="" val="1518984665"/>
              </p:ext>
            </p:extLst>
          </p:nvPr>
        </p:nvGraphicFramePr>
        <p:xfrm>
          <a:off x="382457" y="1066800"/>
          <a:ext cx="8229600" cy="5094287"/>
        </p:xfrm>
        <a:graphic>
          <a:graphicData uri="http://schemas.openxmlformats.org/drawingml/2006/table">
            <a:tbl>
              <a:tblPr/>
              <a:tblGrid>
                <a:gridCol w="3276600"/>
                <a:gridCol w="1219200"/>
                <a:gridCol w="1371600"/>
                <a:gridCol w="1295400"/>
                <a:gridCol w="1066800"/>
              </a:tblGrid>
              <a:tr h="9916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Programme</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Allocation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Actual Expenditure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Variance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Spent</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r>
              <a:tr h="4622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1: Administration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318 318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kern="1200" dirty="0" smtClean="0">
                          <a:solidFill>
                            <a:schemeClr val="tx1"/>
                          </a:solidFill>
                          <a:latin typeface="Arial Narrow" pitchFamily="34" charset="0"/>
                          <a:ea typeface="+mn-ea"/>
                          <a:cs typeface="+mn-cs"/>
                        </a:rPr>
                        <a:t>175 200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143 118</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55.0</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148">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2: Human Resource  Development, Planning and Monitoring Coordination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54 843</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kern="1200" dirty="0" smtClean="0">
                          <a:solidFill>
                            <a:schemeClr val="tx1"/>
                          </a:solidFill>
                          <a:latin typeface="Arial Narrow" pitchFamily="34" charset="0"/>
                          <a:ea typeface="+mn-ea"/>
                          <a:cs typeface="+mn-cs"/>
                        </a:rPr>
                        <a:t>27 662</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27 181</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50.4</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22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3: University Education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32 844 325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25 497 894</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7 346 431</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77.6</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766">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4: Vocational and Continuing Education and Training</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8 515 770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3 531 155</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4 984 615</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41.5</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22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5: Skills Development</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110 699</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259 512 </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(148 813)</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234.4</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7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6: Direct Charges (SETAs and NSF)</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14 690 000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kern="1200" dirty="0" smtClean="0">
                          <a:solidFill>
                            <a:schemeClr val="tx1"/>
                          </a:solidFill>
                          <a:latin typeface="Arial Narrow" pitchFamily="34" charset="0"/>
                          <a:ea typeface="+mn-ea"/>
                          <a:cs typeface="+mn-cs"/>
                        </a:rPr>
                        <a:t>7 502 166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7 187 834</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51.1</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22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Total</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56 533 955</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kern="1200" dirty="0" smtClean="0">
                          <a:solidFill>
                            <a:schemeClr val="tx1"/>
                          </a:solidFill>
                          <a:latin typeface="Arial Narrow" pitchFamily="34" charset="0"/>
                          <a:ea typeface="+mn-ea"/>
                          <a:cs typeface="+mn-cs"/>
                        </a:rPr>
                        <a:t>36 993 589</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a:lnSpc>
                          <a:spcPct val="115000"/>
                        </a:lnSpc>
                        <a:spcBef>
                          <a:spcPts val="0"/>
                        </a:spcBef>
                        <a:spcAft>
                          <a:spcPts val="0"/>
                        </a:spcAft>
                      </a:pPr>
                      <a:r>
                        <a:rPr lang="en-US" sz="1400" b="1" dirty="0">
                          <a:solidFill>
                            <a:srgbClr val="000000"/>
                          </a:solidFill>
                          <a:latin typeface="Arial Narrow" pitchFamily="34" charset="0"/>
                          <a:ea typeface="Times New Roman"/>
                          <a:cs typeface="Calibri"/>
                        </a:rPr>
                        <a:t>19 540 366</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ctr">
                        <a:lnSpc>
                          <a:spcPct val="115000"/>
                        </a:lnSpc>
                        <a:spcBef>
                          <a:spcPts val="0"/>
                        </a:spcBef>
                        <a:spcAft>
                          <a:spcPts val="0"/>
                        </a:spcAft>
                      </a:pPr>
                      <a:r>
                        <a:rPr lang="en-US" sz="1400" b="1" dirty="0">
                          <a:solidFill>
                            <a:srgbClr val="000000"/>
                          </a:solidFill>
                          <a:latin typeface="Arial Narrow" pitchFamily="34" charset="0"/>
                          <a:ea typeface="Times New Roman"/>
                          <a:cs typeface="Calibri"/>
                        </a:rPr>
                        <a:t>65.4</a:t>
                      </a:r>
                      <a:endParaRPr lang="en-US" sz="1400" dirty="0">
                        <a:latin typeface="Arial Narrow"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r>
            </a:tbl>
          </a:graphicData>
        </a:graphic>
      </p:graphicFrame>
      <p:sp>
        <p:nvSpPr>
          <p:cNvPr id="6" name="TextBox 5"/>
          <p:cNvSpPr txBox="1"/>
          <p:nvPr/>
        </p:nvSpPr>
        <p:spPr>
          <a:xfrm>
            <a:off x="314573" y="397133"/>
            <a:ext cx="8352928" cy="523220"/>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dirty="0">
                <a:cs typeface="Arial" pitchFamily="34" charset="0"/>
              </a:rPr>
              <a:t>2015/16: Second </a:t>
            </a:r>
            <a:r>
              <a:rPr lang="en-ZA" dirty="0" smtClean="0">
                <a:cs typeface="Arial" pitchFamily="34" charset="0"/>
              </a:rPr>
              <a:t>Quarter</a:t>
            </a:r>
            <a:endParaRPr lang="en-ZA" dirty="0">
              <a:cs typeface="Arial" pitchFamily="34" charset="0"/>
            </a:endParaRPr>
          </a:p>
        </p:txBody>
      </p:sp>
    </p:spTree>
    <p:extLst>
      <p:ext uri="{BB962C8B-B14F-4D97-AF65-F5344CB8AC3E}">
        <p14:creationId xmlns:p14="http://schemas.microsoft.com/office/powerpoint/2010/main" xmlns="" val="869133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10242" name="Slide Number Placeholder 5"/>
          <p:cNvSpPr>
            <a:spLocks noGrp="1"/>
          </p:cNvSpPr>
          <p:nvPr>
            <p:ph type="sldNum" sz="quarter" idx="12"/>
          </p:nvPr>
        </p:nvSpPr>
        <p:spPr>
          <a:xfrm>
            <a:off x="6934200" y="6457950"/>
            <a:ext cx="2133600" cy="476250"/>
          </a:xfrm>
          <a:noFill/>
        </p:spPr>
        <p:txBody>
          <a:bodyPr/>
          <a:lstStyle/>
          <a:p>
            <a:fld id="{9A1AAE75-46A0-4C6D-AD76-30D59903F5DC}" type="slidenum">
              <a:rPr lang="en-US" b="1" smtClean="0"/>
              <a:pPr/>
              <a:t>17</a:t>
            </a:fld>
            <a:endParaRPr lang="en-US" b="1" dirty="0" smtClean="0"/>
          </a:p>
        </p:txBody>
      </p:sp>
      <p:graphicFrame>
        <p:nvGraphicFramePr>
          <p:cNvPr id="21613" name="Group 109"/>
          <p:cNvGraphicFramePr>
            <a:graphicFrameLocks noGrp="1"/>
          </p:cNvGraphicFramePr>
          <p:nvPr>
            <p:ph idx="1"/>
            <p:extLst>
              <p:ext uri="{D42A27DB-BD31-4B8C-83A1-F6EECF244321}">
                <p14:modId xmlns:p14="http://schemas.microsoft.com/office/powerpoint/2010/main" xmlns="" val="3168874733"/>
              </p:ext>
            </p:extLst>
          </p:nvPr>
        </p:nvGraphicFramePr>
        <p:xfrm>
          <a:off x="342900" y="990600"/>
          <a:ext cx="8320088" cy="5214930"/>
        </p:xfrm>
        <a:graphic>
          <a:graphicData uri="http://schemas.openxmlformats.org/drawingml/2006/table">
            <a:tbl>
              <a:tblPr/>
              <a:tblGrid>
                <a:gridCol w="3976688"/>
                <a:gridCol w="1066800"/>
                <a:gridCol w="1219200"/>
                <a:gridCol w="1066800"/>
                <a:gridCol w="990600"/>
              </a:tblGrid>
              <a:tr h="76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Economic Classification</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Allocation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Actual Expenditure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Deviation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Spent</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r>
              <a:tr h="3580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Compensation of Employees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anose="020B0606020202030204" pitchFamily="34" charset="0"/>
                        </a:rPr>
                        <a:t>  Personnel Expenditure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anose="020B0606020202030204" pitchFamily="34" charset="0"/>
                        </a:rPr>
                        <a:t>  Examiners and Moderators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1" i="0" u="none" strike="noStrike" dirty="0" smtClean="0">
                          <a:solidFill>
                            <a:srgbClr val="000000"/>
                          </a:solidFill>
                          <a:latin typeface="Arial Narrow" pitchFamily="34" charset="0"/>
                        </a:rPr>
                        <a:t>7 308 192</a:t>
                      </a:r>
                    </a:p>
                    <a:p>
                      <a:pPr algn="r" fontAlgn="b"/>
                      <a:r>
                        <a:rPr lang="en-US" sz="1400" b="0" i="0" u="none" strike="noStrike" dirty="0" smtClean="0">
                          <a:solidFill>
                            <a:srgbClr val="000000"/>
                          </a:solidFill>
                          <a:latin typeface="Arial Narrow" pitchFamily="34" charset="0"/>
                        </a:rPr>
                        <a:t>7 225 194</a:t>
                      </a:r>
                    </a:p>
                    <a:p>
                      <a:pPr algn="r" fontAlgn="b"/>
                      <a:r>
                        <a:rPr lang="en-US" sz="1400" b="0" i="0" u="none" strike="noStrike" dirty="0" smtClean="0">
                          <a:solidFill>
                            <a:srgbClr val="000000"/>
                          </a:solidFill>
                          <a:latin typeface="Arial Narrow" pitchFamily="34" charset="0"/>
                        </a:rPr>
                        <a:t>82 998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1" i="0" u="none" strike="noStrike" dirty="0" smtClean="0">
                          <a:solidFill>
                            <a:srgbClr val="000000"/>
                          </a:solidFill>
                          <a:latin typeface="Arial Narrow" pitchFamily="34" charset="0"/>
                        </a:rPr>
                        <a:t>3 238 601</a:t>
                      </a:r>
                    </a:p>
                    <a:p>
                      <a:pPr algn="r" fontAlgn="b"/>
                      <a:r>
                        <a:rPr lang="en-US" sz="1400" b="0" i="0" u="none" strike="noStrike" dirty="0" smtClean="0">
                          <a:solidFill>
                            <a:srgbClr val="000000"/>
                          </a:solidFill>
                          <a:latin typeface="Arial Narrow" pitchFamily="34" charset="0"/>
                        </a:rPr>
                        <a:t>3 138 713</a:t>
                      </a:r>
                    </a:p>
                    <a:p>
                      <a:pPr algn="r" fontAlgn="b"/>
                      <a:r>
                        <a:rPr lang="en-US" sz="1400" b="0" i="0" u="none" strike="noStrike" dirty="0" smtClean="0">
                          <a:solidFill>
                            <a:srgbClr val="000000"/>
                          </a:solidFill>
                          <a:latin typeface="Arial Narrow" pitchFamily="34" charset="0"/>
                        </a:rPr>
                        <a:t>100 097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1" i="0" u="none" strike="noStrike" dirty="0" smtClean="0">
                          <a:solidFill>
                            <a:srgbClr val="000000"/>
                          </a:solidFill>
                          <a:latin typeface="Arial Narrow" pitchFamily="34" charset="0"/>
                        </a:rPr>
                        <a:t>4 069 391</a:t>
                      </a:r>
                    </a:p>
                    <a:p>
                      <a:pPr algn="r" fontAlgn="b"/>
                      <a:r>
                        <a:rPr lang="en-US" sz="1400" b="0" i="0" u="none" strike="noStrike" dirty="0" smtClean="0">
                          <a:solidFill>
                            <a:srgbClr val="000000"/>
                          </a:solidFill>
                          <a:latin typeface="Arial Narrow" pitchFamily="34" charset="0"/>
                        </a:rPr>
                        <a:t>4 086 481</a:t>
                      </a:r>
                    </a:p>
                    <a:p>
                      <a:pPr algn="r" fontAlgn="b"/>
                      <a:r>
                        <a:rPr lang="en-US" sz="1400" b="0" i="0" u="none" strike="noStrike" dirty="0" smtClean="0">
                          <a:solidFill>
                            <a:srgbClr val="000000"/>
                          </a:solidFill>
                          <a:latin typeface="Arial Narrow" pitchFamily="34" charset="0"/>
                        </a:rPr>
                        <a:t>(17 099)</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1" i="0" u="none" strike="noStrike" dirty="0" smtClean="0">
                          <a:solidFill>
                            <a:srgbClr val="000000"/>
                          </a:solidFill>
                          <a:latin typeface="Arial Narrow" pitchFamily="34" charset="0"/>
                        </a:rPr>
                        <a:t>44.3%</a:t>
                      </a:r>
                    </a:p>
                    <a:p>
                      <a:pPr algn="r" fontAlgn="b"/>
                      <a:r>
                        <a:rPr lang="en-US" sz="1400" b="0" i="0" u="none" strike="noStrike" dirty="0" smtClean="0">
                          <a:solidFill>
                            <a:srgbClr val="000000"/>
                          </a:solidFill>
                          <a:latin typeface="Arial Narrow" pitchFamily="34" charset="0"/>
                        </a:rPr>
                        <a:t>43.48%</a:t>
                      </a:r>
                    </a:p>
                    <a:p>
                      <a:pPr algn="r" fontAlgn="b"/>
                      <a:r>
                        <a:rPr lang="en-US" sz="1400" b="0" i="0" u="none" strike="noStrike" dirty="0" smtClean="0">
                          <a:solidFill>
                            <a:srgbClr val="000000"/>
                          </a:solidFill>
                          <a:latin typeface="Arial Narrow" pitchFamily="34" charset="0"/>
                        </a:rPr>
                        <a:t>120.6%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1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Goods and Services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492 984</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157 560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335 424</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32.0%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Transfer Payments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Skills Levy and Public Entities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21 269 956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12 608</a:t>
                      </a:r>
                      <a:r>
                        <a:rPr lang="en-US" sz="1400" b="0" i="0" u="none" strike="noStrike" baseline="0" dirty="0" smtClean="0">
                          <a:solidFill>
                            <a:srgbClr val="000000"/>
                          </a:solidFill>
                          <a:latin typeface="Arial Narrow" pitchFamily="34" charset="0"/>
                        </a:rPr>
                        <a:t> 479</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8 661 477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59.3%</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Universities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26 243 227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20  391 795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5 851 432</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77.7%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4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Commonwealth of Learning/IBSA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3 156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2 588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568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82.0%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5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TVET and CET Colleges as well as HEAids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1 204 114</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590 113</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614 001</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49.0%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5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Leave Gratuities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581</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(581)</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400" b="0" i="0" u="none" strike="noStrike" dirty="0" smtClean="0">
                          <a:solidFill>
                            <a:srgbClr val="000000"/>
                          </a:solidFill>
                          <a:latin typeface="Arial Narrow" pitchFamily="34" charset="0"/>
                        </a:rPr>
                        <a:t>-</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5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Capital Expenditure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1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Machinery and equipment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12 326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3 848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8 678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29.6%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148">
                <a:tc>
                  <a:txBody>
                    <a:bodyPr/>
                    <a:lstStyle/>
                    <a:p>
                      <a:pPr marL="457200" marR="0" lvl="1" indent="-22860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Intangible assets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24</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(24)</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Total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56 533 955</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36 993 589</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19 540 366</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65.4</a:t>
                      </a:r>
                      <a:r>
                        <a:rPr lang="en-US" sz="1400" b="1" i="0" u="none" strike="noStrike" dirty="0">
                          <a:solidFill>
                            <a:srgbClr val="000000"/>
                          </a:solidFill>
                          <a:latin typeface="Arial Narrow" pitchFamily="34"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r>
            </a:tbl>
          </a:graphicData>
        </a:graphic>
      </p:graphicFrame>
      <p:sp>
        <p:nvSpPr>
          <p:cNvPr id="7" name="TextBox 6"/>
          <p:cNvSpPr txBox="1"/>
          <p:nvPr/>
        </p:nvSpPr>
        <p:spPr>
          <a:xfrm>
            <a:off x="310060" y="438179"/>
            <a:ext cx="8352928" cy="46166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Arial" pitchFamily="34" charset="0"/>
              </a:rPr>
              <a:t>2015/16: Spending Trends per Economic Classification</a:t>
            </a:r>
          </a:p>
        </p:txBody>
      </p:sp>
    </p:spTree>
    <p:extLst>
      <p:ext uri="{BB962C8B-B14F-4D97-AF65-F5344CB8AC3E}">
        <p14:creationId xmlns:p14="http://schemas.microsoft.com/office/powerpoint/2010/main" xmlns="" val="31584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4287"/>
            <a:ext cx="9144001" cy="6875463"/>
          </a:xfrm>
          <a:prstGeom prst="rect">
            <a:avLst/>
          </a:prstGeom>
          <a:noFill/>
          <a:ln w="9525">
            <a:noFill/>
            <a:miter lim="800000"/>
            <a:headEnd/>
            <a:tailEnd/>
          </a:ln>
        </p:spPr>
      </p:pic>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18</a:t>
            </a:fld>
            <a:endParaRPr lang="en-US" b="1" dirty="0" smtClean="0"/>
          </a:p>
        </p:txBody>
      </p:sp>
      <p:sp>
        <p:nvSpPr>
          <p:cNvPr id="8" name="Rectangle 3"/>
          <p:cNvSpPr txBox="1">
            <a:spLocks noChangeArrowheads="1"/>
          </p:cNvSpPr>
          <p:nvPr/>
        </p:nvSpPr>
        <p:spPr bwMode="auto">
          <a:xfrm>
            <a:off x="381000" y="1099738"/>
            <a:ext cx="8001000" cy="5111750"/>
          </a:xfrm>
          <a:prstGeom prst="rect">
            <a:avLst/>
          </a:prstGeom>
          <a:noFill/>
          <a:ln w="9525">
            <a:noFill/>
            <a:miter lim="800000"/>
            <a:headEnd/>
            <a:tailEnd/>
          </a:ln>
        </p:spPr>
        <p:txBody>
          <a:bodyPr/>
          <a:lstStyle/>
          <a:p>
            <a:pPr marL="285750" indent="-285750" algn="just">
              <a:lnSpc>
                <a:spcPct val="80000"/>
              </a:lnSpc>
              <a:spcBef>
                <a:spcPts val="600"/>
              </a:spcBef>
              <a:buFont typeface="Arial" pitchFamily="34" charset="0"/>
              <a:buChar char="•"/>
              <a:defRPr/>
            </a:pPr>
            <a:r>
              <a:rPr lang="en-US" sz="2000" kern="0" dirty="0" smtClean="0">
                <a:cs typeface="Arial" charset="0"/>
              </a:rPr>
              <a:t>The overall spending rate by the third quarter was 82.5% (including Direct Charges)</a:t>
            </a:r>
          </a:p>
          <a:p>
            <a:pPr marL="285750" indent="-285750" algn="just">
              <a:lnSpc>
                <a:spcPct val="80000"/>
              </a:lnSpc>
              <a:spcBef>
                <a:spcPts val="600"/>
              </a:spcBef>
              <a:buFont typeface="Arial" pitchFamily="34" charset="0"/>
              <a:buChar char="•"/>
              <a:defRPr/>
            </a:pPr>
            <a:r>
              <a:rPr lang="en-US" sz="2000" kern="0" dirty="0" smtClean="0">
                <a:cs typeface="Arial" charset="0"/>
              </a:rPr>
              <a:t>The spending rate for the second quarter was 65.4%</a:t>
            </a:r>
          </a:p>
          <a:p>
            <a:pPr marL="285750" indent="-285750" algn="just">
              <a:lnSpc>
                <a:spcPct val="80000"/>
              </a:lnSpc>
              <a:spcBef>
                <a:spcPts val="600"/>
              </a:spcBef>
              <a:buFont typeface="Arial" pitchFamily="34" charset="0"/>
              <a:buChar char="•"/>
              <a:defRPr/>
            </a:pPr>
            <a:r>
              <a:rPr lang="en-ZA" sz="2000" dirty="0" smtClean="0"/>
              <a:t>Average spending for normal operational activities including compensation of employees was 69.3% </a:t>
            </a:r>
          </a:p>
          <a:p>
            <a:pPr marL="285750" indent="-285750" algn="just">
              <a:lnSpc>
                <a:spcPct val="80000"/>
              </a:lnSpc>
              <a:spcBef>
                <a:spcPts val="600"/>
              </a:spcBef>
              <a:buFont typeface="Arial" pitchFamily="34" charset="0"/>
              <a:buChar char="•"/>
              <a:defRPr/>
            </a:pPr>
            <a:r>
              <a:rPr lang="en-US" sz="2000" kern="0" dirty="0" smtClean="0">
                <a:cs typeface="Arial" charset="0"/>
              </a:rPr>
              <a:t>The spending rate on compensation of employees is 69.3% as follows:</a:t>
            </a:r>
          </a:p>
          <a:p>
            <a:pPr marL="742950" lvl="1" indent="-285750" algn="just">
              <a:lnSpc>
                <a:spcPct val="80000"/>
              </a:lnSpc>
              <a:spcBef>
                <a:spcPts val="600"/>
              </a:spcBef>
              <a:buFont typeface="Arial" pitchFamily="34" charset="0"/>
              <a:buChar char="•"/>
              <a:defRPr/>
            </a:pPr>
            <a:r>
              <a:rPr lang="en-US" sz="2000" kern="0" dirty="0" smtClean="0">
                <a:cs typeface="Arial" charset="0"/>
              </a:rPr>
              <a:t>Personnel Expenditure: 68.4% </a:t>
            </a:r>
          </a:p>
          <a:p>
            <a:pPr marL="1200150" lvl="2" indent="-285750" algn="just">
              <a:lnSpc>
                <a:spcPct val="80000"/>
              </a:lnSpc>
              <a:spcBef>
                <a:spcPts val="600"/>
              </a:spcBef>
              <a:buFont typeface="Arial" pitchFamily="34" charset="0"/>
              <a:buChar char="•"/>
              <a:defRPr/>
            </a:pPr>
            <a:r>
              <a:rPr lang="en-US" sz="2000" dirty="0" smtClean="0"/>
              <a:t>Spending on this item is lower than projected due to the same circumstances as at the end of the second quarter</a:t>
            </a:r>
          </a:p>
          <a:p>
            <a:pPr marL="742950" lvl="1" indent="-285750" algn="just">
              <a:lnSpc>
                <a:spcPct val="80000"/>
              </a:lnSpc>
              <a:spcBef>
                <a:spcPts val="600"/>
              </a:spcBef>
              <a:buFont typeface="Arial" pitchFamily="34" charset="0"/>
              <a:buChar char="•"/>
              <a:defRPr/>
            </a:pPr>
            <a:r>
              <a:rPr lang="en-US" sz="2000" kern="0" dirty="0" smtClean="0">
                <a:cs typeface="Arial" charset="0"/>
              </a:rPr>
              <a:t>Examiners and Moderators: 121.8%</a:t>
            </a:r>
          </a:p>
          <a:p>
            <a:pPr marL="1200150" lvl="2" indent="-285750" algn="just">
              <a:lnSpc>
                <a:spcPct val="80000"/>
              </a:lnSpc>
              <a:spcBef>
                <a:spcPts val="600"/>
              </a:spcBef>
              <a:buFont typeface="Arial" pitchFamily="34" charset="0"/>
              <a:buChar char="•"/>
              <a:defRPr/>
            </a:pPr>
            <a:r>
              <a:rPr lang="en-US" sz="2000" kern="0" dirty="0" smtClean="0">
                <a:cs typeface="Arial" charset="0"/>
              </a:rPr>
              <a:t>Spending on this item is at a high risk and will further be influenced by claims for the November 2015 examinations and supplementary examinations during the first quarter of 2016</a:t>
            </a:r>
          </a:p>
          <a:p>
            <a:pPr marL="1200150" lvl="2" indent="-285750" algn="just">
              <a:lnSpc>
                <a:spcPct val="80000"/>
              </a:lnSpc>
              <a:spcBef>
                <a:spcPts val="600"/>
              </a:spcBef>
              <a:buFont typeface="Arial" pitchFamily="34" charset="0"/>
              <a:buChar char="•"/>
              <a:defRPr/>
            </a:pPr>
            <a:r>
              <a:rPr lang="en-US" sz="2000" kern="0" dirty="0" smtClean="0">
                <a:cs typeface="Arial" charset="0"/>
              </a:rPr>
              <a:t>This item is also directly impacted by the number of enrolments in TVET Colleges</a:t>
            </a:r>
          </a:p>
        </p:txBody>
      </p:sp>
      <p:sp>
        <p:nvSpPr>
          <p:cNvPr id="9" name="TextBox 8"/>
          <p:cNvSpPr txBox="1"/>
          <p:nvPr/>
        </p:nvSpPr>
        <p:spPr>
          <a:xfrm>
            <a:off x="310060" y="438179"/>
            <a:ext cx="8352928" cy="46166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Arial" pitchFamily="34" charset="0"/>
              </a:rPr>
              <a:t>2015/16: Third Quarterly </a:t>
            </a:r>
            <a:r>
              <a:rPr lang="en-ZA" sz="2400" dirty="0" smtClean="0">
                <a:cs typeface="Arial" pitchFamily="34" charset="0"/>
              </a:rPr>
              <a:t>Report</a:t>
            </a:r>
            <a:endParaRPr lang="en-ZA" sz="2400" dirty="0">
              <a:cs typeface="Arial" pitchFamily="34" charset="0"/>
            </a:endParaRPr>
          </a:p>
        </p:txBody>
      </p:sp>
    </p:spTree>
    <p:extLst>
      <p:ext uri="{BB962C8B-B14F-4D97-AF65-F5344CB8AC3E}">
        <p14:creationId xmlns:p14="http://schemas.microsoft.com/office/powerpoint/2010/main" xmlns="" val="2229829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171" name="Slide Number Placeholder 7"/>
          <p:cNvSpPr>
            <a:spLocks noGrp="1"/>
          </p:cNvSpPr>
          <p:nvPr>
            <p:ph type="sldNum" sz="quarter" idx="12"/>
          </p:nvPr>
        </p:nvSpPr>
        <p:spPr>
          <a:xfrm>
            <a:off x="6929438" y="6524625"/>
            <a:ext cx="2133600" cy="365125"/>
          </a:xfrm>
          <a:noFill/>
        </p:spPr>
        <p:txBody>
          <a:bodyPr/>
          <a:lstStyle/>
          <a:p>
            <a:fld id="{29085839-C06D-4475-A807-7AF5B7383720}" type="slidenum">
              <a:rPr lang="en-US" b="1" smtClean="0"/>
              <a:pPr/>
              <a:t>19</a:t>
            </a:fld>
            <a:endParaRPr lang="en-US" b="1" dirty="0" smtClean="0"/>
          </a:p>
        </p:txBody>
      </p:sp>
      <p:graphicFrame>
        <p:nvGraphicFramePr>
          <p:cNvPr id="8" name="Group 218"/>
          <p:cNvGraphicFramePr>
            <a:graphicFrameLocks noGrp="1"/>
          </p:cNvGraphicFramePr>
          <p:nvPr>
            <p:ph idx="1"/>
            <p:extLst>
              <p:ext uri="{D42A27DB-BD31-4B8C-83A1-F6EECF244321}">
                <p14:modId xmlns:p14="http://schemas.microsoft.com/office/powerpoint/2010/main" xmlns="" val="641756328"/>
              </p:ext>
            </p:extLst>
          </p:nvPr>
        </p:nvGraphicFramePr>
        <p:xfrm>
          <a:off x="325014" y="959536"/>
          <a:ext cx="8334800" cy="5338120"/>
        </p:xfrm>
        <a:graphic>
          <a:graphicData uri="http://schemas.openxmlformats.org/drawingml/2006/table">
            <a:tbl>
              <a:tblPr/>
              <a:tblGrid>
                <a:gridCol w="2570586"/>
                <a:gridCol w="1295400"/>
                <a:gridCol w="1175223"/>
                <a:gridCol w="1339377"/>
                <a:gridCol w="1066800"/>
                <a:gridCol w="887414"/>
              </a:tblGrid>
              <a:tr h="12610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Programme</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Allocation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Adjusted Allocation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Actual Expenditure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Variance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R’000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Spent</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r>
              <a:tr h="459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1: Administration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318 318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359 519</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246 383</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113 136</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68.5</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303">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2: Human Resource  Development, Planning and Monitoring Coordination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54 843</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58 253</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40 883</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17 370</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70.2</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3: University Education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32 844 325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32 847 445</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30 096 110</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2 751 335</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91.6</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654">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4: Vocational and Continuing Education and Training</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8 515 770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8 502 290</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5 868 287</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2 634 003</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69.0</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5: Skills Development</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110 699</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112 631</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121 688</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(9 057)</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108.0</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6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6: Direct Charges (SETAs and NSF)</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14 690 000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ZA" sz="1400" dirty="0">
                          <a:latin typeface="Arial Narrow" pitchFamily="34" charset="0"/>
                          <a:ea typeface="MS Mincho"/>
                          <a:cs typeface="Times New Roman"/>
                        </a:rPr>
                        <a:t>15 800 000</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11 203 516</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a:lnSpc>
                          <a:spcPct val="115000"/>
                        </a:lnSpc>
                        <a:spcBef>
                          <a:spcPts val="0"/>
                        </a:spcBef>
                        <a:spcAft>
                          <a:spcPts val="0"/>
                        </a:spcAft>
                      </a:pPr>
                      <a:r>
                        <a:rPr lang="en-US" sz="1400" dirty="0">
                          <a:solidFill>
                            <a:srgbClr val="000000"/>
                          </a:solidFill>
                          <a:latin typeface="Arial Narrow" pitchFamily="34" charset="0"/>
                          <a:ea typeface="Times New Roman"/>
                          <a:cs typeface="Calibri"/>
                        </a:rPr>
                        <a:t>4 596 484</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000000"/>
                          </a:solidFill>
                          <a:latin typeface="Arial Narrow" pitchFamily="34" charset="0"/>
                          <a:ea typeface="Times New Roman"/>
                          <a:cs typeface="Calibri"/>
                        </a:rPr>
                        <a:t>70.9</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Total</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56 533 955</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a:lnSpc>
                          <a:spcPct val="115000"/>
                        </a:lnSpc>
                        <a:spcBef>
                          <a:spcPts val="0"/>
                        </a:spcBef>
                        <a:spcAft>
                          <a:spcPts val="0"/>
                        </a:spcAft>
                      </a:pPr>
                      <a:r>
                        <a:rPr lang="en-ZA" sz="1400" b="1" dirty="0">
                          <a:latin typeface="Arial Narrow" pitchFamily="34" charset="0"/>
                          <a:ea typeface="MS Mincho"/>
                          <a:cs typeface="Times New Roman"/>
                        </a:rPr>
                        <a:t>57 680 138</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a:lnSpc>
                          <a:spcPct val="115000"/>
                        </a:lnSpc>
                        <a:spcBef>
                          <a:spcPts val="0"/>
                        </a:spcBef>
                        <a:spcAft>
                          <a:spcPts val="0"/>
                        </a:spcAft>
                      </a:pPr>
                      <a:r>
                        <a:rPr lang="en-US" sz="1400" b="1" dirty="0">
                          <a:solidFill>
                            <a:srgbClr val="000000"/>
                          </a:solidFill>
                          <a:latin typeface="Arial Narrow" pitchFamily="34" charset="0"/>
                          <a:ea typeface="Times New Roman"/>
                          <a:cs typeface="Calibri"/>
                        </a:rPr>
                        <a:t>47 576 867</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a:lnSpc>
                          <a:spcPct val="115000"/>
                        </a:lnSpc>
                        <a:spcBef>
                          <a:spcPts val="0"/>
                        </a:spcBef>
                        <a:spcAft>
                          <a:spcPts val="0"/>
                        </a:spcAft>
                      </a:pPr>
                      <a:r>
                        <a:rPr lang="en-US" sz="1400" b="1" dirty="0">
                          <a:solidFill>
                            <a:srgbClr val="000000"/>
                          </a:solidFill>
                          <a:latin typeface="Arial Narrow" pitchFamily="34" charset="0"/>
                          <a:ea typeface="Times New Roman"/>
                          <a:cs typeface="Calibri"/>
                        </a:rPr>
                        <a:t>10 103 271</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ctr">
                        <a:lnSpc>
                          <a:spcPct val="115000"/>
                        </a:lnSpc>
                        <a:spcBef>
                          <a:spcPts val="0"/>
                        </a:spcBef>
                        <a:spcAft>
                          <a:spcPts val="0"/>
                        </a:spcAft>
                      </a:pPr>
                      <a:r>
                        <a:rPr lang="en-US" sz="1400" b="1" dirty="0">
                          <a:solidFill>
                            <a:srgbClr val="000000"/>
                          </a:solidFill>
                          <a:latin typeface="Arial Narrow" pitchFamily="34" charset="0"/>
                          <a:ea typeface="Times New Roman"/>
                          <a:cs typeface="Calibri"/>
                        </a:rPr>
                        <a:t>82.5</a:t>
                      </a:r>
                      <a:endParaRPr lang="en-US" sz="1400" dirty="0">
                        <a:latin typeface="Arial Narrow" pitchFamily="34" charset="0"/>
                        <a:ea typeface="MS Mincho"/>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r>
            </a:tbl>
          </a:graphicData>
        </a:graphic>
      </p:graphicFrame>
      <p:sp>
        <p:nvSpPr>
          <p:cNvPr id="6" name="TextBox 5"/>
          <p:cNvSpPr txBox="1"/>
          <p:nvPr/>
        </p:nvSpPr>
        <p:spPr>
          <a:xfrm>
            <a:off x="310060" y="438179"/>
            <a:ext cx="8352928" cy="46166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Arial" pitchFamily="34" charset="0"/>
              </a:rPr>
              <a:t>2015/16: Third </a:t>
            </a:r>
            <a:r>
              <a:rPr lang="en-ZA" sz="2400" dirty="0" smtClean="0">
                <a:cs typeface="Arial" pitchFamily="34" charset="0"/>
              </a:rPr>
              <a:t>Quarter</a:t>
            </a:r>
            <a:endParaRPr lang="en-ZA" sz="2400" dirty="0">
              <a:cs typeface="Arial" pitchFamily="34" charset="0"/>
            </a:endParaRPr>
          </a:p>
        </p:txBody>
      </p:sp>
    </p:spTree>
    <p:extLst>
      <p:ext uri="{BB962C8B-B14F-4D97-AF65-F5344CB8AC3E}">
        <p14:creationId xmlns:p14="http://schemas.microsoft.com/office/powerpoint/2010/main" xmlns="" val="3934669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00063" y="530225"/>
            <a:ext cx="8143875" cy="522288"/>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cs typeface="Arial" pitchFamily="34" charset="0"/>
              </a:rPr>
              <a:t>Presentation Outline</a:t>
            </a:r>
            <a:endParaRPr lang="en-ZA" sz="2800" b="1" dirty="0">
              <a:cs typeface="Arial" pitchFamily="34" charset="0"/>
            </a:endParaRPr>
          </a:p>
        </p:txBody>
      </p:sp>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a:t>
            </a:fld>
            <a:endParaRPr lang="en-US" altLang="en-US" b="1" dirty="0"/>
          </a:p>
        </p:txBody>
      </p:sp>
      <p:sp>
        <p:nvSpPr>
          <p:cNvPr id="3077" name="TextBox 7"/>
          <p:cNvSpPr txBox="1">
            <a:spLocks noChangeArrowheads="1"/>
          </p:cNvSpPr>
          <p:nvPr/>
        </p:nvSpPr>
        <p:spPr bwMode="auto">
          <a:xfrm>
            <a:off x="714375" y="1196975"/>
            <a:ext cx="7715250" cy="4462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630238" indent="-395288" eaLnBrk="1" fontAlgn="ctr" hangingPunct="1">
              <a:spcAft>
                <a:spcPts val="0"/>
              </a:spcAft>
              <a:defRPr/>
            </a:pPr>
            <a:r>
              <a:rPr lang="en-US" altLang="en-US" sz="2400" b="1" dirty="0" smtClean="0">
                <a:cs typeface="Arial" charset="0"/>
              </a:rPr>
              <a:t>1. 	Background </a:t>
            </a:r>
          </a:p>
          <a:p>
            <a:pPr marL="234950" indent="0" eaLnBrk="1" fontAlgn="ctr" hangingPunct="1">
              <a:spcAft>
                <a:spcPts val="0"/>
              </a:spcAft>
              <a:defRPr/>
            </a:pPr>
            <a:endParaRPr lang="en-US" altLang="en-US" sz="1000" b="1" dirty="0" smtClean="0">
              <a:cs typeface="Arial" charset="0"/>
            </a:endParaRPr>
          </a:p>
          <a:p>
            <a:pPr marL="630238" indent="-395288" eaLnBrk="1" fontAlgn="ctr" hangingPunct="1">
              <a:spcAft>
                <a:spcPts val="0"/>
              </a:spcAft>
              <a:buFontTx/>
              <a:buAutoNum type="arabicPeriod" startAt="2"/>
              <a:defRPr/>
            </a:pPr>
            <a:r>
              <a:rPr lang="en-US" altLang="en-US" sz="2400" b="1" dirty="0" smtClean="0">
                <a:cs typeface="Arial" charset="0"/>
              </a:rPr>
              <a:t>Performance per Programme                   </a:t>
            </a:r>
            <a:r>
              <a:rPr lang="en-US" altLang="en-US" sz="2400" dirty="0" smtClean="0">
                <a:cs typeface="Arial" charset="0"/>
              </a:rPr>
              <a:t>(2015/16: 2</a:t>
            </a:r>
            <a:r>
              <a:rPr lang="en-US" altLang="en-US" sz="2400" baseline="30000" dirty="0" smtClean="0">
                <a:cs typeface="Arial" charset="0"/>
              </a:rPr>
              <a:t>nd</a:t>
            </a:r>
            <a:r>
              <a:rPr lang="en-US" altLang="en-US" sz="2400" dirty="0" smtClean="0">
                <a:cs typeface="Arial" charset="0"/>
              </a:rPr>
              <a:t> and 3</a:t>
            </a:r>
            <a:r>
              <a:rPr lang="en-US" altLang="en-US" sz="2400" baseline="30000" dirty="0" smtClean="0">
                <a:cs typeface="Arial" charset="0"/>
              </a:rPr>
              <a:t>rd</a:t>
            </a:r>
            <a:r>
              <a:rPr lang="en-US" altLang="en-US" sz="2400" dirty="0" smtClean="0">
                <a:cs typeface="Arial" charset="0"/>
              </a:rPr>
              <a:t> quarter)</a:t>
            </a:r>
          </a:p>
          <a:p>
            <a:pPr marL="234950" indent="0" eaLnBrk="1" fontAlgn="ctr" hangingPunct="1">
              <a:spcAft>
                <a:spcPts val="0"/>
              </a:spcAft>
              <a:defRPr/>
            </a:pPr>
            <a:endParaRPr lang="en-US" altLang="en-US" sz="1000" dirty="0" smtClean="0">
              <a:cs typeface="Arial" charset="0"/>
            </a:endParaRPr>
          </a:p>
          <a:p>
            <a:pPr lvl="1" eaLnBrk="1" fontAlgn="ctr" hangingPunct="1">
              <a:spcAft>
                <a:spcPts val="0"/>
              </a:spcAft>
              <a:buFont typeface="Arial" charset="0"/>
              <a:buChar char="•"/>
              <a:defRPr/>
            </a:pPr>
            <a:r>
              <a:rPr lang="en-ZA" altLang="en-US" sz="2400" dirty="0" smtClean="0">
                <a:cs typeface="Arial" charset="0"/>
              </a:rPr>
              <a:t>Administration </a:t>
            </a:r>
          </a:p>
          <a:p>
            <a:pPr lvl="1" eaLnBrk="1" fontAlgn="ctr" hangingPunct="1">
              <a:spcAft>
                <a:spcPts val="0"/>
              </a:spcAft>
              <a:buFont typeface="Arial" charset="0"/>
              <a:buChar char="•"/>
              <a:defRPr/>
            </a:pPr>
            <a:r>
              <a:rPr lang="en-ZA" altLang="en-US" sz="2400" dirty="0" smtClean="0">
                <a:cs typeface="Arial" charset="0"/>
              </a:rPr>
              <a:t>Human Resource Development, Planning and Monitoring Coordination</a:t>
            </a:r>
          </a:p>
          <a:p>
            <a:pPr lvl="1" eaLnBrk="1" fontAlgn="ctr" hangingPunct="1">
              <a:spcAft>
                <a:spcPts val="0"/>
              </a:spcAft>
              <a:buFont typeface="Arial" charset="0"/>
              <a:buChar char="•"/>
              <a:defRPr/>
            </a:pPr>
            <a:r>
              <a:rPr lang="en-ZA" altLang="en-US" sz="2400" dirty="0" smtClean="0">
                <a:cs typeface="Arial" charset="0"/>
              </a:rPr>
              <a:t>University Education</a:t>
            </a:r>
          </a:p>
          <a:p>
            <a:pPr lvl="1" eaLnBrk="1" fontAlgn="ctr" hangingPunct="1">
              <a:spcAft>
                <a:spcPts val="0"/>
              </a:spcAft>
              <a:buFont typeface="Arial" charset="0"/>
              <a:buChar char="•"/>
              <a:defRPr/>
            </a:pPr>
            <a:r>
              <a:rPr lang="en-ZA" altLang="en-US" sz="2400" dirty="0" smtClean="0">
                <a:cs typeface="Arial" charset="0"/>
              </a:rPr>
              <a:t>Vocational and Continuing Education and Training</a:t>
            </a:r>
          </a:p>
          <a:p>
            <a:pPr lvl="1" eaLnBrk="1" fontAlgn="ctr" hangingPunct="1">
              <a:spcAft>
                <a:spcPts val="0"/>
              </a:spcAft>
              <a:buFont typeface="Arial" charset="0"/>
              <a:buChar char="•"/>
              <a:defRPr/>
            </a:pPr>
            <a:r>
              <a:rPr lang="en-ZA" altLang="en-US" sz="2400" dirty="0" smtClean="0">
                <a:cs typeface="Arial" charset="0"/>
              </a:rPr>
              <a:t>Skills Development</a:t>
            </a:r>
          </a:p>
          <a:p>
            <a:pPr marL="630238" indent="-395288" eaLnBrk="1" hangingPunct="1">
              <a:spcAft>
                <a:spcPts val="0"/>
              </a:spcAft>
              <a:defRPr/>
            </a:pPr>
            <a:r>
              <a:rPr lang="en-US" altLang="en-US" sz="2400" b="1" dirty="0" smtClean="0">
                <a:cs typeface="Arial" charset="0"/>
              </a:rPr>
              <a:t>3. 	Budget Performance </a:t>
            </a:r>
            <a:endParaRPr lang="en-US" altLang="en-US" sz="2400" dirty="0" smtClean="0">
              <a:cs typeface="Arial" charset="0"/>
            </a:endParaRPr>
          </a:p>
        </p:txBody>
      </p:sp>
    </p:spTree>
    <p:extLst>
      <p:ext uri="{BB962C8B-B14F-4D97-AF65-F5344CB8AC3E}">
        <p14:creationId xmlns:p14="http://schemas.microsoft.com/office/powerpoint/2010/main" xmlns="" val="2816894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76201" y="-17463"/>
            <a:ext cx="9144001" cy="6875463"/>
          </a:xfrm>
          <a:prstGeom prst="rect">
            <a:avLst/>
          </a:prstGeom>
          <a:noFill/>
          <a:ln w="9525">
            <a:noFill/>
            <a:miter lim="800000"/>
            <a:headEnd/>
            <a:tailEnd/>
          </a:ln>
        </p:spPr>
      </p:pic>
      <p:sp>
        <p:nvSpPr>
          <p:cNvPr id="10242" name="Slide Number Placeholder 5"/>
          <p:cNvSpPr>
            <a:spLocks noGrp="1"/>
          </p:cNvSpPr>
          <p:nvPr>
            <p:ph type="sldNum" sz="quarter" idx="12"/>
          </p:nvPr>
        </p:nvSpPr>
        <p:spPr>
          <a:xfrm>
            <a:off x="6934200" y="6457950"/>
            <a:ext cx="2133600" cy="476250"/>
          </a:xfrm>
          <a:noFill/>
        </p:spPr>
        <p:txBody>
          <a:bodyPr/>
          <a:lstStyle/>
          <a:p>
            <a:fld id="{9A1AAE75-46A0-4C6D-AD76-30D59903F5DC}" type="slidenum">
              <a:rPr lang="en-US" b="1" smtClean="0"/>
              <a:pPr/>
              <a:t>20</a:t>
            </a:fld>
            <a:endParaRPr lang="en-US" b="1" dirty="0" smtClean="0"/>
          </a:p>
        </p:txBody>
      </p:sp>
      <p:graphicFrame>
        <p:nvGraphicFramePr>
          <p:cNvPr id="21613" name="Group 109"/>
          <p:cNvGraphicFramePr>
            <a:graphicFrameLocks noGrp="1"/>
          </p:cNvGraphicFramePr>
          <p:nvPr>
            <p:ph idx="1"/>
            <p:extLst>
              <p:ext uri="{D42A27DB-BD31-4B8C-83A1-F6EECF244321}">
                <p14:modId xmlns:p14="http://schemas.microsoft.com/office/powerpoint/2010/main" xmlns="" val="2520212781"/>
              </p:ext>
            </p:extLst>
          </p:nvPr>
        </p:nvGraphicFramePr>
        <p:xfrm>
          <a:off x="301589" y="961394"/>
          <a:ext cx="8309010" cy="5419966"/>
        </p:xfrm>
        <a:graphic>
          <a:graphicData uri="http://schemas.openxmlformats.org/drawingml/2006/table">
            <a:tbl>
              <a:tblPr/>
              <a:tblGrid>
                <a:gridCol w="2972852"/>
                <a:gridCol w="1072521"/>
                <a:gridCol w="1047983"/>
                <a:gridCol w="1197695"/>
                <a:gridCol w="973127"/>
                <a:gridCol w="1044832"/>
              </a:tblGrid>
              <a:tr h="10252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Economic Classification</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Allocation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Adjusted Allocation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Actual Expenditure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Deviation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Spent</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r>
              <a:tr h="1469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Compensation of Employees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Personnel expenditure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Examiners and moderators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7 308 192</a:t>
                      </a:r>
                    </a:p>
                    <a:p>
                      <a:pPr algn="r" fontAlgn="b"/>
                      <a:r>
                        <a:rPr lang="en-US" sz="1400" b="0" i="0" u="none" strike="noStrike" dirty="0" smtClean="0">
                          <a:solidFill>
                            <a:srgbClr val="000000"/>
                          </a:solidFill>
                          <a:latin typeface="Arial Narrow" pitchFamily="34" charset="0"/>
                        </a:rPr>
                        <a:t>7 225 194</a:t>
                      </a:r>
                    </a:p>
                    <a:p>
                      <a:pPr algn="r" fontAlgn="b"/>
                      <a:r>
                        <a:rPr lang="en-US" sz="1400" b="0" i="0" u="none" strike="noStrike" dirty="0" smtClean="0">
                          <a:solidFill>
                            <a:srgbClr val="000000"/>
                          </a:solidFill>
                          <a:latin typeface="Arial Narrow" pitchFamily="34" charset="0"/>
                        </a:rPr>
                        <a:t>82 998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7 317 155</a:t>
                      </a:r>
                    </a:p>
                    <a:p>
                      <a:pPr algn="r" fontAlgn="b"/>
                      <a:r>
                        <a:rPr lang="en-US" sz="1400" b="0" i="0" u="none" strike="noStrike" dirty="0" smtClean="0">
                          <a:solidFill>
                            <a:srgbClr val="000000"/>
                          </a:solidFill>
                          <a:latin typeface="Arial Narrow" pitchFamily="34" charset="0"/>
                        </a:rPr>
                        <a:t>7 194</a:t>
                      </a:r>
                      <a:r>
                        <a:rPr lang="en-US" sz="1400" b="0" i="0" u="none" strike="noStrike" baseline="0" dirty="0" smtClean="0">
                          <a:solidFill>
                            <a:srgbClr val="000000"/>
                          </a:solidFill>
                          <a:latin typeface="Arial Narrow" pitchFamily="34" charset="0"/>
                        </a:rPr>
                        <a:t> 122</a:t>
                      </a:r>
                      <a:endParaRPr lang="en-US" sz="1400" b="0" i="0" u="none" strike="noStrike" dirty="0" smtClean="0">
                        <a:solidFill>
                          <a:srgbClr val="000000"/>
                        </a:solidFill>
                        <a:latin typeface="Arial Narrow" pitchFamily="34" charset="0"/>
                      </a:endParaRPr>
                    </a:p>
                    <a:p>
                      <a:pPr algn="r" fontAlgn="b"/>
                      <a:r>
                        <a:rPr lang="en-US" sz="1400" b="0" i="0" u="none" strike="noStrike" dirty="0" smtClean="0">
                          <a:solidFill>
                            <a:srgbClr val="000000"/>
                          </a:solidFill>
                          <a:latin typeface="Arial Narrow" pitchFamily="34" charset="0"/>
                        </a:rPr>
                        <a:t>123 033</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5 071 125</a:t>
                      </a:r>
                    </a:p>
                    <a:p>
                      <a:pPr algn="r" fontAlgn="b"/>
                      <a:r>
                        <a:rPr lang="en-US" sz="1400" b="0" i="0" u="none" strike="noStrike" dirty="0" smtClean="0">
                          <a:solidFill>
                            <a:srgbClr val="000000"/>
                          </a:solidFill>
                          <a:latin typeface="Arial Narrow" pitchFamily="34" charset="0"/>
                        </a:rPr>
                        <a:t>4</a:t>
                      </a:r>
                      <a:r>
                        <a:rPr lang="en-US" sz="1400" b="0" i="0" u="none" strike="noStrike" baseline="0" dirty="0" smtClean="0">
                          <a:solidFill>
                            <a:srgbClr val="000000"/>
                          </a:solidFill>
                          <a:latin typeface="Arial Narrow" pitchFamily="34" charset="0"/>
                        </a:rPr>
                        <a:t> 921 314</a:t>
                      </a:r>
                      <a:endParaRPr lang="en-US" sz="1400" b="0" i="0" u="none" strike="noStrike" dirty="0" smtClean="0">
                        <a:solidFill>
                          <a:srgbClr val="000000"/>
                        </a:solidFill>
                        <a:latin typeface="Arial Narrow" pitchFamily="34" charset="0"/>
                      </a:endParaRPr>
                    </a:p>
                    <a:p>
                      <a:pPr algn="r" fontAlgn="b"/>
                      <a:r>
                        <a:rPr lang="en-US" sz="1400" b="0" i="0" u="none" strike="noStrike" dirty="0" smtClean="0">
                          <a:solidFill>
                            <a:srgbClr val="000000"/>
                          </a:solidFill>
                          <a:latin typeface="Arial Narrow" pitchFamily="34" charset="0"/>
                        </a:rPr>
                        <a:t>149 810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2 246 030</a:t>
                      </a:r>
                    </a:p>
                    <a:p>
                      <a:pPr algn="r" fontAlgn="b"/>
                      <a:r>
                        <a:rPr lang="en-US" sz="1400" b="0" i="0" u="none" strike="noStrike" dirty="0" smtClean="0">
                          <a:solidFill>
                            <a:srgbClr val="000000"/>
                          </a:solidFill>
                          <a:latin typeface="Arial Narrow" pitchFamily="34" charset="0"/>
                        </a:rPr>
                        <a:t>2 272 808</a:t>
                      </a:r>
                    </a:p>
                    <a:p>
                      <a:pPr algn="r" fontAlgn="b"/>
                      <a:r>
                        <a:rPr lang="en-US" sz="1400" b="0" i="0" u="none" strike="noStrike" dirty="0" smtClean="0">
                          <a:solidFill>
                            <a:srgbClr val="000000"/>
                          </a:solidFill>
                          <a:latin typeface="Arial Narrow" pitchFamily="34" charset="0"/>
                        </a:rPr>
                        <a:t>(26</a:t>
                      </a:r>
                      <a:r>
                        <a:rPr lang="en-US" sz="1400" b="0" i="0" u="none" strike="noStrike" baseline="0" dirty="0" smtClean="0">
                          <a:solidFill>
                            <a:srgbClr val="000000"/>
                          </a:solidFill>
                          <a:latin typeface="Arial Narrow" pitchFamily="34" charset="0"/>
                        </a:rPr>
                        <a:t> </a:t>
                      </a:r>
                      <a:r>
                        <a:rPr lang="en-US" sz="1400" b="0" i="0" u="none" strike="noStrike" dirty="0" smtClean="0">
                          <a:solidFill>
                            <a:srgbClr val="000000"/>
                          </a:solidFill>
                          <a:latin typeface="Arial Narrow" pitchFamily="34" charset="0"/>
                        </a:rPr>
                        <a:t>777)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69.3%</a:t>
                      </a:r>
                    </a:p>
                    <a:p>
                      <a:pPr algn="r" fontAlgn="b"/>
                      <a:r>
                        <a:rPr lang="en-US" sz="1400" b="0" i="0" u="none" strike="noStrike" dirty="0" smtClean="0">
                          <a:solidFill>
                            <a:srgbClr val="000000"/>
                          </a:solidFill>
                          <a:latin typeface="Arial Narrow" pitchFamily="34" charset="0"/>
                        </a:rPr>
                        <a:t>68.4%</a:t>
                      </a:r>
                    </a:p>
                    <a:p>
                      <a:pPr algn="r" fontAlgn="b"/>
                      <a:r>
                        <a:rPr lang="en-US" sz="1400" b="0" i="0" u="none" strike="noStrike" dirty="0" smtClean="0">
                          <a:solidFill>
                            <a:srgbClr val="000000"/>
                          </a:solidFill>
                          <a:latin typeface="Arial Narrow" pitchFamily="34" charset="0"/>
                        </a:rPr>
                        <a:t>121.8%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Goods and Services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492 984</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379 028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235 770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143 258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62.2%</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Transfer Payments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Departmental agencies and accounts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21 269 956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22 411 849</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17 753 804</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4 658 045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79.2%</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Universities and Technikons (current)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26 243 227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26 243 227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23 531 657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2 711 570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89.7%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Foreign governments and international      organisations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3 156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3 156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2 588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568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82.0%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Non-profit institutions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1 204 114</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1 314 971</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973 316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341 655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74.0%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9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Households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397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2 165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(1 768)</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545.3%</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9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Capital Expenditure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9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      Machinery and equipment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12 326</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10 355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5 765</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4 590</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Narrow" pitchFamily="34" charset="0"/>
                        </a:rPr>
                        <a:t>55.7%</a:t>
                      </a:r>
                      <a:endParaRPr lang="en-US" sz="14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457200" marR="0" lvl="1" indent="-22860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Intangible assets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677</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(677)</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6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Total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56 533 955</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ZA" sz="1400" b="1" dirty="0" smtClean="0">
                          <a:latin typeface="Arial Narrow" pitchFamily="34" charset="0"/>
                          <a:ea typeface="MS Mincho"/>
                          <a:cs typeface="Times New Roman"/>
                        </a:rPr>
                        <a:t>57 680 138</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b="1" dirty="0" smtClean="0">
                          <a:solidFill>
                            <a:srgbClr val="000000"/>
                          </a:solidFill>
                          <a:latin typeface="Arial Narrow" pitchFamily="34" charset="0"/>
                          <a:ea typeface="Times New Roman"/>
                          <a:cs typeface="Calibri"/>
                        </a:rPr>
                        <a:t>47 576 867</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10 103 271</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algn="r" fontAlgn="b"/>
                      <a:r>
                        <a:rPr lang="en-US" sz="1400" b="1" i="0" u="none" strike="noStrike" dirty="0" smtClean="0">
                          <a:solidFill>
                            <a:srgbClr val="000000"/>
                          </a:solidFill>
                          <a:latin typeface="Arial Narrow" pitchFamily="34" charset="0"/>
                        </a:rPr>
                        <a:t>82.5%</a:t>
                      </a:r>
                      <a:endParaRPr lang="en-US" sz="14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r>
            </a:tbl>
          </a:graphicData>
        </a:graphic>
      </p:graphicFrame>
      <p:sp>
        <p:nvSpPr>
          <p:cNvPr id="8" name="TextBox 7"/>
          <p:cNvSpPr txBox="1"/>
          <p:nvPr/>
        </p:nvSpPr>
        <p:spPr>
          <a:xfrm>
            <a:off x="310060" y="438179"/>
            <a:ext cx="8352928" cy="46166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Arial" pitchFamily="34" charset="0"/>
              </a:rPr>
              <a:t>2015/16: Spending Trends per Economic Classification</a:t>
            </a:r>
          </a:p>
        </p:txBody>
      </p:sp>
    </p:spTree>
    <p:extLst>
      <p:ext uri="{BB962C8B-B14F-4D97-AF65-F5344CB8AC3E}">
        <p14:creationId xmlns:p14="http://schemas.microsoft.com/office/powerpoint/2010/main" xmlns="" val="2443701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4287"/>
            <a:ext cx="9144001" cy="6875463"/>
          </a:xfrm>
          <a:prstGeom prst="rect">
            <a:avLst/>
          </a:prstGeom>
          <a:noFill/>
          <a:ln w="9525">
            <a:noFill/>
            <a:miter lim="800000"/>
            <a:headEnd/>
            <a:tailEnd/>
          </a:ln>
        </p:spPr>
      </p:pic>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21</a:t>
            </a:fld>
            <a:endParaRPr lang="en-US" b="1" dirty="0" smtClean="0"/>
          </a:p>
        </p:txBody>
      </p:sp>
      <p:sp>
        <p:nvSpPr>
          <p:cNvPr id="8" name="Rectangle 3"/>
          <p:cNvSpPr txBox="1">
            <a:spLocks noChangeArrowheads="1"/>
          </p:cNvSpPr>
          <p:nvPr/>
        </p:nvSpPr>
        <p:spPr bwMode="auto">
          <a:xfrm>
            <a:off x="381000" y="1099738"/>
            <a:ext cx="8001000" cy="5111750"/>
          </a:xfrm>
          <a:prstGeom prst="rect">
            <a:avLst/>
          </a:prstGeom>
          <a:noFill/>
          <a:ln w="9525">
            <a:noFill/>
            <a:miter lim="800000"/>
            <a:headEnd/>
            <a:tailEnd/>
          </a:ln>
        </p:spPr>
        <p:txBody>
          <a:bodyPr/>
          <a:lstStyle/>
          <a:p>
            <a:pPr marL="285750" indent="-285750" algn="just">
              <a:lnSpc>
                <a:spcPct val="80000"/>
              </a:lnSpc>
              <a:spcBef>
                <a:spcPts val="600"/>
              </a:spcBef>
              <a:buFont typeface="Arial" pitchFamily="34" charset="0"/>
              <a:buChar char="•"/>
              <a:defRPr/>
            </a:pPr>
            <a:r>
              <a:rPr lang="en-US" sz="2000" kern="0" dirty="0">
                <a:cs typeface="Arial" charset="0"/>
              </a:rPr>
              <a:t>By 31 December 2015, all transfer payments to institutions including subsidies were on schedule</a:t>
            </a:r>
          </a:p>
          <a:p>
            <a:pPr marL="285750" indent="-285750" algn="just">
              <a:lnSpc>
                <a:spcPct val="80000"/>
              </a:lnSpc>
              <a:spcBef>
                <a:spcPts val="600"/>
              </a:spcBef>
              <a:buFont typeface="Arial" pitchFamily="34" charset="0"/>
              <a:buChar char="•"/>
              <a:defRPr/>
            </a:pPr>
            <a:r>
              <a:rPr lang="en-US" sz="2000" kern="0" dirty="0">
                <a:cs typeface="Arial" charset="0"/>
              </a:rPr>
              <a:t>Problems experienced with PERSAL interfaces from the various PEDs due to incorrect link codes resulted in expenditure allocated against wrong </a:t>
            </a:r>
            <a:r>
              <a:rPr lang="en-US" sz="2000" kern="0" dirty="0" err="1">
                <a:cs typeface="Arial" charset="0"/>
              </a:rPr>
              <a:t>programmes</a:t>
            </a:r>
            <a:r>
              <a:rPr lang="en-US" sz="2000" kern="0" dirty="0">
                <a:cs typeface="Arial" charset="0"/>
              </a:rPr>
              <a:t> and  consequently reflects an overspending on </a:t>
            </a:r>
            <a:r>
              <a:rPr lang="en-US" sz="2000" kern="0" dirty="0" err="1">
                <a:cs typeface="Arial" charset="0"/>
              </a:rPr>
              <a:t>Programme</a:t>
            </a:r>
            <a:r>
              <a:rPr lang="en-US" sz="2000" kern="0" dirty="0">
                <a:cs typeface="Arial" charset="0"/>
              </a:rPr>
              <a:t> 5 – the sources for the incorrect link codes and a process for correction were under investigation (and were corrected during the fourth quarter)</a:t>
            </a:r>
          </a:p>
          <a:p>
            <a:pPr marL="285750" indent="-285750" algn="just">
              <a:lnSpc>
                <a:spcPct val="80000"/>
              </a:lnSpc>
              <a:spcBef>
                <a:spcPts val="600"/>
              </a:spcBef>
              <a:buFont typeface="Arial" pitchFamily="34" charset="0"/>
              <a:buChar char="•"/>
              <a:defRPr/>
            </a:pPr>
            <a:r>
              <a:rPr lang="en-US" sz="2000" kern="0" dirty="0">
                <a:cs typeface="Arial" charset="0"/>
              </a:rPr>
              <a:t>Expenditure trends are monitored closely within the Department and cost saving measures were effectively implemented</a:t>
            </a:r>
          </a:p>
          <a:p>
            <a:pPr marL="285750" indent="-285750" algn="just">
              <a:lnSpc>
                <a:spcPct val="80000"/>
              </a:lnSpc>
              <a:spcBef>
                <a:spcPts val="600"/>
              </a:spcBef>
              <a:buFont typeface="Arial" pitchFamily="34" charset="0"/>
              <a:buChar char="•"/>
              <a:defRPr/>
            </a:pPr>
            <a:r>
              <a:rPr lang="en-US" sz="2000" kern="0" dirty="0">
                <a:cs typeface="Arial" charset="0"/>
              </a:rPr>
              <a:t>At this stage the Department does not foresee overspending of the Vote for the 2015/16 financial year</a:t>
            </a:r>
          </a:p>
          <a:p>
            <a:pPr marL="285750" indent="-285750" algn="just">
              <a:lnSpc>
                <a:spcPct val="80000"/>
              </a:lnSpc>
              <a:spcBef>
                <a:spcPts val="600"/>
              </a:spcBef>
              <a:buFont typeface="Arial" pitchFamily="34" charset="0"/>
              <a:buChar char="•"/>
              <a:defRPr/>
            </a:pPr>
            <a:r>
              <a:rPr lang="en-US" sz="2000" kern="0" dirty="0">
                <a:cs typeface="Arial" charset="0"/>
              </a:rPr>
              <a:t>Limited underspending is projected for normal operational activities (goods and services)</a:t>
            </a:r>
          </a:p>
          <a:p>
            <a:pPr marL="285750" indent="-285750" algn="just">
              <a:lnSpc>
                <a:spcPct val="80000"/>
              </a:lnSpc>
              <a:spcBef>
                <a:spcPts val="600"/>
              </a:spcBef>
              <a:buFont typeface="Arial" pitchFamily="34" charset="0"/>
              <a:buChar char="•"/>
              <a:defRPr/>
            </a:pPr>
            <a:r>
              <a:rPr lang="en-US" sz="2000" kern="0" dirty="0">
                <a:cs typeface="Arial" charset="0"/>
              </a:rPr>
              <a:t>A larger underspending outcome could be possible under compensation of employees</a:t>
            </a:r>
          </a:p>
          <a:p>
            <a:pPr marL="285750" indent="-285750" algn="just">
              <a:lnSpc>
                <a:spcPct val="80000"/>
              </a:lnSpc>
              <a:spcBef>
                <a:spcPts val="600"/>
              </a:spcBef>
              <a:buFont typeface="Arial" pitchFamily="34" charset="0"/>
              <a:buChar char="•"/>
              <a:defRPr/>
            </a:pPr>
            <a:r>
              <a:rPr lang="en-US" sz="2000" kern="0" dirty="0">
                <a:cs typeface="Arial" charset="0"/>
              </a:rPr>
              <a:t>All spending are monitored carefully to ensure that there is no overspending and that underspending is kept to a minimum</a:t>
            </a:r>
          </a:p>
        </p:txBody>
      </p:sp>
      <p:sp>
        <p:nvSpPr>
          <p:cNvPr id="9" name="TextBox 8"/>
          <p:cNvSpPr txBox="1"/>
          <p:nvPr/>
        </p:nvSpPr>
        <p:spPr>
          <a:xfrm>
            <a:off x="310060" y="438179"/>
            <a:ext cx="8352928" cy="46166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Arial" pitchFamily="34" charset="0"/>
              </a:rPr>
              <a:t>2015/16: Summary as at 31 December 2015</a:t>
            </a:r>
          </a:p>
        </p:txBody>
      </p:sp>
    </p:spTree>
    <p:extLst>
      <p:ext uri="{BB962C8B-B14F-4D97-AF65-F5344CB8AC3E}">
        <p14:creationId xmlns:p14="http://schemas.microsoft.com/office/powerpoint/2010/main" xmlns="" val="62634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3"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dirty="0">
                <a:latin typeface="Calibri" pitchFamily="34" charset="0"/>
              </a:rPr>
              <a:t>Thank You</a:t>
            </a:r>
          </a:p>
        </p:txBody>
      </p:sp>
      <p:sp>
        <p:nvSpPr>
          <p:cNvPr id="11269" name="Slide Number Placeholder 5"/>
          <p:cNvSpPr>
            <a:spLocks noGrp="1"/>
          </p:cNvSpPr>
          <p:nvPr>
            <p:ph type="sldNum" sz="quarter" idx="12"/>
          </p:nvPr>
        </p:nvSpPr>
        <p:spPr>
          <a:xfrm>
            <a:off x="7010400" y="6534150"/>
            <a:ext cx="2133600" cy="476250"/>
          </a:xfrm>
          <a:noFill/>
        </p:spPr>
        <p:txBody>
          <a:bodyPr/>
          <a:lstStyle/>
          <a:p>
            <a:fld id="{B5BC65C7-0663-470E-9C48-4998BA0C60EC}" type="slidenum">
              <a:rPr lang="en-US" b="1" smtClean="0"/>
              <a:pPr/>
              <a:t>22</a:t>
            </a:fld>
            <a:endParaRPr lang="en-US" b="1" dirty="0" smtClean="0"/>
          </a:p>
        </p:txBody>
      </p:sp>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00063" y="530225"/>
            <a:ext cx="8143875" cy="522288"/>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cs typeface="Arial" pitchFamily="34" charset="0"/>
              </a:rPr>
              <a:t>Background </a:t>
            </a:r>
            <a:endParaRPr lang="en-ZA" sz="2800" b="1" dirty="0">
              <a:cs typeface="Arial" pitchFamily="34" charset="0"/>
            </a:endParaRPr>
          </a:p>
        </p:txBody>
      </p:sp>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3</a:t>
            </a:fld>
            <a:endParaRPr lang="en-US" altLang="en-US" b="1" dirty="0"/>
          </a:p>
        </p:txBody>
      </p:sp>
      <p:sp>
        <p:nvSpPr>
          <p:cNvPr id="3077" name="TextBox 7"/>
          <p:cNvSpPr txBox="1">
            <a:spLocks noChangeArrowheads="1"/>
          </p:cNvSpPr>
          <p:nvPr/>
        </p:nvSpPr>
        <p:spPr bwMode="auto">
          <a:xfrm>
            <a:off x="228600" y="1598452"/>
            <a:ext cx="8153400"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630238" indent="-395288" eaLnBrk="1" fontAlgn="ctr" hangingPunct="1">
              <a:spcAft>
                <a:spcPts val="0"/>
              </a:spcAft>
              <a:buFont typeface="Arial" panose="020B0604020202020204" pitchFamily="34" charset="0"/>
              <a:buChar char="•"/>
              <a:defRPr/>
            </a:pPr>
            <a:r>
              <a:rPr lang="en-US" altLang="en-US" sz="2000" dirty="0" smtClean="0">
                <a:cs typeface="Arial" charset="0"/>
              </a:rPr>
              <a:t>For the 2015/16 financial year, the Annual Performance Plan (APP) had 33 performance indicators encompassing  61 targets which are direct outputs of the Department.  </a:t>
            </a:r>
          </a:p>
          <a:p>
            <a:pPr marL="630238" indent="-395288" eaLnBrk="1" fontAlgn="ctr" hangingPunct="1">
              <a:spcAft>
                <a:spcPts val="0"/>
              </a:spcAft>
              <a:buFont typeface="Arial" panose="020B0604020202020204" pitchFamily="34" charset="0"/>
              <a:buChar char="•"/>
              <a:defRPr/>
            </a:pPr>
            <a:r>
              <a:rPr lang="en-US" altLang="en-US" sz="2000" dirty="0" smtClean="0">
                <a:cs typeface="Arial" charset="0"/>
              </a:rPr>
              <a:t>The APP also had 30 system performance targets which were monitored and reported by the core delivery programmes of the Department. </a:t>
            </a:r>
          </a:p>
          <a:p>
            <a:pPr marL="630238" indent="-395288" eaLnBrk="1" fontAlgn="ctr" hangingPunct="1">
              <a:spcAft>
                <a:spcPts val="0"/>
              </a:spcAft>
              <a:buFont typeface="Arial" panose="020B0604020202020204" pitchFamily="34" charset="0"/>
              <a:buChar char="•"/>
              <a:defRPr/>
            </a:pPr>
            <a:r>
              <a:rPr lang="en-US" altLang="en-US" sz="2000" dirty="0" smtClean="0">
                <a:cs typeface="Arial" charset="0"/>
              </a:rPr>
              <a:t>For the two quarters under review, the Department had 27 targets, of which 18 (67%) were achieved as planned and 9 (33%) were not achieved. </a:t>
            </a:r>
          </a:p>
          <a:p>
            <a:pPr marL="630238" indent="-395288" eaLnBrk="1" fontAlgn="ctr" hangingPunct="1">
              <a:spcAft>
                <a:spcPts val="0"/>
              </a:spcAft>
              <a:buFont typeface="Arial" panose="020B0604020202020204" pitchFamily="34" charset="0"/>
              <a:buChar char="•"/>
              <a:defRPr/>
            </a:pPr>
            <a:r>
              <a:rPr lang="en-US" altLang="en-US" sz="2000" dirty="0" smtClean="0">
                <a:cs typeface="Arial" charset="0"/>
              </a:rPr>
              <a:t>5 of the targets that were not achieved within the timeframe, were subsequently achieved. </a:t>
            </a:r>
          </a:p>
          <a:p>
            <a:pPr marL="630238" indent="-395288" eaLnBrk="1" fontAlgn="ctr" hangingPunct="1">
              <a:spcAft>
                <a:spcPts val="0"/>
              </a:spcAft>
              <a:buFont typeface="Arial" panose="020B0604020202020204" pitchFamily="34" charset="0"/>
              <a:buChar char="•"/>
              <a:defRPr/>
            </a:pPr>
            <a:r>
              <a:rPr lang="en-US" altLang="en-US" sz="2000" dirty="0" smtClean="0">
                <a:cs typeface="Arial" charset="0"/>
              </a:rPr>
              <a:t>The slides that follow will present further details of the targets mentioned.</a:t>
            </a:r>
          </a:p>
        </p:txBody>
      </p:sp>
    </p:spTree>
    <p:extLst>
      <p:ext uri="{BB962C8B-B14F-4D97-AF65-F5344CB8AC3E}">
        <p14:creationId xmlns:p14="http://schemas.microsoft.com/office/powerpoint/2010/main" xmlns="" val="1701760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61904" y="1429134"/>
            <a:ext cx="8253499" cy="4952616"/>
          </a:xfrm>
        </p:spPr>
        <p:txBody>
          <a:bodyPr/>
          <a:lstStyle/>
          <a:p>
            <a:pPr marL="0" indent="0" eaLnBrk="1" hangingPunct="1">
              <a:buNone/>
            </a:pPr>
            <a:r>
              <a:rPr lang="en-ZA" altLang="en-US" sz="2000" b="1" dirty="0" smtClean="0">
                <a:cs typeface="Times New Roman" panose="02020603050405020304" pitchFamily="18" charset="0"/>
              </a:rPr>
              <a:t>Purpose</a:t>
            </a:r>
            <a:r>
              <a:rPr lang="en-ZA" altLang="en-US" sz="2000" b="1" dirty="0">
                <a:cs typeface="Times New Roman" panose="02020603050405020304" pitchFamily="18" charset="0"/>
              </a:rPr>
              <a:t>: </a:t>
            </a:r>
            <a:r>
              <a:rPr lang="en-ZA" altLang="en-US" sz="2000" dirty="0" smtClean="0">
                <a:cs typeface="Times New Roman" panose="02020603050405020304" pitchFamily="18" charset="0"/>
              </a:rPr>
              <a:t>Provide </a:t>
            </a:r>
            <a:r>
              <a:rPr lang="en-ZA" altLang="en-US" sz="2000" dirty="0">
                <a:cs typeface="Times New Roman" panose="02020603050405020304" pitchFamily="18" charset="0"/>
              </a:rPr>
              <a:t>strategic direction in the </a:t>
            </a:r>
            <a:r>
              <a:rPr lang="en-ZA" altLang="en-US" sz="2000" dirty="0" smtClean="0">
                <a:cs typeface="Times New Roman" panose="02020603050405020304" pitchFamily="18" charset="0"/>
              </a:rPr>
              <a:t>development, implementation </a:t>
            </a:r>
            <a:r>
              <a:rPr lang="en-ZA" altLang="en-US" sz="2000" dirty="0">
                <a:cs typeface="Times New Roman" panose="02020603050405020304" pitchFamily="18" charset="0"/>
              </a:rPr>
              <a:t>and monitoring of departmental policies </a:t>
            </a:r>
            <a:r>
              <a:rPr lang="en-ZA" altLang="en-US" sz="2000" dirty="0" smtClean="0">
                <a:cs typeface="Times New Roman" panose="02020603050405020304" pitchFamily="18" charset="0"/>
              </a:rPr>
              <a:t>and </a:t>
            </a:r>
            <a:r>
              <a:rPr lang="en-ZA" altLang="en-US" sz="2000" dirty="0">
                <a:cs typeface="Times New Roman" panose="02020603050405020304" pitchFamily="18" charset="0"/>
              </a:rPr>
              <a:t>Human </a:t>
            </a:r>
            <a:r>
              <a:rPr lang="en-ZA" altLang="en-US" sz="2000" dirty="0" smtClean="0">
                <a:cs typeface="Times New Roman" panose="02020603050405020304" pitchFamily="18" charset="0"/>
              </a:rPr>
              <a:t>Resource Development </a:t>
            </a:r>
            <a:r>
              <a:rPr lang="en-ZA" altLang="en-US" sz="2000" dirty="0">
                <a:cs typeface="Times New Roman" panose="02020603050405020304" pitchFamily="18" charset="0"/>
              </a:rPr>
              <a:t>Strategy for </a:t>
            </a:r>
            <a:r>
              <a:rPr lang="en-ZA" altLang="en-US" sz="2000" dirty="0" smtClean="0">
                <a:cs typeface="Times New Roman" panose="02020603050405020304" pitchFamily="18" charset="0"/>
              </a:rPr>
              <a:t>South Africa</a:t>
            </a:r>
            <a:endParaRPr lang="en-ZA" altLang="en-US" sz="2000" dirty="0">
              <a:cs typeface="Times New Roman" panose="02020603050405020304" pitchFamily="18" charset="0"/>
            </a:endParaRPr>
          </a:p>
          <a:p>
            <a:pPr marL="285750" indent="-285750">
              <a:buFont typeface="Arial" panose="020B0604020202020204" pitchFamily="34" charset="0"/>
              <a:buChar char="•"/>
            </a:pPr>
            <a:r>
              <a:rPr lang="en-ZA" sz="2000" b="1" dirty="0" smtClean="0">
                <a:cs typeface="Arial" pitchFamily="34" charset="0"/>
              </a:rPr>
              <a:t>For </a:t>
            </a:r>
            <a:r>
              <a:rPr lang="en-ZA" sz="2000" b="1" dirty="0">
                <a:cs typeface="Arial" pitchFamily="34" charset="0"/>
              </a:rPr>
              <a:t>the 2015/16 </a:t>
            </a:r>
            <a:r>
              <a:rPr lang="en-ZA" sz="2000" b="1" dirty="0" smtClean="0">
                <a:cs typeface="Arial" pitchFamily="34" charset="0"/>
              </a:rPr>
              <a:t>financial year, </a:t>
            </a:r>
            <a:r>
              <a:rPr lang="en-ZA" sz="2000" dirty="0" smtClean="0">
                <a:cs typeface="Arial" pitchFamily="34" charset="0"/>
              </a:rPr>
              <a:t>Programme 2 planned to deliver </a:t>
            </a:r>
            <a:r>
              <a:rPr lang="en-ZA" sz="2000" b="1" dirty="0" smtClean="0">
                <a:cs typeface="Arial" pitchFamily="34" charset="0"/>
              </a:rPr>
              <a:t>9</a:t>
            </a:r>
            <a:r>
              <a:rPr lang="en-ZA" sz="2000" dirty="0" smtClean="0">
                <a:cs typeface="Arial" pitchFamily="34" charset="0"/>
              </a:rPr>
              <a:t> targets</a:t>
            </a:r>
          </a:p>
          <a:p>
            <a:pPr marL="285750" indent="-285750">
              <a:buFont typeface="Arial" panose="020B0604020202020204" pitchFamily="34" charset="0"/>
              <a:buChar char="•"/>
            </a:pPr>
            <a:r>
              <a:rPr lang="en-ZA" sz="2000" b="1" dirty="0">
                <a:cs typeface="Arial" pitchFamily="34" charset="0"/>
              </a:rPr>
              <a:t>F</a:t>
            </a:r>
            <a:r>
              <a:rPr lang="en-ZA" sz="2000" b="1" dirty="0" smtClean="0">
                <a:cs typeface="Arial" pitchFamily="34" charset="0"/>
              </a:rPr>
              <a:t>or the two quarters under review, </a:t>
            </a:r>
            <a:r>
              <a:rPr lang="en-ZA" sz="2000" dirty="0" smtClean="0">
                <a:cs typeface="Arial" pitchFamily="34" charset="0"/>
              </a:rPr>
              <a:t>there </a:t>
            </a:r>
            <a:r>
              <a:rPr lang="en-ZA" sz="2000" dirty="0">
                <a:cs typeface="Arial" pitchFamily="34" charset="0"/>
              </a:rPr>
              <a:t>were </a:t>
            </a:r>
            <a:r>
              <a:rPr lang="en-ZA" sz="2000" b="1" dirty="0">
                <a:cs typeface="Arial" pitchFamily="34" charset="0"/>
              </a:rPr>
              <a:t>2 </a:t>
            </a:r>
            <a:r>
              <a:rPr lang="en-ZA" sz="2000" dirty="0">
                <a:cs typeface="Arial" pitchFamily="34" charset="0"/>
              </a:rPr>
              <a:t>targets</a:t>
            </a:r>
            <a:r>
              <a:rPr lang="en-ZA" sz="2000" b="1" dirty="0">
                <a:cs typeface="Arial" pitchFamily="34" charset="0"/>
              </a:rPr>
              <a:t> (</a:t>
            </a:r>
            <a:r>
              <a:rPr lang="en-ZA" sz="2000" b="1" dirty="0" smtClean="0">
                <a:cs typeface="Arial" pitchFamily="34" charset="0"/>
              </a:rPr>
              <a:t>one in each)</a:t>
            </a:r>
          </a:p>
          <a:p>
            <a:pPr lvl="1" indent="-342900">
              <a:buFont typeface="Arial" panose="020B0604020202020204" pitchFamily="34" charset="0"/>
              <a:buChar char="―"/>
            </a:pPr>
            <a:r>
              <a:rPr lang="en-ZA" sz="2000" dirty="0" smtClean="0"/>
              <a:t>The target in the 2</a:t>
            </a:r>
            <a:r>
              <a:rPr lang="en-ZA" sz="2000" baseline="30000" dirty="0" smtClean="0"/>
              <a:t>nd</a:t>
            </a:r>
            <a:r>
              <a:rPr lang="en-ZA" sz="2000" dirty="0" smtClean="0"/>
              <a:t> quarter was to produce “i </a:t>
            </a:r>
            <a:r>
              <a:rPr lang="en-ZA" sz="2000" dirty="0"/>
              <a:t>WIL” </a:t>
            </a:r>
            <a:r>
              <a:rPr lang="en-ZA" sz="2000" dirty="0" smtClean="0"/>
              <a:t>which is a registration </a:t>
            </a:r>
            <a:r>
              <a:rPr lang="en-ZA" sz="2000" dirty="0"/>
              <a:t>system for learners seeking work integrated learning opportunities and firms wanting to provide work </a:t>
            </a:r>
            <a:r>
              <a:rPr lang="en-ZA" sz="2000" dirty="0" smtClean="0"/>
              <a:t>integrated. </a:t>
            </a:r>
            <a:r>
              <a:rPr lang="en-ZA" sz="2000" u="sng" dirty="0" smtClean="0"/>
              <a:t>This was achieved as planned</a:t>
            </a:r>
          </a:p>
          <a:p>
            <a:pPr lvl="1" indent="-342900">
              <a:buFont typeface="Arial" panose="020B0604020202020204" pitchFamily="34" charset="0"/>
              <a:buChar char="―"/>
            </a:pPr>
            <a:r>
              <a:rPr lang="en-ZA" sz="2000" dirty="0" smtClean="0"/>
              <a:t>The target in the 3</a:t>
            </a:r>
            <a:r>
              <a:rPr lang="en-ZA" sz="2000" baseline="30000" dirty="0" smtClean="0"/>
              <a:t>rd</a:t>
            </a:r>
            <a:r>
              <a:rPr lang="en-ZA" sz="2000" dirty="0" smtClean="0"/>
              <a:t> quarter was </a:t>
            </a:r>
            <a:r>
              <a:rPr lang="en-US" sz="2000" dirty="0" smtClean="0"/>
              <a:t>to gazette an approved Policy </a:t>
            </a:r>
            <a:r>
              <a:rPr lang="en-US" sz="2000" dirty="0"/>
              <a:t>and </a:t>
            </a:r>
            <a:r>
              <a:rPr lang="en-US" sz="2000" dirty="0" smtClean="0"/>
              <a:t>Guidelines </a:t>
            </a:r>
            <a:r>
              <a:rPr lang="en-US" sz="2000" dirty="0"/>
              <a:t>on Recognition of Prior Learning (RPL</a:t>
            </a:r>
            <a:r>
              <a:rPr lang="en-US" sz="2000" dirty="0" smtClean="0"/>
              <a:t>). </a:t>
            </a:r>
            <a:r>
              <a:rPr lang="en-US" sz="2000" u="sng" dirty="0" smtClean="0"/>
              <a:t>This was not achieved as planned.</a:t>
            </a:r>
            <a:r>
              <a:rPr lang="en-US" sz="2000" dirty="0" smtClean="0"/>
              <a:t> However the Policy was subsequently  approved by Minister and gazetted in March 2016</a:t>
            </a:r>
            <a:endParaRPr lang="en-ZA" sz="2000" dirty="0" smtClean="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9" name="TextBox 8"/>
          <p:cNvSpPr txBox="1"/>
          <p:nvPr/>
        </p:nvSpPr>
        <p:spPr>
          <a:xfrm>
            <a:off x="357158" y="428604"/>
            <a:ext cx="8358246"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1: Administration</a:t>
            </a:r>
            <a:endParaRPr lang="en-ZA" dirty="0"/>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4</a:t>
            </a:fld>
            <a:endParaRPr lang="en-US" altLang="en-US" sz="1400" b="1" dirty="0"/>
          </a:p>
        </p:txBody>
      </p:sp>
      <p:sp>
        <p:nvSpPr>
          <p:cNvPr id="7" name="TextBox 6"/>
          <p:cNvSpPr txBox="1"/>
          <p:nvPr/>
        </p:nvSpPr>
        <p:spPr>
          <a:xfrm>
            <a:off x="357158" y="444589"/>
            <a:ext cx="8358245" cy="954107"/>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2: HRD, Planning and Monitoring </a:t>
            </a:r>
            <a:r>
              <a:rPr lang="en-US" dirty="0" smtClean="0"/>
              <a:t>Coordination</a:t>
            </a:r>
            <a:endParaRPr lang="en-ZA" dirty="0"/>
          </a:p>
        </p:txBody>
      </p:sp>
    </p:spTree>
    <p:extLst>
      <p:ext uri="{BB962C8B-B14F-4D97-AF65-F5344CB8AC3E}">
        <p14:creationId xmlns:p14="http://schemas.microsoft.com/office/powerpoint/2010/main" xmlns="" val="125658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395536" y="928670"/>
            <a:ext cx="8215064" cy="5164626"/>
          </a:xfrm>
        </p:spPr>
        <p:txBody>
          <a:bodyPr/>
          <a:lstStyle/>
          <a:p>
            <a:pPr marL="182563" indent="0" eaLnBrk="1" hangingPunct="1">
              <a:buNone/>
              <a:tabLst>
                <a:tab pos="538163" algn="l"/>
              </a:tabLst>
            </a:pPr>
            <a:r>
              <a:rPr lang="en-ZA" altLang="en-US" sz="1800" b="1" dirty="0" smtClean="0">
                <a:cs typeface="Times New Roman" panose="02020603050405020304" pitchFamily="18" charset="0"/>
              </a:rPr>
              <a:t>Purpose</a:t>
            </a:r>
            <a:r>
              <a:rPr lang="en-ZA" altLang="en-US" sz="1800" b="1" dirty="0">
                <a:cs typeface="Times New Roman" panose="02020603050405020304" pitchFamily="18" charset="0"/>
              </a:rPr>
              <a:t>: </a:t>
            </a:r>
            <a:r>
              <a:rPr lang="en-ZA" sz="1800" dirty="0" smtClean="0">
                <a:latin typeface="Arial" charset="0"/>
              </a:rPr>
              <a:t>Develop </a:t>
            </a:r>
            <a:r>
              <a:rPr lang="en-ZA" sz="1800" dirty="0">
                <a:latin typeface="Arial" charset="0"/>
              </a:rPr>
              <a:t>and </a:t>
            </a:r>
            <a:r>
              <a:rPr lang="en-ZA" sz="1800" dirty="0" smtClean="0">
                <a:latin typeface="Arial" charset="0"/>
              </a:rPr>
              <a:t>coordinate </a:t>
            </a:r>
            <a:r>
              <a:rPr lang="en-ZA" sz="1800" dirty="0">
                <a:latin typeface="Arial" charset="0"/>
              </a:rPr>
              <a:t>policy and </a:t>
            </a:r>
            <a:r>
              <a:rPr lang="en-ZA" sz="1800" dirty="0" smtClean="0">
                <a:latin typeface="Arial" charset="0"/>
              </a:rPr>
              <a:t>regulatory frameworks </a:t>
            </a:r>
            <a:r>
              <a:rPr lang="en-ZA" sz="1800" dirty="0">
                <a:latin typeface="Arial" charset="0"/>
              </a:rPr>
              <a:t>for an effective and efficient </a:t>
            </a:r>
            <a:r>
              <a:rPr lang="en-ZA" sz="1800" dirty="0" smtClean="0">
                <a:latin typeface="Arial" charset="0"/>
              </a:rPr>
              <a:t>university education system </a:t>
            </a:r>
            <a:r>
              <a:rPr lang="en-ZA" sz="1800" dirty="0">
                <a:latin typeface="Arial" charset="0"/>
              </a:rPr>
              <a:t>and </a:t>
            </a:r>
            <a:r>
              <a:rPr lang="en-ZA" sz="1800" dirty="0" smtClean="0">
                <a:latin typeface="Arial" charset="0"/>
              </a:rPr>
              <a:t>provides financial </a:t>
            </a:r>
            <a:r>
              <a:rPr lang="en-ZA" sz="1800" dirty="0">
                <a:latin typeface="Arial" charset="0"/>
              </a:rPr>
              <a:t>support to </a:t>
            </a:r>
            <a:r>
              <a:rPr lang="en-ZA" sz="1800" dirty="0" smtClean="0">
                <a:latin typeface="Arial" charset="0"/>
              </a:rPr>
              <a:t>universities, National </a:t>
            </a:r>
            <a:r>
              <a:rPr lang="en-ZA" sz="1800" dirty="0">
                <a:latin typeface="Arial" charset="0"/>
              </a:rPr>
              <a:t>Student Financial Aid </a:t>
            </a:r>
            <a:r>
              <a:rPr lang="en-ZA" sz="1800" dirty="0" smtClean="0">
                <a:latin typeface="Arial" charset="0"/>
              </a:rPr>
              <a:t>Scheme and </a:t>
            </a:r>
            <a:r>
              <a:rPr lang="en-ZA" sz="1800" dirty="0">
                <a:latin typeface="Arial" charset="0"/>
              </a:rPr>
              <a:t>National Institutes </a:t>
            </a:r>
            <a:r>
              <a:rPr lang="en-ZA" sz="1800" dirty="0" smtClean="0">
                <a:latin typeface="Arial" charset="0"/>
              </a:rPr>
              <a:t>for Higher Education</a:t>
            </a:r>
          </a:p>
          <a:p>
            <a:pPr marL="182563" indent="0" eaLnBrk="1" hangingPunct="1">
              <a:buNone/>
              <a:tabLst>
                <a:tab pos="538163" algn="l"/>
              </a:tabLst>
            </a:pPr>
            <a:endParaRPr lang="en-ZA" sz="1800" dirty="0" smtClean="0">
              <a:latin typeface="Arial" charset="0"/>
            </a:endParaRPr>
          </a:p>
          <a:p>
            <a:pPr marL="538163" indent="-355600">
              <a:buFont typeface="Arial" panose="020B0604020202020204" pitchFamily="34" charset="0"/>
              <a:buChar char="•"/>
            </a:pPr>
            <a:r>
              <a:rPr lang="en-ZA" sz="1800" b="1" dirty="0" smtClean="0">
                <a:cs typeface="Arial" pitchFamily="34" charset="0"/>
              </a:rPr>
              <a:t>For </a:t>
            </a:r>
            <a:r>
              <a:rPr lang="en-ZA" sz="1800" b="1" dirty="0">
                <a:cs typeface="Arial" pitchFamily="34" charset="0"/>
              </a:rPr>
              <a:t>the 2015/16 </a:t>
            </a:r>
            <a:r>
              <a:rPr lang="en-ZA" sz="1800" b="1" dirty="0" smtClean="0">
                <a:cs typeface="Arial" pitchFamily="34" charset="0"/>
              </a:rPr>
              <a:t>financial year, </a:t>
            </a:r>
            <a:r>
              <a:rPr lang="en-ZA" sz="1800" dirty="0" smtClean="0">
                <a:cs typeface="Arial" pitchFamily="34" charset="0"/>
              </a:rPr>
              <a:t>Programme 3 planned to deliver a total of </a:t>
            </a:r>
            <a:r>
              <a:rPr lang="en-ZA" sz="1800" b="1" dirty="0" smtClean="0">
                <a:cs typeface="Arial" pitchFamily="34" charset="0"/>
              </a:rPr>
              <a:t>20</a:t>
            </a:r>
            <a:r>
              <a:rPr lang="en-ZA" sz="1800" b="1" dirty="0" smtClean="0">
                <a:solidFill>
                  <a:srgbClr val="FF0000"/>
                </a:solidFill>
                <a:cs typeface="Arial" pitchFamily="34" charset="0"/>
              </a:rPr>
              <a:t> </a:t>
            </a:r>
            <a:r>
              <a:rPr lang="en-ZA" sz="1800" dirty="0" smtClean="0">
                <a:cs typeface="Arial" pitchFamily="34" charset="0"/>
              </a:rPr>
              <a:t>targets and monitor the performance of the system (universities in particular) against </a:t>
            </a:r>
            <a:r>
              <a:rPr lang="en-ZA" sz="1800" b="1" dirty="0" smtClean="0">
                <a:cs typeface="Arial" pitchFamily="34" charset="0"/>
              </a:rPr>
              <a:t>17 </a:t>
            </a:r>
            <a:r>
              <a:rPr lang="en-ZA" sz="1800" dirty="0" smtClean="0">
                <a:cs typeface="Arial" pitchFamily="34" charset="0"/>
              </a:rPr>
              <a:t>delivery </a:t>
            </a:r>
            <a:r>
              <a:rPr lang="en-ZA" sz="1800" b="1" dirty="0" smtClean="0">
                <a:cs typeface="Arial" pitchFamily="34" charset="0"/>
              </a:rPr>
              <a:t> </a:t>
            </a:r>
            <a:r>
              <a:rPr lang="en-ZA" sz="1800" dirty="0" smtClean="0">
                <a:cs typeface="Arial" pitchFamily="34" charset="0"/>
              </a:rPr>
              <a:t>targets</a:t>
            </a:r>
          </a:p>
          <a:p>
            <a:pPr marL="538163" indent="-355600">
              <a:buFont typeface="Arial" panose="020B0604020202020204" pitchFamily="34" charset="0"/>
              <a:buChar char="•"/>
            </a:pPr>
            <a:r>
              <a:rPr lang="en-ZA" sz="1800" b="1" dirty="0" smtClean="0">
                <a:cs typeface="Arial" pitchFamily="34" charset="0"/>
              </a:rPr>
              <a:t>For </a:t>
            </a:r>
            <a:r>
              <a:rPr lang="en-ZA" sz="1800" b="1" dirty="0">
                <a:cs typeface="Arial" pitchFamily="34" charset="0"/>
              </a:rPr>
              <a:t>the </a:t>
            </a:r>
            <a:r>
              <a:rPr lang="en-ZA" sz="1800" b="1" dirty="0" smtClean="0">
                <a:cs typeface="Arial" pitchFamily="34" charset="0"/>
              </a:rPr>
              <a:t>two quarters under review, </a:t>
            </a:r>
            <a:r>
              <a:rPr lang="en-ZA" sz="1800" dirty="0" smtClean="0">
                <a:cs typeface="Arial" pitchFamily="34" charset="0"/>
              </a:rPr>
              <a:t>there were </a:t>
            </a:r>
            <a:r>
              <a:rPr lang="en-ZA" sz="1800" b="1" dirty="0" smtClean="0">
                <a:cs typeface="Arial" pitchFamily="34" charset="0"/>
              </a:rPr>
              <a:t>7 </a:t>
            </a:r>
            <a:r>
              <a:rPr lang="en-ZA" sz="1800" dirty="0" smtClean="0">
                <a:cs typeface="Arial" pitchFamily="34" charset="0"/>
              </a:rPr>
              <a:t>targets (4 in Q2 and 3 in Q3)</a:t>
            </a:r>
            <a:r>
              <a:rPr lang="en-ZA" sz="1800" dirty="0" smtClean="0">
                <a:solidFill>
                  <a:srgbClr val="000000"/>
                </a:solidFill>
              </a:rPr>
              <a:t>.</a:t>
            </a:r>
            <a:r>
              <a:rPr lang="en-ZA" sz="1800" dirty="0" smtClean="0">
                <a:cs typeface="Arial" pitchFamily="34" charset="0"/>
              </a:rPr>
              <a:t> </a:t>
            </a:r>
            <a:endParaRPr lang="en-ZA" sz="1800" dirty="0">
              <a:cs typeface="Arial" pitchFamily="34" charset="0"/>
            </a:endParaRPr>
          </a:p>
          <a:p>
            <a:pPr marL="538163" indent="-355600">
              <a:buFont typeface="Arial" panose="020B0604020202020204" pitchFamily="34" charset="0"/>
              <a:buChar char="•"/>
            </a:pPr>
            <a:r>
              <a:rPr lang="en-ZA" sz="1800" dirty="0" smtClean="0">
                <a:cs typeface="Arial" pitchFamily="34" charset="0"/>
              </a:rPr>
              <a:t>Two (2) of the four (4) targets in the 2</a:t>
            </a:r>
            <a:r>
              <a:rPr lang="en-ZA" sz="1800" baseline="30000" dirty="0" smtClean="0">
                <a:cs typeface="Arial" pitchFamily="34" charset="0"/>
              </a:rPr>
              <a:t>nd</a:t>
            </a:r>
            <a:r>
              <a:rPr lang="en-ZA" sz="1800" dirty="0" smtClean="0">
                <a:cs typeface="Arial" pitchFamily="34" charset="0"/>
              </a:rPr>
              <a:t> </a:t>
            </a:r>
            <a:r>
              <a:rPr lang="en-ZA" sz="1800" dirty="0">
                <a:cs typeface="Arial" pitchFamily="34" charset="0"/>
              </a:rPr>
              <a:t>Quarter were achieved as </a:t>
            </a:r>
            <a:r>
              <a:rPr lang="en-ZA" sz="1800" dirty="0" smtClean="0">
                <a:cs typeface="Arial" pitchFamily="34" charset="0"/>
              </a:rPr>
              <a:t>follows:</a:t>
            </a:r>
          </a:p>
          <a:p>
            <a:pPr lvl="1"/>
            <a:r>
              <a:rPr lang="en-ZA" sz="1800" dirty="0"/>
              <a:t>Policy on the Minimum Norms and Standards for Student Housing at </a:t>
            </a:r>
            <a:r>
              <a:rPr lang="en-ZA" sz="1800" dirty="0" smtClean="0"/>
              <a:t>Public Universities </a:t>
            </a:r>
            <a:r>
              <a:rPr lang="en-ZA" sz="1800" dirty="0"/>
              <a:t>was published in a gazette on 29 September 2015: Gazette No. 39238</a:t>
            </a:r>
            <a:endParaRPr lang="en-ZA" sz="1800" dirty="0" smtClean="0"/>
          </a:p>
          <a:p>
            <a:pPr lvl="1"/>
            <a:r>
              <a:rPr lang="en-ZA" sz="1800" dirty="0"/>
              <a:t>Report on the effective use of the foundation provision grant for 23 universities was approved by Director-General on 4 September 2015</a:t>
            </a:r>
          </a:p>
          <a:p>
            <a:pPr marL="538163" indent="-355600">
              <a:buFont typeface="Arial" panose="020B0604020202020204" pitchFamily="34" charset="0"/>
              <a:buChar char="•"/>
            </a:pPr>
            <a:endParaRPr lang="en-ZA" sz="1800" dirty="0">
              <a:cs typeface="Arial" pitchFamily="34" charset="0"/>
            </a:endParaRPr>
          </a:p>
          <a:p>
            <a:pPr marL="517525">
              <a:spcBef>
                <a:spcPts val="0"/>
              </a:spcBef>
              <a:defRPr/>
            </a:pPr>
            <a:endParaRPr lang="en-ZA" sz="1800" dirty="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5</a:t>
            </a:fld>
            <a:endParaRPr lang="en-US" altLang="en-US" sz="1400" b="1" dirty="0"/>
          </a:p>
        </p:txBody>
      </p:sp>
      <p:sp>
        <p:nvSpPr>
          <p:cNvPr id="8" name="TextBox 7"/>
          <p:cNvSpPr txBox="1"/>
          <p:nvPr/>
        </p:nvSpPr>
        <p:spPr>
          <a:xfrm>
            <a:off x="395536" y="404664"/>
            <a:ext cx="8358246" cy="52387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3: University Education</a:t>
            </a:r>
            <a:endParaRPr lang="en-ZA" dirty="0"/>
          </a:p>
        </p:txBody>
      </p:sp>
    </p:spTree>
    <p:extLst>
      <p:ext uri="{BB962C8B-B14F-4D97-AF65-F5344CB8AC3E}">
        <p14:creationId xmlns:p14="http://schemas.microsoft.com/office/powerpoint/2010/main" xmlns="" val="3107348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207963" y="1143000"/>
            <a:ext cx="8612187" cy="5164626"/>
          </a:xfrm>
        </p:spPr>
        <p:txBody>
          <a:bodyPr/>
          <a:lstStyle/>
          <a:p>
            <a:pPr marL="525463"/>
            <a:r>
              <a:rPr lang="en-ZA" sz="1800" dirty="0" smtClean="0">
                <a:cs typeface="Arial" pitchFamily="34" charset="0"/>
              </a:rPr>
              <a:t>The other two (2) </a:t>
            </a:r>
            <a:r>
              <a:rPr lang="en-ZA" sz="1800" dirty="0">
                <a:cs typeface="Arial" pitchFamily="34" charset="0"/>
              </a:rPr>
              <a:t>targets </a:t>
            </a:r>
            <a:r>
              <a:rPr lang="en-ZA" sz="1800" dirty="0" smtClean="0">
                <a:cs typeface="Arial" pitchFamily="34" charset="0"/>
              </a:rPr>
              <a:t>could not be achieved as planned. However, they were subsequently achieved as follows:</a:t>
            </a:r>
          </a:p>
          <a:p>
            <a:pPr marL="925513" lvl="1"/>
            <a:r>
              <a:rPr lang="en-ZA" sz="1800" dirty="0"/>
              <a:t>Report on the analysis of university annual reports in terms of financial indicators was produced and approved by the Director-General on </a:t>
            </a:r>
            <a:r>
              <a:rPr lang="en-ZA" sz="1800" dirty="0" smtClean="0"/>
              <a:t>         31 </a:t>
            </a:r>
            <a:r>
              <a:rPr lang="en-ZA" sz="1800" dirty="0"/>
              <a:t>March </a:t>
            </a:r>
            <a:r>
              <a:rPr lang="en-ZA" sz="1800" dirty="0" smtClean="0"/>
              <a:t>2016</a:t>
            </a:r>
          </a:p>
          <a:p>
            <a:pPr marL="925513" lvl="1"/>
            <a:r>
              <a:rPr lang="en-ZA" sz="1800" dirty="0"/>
              <a:t>Revised Regulations for Private Higher Education Institutions were published in a gazette on 31 March 2016: Government Gazette No. </a:t>
            </a:r>
            <a:r>
              <a:rPr lang="en-GB" sz="1800" dirty="0"/>
              <a:t>39882 (Regulation Gazette No. 10582</a:t>
            </a:r>
            <a:r>
              <a:rPr lang="en-GB" sz="1800" dirty="0" smtClean="0"/>
              <a:t>).</a:t>
            </a:r>
          </a:p>
          <a:p>
            <a:pPr marL="639763" lvl="1" indent="0">
              <a:buNone/>
            </a:pPr>
            <a:endParaRPr lang="en-ZA" sz="1400" dirty="0" smtClean="0"/>
          </a:p>
          <a:p>
            <a:pPr marL="538163" indent="-355600">
              <a:buFont typeface="Arial" panose="020B0604020202020204" pitchFamily="34" charset="0"/>
              <a:buChar char="•"/>
            </a:pPr>
            <a:r>
              <a:rPr lang="en-ZA" sz="1800" b="1" dirty="0" smtClean="0">
                <a:cs typeface="Arial" pitchFamily="34" charset="0"/>
              </a:rPr>
              <a:t>There were three (3) targets in the 3</a:t>
            </a:r>
            <a:r>
              <a:rPr lang="en-ZA" sz="1800" b="1" baseline="30000" dirty="0" smtClean="0">
                <a:cs typeface="Arial" pitchFamily="34" charset="0"/>
              </a:rPr>
              <a:t>rd</a:t>
            </a:r>
            <a:r>
              <a:rPr lang="en-ZA" sz="1800" b="1" dirty="0" smtClean="0">
                <a:cs typeface="Arial" pitchFamily="34" charset="0"/>
              </a:rPr>
              <a:t> Quarter </a:t>
            </a:r>
            <a:r>
              <a:rPr lang="en-ZA" sz="1800" dirty="0" smtClean="0">
                <a:cs typeface="Arial" pitchFamily="34" charset="0"/>
              </a:rPr>
              <a:t>and all were achieved as planned, as follows:</a:t>
            </a:r>
            <a:endParaRPr lang="en-ZA" sz="1800" dirty="0">
              <a:cs typeface="Arial" pitchFamily="34" charset="0"/>
            </a:endParaRPr>
          </a:p>
          <a:p>
            <a:pPr lvl="1"/>
            <a:r>
              <a:rPr lang="en-ZA" sz="1800" dirty="0"/>
              <a:t>Report on the effective use of the 2014/15 teaching development grant </a:t>
            </a:r>
            <a:r>
              <a:rPr lang="en-ZA" sz="1800" dirty="0" smtClean="0"/>
              <a:t>was approved </a:t>
            </a:r>
            <a:r>
              <a:rPr lang="en-ZA" sz="1800" dirty="0"/>
              <a:t>by the Director-General by end </a:t>
            </a:r>
            <a:r>
              <a:rPr lang="en-ZA" sz="1800" dirty="0" smtClean="0"/>
              <a:t>December </a:t>
            </a:r>
            <a:r>
              <a:rPr lang="en-ZA" sz="1800" dirty="0"/>
              <a:t>2015</a:t>
            </a:r>
          </a:p>
          <a:p>
            <a:pPr lvl="1"/>
            <a:r>
              <a:rPr lang="en-ZA" sz="1800" dirty="0"/>
              <a:t>Evaluation report on effective use of the Research Development Grant in 2014/15, </a:t>
            </a:r>
            <a:r>
              <a:rPr lang="en-ZA" sz="1800" dirty="0" smtClean="0"/>
              <a:t>was approved </a:t>
            </a:r>
            <a:r>
              <a:rPr lang="en-ZA" sz="1800" dirty="0"/>
              <a:t>by the Director-General by </a:t>
            </a:r>
            <a:r>
              <a:rPr lang="en-ZA" sz="1800" dirty="0" smtClean="0"/>
              <a:t>end December </a:t>
            </a:r>
            <a:r>
              <a:rPr lang="en-ZA" sz="1800" dirty="0"/>
              <a:t>2015</a:t>
            </a:r>
          </a:p>
          <a:p>
            <a:pPr lvl="1"/>
            <a:r>
              <a:rPr lang="en-ZA" sz="1800" dirty="0"/>
              <a:t>Student Leadership capacity development strategy and programme </a:t>
            </a:r>
            <a:r>
              <a:rPr lang="en-ZA" sz="1800" dirty="0" smtClean="0"/>
              <a:t>was developed </a:t>
            </a:r>
            <a:r>
              <a:rPr lang="en-ZA" sz="1800" dirty="0"/>
              <a:t>and implemented by October 2015</a:t>
            </a:r>
          </a:p>
          <a:p>
            <a:pPr marL="538163" indent="-355600">
              <a:buFont typeface="Arial" panose="020B0604020202020204" pitchFamily="34" charset="0"/>
              <a:buChar char="•"/>
            </a:pPr>
            <a:endParaRPr lang="en-ZA" sz="1800" dirty="0">
              <a:cs typeface="Arial" pitchFamily="34" charset="0"/>
            </a:endParaRPr>
          </a:p>
          <a:p>
            <a:pPr marL="517525">
              <a:spcBef>
                <a:spcPts val="0"/>
              </a:spcBef>
              <a:defRPr/>
            </a:pPr>
            <a:endParaRPr lang="en-ZA" sz="1800" dirty="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6</a:t>
            </a:fld>
            <a:endParaRPr lang="en-US" altLang="en-US" sz="1400" b="1" dirty="0"/>
          </a:p>
        </p:txBody>
      </p:sp>
      <p:sp>
        <p:nvSpPr>
          <p:cNvPr id="8" name="TextBox 7"/>
          <p:cNvSpPr txBox="1"/>
          <p:nvPr/>
        </p:nvSpPr>
        <p:spPr>
          <a:xfrm>
            <a:off x="395536" y="404664"/>
            <a:ext cx="8358246" cy="52387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3: University Education</a:t>
            </a:r>
            <a:endParaRPr lang="en-ZA" dirty="0"/>
          </a:p>
        </p:txBody>
      </p:sp>
    </p:spTree>
    <p:extLst>
      <p:ext uri="{BB962C8B-B14F-4D97-AF65-F5344CB8AC3E}">
        <p14:creationId xmlns:p14="http://schemas.microsoft.com/office/powerpoint/2010/main" xmlns="" val="344487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921" y="-31426"/>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537817" y="1196752"/>
            <a:ext cx="8052145" cy="4811712"/>
          </a:xfrm>
        </p:spPr>
        <p:txBody>
          <a:bodyPr/>
          <a:lstStyle/>
          <a:p>
            <a:pPr>
              <a:spcBef>
                <a:spcPts val="0"/>
              </a:spcBef>
              <a:spcAft>
                <a:spcPts val="0"/>
              </a:spcAft>
              <a:buFontTx/>
              <a:buNone/>
              <a:defRPr/>
            </a:pPr>
            <a:endParaRPr lang="en-GB" sz="2000" dirty="0" smtClean="0">
              <a:cs typeface="Arial" pitchFamily="34" charset="0"/>
            </a:endParaRPr>
          </a:p>
          <a:p>
            <a:pPr>
              <a:spcBef>
                <a:spcPts val="0"/>
              </a:spcBef>
              <a:spcAft>
                <a:spcPts val="0"/>
              </a:spcAft>
              <a:defRPr/>
            </a:pPr>
            <a:endParaRPr lang="en-US" sz="2000" dirty="0" smtClean="0">
              <a:cs typeface="Arial" pitchFamily="34" charset="0"/>
            </a:endParaRPr>
          </a:p>
        </p:txBody>
      </p:sp>
      <p:sp>
        <p:nvSpPr>
          <p:cNvPr id="8196" name="Rectangle 1"/>
          <p:cNvSpPr>
            <a:spLocks noChangeArrowheads="1"/>
          </p:cNvSpPr>
          <p:nvPr/>
        </p:nvSpPr>
        <p:spPr bwMode="auto">
          <a:xfrm>
            <a:off x="500034" y="1285860"/>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9" name="TextBox 8"/>
          <p:cNvSpPr txBox="1"/>
          <p:nvPr/>
        </p:nvSpPr>
        <p:spPr>
          <a:xfrm>
            <a:off x="357158" y="428604"/>
            <a:ext cx="8429684" cy="52387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a:t>
            </a:r>
            <a:r>
              <a:rPr lang="en-US" dirty="0" smtClean="0"/>
              <a:t>3: </a:t>
            </a:r>
            <a:r>
              <a:rPr lang="en-US" dirty="0"/>
              <a:t>University Education</a:t>
            </a:r>
            <a:endParaRPr lang="en-ZA" dirty="0"/>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7</a:t>
            </a:fld>
            <a:endParaRPr lang="en-US" altLang="en-US" sz="1400" b="1" dirty="0"/>
          </a:p>
        </p:txBody>
      </p:sp>
      <p:graphicFrame>
        <p:nvGraphicFramePr>
          <p:cNvPr id="2" name="Table 1"/>
          <p:cNvGraphicFramePr>
            <a:graphicFrameLocks noGrp="1"/>
          </p:cNvGraphicFramePr>
          <p:nvPr>
            <p:extLst>
              <p:ext uri="{D42A27DB-BD31-4B8C-83A1-F6EECF244321}">
                <p14:modId xmlns:p14="http://schemas.microsoft.com/office/powerpoint/2010/main" xmlns="" val="2281812201"/>
              </p:ext>
            </p:extLst>
          </p:nvPr>
        </p:nvGraphicFramePr>
        <p:xfrm>
          <a:off x="500034" y="2024077"/>
          <a:ext cx="8018354" cy="4275408"/>
        </p:xfrm>
        <a:graphic>
          <a:graphicData uri="http://schemas.openxmlformats.org/drawingml/2006/table">
            <a:tbl>
              <a:tblPr firstRow="1" bandRow="1">
                <a:tableStyleId>{5940675A-B579-460E-94D1-54222C63F5DA}</a:tableStyleId>
              </a:tblPr>
              <a:tblGrid>
                <a:gridCol w="329307"/>
                <a:gridCol w="4488647"/>
                <a:gridCol w="1524000"/>
                <a:gridCol w="1676400"/>
              </a:tblGrid>
              <a:tr h="272368">
                <a:tc>
                  <a:txBody>
                    <a:bodyPr/>
                    <a:lstStyle/>
                    <a:p>
                      <a:endParaRPr lang="en-Z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b="1" dirty="0" smtClean="0"/>
                        <a:t>PERFORMANCE INDICATOR </a:t>
                      </a:r>
                      <a:endParaRPr lang="en-ZA" sz="1600" b="1" dirty="0"/>
                    </a:p>
                  </a:txBody>
                  <a:tcPr/>
                </a:tc>
                <a:tc>
                  <a:txBody>
                    <a:bodyPr/>
                    <a:lstStyle/>
                    <a:p>
                      <a:pPr algn="ctr"/>
                      <a:r>
                        <a:rPr lang="en-ZA" sz="1600" b="1" dirty="0" smtClean="0"/>
                        <a:t>SYSTEM TARGET</a:t>
                      </a:r>
                      <a:endParaRPr lang="en-ZA" sz="1600" b="1" dirty="0"/>
                    </a:p>
                  </a:txBody>
                  <a:tcPr/>
                </a:tc>
                <a:tc>
                  <a:txBody>
                    <a:bodyPr/>
                    <a:lstStyle/>
                    <a:p>
                      <a:pPr algn="ctr"/>
                      <a:r>
                        <a:rPr lang="en-ZA" sz="1600" b="1" dirty="0" smtClean="0"/>
                        <a:t>ACHIEVEMENT</a:t>
                      </a:r>
                      <a:r>
                        <a:rPr lang="en-ZA" sz="1600" b="1" baseline="0" dirty="0" smtClean="0"/>
                        <a:t> </a:t>
                      </a:r>
                      <a:endParaRPr lang="en-ZA" sz="1600" b="1" dirty="0"/>
                    </a:p>
                  </a:txBody>
                  <a:tcPr/>
                </a:tc>
              </a:tr>
              <a:tr h="546688">
                <a:tc>
                  <a:txBody>
                    <a:bodyPr/>
                    <a:lstStyle/>
                    <a:p>
                      <a:pPr marL="0" indent="0">
                        <a:buFont typeface="+mj-lt"/>
                        <a:buNone/>
                      </a:pPr>
                      <a:r>
                        <a:rPr lang="en-ZA" sz="1600" dirty="0" smtClean="0"/>
                        <a:t>1</a:t>
                      </a:r>
                      <a:endParaRPr lang="en-ZA" sz="1600" dirty="0"/>
                    </a:p>
                  </a:txBody>
                  <a:tcPr/>
                </a:tc>
                <a:tc>
                  <a:txBody>
                    <a:bodyPr/>
                    <a:lstStyle/>
                    <a:p>
                      <a:pPr marL="0" indent="0">
                        <a:buFont typeface="+mj-lt"/>
                        <a:buNone/>
                      </a:pPr>
                      <a:r>
                        <a:rPr lang="en-ZA" sz="1600" dirty="0" smtClean="0"/>
                        <a:t>Number of graduates in Engineering Sciences</a:t>
                      </a:r>
                      <a:r>
                        <a:rPr lang="en-ZA" sz="1600" baseline="0" dirty="0" smtClean="0"/>
                        <a:t> </a:t>
                      </a:r>
                      <a:endParaRPr lang="en-ZA" sz="1600" dirty="0"/>
                    </a:p>
                  </a:txBody>
                  <a:tcPr/>
                </a:tc>
                <a:tc>
                  <a:txBody>
                    <a:bodyPr/>
                    <a:lstStyle/>
                    <a:p>
                      <a:pPr algn="ctr"/>
                      <a:r>
                        <a:rPr lang="en-ZA" sz="1600" dirty="0" smtClean="0"/>
                        <a:t>10 100</a:t>
                      </a:r>
                      <a:endParaRPr lang="en-ZA" sz="1600" dirty="0"/>
                    </a:p>
                  </a:txBody>
                  <a:tcPr/>
                </a:tc>
                <a:tc>
                  <a:txBody>
                    <a:bodyPr/>
                    <a:lstStyle/>
                    <a:p>
                      <a:pPr algn="ctr"/>
                      <a:r>
                        <a:rPr lang="en-ZA" sz="1600" dirty="0" smtClean="0"/>
                        <a:t>12 058</a:t>
                      </a:r>
                      <a:endParaRPr lang="en-ZA" sz="1600" dirty="0"/>
                    </a:p>
                  </a:txBody>
                  <a:tcPr/>
                </a:tc>
              </a:tr>
              <a:tr h="370840">
                <a:tc>
                  <a:txBody>
                    <a:bodyPr/>
                    <a:lstStyle/>
                    <a:p>
                      <a:pPr marL="0" indent="0">
                        <a:buFont typeface="+mj-lt"/>
                        <a:buNone/>
                      </a:pPr>
                      <a:r>
                        <a:rPr lang="en-ZA" sz="1600" dirty="0" smtClean="0"/>
                        <a:t>2</a:t>
                      </a:r>
                      <a:endParaRPr lang="en-ZA" sz="1600" dirty="0"/>
                    </a:p>
                  </a:txBody>
                  <a:tcPr/>
                </a:tc>
                <a:tc>
                  <a:txBody>
                    <a:bodyPr/>
                    <a:lstStyle/>
                    <a:p>
                      <a:r>
                        <a:rPr lang="en-ZA" sz="1600" dirty="0" smtClean="0"/>
                        <a:t>Number of graduates</a:t>
                      </a:r>
                      <a:r>
                        <a:rPr lang="en-ZA" sz="1600" baseline="0" dirty="0" smtClean="0"/>
                        <a:t> in Natural and Physical Sciences </a:t>
                      </a:r>
                      <a:endParaRPr lang="en-ZA" sz="1600" dirty="0"/>
                    </a:p>
                  </a:txBody>
                  <a:tcPr/>
                </a:tc>
                <a:tc>
                  <a:txBody>
                    <a:bodyPr/>
                    <a:lstStyle/>
                    <a:p>
                      <a:pPr algn="ctr"/>
                      <a:r>
                        <a:rPr lang="en-ZA" sz="1600" dirty="0" smtClean="0"/>
                        <a:t>6 600</a:t>
                      </a:r>
                      <a:endParaRPr lang="en-ZA" sz="1600" dirty="0"/>
                    </a:p>
                  </a:txBody>
                  <a:tcPr/>
                </a:tc>
                <a:tc>
                  <a:txBody>
                    <a:bodyPr/>
                    <a:lstStyle/>
                    <a:p>
                      <a:pPr algn="ctr"/>
                      <a:r>
                        <a:rPr lang="en-ZA" sz="1600" dirty="0" smtClean="0"/>
                        <a:t>7 295</a:t>
                      </a:r>
                      <a:endParaRPr lang="en-ZA" sz="1600" dirty="0"/>
                    </a:p>
                  </a:txBody>
                  <a:tcPr/>
                </a:tc>
              </a:tr>
              <a:tr h="370840">
                <a:tc>
                  <a:txBody>
                    <a:bodyPr/>
                    <a:lstStyle/>
                    <a:p>
                      <a:pPr marL="0" indent="0">
                        <a:buFont typeface="+mj-lt"/>
                        <a:buNone/>
                      </a:pPr>
                      <a:r>
                        <a:rPr lang="en-ZA" sz="1600" dirty="0" smtClean="0"/>
                        <a:t>3</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Number of graduates</a:t>
                      </a:r>
                      <a:r>
                        <a:rPr lang="en-ZA" sz="1600" baseline="0" dirty="0" smtClean="0"/>
                        <a:t> in Teacher Education from universities </a:t>
                      </a:r>
                      <a:endParaRPr lang="en-ZA" sz="1600" dirty="0"/>
                    </a:p>
                  </a:txBody>
                  <a:tcPr/>
                </a:tc>
                <a:tc>
                  <a:txBody>
                    <a:bodyPr/>
                    <a:lstStyle/>
                    <a:p>
                      <a:pPr algn="ctr"/>
                      <a:r>
                        <a:rPr lang="en-ZA" sz="1600" dirty="0" smtClean="0"/>
                        <a:t>17 500</a:t>
                      </a:r>
                      <a:endParaRPr lang="en-ZA" sz="1600" dirty="0"/>
                    </a:p>
                  </a:txBody>
                  <a:tcPr/>
                </a:tc>
                <a:tc>
                  <a:txBody>
                    <a:bodyPr/>
                    <a:lstStyle/>
                    <a:p>
                      <a:pPr algn="ctr"/>
                      <a:r>
                        <a:rPr lang="en-ZA" sz="1600" dirty="0" smtClean="0"/>
                        <a:t>19 124</a:t>
                      </a:r>
                      <a:endParaRPr lang="en-ZA" sz="1600" dirty="0"/>
                    </a:p>
                  </a:txBody>
                  <a:tcPr/>
                </a:tc>
              </a:tr>
              <a:tr h="277448">
                <a:tc>
                  <a:txBody>
                    <a:bodyPr/>
                    <a:lstStyle/>
                    <a:p>
                      <a:pPr marL="0" indent="0">
                        <a:buFont typeface="+mj-lt"/>
                        <a:buNone/>
                      </a:pPr>
                      <a:r>
                        <a:rPr lang="en-ZA" sz="1600" dirty="0" smtClean="0"/>
                        <a:t>4</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Number of Doctoral</a:t>
                      </a:r>
                      <a:r>
                        <a:rPr lang="en-ZA" sz="1600" baseline="0" dirty="0" smtClean="0"/>
                        <a:t> </a:t>
                      </a:r>
                      <a:r>
                        <a:rPr lang="en-ZA" sz="1600" dirty="0" smtClean="0"/>
                        <a:t>graduates</a:t>
                      </a:r>
                      <a:r>
                        <a:rPr lang="en-ZA" sz="1600" baseline="0" dirty="0" smtClean="0"/>
                        <a:t> from universities </a:t>
                      </a:r>
                      <a:endParaRPr lang="en-ZA" sz="1600" dirty="0"/>
                    </a:p>
                  </a:txBody>
                  <a:tcPr/>
                </a:tc>
                <a:tc>
                  <a:txBody>
                    <a:bodyPr/>
                    <a:lstStyle/>
                    <a:p>
                      <a:pPr algn="ctr"/>
                      <a:r>
                        <a:rPr lang="en-ZA" sz="1600" dirty="0" smtClean="0"/>
                        <a:t>2 050</a:t>
                      </a:r>
                      <a:endParaRPr lang="en-ZA" sz="1600" dirty="0"/>
                    </a:p>
                  </a:txBody>
                  <a:tcPr/>
                </a:tc>
                <a:tc>
                  <a:txBody>
                    <a:bodyPr/>
                    <a:lstStyle/>
                    <a:p>
                      <a:pPr algn="ctr"/>
                      <a:r>
                        <a:rPr lang="en-ZA" sz="1600" dirty="0" smtClean="0"/>
                        <a:t>2 258</a:t>
                      </a:r>
                      <a:endParaRPr lang="en-ZA" sz="1600" dirty="0"/>
                    </a:p>
                  </a:txBody>
                  <a:tcPr/>
                </a:tc>
              </a:tr>
              <a:tr h="370840">
                <a:tc>
                  <a:txBody>
                    <a:bodyPr/>
                    <a:lstStyle/>
                    <a:p>
                      <a:pPr marL="0" indent="0">
                        <a:buFont typeface="+mj-lt"/>
                        <a:buNone/>
                      </a:pPr>
                      <a:r>
                        <a:rPr lang="en-ZA" sz="1600" dirty="0" smtClean="0"/>
                        <a:t>5</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Number of Research</a:t>
                      </a:r>
                      <a:r>
                        <a:rPr lang="en-ZA" sz="1600" baseline="0" dirty="0" smtClean="0"/>
                        <a:t> Masters graduates</a:t>
                      </a:r>
                      <a:endParaRPr lang="en-ZA" sz="1600" dirty="0"/>
                    </a:p>
                  </a:txBody>
                  <a:tcPr/>
                </a:tc>
                <a:tc>
                  <a:txBody>
                    <a:bodyPr/>
                    <a:lstStyle/>
                    <a:p>
                      <a:pPr algn="ctr"/>
                      <a:r>
                        <a:rPr lang="en-ZA" sz="1600" dirty="0" smtClean="0"/>
                        <a:t>6 200</a:t>
                      </a:r>
                      <a:endParaRPr lang="en-ZA" sz="1600" dirty="0"/>
                    </a:p>
                  </a:txBody>
                  <a:tcPr/>
                </a:tc>
                <a:tc>
                  <a:txBody>
                    <a:bodyPr/>
                    <a:lstStyle/>
                    <a:p>
                      <a:pPr algn="ctr"/>
                      <a:r>
                        <a:rPr lang="en-ZA" sz="1600" dirty="0" smtClean="0"/>
                        <a:t>7 229</a:t>
                      </a:r>
                      <a:endParaRPr lang="en-ZA" sz="1600" dirty="0"/>
                    </a:p>
                  </a:txBody>
                  <a:tcPr/>
                </a:tc>
              </a:tr>
              <a:tr h="370840">
                <a:tc>
                  <a:txBody>
                    <a:bodyPr/>
                    <a:lstStyle/>
                    <a:p>
                      <a:pPr marL="0" indent="0">
                        <a:buFont typeface="+mj-lt"/>
                        <a:buNone/>
                      </a:pPr>
                      <a:r>
                        <a:rPr lang="en-ZA" sz="1600" dirty="0" smtClean="0"/>
                        <a:t>6</a:t>
                      </a:r>
                      <a:endParaRPr lang="en-ZA" sz="1600" dirty="0"/>
                    </a:p>
                  </a:txBody>
                  <a:tcPr/>
                </a:tc>
                <a:tc>
                  <a:txBody>
                    <a:bodyPr/>
                    <a:lstStyle/>
                    <a:p>
                      <a:pPr marL="0" indent="0">
                        <a:buFont typeface="+mj-lt"/>
                        <a:buNone/>
                      </a:pPr>
                      <a:r>
                        <a:rPr lang="en-ZA" sz="1600" dirty="0" smtClean="0"/>
                        <a:t>Higher</a:t>
                      </a:r>
                      <a:r>
                        <a:rPr lang="en-ZA" sz="1600" baseline="0" dirty="0" smtClean="0"/>
                        <a:t> education throughput rate </a:t>
                      </a:r>
                      <a:endParaRPr lang="en-ZA" sz="1600" dirty="0"/>
                    </a:p>
                  </a:txBody>
                  <a:tcPr/>
                </a:tc>
                <a:tc>
                  <a:txBody>
                    <a:bodyPr/>
                    <a:lstStyle/>
                    <a:p>
                      <a:pPr algn="ctr"/>
                      <a:r>
                        <a:rPr lang="en-ZA" sz="1600" dirty="0" smtClean="0"/>
                        <a:t>35%</a:t>
                      </a:r>
                      <a:endParaRPr lang="en-ZA" sz="1600" dirty="0"/>
                    </a:p>
                  </a:txBody>
                  <a:tcPr/>
                </a:tc>
                <a:tc>
                  <a:txBody>
                    <a:bodyPr/>
                    <a:lstStyle/>
                    <a:p>
                      <a:pPr algn="ctr"/>
                      <a:r>
                        <a:rPr lang="en-ZA" sz="1600" dirty="0" smtClean="0"/>
                        <a:t>35%</a:t>
                      </a:r>
                      <a:endParaRPr lang="en-ZA" sz="1600" dirty="0"/>
                    </a:p>
                  </a:txBody>
                  <a:tcPr/>
                </a:tc>
              </a:tr>
              <a:tr h="289560">
                <a:tc>
                  <a:txBody>
                    <a:bodyPr/>
                    <a:lstStyle/>
                    <a:p>
                      <a:pPr marL="0" indent="0">
                        <a:buFont typeface="+mj-lt"/>
                        <a:buNone/>
                      </a:pPr>
                      <a:r>
                        <a:rPr lang="en-ZA" sz="1600" dirty="0" smtClean="0"/>
                        <a:t>7</a:t>
                      </a:r>
                      <a:endParaRPr lang="en-ZA" sz="1600" dirty="0"/>
                    </a:p>
                  </a:txBody>
                  <a:tcPr/>
                </a:tc>
                <a:tc>
                  <a:txBody>
                    <a:bodyPr/>
                    <a:lstStyle/>
                    <a:p>
                      <a:pPr marL="0" indent="0">
                        <a:buFont typeface="+mj-lt"/>
                        <a:buNone/>
                      </a:pPr>
                      <a:r>
                        <a:rPr lang="en-ZA" sz="1600" dirty="0" smtClean="0"/>
                        <a:t>Number of universities offering accredited TVET college qualification</a:t>
                      </a:r>
                      <a:endParaRPr lang="en-ZA" sz="1600" dirty="0"/>
                    </a:p>
                  </a:txBody>
                  <a:tcPr/>
                </a:tc>
                <a:tc>
                  <a:txBody>
                    <a:bodyPr/>
                    <a:lstStyle/>
                    <a:p>
                      <a:pPr algn="ctr"/>
                      <a:r>
                        <a:rPr lang="en-ZA" sz="1600" dirty="0" smtClean="0"/>
                        <a:t>3</a:t>
                      </a:r>
                      <a:endParaRPr lang="en-ZA" sz="1600" dirty="0"/>
                    </a:p>
                  </a:txBody>
                  <a:tcPr/>
                </a:tc>
                <a:tc>
                  <a:txBody>
                    <a:bodyPr/>
                    <a:lstStyle/>
                    <a:p>
                      <a:pPr algn="ctr"/>
                      <a:r>
                        <a:rPr lang="en-ZA" sz="1600" dirty="0" smtClean="0"/>
                        <a:t>3</a:t>
                      </a:r>
                      <a:endParaRPr lang="en-ZA" sz="1600" dirty="0"/>
                    </a:p>
                  </a:txBody>
                  <a:tcPr/>
                </a:tc>
              </a:tr>
              <a:tr h="289560">
                <a:tc>
                  <a:txBody>
                    <a:bodyPr/>
                    <a:lstStyle/>
                    <a:p>
                      <a:pPr marL="0" indent="0">
                        <a:buFont typeface="+mj-lt"/>
                        <a:buNone/>
                      </a:pPr>
                      <a:r>
                        <a:rPr lang="en-ZA" sz="1600" dirty="0" smtClean="0"/>
                        <a:t>8</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Success</a:t>
                      </a:r>
                      <a:r>
                        <a:rPr lang="en-ZA" sz="1600" baseline="0" dirty="0" smtClean="0"/>
                        <a:t> rate at universities</a:t>
                      </a:r>
                      <a:endParaRPr lang="en-ZA" sz="1600" dirty="0"/>
                    </a:p>
                  </a:txBody>
                  <a:tcPr/>
                </a:tc>
                <a:tc>
                  <a:txBody>
                    <a:bodyPr/>
                    <a:lstStyle/>
                    <a:p>
                      <a:pPr algn="ctr"/>
                      <a:r>
                        <a:rPr lang="en-ZA" sz="1600" dirty="0" smtClean="0"/>
                        <a:t>76%</a:t>
                      </a:r>
                      <a:endParaRPr lang="en-ZA" sz="1600" dirty="0"/>
                    </a:p>
                  </a:txBody>
                  <a:tcPr/>
                </a:tc>
                <a:tc>
                  <a:txBody>
                    <a:bodyPr/>
                    <a:lstStyle/>
                    <a:p>
                      <a:pPr algn="ctr"/>
                      <a:r>
                        <a:rPr lang="en-ZA" sz="1600" dirty="0" smtClean="0"/>
                        <a:t>77%</a:t>
                      </a:r>
                      <a:endParaRPr lang="en-ZA" sz="1600" dirty="0"/>
                    </a:p>
                  </a:txBody>
                  <a:tcPr/>
                </a:tc>
              </a:tr>
            </a:tbl>
          </a:graphicData>
        </a:graphic>
      </p:graphicFrame>
      <p:sp>
        <p:nvSpPr>
          <p:cNvPr id="3" name="Rectangle 2"/>
          <p:cNvSpPr/>
          <p:nvPr/>
        </p:nvSpPr>
        <p:spPr>
          <a:xfrm>
            <a:off x="-152400" y="1100747"/>
            <a:ext cx="8742362" cy="923330"/>
          </a:xfrm>
          <a:prstGeom prst="rect">
            <a:avLst/>
          </a:prstGeom>
        </p:spPr>
        <p:txBody>
          <a:bodyPr wrap="square">
            <a:spAutoFit/>
          </a:bodyPr>
          <a:lstStyle/>
          <a:p>
            <a:pPr marL="525463"/>
            <a:r>
              <a:rPr lang="en-ZA" dirty="0" smtClean="0">
                <a:cs typeface="Arial" pitchFamily="34" charset="0"/>
              </a:rPr>
              <a:t>During the 3</a:t>
            </a:r>
            <a:r>
              <a:rPr lang="en-ZA" baseline="30000" dirty="0" smtClean="0">
                <a:cs typeface="Arial" pitchFamily="34" charset="0"/>
              </a:rPr>
              <a:t>rd</a:t>
            </a:r>
            <a:r>
              <a:rPr lang="en-ZA" dirty="0" smtClean="0">
                <a:cs typeface="Arial" pitchFamily="34" charset="0"/>
              </a:rPr>
              <a:t> quarter, the branch also reported on the performance of the system in respect to universities during the 2014 academic year. 10 of the 17 targets were achieved as follows: </a:t>
            </a:r>
            <a:endParaRPr lang="en-ZA" dirty="0">
              <a:cs typeface="Arial" pitchFamily="34" charset="0"/>
            </a:endParaRPr>
          </a:p>
        </p:txBody>
      </p:sp>
    </p:spTree>
    <p:extLst>
      <p:ext uri="{BB962C8B-B14F-4D97-AF65-F5344CB8AC3E}">
        <p14:creationId xmlns:p14="http://schemas.microsoft.com/office/powerpoint/2010/main" xmlns="" val="3988809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921" y="-31426"/>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537817" y="1196752"/>
            <a:ext cx="8052145" cy="4811712"/>
          </a:xfrm>
        </p:spPr>
        <p:txBody>
          <a:bodyPr/>
          <a:lstStyle/>
          <a:p>
            <a:pPr>
              <a:spcBef>
                <a:spcPts val="0"/>
              </a:spcBef>
              <a:spcAft>
                <a:spcPts val="0"/>
              </a:spcAft>
              <a:buFontTx/>
              <a:buNone/>
              <a:defRPr/>
            </a:pPr>
            <a:endParaRPr lang="en-GB" sz="2000" dirty="0" smtClean="0">
              <a:cs typeface="Arial" pitchFamily="34" charset="0"/>
            </a:endParaRPr>
          </a:p>
          <a:p>
            <a:pPr>
              <a:spcBef>
                <a:spcPts val="0"/>
              </a:spcBef>
              <a:spcAft>
                <a:spcPts val="0"/>
              </a:spcAft>
              <a:defRPr/>
            </a:pPr>
            <a:endParaRPr lang="en-US" sz="2000" dirty="0" smtClean="0">
              <a:cs typeface="Arial" pitchFamily="34" charset="0"/>
            </a:endParaRPr>
          </a:p>
        </p:txBody>
      </p:sp>
      <p:sp>
        <p:nvSpPr>
          <p:cNvPr id="8196" name="Rectangle 1"/>
          <p:cNvSpPr>
            <a:spLocks noChangeArrowheads="1"/>
          </p:cNvSpPr>
          <p:nvPr/>
        </p:nvSpPr>
        <p:spPr bwMode="auto">
          <a:xfrm>
            <a:off x="500034" y="1285860"/>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9" name="TextBox 8"/>
          <p:cNvSpPr txBox="1"/>
          <p:nvPr/>
        </p:nvSpPr>
        <p:spPr>
          <a:xfrm>
            <a:off x="357158" y="428604"/>
            <a:ext cx="8429684" cy="52387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a:t>
            </a:r>
            <a:r>
              <a:rPr lang="en-US" dirty="0" smtClean="0"/>
              <a:t>3: </a:t>
            </a:r>
            <a:r>
              <a:rPr lang="en-US" dirty="0"/>
              <a:t>University Education</a:t>
            </a:r>
            <a:endParaRPr lang="en-ZA" dirty="0"/>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8</a:t>
            </a:fld>
            <a:endParaRPr lang="en-US" altLang="en-US" sz="1400" b="1" dirty="0"/>
          </a:p>
        </p:txBody>
      </p:sp>
      <p:graphicFrame>
        <p:nvGraphicFramePr>
          <p:cNvPr id="2" name="Table 1"/>
          <p:cNvGraphicFramePr>
            <a:graphicFrameLocks noGrp="1"/>
          </p:cNvGraphicFramePr>
          <p:nvPr>
            <p:extLst>
              <p:ext uri="{D42A27DB-BD31-4B8C-83A1-F6EECF244321}">
                <p14:modId xmlns:p14="http://schemas.microsoft.com/office/powerpoint/2010/main" xmlns="" val="4264314247"/>
              </p:ext>
            </p:extLst>
          </p:nvPr>
        </p:nvGraphicFramePr>
        <p:xfrm>
          <a:off x="371154" y="1055360"/>
          <a:ext cx="8018354" cy="1798320"/>
        </p:xfrm>
        <a:graphic>
          <a:graphicData uri="http://schemas.openxmlformats.org/drawingml/2006/table">
            <a:tbl>
              <a:tblPr firstRow="1" bandRow="1">
                <a:tableStyleId>{5940675A-B579-460E-94D1-54222C63F5DA}</a:tableStyleId>
              </a:tblPr>
              <a:tblGrid>
                <a:gridCol w="490566"/>
                <a:gridCol w="4327388"/>
                <a:gridCol w="1524000"/>
                <a:gridCol w="1676400"/>
              </a:tblGrid>
              <a:tr h="272368">
                <a:tc>
                  <a:txBody>
                    <a:bodyPr/>
                    <a:lstStyle/>
                    <a:p>
                      <a:endParaRPr lang="en-Z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b="1" dirty="0" smtClean="0"/>
                        <a:t>PERFORMANCE INDICATOR </a:t>
                      </a:r>
                      <a:endParaRPr lang="en-ZA" sz="1600" b="1" dirty="0"/>
                    </a:p>
                  </a:txBody>
                  <a:tcPr/>
                </a:tc>
                <a:tc>
                  <a:txBody>
                    <a:bodyPr/>
                    <a:lstStyle/>
                    <a:p>
                      <a:pPr algn="ctr"/>
                      <a:r>
                        <a:rPr lang="en-ZA" sz="1600" b="1" dirty="0" smtClean="0"/>
                        <a:t>SYSTEM TARGET</a:t>
                      </a:r>
                      <a:endParaRPr lang="en-ZA" sz="1600" b="1" dirty="0"/>
                    </a:p>
                  </a:txBody>
                  <a:tcPr/>
                </a:tc>
                <a:tc>
                  <a:txBody>
                    <a:bodyPr/>
                    <a:lstStyle/>
                    <a:p>
                      <a:pPr algn="ctr"/>
                      <a:r>
                        <a:rPr lang="en-ZA" sz="1600" b="1" dirty="0" smtClean="0"/>
                        <a:t>ACHIEVEMENT</a:t>
                      </a:r>
                      <a:r>
                        <a:rPr lang="en-ZA" sz="1600" b="1" baseline="0" dirty="0" smtClean="0"/>
                        <a:t> </a:t>
                      </a:r>
                      <a:endParaRPr lang="en-ZA" sz="1600" b="1" dirty="0"/>
                    </a:p>
                  </a:txBody>
                  <a:tcPr/>
                </a:tc>
              </a:tr>
              <a:tr h="546688">
                <a:tc>
                  <a:txBody>
                    <a:bodyPr/>
                    <a:lstStyle/>
                    <a:p>
                      <a:pPr marL="0" indent="0">
                        <a:buFont typeface="+mj-lt"/>
                        <a:buNone/>
                      </a:pPr>
                      <a:r>
                        <a:rPr lang="en-ZA" sz="1600" dirty="0" smtClean="0"/>
                        <a:t>9</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Higher education under graduate success rate (Contact)</a:t>
                      </a:r>
                      <a:endParaRPr lang="en-ZA" dirty="0">
                        <a:solidFill>
                          <a:schemeClr val="tx1"/>
                        </a:solidFill>
                      </a:endParaRPr>
                    </a:p>
                  </a:txBody>
                  <a:tcPr/>
                </a:tc>
                <a:tc>
                  <a:txBody>
                    <a:bodyPr/>
                    <a:lstStyle/>
                    <a:p>
                      <a:r>
                        <a:rPr lang="en-ZA" dirty="0" smtClean="0">
                          <a:solidFill>
                            <a:schemeClr val="tx1"/>
                          </a:solidFill>
                        </a:rPr>
                        <a:t>80%</a:t>
                      </a:r>
                      <a:endParaRPr lang="en-ZA"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82%</a:t>
                      </a:r>
                    </a:p>
                  </a:txBody>
                  <a:tcPr/>
                </a:tc>
              </a:tr>
              <a:tr h="370840">
                <a:tc>
                  <a:txBody>
                    <a:bodyPr/>
                    <a:lstStyle/>
                    <a:p>
                      <a:pPr marL="0" indent="0">
                        <a:buFont typeface="+mj-lt"/>
                        <a:buNone/>
                      </a:pPr>
                      <a:r>
                        <a:rPr lang="en-ZA" sz="1600" dirty="0" smtClean="0"/>
                        <a:t>10</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solidFill>
                            <a:schemeClr val="tx1"/>
                          </a:solidFill>
                        </a:rPr>
                        <a:t>Percentage of university academic staff with PHDs</a:t>
                      </a:r>
                      <a:endParaRPr lang="en-ZA" sz="1600" dirty="0">
                        <a:solidFill>
                          <a:schemeClr val="tx1"/>
                        </a:solidFill>
                      </a:endParaRPr>
                    </a:p>
                  </a:txBody>
                  <a:tcPr/>
                </a:tc>
                <a:tc>
                  <a:txBody>
                    <a:bodyPr/>
                    <a:lstStyle/>
                    <a:p>
                      <a:r>
                        <a:rPr lang="en-ZA" sz="1600" dirty="0" smtClean="0">
                          <a:solidFill>
                            <a:schemeClr val="tx1"/>
                          </a:solidFill>
                        </a:rPr>
                        <a:t>42%</a:t>
                      </a:r>
                      <a:endParaRPr lang="en-ZA" sz="1600" dirty="0">
                        <a:solidFill>
                          <a:schemeClr val="tx1"/>
                        </a:solidFill>
                      </a:endParaRPr>
                    </a:p>
                  </a:txBody>
                  <a:tcPr/>
                </a:tc>
                <a:tc>
                  <a:txBody>
                    <a:bodyPr/>
                    <a:lstStyle/>
                    <a:p>
                      <a:r>
                        <a:rPr lang="en-ZA" sz="1600" dirty="0" smtClean="0">
                          <a:solidFill>
                            <a:schemeClr val="tx1"/>
                          </a:solidFill>
                        </a:rPr>
                        <a:t>43%</a:t>
                      </a:r>
                      <a:endParaRPr lang="en-ZA" sz="1600" dirty="0">
                        <a:solidFill>
                          <a:schemeClr val="tx1"/>
                        </a:solidFill>
                      </a:endParaRPr>
                    </a:p>
                  </a:txBody>
                  <a:tcPr/>
                </a:tc>
              </a:tr>
            </a:tbl>
          </a:graphicData>
        </a:graphic>
      </p:graphicFrame>
    </p:spTree>
    <p:extLst>
      <p:ext uri="{BB962C8B-B14F-4D97-AF65-F5344CB8AC3E}">
        <p14:creationId xmlns:p14="http://schemas.microsoft.com/office/powerpoint/2010/main" xmlns="" val="2254402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02"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537817" y="1196752"/>
            <a:ext cx="8052145" cy="4811712"/>
          </a:xfrm>
        </p:spPr>
        <p:txBody>
          <a:bodyPr/>
          <a:lstStyle/>
          <a:p>
            <a:pPr>
              <a:spcBef>
                <a:spcPts val="0"/>
              </a:spcBef>
              <a:spcAft>
                <a:spcPts val="0"/>
              </a:spcAft>
              <a:buFontTx/>
              <a:buNone/>
              <a:defRPr/>
            </a:pPr>
            <a:endParaRPr lang="en-GB" sz="2000" dirty="0" smtClean="0">
              <a:cs typeface="Arial" pitchFamily="34" charset="0"/>
            </a:endParaRPr>
          </a:p>
          <a:p>
            <a:pPr>
              <a:spcBef>
                <a:spcPts val="0"/>
              </a:spcBef>
              <a:spcAft>
                <a:spcPts val="0"/>
              </a:spcAft>
              <a:defRPr/>
            </a:pPr>
            <a:endParaRPr lang="en-US" sz="2000" dirty="0" smtClean="0">
              <a:cs typeface="Arial" pitchFamily="34" charset="0"/>
            </a:endParaRPr>
          </a:p>
        </p:txBody>
      </p:sp>
      <p:sp>
        <p:nvSpPr>
          <p:cNvPr id="8196" name="Rectangle 1"/>
          <p:cNvSpPr>
            <a:spLocks noChangeArrowheads="1"/>
          </p:cNvSpPr>
          <p:nvPr/>
        </p:nvSpPr>
        <p:spPr bwMode="auto">
          <a:xfrm>
            <a:off x="500034" y="1285860"/>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9" name="TextBox 8"/>
          <p:cNvSpPr txBox="1"/>
          <p:nvPr/>
        </p:nvSpPr>
        <p:spPr>
          <a:xfrm>
            <a:off x="357158" y="428604"/>
            <a:ext cx="8429684" cy="523875"/>
          </a:xfrm>
          <a:prstGeom prst="rect">
            <a:avLst/>
          </a:prstGeom>
          <a:solidFill>
            <a:srgbClr val="005024"/>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Programme </a:t>
            </a:r>
            <a:r>
              <a:rPr lang="en-US" dirty="0" smtClean="0"/>
              <a:t>3: </a:t>
            </a:r>
            <a:r>
              <a:rPr lang="en-US" dirty="0"/>
              <a:t>University Education</a:t>
            </a:r>
            <a:endParaRPr lang="en-ZA" dirty="0"/>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9</a:t>
            </a:fld>
            <a:endParaRPr lang="en-US" altLang="en-US" sz="1400" b="1" dirty="0"/>
          </a:p>
        </p:txBody>
      </p:sp>
      <p:graphicFrame>
        <p:nvGraphicFramePr>
          <p:cNvPr id="2" name="Table 1"/>
          <p:cNvGraphicFramePr>
            <a:graphicFrameLocks noGrp="1"/>
          </p:cNvGraphicFramePr>
          <p:nvPr>
            <p:extLst>
              <p:ext uri="{D42A27DB-BD31-4B8C-83A1-F6EECF244321}">
                <p14:modId xmlns:p14="http://schemas.microsoft.com/office/powerpoint/2010/main" xmlns="" val="4164069455"/>
              </p:ext>
            </p:extLst>
          </p:nvPr>
        </p:nvGraphicFramePr>
        <p:xfrm>
          <a:off x="357158" y="1364456"/>
          <a:ext cx="8329642" cy="5120640"/>
        </p:xfrm>
        <a:graphic>
          <a:graphicData uri="http://schemas.openxmlformats.org/drawingml/2006/table">
            <a:tbl>
              <a:tblPr firstRow="1" bandRow="1">
                <a:tableStyleId>{5940675A-B579-460E-94D1-54222C63F5DA}</a:tableStyleId>
              </a:tblPr>
              <a:tblGrid>
                <a:gridCol w="252442"/>
                <a:gridCol w="4038600"/>
                <a:gridCol w="1143000"/>
                <a:gridCol w="2895600"/>
              </a:tblGrid>
              <a:tr h="309906">
                <a:tc>
                  <a:txBody>
                    <a:bodyPr/>
                    <a:lstStyle/>
                    <a:p>
                      <a:endParaRPr lang="en-Z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b="1" dirty="0" smtClean="0"/>
                        <a:t>PERFORMANCE INDICATOR </a:t>
                      </a:r>
                      <a:endParaRPr lang="en-ZA" sz="1600" b="1" dirty="0"/>
                    </a:p>
                  </a:txBody>
                  <a:tcPr/>
                </a:tc>
                <a:tc>
                  <a:txBody>
                    <a:bodyPr/>
                    <a:lstStyle/>
                    <a:p>
                      <a:pPr algn="ctr"/>
                      <a:r>
                        <a:rPr lang="en-ZA" sz="1600" b="1" dirty="0" smtClean="0"/>
                        <a:t>TARGET</a:t>
                      </a:r>
                      <a:endParaRPr lang="en-ZA" sz="1600" b="1" dirty="0"/>
                    </a:p>
                  </a:txBody>
                  <a:tcPr/>
                </a:tc>
                <a:tc>
                  <a:txBody>
                    <a:bodyPr/>
                    <a:lstStyle/>
                    <a:p>
                      <a:pPr algn="ctr"/>
                      <a:r>
                        <a:rPr lang="en-ZA" sz="1600" b="1" dirty="0" smtClean="0"/>
                        <a:t>ACHIEVEMENT</a:t>
                      </a:r>
                      <a:r>
                        <a:rPr lang="en-ZA" sz="1600" b="1" baseline="0" dirty="0" smtClean="0"/>
                        <a:t> </a:t>
                      </a:r>
                      <a:endParaRPr lang="en-ZA" sz="1600" b="1" dirty="0"/>
                    </a:p>
                  </a:txBody>
                  <a:tcPr/>
                </a:tc>
              </a:tr>
              <a:tr h="281464">
                <a:tc>
                  <a:txBody>
                    <a:bodyPr/>
                    <a:lstStyle/>
                    <a:p>
                      <a:pPr marL="0" indent="0">
                        <a:buFont typeface="+mj-lt"/>
                        <a:buNone/>
                      </a:pPr>
                      <a:r>
                        <a:rPr lang="en-ZA" sz="1600" dirty="0" smtClean="0"/>
                        <a:t>1</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Number</a:t>
                      </a:r>
                      <a:r>
                        <a:rPr lang="en-ZA" sz="1600" baseline="0" dirty="0" smtClean="0"/>
                        <a:t> of s</a:t>
                      </a:r>
                      <a:r>
                        <a:rPr lang="en-ZA" sz="1600" dirty="0" smtClean="0"/>
                        <a:t>tudents enrolled in</a:t>
                      </a:r>
                      <a:r>
                        <a:rPr lang="en-ZA" sz="1600" baseline="0" dirty="0" smtClean="0"/>
                        <a:t> public higher education studies at universities </a:t>
                      </a:r>
                      <a:endParaRPr lang="en-ZA" sz="1600" dirty="0"/>
                    </a:p>
                  </a:txBody>
                  <a:tcPr/>
                </a:tc>
                <a:tc>
                  <a:txBody>
                    <a:bodyPr/>
                    <a:lstStyle/>
                    <a:p>
                      <a:r>
                        <a:rPr lang="en-ZA" sz="1600" dirty="0" smtClean="0"/>
                        <a:t>1 000</a:t>
                      </a:r>
                      <a:r>
                        <a:rPr lang="en-ZA" sz="1600" baseline="0" dirty="0" smtClean="0"/>
                        <a:t> </a:t>
                      </a:r>
                      <a:r>
                        <a:rPr lang="en-ZA" sz="1600" dirty="0" smtClean="0"/>
                        <a:t>100</a:t>
                      </a:r>
                      <a:endParaRPr lang="en-ZA" sz="1600" dirty="0"/>
                    </a:p>
                  </a:txBody>
                  <a:tcPr/>
                </a:tc>
                <a:tc>
                  <a:txBody>
                    <a:bodyPr/>
                    <a:lstStyle/>
                    <a:p>
                      <a:r>
                        <a:rPr lang="en-ZA" sz="1600" dirty="0" smtClean="0"/>
                        <a:t>969 154</a:t>
                      </a:r>
                      <a:endParaRPr lang="en-ZA" sz="1600" dirty="0"/>
                    </a:p>
                  </a:txBody>
                  <a:tcPr/>
                </a:tc>
              </a:tr>
              <a:tr h="0">
                <a:tc>
                  <a:txBody>
                    <a:bodyPr/>
                    <a:lstStyle/>
                    <a:p>
                      <a:pPr marL="0" indent="0">
                        <a:buFont typeface="+mj-lt"/>
                        <a:buNone/>
                      </a:pPr>
                      <a:r>
                        <a:rPr lang="en-ZA" sz="1600" dirty="0" smtClean="0"/>
                        <a:t>2</a:t>
                      </a:r>
                      <a:endParaRPr lang="en-ZA" sz="1600" dirty="0"/>
                    </a:p>
                  </a:txBody>
                  <a:tcPr/>
                </a:tc>
                <a:tc>
                  <a:txBody>
                    <a:bodyPr/>
                    <a:lstStyle/>
                    <a:p>
                      <a:r>
                        <a:rPr lang="en-ZA" sz="1600" dirty="0" smtClean="0"/>
                        <a:t>Number of graduates</a:t>
                      </a:r>
                      <a:r>
                        <a:rPr lang="en-ZA" sz="1600" baseline="0" dirty="0" smtClean="0"/>
                        <a:t> in Human Health and Animal Health from universities </a:t>
                      </a:r>
                      <a:endParaRPr lang="en-ZA" sz="1600" dirty="0"/>
                    </a:p>
                  </a:txBody>
                  <a:tcPr/>
                </a:tc>
                <a:tc>
                  <a:txBody>
                    <a:bodyPr/>
                    <a:lstStyle/>
                    <a:p>
                      <a:r>
                        <a:rPr lang="en-ZA" sz="1600" dirty="0" smtClean="0"/>
                        <a:t>9 000</a:t>
                      </a:r>
                      <a:endParaRPr lang="en-ZA" sz="1600" dirty="0"/>
                    </a:p>
                  </a:txBody>
                  <a:tcPr/>
                </a:tc>
                <a:tc>
                  <a:txBody>
                    <a:bodyPr/>
                    <a:lstStyle/>
                    <a:p>
                      <a:r>
                        <a:rPr lang="en-ZA" sz="1600" dirty="0" smtClean="0"/>
                        <a:t>8 982 </a:t>
                      </a:r>
                      <a:endParaRPr lang="en-ZA" sz="1600" dirty="0"/>
                    </a:p>
                  </a:txBody>
                  <a:tcPr/>
                </a:tc>
              </a:tr>
              <a:tr h="535293">
                <a:tc>
                  <a:txBody>
                    <a:bodyPr/>
                    <a:lstStyle/>
                    <a:p>
                      <a:pPr marL="0" indent="0">
                        <a:buFont typeface="+mj-lt"/>
                        <a:buNone/>
                      </a:pPr>
                      <a:r>
                        <a:rPr lang="en-ZA" sz="1600" dirty="0" smtClean="0"/>
                        <a:t>3</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solidFill>
                            <a:schemeClr val="tx1"/>
                          </a:solidFill>
                        </a:rPr>
                        <a:t>Higher education under graduate success rate (Distance)</a:t>
                      </a:r>
                    </a:p>
                  </a:txBody>
                  <a:tcPr/>
                </a:tc>
                <a:tc>
                  <a:txBody>
                    <a:bodyPr/>
                    <a:lstStyle/>
                    <a:p>
                      <a:r>
                        <a:rPr lang="en-ZA" sz="1600" dirty="0" smtClean="0"/>
                        <a:t>71%</a:t>
                      </a:r>
                      <a:endParaRPr lang="en-ZA" sz="1600" dirty="0"/>
                    </a:p>
                  </a:txBody>
                  <a:tcPr/>
                </a:tc>
                <a:tc>
                  <a:txBody>
                    <a:bodyPr/>
                    <a:lstStyle/>
                    <a:p>
                      <a:r>
                        <a:rPr lang="en-ZA" sz="1600" dirty="0" smtClean="0"/>
                        <a:t>68%</a:t>
                      </a:r>
                      <a:endParaRPr lang="en-ZA" sz="1600" dirty="0"/>
                    </a:p>
                  </a:txBody>
                  <a:tcPr/>
                </a:tc>
              </a:tr>
              <a:tr h="986066">
                <a:tc>
                  <a:txBody>
                    <a:bodyPr/>
                    <a:lstStyle/>
                    <a:p>
                      <a:pPr marL="0" indent="0">
                        <a:buFont typeface="+mj-lt"/>
                        <a:buNone/>
                      </a:pPr>
                      <a:r>
                        <a:rPr lang="en-ZA" sz="1600" dirty="0" smtClean="0"/>
                        <a:t>4</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Number of additional first</a:t>
                      </a:r>
                      <a:r>
                        <a:rPr lang="en-ZA" sz="1600" baseline="0" dirty="0" smtClean="0"/>
                        <a:t> time entrants (black and women) to academic workforce in addition to normal replacement and plans </a:t>
                      </a:r>
                      <a:endParaRPr lang="en-ZA" sz="1600" dirty="0"/>
                    </a:p>
                  </a:txBody>
                  <a:tcPr/>
                </a:tc>
                <a:tc>
                  <a:txBody>
                    <a:bodyPr/>
                    <a:lstStyle/>
                    <a:p>
                      <a:r>
                        <a:rPr lang="en-ZA" sz="1600" dirty="0" smtClean="0"/>
                        <a:t>100</a:t>
                      </a:r>
                      <a:endParaRPr lang="en-ZA" sz="1600" dirty="0"/>
                    </a:p>
                  </a:txBody>
                  <a:tcPr/>
                </a:tc>
                <a:tc>
                  <a:txBody>
                    <a:bodyPr/>
                    <a:lstStyle/>
                    <a:p>
                      <a:r>
                        <a:rPr lang="en-ZA" sz="1600" dirty="0" smtClean="0"/>
                        <a:t>99</a:t>
                      </a:r>
                      <a:endParaRPr lang="en-ZA" sz="1600" dirty="0"/>
                    </a:p>
                  </a:txBody>
                  <a:tcPr/>
                </a:tc>
              </a:tr>
              <a:tr h="535293">
                <a:tc>
                  <a:txBody>
                    <a:bodyPr/>
                    <a:lstStyle/>
                    <a:p>
                      <a:pPr marL="0" indent="0">
                        <a:buFont typeface="+mj-lt"/>
                        <a:buNone/>
                      </a:pPr>
                      <a:r>
                        <a:rPr lang="en-ZA" sz="1600" dirty="0" smtClean="0"/>
                        <a:t>5</a:t>
                      </a:r>
                      <a:endParaRPr lang="en-ZA" sz="1600" dirty="0"/>
                    </a:p>
                  </a:txBody>
                  <a:tcPr/>
                </a:tc>
                <a:tc>
                  <a:txBody>
                    <a:bodyPr/>
                    <a:lstStyle/>
                    <a:p>
                      <a:r>
                        <a:rPr lang="en-ZA" sz="1600" dirty="0" smtClean="0"/>
                        <a:t>Number</a:t>
                      </a:r>
                      <a:r>
                        <a:rPr lang="en-ZA" sz="1600" baseline="0" dirty="0" smtClean="0"/>
                        <a:t> of first year s</a:t>
                      </a:r>
                      <a:r>
                        <a:rPr lang="en-ZA" sz="1600" dirty="0" smtClean="0"/>
                        <a:t>tudents in foundation programmes </a:t>
                      </a:r>
                      <a:endParaRPr lang="en-ZA" sz="1600" dirty="0"/>
                    </a:p>
                  </a:txBody>
                  <a:tcPr/>
                </a:tc>
                <a:tc>
                  <a:txBody>
                    <a:bodyPr/>
                    <a:lstStyle/>
                    <a:p>
                      <a:r>
                        <a:rPr lang="en-ZA" sz="1600" dirty="0" smtClean="0"/>
                        <a:t>23 902</a:t>
                      </a:r>
                      <a:endParaRPr lang="en-ZA" sz="1600" dirty="0"/>
                    </a:p>
                  </a:txBody>
                  <a:tcPr/>
                </a:tc>
                <a:tc>
                  <a:txBody>
                    <a:bodyPr/>
                    <a:lstStyle/>
                    <a:p>
                      <a:r>
                        <a:rPr lang="en-ZA" sz="1600" dirty="0" smtClean="0"/>
                        <a:t>19 212</a:t>
                      </a:r>
                      <a:endParaRPr lang="en-ZA" sz="1600" dirty="0"/>
                    </a:p>
                  </a:txBody>
                  <a:tcPr/>
                </a:tc>
              </a:tr>
              <a:tr h="535293">
                <a:tc>
                  <a:txBody>
                    <a:bodyPr/>
                    <a:lstStyle/>
                    <a:p>
                      <a:pPr marL="0" indent="0">
                        <a:buFont typeface="+mj-lt"/>
                        <a:buNone/>
                      </a:pPr>
                      <a:r>
                        <a:rPr lang="en-ZA" sz="1600" dirty="0" smtClean="0"/>
                        <a:t>6</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rPr>
                        <a:t>Number of eligible university students obtaining financial aid </a:t>
                      </a:r>
                      <a:endParaRPr lang="en-ZA" sz="1600" dirty="0">
                        <a:solidFill>
                          <a:schemeClr val="tx1"/>
                        </a:solidFill>
                      </a:endParaRPr>
                    </a:p>
                  </a:txBody>
                  <a:tcPr/>
                </a:tc>
                <a:tc>
                  <a:txBody>
                    <a:bodyPr/>
                    <a:lstStyle/>
                    <a:p>
                      <a:r>
                        <a:rPr lang="en-ZA" sz="1600" dirty="0" smtClean="0">
                          <a:solidFill>
                            <a:schemeClr val="tx1"/>
                          </a:solidFill>
                        </a:rPr>
                        <a:t>205</a:t>
                      </a:r>
                      <a:r>
                        <a:rPr lang="en-ZA" sz="1600" baseline="0" dirty="0" smtClean="0">
                          <a:solidFill>
                            <a:schemeClr val="tx1"/>
                          </a:solidFill>
                        </a:rPr>
                        <a:t> 000</a:t>
                      </a:r>
                      <a:endParaRPr lang="en-ZA" sz="1600" dirty="0">
                        <a:solidFill>
                          <a:schemeClr val="tx1"/>
                        </a:solidFill>
                      </a:endParaRPr>
                    </a:p>
                  </a:txBody>
                  <a:tcPr/>
                </a:tc>
                <a:tc>
                  <a:txBody>
                    <a:bodyPr/>
                    <a:lstStyle/>
                    <a:p>
                      <a:r>
                        <a:rPr lang="en-ZA" sz="1600" dirty="0" smtClean="0">
                          <a:solidFill>
                            <a:schemeClr val="tx1"/>
                          </a:solidFill>
                        </a:rPr>
                        <a:t>186 150</a:t>
                      </a:r>
                      <a:endParaRPr lang="en-ZA" sz="1600" dirty="0">
                        <a:solidFill>
                          <a:schemeClr val="tx1"/>
                        </a:solidFill>
                      </a:endParaRPr>
                    </a:p>
                  </a:txBody>
                  <a:tcPr/>
                </a:tc>
              </a:tr>
              <a:tr h="760679">
                <a:tc>
                  <a:txBody>
                    <a:bodyPr/>
                    <a:lstStyle/>
                    <a:p>
                      <a:pPr marL="0" indent="0">
                        <a:buFont typeface="+mj-lt"/>
                        <a:buNone/>
                      </a:pPr>
                      <a:r>
                        <a:rPr lang="en-ZA" sz="1600" dirty="0" smtClean="0"/>
                        <a:t>7</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smtClean="0"/>
                        <a:t>Proportion</a:t>
                      </a:r>
                      <a:r>
                        <a:rPr lang="en-ZA" sz="1600" baseline="0" dirty="0" smtClean="0"/>
                        <a:t> of universities meeting standards of good governance </a:t>
                      </a:r>
                      <a:endParaRPr lang="en-ZA" sz="1600" dirty="0"/>
                    </a:p>
                  </a:txBody>
                  <a:tcPr/>
                </a:tc>
                <a:tc>
                  <a:txBody>
                    <a:bodyPr/>
                    <a:lstStyle/>
                    <a:p>
                      <a:r>
                        <a:rPr lang="en-ZA" sz="1600" dirty="0" smtClean="0"/>
                        <a:t>100%</a:t>
                      </a:r>
                      <a:endParaRPr lang="en-ZA" sz="1600" dirty="0"/>
                    </a:p>
                  </a:txBody>
                  <a:tcPr/>
                </a:tc>
                <a:tc>
                  <a:txBody>
                    <a:bodyPr/>
                    <a:lstStyle/>
                    <a:p>
                      <a:r>
                        <a:rPr lang="en-ZA" sz="1600" dirty="0" smtClean="0"/>
                        <a:t>This was not</a:t>
                      </a:r>
                      <a:r>
                        <a:rPr lang="en-ZA" sz="1600" baseline="0" dirty="0" smtClean="0"/>
                        <a:t> evaluated as new governance standards are being finalised  </a:t>
                      </a:r>
                      <a:endParaRPr lang="en-ZA" sz="1600" dirty="0"/>
                    </a:p>
                  </a:txBody>
                  <a:tcPr/>
                </a:tc>
              </a:tr>
            </a:tbl>
          </a:graphicData>
        </a:graphic>
      </p:graphicFrame>
      <p:sp>
        <p:nvSpPr>
          <p:cNvPr id="3" name="Rectangle 2"/>
          <p:cNvSpPr/>
          <p:nvPr/>
        </p:nvSpPr>
        <p:spPr>
          <a:xfrm>
            <a:off x="-152400" y="950570"/>
            <a:ext cx="8742362" cy="369332"/>
          </a:xfrm>
          <a:prstGeom prst="rect">
            <a:avLst/>
          </a:prstGeom>
        </p:spPr>
        <p:txBody>
          <a:bodyPr wrap="square">
            <a:spAutoFit/>
          </a:bodyPr>
          <a:lstStyle/>
          <a:p>
            <a:pPr marL="525463"/>
            <a:r>
              <a:rPr lang="en-ZA" dirty="0" smtClean="0">
                <a:cs typeface="Arial" pitchFamily="34" charset="0"/>
              </a:rPr>
              <a:t>The system underperformed in respect to the following: </a:t>
            </a:r>
            <a:endParaRPr lang="en-ZA" dirty="0">
              <a:cs typeface="Arial" pitchFamily="34" charset="0"/>
            </a:endParaRPr>
          </a:p>
        </p:txBody>
      </p:sp>
    </p:spTree>
    <p:extLst>
      <p:ext uri="{BB962C8B-B14F-4D97-AF65-F5344CB8AC3E}">
        <p14:creationId xmlns:p14="http://schemas.microsoft.com/office/powerpoint/2010/main" xmlns="" val="3390810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4001</TotalTime>
  <Words>2526</Words>
  <Application>Microsoft Office PowerPoint</Application>
  <PresentationFormat>On-screen Show (4:3)</PresentationFormat>
  <Paragraphs>491</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203</cp:revision>
  <cp:lastPrinted>2012-10-03T10:45:45Z</cp:lastPrinted>
  <dcterms:created xsi:type="dcterms:W3CDTF">2010-10-01T19:49:50Z</dcterms:created>
  <dcterms:modified xsi:type="dcterms:W3CDTF">2016-05-26T08:55:27Z</dcterms:modified>
</cp:coreProperties>
</file>